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2"/>
  </p:notesMasterIdLst>
  <p:sldIdLst>
    <p:sldId id="256" r:id="rId6"/>
    <p:sldId id="258" r:id="rId7"/>
    <p:sldId id="3791" r:id="rId8"/>
    <p:sldId id="3775" r:id="rId9"/>
    <p:sldId id="3788" r:id="rId10"/>
    <p:sldId id="3790" r:id="rId11"/>
    <p:sldId id="3782" r:id="rId12"/>
    <p:sldId id="3697" r:id="rId13"/>
    <p:sldId id="3792" r:id="rId14"/>
    <p:sldId id="1504" r:id="rId15"/>
    <p:sldId id="3781" r:id="rId16"/>
    <p:sldId id="3770" r:id="rId17"/>
    <p:sldId id="3783" r:id="rId18"/>
    <p:sldId id="859" r:id="rId19"/>
    <p:sldId id="3786" r:id="rId20"/>
    <p:sldId id="1502" r:id="rId21"/>
  </p:sldIdLst>
  <p:sldSz cx="10691813" cy="7559675"/>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6"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onica Morona" initials="MM" lastIdx="4" clrIdx="6">
    <p:extLst>
      <p:ext uri="{19B8F6BF-5375-455C-9EA6-DF929625EA0E}">
        <p15:presenceInfo xmlns:p15="http://schemas.microsoft.com/office/powerpoint/2012/main" userId="S-1-5-21-256186967-1468483519-2110688028-65896" providerId="AD"/>
      </p:ext>
    </p:extLst>
  </p:cmAuthor>
  <p:cmAuthor id="1" name="Emily Brodie" initials="EB" lastIdx="34" clrIdx="0">
    <p:extLst>
      <p:ext uri="{19B8F6BF-5375-455C-9EA6-DF929625EA0E}">
        <p15:presenceInfo xmlns:p15="http://schemas.microsoft.com/office/powerpoint/2012/main" userId="S-1-5-21-256186967-1468483519-2110688028-50135" providerId="AD"/>
      </p:ext>
    </p:extLst>
  </p:cmAuthor>
  <p:cmAuthor id="8" name="Emily Brodie" initials="EB [2]" lastIdx="40" clrIdx="7">
    <p:extLst>
      <p:ext uri="{19B8F6BF-5375-455C-9EA6-DF929625EA0E}">
        <p15:presenceInfo xmlns:p15="http://schemas.microsoft.com/office/powerpoint/2012/main" userId="S::Emily.Brodie@aemo.com.au::49ce462e-3502-4f24-a4dc-37209137f68b" providerId="AD"/>
      </p:ext>
    </p:extLst>
  </p:cmAuthor>
  <p:cmAuthor id="2" name="Christine Kang" initials="CK" lastIdx="2" clrIdx="1">
    <p:extLst>
      <p:ext uri="{19B8F6BF-5375-455C-9EA6-DF929625EA0E}">
        <p15:presenceInfo xmlns:p15="http://schemas.microsoft.com/office/powerpoint/2012/main" userId="S-1-5-21-256186967-1468483519-2110688028-7269" providerId="AD"/>
      </p:ext>
    </p:extLst>
  </p:cmAuthor>
  <p:cmAuthor id="9" name="Greg Minney" initials="GM [2]" lastIdx="27" clrIdx="8">
    <p:extLst>
      <p:ext uri="{19B8F6BF-5375-455C-9EA6-DF929625EA0E}">
        <p15:presenceInfo xmlns:p15="http://schemas.microsoft.com/office/powerpoint/2012/main" userId="S::Greg.Minney@aemo.com.au::e657595f-f519-43ef-a5ac-dcb6c666504e" providerId="AD"/>
      </p:ext>
    </p:extLst>
  </p:cmAuthor>
  <p:cmAuthor id="3" name="Austin Tan" initials="AT" lastIdx="3" clrIdx="2">
    <p:extLst>
      <p:ext uri="{19B8F6BF-5375-455C-9EA6-DF929625EA0E}">
        <p15:presenceInfo xmlns:p15="http://schemas.microsoft.com/office/powerpoint/2012/main" userId="S-1-5-21-256186967-1468483519-2110688028-50533" providerId="AD"/>
      </p:ext>
    </p:extLst>
  </p:cmAuthor>
  <p:cmAuthor id="10" name="Vishnu Vijayan" initials="VV" lastIdx="3" clrIdx="9">
    <p:extLst>
      <p:ext uri="{19B8F6BF-5375-455C-9EA6-DF929625EA0E}">
        <p15:presenceInfo xmlns:p15="http://schemas.microsoft.com/office/powerpoint/2012/main" userId="S::Vishnu.Vijayan@aemo.com.au::516b00b7-0809-4b20-9dec-7c92f6f1149a" providerId="AD"/>
      </p:ext>
    </p:extLst>
  </p:cmAuthor>
  <p:cmAuthor id="4" name="Greg Minney" initials="GM" lastIdx="1" clrIdx="3">
    <p:extLst>
      <p:ext uri="{19B8F6BF-5375-455C-9EA6-DF929625EA0E}">
        <p15:presenceInfo xmlns:p15="http://schemas.microsoft.com/office/powerpoint/2012/main" userId="S-1-5-21-256186967-1468483519-2110688028-65886" providerId="AD"/>
      </p:ext>
    </p:extLst>
  </p:cmAuthor>
  <p:cmAuthor id="11" name="Carol Bosnjak" initials="CB" lastIdx="1" clrIdx="10">
    <p:extLst>
      <p:ext uri="{19B8F6BF-5375-455C-9EA6-DF929625EA0E}">
        <p15:presenceInfo xmlns:p15="http://schemas.microsoft.com/office/powerpoint/2012/main" userId="S::Carol.Bosnjak@aemo.com.au::600c1e65-3783-49a7-928f-fac047940cb9" providerId="AD"/>
      </p:ext>
    </p:extLst>
  </p:cmAuthor>
  <p:cmAuthor id="5" name="Blaine Miner" initials="BM" lastIdx="2" clrIdx="4">
    <p:extLst>
      <p:ext uri="{19B8F6BF-5375-455C-9EA6-DF929625EA0E}">
        <p15:presenceInfo xmlns:p15="http://schemas.microsoft.com/office/powerpoint/2012/main" userId="S::Blaine.Miner@aemo.com.au::d9c645fb-a3d4-40ea-aa0c-6be95b34fb01" providerId="AD"/>
      </p:ext>
    </p:extLst>
  </p:cmAuthor>
  <p:cmAuthor id="12" name="Ian Devaney" initials="ID" lastIdx="1" clrIdx="11">
    <p:extLst>
      <p:ext uri="{19B8F6BF-5375-455C-9EA6-DF929625EA0E}">
        <p15:presenceInfo xmlns:p15="http://schemas.microsoft.com/office/powerpoint/2012/main" userId="Ian Devaney" providerId="None"/>
      </p:ext>
    </p:extLst>
  </p:cmAuthor>
  <p:cmAuthor id="6" name="Austin Tan" initials="AT [2]" lastIdx="73" clrIdx="5">
    <p:extLst>
      <p:ext uri="{19B8F6BF-5375-455C-9EA6-DF929625EA0E}">
        <p15:presenceInfo xmlns:p15="http://schemas.microsoft.com/office/powerpoint/2012/main" userId="S::Austin.Tan@aemo.com.au::acfdf952-a0d3-46a7-9f50-60445baee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9EA"/>
    <a:srgbClr val="F2F2F2"/>
    <a:srgbClr val="EACCCD"/>
    <a:srgbClr val="000000"/>
    <a:srgbClr val="360F3C"/>
    <a:srgbClr val="CECCCE"/>
    <a:srgbClr val="E8E7E8"/>
    <a:srgbClr val="00B050"/>
    <a:srgbClr val="A09FA0"/>
    <a:srgbClr val="EEEF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227CDB-D863-1D6C-49DE-1EAA7F181044}" v="43" dt="2021-02-08T03:28:58.817"/>
    <p1510:client id="{597CD5D1-DB8E-4858-9653-155782467818}" v="52" dt="2021-02-08T04:09:10.659"/>
    <p1510:client id="{6EA40816-A092-4417-A757-B30C1752F9EC}" v="966" dt="2021-02-08T06:49:38.164"/>
    <p1510:client id="{DBFBFDBC-B369-40EF-A2E3-AB91E94AE72A}" v="233" dt="2021-02-08T07:16:28.1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66"/>
        <p:guide pos="3368"/>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E2672B-A328-4244-8DCF-6DDB3806FBEB}" type="datetimeFigureOut">
              <a:rPr lang="en-AU" smtClean="0"/>
              <a:t>9/02/2021</a:t>
            </a:fld>
            <a:endParaRPr lang="en-AU"/>
          </a:p>
        </p:txBody>
      </p:sp>
      <p:sp>
        <p:nvSpPr>
          <p:cNvPr id="4" name="Slide Image Placeholder 3"/>
          <p:cNvSpPr>
            <a:spLocks noGrp="1" noRot="1" noChangeAspect="1"/>
          </p:cNvSpPr>
          <p:nvPr>
            <p:ph type="sldImg" idx="2"/>
          </p:nvPr>
        </p:nvSpPr>
        <p:spPr>
          <a:xfrm>
            <a:off x="1366838" y="1200150"/>
            <a:ext cx="4581525" cy="3240088"/>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37AF0D-BB21-49A3-BE26-E6FB4B125E32}" type="slidenum">
              <a:rPr lang="en-AU" smtClean="0"/>
              <a:t>‹#›</a:t>
            </a:fld>
            <a:endParaRPr lang="en-AU"/>
          </a:p>
        </p:txBody>
      </p:sp>
    </p:spTree>
    <p:extLst>
      <p:ext uri="{BB962C8B-B14F-4D97-AF65-F5344CB8AC3E}">
        <p14:creationId xmlns:p14="http://schemas.microsoft.com/office/powerpoint/2010/main" val="186478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8</a:t>
            </a:fld>
            <a:endParaRPr lang="en-AU"/>
          </a:p>
        </p:txBody>
      </p:sp>
    </p:spTree>
    <p:extLst>
      <p:ext uri="{BB962C8B-B14F-4D97-AF65-F5344CB8AC3E}">
        <p14:creationId xmlns:p14="http://schemas.microsoft.com/office/powerpoint/2010/main" val="1720023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DE090-26EF-450E-97B6-379DF324908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82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3" y="5191458"/>
            <a:ext cx="13381761"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88" y="2591322"/>
            <a:ext cx="8018860" cy="2631887"/>
          </a:xfrm>
        </p:spPr>
        <p:txBody>
          <a:bodyPr anchor="b"/>
          <a:lstStyle>
            <a:lvl1pPr algn="l">
              <a:defRPr sz="5262"/>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88" y="5400902"/>
            <a:ext cx="8018860" cy="690490"/>
          </a:xfrm>
        </p:spPr>
        <p:txBody>
          <a:bodyPr>
            <a:normAutofit/>
          </a:bodyPr>
          <a:lstStyle>
            <a:lvl1pPr marL="0" indent="0" algn="l">
              <a:buNone/>
              <a:defRPr sz="2456">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28" y="6868355"/>
            <a:ext cx="505220" cy="402483"/>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7" y="6868355"/>
            <a:ext cx="1522449" cy="402483"/>
          </a:xfrm>
        </p:spPr>
        <p:txBody>
          <a:bodyPr/>
          <a:lstStyle>
            <a:lvl1pPr>
              <a:defRPr>
                <a:solidFill>
                  <a:schemeClr val="bg1"/>
                </a:solidFill>
              </a:defRPr>
            </a:lvl1pPr>
          </a:lstStyle>
          <a:p>
            <a:fld id="{2BCB263C-B82E-4737-BBF3-626217CA90E3}" type="datetime1">
              <a:rPr lang="en-AU" smtClean="0"/>
              <a:t>9/02/2021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0" y="6868355"/>
            <a:ext cx="4679868" cy="402483"/>
          </a:xfrm>
        </p:spPr>
        <p:txBody>
          <a:bodyPr/>
          <a:lstStyle>
            <a:lvl1pPr>
              <a:defRPr>
                <a:solidFill>
                  <a:schemeClr val="bg1"/>
                </a:solidFill>
              </a:defRPr>
            </a:lvl1pPr>
          </a:lstStyle>
          <a:p>
            <a:endParaRPr lang="en-AU"/>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7" y="834013"/>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8"/>
            <a:ext cx="6774452" cy="62025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7"/>
            <a:ext cx="2907626" cy="2035755"/>
          </a:xfrm>
        </p:spPr>
        <p:txBody>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3EDF0E40-436F-4A58-BA98-F43008232535}" type="datetime1">
              <a:rPr lang="en-AU" smtClean="0"/>
              <a:t>9/02/2021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8" y="5309446"/>
            <a:ext cx="13381761"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8" y="3080572"/>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6B11863-6D55-4E26-A8C4-564E5797E1F1}" type="datetime1">
              <a:rPr lang="en-AU" smtClean="0"/>
              <a:t>9/02/2021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538439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233219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9155391" y="6799078"/>
            <a:ext cx="1262813" cy="375801"/>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2489613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580552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25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428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21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861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26793B9-B0ED-4A26-A4C7-633528BE5461}" type="datetime1">
              <a:rPr lang="en-AU" smtClean="0"/>
              <a:t>9/02/2021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0" y="503237"/>
            <a:ext cx="6775200" cy="6202800"/>
          </a:xfrm>
        </p:spPr>
        <p:txBody>
          <a:bodyPr/>
          <a:lstStyle>
            <a:lvl1pPr marL="360363" indent="-360363">
              <a:buFont typeface="+mj-lt"/>
              <a:buAutoNum type="arabicPeriod"/>
              <a:defRPr/>
            </a:lvl1pPr>
            <a:lvl2pPr marL="858165" indent="-457200">
              <a:buFont typeface="+mj-lt"/>
              <a:buAutoNum type="arabicPeriod"/>
              <a:defRPr/>
            </a:lvl2pPr>
            <a:lvl3pPr marL="1144829" indent="-342900">
              <a:buFont typeface="+mj-lt"/>
              <a:buAutoNum type="arabicPeriod"/>
              <a:defRPr/>
            </a:lvl3pPr>
            <a:lvl4pPr marL="1545793" indent="-342900">
              <a:buFont typeface="+mj-lt"/>
              <a:buAutoNum type="arabicPeriod"/>
              <a:defRPr/>
            </a:lvl4pPr>
            <a:lvl5pPr marL="1946758"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393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869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76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190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4232889"/>
          </a:xfrm>
        </p:spPr>
        <p:txBody>
          <a:bodyPr/>
          <a:lstStyle>
            <a:lvl1pPr marL="0" indent="0">
              <a:lnSpc>
                <a:spcPts val="5145"/>
              </a:lnSpc>
              <a:spcAft>
                <a:spcPts val="877"/>
              </a:spcAft>
              <a:buNone/>
              <a:defRPr sz="4911">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6349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629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3703778"/>
          </a:xfrm>
        </p:spPr>
        <p:txBody>
          <a:bodyPr/>
          <a:lstStyle>
            <a:lvl1pPr marL="0" indent="0">
              <a:lnSpc>
                <a:spcPts val="3742"/>
              </a:lnSpc>
              <a:spcAft>
                <a:spcPts val="877"/>
              </a:spcAft>
              <a:buNone/>
              <a:defRPr sz="3508">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574085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461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9892032"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50" y="1851889"/>
            <a:ext cx="6735000"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739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479611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5640563" y="47620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5640563" y="6613889"/>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5640563" y="4963062"/>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4293967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262812" y="2383473"/>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261364" y="378602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261364" y="516409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6105043" y="2381002"/>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6103594" y="378355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6103594" y="516162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74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FECD23D-93BC-4BFC-8E72-A4B9F48D5070}" type="datetime1">
              <a:rPr lang="en-AU" smtClean="0"/>
              <a:t>9/02/2021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262812" y="237993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262812" y="3784306"/>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262812" y="5156610"/>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4630313"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5366328" y="2"/>
            <a:ext cx="5325488" cy="6334728"/>
          </a:xfrm>
        </p:spPr>
        <p:txBody>
          <a:bodyPr/>
          <a:lstStyle>
            <a:lvl1pPr marL="0" indent="0">
              <a:lnSpc>
                <a:spcPct val="100000"/>
              </a:lnSpc>
              <a:spcAft>
                <a:spcPts val="0"/>
              </a:spcAft>
              <a:buNone/>
              <a:defRPr sz="1169"/>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5365706" y="661506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53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57797" y="1851889"/>
            <a:ext cx="4630313"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6040298" y="4365167"/>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6040298" y="6217056"/>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6040298" y="4566915"/>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901040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10691813" cy="7559675"/>
          </a:xfrm>
        </p:spPr>
        <p:txBody>
          <a:bodyPr/>
          <a:lstStyle>
            <a:lvl1pPr marL="0" indent="0">
              <a:lnSpc>
                <a:spcPct val="100000"/>
              </a:lnSpc>
              <a:spcAft>
                <a:spcPts val="0"/>
              </a:spcAft>
              <a:buNone/>
              <a:defRPr sz="1169"/>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682657" y="2911877"/>
            <a:ext cx="3851578" cy="1928805"/>
          </a:xfrm>
        </p:spPr>
        <p:txBody>
          <a:bodyPr/>
          <a:lstStyle>
            <a:lvl1pPr marL="0" indent="0" algn="l">
              <a:lnSpc>
                <a:spcPts val="2923"/>
              </a:lnSpc>
              <a:spcAft>
                <a:spcPts val="0"/>
              </a:spcAft>
              <a:buNone/>
              <a:defRPr sz="2689">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682657" y="1031766"/>
            <a:ext cx="3851578" cy="1455056"/>
          </a:xfrm>
        </p:spPr>
        <p:txBody>
          <a:bodyPr/>
          <a:lstStyle>
            <a:lvl1pPr marL="0" indent="0" algn="l">
              <a:lnSpc>
                <a:spcPts val="11693"/>
              </a:lnSpc>
              <a:spcAft>
                <a:spcPts val="0"/>
              </a:spcAft>
              <a:buNone/>
              <a:defRPr sz="11693">
                <a:solidFill>
                  <a:schemeClr val="tx1"/>
                </a:solidFill>
              </a:defRPr>
            </a:lvl1pPr>
          </a:lstStyle>
          <a:p>
            <a:pPr lvl="0"/>
            <a:r>
              <a:rPr lang="en-US"/>
              <a:t>52m</a:t>
            </a:r>
          </a:p>
        </p:txBody>
      </p:sp>
    </p:spTree>
    <p:extLst>
      <p:ext uri="{BB962C8B-B14F-4D97-AF65-F5344CB8AC3E}">
        <p14:creationId xmlns:p14="http://schemas.microsoft.com/office/powerpoint/2010/main" val="3245466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841878" y="4710655"/>
            <a:ext cx="3470552" cy="1984167"/>
          </a:xfrm>
        </p:spPr>
        <p:txBody>
          <a:bodyPr/>
          <a:lstStyle>
            <a:lvl1pPr marL="0" indent="0" algn="l">
              <a:lnSpc>
                <a:spcPts val="2456"/>
              </a:lnSpc>
              <a:spcAft>
                <a:spcPts val="0"/>
              </a:spcAft>
              <a:buNone/>
              <a:defRPr sz="2339">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841877" y="1928806"/>
            <a:ext cx="3470552" cy="2676026"/>
          </a:xfrm>
        </p:spPr>
        <p:txBody>
          <a:bodyPr/>
          <a:lstStyle>
            <a:lvl1pPr marL="0" indent="0" algn="l">
              <a:lnSpc>
                <a:spcPct val="100000"/>
              </a:lnSpc>
              <a:spcAft>
                <a:spcPts val="0"/>
              </a:spcAft>
              <a:buNone/>
              <a:defRPr sz="11693">
                <a:solidFill>
                  <a:schemeClr val="accent3"/>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85%</a:t>
            </a:r>
          </a:p>
        </p:txBody>
      </p:sp>
    </p:spTree>
    <p:extLst>
      <p:ext uri="{BB962C8B-B14F-4D97-AF65-F5344CB8AC3E}">
        <p14:creationId xmlns:p14="http://schemas.microsoft.com/office/powerpoint/2010/main" val="40057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Tree>
    <p:extLst>
      <p:ext uri="{BB962C8B-B14F-4D97-AF65-F5344CB8AC3E}">
        <p14:creationId xmlns:p14="http://schemas.microsoft.com/office/powerpoint/2010/main" val="206099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Tree>
    <p:extLst>
      <p:ext uri="{BB962C8B-B14F-4D97-AF65-F5344CB8AC3E}">
        <p14:creationId xmlns:p14="http://schemas.microsoft.com/office/powerpoint/2010/main" val="1720901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4418556" y="1528624"/>
            <a:ext cx="1628716" cy="2645556"/>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578243" y="4629722"/>
            <a:ext cx="5535328" cy="1984167"/>
          </a:xfrm>
        </p:spPr>
        <p:txBody>
          <a:bodyPr/>
          <a:lstStyle>
            <a:lvl1pPr marL="0" indent="0" algn="ctr">
              <a:lnSpc>
                <a:spcPts val="3742"/>
              </a:lnSpc>
              <a:spcAft>
                <a:spcPts val="0"/>
              </a:spcAft>
              <a:buNone/>
              <a:defRPr sz="3508">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5508236" y="2795863"/>
            <a:ext cx="898685" cy="1121610"/>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2105"/>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6455074" y="2825960"/>
            <a:ext cx="883949" cy="1121716"/>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2105"/>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940067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420948" indent="0">
              <a:buNone/>
              <a:defRPr/>
            </a:lvl2pPr>
            <a:lvl3pPr marL="841896" indent="0">
              <a:buNone/>
              <a:defRPr/>
            </a:lvl3pPr>
            <a:lvl4pPr marL="1262844" indent="0">
              <a:buNone/>
              <a:defRPr/>
            </a:lvl4pPr>
            <a:lvl5pPr marL="1683792"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6021269" y="2843610"/>
            <a:ext cx="569685" cy="1342659"/>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105"/>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75114" y="4876188"/>
            <a:ext cx="2166205" cy="793667"/>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802347" y="4876188"/>
            <a:ext cx="2166205" cy="793667"/>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5229581" y="4876188"/>
            <a:ext cx="2166205" cy="793667"/>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7860798" y="4686052"/>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7879773" y="4876188"/>
            <a:ext cx="1683750" cy="1851889"/>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712148" y="2579208"/>
            <a:ext cx="1492137" cy="1878344"/>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2105"/>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3139933" y="2611225"/>
            <a:ext cx="1491041" cy="1878344"/>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2105"/>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5555218" y="2643242"/>
            <a:ext cx="1492137" cy="1878344"/>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2105"/>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7971604" y="2611225"/>
            <a:ext cx="1467927" cy="1878344"/>
          </a:xfrm>
          <a:prstGeom prst="rect">
            <a:avLst/>
          </a:prstGeom>
        </p:spPr>
      </p:pic>
    </p:spTree>
    <p:extLst>
      <p:ext uri="{BB962C8B-B14F-4D97-AF65-F5344CB8AC3E}">
        <p14:creationId xmlns:p14="http://schemas.microsoft.com/office/powerpoint/2010/main" val="929664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340" y="1523789"/>
            <a:ext cx="3180790" cy="399819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0001" y="1523787"/>
            <a:ext cx="3104912" cy="3902821"/>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847694" y="4883500"/>
            <a:ext cx="2621255"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Council of Australian </a:t>
            </a:r>
            <a:br>
              <a:rPr kumimoji="0" lang="en-US" sz="1637" b="1" i="0" u="none" strike="noStrike" kern="1200" cap="none" spc="0" normalizeH="0" baseline="0" noProof="0">
                <a:ln>
                  <a:noFill/>
                </a:ln>
                <a:solidFill>
                  <a:srgbClr val="7E4182"/>
                </a:solidFill>
                <a:effectLst/>
                <a:uLnTx/>
                <a:uFillTx/>
                <a:latin typeface="Tahoma"/>
              </a:rPr>
            </a:br>
            <a:r>
              <a:rPr kumimoji="0" lang="en-US" sz="1637" b="1" i="0" u="none" strike="noStrike" kern="1200" cap="none" spc="0" normalizeH="0" baseline="0" noProof="0">
                <a:ln>
                  <a:noFill/>
                </a:ln>
                <a:solidFill>
                  <a:srgbClr val="7E4182"/>
                </a:solidFill>
                <a:effectLst/>
                <a:uLnTx/>
                <a:uFillTx/>
                <a:latin typeface="Tahoma"/>
              </a:rPr>
              <a:t>Governments (COAG)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implements policy reforms of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888999" y="4883500"/>
            <a:ext cx="2602304"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COAG Energy Council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is so important for the health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3377116" y="3645673"/>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7644250" y="3397439"/>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br>
              <a:rPr kumimoji="0" lang="en-US" sz="1637" b="1" i="0" u="none" strike="noStrike" kern="1200" cap="none" spc="0" normalizeH="0" baseline="0" noProof="0">
                <a:ln>
                  <a:noFill/>
                </a:ln>
                <a:solidFill>
                  <a:srgbClr val="6CC5EA"/>
                </a:solidFill>
                <a:effectLst/>
                <a:uLnTx/>
                <a:uFillTx/>
                <a:latin typeface="Tahoma"/>
              </a:rPr>
            </a:br>
            <a:r>
              <a:rPr kumimoji="0" lang="en-US" sz="1403"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287204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260" y="700501"/>
            <a:ext cx="3399848" cy="42735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508" y="671285"/>
            <a:ext cx="3399848" cy="42735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6862" y="700501"/>
            <a:ext cx="3399848" cy="4273550"/>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975150" y="4367405"/>
            <a:ext cx="2459615" cy="242401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Commission </a:t>
            </a:r>
            <a:br>
              <a:rPr kumimoji="0" lang="en-US" sz="1403" b="1" i="0" u="none" strike="noStrike" kern="1200" cap="none" spc="0" normalizeH="0" baseline="0" noProof="0">
                <a:ln>
                  <a:noFill/>
                </a:ln>
                <a:solidFill>
                  <a:srgbClr val="005883"/>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Rule maker, market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developer and expert adviser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to governments</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4308111" y="4367405"/>
            <a:ext cx="2196346"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Regulator</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Economic regulation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rules compliance</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Polices the system and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7197233" y="4367405"/>
            <a:ext cx="2550469"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Operator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Electricity and gas systems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market operator</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Works with industry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2186852" y="3025596"/>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5600891" y="30087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8585166" y="30423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13226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3" y="1884670"/>
            <a:ext cx="9221689" cy="3144614"/>
          </a:xfrm>
        </p:spPr>
        <p:txBody>
          <a:bodyPr anchor="b"/>
          <a:lstStyle>
            <a:lvl1pPr>
              <a:defRPr sz="5262"/>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3" y="5059034"/>
            <a:ext cx="9221689" cy="1653678"/>
          </a:xfrm>
        </p:spPr>
        <p:txBody>
          <a:bodyPr/>
          <a:lstStyle>
            <a:lvl1pPr marL="0" indent="0">
              <a:buNone/>
              <a:defRPr sz="2105">
                <a:solidFill>
                  <a:schemeClr val="bg1"/>
                </a:solidFill>
              </a:defRPr>
            </a:lvl1pPr>
            <a:lvl2pPr marL="400964" indent="0">
              <a:buNone/>
              <a:defRPr sz="1754">
                <a:solidFill>
                  <a:schemeClr val="tx1">
                    <a:tint val="75000"/>
                  </a:schemeClr>
                </a:solidFill>
              </a:defRPr>
            </a:lvl2pPr>
            <a:lvl3pPr marL="801929" indent="0">
              <a:buNone/>
              <a:defRPr sz="1579">
                <a:solidFill>
                  <a:schemeClr val="tx1">
                    <a:tint val="75000"/>
                  </a:schemeClr>
                </a:solidFill>
              </a:defRPr>
            </a:lvl3pPr>
            <a:lvl4pPr marL="1202893" indent="0">
              <a:buNone/>
              <a:defRPr sz="1403">
                <a:solidFill>
                  <a:schemeClr val="tx1">
                    <a:tint val="75000"/>
                  </a:schemeClr>
                </a:solidFill>
              </a:defRPr>
            </a:lvl4pPr>
            <a:lvl5pPr marL="1603858" indent="0">
              <a:buNone/>
              <a:defRPr sz="1403">
                <a:solidFill>
                  <a:schemeClr val="tx1">
                    <a:tint val="75000"/>
                  </a:schemeClr>
                </a:solidFill>
              </a:defRPr>
            </a:lvl5pPr>
            <a:lvl6pPr marL="2004822" indent="0">
              <a:buNone/>
              <a:defRPr sz="1403">
                <a:solidFill>
                  <a:schemeClr val="tx1">
                    <a:tint val="75000"/>
                  </a:schemeClr>
                </a:solidFill>
              </a:defRPr>
            </a:lvl6pPr>
            <a:lvl7pPr marL="2405786" indent="0">
              <a:buNone/>
              <a:defRPr sz="1403">
                <a:solidFill>
                  <a:schemeClr val="tx1">
                    <a:tint val="75000"/>
                  </a:schemeClr>
                </a:solidFill>
              </a:defRPr>
            </a:lvl7pPr>
            <a:lvl8pPr marL="2806751" indent="0">
              <a:buNone/>
              <a:defRPr sz="1403">
                <a:solidFill>
                  <a:schemeClr val="tx1">
                    <a:tint val="75000"/>
                  </a:schemeClr>
                </a:solidFill>
              </a:defRPr>
            </a:lvl8pPr>
            <a:lvl9pPr marL="3207715"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BF5CE09-B97E-4919-80A9-DD3234AF84CA}" type="datetime1">
              <a:rPr lang="en-AU" smtClean="0"/>
              <a:t>9/02/2021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084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336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49" y="1851889"/>
            <a:ext cx="9892032"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872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57797" y="2712805"/>
            <a:ext cx="926063" cy="1506606"/>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57797" y="4595412"/>
            <a:ext cx="4209375" cy="2195811"/>
          </a:xfrm>
        </p:spPr>
        <p:txBody>
          <a:bodyPr/>
          <a:lstStyle>
            <a:lvl1pPr marL="0" indent="0">
              <a:lnSpc>
                <a:spcPts val="1169"/>
              </a:lnSpc>
              <a:spcAft>
                <a:spcPts val="877"/>
              </a:spcAft>
              <a:buNone/>
              <a:defRPr sz="994"/>
            </a:lvl1pPr>
            <a:lvl2pPr marL="420948" indent="0">
              <a:buNone/>
              <a:defRPr/>
            </a:lvl2pPr>
            <a:lvl3pPr marL="841896" indent="0">
              <a:buNone/>
              <a:defRPr/>
            </a:lvl3pPr>
            <a:lvl4pPr marL="1262844" indent="0">
              <a:buNone/>
              <a:defRPr/>
            </a:lvl4pPr>
            <a:lvl5pPr marL="1683792"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030009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557469" y="2457060"/>
            <a:ext cx="7576875" cy="2645556"/>
          </a:xfrm>
        </p:spPr>
        <p:txBody>
          <a:bodyPr anchor="ctr" anchorCtr="0"/>
          <a:lstStyle>
            <a:lvl1pPr algn="ctr">
              <a:lnSpc>
                <a:spcPts val="4911"/>
              </a:lnSpc>
              <a:defRPr sz="4677" cap="all" baseline="0">
                <a:solidFill>
                  <a:srgbClr val="FF0000"/>
                </a:solidFill>
              </a:defRPr>
            </a:lvl1pPr>
          </a:lstStyle>
          <a:p>
            <a:r>
              <a:rPr lang="en-US"/>
              <a:t>ADDITIONAL SLIDES</a:t>
            </a:r>
          </a:p>
        </p:txBody>
      </p:sp>
    </p:spTree>
    <p:extLst>
      <p:ext uri="{BB962C8B-B14F-4D97-AF65-F5344CB8AC3E}">
        <p14:creationId xmlns:p14="http://schemas.microsoft.com/office/powerpoint/2010/main" val="343661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C612B954-E48E-4AEF-AD09-E67E44105D5D}" type="datetime1">
              <a:rPr lang="en-AU" smtClean="0"/>
              <a:t>9/02/2021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7" y="150797"/>
            <a:ext cx="7895736" cy="130955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08" y="1853171"/>
            <a:ext cx="5054385"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08"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86F555B9-61C1-47BB-9518-05F6F5362C64}" type="datetime1">
              <a:rPr lang="en-AU" smtClean="0"/>
              <a:t>9/02/2021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B5CDC08A-3FCA-4DCD-9801-3F981E63D0AE}" type="datetime1">
              <a:rPr lang="en-AU" smtClean="0"/>
              <a:t>9/02/2021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22408DAD-2C35-4B8E-B703-6A1F0288B0CE}" type="datetime1">
              <a:rPr lang="en-AU" smtClean="0"/>
              <a:t>9/02/2021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8"/>
            <a:ext cx="6774452" cy="6202505"/>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7"/>
            <a:ext cx="2907626" cy="2035755"/>
          </a:xfrm>
        </p:spPr>
        <p:txBody>
          <a:bodyPr>
            <a:normAutofit/>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BC6183C2-B11E-4AF9-8419-02FA8271B2C0}" type="datetime1">
              <a:rPr lang="en-AU" smtClean="0"/>
              <a:t>9/02/2021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7" y="150494"/>
            <a:ext cx="7894138" cy="1310695"/>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6" y="2012414"/>
            <a:ext cx="10255425"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699"/>
            <a:ext cx="1522449"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9CA9AEEA-9D3E-4E59-849D-7E6245957195}" type="datetime1">
              <a:rPr lang="en-AU" smtClean="0"/>
              <a:t>9/02/2021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699"/>
            <a:ext cx="4679868" cy="402483"/>
          </a:xfrm>
          <a:prstGeom prst="rect">
            <a:avLst/>
          </a:prstGeom>
        </p:spPr>
        <p:txBody>
          <a:bodyPr vert="horz" lIns="91440" tIns="45720" rIns="91440" bIns="45720" rtlCol="0" anchor="ctr"/>
          <a:lstStyle>
            <a:lvl1pPr algn="r">
              <a:defRPr sz="1052">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1" y="7006699"/>
            <a:ext cx="505220"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705" r:id="rId12"/>
  </p:sldLayoutIdLst>
  <p:hf hdr="0" ftr="0" dt="0"/>
  <p:txStyles>
    <p:titleStyle>
      <a:lvl1pPr algn="l" defTabSz="801929" rtl="0" eaLnBrk="1" latinLnBrk="0" hangingPunct="1">
        <a:lnSpc>
          <a:spcPct val="90000"/>
        </a:lnSpc>
        <a:spcBef>
          <a:spcPct val="0"/>
        </a:spcBef>
        <a:buNone/>
        <a:defRPr sz="3859" b="0" kern="1200">
          <a:solidFill>
            <a:schemeClr val="bg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57797" y="449745"/>
            <a:ext cx="9892032" cy="396833"/>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57797" y="1851889"/>
            <a:ext cx="9892032" cy="449744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9997266" y="7063633"/>
            <a:ext cx="252563" cy="264556"/>
          </a:xfrm>
          <a:prstGeom prst="rect">
            <a:avLst/>
          </a:prstGeom>
        </p:spPr>
        <p:txBody>
          <a:bodyPr vert="horz" lIns="0" tIns="0" rIns="0" bIns="0" rtlCol="0" anchor="t" anchorCtr="0"/>
          <a:lstStyle>
            <a:lvl1pPr algn="r">
              <a:defRPr sz="935"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38507058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63" r:id="rId3"/>
    <p:sldLayoutId id="2147483697" r:id="rId4"/>
    <p:sldLayoutId id="2147483665" r:id="rId5"/>
    <p:sldLayoutId id="2147483699" r:id="rId6"/>
    <p:sldLayoutId id="2147483667" r:id="rId7"/>
    <p:sldLayoutId id="2147483701" r:id="rId8"/>
    <p:sldLayoutId id="2147483702" r:id="rId9"/>
    <p:sldLayoutId id="2147483703" r:id="rId10"/>
    <p:sldLayoutId id="2147483704" r:id="rId11"/>
    <p:sldLayoutId id="2147483672" r:id="rId12"/>
    <p:sldLayoutId id="2147483700" r:id="rId13"/>
    <p:sldLayoutId id="2147483698"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96" r:id="rId28"/>
    <p:sldLayoutId id="2147483693" r:id="rId29"/>
    <p:sldLayoutId id="2147483690" r:id="rId30"/>
    <p:sldLayoutId id="2147483691" r:id="rId31"/>
    <p:sldLayoutId id="2147483692" r:id="rId32"/>
  </p:sldLayoutIdLst>
  <p:hf hdr="0" ftr="0" dt="0"/>
  <p:txStyles>
    <p:titleStyle>
      <a:lvl1pPr algn="l" defTabSz="1069208" rtl="0" eaLnBrk="1" latinLnBrk="0" hangingPunct="1">
        <a:lnSpc>
          <a:spcPts val="2105"/>
        </a:lnSpc>
        <a:spcBef>
          <a:spcPct val="0"/>
        </a:spcBef>
        <a:buNone/>
        <a:defRPr sz="2105" kern="1200">
          <a:solidFill>
            <a:schemeClr val="accent3"/>
          </a:solidFill>
          <a:latin typeface="+mj-lt"/>
          <a:ea typeface="+mj-ea"/>
          <a:cs typeface="+mj-cs"/>
        </a:defRPr>
      </a:lvl1pPr>
    </p:titleStyle>
    <p:bodyStyle>
      <a:lvl1pPr marL="210474" indent="-210474" algn="l" defTabSz="1069208" rtl="0" eaLnBrk="1" latinLnBrk="0" hangingPunct="1">
        <a:lnSpc>
          <a:spcPts val="2105"/>
        </a:lnSpc>
        <a:spcBef>
          <a:spcPts val="0"/>
        </a:spcBef>
        <a:spcAft>
          <a:spcPts val="877"/>
        </a:spcAft>
        <a:buFont typeface="Arial" panose="020B0604020202020204" pitchFamily="34" charset="0"/>
        <a:buChar char="•"/>
        <a:tabLst/>
        <a:defRPr sz="1871" kern="1200">
          <a:solidFill>
            <a:schemeClr val="bg1"/>
          </a:solidFill>
          <a:latin typeface="+mn-lt"/>
          <a:ea typeface="+mn-ea"/>
          <a:cs typeface="+mn-cs"/>
        </a:defRPr>
      </a:lvl1pPr>
      <a:lvl2pPr marL="631422"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2pPr>
      <a:lvl3pPr marL="1052370"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3pPr>
      <a:lvl4pPr marL="1473318"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4pPr>
      <a:lvl5pPr marL="1894266"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08" rtl="0" eaLnBrk="1" latinLnBrk="0" hangingPunct="1">
        <a:defRPr sz="2105" kern="1200">
          <a:solidFill>
            <a:schemeClr val="tx1"/>
          </a:solidFill>
          <a:latin typeface="+mn-lt"/>
          <a:ea typeface="+mn-ea"/>
          <a:cs typeface="+mn-cs"/>
        </a:defRPr>
      </a:lvl1pPr>
      <a:lvl2pPr marL="534604" algn="l" defTabSz="1069208" rtl="0" eaLnBrk="1" latinLnBrk="0" hangingPunct="1">
        <a:defRPr sz="2105" kern="1200">
          <a:solidFill>
            <a:schemeClr val="tx1"/>
          </a:solidFill>
          <a:latin typeface="+mn-lt"/>
          <a:ea typeface="+mn-ea"/>
          <a:cs typeface="+mn-cs"/>
        </a:defRPr>
      </a:lvl2pPr>
      <a:lvl3pPr marL="1069208" algn="l" defTabSz="1069208" rtl="0" eaLnBrk="1" latinLnBrk="0" hangingPunct="1">
        <a:defRPr sz="2105" kern="1200">
          <a:solidFill>
            <a:schemeClr val="tx1"/>
          </a:solidFill>
          <a:latin typeface="+mn-lt"/>
          <a:ea typeface="+mn-ea"/>
          <a:cs typeface="+mn-cs"/>
        </a:defRPr>
      </a:lvl3pPr>
      <a:lvl4pPr marL="1603812" algn="l" defTabSz="1069208" rtl="0" eaLnBrk="1" latinLnBrk="0" hangingPunct="1">
        <a:defRPr sz="2105" kern="1200">
          <a:solidFill>
            <a:schemeClr val="tx1"/>
          </a:solidFill>
          <a:latin typeface="+mn-lt"/>
          <a:ea typeface="+mn-ea"/>
          <a:cs typeface="+mn-cs"/>
        </a:defRPr>
      </a:lvl4pPr>
      <a:lvl5pPr marL="2138416" algn="l" defTabSz="1069208" rtl="0" eaLnBrk="1" latinLnBrk="0" hangingPunct="1">
        <a:defRPr sz="2105" kern="1200">
          <a:solidFill>
            <a:schemeClr val="tx1"/>
          </a:solidFill>
          <a:latin typeface="+mn-lt"/>
          <a:ea typeface="+mn-ea"/>
          <a:cs typeface="+mn-cs"/>
        </a:defRPr>
      </a:lvl5pPr>
      <a:lvl6pPr marL="2673020" algn="l" defTabSz="1069208" rtl="0" eaLnBrk="1" latinLnBrk="0" hangingPunct="1">
        <a:defRPr sz="2105" kern="1200">
          <a:solidFill>
            <a:schemeClr val="tx1"/>
          </a:solidFill>
          <a:latin typeface="+mn-lt"/>
          <a:ea typeface="+mn-ea"/>
          <a:cs typeface="+mn-cs"/>
        </a:defRPr>
      </a:lvl6pPr>
      <a:lvl7pPr marL="3207624" algn="l" defTabSz="1069208" rtl="0" eaLnBrk="1" latinLnBrk="0" hangingPunct="1">
        <a:defRPr sz="2105" kern="1200">
          <a:solidFill>
            <a:schemeClr val="tx1"/>
          </a:solidFill>
          <a:latin typeface="+mn-lt"/>
          <a:ea typeface="+mn-ea"/>
          <a:cs typeface="+mn-cs"/>
        </a:defRPr>
      </a:lvl7pPr>
      <a:lvl8pPr marL="3742228" algn="l" defTabSz="1069208" rtl="0" eaLnBrk="1" latinLnBrk="0" hangingPunct="1">
        <a:defRPr sz="2105" kern="1200">
          <a:solidFill>
            <a:schemeClr val="tx1"/>
          </a:solidFill>
          <a:latin typeface="+mn-lt"/>
          <a:ea typeface="+mn-ea"/>
          <a:cs typeface="+mn-cs"/>
        </a:defRPr>
      </a:lvl8pPr>
      <a:lvl9pPr marL="4276832" algn="l" defTabSz="1069208"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1ED5-F6FA-4769-B786-76B872A1C0E1}"/>
              </a:ext>
            </a:extLst>
          </p:cNvPr>
          <p:cNvSpPr>
            <a:spLocks noGrp="1"/>
          </p:cNvSpPr>
          <p:nvPr>
            <p:ph type="ctrTitle"/>
          </p:nvPr>
        </p:nvSpPr>
        <p:spPr>
          <a:xfrm>
            <a:off x="591034" y="835674"/>
            <a:ext cx="9349993" cy="2631887"/>
          </a:xfrm>
        </p:spPr>
        <p:txBody>
          <a:bodyPr>
            <a:normAutofit/>
          </a:bodyPr>
          <a:lstStyle/>
          <a:p>
            <a:r>
              <a:rPr lang="en-AU" sz="4400">
                <a:cs typeface="Arial"/>
              </a:rPr>
              <a:t>5MS &amp; GS Executive Forum – Retail Go-Live Date Change</a:t>
            </a:r>
          </a:p>
        </p:txBody>
      </p:sp>
      <p:sp>
        <p:nvSpPr>
          <p:cNvPr id="3" name="Subtitle 2">
            <a:extLst>
              <a:ext uri="{FF2B5EF4-FFF2-40B4-BE49-F238E27FC236}">
                <a16:creationId xmlns:a16="http://schemas.microsoft.com/office/drawing/2014/main" id="{0FF767D6-CA30-4825-9F9F-D537B00C2291}"/>
              </a:ext>
            </a:extLst>
          </p:cNvPr>
          <p:cNvSpPr>
            <a:spLocks noGrp="1"/>
          </p:cNvSpPr>
          <p:nvPr>
            <p:ph type="subTitle" idx="1"/>
          </p:nvPr>
        </p:nvSpPr>
        <p:spPr>
          <a:xfrm>
            <a:off x="591035" y="3554082"/>
            <a:ext cx="9641536" cy="3314273"/>
          </a:xfrm>
        </p:spPr>
        <p:txBody>
          <a:bodyPr vert="horz" lIns="91440" tIns="45720" rIns="91440" bIns="45720" rtlCol="0" anchor="t">
            <a:normAutofit/>
          </a:bodyPr>
          <a:lstStyle/>
          <a:p>
            <a:r>
              <a:rPr lang="en-AU" sz="2450">
                <a:latin typeface="+mj-lt"/>
                <a:cs typeface="Arial"/>
              </a:rPr>
              <a:t>Thursday 11 February 2021</a:t>
            </a:r>
          </a:p>
          <a:p>
            <a:endParaRPr lang="en-AU">
              <a:latin typeface="+mj-lt"/>
              <a:cs typeface="Arial" panose="020B0604020202020204" pitchFamily="34" charset="0"/>
            </a:endParaRPr>
          </a:p>
          <a:p>
            <a:r>
              <a:rPr lang="en-AU" sz="2450" b="1">
                <a:latin typeface="+mj-lt"/>
                <a:cs typeface="Arial"/>
              </a:rPr>
              <a:t>WebEx only: </a:t>
            </a:r>
            <a:r>
              <a:rPr lang="en-AU" sz="2500" b="1" u="sng">
                <a:solidFill>
                  <a:schemeClr val="accent4">
                    <a:lumMod val="60000"/>
                    <a:lumOff val="40000"/>
                  </a:schemeClr>
                </a:solidFill>
                <a:latin typeface="+mj-lt"/>
                <a:cs typeface="Arial"/>
              </a:rPr>
              <a:t>**Please disconnect from your workplace VPN for the WebEx call**</a:t>
            </a:r>
          </a:p>
          <a:p>
            <a:endParaRPr lang="en-AU" sz="2500" b="1" u="sng">
              <a:solidFill>
                <a:schemeClr val="bg1">
                  <a:lumMod val="95000"/>
                </a:schemeClr>
              </a:solidFill>
              <a:latin typeface="+mj-lt"/>
              <a:cs typeface="Arial" panose="020B0604020202020204" pitchFamily="34" charset="0"/>
            </a:endParaRPr>
          </a:p>
          <a:p>
            <a:r>
              <a:rPr lang="en-AU" sz="2500" b="1">
                <a:solidFill>
                  <a:schemeClr val="bg1">
                    <a:lumMod val="95000"/>
                  </a:schemeClr>
                </a:solidFill>
                <a:latin typeface="+mj-lt"/>
                <a:cs typeface="Arial"/>
              </a:rPr>
              <a:t>PLEASE NOTE THIS MEETING WILL BE RECORDED FOR THE PURPOSE OF PREPARING MINUTES</a:t>
            </a:r>
            <a:endParaRPr lang="en-AU" sz="2500" b="1" u="sng">
              <a:solidFill>
                <a:schemeClr val="bg1">
                  <a:lumMod val="95000"/>
                </a:schemeClr>
              </a:solidFill>
              <a:latin typeface="+mj-lt"/>
              <a:cs typeface="Arial"/>
            </a:endParaRPr>
          </a:p>
        </p:txBody>
      </p:sp>
      <p:sp>
        <p:nvSpPr>
          <p:cNvPr id="4" name="Slide Number Placeholder 3">
            <a:extLst>
              <a:ext uri="{FF2B5EF4-FFF2-40B4-BE49-F238E27FC236}">
                <a16:creationId xmlns:a16="http://schemas.microsoft.com/office/drawing/2014/main" id="{A42BCC82-53D8-4EEC-81B4-C17FC8DB2581}"/>
              </a:ext>
            </a:extLst>
          </p:cNvPr>
          <p:cNvSpPr>
            <a:spLocks noGrp="1"/>
          </p:cNvSpPr>
          <p:nvPr>
            <p:ph type="sldNum" sz="quarter" idx="12"/>
          </p:nvPr>
        </p:nvSpPr>
        <p:spPr/>
        <p:txBody>
          <a:bodyPr/>
          <a:lstStyle/>
          <a:p>
            <a:fld id="{4EC81F68-4976-451A-B2E9-79BCBD2F70CC}" type="slidenum">
              <a:rPr lang="en-AU" smtClean="0"/>
              <a:pPr/>
              <a:t>1</a:t>
            </a:fld>
            <a:endParaRPr lang="en-AU"/>
          </a:p>
        </p:txBody>
      </p:sp>
    </p:spTree>
    <p:extLst>
      <p:ext uri="{BB962C8B-B14F-4D97-AF65-F5344CB8AC3E}">
        <p14:creationId xmlns:p14="http://schemas.microsoft.com/office/powerpoint/2010/main" val="403206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sz="5250"/>
              <a:t>Appendix 1: Further Information</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10</a:t>
            </a:fld>
            <a:endParaRPr lang="en-AU"/>
          </a:p>
        </p:txBody>
      </p:sp>
    </p:spTree>
    <p:extLst>
      <p:ext uri="{BB962C8B-B14F-4D97-AF65-F5344CB8AC3E}">
        <p14:creationId xmlns:p14="http://schemas.microsoft.com/office/powerpoint/2010/main" val="3609966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5C6205-925F-4B11-BFE9-56487575E6B1}"/>
              </a:ext>
            </a:extLst>
          </p:cNvPr>
          <p:cNvSpPr>
            <a:spLocks noGrp="1"/>
          </p:cNvSpPr>
          <p:nvPr>
            <p:ph idx="1"/>
          </p:nvPr>
        </p:nvSpPr>
        <p:spPr>
          <a:xfrm>
            <a:off x="500841" y="1622811"/>
            <a:ext cx="9668168" cy="5600361"/>
          </a:xfrm>
        </p:spPr>
        <p:txBody>
          <a:bodyPr vert="horz" lIns="100796" tIns="50398" rIns="100796" bIns="50398" rtlCol="0" anchor="t">
            <a:normAutofit/>
          </a:bodyPr>
          <a:lstStyle/>
          <a:p>
            <a:pPr marL="0" indent="0">
              <a:lnSpc>
                <a:spcPct val="100000"/>
              </a:lnSpc>
              <a:spcBef>
                <a:spcPts val="661"/>
              </a:spcBef>
              <a:buNone/>
            </a:pPr>
            <a:r>
              <a:rPr lang="en-AU" sz="1653" b="1"/>
              <a:t>Migration to Enterprise Azure – Key Reason</a:t>
            </a:r>
          </a:p>
          <a:p>
            <a:pPr marL="393378" lvl="1" indent="-192489">
              <a:lnSpc>
                <a:spcPct val="100000"/>
              </a:lnSpc>
              <a:spcBef>
                <a:spcPts val="661"/>
              </a:spcBef>
            </a:pPr>
            <a:r>
              <a:rPr lang="en-AU" sz="1543"/>
              <a:t>AEMO has completed its MDM build on what is called an “Interim” Cloud Platform. A corresponding project has run in parallel to 5MS to build an “Enterprise” Cloud Platform which contains significant improvements in stability, performance and security. 5MS found unforeseen technical complexities in moving to the Enterprise platform, which required remediation and a revised approach. </a:t>
            </a:r>
            <a:endParaRPr lang="en-AU" sz="1543" strike="sngStrike">
              <a:highlight>
                <a:srgbClr val="FFFF00"/>
              </a:highlight>
              <a:cs typeface="Segoe UI Semilight"/>
            </a:endParaRPr>
          </a:p>
          <a:p>
            <a:pPr marL="0" indent="0">
              <a:lnSpc>
                <a:spcPct val="100000"/>
              </a:lnSpc>
              <a:spcBef>
                <a:spcPts val="661"/>
              </a:spcBef>
              <a:buNone/>
            </a:pPr>
            <a:r>
              <a:rPr lang="en-AU" sz="1653" b="1"/>
              <a:t>Challenges with Cutover Dress Rehearsal</a:t>
            </a:r>
            <a:endParaRPr lang="en-AU" sz="1653" b="1">
              <a:cs typeface="Segoe UI Semilight"/>
            </a:endParaRPr>
          </a:p>
          <a:p>
            <a:pPr marL="393378" lvl="1" indent="-192489">
              <a:lnSpc>
                <a:spcPct val="100000"/>
              </a:lnSpc>
              <a:spcBef>
                <a:spcPts val="661"/>
              </a:spcBef>
            </a:pPr>
            <a:r>
              <a:rPr lang="en-AU" sz="1543"/>
              <a:t>The program is completing multiple Dress Rehearsals for Cutover before deploying into Pre-Prod. A number of issues were identified and resolved through the rehearsal, this used up schedule and a further re-run is required before deploying.</a:t>
            </a:r>
            <a:endParaRPr lang="en-AU" sz="1543">
              <a:cs typeface="Segoe UI Semilight"/>
            </a:endParaRPr>
          </a:p>
          <a:p>
            <a:pPr marL="0" indent="0">
              <a:lnSpc>
                <a:spcPct val="100000"/>
              </a:lnSpc>
              <a:spcBef>
                <a:spcPts val="661"/>
              </a:spcBef>
              <a:buNone/>
            </a:pPr>
            <a:r>
              <a:rPr lang="en-AU" sz="1653" b="1"/>
              <a:t>Performance of Key RM Reports </a:t>
            </a:r>
            <a:endParaRPr lang="en-AU" sz="1653" b="1">
              <a:solidFill>
                <a:srgbClr val="FF0000"/>
              </a:solidFill>
              <a:cs typeface="Segoe UI Semilight"/>
            </a:endParaRPr>
          </a:p>
          <a:p>
            <a:pPr marL="393378" lvl="1" indent="-192489">
              <a:lnSpc>
                <a:spcPct val="100000"/>
              </a:lnSpc>
              <a:spcBef>
                <a:spcPts val="661"/>
              </a:spcBef>
            </a:pPr>
            <a:r>
              <a:rPr lang="en-AU" sz="1543"/>
              <a:t>The RM11 and RM16 reports do not met performance targets, despite re-coding to address performance issues. The program team needs time to remediate to ensure performance targets meet industry expectations.</a:t>
            </a:r>
            <a:endParaRPr lang="en-AU" sz="1543">
              <a:cs typeface="Segoe UI Semilight"/>
            </a:endParaRPr>
          </a:p>
          <a:p>
            <a:pPr marL="393378" lvl="1" indent="-192489">
              <a:lnSpc>
                <a:spcPct val="100000"/>
              </a:lnSpc>
              <a:spcBef>
                <a:spcPts val="661"/>
              </a:spcBef>
            </a:pPr>
            <a:r>
              <a:rPr lang="en-AU" sz="1543"/>
              <a:t>For context, the functional delivery is accurate and the other RM Reports are ready for live deployment.</a:t>
            </a:r>
            <a:endParaRPr lang="en-AU" sz="1543">
              <a:cs typeface="Segoe UI Semilight"/>
            </a:endParaRPr>
          </a:p>
          <a:p>
            <a:pPr marL="0" indent="0">
              <a:lnSpc>
                <a:spcPct val="100000"/>
              </a:lnSpc>
              <a:spcBef>
                <a:spcPts val="661"/>
              </a:spcBef>
              <a:buNone/>
            </a:pPr>
            <a:r>
              <a:rPr lang="en-AU" sz="1653" b="1"/>
              <a:t>AEMO Response</a:t>
            </a:r>
            <a:endParaRPr lang="en-AU" sz="1653" b="1">
              <a:cs typeface="Segoe UI Semilight"/>
            </a:endParaRPr>
          </a:p>
          <a:p>
            <a:pPr marL="393378" lvl="1" indent="-192489">
              <a:lnSpc>
                <a:spcPct val="100000"/>
              </a:lnSpc>
              <a:spcBef>
                <a:spcPts val="661"/>
              </a:spcBef>
            </a:pPr>
            <a:r>
              <a:rPr lang="en-AU" sz="1543"/>
              <a:t>Identified resourcing dedicated to teams to address issues</a:t>
            </a:r>
            <a:endParaRPr lang="en-AU" sz="1543">
              <a:cs typeface="Segoe UI Semilight"/>
            </a:endParaRPr>
          </a:p>
          <a:p>
            <a:pPr marL="393378" lvl="1" indent="-192489">
              <a:lnSpc>
                <a:spcPct val="100000"/>
              </a:lnSpc>
              <a:spcBef>
                <a:spcPts val="661"/>
              </a:spcBef>
            </a:pPr>
            <a:r>
              <a:rPr lang="en-AU" sz="1543"/>
              <a:t>Put in place daily governance arrangements to allow for faster issues escalation and resolution</a:t>
            </a:r>
            <a:endParaRPr lang="en-AU" sz="1543">
              <a:cs typeface="Segoe UI Semilight"/>
            </a:endParaRPr>
          </a:p>
          <a:p>
            <a:pPr marL="393378" lvl="1" indent="-192489">
              <a:lnSpc>
                <a:spcPct val="100000"/>
              </a:lnSpc>
              <a:spcBef>
                <a:spcPts val="661"/>
              </a:spcBef>
            </a:pPr>
            <a:r>
              <a:rPr lang="en-AU" sz="1543"/>
              <a:t>Escalating the technical issues with its technology partners.</a:t>
            </a:r>
            <a:endParaRPr lang="en-AU" sz="1543">
              <a:cs typeface="Segoe UI Semilight"/>
            </a:endParaRPr>
          </a:p>
          <a:p>
            <a:pPr lvl="1"/>
            <a:endParaRPr lang="en-AU" sz="1543"/>
          </a:p>
        </p:txBody>
      </p:sp>
      <p:sp>
        <p:nvSpPr>
          <p:cNvPr id="3" name="Slide Number Placeholder 2">
            <a:extLst>
              <a:ext uri="{FF2B5EF4-FFF2-40B4-BE49-F238E27FC236}">
                <a16:creationId xmlns:a16="http://schemas.microsoft.com/office/drawing/2014/main" id="{E2820E55-6B46-4041-AA0A-A1C773FEC13C}"/>
              </a:ext>
            </a:extLst>
          </p:cNvPr>
          <p:cNvSpPr>
            <a:spLocks noGrp="1"/>
          </p:cNvSpPr>
          <p:nvPr>
            <p:ph type="sldNum" sz="quarter" idx="12"/>
          </p:nvPr>
        </p:nvSpPr>
        <p:spPr/>
        <p:txBody>
          <a:bodyPr/>
          <a:lstStyle/>
          <a:p>
            <a:fld id="{4EC81F68-4976-451A-B2E9-79BCBD2F70CC}" type="slidenum">
              <a:rPr lang="en-AU" smtClean="0"/>
              <a:t>11</a:t>
            </a:fld>
            <a:endParaRPr lang="en-AU"/>
          </a:p>
        </p:txBody>
      </p:sp>
      <p:sp>
        <p:nvSpPr>
          <p:cNvPr id="4" name="Title 1">
            <a:extLst>
              <a:ext uri="{FF2B5EF4-FFF2-40B4-BE49-F238E27FC236}">
                <a16:creationId xmlns:a16="http://schemas.microsoft.com/office/drawing/2014/main" id="{7880C03E-48D7-452B-AE47-5333F0DB6F6B}"/>
              </a:ext>
            </a:extLst>
          </p:cNvPr>
          <p:cNvSpPr txBox="1">
            <a:spLocks/>
          </p:cNvSpPr>
          <p:nvPr/>
        </p:nvSpPr>
        <p:spPr>
          <a:xfrm>
            <a:off x="583560" y="775716"/>
            <a:ext cx="10198878" cy="661085"/>
          </a:xfrm>
          <a:prstGeom prst="rect">
            <a:avLst/>
          </a:prstGeom>
        </p:spPr>
        <p:txBody>
          <a:bodyPr vert="horz" lIns="75597" tIns="37798" rIns="75597" bIns="37798" rtlCol="0" anchor="b" anchorCtr="0">
            <a:noAutofit/>
          </a:bodyPr>
          <a:lst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a:lstStyle>
          <a:p>
            <a:r>
              <a:rPr lang="en-AU" sz="3527"/>
              <a:t>Key Drivers of Delay and AEMO Response</a:t>
            </a:r>
            <a:endParaRPr lang="en-AU" sz="3527">
              <a:highlight>
                <a:srgbClr val="FFFF00"/>
              </a:highlight>
            </a:endParaRPr>
          </a:p>
        </p:txBody>
      </p:sp>
      <p:sp>
        <p:nvSpPr>
          <p:cNvPr id="5" name="Rectangle 4">
            <a:extLst>
              <a:ext uri="{FF2B5EF4-FFF2-40B4-BE49-F238E27FC236}">
                <a16:creationId xmlns:a16="http://schemas.microsoft.com/office/drawing/2014/main" id="{85E4E30E-AF37-4257-89FE-84D19A236F84}"/>
              </a:ext>
            </a:extLst>
          </p:cNvPr>
          <p:cNvSpPr/>
          <p:nvPr/>
        </p:nvSpPr>
        <p:spPr>
          <a:xfrm>
            <a:off x="4764505" y="221381"/>
            <a:ext cx="2204186" cy="53412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As reported to PCF on 28-Jan-21</a:t>
            </a:r>
          </a:p>
        </p:txBody>
      </p:sp>
    </p:spTree>
    <p:extLst>
      <p:ext uri="{BB962C8B-B14F-4D97-AF65-F5344CB8AC3E}">
        <p14:creationId xmlns:p14="http://schemas.microsoft.com/office/powerpoint/2010/main" val="3205712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49BD-C529-4DA7-AA62-9268B7E8D99C}"/>
              </a:ext>
            </a:extLst>
          </p:cNvPr>
          <p:cNvSpPr>
            <a:spLocks noGrp="1"/>
          </p:cNvSpPr>
          <p:nvPr>
            <p:ph type="title"/>
          </p:nvPr>
        </p:nvSpPr>
        <p:spPr>
          <a:xfrm>
            <a:off x="470392" y="573561"/>
            <a:ext cx="6851016" cy="737266"/>
          </a:xfrm>
        </p:spPr>
        <p:txBody>
          <a:bodyPr>
            <a:normAutofit fontScale="90000"/>
          </a:bodyPr>
          <a:lstStyle/>
          <a:p>
            <a:r>
              <a:rPr lang="en-AU" sz="3527"/>
              <a:t>5MS Program – IT Systems Status</a:t>
            </a:r>
          </a:p>
        </p:txBody>
      </p:sp>
      <p:graphicFrame>
        <p:nvGraphicFramePr>
          <p:cNvPr id="4" name="Table 5">
            <a:extLst>
              <a:ext uri="{FF2B5EF4-FFF2-40B4-BE49-F238E27FC236}">
                <a16:creationId xmlns:a16="http://schemas.microsoft.com/office/drawing/2014/main" id="{15C9E039-7642-4B14-9842-8E13F85B67F9}"/>
              </a:ext>
            </a:extLst>
          </p:cNvPr>
          <p:cNvGraphicFramePr>
            <a:graphicFrameLocks noGrp="1"/>
          </p:cNvGraphicFramePr>
          <p:nvPr/>
        </p:nvGraphicFramePr>
        <p:xfrm>
          <a:off x="460990" y="1521082"/>
          <a:ext cx="9818377" cy="5920173"/>
        </p:xfrm>
        <a:graphic>
          <a:graphicData uri="http://schemas.openxmlformats.org/drawingml/2006/table">
            <a:tbl>
              <a:tblPr firstRow="1" bandRow="1">
                <a:tableStyleId>{7DF18680-E054-41AD-8BC1-D1AEF772440D}</a:tableStyleId>
              </a:tblPr>
              <a:tblGrid>
                <a:gridCol w="1774110">
                  <a:extLst>
                    <a:ext uri="{9D8B030D-6E8A-4147-A177-3AD203B41FA5}">
                      <a16:colId xmlns:a16="http://schemas.microsoft.com/office/drawing/2014/main" val="1872688485"/>
                    </a:ext>
                  </a:extLst>
                </a:gridCol>
                <a:gridCol w="8044267">
                  <a:extLst>
                    <a:ext uri="{9D8B030D-6E8A-4147-A177-3AD203B41FA5}">
                      <a16:colId xmlns:a16="http://schemas.microsoft.com/office/drawing/2014/main" val="1132200289"/>
                    </a:ext>
                  </a:extLst>
                </a:gridCol>
              </a:tblGrid>
              <a:tr h="291889">
                <a:tc>
                  <a:txBody>
                    <a:bodyPr/>
                    <a:lstStyle/>
                    <a:p>
                      <a:r>
                        <a:rPr lang="en-AU" sz="1500"/>
                        <a:t>Stream</a:t>
                      </a:r>
                      <a:endParaRPr lang="en-AU" sz="1500">
                        <a:latin typeface="Segoe UI Semilight"/>
                        <a:cs typeface="Segoe UI Semilight"/>
                      </a:endParaRPr>
                    </a:p>
                  </a:txBody>
                  <a:tcPr marL="56698" marR="56698" marT="28349" marB="28349" anchor="ctr">
                    <a:solidFill>
                      <a:schemeClr val="accent2"/>
                    </a:solidFill>
                  </a:tcPr>
                </a:tc>
                <a:tc>
                  <a:txBody>
                    <a:bodyPr/>
                    <a:lstStyle/>
                    <a:p>
                      <a:r>
                        <a:rPr lang="en-AU" sz="1500"/>
                        <a:t>Commentary</a:t>
                      </a:r>
                      <a:endParaRPr lang="en-AU" sz="1500">
                        <a:latin typeface="Segoe UI Semilight"/>
                        <a:cs typeface="Segoe UI Semilight"/>
                      </a:endParaRPr>
                    </a:p>
                  </a:txBody>
                  <a:tcPr marL="56698" marR="56698" marT="28349" marB="28349">
                    <a:solidFill>
                      <a:schemeClr val="accent2"/>
                    </a:solidFill>
                  </a:tcPr>
                </a:tc>
                <a:extLst>
                  <a:ext uri="{0D108BD9-81ED-4DB2-BD59-A6C34878D82A}">
                    <a16:rowId xmlns:a16="http://schemas.microsoft.com/office/drawing/2014/main" val="3006173975"/>
                  </a:ext>
                </a:extLst>
              </a:tr>
              <a:tr h="2811371">
                <a:tc>
                  <a:txBody>
                    <a:bodyPr/>
                    <a:lstStyle/>
                    <a:p>
                      <a:r>
                        <a:rPr lang="en-AU" sz="1500"/>
                        <a:t>Retail</a:t>
                      </a:r>
                      <a:endParaRPr lang="en-AU" sz="1500" b="1">
                        <a:latin typeface="Segoe UI Semilight"/>
                        <a:cs typeface="Segoe UI Semilight"/>
                      </a:endParaRPr>
                    </a:p>
                  </a:txBody>
                  <a:tcPr marL="29762" marR="29762" marT="29762" marB="29762">
                    <a:solidFill>
                      <a:srgbClr val="EDEDEF"/>
                    </a:solidFill>
                  </a:tcPr>
                </a:tc>
                <a:tc>
                  <a:txBody>
                    <a:bodyPr/>
                    <a:lstStyle/>
                    <a:p>
                      <a:pPr marL="285750" indent="-285750">
                        <a:lnSpc>
                          <a:spcPct val="100000"/>
                        </a:lnSpc>
                        <a:spcBef>
                          <a:spcPts val="400"/>
                        </a:spcBef>
                        <a:spcAft>
                          <a:spcPts val="0"/>
                        </a:spcAft>
                        <a:buFont typeface="Arial" panose="020B0604020202020204" pitchFamily="34" charset="0"/>
                        <a:buChar char="•"/>
                      </a:pPr>
                      <a:r>
                        <a:rPr lang="en-AU" sz="1500"/>
                        <a:t>Core product build complete.  </a:t>
                      </a:r>
                    </a:p>
                    <a:p>
                      <a:pPr marL="285750" indent="-285750">
                        <a:lnSpc>
                          <a:spcPct val="100000"/>
                        </a:lnSpc>
                        <a:spcBef>
                          <a:spcPts val="400"/>
                        </a:spcBef>
                        <a:spcAft>
                          <a:spcPts val="0"/>
                        </a:spcAft>
                        <a:buFont typeface="Arial" panose="020B0604020202020204" pitchFamily="34" charset="0"/>
                        <a:buChar char="•"/>
                      </a:pPr>
                      <a:r>
                        <a:rPr lang="en-AU" sz="1500"/>
                        <a:t>Integration &amp; User Acceptance Testing program is extensive. ~4500 test cases completed out of 5000.</a:t>
                      </a:r>
                    </a:p>
                    <a:p>
                      <a:pPr marL="285750" indent="-285750">
                        <a:lnSpc>
                          <a:spcPct val="100000"/>
                        </a:lnSpc>
                        <a:spcBef>
                          <a:spcPts val="400"/>
                        </a:spcBef>
                        <a:spcAft>
                          <a:spcPts val="0"/>
                        </a:spcAft>
                        <a:buFont typeface="Arial" panose="020B0604020202020204" pitchFamily="34" charset="0"/>
                        <a:buChar char="•"/>
                      </a:pPr>
                      <a:r>
                        <a:rPr lang="en-AU" sz="1500"/>
                        <a:t>Parallel testing undertaken and defects in the process of being fixed</a:t>
                      </a:r>
                    </a:p>
                    <a:p>
                      <a:pPr marL="285750" indent="-285750">
                        <a:lnSpc>
                          <a:spcPct val="100000"/>
                        </a:lnSpc>
                        <a:spcBef>
                          <a:spcPts val="400"/>
                        </a:spcBef>
                        <a:spcAft>
                          <a:spcPts val="0"/>
                        </a:spcAft>
                        <a:buFont typeface="Arial" panose="020B0604020202020204" pitchFamily="34" charset="0"/>
                        <a:buChar char="•"/>
                      </a:pPr>
                      <a:r>
                        <a:rPr lang="en-AU" sz="1500"/>
                        <a:t>Several rounds of performance testing undertaken and a number of improvements made</a:t>
                      </a:r>
                    </a:p>
                    <a:p>
                      <a:pPr marL="285750" indent="-285750">
                        <a:lnSpc>
                          <a:spcPct val="100000"/>
                        </a:lnSpc>
                        <a:spcBef>
                          <a:spcPts val="400"/>
                        </a:spcBef>
                        <a:spcAft>
                          <a:spcPts val="0"/>
                        </a:spcAft>
                        <a:buFont typeface="Arial" panose="020B0604020202020204" pitchFamily="34" charset="0"/>
                        <a:buChar char="•"/>
                      </a:pPr>
                      <a:r>
                        <a:rPr lang="en-AU" sz="1500"/>
                        <a:t>Software is in Staging environment for participant interface testing since 3Q 2020</a:t>
                      </a:r>
                    </a:p>
                    <a:p>
                      <a:pPr marL="285750" indent="-285750">
                        <a:lnSpc>
                          <a:spcPct val="100000"/>
                        </a:lnSpc>
                        <a:spcBef>
                          <a:spcPts val="400"/>
                        </a:spcBef>
                        <a:spcAft>
                          <a:spcPts val="0"/>
                        </a:spcAft>
                        <a:buFont typeface="Arial" panose="020B0604020202020204" pitchFamily="34" charset="0"/>
                        <a:buChar char="•"/>
                      </a:pPr>
                      <a:r>
                        <a:rPr lang="en-AU" sz="1500"/>
                        <a:t>Key risk area of meter data ingestion is solid and performing to spec</a:t>
                      </a:r>
                    </a:p>
                    <a:p>
                      <a:pPr marL="285750" marR="0" lvl="0" indent="-285750" algn="l" defTabSz="6858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AU" sz="1500"/>
                        <a:t>New issues encountered with Azure migration and cutover dress rehearsal</a:t>
                      </a:r>
                    </a:p>
                    <a:p>
                      <a:pPr marL="285750" indent="-285750">
                        <a:lnSpc>
                          <a:spcPct val="100000"/>
                        </a:lnSpc>
                        <a:spcBef>
                          <a:spcPts val="400"/>
                        </a:spcBef>
                        <a:spcAft>
                          <a:spcPts val="0"/>
                        </a:spcAft>
                        <a:buFont typeface="Arial" panose="020B0604020202020204" pitchFamily="34" charset="0"/>
                        <a:buChar char="•"/>
                      </a:pPr>
                      <a:r>
                        <a:rPr lang="en-AU" sz="1500"/>
                        <a:t>Performance, end-to-end solution stability, final testing incomplete.</a:t>
                      </a:r>
                      <a:endParaRPr lang="en-AU" sz="1500">
                        <a:latin typeface="Segoe UI Semilight"/>
                        <a:cs typeface="Segoe UI Semilight"/>
                      </a:endParaRPr>
                    </a:p>
                  </a:txBody>
                  <a:tcPr marL="29762" marR="29762" marT="29762" marB="29762" anchor="ctr">
                    <a:solidFill>
                      <a:srgbClr val="EDEDEF"/>
                    </a:solidFill>
                  </a:tcPr>
                </a:tc>
                <a:extLst>
                  <a:ext uri="{0D108BD9-81ED-4DB2-BD59-A6C34878D82A}">
                    <a16:rowId xmlns:a16="http://schemas.microsoft.com/office/drawing/2014/main" val="2151429277"/>
                  </a:ext>
                </a:extLst>
              </a:tr>
              <a:tr h="564355">
                <a:tc>
                  <a:txBody>
                    <a:bodyPr/>
                    <a:lstStyle/>
                    <a:p>
                      <a:r>
                        <a:rPr lang="en-AU" sz="1500"/>
                        <a:t>Dispatch</a:t>
                      </a:r>
                      <a:endParaRPr lang="en-AU" sz="1500" b="1">
                        <a:latin typeface="Segoe UI Semilight"/>
                        <a:cs typeface="Segoe UI Semilight"/>
                      </a:endParaRPr>
                    </a:p>
                  </a:txBody>
                  <a:tcPr marL="29762" marR="29762" marT="59525" marB="59525">
                    <a:solidFill>
                      <a:srgbClr val="D8D9DE"/>
                    </a:solidFill>
                  </a:tcPr>
                </a:tc>
                <a:tc>
                  <a:txBody>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1500"/>
                        <a:t>On schedule for 01-Apr-21 go-live</a:t>
                      </a:r>
                      <a:endParaRPr lang="en-AU" sz="1500" kern="1200">
                        <a:solidFill>
                          <a:schemeClr val="dk1"/>
                        </a:solidFill>
                        <a:latin typeface="Segoe UI Semilight"/>
                        <a:ea typeface="+mn-ea"/>
                        <a:cs typeface="Segoe UI Semilight"/>
                      </a:endParaRPr>
                    </a:p>
                  </a:txBody>
                  <a:tcPr marL="29762" marR="29762" marT="59525" marB="59525" anchor="ctr">
                    <a:solidFill>
                      <a:srgbClr val="D8D9DE"/>
                    </a:solidFill>
                  </a:tcPr>
                </a:tc>
                <a:extLst>
                  <a:ext uri="{0D108BD9-81ED-4DB2-BD59-A6C34878D82A}">
                    <a16:rowId xmlns:a16="http://schemas.microsoft.com/office/drawing/2014/main" val="1984825409"/>
                  </a:ext>
                </a:extLst>
              </a:tr>
              <a:tr h="2252558">
                <a:tc>
                  <a:txBody>
                    <a:bodyPr/>
                    <a:lstStyle/>
                    <a:p>
                      <a:r>
                        <a:rPr lang="en-AU" sz="1500"/>
                        <a:t>Settlements</a:t>
                      </a:r>
                      <a:endParaRPr lang="en-AU" sz="1500" b="1">
                        <a:latin typeface="Segoe UI Semilight"/>
                        <a:cs typeface="Segoe UI Semilight"/>
                      </a:endParaRPr>
                    </a:p>
                  </a:txBody>
                  <a:tcPr marL="22322" marR="22322" marT="44644" marB="22322">
                    <a:solidFill>
                      <a:srgbClr val="EDEDEF"/>
                    </a:solidFill>
                  </a:tcPr>
                </a:tc>
                <a:tc>
                  <a:txBody>
                    <a:bodyPr/>
                    <a:lstStyle/>
                    <a:p>
                      <a:pPr marL="285750" marR="0" lvl="0" indent="-28575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1500"/>
                        <a:t>Proposal to switch the order of Settlements and Retail deployment</a:t>
                      </a:r>
                    </a:p>
                    <a:p>
                      <a:pPr marL="285750" marR="0" lvl="0" indent="-285750" algn="l" rtl="0" eaLnBrk="1" fontAlgn="auto" latinLnBrk="0" hangingPunct="1">
                        <a:lnSpc>
                          <a:spcPct val="100000"/>
                        </a:lnSpc>
                        <a:spcBef>
                          <a:spcPts val="600"/>
                        </a:spcBef>
                        <a:spcAft>
                          <a:spcPts val="0"/>
                        </a:spcAft>
                        <a:buClrTx/>
                        <a:buSzTx/>
                        <a:buFont typeface="Arial" panose="020B0604020202020204" pitchFamily="34" charset="0"/>
                        <a:buChar char="•"/>
                      </a:pPr>
                      <a:r>
                        <a:rPr lang="en-AU" sz="1500"/>
                        <a:t>Additional testing of the new Settlements solution with the current MDM solution required accordingly. The Settlements solution pre-prod and go-live dates will be revised by </a:t>
                      </a:r>
                      <a:r>
                        <a:rPr lang="en-AU" sz="1500" err="1"/>
                        <a:t>approx</a:t>
                      </a:r>
                      <a:r>
                        <a:rPr lang="en-AU" sz="1500"/>
                        <a:t> 4 </a:t>
                      </a:r>
                      <a:r>
                        <a:rPr lang="en-AU" sz="1500" err="1"/>
                        <a:t>wks</a:t>
                      </a:r>
                      <a:r>
                        <a:rPr lang="en-AU" sz="1500"/>
                        <a:t> accordingly.</a:t>
                      </a:r>
                    </a:p>
                    <a:p>
                      <a:pPr marL="285750" indent="-285750" algn="l" rtl="0" eaLnBrk="1" latinLnBrk="0" hangingPunct="1">
                        <a:lnSpc>
                          <a:spcPct val="100000"/>
                        </a:lnSpc>
                        <a:spcBef>
                          <a:spcPts val="600"/>
                        </a:spcBef>
                        <a:spcAft>
                          <a:spcPts val="0"/>
                        </a:spcAft>
                        <a:buFont typeface="Arial" panose="020B0604020202020204" pitchFamily="34" charset="0"/>
                        <a:buChar char="•"/>
                      </a:pPr>
                      <a:r>
                        <a:rPr lang="en-AU" sz="1500" kern="1200"/>
                        <a:t>Build complete and in User Acceptance Test.  Overall no significant defects or issues, high level of confidence in product. Independent certification of settlements calculations – initial findings available, small number of material matters, now remedied. </a:t>
                      </a:r>
                    </a:p>
                    <a:p>
                      <a:pPr marL="285750" indent="-285750" algn="l" rtl="0" eaLnBrk="1" latinLnBrk="0" hangingPunct="1">
                        <a:lnSpc>
                          <a:spcPct val="100000"/>
                        </a:lnSpc>
                        <a:spcBef>
                          <a:spcPts val="600"/>
                        </a:spcBef>
                        <a:spcAft>
                          <a:spcPts val="0"/>
                        </a:spcAft>
                        <a:buFont typeface="Arial" panose="020B0604020202020204" pitchFamily="34" charset="0"/>
                        <a:buChar char="•"/>
                      </a:pPr>
                      <a:r>
                        <a:rPr lang="en-AU" sz="1500" kern="1200"/>
                        <a:t>Date change </a:t>
                      </a:r>
                      <a:r>
                        <a:rPr lang="en-AU" sz="1500" kern="1200">
                          <a:solidFill>
                            <a:schemeClr val="tx1"/>
                          </a:solidFill>
                        </a:rPr>
                        <a:t>is expected to impact </a:t>
                      </a:r>
                      <a:r>
                        <a:rPr lang="en-AU" sz="1500" kern="1200"/>
                        <a:t>AEMO internal only, no industry impact envisaged.</a:t>
                      </a:r>
                      <a:endParaRPr lang="en-AU" sz="1500" kern="1200">
                        <a:solidFill>
                          <a:schemeClr val="dk1"/>
                        </a:solidFill>
                        <a:latin typeface="Segoe UI Semilight"/>
                        <a:ea typeface="+mn-ea"/>
                        <a:cs typeface="Segoe UI Semilight"/>
                      </a:endParaRPr>
                    </a:p>
                  </a:txBody>
                  <a:tcPr marL="29762" marR="29762" marT="59525" marB="59525" anchor="ctr">
                    <a:solidFill>
                      <a:srgbClr val="EDEDEF"/>
                    </a:solidFill>
                  </a:tcPr>
                </a:tc>
                <a:extLst>
                  <a:ext uri="{0D108BD9-81ED-4DB2-BD59-A6C34878D82A}">
                    <a16:rowId xmlns:a16="http://schemas.microsoft.com/office/drawing/2014/main" val="1811143537"/>
                  </a:ext>
                </a:extLst>
              </a:tr>
            </a:tbl>
          </a:graphicData>
        </a:graphic>
      </p:graphicFrame>
      <p:graphicFrame>
        <p:nvGraphicFramePr>
          <p:cNvPr id="40" name="Table 40">
            <a:extLst>
              <a:ext uri="{FF2B5EF4-FFF2-40B4-BE49-F238E27FC236}">
                <a16:creationId xmlns:a16="http://schemas.microsoft.com/office/drawing/2014/main" id="{7BBB43F5-8445-4590-9801-91AE86077989}"/>
              </a:ext>
            </a:extLst>
          </p:cNvPr>
          <p:cNvGraphicFramePr>
            <a:graphicFrameLocks noGrp="1"/>
          </p:cNvGraphicFramePr>
          <p:nvPr/>
        </p:nvGraphicFramePr>
        <p:xfrm>
          <a:off x="8199502" y="303608"/>
          <a:ext cx="1859088" cy="792720"/>
        </p:xfrm>
        <a:graphic>
          <a:graphicData uri="http://schemas.openxmlformats.org/drawingml/2006/table">
            <a:tbl>
              <a:tblPr firstRow="1" bandRow="1">
                <a:tableStyleId>{5C22544A-7EE6-4342-B048-85BDC9FD1C3A}</a:tableStyleId>
              </a:tblPr>
              <a:tblGrid>
                <a:gridCol w="494803">
                  <a:extLst>
                    <a:ext uri="{9D8B030D-6E8A-4147-A177-3AD203B41FA5}">
                      <a16:colId xmlns:a16="http://schemas.microsoft.com/office/drawing/2014/main" val="991271154"/>
                    </a:ext>
                  </a:extLst>
                </a:gridCol>
                <a:gridCol w="1364285">
                  <a:extLst>
                    <a:ext uri="{9D8B030D-6E8A-4147-A177-3AD203B41FA5}">
                      <a16:colId xmlns:a16="http://schemas.microsoft.com/office/drawing/2014/main" val="3563264659"/>
                    </a:ext>
                  </a:extLst>
                </a:gridCol>
              </a:tblGrid>
              <a:tr h="264240">
                <a:tc>
                  <a:txBody>
                    <a:bodyPr/>
                    <a:lstStyle/>
                    <a:p>
                      <a:endParaRPr lang="en-AU" sz="900"/>
                    </a:p>
                  </a:txBody>
                  <a:tcPr marL="56698" marR="56698" marT="28349" marB="28349">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l" defTabSz="685800" rtl="0" eaLnBrk="1" latinLnBrk="0" hangingPunct="1"/>
                      <a:r>
                        <a:rPr lang="en-AU" sz="900" b="0" kern="1200">
                          <a:solidFill>
                            <a:schemeClr val="dk1"/>
                          </a:solidFill>
                          <a:latin typeface="+mn-lt"/>
                          <a:ea typeface="+mn-ea"/>
                          <a:cs typeface="+mn-cs"/>
                        </a:rPr>
                        <a:t>Go-live date impacted</a:t>
                      </a:r>
                    </a:p>
                  </a:txBody>
                  <a:tcPr marL="56698" marR="56698" marT="28349" marB="28349">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4392051"/>
                  </a:ext>
                </a:extLst>
              </a:tr>
              <a:tr h="264240">
                <a:tc>
                  <a:txBody>
                    <a:bodyPr/>
                    <a:lstStyle/>
                    <a:p>
                      <a:endParaRPr lang="en-AU" sz="900"/>
                    </a:p>
                  </a:txBody>
                  <a:tcPr marL="56698" marR="56698" marT="28349" marB="28349">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900"/>
                        <a:t>At risk</a:t>
                      </a:r>
                    </a:p>
                  </a:txBody>
                  <a:tcPr marL="56698" marR="56698" marT="28349" marB="28349">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77829974"/>
                  </a:ext>
                </a:extLst>
              </a:tr>
              <a:tr h="264240">
                <a:tc>
                  <a:txBody>
                    <a:bodyPr/>
                    <a:lstStyle/>
                    <a:p>
                      <a:endParaRPr lang="en-AU" sz="900"/>
                    </a:p>
                  </a:txBody>
                  <a:tcPr marL="56698" marR="56698" marT="28349" marB="28349">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900"/>
                        <a:t>On schedule</a:t>
                      </a:r>
                    </a:p>
                  </a:txBody>
                  <a:tcPr marL="56698" marR="56698" marT="28349" marB="28349">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85000288"/>
                  </a:ext>
                </a:extLst>
              </a:tr>
            </a:tbl>
          </a:graphicData>
        </a:graphic>
      </p:graphicFrame>
      <p:sp>
        <p:nvSpPr>
          <p:cNvPr id="5" name="TextBox 4">
            <a:extLst>
              <a:ext uri="{FF2B5EF4-FFF2-40B4-BE49-F238E27FC236}">
                <a16:creationId xmlns:a16="http://schemas.microsoft.com/office/drawing/2014/main" id="{38D89362-9010-4B61-A506-C0C9B9506193}"/>
              </a:ext>
            </a:extLst>
          </p:cNvPr>
          <p:cNvSpPr txBox="1"/>
          <p:nvPr/>
        </p:nvSpPr>
        <p:spPr>
          <a:xfrm>
            <a:off x="4211955" y="3590845"/>
            <a:ext cx="2267903" cy="305308"/>
          </a:xfrm>
          <a:prstGeom prst="rect">
            <a:avLst/>
          </a:prstGeom>
          <a:noFill/>
        </p:spPr>
        <p:txBody>
          <a:bodyPr rot="0" spcFirstLastPara="0" vertOverflow="overflow" horzOverflow="overflow" vert="horz" wrap="square" lIns="75597" tIns="37798" rIns="75597" bIns="37798" numCol="1" spcCol="0" rtlCol="0" fromWordArt="0" anchor="t" anchorCtr="0" forceAA="0" compatLnSpc="1">
            <a:prstTxWarp prst="textNoShape">
              <a:avLst/>
            </a:prstTxWarp>
            <a:spAutoFit/>
          </a:bodyPr>
          <a:lstStyle/>
          <a:p>
            <a:pPr defTabSz="755957"/>
            <a:endParaRPr lang="en-US" sz="1488">
              <a:solidFill>
                <a:srgbClr val="222324"/>
              </a:solidFill>
              <a:latin typeface="Tw Cen MT" panose="020B0602020104020603"/>
            </a:endParaRPr>
          </a:p>
        </p:txBody>
      </p:sp>
      <p:grpSp>
        <p:nvGrpSpPr>
          <p:cNvPr id="20" name="Group 19">
            <a:extLst>
              <a:ext uri="{FF2B5EF4-FFF2-40B4-BE49-F238E27FC236}">
                <a16:creationId xmlns:a16="http://schemas.microsoft.com/office/drawing/2014/main" id="{7E346864-1D10-4F0A-B605-DE329156C8E7}"/>
              </a:ext>
            </a:extLst>
          </p:cNvPr>
          <p:cNvGrpSpPr/>
          <p:nvPr/>
        </p:nvGrpSpPr>
        <p:grpSpPr>
          <a:xfrm>
            <a:off x="1632321" y="3286503"/>
            <a:ext cx="297625" cy="297625"/>
            <a:chOff x="181654" y="2696976"/>
            <a:chExt cx="432000" cy="432000"/>
          </a:xfrm>
        </p:grpSpPr>
        <p:sp>
          <p:nvSpPr>
            <p:cNvPr id="6" name="Rectangle: Rounded Corners 5">
              <a:extLst>
                <a:ext uri="{FF2B5EF4-FFF2-40B4-BE49-F238E27FC236}">
                  <a16:creationId xmlns:a16="http://schemas.microsoft.com/office/drawing/2014/main" id="{6CCD4B0D-812F-4BB8-B964-C7B8BC4AA9A9}"/>
                </a:ext>
              </a:extLst>
            </p:cNvPr>
            <p:cNvSpPr/>
            <p:nvPr/>
          </p:nvSpPr>
          <p:spPr>
            <a:xfrm>
              <a:off x="181654" y="2696976"/>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957"/>
              <a:endParaRPr lang="en-AU" sz="1488">
                <a:solidFill>
                  <a:srgbClr val="FFFFFF"/>
                </a:solidFill>
                <a:latin typeface="Tw Cen MT" panose="020B0602020104020603"/>
              </a:endParaRPr>
            </a:p>
          </p:txBody>
        </p:sp>
        <p:sp>
          <p:nvSpPr>
            <p:cNvPr id="28" name="Oval 27">
              <a:extLst>
                <a:ext uri="{FF2B5EF4-FFF2-40B4-BE49-F238E27FC236}">
                  <a16:creationId xmlns:a16="http://schemas.microsoft.com/office/drawing/2014/main" id="{2D833376-068A-476D-854F-B1A7ED283194}"/>
                </a:ext>
              </a:extLst>
            </p:cNvPr>
            <p:cNvSpPr/>
            <p:nvPr/>
          </p:nvSpPr>
          <p:spPr>
            <a:xfrm>
              <a:off x="270790" y="2774570"/>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957"/>
              <a:endParaRPr lang="en-AU" sz="953">
                <a:solidFill>
                  <a:srgbClr val="FFFFFF"/>
                </a:solidFill>
                <a:latin typeface="Tw Cen MT" panose="020B0602020104020603"/>
              </a:endParaRPr>
            </a:p>
          </p:txBody>
        </p:sp>
      </p:grpSp>
      <p:grpSp>
        <p:nvGrpSpPr>
          <p:cNvPr id="7" name="Group 6">
            <a:extLst>
              <a:ext uri="{FF2B5EF4-FFF2-40B4-BE49-F238E27FC236}">
                <a16:creationId xmlns:a16="http://schemas.microsoft.com/office/drawing/2014/main" id="{206C3513-B08B-492E-AC7C-710FBF5DCD3E}"/>
              </a:ext>
            </a:extLst>
          </p:cNvPr>
          <p:cNvGrpSpPr/>
          <p:nvPr/>
        </p:nvGrpSpPr>
        <p:grpSpPr>
          <a:xfrm>
            <a:off x="1632321" y="4806640"/>
            <a:ext cx="297625" cy="297625"/>
            <a:chOff x="142030" y="4797048"/>
            <a:chExt cx="432000" cy="432000"/>
          </a:xfrm>
        </p:grpSpPr>
        <p:sp>
          <p:nvSpPr>
            <p:cNvPr id="31" name="Rectangle: Rounded Corners 30">
              <a:extLst>
                <a:ext uri="{FF2B5EF4-FFF2-40B4-BE49-F238E27FC236}">
                  <a16:creationId xmlns:a16="http://schemas.microsoft.com/office/drawing/2014/main" id="{9CE9D3A1-C0CB-4C7E-AE2E-E60BD98DCDB3}"/>
                </a:ext>
              </a:extLst>
            </p:cNvPr>
            <p:cNvSpPr/>
            <p:nvPr/>
          </p:nvSpPr>
          <p:spPr>
            <a:xfrm>
              <a:off x="142030" y="4797048"/>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957"/>
              <a:endParaRPr lang="en-AU" sz="1488">
                <a:solidFill>
                  <a:srgbClr val="FFFFFF"/>
                </a:solidFill>
                <a:latin typeface="Tw Cen MT" panose="020B0602020104020603"/>
              </a:endParaRPr>
            </a:p>
          </p:txBody>
        </p:sp>
        <p:sp>
          <p:nvSpPr>
            <p:cNvPr id="32" name="Oval 31">
              <a:extLst>
                <a:ext uri="{FF2B5EF4-FFF2-40B4-BE49-F238E27FC236}">
                  <a16:creationId xmlns:a16="http://schemas.microsoft.com/office/drawing/2014/main" id="{20C1A3CD-35AC-4917-BB70-E3408BE3D294}"/>
                </a:ext>
              </a:extLst>
            </p:cNvPr>
            <p:cNvSpPr/>
            <p:nvPr/>
          </p:nvSpPr>
          <p:spPr>
            <a:xfrm>
              <a:off x="231166" y="4883786"/>
              <a:ext cx="252000" cy="25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957"/>
              <a:endParaRPr lang="en-AU" sz="953">
                <a:solidFill>
                  <a:srgbClr val="FFFFFF"/>
                </a:solidFill>
                <a:latin typeface="Tw Cen MT" panose="020B0602020104020603"/>
              </a:endParaRPr>
            </a:p>
          </p:txBody>
        </p:sp>
      </p:grpSp>
      <p:grpSp>
        <p:nvGrpSpPr>
          <p:cNvPr id="33" name="Group 32">
            <a:extLst>
              <a:ext uri="{FF2B5EF4-FFF2-40B4-BE49-F238E27FC236}">
                <a16:creationId xmlns:a16="http://schemas.microsoft.com/office/drawing/2014/main" id="{8F3331A8-AC1E-4D2C-9A84-B0348727388B}"/>
              </a:ext>
            </a:extLst>
          </p:cNvPr>
          <p:cNvGrpSpPr/>
          <p:nvPr/>
        </p:nvGrpSpPr>
        <p:grpSpPr>
          <a:xfrm>
            <a:off x="1632321" y="5880608"/>
            <a:ext cx="297625" cy="297625"/>
            <a:chOff x="142030" y="4797048"/>
            <a:chExt cx="432000" cy="432000"/>
          </a:xfrm>
        </p:grpSpPr>
        <p:sp>
          <p:nvSpPr>
            <p:cNvPr id="34" name="Rectangle: Rounded Corners 33">
              <a:extLst>
                <a:ext uri="{FF2B5EF4-FFF2-40B4-BE49-F238E27FC236}">
                  <a16:creationId xmlns:a16="http://schemas.microsoft.com/office/drawing/2014/main" id="{855A75DD-D0DA-47AB-BCA4-F29184AA66C6}"/>
                </a:ext>
              </a:extLst>
            </p:cNvPr>
            <p:cNvSpPr/>
            <p:nvPr/>
          </p:nvSpPr>
          <p:spPr>
            <a:xfrm>
              <a:off x="142030" y="4797048"/>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957"/>
              <a:endParaRPr lang="en-AU" sz="1488">
                <a:solidFill>
                  <a:srgbClr val="FFFFFF"/>
                </a:solidFill>
                <a:latin typeface="Tw Cen MT" panose="020B0602020104020603"/>
              </a:endParaRPr>
            </a:p>
          </p:txBody>
        </p:sp>
        <p:sp>
          <p:nvSpPr>
            <p:cNvPr id="35" name="Oval 34">
              <a:extLst>
                <a:ext uri="{FF2B5EF4-FFF2-40B4-BE49-F238E27FC236}">
                  <a16:creationId xmlns:a16="http://schemas.microsoft.com/office/drawing/2014/main" id="{6BA558C8-EA54-4EEB-8024-63CA20A5FAA9}"/>
                </a:ext>
              </a:extLst>
            </p:cNvPr>
            <p:cNvSpPr/>
            <p:nvPr/>
          </p:nvSpPr>
          <p:spPr>
            <a:xfrm>
              <a:off x="231166" y="4883786"/>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957"/>
              <a:endParaRPr lang="en-AU" sz="953">
                <a:solidFill>
                  <a:srgbClr val="FFFFFF"/>
                </a:solidFill>
                <a:latin typeface="Tw Cen MT" panose="020B0602020104020603"/>
              </a:endParaRPr>
            </a:p>
          </p:txBody>
        </p:sp>
      </p:grpSp>
      <p:grpSp>
        <p:nvGrpSpPr>
          <p:cNvPr id="36" name="Group 35">
            <a:extLst>
              <a:ext uri="{FF2B5EF4-FFF2-40B4-BE49-F238E27FC236}">
                <a16:creationId xmlns:a16="http://schemas.microsoft.com/office/drawing/2014/main" id="{B8D751B3-94FB-43AC-9319-9E9D2B05A5E1}"/>
              </a:ext>
            </a:extLst>
          </p:cNvPr>
          <p:cNvGrpSpPr/>
          <p:nvPr/>
        </p:nvGrpSpPr>
        <p:grpSpPr>
          <a:xfrm>
            <a:off x="8347606" y="350249"/>
            <a:ext cx="208338" cy="208338"/>
            <a:chOff x="181654" y="2696976"/>
            <a:chExt cx="384000" cy="384000"/>
          </a:xfrm>
        </p:grpSpPr>
        <p:sp>
          <p:nvSpPr>
            <p:cNvPr id="37" name="Rectangle: Rounded Corners 36">
              <a:extLst>
                <a:ext uri="{FF2B5EF4-FFF2-40B4-BE49-F238E27FC236}">
                  <a16:creationId xmlns:a16="http://schemas.microsoft.com/office/drawing/2014/main" id="{368A77E9-E662-4888-8013-5F44996E0473}"/>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957"/>
              <a:endParaRPr lang="en-AU" sz="1488">
                <a:solidFill>
                  <a:srgbClr val="FFFFFF"/>
                </a:solidFill>
                <a:latin typeface="Tw Cen MT" panose="020B0602020104020603"/>
              </a:endParaRPr>
            </a:p>
          </p:txBody>
        </p:sp>
        <p:sp>
          <p:nvSpPr>
            <p:cNvPr id="41" name="Oval 40">
              <a:extLst>
                <a:ext uri="{FF2B5EF4-FFF2-40B4-BE49-F238E27FC236}">
                  <a16:creationId xmlns:a16="http://schemas.microsoft.com/office/drawing/2014/main" id="{69E1286A-8D34-4F9C-B454-0862000F387D}"/>
                </a:ext>
              </a:extLst>
            </p:cNvPr>
            <p:cNvSpPr/>
            <p:nvPr/>
          </p:nvSpPr>
          <p:spPr>
            <a:xfrm>
              <a:off x="270791" y="2788505"/>
              <a:ext cx="192000" cy="19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957"/>
              <a:endParaRPr lang="en-AU" sz="953">
                <a:solidFill>
                  <a:srgbClr val="FFFFFF"/>
                </a:solidFill>
                <a:latin typeface="Tw Cen MT" panose="020B0602020104020603"/>
              </a:endParaRPr>
            </a:p>
          </p:txBody>
        </p:sp>
      </p:grpSp>
      <p:grpSp>
        <p:nvGrpSpPr>
          <p:cNvPr id="46" name="Group 45">
            <a:extLst>
              <a:ext uri="{FF2B5EF4-FFF2-40B4-BE49-F238E27FC236}">
                <a16:creationId xmlns:a16="http://schemas.microsoft.com/office/drawing/2014/main" id="{9DE937DD-28E0-4C53-A034-35C1049FA8A4}"/>
              </a:ext>
            </a:extLst>
          </p:cNvPr>
          <p:cNvGrpSpPr/>
          <p:nvPr/>
        </p:nvGrpSpPr>
        <p:grpSpPr>
          <a:xfrm>
            <a:off x="8348110" y="601680"/>
            <a:ext cx="208338" cy="208338"/>
            <a:chOff x="181654" y="2696976"/>
            <a:chExt cx="384000" cy="384000"/>
          </a:xfrm>
        </p:grpSpPr>
        <p:sp>
          <p:nvSpPr>
            <p:cNvPr id="47" name="Rectangle: Rounded Corners 46">
              <a:extLst>
                <a:ext uri="{FF2B5EF4-FFF2-40B4-BE49-F238E27FC236}">
                  <a16:creationId xmlns:a16="http://schemas.microsoft.com/office/drawing/2014/main" id="{70F4E689-E7DF-4629-B1B0-26F5DF4800D8}"/>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957"/>
              <a:endParaRPr lang="en-AU" sz="1488">
                <a:solidFill>
                  <a:srgbClr val="FFFFFF"/>
                </a:solidFill>
                <a:latin typeface="Tw Cen MT" panose="020B0602020104020603"/>
              </a:endParaRPr>
            </a:p>
          </p:txBody>
        </p:sp>
        <p:sp>
          <p:nvSpPr>
            <p:cNvPr id="48" name="Oval 47">
              <a:extLst>
                <a:ext uri="{FF2B5EF4-FFF2-40B4-BE49-F238E27FC236}">
                  <a16:creationId xmlns:a16="http://schemas.microsoft.com/office/drawing/2014/main" id="{EC81D55A-8789-4880-88C6-17E0FEEB3C70}"/>
                </a:ext>
              </a:extLst>
            </p:cNvPr>
            <p:cNvSpPr/>
            <p:nvPr/>
          </p:nvSpPr>
          <p:spPr>
            <a:xfrm>
              <a:off x="270791" y="2788505"/>
              <a:ext cx="192000" cy="19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957"/>
              <a:endParaRPr lang="en-AU" sz="953">
                <a:solidFill>
                  <a:srgbClr val="FFFFFF"/>
                </a:solidFill>
                <a:latin typeface="Tw Cen MT" panose="020B0602020104020603"/>
              </a:endParaRPr>
            </a:p>
          </p:txBody>
        </p:sp>
      </p:grpSp>
      <p:grpSp>
        <p:nvGrpSpPr>
          <p:cNvPr id="49" name="Group 48">
            <a:extLst>
              <a:ext uri="{FF2B5EF4-FFF2-40B4-BE49-F238E27FC236}">
                <a16:creationId xmlns:a16="http://schemas.microsoft.com/office/drawing/2014/main" id="{B20023EC-A6E5-4633-802B-8F351D90988D}"/>
              </a:ext>
            </a:extLst>
          </p:cNvPr>
          <p:cNvGrpSpPr/>
          <p:nvPr/>
        </p:nvGrpSpPr>
        <p:grpSpPr>
          <a:xfrm>
            <a:off x="8347606" y="871337"/>
            <a:ext cx="208338" cy="208338"/>
            <a:chOff x="181654" y="2696976"/>
            <a:chExt cx="384000" cy="384000"/>
          </a:xfrm>
        </p:grpSpPr>
        <p:sp>
          <p:nvSpPr>
            <p:cNvPr id="50" name="Rectangle: Rounded Corners 49">
              <a:extLst>
                <a:ext uri="{FF2B5EF4-FFF2-40B4-BE49-F238E27FC236}">
                  <a16:creationId xmlns:a16="http://schemas.microsoft.com/office/drawing/2014/main" id="{1D4814DE-63CA-41EA-8FA9-E2FAE96971BE}"/>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957"/>
              <a:endParaRPr lang="en-AU" sz="1488">
                <a:solidFill>
                  <a:srgbClr val="FFFFFF"/>
                </a:solidFill>
                <a:latin typeface="Tw Cen MT" panose="020B0602020104020603"/>
              </a:endParaRPr>
            </a:p>
          </p:txBody>
        </p:sp>
        <p:sp>
          <p:nvSpPr>
            <p:cNvPr id="51" name="Oval 50">
              <a:extLst>
                <a:ext uri="{FF2B5EF4-FFF2-40B4-BE49-F238E27FC236}">
                  <a16:creationId xmlns:a16="http://schemas.microsoft.com/office/drawing/2014/main" id="{91FC93F8-26E8-4FF4-8CEE-DCA2393E73A9}"/>
                </a:ext>
              </a:extLst>
            </p:cNvPr>
            <p:cNvSpPr/>
            <p:nvPr/>
          </p:nvSpPr>
          <p:spPr>
            <a:xfrm>
              <a:off x="270791" y="2788505"/>
              <a:ext cx="192000" cy="19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5957"/>
              <a:endParaRPr lang="en-AU" sz="953">
                <a:solidFill>
                  <a:srgbClr val="FFFFFF"/>
                </a:solidFill>
                <a:latin typeface="Tw Cen MT" panose="020B0602020104020603"/>
              </a:endParaRPr>
            </a:p>
          </p:txBody>
        </p:sp>
      </p:grpSp>
      <p:sp>
        <p:nvSpPr>
          <p:cNvPr id="8" name="Rectangle 7">
            <a:extLst>
              <a:ext uri="{FF2B5EF4-FFF2-40B4-BE49-F238E27FC236}">
                <a16:creationId xmlns:a16="http://schemas.microsoft.com/office/drawing/2014/main" id="{5EAEF280-560C-4638-81D5-956DAF06B9AA}"/>
              </a:ext>
            </a:extLst>
          </p:cNvPr>
          <p:cNvSpPr/>
          <p:nvPr/>
        </p:nvSpPr>
        <p:spPr>
          <a:xfrm>
            <a:off x="4764505" y="221381"/>
            <a:ext cx="2204186" cy="53412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As reported to PCF on 28-Jan-21</a:t>
            </a:r>
          </a:p>
        </p:txBody>
      </p:sp>
    </p:spTree>
    <p:extLst>
      <p:ext uri="{BB962C8B-B14F-4D97-AF65-F5344CB8AC3E}">
        <p14:creationId xmlns:p14="http://schemas.microsoft.com/office/powerpoint/2010/main" val="2517955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9D82-58E5-43D6-A655-C6DD9079DAC1}"/>
              </a:ext>
            </a:extLst>
          </p:cNvPr>
          <p:cNvSpPr>
            <a:spLocks noGrp="1"/>
          </p:cNvSpPr>
          <p:nvPr>
            <p:ph type="title"/>
          </p:nvPr>
        </p:nvSpPr>
        <p:spPr/>
        <p:txBody>
          <a:bodyPr>
            <a:normAutofit/>
          </a:bodyPr>
          <a:lstStyle/>
          <a:p>
            <a:r>
              <a:rPr lang="en-AU" sz="3527"/>
              <a:t>Actions to mitigate participant program impacts</a:t>
            </a:r>
          </a:p>
        </p:txBody>
      </p:sp>
      <p:graphicFrame>
        <p:nvGraphicFramePr>
          <p:cNvPr id="7" name="Table 7">
            <a:extLst>
              <a:ext uri="{FF2B5EF4-FFF2-40B4-BE49-F238E27FC236}">
                <a16:creationId xmlns:a16="http://schemas.microsoft.com/office/drawing/2014/main" id="{36C37B08-6633-4CE2-8FC2-AB5B508288C4}"/>
              </a:ext>
            </a:extLst>
          </p:cNvPr>
          <p:cNvGraphicFramePr>
            <a:graphicFrameLocks noGrp="1"/>
          </p:cNvGraphicFramePr>
          <p:nvPr>
            <p:ph idx="1"/>
            <p:extLst>
              <p:ext uri="{D42A27DB-BD31-4B8C-83A1-F6EECF244321}">
                <p14:modId xmlns:p14="http://schemas.microsoft.com/office/powerpoint/2010/main" val="3150195074"/>
              </p:ext>
            </p:extLst>
          </p:nvPr>
        </p:nvGraphicFramePr>
        <p:xfrm>
          <a:off x="500365" y="2012412"/>
          <a:ext cx="9668332" cy="4472132"/>
        </p:xfrm>
        <a:graphic>
          <a:graphicData uri="http://schemas.openxmlformats.org/drawingml/2006/table">
            <a:tbl>
              <a:tblPr firstRow="1" bandRow="1">
                <a:tableStyleId>{7DF18680-E054-41AD-8BC1-D1AEF772440D}</a:tableStyleId>
              </a:tblPr>
              <a:tblGrid>
                <a:gridCol w="1529364">
                  <a:extLst>
                    <a:ext uri="{9D8B030D-6E8A-4147-A177-3AD203B41FA5}">
                      <a16:colId xmlns:a16="http://schemas.microsoft.com/office/drawing/2014/main" val="4099017175"/>
                    </a:ext>
                  </a:extLst>
                </a:gridCol>
                <a:gridCol w="2197346">
                  <a:extLst>
                    <a:ext uri="{9D8B030D-6E8A-4147-A177-3AD203B41FA5}">
                      <a16:colId xmlns:a16="http://schemas.microsoft.com/office/drawing/2014/main" val="2429389251"/>
                    </a:ext>
                  </a:extLst>
                </a:gridCol>
                <a:gridCol w="1622810">
                  <a:extLst>
                    <a:ext uri="{9D8B030D-6E8A-4147-A177-3AD203B41FA5}">
                      <a16:colId xmlns:a16="http://schemas.microsoft.com/office/drawing/2014/main" val="614016024"/>
                    </a:ext>
                  </a:extLst>
                </a:gridCol>
                <a:gridCol w="1713526">
                  <a:extLst>
                    <a:ext uri="{9D8B030D-6E8A-4147-A177-3AD203B41FA5}">
                      <a16:colId xmlns:a16="http://schemas.microsoft.com/office/drawing/2014/main" val="1214046464"/>
                    </a:ext>
                  </a:extLst>
                </a:gridCol>
                <a:gridCol w="2605286">
                  <a:extLst>
                    <a:ext uri="{9D8B030D-6E8A-4147-A177-3AD203B41FA5}">
                      <a16:colId xmlns:a16="http://schemas.microsoft.com/office/drawing/2014/main" val="577360824"/>
                    </a:ext>
                  </a:extLst>
                </a:gridCol>
              </a:tblGrid>
              <a:tr h="315968">
                <a:tc>
                  <a:txBody>
                    <a:bodyPr/>
                    <a:lstStyle/>
                    <a:p>
                      <a:r>
                        <a:rPr lang="en-AU" sz="1200"/>
                        <a:t>Area</a:t>
                      </a:r>
                    </a:p>
                  </a:txBody>
                  <a:tcPr marL="100796" marR="100796" marT="50398" marB="50398">
                    <a:solidFill>
                      <a:schemeClr val="accent2"/>
                    </a:solidFill>
                  </a:tcPr>
                </a:tc>
                <a:tc>
                  <a:txBody>
                    <a:bodyPr/>
                    <a:lstStyle/>
                    <a:p>
                      <a:r>
                        <a:rPr lang="en-AU" sz="1200"/>
                        <a:t>Mitigation</a:t>
                      </a:r>
                    </a:p>
                  </a:txBody>
                  <a:tcPr marL="100796" marR="100796" marT="50398" marB="50398">
                    <a:solidFill>
                      <a:schemeClr val="accent2"/>
                    </a:solidFill>
                  </a:tcPr>
                </a:tc>
                <a:tc>
                  <a:txBody>
                    <a:bodyPr/>
                    <a:lstStyle/>
                    <a:p>
                      <a:r>
                        <a:rPr lang="en-AU" sz="1200"/>
                        <a:t>Participant Category</a:t>
                      </a:r>
                    </a:p>
                  </a:txBody>
                  <a:tcPr marL="39683" marR="39683" marT="50398" marB="50398">
                    <a:solidFill>
                      <a:schemeClr val="accent2"/>
                    </a:solidFill>
                  </a:tcPr>
                </a:tc>
                <a:tc>
                  <a:txBody>
                    <a:bodyPr/>
                    <a:lstStyle/>
                    <a:p>
                      <a:r>
                        <a:rPr lang="en-AU" sz="1200"/>
                        <a:t>Implementation Status</a:t>
                      </a:r>
                    </a:p>
                  </a:txBody>
                  <a:tcPr marL="39683" marR="39683" marT="50398" marB="50398">
                    <a:solidFill>
                      <a:schemeClr val="accent2"/>
                    </a:solidFill>
                  </a:tcPr>
                </a:tc>
                <a:tc>
                  <a:txBody>
                    <a:bodyPr/>
                    <a:lstStyle/>
                    <a:p>
                      <a:r>
                        <a:rPr lang="en-AU" sz="1200"/>
                        <a:t>Impact support</a:t>
                      </a:r>
                    </a:p>
                  </a:txBody>
                  <a:tcPr marL="100796" marR="100796" marT="50398" marB="50398">
                    <a:solidFill>
                      <a:schemeClr val="accent2"/>
                    </a:solidFill>
                  </a:tcPr>
                </a:tc>
                <a:extLst>
                  <a:ext uri="{0D108BD9-81ED-4DB2-BD59-A6C34878D82A}">
                    <a16:rowId xmlns:a16="http://schemas.microsoft.com/office/drawing/2014/main" val="1684582860"/>
                  </a:ext>
                </a:extLst>
              </a:tr>
              <a:tr h="1167462">
                <a:tc>
                  <a:txBody>
                    <a:bodyPr/>
                    <a:lstStyle/>
                    <a:p>
                      <a:r>
                        <a:rPr lang="en-AU" sz="1200" b="1"/>
                        <a:t>Bilateral Testing</a:t>
                      </a:r>
                    </a:p>
                  </a:txBody>
                  <a:tcPr marL="79367" marR="39683" marT="50398" marB="50398" anchor="ctr"/>
                </a:tc>
                <a:tc>
                  <a:txBody>
                    <a:bodyPr/>
                    <a:lstStyle/>
                    <a:p>
                      <a:r>
                        <a:rPr lang="en-AU" sz="1200"/>
                        <a:t>Staging environment to support more extensive B2B and B2M bilateral testing</a:t>
                      </a:r>
                    </a:p>
                  </a:txBody>
                  <a:tcPr marL="100796" marR="100796" marT="50398" marB="50398" anchor="ctr"/>
                </a:tc>
                <a:tc>
                  <a:txBody>
                    <a:bodyPr/>
                    <a:lstStyle/>
                    <a:p>
                      <a:r>
                        <a:rPr lang="en-AU" sz="1200"/>
                        <a:t>Retailer, DNSP, MDP</a:t>
                      </a:r>
                    </a:p>
                  </a:txBody>
                  <a:tcPr marL="100796" marR="100796" marT="50398" marB="50398" anchor="ctr"/>
                </a:tc>
                <a:tc>
                  <a:txBody>
                    <a:bodyPr/>
                    <a:lstStyle/>
                    <a:p>
                      <a:r>
                        <a:rPr lang="en-AU" sz="1200"/>
                        <a:t>Under consideration,</a:t>
                      </a:r>
                    </a:p>
                    <a:p>
                      <a:r>
                        <a:rPr lang="en-AU" sz="1200"/>
                        <a:t>Updates being planned</a:t>
                      </a:r>
                    </a:p>
                  </a:txBody>
                  <a:tcPr marL="100796" marR="100796" marT="50398" marB="50398" anchor="ctr"/>
                </a:tc>
                <a:tc>
                  <a:txBody>
                    <a:bodyPr/>
                    <a:lstStyle/>
                    <a:p>
                      <a:r>
                        <a:rPr lang="en-AU" sz="1200"/>
                        <a:t>Increased support of participant bilateral testing programs in advance of Retail pre-prod availability</a:t>
                      </a:r>
                    </a:p>
                  </a:txBody>
                  <a:tcPr marL="100796" marR="100796" marT="50398" marB="50398" anchor="ctr"/>
                </a:tc>
                <a:extLst>
                  <a:ext uri="{0D108BD9-81ED-4DB2-BD59-A6C34878D82A}">
                    <a16:rowId xmlns:a16="http://schemas.microsoft.com/office/drawing/2014/main" val="2135332851"/>
                  </a:ext>
                </a:extLst>
              </a:tr>
              <a:tr h="1167462">
                <a:tc>
                  <a:txBody>
                    <a:bodyPr/>
                    <a:lstStyle/>
                    <a:p>
                      <a:r>
                        <a:rPr lang="en-AU" sz="1200" b="1"/>
                        <a:t>5-minute Meter Data</a:t>
                      </a:r>
                    </a:p>
                  </a:txBody>
                  <a:tcPr marL="79367" marR="39683" marT="50398" marB="50398" anchor="ctr"/>
                </a:tc>
                <a:tc>
                  <a:txBody>
                    <a:bodyPr/>
                    <a:lstStyle/>
                    <a:p>
                      <a:r>
                        <a:rPr lang="en-AU" sz="1200"/>
                        <a:t>Reduce period between retail platform go-live and  acceptance of 5 minute granularity metering data </a:t>
                      </a:r>
                    </a:p>
                  </a:txBody>
                  <a:tcPr marL="100796" marR="100796" marT="50398" marB="50398" anchor="ctr"/>
                </a:tc>
                <a:tc>
                  <a:txBody>
                    <a:bodyPr/>
                    <a:lstStyle/>
                    <a:p>
                      <a:r>
                        <a:rPr lang="en-AU" sz="1200"/>
                        <a:t>MDP</a:t>
                      </a:r>
                    </a:p>
                  </a:txBody>
                  <a:tcPr marL="100796" marR="100796" marT="50398" marB="50398" anchor="ctr"/>
                </a:tc>
                <a:tc>
                  <a:txBody>
                    <a:bodyPr/>
                    <a:lstStyle/>
                    <a:p>
                      <a:r>
                        <a:rPr lang="en-AU" sz="1200"/>
                        <a:t>Under Consideration,</a:t>
                      </a:r>
                    </a:p>
                    <a:p>
                      <a:r>
                        <a:rPr lang="en-AU" sz="1200"/>
                        <a:t>Subject to participant input</a:t>
                      </a:r>
                    </a:p>
                  </a:txBody>
                  <a:tcPr marL="100796" marR="100796" marT="50398" marB="50398" anchor="ctr"/>
                </a:tc>
                <a:tc>
                  <a:txBody>
                    <a:bodyPr/>
                    <a:lstStyle/>
                    <a:p>
                      <a:r>
                        <a:rPr lang="en-AU" sz="1200"/>
                        <a:t>Maximises transition window for the delivery of 5 minute metering data to AEMO prior to rule commencement</a:t>
                      </a:r>
                    </a:p>
                  </a:txBody>
                  <a:tcPr marL="100796" marR="100796" marT="50398" marB="50398" anchor="ctr"/>
                </a:tc>
                <a:extLst>
                  <a:ext uri="{0D108BD9-81ED-4DB2-BD59-A6C34878D82A}">
                    <a16:rowId xmlns:a16="http://schemas.microsoft.com/office/drawing/2014/main" val="1483447935"/>
                  </a:ext>
                </a:extLst>
              </a:tr>
              <a:tr h="910620">
                <a:tc>
                  <a:txBody>
                    <a:bodyPr/>
                    <a:lstStyle/>
                    <a:p>
                      <a:r>
                        <a:rPr lang="en-AU" sz="1200" b="1"/>
                        <a:t>UFE</a:t>
                      </a:r>
                    </a:p>
                  </a:txBody>
                  <a:tcPr marL="79367" marR="39683" marT="50398" marB="50398" anchor="ctr"/>
                </a:tc>
                <a:tc>
                  <a:txBody>
                    <a:bodyPr/>
                    <a:lstStyle/>
                    <a:p>
                      <a:r>
                        <a:rPr lang="en-AU" sz="1200"/>
                        <a:t>AEMO Support for bulk population of  NCONUML</a:t>
                      </a:r>
                    </a:p>
                  </a:txBody>
                  <a:tcPr marL="100796" marR="100796" marT="50398" marB="50398" anchor="ctr"/>
                </a:tc>
                <a:tc>
                  <a:txBody>
                    <a:bodyPr/>
                    <a:lstStyle/>
                    <a:p>
                      <a:r>
                        <a:rPr lang="en-AU" sz="1200"/>
                        <a:t>DNSP</a:t>
                      </a:r>
                    </a:p>
                  </a:txBody>
                  <a:tcPr marL="100796" marR="100796" marT="50398" marB="50398" anchor="ctr"/>
                </a:tc>
                <a:tc>
                  <a:txBody>
                    <a:bodyPr/>
                    <a:lstStyle/>
                    <a:p>
                      <a:r>
                        <a:rPr lang="en-AU" sz="1200"/>
                        <a:t>Not currently Planned </a:t>
                      </a:r>
                    </a:p>
                    <a:p>
                      <a:r>
                        <a:rPr lang="en-AU" sz="1200"/>
                        <a:t>No TFG request as yet</a:t>
                      </a:r>
                    </a:p>
                  </a:txBody>
                  <a:tcPr marL="100796" marR="100796" marT="50398" marB="50398" anchor="ctr"/>
                </a:tc>
                <a:tc>
                  <a:txBody>
                    <a:bodyPr/>
                    <a:lstStyle/>
                    <a:p>
                      <a:r>
                        <a:rPr lang="en-AU" sz="1200"/>
                        <a:t>Reduce impact of smaller transition window for the population of NCONUML NMIs, once approved</a:t>
                      </a:r>
                    </a:p>
                  </a:txBody>
                  <a:tcPr marL="100796" marR="100796" marT="50398" marB="50398" anchor="ctr"/>
                </a:tc>
                <a:extLst>
                  <a:ext uri="{0D108BD9-81ED-4DB2-BD59-A6C34878D82A}">
                    <a16:rowId xmlns:a16="http://schemas.microsoft.com/office/drawing/2014/main" val="2278986802"/>
                  </a:ext>
                </a:extLst>
              </a:tr>
              <a:tr h="910620">
                <a:tc>
                  <a:txBody>
                    <a:bodyPr/>
                    <a:lstStyle/>
                    <a:p>
                      <a:r>
                        <a:rPr lang="en-AU" sz="1200" b="1"/>
                        <a:t>Industry Testing</a:t>
                      </a:r>
                    </a:p>
                  </a:txBody>
                  <a:tcPr marL="79367" marR="39683" marT="50398" marB="50398" anchor="ctr"/>
                </a:tc>
                <a:tc>
                  <a:txBody>
                    <a:bodyPr/>
                    <a:lstStyle/>
                    <a:p>
                      <a:r>
                        <a:rPr lang="en-AU" sz="1200"/>
                        <a:t>Extend Industry Test period in advance of Retail Platform go-live</a:t>
                      </a:r>
                    </a:p>
                  </a:txBody>
                  <a:tcPr marL="100796" marR="100796" marT="50398" marB="50398"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a:t>Retailer, DNSP, MDP</a:t>
                      </a:r>
                    </a:p>
                    <a:p>
                      <a:endParaRPr lang="en-AU" sz="1200"/>
                    </a:p>
                  </a:txBody>
                  <a:tcPr marL="100796" marR="100796" marT="50398" marB="50398" anchor="ctr"/>
                </a:tc>
                <a:tc>
                  <a:txBody>
                    <a:bodyPr/>
                    <a:lstStyle/>
                    <a:p>
                      <a:r>
                        <a:rPr lang="en-AU" sz="1200"/>
                        <a:t>Only option 2</a:t>
                      </a:r>
                    </a:p>
                  </a:txBody>
                  <a:tcPr marL="100796" marR="100796" marT="50398" marB="50398" anchor="ctr"/>
                </a:tc>
                <a:tc>
                  <a:txBody>
                    <a:bodyPr/>
                    <a:lstStyle/>
                    <a:p>
                      <a:r>
                        <a:rPr lang="en-AU" sz="1200"/>
                        <a:t>Increase opportunity for participant process testing in upgraded environment prior to go-live</a:t>
                      </a:r>
                    </a:p>
                  </a:txBody>
                  <a:tcPr marL="100796" marR="100796" marT="50398" marB="50398" anchor="ctr"/>
                </a:tc>
                <a:extLst>
                  <a:ext uri="{0D108BD9-81ED-4DB2-BD59-A6C34878D82A}">
                    <a16:rowId xmlns:a16="http://schemas.microsoft.com/office/drawing/2014/main" val="4004097136"/>
                  </a:ext>
                </a:extLst>
              </a:tr>
            </a:tbl>
          </a:graphicData>
        </a:graphic>
      </p:graphicFrame>
      <p:sp>
        <p:nvSpPr>
          <p:cNvPr id="4" name="Date Placeholder 3">
            <a:extLst>
              <a:ext uri="{FF2B5EF4-FFF2-40B4-BE49-F238E27FC236}">
                <a16:creationId xmlns:a16="http://schemas.microsoft.com/office/drawing/2014/main" id="{CF87A47D-3CF5-4193-8B3E-F711F1FBDD73}"/>
              </a:ext>
            </a:extLst>
          </p:cNvPr>
          <p:cNvSpPr>
            <a:spLocks noGrp="1"/>
          </p:cNvSpPr>
          <p:nvPr>
            <p:ph type="dt" sz="half" idx="10"/>
          </p:nvPr>
        </p:nvSpPr>
        <p:spPr/>
        <p:txBody>
          <a:bodyPr/>
          <a:lstStyle/>
          <a:p>
            <a:fld id="{FDEF3A66-B67E-4569-919D-CB6E78FCED42}" type="datetime1">
              <a:rPr lang="en-AU" smtClean="0"/>
              <a:t>9/02/2021</a:t>
            </a:fld>
            <a:endParaRPr lang="en-AU"/>
          </a:p>
        </p:txBody>
      </p:sp>
      <p:sp>
        <p:nvSpPr>
          <p:cNvPr id="6" name="Slide Number Placeholder 5">
            <a:extLst>
              <a:ext uri="{FF2B5EF4-FFF2-40B4-BE49-F238E27FC236}">
                <a16:creationId xmlns:a16="http://schemas.microsoft.com/office/drawing/2014/main" id="{80C19179-1451-409A-8A67-652CB711DD94}"/>
              </a:ext>
            </a:extLst>
          </p:cNvPr>
          <p:cNvSpPr>
            <a:spLocks noGrp="1"/>
          </p:cNvSpPr>
          <p:nvPr>
            <p:ph type="sldNum" sz="quarter" idx="12"/>
          </p:nvPr>
        </p:nvSpPr>
        <p:spPr/>
        <p:txBody>
          <a:bodyPr/>
          <a:lstStyle/>
          <a:p>
            <a:fld id="{4EC81F68-4976-451A-B2E9-79BCBD2F70CC}" type="slidenum">
              <a:rPr lang="en-AU" smtClean="0"/>
              <a:t>13</a:t>
            </a:fld>
            <a:endParaRPr lang="en-AU"/>
          </a:p>
        </p:txBody>
      </p:sp>
      <p:sp>
        <p:nvSpPr>
          <p:cNvPr id="8" name="Rectangle 7">
            <a:extLst>
              <a:ext uri="{FF2B5EF4-FFF2-40B4-BE49-F238E27FC236}">
                <a16:creationId xmlns:a16="http://schemas.microsoft.com/office/drawing/2014/main" id="{AE83F9C6-CCAD-40E7-AC35-24F1C597A429}"/>
              </a:ext>
            </a:extLst>
          </p:cNvPr>
          <p:cNvSpPr/>
          <p:nvPr/>
        </p:nvSpPr>
        <p:spPr>
          <a:xfrm>
            <a:off x="8327920" y="380408"/>
            <a:ext cx="2204186" cy="53412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As reported to PCF on 28-Jan-21</a:t>
            </a:r>
          </a:p>
        </p:txBody>
      </p:sp>
    </p:spTree>
    <p:extLst>
      <p:ext uri="{BB962C8B-B14F-4D97-AF65-F5344CB8AC3E}">
        <p14:creationId xmlns:p14="http://schemas.microsoft.com/office/powerpoint/2010/main" val="2834784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5EE7F-C438-4981-BCD8-B88E401D4999}"/>
              </a:ext>
            </a:extLst>
          </p:cNvPr>
          <p:cNvSpPr>
            <a:spLocks noGrp="1"/>
          </p:cNvSpPr>
          <p:nvPr>
            <p:ph type="title"/>
          </p:nvPr>
        </p:nvSpPr>
        <p:spPr/>
        <p:txBody>
          <a:bodyPr/>
          <a:lstStyle/>
          <a:p>
            <a:r>
              <a:rPr lang="en-AU"/>
              <a:t>5MS &amp; GS Program Timeline: Level 1 Milestones</a:t>
            </a:r>
          </a:p>
        </p:txBody>
      </p:sp>
      <p:sp>
        <p:nvSpPr>
          <p:cNvPr id="4" name="Slide Number Placeholder 3">
            <a:extLst>
              <a:ext uri="{FF2B5EF4-FFF2-40B4-BE49-F238E27FC236}">
                <a16:creationId xmlns:a16="http://schemas.microsoft.com/office/drawing/2014/main" id="{74B8803A-3D07-46F4-83A0-28A6615CD3A9}"/>
              </a:ext>
            </a:extLst>
          </p:cNvPr>
          <p:cNvSpPr>
            <a:spLocks noGrp="1"/>
          </p:cNvSpPr>
          <p:nvPr>
            <p:ph type="sldNum" sz="quarter" idx="12"/>
          </p:nvPr>
        </p:nvSpPr>
        <p:spPr/>
        <p:txBody>
          <a:bodyPr/>
          <a:lstStyle/>
          <a:p>
            <a:fld id="{4EC81F68-4976-451A-B2E9-79BCBD2F70CC}" type="slidenum">
              <a:rPr lang="en-AU" smtClean="0"/>
              <a:t>14</a:t>
            </a:fld>
            <a:endParaRPr lang="en-AU"/>
          </a:p>
        </p:txBody>
      </p:sp>
      <p:sp>
        <p:nvSpPr>
          <p:cNvPr id="5" name="Title 1">
            <a:extLst>
              <a:ext uri="{FF2B5EF4-FFF2-40B4-BE49-F238E27FC236}">
                <a16:creationId xmlns:a16="http://schemas.microsoft.com/office/drawing/2014/main" id="{68BD8ADF-448D-4F12-A031-242903303AE7}"/>
              </a:ext>
            </a:extLst>
          </p:cNvPr>
          <p:cNvSpPr txBox="1">
            <a:spLocks/>
          </p:cNvSpPr>
          <p:nvPr/>
        </p:nvSpPr>
        <p:spPr>
          <a:xfrm>
            <a:off x="8916113" y="150493"/>
            <a:ext cx="1867876" cy="314119"/>
          </a:xfrm>
          <a:prstGeom prst="rect">
            <a:avLst/>
          </a:prstGeom>
        </p:spPr>
        <p:txBody>
          <a:bodyPr vert="horz" lIns="100796" tIns="50398" rIns="100796" bIns="50398" rtlCol="0" anchor="b" anchorCtr="0">
            <a:normAutofit fontScale="92500"/>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08-02-2021</a:t>
            </a:r>
          </a:p>
        </p:txBody>
      </p:sp>
      <p:pic>
        <p:nvPicPr>
          <p:cNvPr id="8" name="Picture 7">
            <a:extLst>
              <a:ext uri="{FF2B5EF4-FFF2-40B4-BE49-F238E27FC236}">
                <a16:creationId xmlns:a16="http://schemas.microsoft.com/office/drawing/2014/main" id="{F4EA8A79-3D9E-4D1F-A5AF-74A9D27D9BB8}"/>
              </a:ext>
            </a:extLst>
          </p:cNvPr>
          <p:cNvPicPr>
            <a:picLocks noChangeAspect="1"/>
          </p:cNvPicPr>
          <p:nvPr/>
        </p:nvPicPr>
        <p:blipFill>
          <a:blip r:embed="rId2"/>
          <a:stretch>
            <a:fillRect/>
          </a:stretch>
        </p:blipFill>
        <p:spPr>
          <a:xfrm>
            <a:off x="1188271" y="1461190"/>
            <a:ext cx="8315271" cy="6078194"/>
          </a:xfrm>
          <a:prstGeom prst="rect">
            <a:avLst/>
          </a:prstGeom>
        </p:spPr>
      </p:pic>
    </p:spTree>
    <p:extLst>
      <p:ext uri="{BB962C8B-B14F-4D97-AF65-F5344CB8AC3E}">
        <p14:creationId xmlns:p14="http://schemas.microsoft.com/office/powerpoint/2010/main" val="932227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902E-24C7-4783-A297-99942E3A9A3E}"/>
              </a:ext>
            </a:extLst>
          </p:cNvPr>
          <p:cNvSpPr>
            <a:spLocks noGrp="1"/>
          </p:cNvSpPr>
          <p:nvPr>
            <p:ph type="title"/>
          </p:nvPr>
        </p:nvSpPr>
        <p:spPr>
          <a:xfrm>
            <a:off x="451292" y="13975"/>
            <a:ext cx="9448712" cy="1310695"/>
          </a:xfrm>
        </p:spPr>
        <p:txBody>
          <a:bodyPr>
            <a:normAutofit/>
          </a:bodyPr>
          <a:lstStyle/>
          <a:p>
            <a:r>
              <a:rPr lang="en-AU" sz="3527"/>
              <a:t>External Milestones Impacted by Change</a:t>
            </a:r>
          </a:p>
        </p:txBody>
      </p:sp>
      <p:sp>
        <p:nvSpPr>
          <p:cNvPr id="4" name="Date Placeholder 3">
            <a:extLst>
              <a:ext uri="{FF2B5EF4-FFF2-40B4-BE49-F238E27FC236}">
                <a16:creationId xmlns:a16="http://schemas.microsoft.com/office/drawing/2014/main" id="{E56A37E1-0D5A-4466-AB2B-C013EE7D151D}"/>
              </a:ext>
            </a:extLst>
          </p:cNvPr>
          <p:cNvSpPr>
            <a:spLocks noGrp="1"/>
          </p:cNvSpPr>
          <p:nvPr>
            <p:ph type="dt" sz="half" idx="10"/>
          </p:nvPr>
        </p:nvSpPr>
        <p:spPr>
          <a:xfrm>
            <a:off x="8862730" y="7058499"/>
            <a:ext cx="1435269" cy="402483"/>
          </a:xfrm>
        </p:spPr>
        <p:txBody>
          <a:bodyPr/>
          <a:lstStyle/>
          <a:p>
            <a:fld id="{FDEF3A66-B67E-4569-919D-CB6E78FCED42}" type="datetime1">
              <a:rPr lang="en-AU" smtClean="0"/>
              <a:t>9/02/2021</a:t>
            </a:fld>
            <a:endParaRPr lang="en-AU"/>
          </a:p>
        </p:txBody>
      </p:sp>
      <p:sp>
        <p:nvSpPr>
          <p:cNvPr id="6" name="Slide Number Placeholder 5">
            <a:extLst>
              <a:ext uri="{FF2B5EF4-FFF2-40B4-BE49-F238E27FC236}">
                <a16:creationId xmlns:a16="http://schemas.microsoft.com/office/drawing/2014/main" id="{5F291B51-A85A-48C4-B757-6486E1397711}"/>
              </a:ext>
            </a:extLst>
          </p:cNvPr>
          <p:cNvSpPr>
            <a:spLocks noGrp="1"/>
          </p:cNvSpPr>
          <p:nvPr>
            <p:ph type="sldNum" sz="quarter" idx="12"/>
          </p:nvPr>
        </p:nvSpPr>
        <p:spPr>
          <a:xfrm>
            <a:off x="9692720" y="7047018"/>
            <a:ext cx="476289" cy="402483"/>
          </a:xfrm>
        </p:spPr>
        <p:txBody>
          <a:bodyPr/>
          <a:lstStyle/>
          <a:p>
            <a:fld id="{4EC81F68-4976-451A-B2E9-79BCBD2F70CC}" type="slidenum">
              <a:rPr lang="en-AU" smtClean="0"/>
              <a:t>15</a:t>
            </a:fld>
            <a:endParaRPr lang="en-AU"/>
          </a:p>
        </p:txBody>
      </p:sp>
      <p:sp>
        <p:nvSpPr>
          <p:cNvPr id="5" name="Rectangle 4">
            <a:extLst>
              <a:ext uri="{FF2B5EF4-FFF2-40B4-BE49-F238E27FC236}">
                <a16:creationId xmlns:a16="http://schemas.microsoft.com/office/drawing/2014/main" id="{75D80268-D625-48E5-9D3E-7D0F47FD1AE7}"/>
              </a:ext>
            </a:extLst>
          </p:cNvPr>
          <p:cNvSpPr/>
          <p:nvPr/>
        </p:nvSpPr>
        <p:spPr>
          <a:xfrm>
            <a:off x="3451953" y="7120246"/>
            <a:ext cx="5410777" cy="278987"/>
          </a:xfrm>
          <a:prstGeom prst="rect">
            <a:avLst/>
          </a:prstGeom>
        </p:spPr>
        <p:txBody>
          <a:bodyPr wrap="none">
            <a:spAutoFit/>
          </a:bodyPr>
          <a:lstStyle/>
          <a:p>
            <a:pPr algn="ctr" defTabSz="755957" fontAlgn="ctr"/>
            <a:r>
              <a:rPr lang="en-AU" sz="1213">
                <a:solidFill>
                  <a:srgbClr val="222324"/>
                </a:solidFill>
              </a:rPr>
              <a:t>*Subject to Checkpoint with PCF 18-Mar-21    [Settlements dates under review</a:t>
            </a:r>
            <a:r>
              <a:rPr lang="en-AU" sz="1213">
                <a:solidFill>
                  <a:srgbClr val="000000"/>
                </a:solidFill>
              </a:rPr>
              <a:t>]</a:t>
            </a:r>
            <a:endParaRPr lang="en-AU" sz="1213">
              <a:solidFill>
                <a:srgbClr val="222324"/>
              </a:solidFill>
            </a:endParaRPr>
          </a:p>
        </p:txBody>
      </p:sp>
      <p:graphicFrame>
        <p:nvGraphicFramePr>
          <p:cNvPr id="9" name="Table 7">
            <a:extLst>
              <a:ext uri="{FF2B5EF4-FFF2-40B4-BE49-F238E27FC236}">
                <a16:creationId xmlns:a16="http://schemas.microsoft.com/office/drawing/2014/main" id="{F5A7D4D6-09A2-4230-835E-4A5E6AC8412F}"/>
              </a:ext>
            </a:extLst>
          </p:cNvPr>
          <p:cNvGraphicFramePr>
            <a:graphicFrameLocks noGrp="1"/>
          </p:cNvGraphicFramePr>
          <p:nvPr>
            <p:extLst>
              <p:ext uri="{D42A27DB-BD31-4B8C-83A1-F6EECF244321}">
                <p14:modId xmlns:p14="http://schemas.microsoft.com/office/powerpoint/2010/main" val="4033453128"/>
              </p:ext>
            </p:extLst>
          </p:nvPr>
        </p:nvGraphicFramePr>
        <p:xfrm>
          <a:off x="580281" y="1782581"/>
          <a:ext cx="9717718" cy="5232730"/>
        </p:xfrm>
        <a:graphic>
          <a:graphicData uri="http://schemas.openxmlformats.org/drawingml/2006/table">
            <a:tbl>
              <a:tblPr firstRow="1" bandRow="1">
                <a:tableStyleId>{7DF18680-E054-41AD-8BC1-D1AEF772440D}</a:tableStyleId>
              </a:tblPr>
              <a:tblGrid>
                <a:gridCol w="811699">
                  <a:extLst>
                    <a:ext uri="{9D8B030D-6E8A-4147-A177-3AD203B41FA5}">
                      <a16:colId xmlns:a16="http://schemas.microsoft.com/office/drawing/2014/main" val="2111799822"/>
                    </a:ext>
                  </a:extLst>
                </a:gridCol>
                <a:gridCol w="5213715">
                  <a:extLst>
                    <a:ext uri="{9D8B030D-6E8A-4147-A177-3AD203B41FA5}">
                      <a16:colId xmlns:a16="http://schemas.microsoft.com/office/drawing/2014/main" val="3635233358"/>
                    </a:ext>
                  </a:extLst>
                </a:gridCol>
                <a:gridCol w="1230768">
                  <a:extLst>
                    <a:ext uri="{9D8B030D-6E8A-4147-A177-3AD203B41FA5}">
                      <a16:colId xmlns:a16="http://schemas.microsoft.com/office/drawing/2014/main" val="3219713578"/>
                    </a:ext>
                  </a:extLst>
                </a:gridCol>
                <a:gridCol w="1230768">
                  <a:extLst>
                    <a:ext uri="{9D8B030D-6E8A-4147-A177-3AD203B41FA5}">
                      <a16:colId xmlns:a16="http://schemas.microsoft.com/office/drawing/2014/main" val="1320448098"/>
                    </a:ext>
                  </a:extLst>
                </a:gridCol>
                <a:gridCol w="1230768">
                  <a:extLst>
                    <a:ext uri="{9D8B030D-6E8A-4147-A177-3AD203B41FA5}">
                      <a16:colId xmlns:a16="http://schemas.microsoft.com/office/drawing/2014/main" val="3982521692"/>
                    </a:ext>
                  </a:extLst>
                </a:gridCol>
              </a:tblGrid>
              <a:tr h="366046">
                <a:tc>
                  <a:txBody>
                    <a:bodyPr/>
                    <a:lstStyle/>
                    <a:p>
                      <a:pPr algn="ctr"/>
                      <a:r>
                        <a:rPr lang="en-AU" sz="1200"/>
                        <a:t>ID</a:t>
                      </a:r>
                    </a:p>
                  </a:txBody>
                  <a:tcPr marL="100796" marR="100796" marT="50398" marB="50398" anchor="ctr">
                    <a:solidFill>
                      <a:schemeClr val="accent2"/>
                    </a:solidFill>
                  </a:tcPr>
                </a:tc>
                <a:tc>
                  <a:txBody>
                    <a:bodyPr/>
                    <a:lstStyle/>
                    <a:p>
                      <a:r>
                        <a:rPr lang="en-AU" sz="1200"/>
                        <a:t>Milestone</a:t>
                      </a:r>
                    </a:p>
                  </a:txBody>
                  <a:tcPr marL="100796" marR="100796" marT="50398" marB="50398" anchor="ctr">
                    <a:solidFill>
                      <a:schemeClr val="accent2"/>
                    </a:solidFill>
                  </a:tcPr>
                </a:tc>
                <a:tc>
                  <a:txBody>
                    <a:bodyPr/>
                    <a:lstStyle/>
                    <a:p>
                      <a:pPr algn="ctr"/>
                      <a:r>
                        <a:rPr lang="en-AU" sz="1200"/>
                        <a:t>Previous Date</a:t>
                      </a:r>
                    </a:p>
                  </a:txBody>
                  <a:tcPr marL="39683" marR="100796" marT="50398" marB="50398" anchor="ctr">
                    <a:solidFill>
                      <a:schemeClr val="accent2"/>
                    </a:solidFill>
                  </a:tcPr>
                </a:tc>
                <a:tc>
                  <a:txBody>
                    <a:bodyPr/>
                    <a:lstStyle/>
                    <a:p>
                      <a:pPr algn="ctr"/>
                      <a:r>
                        <a:rPr lang="en-AU" sz="1200"/>
                        <a:t>Baselined Dates</a:t>
                      </a:r>
                    </a:p>
                  </a:txBody>
                  <a:tcPr marL="39683" marR="100796" marT="50398" marB="50398" anchor="ctr">
                    <a:solidFill>
                      <a:schemeClr val="accent2"/>
                    </a:solidFill>
                  </a:tcPr>
                </a:tc>
                <a:tc>
                  <a:txBody>
                    <a:bodyPr/>
                    <a:lstStyle/>
                    <a:p>
                      <a:pPr algn="ctr"/>
                      <a:r>
                        <a:rPr lang="en-AU" sz="1200"/>
                        <a:t>Owner</a:t>
                      </a:r>
                    </a:p>
                  </a:txBody>
                  <a:tcPr marL="100796" marR="100796" marT="50398" marB="50398" anchor="ctr">
                    <a:solidFill>
                      <a:schemeClr val="accent2"/>
                    </a:solidFill>
                  </a:tcPr>
                </a:tc>
                <a:extLst>
                  <a:ext uri="{0D108BD9-81ED-4DB2-BD59-A6C34878D82A}">
                    <a16:rowId xmlns:a16="http://schemas.microsoft.com/office/drawing/2014/main" val="618752355"/>
                  </a:ext>
                </a:extLst>
              </a:tr>
              <a:tr h="366046">
                <a:tc>
                  <a:txBody>
                    <a:bodyPr/>
                    <a:lstStyle/>
                    <a:p>
                      <a:pPr algn="ctr" rtl="0" fontAlgn="ctr"/>
                      <a:r>
                        <a:rPr lang="en-AU" sz="1200" b="1" u="none" strike="noStrike">
                          <a:effectLst/>
                        </a:rPr>
                        <a:t>L1-19</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l" rtl="0" fontAlgn="ctr"/>
                      <a:r>
                        <a:rPr lang="en-AU" sz="1200" b="1" u="none" strike="noStrike">
                          <a:effectLst/>
                        </a:rPr>
                        <a:t>AEMO Metering Solution - Go-Live</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9-Mar-21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31-May-21*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a:r>
                        <a:rPr lang="en-AU" sz="1200" b="1"/>
                        <a:t>AEMO</a:t>
                      </a:r>
                      <a:endParaRPr lang="en-AU" sz="1200" b="1">
                        <a:latin typeface="+mn-lt"/>
                      </a:endParaRPr>
                    </a:p>
                  </a:txBody>
                  <a:tcPr marL="39683" marR="39683" marT="39683" marB="39683" anchor="ctr">
                    <a:solidFill>
                      <a:schemeClr val="accent2">
                        <a:lumMod val="10000"/>
                        <a:lumOff val="90000"/>
                      </a:schemeClr>
                    </a:solidFill>
                  </a:tcPr>
                </a:tc>
                <a:extLst>
                  <a:ext uri="{0D108BD9-81ED-4DB2-BD59-A6C34878D82A}">
                    <a16:rowId xmlns:a16="http://schemas.microsoft.com/office/drawing/2014/main" val="2267573105"/>
                  </a:ext>
                </a:extLst>
              </a:tr>
              <a:tr h="366046">
                <a:tc>
                  <a:txBody>
                    <a:bodyPr/>
                    <a:lstStyle/>
                    <a:p>
                      <a:pPr algn="ctr" rtl="0" fontAlgn="ctr"/>
                      <a:r>
                        <a:rPr lang="en-AU" sz="1200" u="none" strike="noStrike">
                          <a:effectLst/>
                        </a:rPr>
                        <a:t>L2-RE35</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Go-Live Plan final - Release 3 - Retail MDM</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25-Jan-21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16-Apr-21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2614021501"/>
                  </a:ext>
                </a:extLst>
              </a:tr>
              <a:tr h="366046">
                <a:tc>
                  <a:txBody>
                    <a:bodyPr/>
                    <a:lstStyle/>
                    <a:p>
                      <a:pPr algn="ctr" rtl="0" fontAlgn="ctr"/>
                      <a:r>
                        <a:rPr lang="en-AU" sz="1200" u="none" strike="noStrike">
                          <a:effectLst/>
                        </a:rPr>
                        <a:t>L2-M11 </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Test Preparation completed by Participants for MDM and B2M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Participants</a:t>
                      </a:r>
                      <a:endParaRPr lang="en-AU" sz="1200">
                        <a:latin typeface="+mn-lt"/>
                      </a:endParaRPr>
                    </a:p>
                  </a:txBody>
                  <a:tcPr marL="39683" marR="39683" marT="39683" marB="39683" anchor="ctr"/>
                </a:tc>
                <a:extLst>
                  <a:ext uri="{0D108BD9-81ED-4DB2-BD59-A6C34878D82A}">
                    <a16:rowId xmlns:a16="http://schemas.microsoft.com/office/drawing/2014/main" val="1699875278"/>
                  </a:ext>
                </a:extLst>
              </a:tr>
              <a:tr h="366046">
                <a:tc>
                  <a:txBody>
                    <a:bodyPr/>
                    <a:lstStyle/>
                    <a:p>
                      <a:pPr algn="ctr" rtl="0" fontAlgn="ctr"/>
                      <a:r>
                        <a:rPr lang="en-AU" sz="1200" u="none" strike="noStrike">
                          <a:effectLst/>
                        </a:rPr>
                        <a:t>L2-M12 </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Test Preparation completed by AEMO for MDM and B2M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3784158825"/>
                  </a:ext>
                </a:extLst>
              </a:tr>
              <a:tr h="366046">
                <a:tc>
                  <a:txBody>
                    <a:bodyPr/>
                    <a:lstStyle/>
                    <a:p>
                      <a:pPr algn="ctr" rtl="0" fontAlgn="ctr"/>
                      <a:r>
                        <a:rPr lang="en-AU" sz="1200" u="none" strike="noStrike">
                          <a:effectLst/>
                        </a:rPr>
                        <a:t>L2-RE29</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Retail MDM (incl. B2M) Invitation Industry Test Commences</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19-Apr-21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3155691751"/>
                  </a:ext>
                </a:extLst>
              </a:tr>
              <a:tr h="366046">
                <a:tc>
                  <a:txBody>
                    <a:bodyPr/>
                    <a:lstStyle/>
                    <a:p>
                      <a:pPr algn="ctr" rtl="0" fontAlgn="ctr"/>
                      <a:r>
                        <a:rPr lang="en-AU" sz="1200" u="none" strike="noStrike">
                          <a:effectLst/>
                        </a:rPr>
                        <a:t>L2-RE30</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Retail MDM (incl. B2M) Invitation Industry Test Concludes</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3-Mar-21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21-May-21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3964507057"/>
                  </a:ext>
                </a:extLst>
              </a:tr>
              <a:tr h="366046">
                <a:tc>
                  <a:txBody>
                    <a:bodyPr/>
                    <a:lstStyle/>
                    <a:p>
                      <a:pPr algn="ctr" rtl="0" fontAlgn="ctr"/>
                      <a:r>
                        <a:rPr lang="en-AU" sz="1200" u="none" strike="noStrike">
                          <a:effectLst/>
                        </a:rPr>
                        <a:t>L2-M24</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Retail MDM (incl. B2M) Go-Live</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9-Mar-21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31-May-21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1309954116"/>
                  </a:ext>
                </a:extLst>
              </a:tr>
              <a:tr h="366046">
                <a:tc>
                  <a:txBody>
                    <a:bodyPr/>
                    <a:lstStyle/>
                    <a:p>
                      <a:pPr algn="ctr" rtl="0" fontAlgn="ctr"/>
                      <a:r>
                        <a:rPr lang="en-AU" sz="1200" u="none" strike="noStrike">
                          <a:effectLst/>
                        </a:rPr>
                        <a:t>L2-M10 </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5 minute files in MDFF format accepted by AEMO</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22-Jun-21</a:t>
                      </a:r>
                      <a:endParaRPr lang="en-AU" sz="1200" b="0" i="0" u="none" strike="noStrike">
                        <a:solidFill>
                          <a:srgbClr val="000000"/>
                        </a:solidFill>
                        <a:effectLst/>
                        <a:latin typeface="+mn-lt"/>
                      </a:endParaRPr>
                    </a:p>
                  </a:txBody>
                  <a:tcPr marL="39683" marR="39683" marT="39683" marB="39683" anchor="ctr"/>
                </a:tc>
                <a:tc>
                  <a:txBody>
                    <a:bodyPr/>
                    <a:lstStyle/>
                    <a:p>
                      <a:pPr algn="ct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1368256073"/>
                  </a:ext>
                </a:extLst>
              </a:tr>
              <a:tr h="366046">
                <a:tc>
                  <a:txBody>
                    <a:bodyPr/>
                    <a:lstStyle/>
                    <a:p>
                      <a:pPr algn="ctr" rtl="0" fontAlgn="ctr"/>
                      <a:r>
                        <a:rPr lang="en-AU" sz="1200" b="1" u="none" strike="noStrike">
                          <a:effectLst/>
                        </a:rPr>
                        <a:t>L1-22</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l" rtl="0" fontAlgn="ctr"/>
                      <a:r>
                        <a:rPr lang="en-AU" sz="1200" b="1" u="none" strike="noStrike">
                          <a:effectLst/>
                        </a:rPr>
                        <a:t>Settlements Platform Go-Live</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19-Apr-21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rtl="0" fontAlgn="ctr"/>
                      <a:r>
                        <a:rPr lang="en-AU" sz="1200" b="1" u="none" strike="noStrike">
                          <a:effectLst/>
                        </a:rPr>
                        <a:t>[17-May-21]</a:t>
                      </a:r>
                      <a:endParaRPr lang="en-AU" sz="1200" b="1" i="0" u="none" strike="noStrike">
                        <a:solidFill>
                          <a:srgbClr val="000000"/>
                        </a:solidFill>
                        <a:effectLst/>
                        <a:latin typeface="+mn-lt"/>
                      </a:endParaRPr>
                    </a:p>
                  </a:txBody>
                  <a:tcPr marL="39683" marR="39683" marT="39683" marB="39683" anchor="ctr">
                    <a:solidFill>
                      <a:schemeClr val="accent2">
                        <a:lumMod val="10000"/>
                        <a:lumOff val="90000"/>
                      </a:schemeClr>
                    </a:solidFill>
                  </a:tcPr>
                </a:tc>
                <a:tc>
                  <a:txBody>
                    <a:bodyPr/>
                    <a:lstStyle/>
                    <a:p>
                      <a:pPr algn="ctr"/>
                      <a:r>
                        <a:rPr lang="en-AU" sz="1200" b="1"/>
                        <a:t>AEMO</a:t>
                      </a:r>
                      <a:endParaRPr lang="en-AU" sz="1200" b="1">
                        <a:latin typeface="+mn-lt"/>
                      </a:endParaRPr>
                    </a:p>
                  </a:txBody>
                  <a:tcPr marL="39683" marR="39683" marT="39683" marB="39683" anchor="ctr">
                    <a:solidFill>
                      <a:schemeClr val="accent2">
                        <a:lumMod val="10000"/>
                        <a:lumOff val="90000"/>
                      </a:schemeClr>
                    </a:solidFill>
                  </a:tcPr>
                </a:tc>
                <a:extLst>
                  <a:ext uri="{0D108BD9-81ED-4DB2-BD59-A6C34878D82A}">
                    <a16:rowId xmlns:a16="http://schemas.microsoft.com/office/drawing/2014/main" val="2236366705"/>
                  </a:ext>
                </a:extLst>
              </a:tr>
              <a:tr h="366046">
                <a:tc>
                  <a:txBody>
                    <a:bodyPr/>
                    <a:lstStyle/>
                    <a:p>
                      <a:pPr algn="ctr" rtl="0" fontAlgn="ctr"/>
                      <a:r>
                        <a:rPr lang="en-AU" sz="1200" u="none" strike="noStrike">
                          <a:effectLst/>
                        </a:rPr>
                        <a:t>L2-S10</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Settlements Industry Test preparation completed by participants </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17-Feb-21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[22-Mar-21]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Participants</a:t>
                      </a:r>
                      <a:endParaRPr lang="en-AU" sz="1200">
                        <a:latin typeface="+mn-lt"/>
                      </a:endParaRPr>
                    </a:p>
                  </a:txBody>
                  <a:tcPr marL="39683" marR="39683" marT="39683" marB="39683" anchor="ctr"/>
                </a:tc>
                <a:extLst>
                  <a:ext uri="{0D108BD9-81ED-4DB2-BD59-A6C34878D82A}">
                    <a16:rowId xmlns:a16="http://schemas.microsoft.com/office/drawing/2014/main" val="1843925086"/>
                  </a:ext>
                </a:extLst>
              </a:tr>
              <a:tr h="395052">
                <a:tc>
                  <a:txBody>
                    <a:bodyPr/>
                    <a:lstStyle/>
                    <a:p>
                      <a:pPr algn="ctr" rtl="0" fontAlgn="ctr"/>
                      <a:r>
                        <a:rPr lang="en-AU" sz="1200" u="none" strike="noStrike">
                          <a:effectLst/>
                        </a:rPr>
                        <a:t>L2-S11</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Settlements Industry Test preparation completed by AEMO </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17-Feb-21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[22-Mar-21</a:t>
                      </a:r>
                      <a:r>
                        <a:rPr lang="en-AU" sz="1200" b="0" i="0" u="none" strike="noStrike">
                          <a:solidFill>
                            <a:srgbClr val="000000"/>
                          </a:solidFill>
                          <a:effectLst/>
                          <a:latin typeface="+mn-lt"/>
                        </a:rPr>
                        <a:t>]</a:t>
                      </a:r>
                      <a:endParaRPr lang="en-AU" sz="1200" u="none" strike="noStrike">
                        <a:effectLs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21161927"/>
                  </a:ext>
                </a:extLst>
              </a:tr>
              <a:tr h="366046">
                <a:tc>
                  <a:txBody>
                    <a:bodyPr/>
                    <a:lstStyle/>
                    <a:p>
                      <a:pPr algn="ctr" rtl="0" fontAlgn="ctr"/>
                      <a:r>
                        <a:rPr lang="en-AU" sz="1200" u="none" strike="noStrike">
                          <a:effectLst/>
                        </a:rPr>
                        <a:t>L2-RE19</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Industry Go-Live Plan - Settlements finalised</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19-Mar-21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[16-Apr-21]</a:t>
                      </a:r>
                      <a:endParaRPr lang="en-AU" sz="1200" b="0" i="0" u="none" strike="noStrike">
                        <a:solidFill>
                          <a:srgbClr val="000000"/>
                        </a:solidFill>
                        <a:effectLst/>
                        <a:latin typeface="+mn-lt"/>
                      </a:endParaRP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1827996307"/>
                  </a:ext>
                </a:extLst>
              </a:tr>
              <a:tr h="366046">
                <a:tc>
                  <a:txBody>
                    <a:bodyPr/>
                    <a:lstStyle/>
                    <a:p>
                      <a:pPr algn="ctr" rtl="0" fontAlgn="ctr"/>
                      <a:r>
                        <a:rPr lang="en-AU" sz="1200" u="none" strike="noStrike">
                          <a:effectLst/>
                        </a:rPr>
                        <a:t>L2-RE32</a:t>
                      </a:r>
                      <a:endParaRPr lang="en-AU" sz="1200" b="0" i="0" u="none" strike="noStrike">
                        <a:solidFill>
                          <a:srgbClr val="000000"/>
                        </a:solidFill>
                        <a:effectLst/>
                        <a:latin typeface="+mn-lt"/>
                      </a:endParaRPr>
                    </a:p>
                  </a:txBody>
                  <a:tcPr marL="39683" marR="39683" marT="39683" marB="39683" anchor="ctr"/>
                </a:tc>
                <a:tc>
                  <a:txBody>
                    <a:bodyPr/>
                    <a:lstStyle/>
                    <a:p>
                      <a:pPr algn="l" rtl="0" fontAlgn="ctr"/>
                      <a:r>
                        <a:rPr lang="en-AU" sz="1200" u="none" strike="noStrike">
                          <a:effectLst/>
                        </a:rPr>
                        <a:t>Settlements Industry Test Concludes</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14-Apr-21</a:t>
                      </a:r>
                      <a:endParaRPr lang="en-AU" sz="1200" b="0" i="0" u="none" strike="noStrike">
                        <a:solidFill>
                          <a:srgbClr val="000000"/>
                        </a:solidFill>
                        <a:effectLst/>
                        <a:latin typeface="+mn-lt"/>
                      </a:endParaRPr>
                    </a:p>
                  </a:txBody>
                  <a:tcPr marL="39683" marR="39683" marT="39683" marB="39683" anchor="ctr"/>
                </a:tc>
                <a:tc>
                  <a:txBody>
                    <a:bodyPr/>
                    <a:lstStyle/>
                    <a:p>
                      <a:pPr algn="ctr" rtl="0" fontAlgn="ctr"/>
                      <a:r>
                        <a:rPr lang="en-AU" sz="1200" u="none" strike="noStrike">
                          <a:effectLst/>
                        </a:rPr>
                        <a:t>[13-May-21]</a:t>
                      </a:r>
                    </a:p>
                  </a:txBody>
                  <a:tcPr marL="39683" marR="39683" marT="39683" marB="39683"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200"/>
                        <a:t>AEMO</a:t>
                      </a:r>
                      <a:endParaRPr lang="en-AU" sz="1200">
                        <a:latin typeface="+mn-lt"/>
                      </a:endParaRPr>
                    </a:p>
                  </a:txBody>
                  <a:tcPr marL="39683" marR="39683" marT="39683" marB="39683" anchor="ctr"/>
                </a:tc>
                <a:extLst>
                  <a:ext uri="{0D108BD9-81ED-4DB2-BD59-A6C34878D82A}">
                    <a16:rowId xmlns:a16="http://schemas.microsoft.com/office/drawing/2014/main" val="916809792"/>
                  </a:ext>
                </a:extLst>
              </a:tr>
            </a:tbl>
          </a:graphicData>
        </a:graphic>
      </p:graphicFrame>
      <p:sp>
        <p:nvSpPr>
          <p:cNvPr id="3" name="Rectangle: Rounded Corners 2">
            <a:extLst>
              <a:ext uri="{FF2B5EF4-FFF2-40B4-BE49-F238E27FC236}">
                <a16:creationId xmlns:a16="http://schemas.microsoft.com/office/drawing/2014/main" id="{CD77A12A-9F3D-4BB4-BE46-D2F2180E5767}"/>
              </a:ext>
            </a:extLst>
          </p:cNvPr>
          <p:cNvSpPr/>
          <p:nvPr/>
        </p:nvSpPr>
        <p:spPr>
          <a:xfrm>
            <a:off x="8471947" y="13975"/>
            <a:ext cx="2075487" cy="83670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Dates in square brackets subject to change</a:t>
            </a:r>
          </a:p>
        </p:txBody>
      </p:sp>
    </p:spTree>
    <p:extLst>
      <p:ext uri="{BB962C8B-B14F-4D97-AF65-F5344CB8AC3E}">
        <p14:creationId xmlns:p14="http://schemas.microsoft.com/office/powerpoint/2010/main" val="865072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15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233620" y="1173708"/>
            <a:ext cx="2907626" cy="2201542"/>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a:xfrm>
            <a:off x="10123842" y="7106478"/>
            <a:ext cx="505220" cy="402483"/>
          </a:xfrm>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683204" y="238561"/>
            <a:ext cx="6774989" cy="5844185"/>
          </a:xfrm>
        </p:spPr>
        <p:txBody>
          <a:bodyPr vert="horz" lIns="91440" tIns="45720" rIns="91440" bIns="45720" rtlCol="0" anchor="t">
            <a:noAutofit/>
          </a:bodyPr>
          <a:lstStyle/>
          <a:p>
            <a:pPr marL="0" indent="0">
              <a:buNone/>
            </a:pPr>
            <a:r>
              <a:rPr lang="en-AU" sz="1400">
                <a:latin typeface="Calibri"/>
                <a:cs typeface="Calibri"/>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a:t>
            </a:r>
            <a:endParaRPr lang="en-US"/>
          </a:p>
          <a:p>
            <a:pPr marL="0" indent="0">
              <a:buNone/>
            </a:pPr>
            <a:r>
              <a:rPr lang="en-AU" sz="1400">
                <a:latin typeface="Calibri"/>
                <a:cs typeface="Calibri"/>
              </a:rPr>
              <a:t>Participants must arrange for their representatives to be briefed on competition law risks and obligations.</a:t>
            </a:r>
            <a:endParaRPr lang="en-AU"/>
          </a:p>
          <a:p>
            <a:pPr marL="0" indent="0">
              <a:buNone/>
            </a:pPr>
            <a:r>
              <a:rPr lang="en-AU" sz="1400">
                <a:latin typeface="Calibri"/>
                <a:cs typeface="Calibri"/>
              </a:rPr>
              <a:t>Participants in AEMO discussions </a:t>
            </a:r>
            <a:r>
              <a:rPr lang="en-AU" sz="1400" b="1">
                <a:latin typeface="Calibri"/>
                <a:cs typeface="Calibri"/>
              </a:rPr>
              <a:t>must</a:t>
            </a:r>
            <a:r>
              <a:rPr lang="en-AU" sz="1400">
                <a:latin typeface="Calibri"/>
                <a:cs typeface="Calibri"/>
              </a:rPr>
              <a:t>: </a:t>
            </a:r>
            <a:endParaRPr lang="en-AU" sz="1400">
              <a:latin typeface="Calibri" panose="020F0502020204030204" pitchFamily="34" charset="0"/>
              <a:cs typeface="Calibri" panose="020F0502020204030204" pitchFamily="34" charset="0"/>
            </a:endParaRPr>
          </a:p>
          <a:p>
            <a:pPr marL="360045" indent="-360045"/>
            <a:r>
              <a:rPr lang="en-AU" sz="1400">
                <a:latin typeface="Calibri"/>
                <a:cs typeface="Calibri"/>
              </a:rPr>
              <a:t>Ensure that discussions are limited to the matters contemplated by the agenda for the discussion  </a:t>
            </a:r>
            <a:endParaRPr lang="en-AU" sz="1400">
              <a:latin typeface="Calibri" panose="020F0502020204030204" pitchFamily="34" charset="0"/>
              <a:cs typeface="Calibri" panose="020F0502020204030204" pitchFamily="34" charset="0"/>
            </a:endParaRPr>
          </a:p>
          <a:p>
            <a:pPr marL="360045" lvl="0" indent="-360045"/>
            <a:r>
              <a:rPr lang="en-AU" sz="1400">
                <a:latin typeface="Calibri"/>
                <a:cs typeface="Calibri"/>
              </a:rPr>
              <a:t>Make independent and unilateral decisions about their commercial positions and approach in relation to the matters under discussion with AEMO</a:t>
            </a:r>
          </a:p>
          <a:p>
            <a:pPr marL="360045" lvl="0" indent="-360045"/>
            <a:r>
              <a:rPr lang="en-AU" sz="1400">
                <a:latin typeface="Calibri"/>
                <a:cs typeface="Calibri"/>
              </a:rPr>
              <a:t>Immediately and clearly raise an objection with AEMO or the Chair of the meeting if a matter is discussed that the participant is concerned may give rise to competition law risks or a breach of this Protocol.</a:t>
            </a:r>
          </a:p>
          <a:p>
            <a:pPr marL="0" indent="0">
              <a:buNone/>
            </a:pPr>
            <a:r>
              <a:rPr lang="en-AU" sz="1400">
                <a:latin typeface="Calibri"/>
                <a:cs typeface="Calibri"/>
              </a:rPr>
              <a:t>Participants in AEMO meetings </a:t>
            </a:r>
            <a:r>
              <a:rPr lang="en-AU" sz="1400" b="1">
                <a:latin typeface="Calibri"/>
                <a:cs typeface="Calibri"/>
              </a:rPr>
              <a:t>must not</a:t>
            </a:r>
            <a:r>
              <a:rPr lang="en-AU" sz="1400">
                <a:latin typeface="Calibri"/>
                <a:cs typeface="Calibri"/>
              </a:rPr>
              <a:t> discuss or agree on the following topics:</a:t>
            </a:r>
          </a:p>
          <a:p>
            <a:pPr marL="360045" lvl="0" indent="-360045"/>
            <a:r>
              <a:rPr lang="en-AU" sz="1400">
                <a:latin typeface="Calibri"/>
                <a:cs typeface="Calibri"/>
              </a:rPr>
              <a:t>Which customers they will supply or market to</a:t>
            </a:r>
          </a:p>
          <a:p>
            <a:pPr marL="360045" lvl="0" indent="-360045"/>
            <a:r>
              <a:rPr lang="en-AU" sz="1400">
                <a:latin typeface="Calibri"/>
                <a:cs typeface="Calibri"/>
              </a:rPr>
              <a:t>The price or other terms at which Participants will supply</a:t>
            </a:r>
          </a:p>
          <a:p>
            <a:pPr marL="360045" lvl="0" indent="-360045"/>
            <a:r>
              <a:rPr lang="en-AU" sz="1400">
                <a:latin typeface="Calibri"/>
                <a:cs typeface="Calibri"/>
              </a:rPr>
              <a:t>Bids or tenders, including the nature of a bid that a Participant intends to make or whether the Participant will participate in the bid</a:t>
            </a:r>
          </a:p>
          <a:p>
            <a:pPr marL="360045" lvl="0" indent="-360045"/>
            <a:r>
              <a:rPr lang="en-AU" sz="1400">
                <a:latin typeface="Calibri"/>
                <a:cs typeface="Calibri"/>
              </a:rPr>
              <a:t>Which suppliers Participants will acquire from (or the price or other terms on which they acquire goods or services)</a:t>
            </a:r>
          </a:p>
          <a:p>
            <a:pPr marL="360045" lvl="0" indent="-360045"/>
            <a:r>
              <a:rPr lang="en-AU" sz="1400">
                <a:latin typeface="Calibri"/>
                <a:cs typeface="Calibri"/>
              </a:rPr>
              <a:t>Refusing to supply a person or company access to any products, services or inputs they require.</a:t>
            </a:r>
          </a:p>
        </p:txBody>
      </p:sp>
      <p:sp>
        <p:nvSpPr>
          <p:cNvPr id="2" name="Rectangle 1">
            <a:extLst>
              <a:ext uri="{FF2B5EF4-FFF2-40B4-BE49-F238E27FC236}">
                <a16:creationId xmlns:a16="http://schemas.microsoft.com/office/drawing/2014/main" id="{2C34F285-9EB7-44F8-99FF-BAFAE266D963}"/>
              </a:ext>
            </a:extLst>
          </p:cNvPr>
          <p:cNvSpPr/>
          <p:nvPr/>
        </p:nvSpPr>
        <p:spPr>
          <a:xfrm>
            <a:off x="3782594" y="6075125"/>
            <a:ext cx="6693248" cy="1051231"/>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50">
                <a:solidFill>
                  <a:schemeClr val="tx1"/>
                </a:solidFill>
                <a:latin typeface="Calibri"/>
                <a:cs typeface="Calibri"/>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endParaRPr lang="en-AU" sz="1250">
              <a:solidFill>
                <a:schemeClr val="tx1"/>
              </a:solidFill>
            </a:endParaRPr>
          </a:p>
        </p:txBody>
      </p:sp>
    </p:spTree>
    <p:extLst>
      <p:ext uri="{BB962C8B-B14F-4D97-AF65-F5344CB8AC3E}">
        <p14:creationId xmlns:p14="http://schemas.microsoft.com/office/powerpoint/2010/main" val="800341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C98FC-87C3-4255-A2BD-E408E7525269}"/>
              </a:ext>
            </a:extLst>
          </p:cNvPr>
          <p:cNvSpPr>
            <a:spLocks noGrp="1"/>
          </p:cNvSpPr>
          <p:nvPr>
            <p:ph type="title"/>
          </p:nvPr>
        </p:nvSpPr>
        <p:spPr/>
        <p:txBody>
          <a:bodyPr/>
          <a:lstStyle/>
          <a:p>
            <a:r>
              <a:rPr lang="en-AU"/>
              <a:t>Agenda</a:t>
            </a:r>
          </a:p>
        </p:txBody>
      </p:sp>
      <p:sp>
        <p:nvSpPr>
          <p:cNvPr id="3" name="Slide Number Placeholder 2">
            <a:extLst>
              <a:ext uri="{FF2B5EF4-FFF2-40B4-BE49-F238E27FC236}">
                <a16:creationId xmlns:a16="http://schemas.microsoft.com/office/drawing/2014/main" id="{70188DB0-EA8B-4102-8BD3-60D9923CE479}"/>
              </a:ext>
            </a:extLst>
          </p:cNvPr>
          <p:cNvSpPr>
            <a:spLocks noGrp="1"/>
          </p:cNvSpPr>
          <p:nvPr>
            <p:ph type="sldNum" sz="quarter" idx="12"/>
          </p:nvPr>
        </p:nvSpPr>
        <p:spPr/>
        <p:txBody>
          <a:bodyPr/>
          <a:lstStyle/>
          <a:p>
            <a:fld id="{4EC81F68-4976-451A-B2E9-79BCBD2F70CC}" type="slidenum">
              <a:rPr lang="en-AU" smtClean="0"/>
              <a:t>3</a:t>
            </a:fld>
            <a:endParaRPr lang="en-AU"/>
          </a:p>
        </p:txBody>
      </p:sp>
      <p:sp>
        <p:nvSpPr>
          <p:cNvPr id="4" name="Text Placeholder 3">
            <a:extLst>
              <a:ext uri="{FF2B5EF4-FFF2-40B4-BE49-F238E27FC236}">
                <a16:creationId xmlns:a16="http://schemas.microsoft.com/office/drawing/2014/main" id="{C547372F-2834-4028-8176-6349457FE661}"/>
              </a:ext>
            </a:extLst>
          </p:cNvPr>
          <p:cNvSpPr>
            <a:spLocks noGrp="1"/>
          </p:cNvSpPr>
          <p:nvPr>
            <p:ph type="body" sz="quarter" idx="13"/>
          </p:nvPr>
        </p:nvSpPr>
        <p:spPr/>
        <p:txBody>
          <a:bodyPr/>
          <a:lstStyle/>
          <a:p>
            <a:r>
              <a:rPr lang="en-AU"/>
              <a:t>Welcome</a:t>
            </a:r>
          </a:p>
          <a:p>
            <a:r>
              <a:rPr lang="en-AU"/>
              <a:t>Objectives</a:t>
            </a:r>
          </a:p>
          <a:p>
            <a:r>
              <a:rPr lang="en-AU"/>
              <a:t>Retail Go-Live Feedback and Conclusions</a:t>
            </a:r>
          </a:p>
          <a:p>
            <a:r>
              <a:rPr lang="en-AU"/>
              <a:t>March Checkpoint</a:t>
            </a:r>
          </a:p>
          <a:p>
            <a:r>
              <a:rPr lang="en-AU"/>
              <a:t>Impact Assessment – Key Dates </a:t>
            </a:r>
          </a:p>
          <a:p>
            <a:r>
              <a:rPr lang="en-AU"/>
              <a:t>5MS Rule Commencement Status Dashboard</a:t>
            </a:r>
          </a:p>
          <a:p>
            <a:r>
              <a:rPr lang="en-AU"/>
              <a:t>Next Steps</a:t>
            </a:r>
          </a:p>
          <a:p>
            <a:r>
              <a:rPr lang="en-AU"/>
              <a:t>Questions</a:t>
            </a:r>
          </a:p>
          <a:p>
            <a:pPr marL="0" indent="0">
              <a:buNone/>
            </a:pPr>
            <a:r>
              <a:rPr lang="en-AU"/>
              <a:t>Appendix 1: Further Information</a:t>
            </a:r>
          </a:p>
        </p:txBody>
      </p:sp>
    </p:spTree>
    <p:extLst>
      <p:ext uri="{BB962C8B-B14F-4D97-AF65-F5344CB8AC3E}">
        <p14:creationId xmlns:p14="http://schemas.microsoft.com/office/powerpoint/2010/main" val="592366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250E24-21FC-41C6-8B8F-3E9106C715F3}"/>
              </a:ext>
            </a:extLst>
          </p:cNvPr>
          <p:cNvSpPr>
            <a:spLocks noGrp="1"/>
          </p:cNvSpPr>
          <p:nvPr>
            <p:ph type="title"/>
          </p:nvPr>
        </p:nvSpPr>
        <p:spPr/>
        <p:txBody>
          <a:bodyPr/>
          <a:lstStyle/>
          <a:p>
            <a:r>
              <a:rPr lang="en-AU"/>
              <a:t>Objectives</a:t>
            </a:r>
          </a:p>
        </p:txBody>
      </p:sp>
      <p:sp>
        <p:nvSpPr>
          <p:cNvPr id="6" name="Content Placeholder 5">
            <a:extLst>
              <a:ext uri="{FF2B5EF4-FFF2-40B4-BE49-F238E27FC236}">
                <a16:creationId xmlns:a16="http://schemas.microsoft.com/office/drawing/2014/main" id="{30B5499C-2320-481E-9E2B-D255E43D228D}"/>
              </a:ext>
            </a:extLst>
          </p:cNvPr>
          <p:cNvSpPr>
            <a:spLocks noGrp="1"/>
          </p:cNvSpPr>
          <p:nvPr>
            <p:ph idx="1"/>
          </p:nvPr>
        </p:nvSpPr>
        <p:spPr/>
        <p:txBody>
          <a:bodyPr/>
          <a:lstStyle/>
          <a:p>
            <a:r>
              <a:rPr lang="en-AU"/>
              <a:t>This is a special purpose Executive Forum, to discuss the delays to AEMO’s Retail workstream</a:t>
            </a:r>
          </a:p>
          <a:p>
            <a:endParaRPr lang="en-AU"/>
          </a:p>
          <a:p>
            <a:r>
              <a:rPr lang="en-AU"/>
              <a:t>On 5 Jan, AEMO notified participants of delays in its Retail workstream</a:t>
            </a:r>
          </a:p>
          <a:p>
            <a:r>
              <a:rPr lang="en-AU"/>
              <a:t>At the PCF on 28 Jan, provided a detailed update and proposed 2 delivery date options for industry feedback:</a:t>
            </a:r>
          </a:p>
          <a:p>
            <a:pPr marL="858165" lvl="1" indent="-457200">
              <a:buFont typeface="+mj-lt"/>
              <a:buAutoNum type="arabicPeriod"/>
            </a:pPr>
            <a:r>
              <a:rPr lang="en-AU"/>
              <a:t>Target Retail Go-Live for 31 May, with a checkpoint in early March</a:t>
            </a:r>
          </a:p>
          <a:p>
            <a:pPr marL="858165" lvl="1" indent="-457200">
              <a:buFont typeface="+mj-lt"/>
              <a:buAutoNum type="arabicPeriod"/>
            </a:pPr>
            <a:r>
              <a:rPr lang="en-AU"/>
              <a:t>Set 21 June as the Retail Go-Live, to provide increased date certainty</a:t>
            </a:r>
          </a:p>
          <a:p>
            <a:pPr marL="0" indent="0">
              <a:buNone/>
            </a:pPr>
            <a:endParaRPr lang="en-AU"/>
          </a:p>
          <a:p>
            <a:r>
              <a:rPr lang="en-AU"/>
              <a:t>The purpose of this Executive Forum is to:</a:t>
            </a:r>
          </a:p>
          <a:p>
            <a:pPr lvl="1"/>
            <a:r>
              <a:rPr lang="en-AU"/>
              <a:t>Summarise industry feedback and advise option selected</a:t>
            </a:r>
          </a:p>
          <a:p>
            <a:pPr lvl="1"/>
            <a:r>
              <a:rPr lang="en-AU"/>
              <a:t>Provide 5MS Executives with the opportunity to understand the situation better</a:t>
            </a:r>
          </a:p>
        </p:txBody>
      </p:sp>
      <p:sp>
        <p:nvSpPr>
          <p:cNvPr id="4" name="Slide Number Placeholder 3">
            <a:extLst>
              <a:ext uri="{FF2B5EF4-FFF2-40B4-BE49-F238E27FC236}">
                <a16:creationId xmlns:a16="http://schemas.microsoft.com/office/drawing/2014/main" id="{74AE773C-5C4F-4F88-A562-6B7FC14B7CAD}"/>
              </a:ext>
            </a:extLst>
          </p:cNvPr>
          <p:cNvSpPr>
            <a:spLocks noGrp="1"/>
          </p:cNvSpPr>
          <p:nvPr>
            <p:ph type="sldNum" sz="quarter" idx="12"/>
          </p:nvPr>
        </p:nvSpPr>
        <p:spPr/>
        <p:txBody>
          <a:bodyPr/>
          <a:lstStyle/>
          <a:p>
            <a:fld id="{4EC81F68-4976-451A-B2E9-79BCBD2F70CC}" type="slidenum">
              <a:rPr lang="en-AU" smtClean="0"/>
              <a:pPr/>
              <a:t>4</a:t>
            </a:fld>
            <a:endParaRPr lang="en-AU"/>
          </a:p>
        </p:txBody>
      </p:sp>
    </p:spTree>
    <p:extLst>
      <p:ext uri="{BB962C8B-B14F-4D97-AF65-F5344CB8AC3E}">
        <p14:creationId xmlns:p14="http://schemas.microsoft.com/office/powerpoint/2010/main" val="1501816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250E24-21FC-41C6-8B8F-3E9106C715F3}"/>
              </a:ext>
            </a:extLst>
          </p:cNvPr>
          <p:cNvSpPr>
            <a:spLocks noGrp="1"/>
          </p:cNvSpPr>
          <p:nvPr>
            <p:ph type="title"/>
          </p:nvPr>
        </p:nvSpPr>
        <p:spPr/>
        <p:txBody>
          <a:bodyPr/>
          <a:lstStyle/>
          <a:p>
            <a:r>
              <a:rPr lang="en-AU"/>
              <a:t>Feedback and Conclusions</a:t>
            </a:r>
          </a:p>
        </p:txBody>
      </p:sp>
      <p:sp>
        <p:nvSpPr>
          <p:cNvPr id="6" name="Content Placeholder 5">
            <a:extLst>
              <a:ext uri="{FF2B5EF4-FFF2-40B4-BE49-F238E27FC236}">
                <a16:creationId xmlns:a16="http://schemas.microsoft.com/office/drawing/2014/main" id="{30B5499C-2320-481E-9E2B-D255E43D228D}"/>
              </a:ext>
            </a:extLst>
          </p:cNvPr>
          <p:cNvSpPr>
            <a:spLocks noGrp="1"/>
          </p:cNvSpPr>
          <p:nvPr>
            <p:ph idx="1"/>
          </p:nvPr>
        </p:nvSpPr>
        <p:spPr>
          <a:xfrm>
            <a:off x="206546" y="2012413"/>
            <a:ext cx="10255425" cy="5396767"/>
          </a:xfrm>
        </p:spPr>
        <p:txBody>
          <a:bodyPr>
            <a:normAutofit fontScale="85000" lnSpcReduction="20000"/>
          </a:bodyPr>
          <a:lstStyle/>
          <a:p>
            <a:r>
              <a:rPr lang="en-AU"/>
              <a:t>Industry feedback</a:t>
            </a:r>
          </a:p>
          <a:p>
            <a:pPr lvl="1"/>
            <a:r>
              <a:rPr lang="en-AU"/>
              <a:t>15 participants supported Option 1</a:t>
            </a:r>
          </a:p>
          <a:p>
            <a:pPr lvl="1"/>
            <a:r>
              <a:rPr lang="en-AU"/>
              <a:t>No participants supported Option 2</a:t>
            </a:r>
          </a:p>
          <a:p>
            <a:pPr lvl="1"/>
            <a:endParaRPr lang="en-AU"/>
          </a:p>
          <a:p>
            <a:r>
              <a:rPr lang="en-AU"/>
              <a:t>Additional points raised and noted</a:t>
            </a:r>
          </a:p>
          <a:p>
            <a:pPr lvl="1"/>
            <a:r>
              <a:rPr lang="en-AU"/>
              <a:t>Earlier date is preferred to provide for participants testing, Market Trial preparation, other readiness activities, incl. metering transition, and confidence in AEMO’s system stability</a:t>
            </a:r>
          </a:p>
          <a:p>
            <a:pPr lvl="1"/>
            <a:r>
              <a:rPr lang="en-AU"/>
              <a:t>Earliest possible deployment to pre-prod would be well received</a:t>
            </a:r>
          </a:p>
          <a:p>
            <a:pPr lvl="1"/>
            <a:r>
              <a:rPr lang="en-AU"/>
              <a:t>Fallback date – if required – should be as early as possible, not automatically locked in for 21 June</a:t>
            </a:r>
          </a:p>
          <a:p>
            <a:pPr lvl="1"/>
            <a:r>
              <a:rPr lang="en-AU"/>
              <a:t>Fallback date would require further replanning for participants – further clarity on approach to checkpoint and ongoing reporting is required</a:t>
            </a:r>
          </a:p>
          <a:p>
            <a:pPr lvl="1"/>
            <a:r>
              <a:rPr lang="en-AU"/>
              <a:t>Implications for costs, resource allocation and other regulatory change implementation (e.g. Customer Switching and WDR)</a:t>
            </a:r>
          </a:p>
          <a:p>
            <a:pPr lvl="1"/>
            <a:r>
              <a:rPr lang="en-AU"/>
              <a:t>More detailed feedback will be addressed through the relevant working groups</a:t>
            </a:r>
          </a:p>
          <a:p>
            <a:pPr lvl="1"/>
            <a:endParaRPr lang="en-AU">
              <a:highlight>
                <a:srgbClr val="FFFF00"/>
              </a:highlight>
            </a:endParaRPr>
          </a:p>
          <a:p>
            <a:pPr lvl="1"/>
            <a:endParaRPr lang="en-AU"/>
          </a:p>
          <a:p>
            <a:r>
              <a:rPr lang="en-AU"/>
              <a:t>AEMO confirms the decision for Option 1:</a:t>
            </a:r>
          </a:p>
          <a:p>
            <a:pPr lvl="1"/>
            <a:r>
              <a:rPr lang="en-AU"/>
              <a:t>Retail go-live targeted for 31 May 2021</a:t>
            </a:r>
          </a:p>
          <a:p>
            <a:pPr lvl="1"/>
            <a:r>
              <a:rPr lang="en-AU"/>
              <a:t>Checkpoint in early March</a:t>
            </a:r>
          </a:p>
          <a:p>
            <a:pPr lvl="1"/>
            <a:r>
              <a:rPr lang="en-AU"/>
              <a:t>Fallback date (if needed) to be determined up to 21 June 2021.</a:t>
            </a:r>
          </a:p>
          <a:p>
            <a:endParaRPr lang="en-AU"/>
          </a:p>
        </p:txBody>
      </p:sp>
      <p:sp>
        <p:nvSpPr>
          <p:cNvPr id="4" name="Slide Number Placeholder 3">
            <a:extLst>
              <a:ext uri="{FF2B5EF4-FFF2-40B4-BE49-F238E27FC236}">
                <a16:creationId xmlns:a16="http://schemas.microsoft.com/office/drawing/2014/main" id="{74AE773C-5C4F-4F88-A562-6B7FC14B7CAD}"/>
              </a:ext>
            </a:extLst>
          </p:cNvPr>
          <p:cNvSpPr>
            <a:spLocks noGrp="1"/>
          </p:cNvSpPr>
          <p:nvPr>
            <p:ph type="sldNum" sz="quarter" idx="12"/>
          </p:nvPr>
        </p:nvSpPr>
        <p:spPr/>
        <p:txBody>
          <a:bodyPr/>
          <a:lstStyle/>
          <a:p>
            <a:fld id="{4EC81F68-4976-451A-B2E9-79BCBD2F70CC}" type="slidenum">
              <a:rPr lang="en-AU" smtClean="0"/>
              <a:pPr/>
              <a:t>5</a:t>
            </a:fld>
            <a:endParaRPr lang="en-AU"/>
          </a:p>
        </p:txBody>
      </p:sp>
    </p:spTree>
    <p:extLst>
      <p:ext uri="{BB962C8B-B14F-4D97-AF65-F5344CB8AC3E}">
        <p14:creationId xmlns:p14="http://schemas.microsoft.com/office/powerpoint/2010/main" val="119533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EF5C9-9F38-4A33-BAB9-5B6C4D32992D}"/>
              </a:ext>
            </a:extLst>
          </p:cNvPr>
          <p:cNvSpPr>
            <a:spLocks noGrp="1"/>
          </p:cNvSpPr>
          <p:nvPr>
            <p:ph type="title"/>
          </p:nvPr>
        </p:nvSpPr>
        <p:spPr>
          <a:xfrm>
            <a:off x="206546" y="150494"/>
            <a:ext cx="10111735" cy="1310695"/>
          </a:xfrm>
        </p:spPr>
        <p:txBody>
          <a:bodyPr/>
          <a:lstStyle/>
          <a:p>
            <a:r>
              <a:rPr lang="en-AU"/>
              <a:t>March Checkpoint</a:t>
            </a:r>
          </a:p>
        </p:txBody>
      </p:sp>
      <p:sp>
        <p:nvSpPr>
          <p:cNvPr id="4" name="Slide Number Placeholder 3">
            <a:extLst>
              <a:ext uri="{FF2B5EF4-FFF2-40B4-BE49-F238E27FC236}">
                <a16:creationId xmlns:a16="http://schemas.microsoft.com/office/drawing/2014/main" id="{75B95184-76EF-4154-B1DF-10E9AC71AF0E}"/>
              </a:ext>
            </a:extLst>
          </p:cNvPr>
          <p:cNvSpPr>
            <a:spLocks noGrp="1"/>
          </p:cNvSpPr>
          <p:nvPr>
            <p:ph type="sldNum" sz="quarter" idx="12"/>
          </p:nvPr>
        </p:nvSpPr>
        <p:spPr/>
        <p:txBody>
          <a:bodyPr/>
          <a:lstStyle/>
          <a:p>
            <a:fld id="{4EC81F68-4976-451A-B2E9-79BCBD2F70CC}" type="slidenum">
              <a:rPr lang="en-AU" smtClean="0"/>
              <a:t>6</a:t>
            </a:fld>
            <a:endParaRPr lang="en-AU"/>
          </a:p>
        </p:txBody>
      </p:sp>
      <p:graphicFrame>
        <p:nvGraphicFramePr>
          <p:cNvPr id="7" name="Table 7">
            <a:extLst>
              <a:ext uri="{FF2B5EF4-FFF2-40B4-BE49-F238E27FC236}">
                <a16:creationId xmlns:a16="http://schemas.microsoft.com/office/drawing/2014/main" id="{61B34AF7-3712-4CEA-8790-B1B8B4178107}"/>
              </a:ext>
            </a:extLst>
          </p:cNvPr>
          <p:cNvGraphicFramePr>
            <a:graphicFrameLocks noGrp="1"/>
          </p:cNvGraphicFramePr>
          <p:nvPr>
            <p:ph idx="1"/>
            <p:extLst>
              <p:ext uri="{D42A27DB-BD31-4B8C-83A1-F6EECF244321}">
                <p14:modId xmlns:p14="http://schemas.microsoft.com/office/powerpoint/2010/main" val="21417836"/>
              </p:ext>
            </p:extLst>
          </p:nvPr>
        </p:nvGraphicFramePr>
        <p:xfrm>
          <a:off x="206375" y="2012950"/>
          <a:ext cx="10255250" cy="1935480"/>
        </p:xfrm>
        <a:graphic>
          <a:graphicData uri="http://schemas.openxmlformats.org/drawingml/2006/table">
            <a:tbl>
              <a:tblPr firstRow="1" bandRow="1">
                <a:tableStyleId>{5C22544A-7EE6-4342-B048-85BDC9FD1C3A}</a:tableStyleId>
              </a:tblPr>
              <a:tblGrid>
                <a:gridCol w="2444228">
                  <a:extLst>
                    <a:ext uri="{9D8B030D-6E8A-4147-A177-3AD203B41FA5}">
                      <a16:colId xmlns:a16="http://schemas.microsoft.com/office/drawing/2014/main" val="3435698330"/>
                    </a:ext>
                  </a:extLst>
                </a:gridCol>
                <a:gridCol w="7811022">
                  <a:extLst>
                    <a:ext uri="{9D8B030D-6E8A-4147-A177-3AD203B41FA5}">
                      <a16:colId xmlns:a16="http://schemas.microsoft.com/office/drawing/2014/main" val="1569621807"/>
                    </a:ext>
                  </a:extLst>
                </a:gridCol>
              </a:tblGrid>
              <a:tr h="370840">
                <a:tc>
                  <a:txBody>
                    <a:bodyPr/>
                    <a:lstStyle/>
                    <a:p>
                      <a:r>
                        <a:rPr lang="en-AU" sz="1600"/>
                        <a:t>Week Commencing</a:t>
                      </a:r>
                    </a:p>
                  </a:txBody>
                  <a:tcPr/>
                </a:tc>
                <a:tc>
                  <a:txBody>
                    <a:bodyPr/>
                    <a:lstStyle/>
                    <a:p>
                      <a:r>
                        <a:rPr lang="en-AU" sz="1600"/>
                        <a:t>Action</a:t>
                      </a:r>
                    </a:p>
                  </a:txBody>
                  <a:tcPr/>
                </a:tc>
                <a:extLst>
                  <a:ext uri="{0D108BD9-81ED-4DB2-BD59-A6C34878D82A}">
                    <a16:rowId xmlns:a16="http://schemas.microsoft.com/office/drawing/2014/main" val="1898703268"/>
                  </a:ext>
                </a:extLst>
              </a:tr>
              <a:tr h="370840">
                <a:tc>
                  <a:txBody>
                    <a:bodyPr/>
                    <a:lstStyle/>
                    <a:p>
                      <a:r>
                        <a:rPr lang="en-AU" sz="1600"/>
                        <a:t>1 March</a:t>
                      </a:r>
                    </a:p>
                  </a:txBody>
                  <a:tcPr/>
                </a:tc>
                <a:tc>
                  <a:txBody>
                    <a:bodyPr/>
                    <a:lstStyle/>
                    <a:p>
                      <a:r>
                        <a:rPr lang="en-AU" sz="1600"/>
                        <a:t>AEMO assess status against criteria and determine position for 31 May go-live</a:t>
                      </a:r>
                    </a:p>
                  </a:txBody>
                  <a:tcPr/>
                </a:tc>
                <a:extLst>
                  <a:ext uri="{0D108BD9-81ED-4DB2-BD59-A6C34878D82A}">
                    <a16:rowId xmlns:a16="http://schemas.microsoft.com/office/drawing/2014/main" val="520445928"/>
                  </a:ext>
                </a:extLst>
              </a:tr>
              <a:tr h="370840">
                <a:tc>
                  <a:txBody>
                    <a:bodyPr/>
                    <a:lstStyle/>
                    <a:p>
                      <a:r>
                        <a:rPr lang="en-AU" sz="1600"/>
                        <a:t>8 March</a:t>
                      </a:r>
                    </a:p>
                  </a:txBody>
                  <a:tcPr/>
                </a:tc>
                <a:tc>
                  <a:txBody>
                    <a:bodyPr/>
                    <a:lstStyle/>
                    <a:p>
                      <a:r>
                        <a:rPr lang="en-AU" sz="1600"/>
                        <a:t>AEMO prepare PCF pack and publish to participants</a:t>
                      </a:r>
                    </a:p>
                  </a:txBody>
                  <a:tcPr/>
                </a:tc>
                <a:extLst>
                  <a:ext uri="{0D108BD9-81ED-4DB2-BD59-A6C34878D82A}">
                    <a16:rowId xmlns:a16="http://schemas.microsoft.com/office/drawing/2014/main" val="472960283"/>
                  </a:ext>
                </a:extLst>
              </a:tr>
              <a:tr h="370840">
                <a:tc>
                  <a:txBody>
                    <a:bodyPr/>
                    <a:lstStyle/>
                    <a:p>
                      <a:r>
                        <a:rPr lang="en-AU" sz="1600"/>
                        <a:t>18 March</a:t>
                      </a:r>
                    </a:p>
                  </a:txBody>
                  <a:tcPr/>
                </a:tc>
                <a:tc>
                  <a:txBody>
                    <a:bodyPr/>
                    <a:lstStyle/>
                    <a:p>
                      <a:r>
                        <a:rPr lang="en-AU" sz="1600"/>
                        <a:t>Propose the PCF meeting for 18 March proceeds as scheduled</a:t>
                      </a:r>
                    </a:p>
                    <a:p>
                      <a:r>
                        <a:rPr lang="en-AU" sz="1600"/>
                        <a:t>If the PCF meeting were moved earlier, participants would have limited opportunity to review the pack prior to the meeting</a:t>
                      </a:r>
                    </a:p>
                  </a:txBody>
                  <a:tcPr/>
                </a:tc>
                <a:extLst>
                  <a:ext uri="{0D108BD9-81ED-4DB2-BD59-A6C34878D82A}">
                    <a16:rowId xmlns:a16="http://schemas.microsoft.com/office/drawing/2014/main" val="2030791757"/>
                  </a:ext>
                </a:extLst>
              </a:tr>
            </a:tbl>
          </a:graphicData>
        </a:graphic>
      </p:graphicFrame>
      <p:graphicFrame>
        <p:nvGraphicFramePr>
          <p:cNvPr id="8" name="Table 7">
            <a:extLst>
              <a:ext uri="{FF2B5EF4-FFF2-40B4-BE49-F238E27FC236}">
                <a16:creationId xmlns:a16="http://schemas.microsoft.com/office/drawing/2014/main" id="{9BF92434-194D-498C-B59E-135F62657E1F}"/>
              </a:ext>
            </a:extLst>
          </p:cNvPr>
          <p:cNvGraphicFramePr>
            <a:graphicFrameLocks/>
          </p:cNvGraphicFramePr>
          <p:nvPr>
            <p:extLst>
              <p:ext uri="{D42A27DB-BD31-4B8C-83A1-F6EECF244321}">
                <p14:modId xmlns:p14="http://schemas.microsoft.com/office/powerpoint/2010/main" val="2992708577"/>
              </p:ext>
            </p:extLst>
          </p:nvPr>
        </p:nvGraphicFramePr>
        <p:xfrm>
          <a:off x="1806450" y="4282055"/>
          <a:ext cx="6749678" cy="3012440"/>
        </p:xfrm>
        <a:graphic>
          <a:graphicData uri="http://schemas.openxmlformats.org/drawingml/2006/table">
            <a:tbl>
              <a:tblPr firstRow="1" bandRow="1">
                <a:tableStyleId>{5C22544A-7EE6-4342-B048-85BDC9FD1C3A}</a:tableStyleId>
              </a:tblPr>
              <a:tblGrid>
                <a:gridCol w="6749678">
                  <a:extLst>
                    <a:ext uri="{9D8B030D-6E8A-4147-A177-3AD203B41FA5}">
                      <a16:colId xmlns:a16="http://schemas.microsoft.com/office/drawing/2014/main" val="3435698330"/>
                    </a:ext>
                  </a:extLst>
                </a:gridCol>
              </a:tblGrid>
              <a:tr h="370840">
                <a:tc>
                  <a:txBody>
                    <a:bodyPr/>
                    <a:lstStyle/>
                    <a:p>
                      <a:r>
                        <a:rPr lang="en-AU" sz="1600"/>
                        <a:t>Criteria</a:t>
                      </a:r>
                    </a:p>
                  </a:txBody>
                  <a:tcPr/>
                </a:tc>
                <a:extLst>
                  <a:ext uri="{0D108BD9-81ED-4DB2-BD59-A6C34878D82A}">
                    <a16:rowId xmlns:a16="http://schemas.microsoft.com/office/drawing/2014/main" val="1898703268"/>
                  </a:ext>
                </a:extLst>
              </a:tr>
              <a:tr h="370840">
                <a:tc>
                  <a:txBody>
                    <a:bodyPr/>
                    <a:lstStyle/>
                    <a:p>
                      <a:r>
                        <a:rPr lang="en-AU" sz="1600"/>
                        <a:t>Enterprise Azure migration successfully completed</a:t>
                      </a:r>
                    </a:p>
                  </a:txBody>
                  <a:tcPr/>
                </a:tc>
                <a:extLst>
                  <a:ext uri="{0D108BD9-81ED-4DB2-BD59-A6C34878D82A}">
                    <a16:rowId xmlns:a16="http://schemas.microsoft.com/office/drawing/2014/main" val="520445928"/>
                  </a:ext>
                </a:extLst>
              </a:tr>
              <a:tr h="370840">
                <a:tc>
                  <a:txBody>
                    <a:bodyPr/>
                    <a:lstStyle/>
                    <a:p>
                      <a:r>
                        <a:rPr lang="en-AU" sz="1600"/>
                        <a:t>Build for critical defects completed</a:t>
                      </a:r>
                    </a:p>
                  </a:txBody>
                  <a:tcPr/>
                </a:tc>
                <a:extLst>
                  <a:ext uri="{0D108BD9-81ED-4DB2-BD59-A6C34878D82A}">
                    <a16:rowId xmlns:a16="http://schemas.microsoft.com/office/drawing/2014/main" val="472960283"/>
                  </a:ext>
                </a:extLst>
              </a:tr>
              <a:tr h="370840">
                <a:tc>
                  <a:txBody>
                    <a:bodyPr/>
                    <a:lstStyle/>
                    <a:p>
                      <a:r>
                        <a:rPr lang="en-AU" sz="1600"/>
                        <a:t>Target execution of test cases achieved, with no critical defects that cannot be remedied for 31 May go-live</a:t>
                      </a:r>
                    </a:p>
                  </a:txBody>
                  <a:tcPr/>
                </a:tc>
                <a:extLst>
                  <a:ext uri="{0D108BD9-81ED-4DB2-BD59-A6C34878D82A}">
                    <a16:rowId xmlns:a16="http://schemas.microsoft.com/office/drawing/2014/main" val="2030791757"/>
                  </a:ext>
                </a:extLst>
              </a:tr>
              <a:tr h="370840">
                <a:tc>
                  <a:txBody>
                    <a:bodyPr/>
                    <a:lstStyle/>
                    <a:p>
                      <a:r>
                        <a:rPr lang="en-AU" sz="1600"/>
                        <a:t>Successful completion of Dress Rehearsal (DR2B)</a:t>
                      </a:r>
                    </a:p>
                  </a:txBody>
                  <a:tcPr/>
                </a:tc>
                <a:extLst>
                  <a:ext uri="{0D108BD9-81ED-4DB2-BD59-A6C34878D82A}">
                    <a16:rowId xmlns:a16="http://schemas.microsoft.com/office/drawing/2014/main" val="2620986745"/>
                  </a:ext>
                </a:extLst>
              </a:tr>
              <a:tr h="370840">
                <a:tc>
                  <a:txBody>
                    <a:bodyPr/>
                    <a:lstStyle/>
                    <a:p>
                      <a:r>
                        <a:rPr lang="en-AU" sz="1600"/>
                        <a:t>Pre-Production environment established</a:t>
                      </a:r>
                    </a:p>
                  </a:txBody>
                  <a:tcPr/>
                </a:tc>
                <a:extLst>
                  <a:ext uri="{0D108BD9-81ED-4DB2-BD59-A6C34878D82A}">
                    <a16:rowId xmlns:a16="http://schemas.microsoft.com/office/drawing/2014/main" val="274527440"/>
                  </a:ext>
                </a:extLst>
              </a:tr>
              <a:tr h="370840">
                <a:tc>
                  <a:txBody>
                    <a:bodyPr/>
                    <a:lstStyle/>
                    <a:p>
                      <a:r>
                        <a:rPr lang="en-AU" sz="1600"/>
                        <a:t>Performance remediation for RM11 &amp; RM16 completed, no new performance blockers</a:t>
                      </a:r>
                    </a:p>
                  </a:txBody>
                  <a:tcPr/>
                </a:tc>
                <a:extLst>
                  <a:ext uri="{0D108BD9-81ED-4DB2-BD59-A6C34878D82A}">
                    <a16:rowId xmlns:a16="http://schemas.microsoft.com/office/drawing/2014/main" val="1644304899"/>
                  </a:ext>
                </a:extLst>
              </a:tr>
            </a:tbl>
          </a:graphicData>
        </a:graphic>
      </p:graphicFrame>
      <p:sp>
        <p:nvSpPr>
          <p:cNvPr id="9" name="TextBox 8">
            <a:extLst>
              <a:ext uri="{FF2B5EF4-FFF2-40B4-BE49-F238E27FC236}">
                <a16:creationId xmlns:a16="http://schemas.microsoft.com/office/drawing/2014/main" id="{2507DF4E-6C1D-41BE-85A9-ED553F5E1B6E}"/>
              </a:ext>
            </a:extLst>
          </p:cNvPr>
          <p:cNvSpPr txBox="1"/>
          <p:nvPr/>
        </p:nvSpPr>
        <p:spPr>
          <a:xfrm>
            <a:off x="206375" y="1607334"/>
            <a:ext cx="1082348" cy="369332"/>
          </a:xfrm>
          <a:prstGeom prst="rect">
            <a:avLst/>
          </a:prstGeom>
          <a:noFill/>
        </p:spPr>
        <p:txBody>
          <a:bodyPr wrap="none" rtlCol="0" anchor="ctr">
            <a:spAutoFit/>
          </a:bodyPr>
          <a:lstStyle/>
          <a:p>
            <a:pPr algn="ctr"/>
            <a:r>
              <a:rPr lang="en-AU" b="1"/>
              <a:t>Schedule</a:t>
            </a:r>
          </a:p>
        </p:txBody>
      </p:sp>
      <p:sp>
        <p:nvSpPr>
          <p:cNvPr id="10" name="TextBox 9">
            <a:extLst>
              <a:ext uri="{FF2B5EF4-FFF2-40B4-BE49-F238E27FC236}">
                <a16:creationId xmlns:a16="http://schemas.microsoft.com/office/drawing/2014/main" id="{26F4B10C-0A3C-4210-A737-D6E49847002E}"/>
              </a:ext>
            </a:extLst>
          </p:cNvPr>
          <p:cNvSpPr txBox="1"/>
          <p:nvPr/>
        </p:nvSpPr>
        <p:spPr>
          <a:xfrm>
            <a:off x="107678" y="4130359"/>
            <a:ext cx="1303562" cy="646331"/>
          </a:xfrm>
          <a:prstGeom prst="rect">
            <a:avLst/>
          </a:prstGeom>
          <a:noFill/>
        </p:spPr>
        <p:txBody>
          <a:bodyPr wrap="none" rtlCol="0" anchor="ctr">
            <a:spAutoFit/>
          </a:bodyPr>
          <a:lstStyle/>
          <a:p>
            <a:pPr algn="ctr"/>
            <a:r>
              <a:rPr lang="en-AU" b="1"/>
              <a:t>Checkpoint</a:t>
            </a:r>
          </a:p>
          <a:p>
            <a:pPr algn="ctr"/>
            <a:r>
              <a:rPr lang="en-AU" b="1"/>
              <a:t>Criteria</a:t>
            </a:r>
          </a:p>
        </p:txBody>
      </p:sp>
    </p:spTree>
    <p:extLst>
      <p:ext uri="{BB962C8B-B14F-4D97-AF65-F5344CB8AC3E}">
        <p14:creationId xmlns:p14="http://schemas.microsoft.com/office/powerpoint/2010/main" val="2079293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2BF8-4947-4ADF-8C7C-A7B82464E054}"/>
              </a:ext>
            </a:extLst>
          </p:cNvPr>
          <p:cNvSpPr>
            <a:spLocks noGrp="1"/>
          </p:cNvSpPr>
          <p:nvPr>
            <p:ph type="title"/>
          </p:nvPr>
        </p:nvSpPr>
        <p:spPr/>
        <p:txBody>
          <a:bodyPr>
            <a:normAutofit/>
          </a:bodyPr>
          <a:lstStyle/>
          <a:p>
            <a:r>
              <a:rPr lang="en-AU" sz="3527"/>
              <a:t>Initial Impact Assessment  </a:t>
            </a:r>
            <a:br>
              <a:rPr lang="en-AU" sz="3527"/>
            </a:br>
            <a:r>
              <a:rPr lang="en-AU" sz="3527"/>
              <a:t>Key dates</a:t>
            </a:r>
          </a:p>
        </p:txBody>
      </p:sp>
      <p:sp>
        <p:nvSpPr>
          <p:cNvPr id="4" name="Date Placeholder 3">
            <a:extLst>
              <a:ext uri="{FF2B5EF4-FFF2-40B4-BE49-F238E27FC236}">
                <a16:creationId xmlns:a16="http://schemas.microsoft.com/office/drawing/2014/main" id="{660DF1C3-67DF-4D62-8C23-753C8F626627}"/>
              </a:ext>
            </a:extLst>
          </p:cNvPr>
          <p:cNvSpPr>
            <a:spLocks noGrp="1"/>
          </p:cNvSpPr>
          <p:nvPr>
            <p:ph type="dt" sz="half" idx="10"/>
          </p:nvPr>
        </p:nvSpPr>
        <p:spPr/>
        <p:txBody>
          <a:bodyPr/>
          <a:lstStyle/>
          <a:p>
            <a:fld id="{FDEF3A66-B67E-4569-919D-CB6E78FCED42}" type="datetime1">
              <a:rPr lang="en-AU" smtClean="0"/>
              <a:t>9/02/2021</a:t>
            </a:fld>
            <a:endParaRPr lang="en-AU"/>
          </a:p>
        </p:txBody>
      </p:sp>
      <p:sp>
        <p:nvSpPr>
          <p:cNvPr id="6" name="Slide Number Placeholder 5">
            <a:extLst>
              <a:ext uri="{FF2B5EF4-FFF2-40B4-BE49-F238E27FC236}">
                <a16:creationId xmlns:a16="http://schemas.microsoft.com/office/drawing/2014/main" id="{61BFC735-D729-4B39-9862-1F70C6497744}"/>
              </a:ext>
            </a:extLst>
          </p:cNvPr>
          <p:cNvSpPr>
            <a:spLocks noGrp="1"/>
          </p:cNvSpPr>
          <p:nvPr>
            <p:ph type="sldNum" sz="quarter" idx="12"/>
          </p:nvPr>
        </p:nvSpPr>
        <p:spPr/>
        <p:txBody>
          <a:bodyPr/>
          <a:lstStyle/>
          <a:p>
            <a:fld id="{4EC81F68-4976-451A-B2E9-79BCBD2F70CC}" type="slidenum">
              <a:rPr lang="en-AU" smtClean="0"/>
              <a:t>7</a:t>
            </a:fld>
            <a:endParaRPr lang="en-AU"/>
          </a:p>
        </p:txBody>
      </p:sp>
      <p:graphicFrame>
        <p:nvGraphicFramePr>
          <p:cNvPr id="9" name="Table 9">
            <a:extLst>
              <a:ext uri="{FF2B5EF4-FFF2-40B4-BE49-F238E27FC236}">
                <a16:creationId xmlns:a16="http://schemas.microsoft.com/office/drawing/2014/main" id="{1A8D99FA-D370-4EA8-A195-62C3E5ADA2AB}"/>
              </a:ext>
            </a:extLst>
          </p:cNvPr>
          <p:cNvGraphicFramePr>
            <a:graphicFrameLocks noGrp="1"/>
          </p:cNvGraphicFramePr>
          <p:nvPr>
            <p:ph idx="1"/>
          </p:nvPr>
        </p:nvGraphicFramePr>
        <p:xfrm>
          <a:off x="511740" y="1568911"/>
          <a:ext cx="9668333" cy="5154160"/>
        </p:xfrm>
        <a:graphic>
          <a:graphicData uri="http://schemas.openxmlformats.org/drawingml/2006/table">
            <a:tbl>
              <a:tblPr firstRow="1" bandRow="1">
                <a:tableStyleId>{7DF18680-E054-41AD-8BC1-D1AEF772440D}</a:tableStyleId>
              </a:tblPr>
              <a:tblGrid>
                <a:gridCol w="1679262">
                  <a:extLst>
                    <a:ext uri="{9D8B030D-6E8A-4147-A177-3AD203B41FA5}">
                      <a16:colId xmlns:a16="http://schemas.microsoft.com/office/drawing/2014/main" val="1221529912"/>
                    </a:ext>
                  </a:extLst>
                </a:gridCol>
                <a:gridCol w="1078514">
                  <a:extLst>
                    <a:ext uri="{9D8B030D-6E8A-4147-A177-3AD203B41FA5}">
                      <a16:colId xmlns:a16="http://schemas.microsoft.com/office/drawing/2014/main" val="2345164422"/>
                    </a:ext>
                  </a:extLst>
                </a:gridCol>
                <a:gridCol w="1088593">
                  <a:extLst>
                    <a:ext uri="{9D8B030D-6E8A-4147-A177-3AD203B41FA5}">
                      <a16:colId xmlns:a16="http://schemas.microsoft.com/office/drawing/2014/main" val="53052652"/>
                    </a:ext>
                  </a:extLst>
                </a:gridCol>
                <a:gridCol w="5821964">
                  <a:extLst>
                    <a:ext uri="{9D8B030D-6E8A-4147-A177-3AD203B41FA5}">
                      <a16:colId xmlns:a16="http://schemas.microsoft.com/office/drawing/2014/main" val="2277902060"/>
                    </a:ext>
                  </a:extLst>
                </a:gridCol>
              </a:tblGrid>
              <a:tr h="373878">
                <a:tc>
                  <a:txBody>
                    <a:bodyPr/>
                    <a:lstStyle/>
                    <a:p>
                      <a:r>
                        <a:rPr lang="en-AU" sz="1300"/>
                        <a:t>Area</a:t>
                      </a:r>
                    </a:p>
                  </a:txBody>
                  <a:tcPr marL="100796" marR="100796" marT="50398" marB="50398" anchor="ctr">
                    <a:solidFill>
                      <a:schemeClr val="accent2"/>
                    </a:solidFill>
                  </a:tcPr>
                </a:tc>
                <a:tc>
                  <a:txBody>
                    <a:bodyPr/>
                    <a:lstStyle/>
                    <a:p>
                      <a:pPr algn="ctr"/>
                      <a:r>
                        <a:rPr lang="en-AU" sz="1300"/>
                        <a:t>Original Date</a:t>
                      </a:r>
                    </a:p>
                  </a:txBody>
                  <a:tcPr marL="39683" marR="39683" marT="50398" marB="50398" anchor="ctr">
                    <a:solidFill>
                      <a:schemeClr val="accent2"/>
                    </a:solidFill>
                  </a:tcPr>
                </a:tc>
                <a:tc>
                  <a:txBody>
                    <a:bodyPr/>
                    <a:lstStyle/>
                    <a:p>
                      <a:pPr algn="ctr"/>
                      <a:r>
                        <a:rPr lang="en-AU" sz="1300"/>
                        <a:t>New Date</a:t>
                      </a:r>
                    </a:p>
                  </a:txBody>
                  <a:tcPr marL="100796" marR="100796" marT="50398" marB="50398" anchor="ctr">
                    <a:solidFill>
                      <a:schemeClr val="accent2"/>
                    </a:solidFill>
                  </a:tcPr>
                </a:tc>
                <a:tc>
                  <a:txBody>
                    <a:bodyPr/>
                    <a:lstStyle/>
                    <a:p>
                      <a:r>
                        <a:rPr lang="en-AU" sz="1300"/>
                        <a:t>Implication</a:t>
                      </a:r>
                    </a:p>
                  </a:txBody>
                  <a:tcPr marL="100796" marR="100796" marT="50398" marB="50398" anchor="ctr">
                    <a:solidFill>
                      <a:schemeClr val="accent2"/>
                    </a:solidFill>
                  </a:tcPr>
                </a:tc>
                <a:extLst>
                  <a:ext uri="{0D108BD9-81ED-4DB2-BD59-A6C34878D82A}">
                    <a16:rowId xmlns:a16="http://schemas.microsoft.com/office/drawing/2014/main" val="3602050026"/>
                  </a:ext>
                </a:extLst>
              </a:tr>
              <a:tr h="582961">
                <a:tc>
                  <a:txBody>
                    <a:bodyPr/>
                    <a:lstStyle/>
                    <a:p>
                      <a:r>
                        <a:rPr lang="en-AU" sz="1300" b="1"/>
                        <a:t>5MS Rule Commencement</a:t>
                      </a:r>
                    </a:p>
                  </a:txBody>
                  <a:tcPr marL="100796" marR="100796" marT="50398" marB="50398" anchor="ctr"/>
                </a:tc>
                <a:tc>
                  <a:txBody>
                    <a:bodyPr/>
                    <a:lstStyle/>
                    <a:p>
                      <a:pPr algn="ctr"/>
                      <a:r>
                        <a:rPr lang="en-AU" sz="1300"/>
                        <a:t>1 Oct 21</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change to 5MS market start date</a:t>
                      </a:r>
                    </a:p>
                    <a:p>
                      <a:pPr marL="171450" indent="-171450">
                        <a:buFont typeface="Arial" panose="020B0604020202020204" pitchFamily="34" charset="0"/>
                        <a:buChar char="•"/>
                      </a:pPr>
                      <a:r>
                        <a:rPr lang="en-AU" sz="1300"/>
                        <a:t>Risk assessment requires review and re-rating to reflect revised schedule</a:t>
                      </a:r>
                    </a:p>
                  </a:txBody>
                  <a:tcPr marL="100796" marR="100796" marT="50398" marB="50398" anchor="ctr"/>
                </a:tc>
                <a:extLst>
                  <a:ext uri="{0D108BD9-81ED-4DB2-BD59-A6C34878D82A}">
                    <a16:rowId xmlns:a16="http://schemas.microsoft.com/office/drawing/2014/main" val="3930558811"/>
                  </a:ext>
                </a:extLst>
              </a:tr>
              <a:tr h="816146">
                <a:tc>
                  <a:txBody>
                    <a:bodyPr/>
                    <a:lstStyle/>
                    <a:p>
                      <a:r>
                        <a:rPr lang="en-AU" sz="1300" b="1"/>
                        <a:t>UFE soft start</a:t>
                      </a:r>
                    </a:p>
                  </a:txBody>
                  <a:tcPr marL="100796" marR="100796" marT="50398" marB="50398" anchor="ctr"/>
                </a:tc>
                <a:tc>
                  <a:txBody>
                    <a:bodyPr/>
                    <a:lstStyle/>
                    <a:p>
                      <a:pPr algn="ctr"/>
                      <a:r>
                        <a:rPr lang="en-AU" sz="1300"/>
                        <a:t>1 Oct 21</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Compresses available DNSP population time for some UFE Standing data activities and may result in re-scheduling of activities</a:t>
                      </a:r>
                    </a:p>
                    <a:p>
                      <a:pPr marL="171450" indent="-171450">
                        <a:buFont typeface="Arial" panose="020B0604020202020204" pitchFamily="34" charset="0"/>
                        <a:buChar char="•"/>
                      </a:pPr>
                      <a:r>
                        <a:rPr lang="en-AU" sz="1300"/>
                        <a:t>Leads to potentially less accurate UFE on 1 Oct 21 soft start</a:t>
                      </a:r>
                    </a:p>
                  </a:txBody>
                  <a:tcPr marL="100796" marR="100796" marT="50398" marB="50398" anchor="ctr"/>
                </a:tc>
                <a:extLst>
                  <a:ext uri="{0D108BD9-81ED-4DB2-BD59-A6C34878D82A}">
                    <a16:rowId xmlns:a16="http://schemas.microsoft.com/office/drawing/2014/main" val="1293275636"/>
                  </a:ext>
                </a:extLst>
              </a:tr>
              <a:tr h="582961">
                <a:tc>
                  <a:txBody>
                    <a:bodyPr/>
                    <a:lstStyle/>
                    <a:p>
                      <a:r>
                        <a:rPr lang="en-AU" sz="1300" b="1"/>
                        <a:t>GS Rule Commencement</a:t>
                      </a:r>
                    </a:p>
                  </a:txBody>
                  <a:tcPr marL="100796" marR="100796" marT="50398" marB="50398" anchor="ctr"/>
                </a:tc>
                <a:tc>
                  <a:txBody>
                    <a:bodyPr/>
                    <a:lstStyle/>
                    <a:p>
                      <a:pPr algn="ctr"/>
                      <a:r>
                        <a:rPr lang="en-AU" sz="1300"/>
                        <a:t>1 May 22</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impact expected</a:t>
                      </a:r>
                    </a:p>
                  </a:txBody>
                  <a:tcPr marL="100796" marR="100796" marT="50398" marB="50398" anchor="ctr"/>
                </a:tc>
                <a:extLst>
                  <a:ext uri="{0D108BD9-81ED-4DB2-BD59-A6C34878D82A}">
                    <a16:rowId xmlns:a16="http://schemas.microsoft.com/office/drawing/2014/main" val="318985228"/>
                  </a:ext>
                </a:extLst>
              </a:tr>
              <a:tr h="582961">
                <a:tc>
                  <a:txBody>
                    <a:bodyPr/>
                    <a:lstStyle/>
                    <a:p>
                      <a:r>
                        <a:rPr lang="en-AU" sz="1300" b="1"/>
                        <a:t>5MS Market Trial</a:t>
                      </a:r>
                    </a:p>
                  </a:txBody>
                  <a:tcPr marL="100796" marR="100796" marT="50398" marB="50398" anchor="ctr"/>
                </a:tc>
                <a:tc>
                  <a:txBody>
                    <a:bodyPr/>
                    <a:lstStyle/>
                    <a:p>
                      <a:pPr algn="ctr"/>
                      <a:r>
                        <a:rPr lang="en-AU" sz="1300"/>
                        <a:t>5 July 21</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change to start date for 5MS market trial</a:t>
                      </a:r>
                    </a:p>
                    <a:p>
                      <a:pPr marL="171450" indent="-171450">
                        <a:buFont typeface="Arial" panose="020B0604020202020204" pitchFamily="34" charset="0"/>
                        <a:buChar char="•"/>
                      </a:pPr>
                      <a:r>
                        <a:rPr lang="en-AU" sz="1300"/>
                        <a:t>Acknowledge heightened risks around timely commencement</a:t>
                      </a:r>
                    </a:p>
                  </a:txBody>
                  <a:tcPr marL="100796" marR="100796" marT="50398" marB="50398" anchor="ctr"/>
                </a:tc>
                <a:extLst>
                  <a:ext uri="{0D108BD9-81ED-4DB2-BD59-A6C34878D82A}">
                    <a16:rowId xmlns:a16="http://schemas.microsoft.com/office/drawing/2014/main" val="1148210372"/>
                  </a:ext>
                </a:extLst>
              </a:tr>
              <a:tr h="582961">
                <a:tc>
                  <a:txBody>
                    <a:bodyPr/>
                    <a:lstStyle/>
                    <a:p>
                      <a:r>
                        <a:rPr lang="en-AU" sz="1300" b="1"/>
                        <a:t>Dispatch IT Go-Live</a:t>
                      </a:r>
                    </a:p>
                  </a:txBody>
                  <a:tcPr marL="100796" marR="100796" marT="50398" marB="50398" anchor="ctr"/>
                </a:tc>
                <a:tc>
                  <a:txBody>
                    <a:bodyPr/>
                    <a:lstStyle/>
                    <a:p>
                      <a:pPr algn="ctr"/>
                      <a:r>
                        <a:rPr lang="en-AU" sz="1300"/>
                        <a:t>1 Apr 21</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impact expected</a:t>
                      </a:r>
                    </a:p>
                  </a:txBody>
                  <a:tcPr marL="100796" marR="100796" marT="50398" marB="50398" anchor="ctr"/>
                </a:tc>
                <a:extLst>
                  <a:ext uri="{0D108BD9-81ED-4DB2-BD59-A6C34878D82A}">
                    <a16:rowId xmlns:a16="http://schemas.microsoft.com/office/drawing/2014/main" val="2208866021"/>
                  </a:ext>
                </a:extLst>
              </a:tr>
              <a:tr h="816146">
                <a:tc>
                  <a:txBody>
                    <a:bodyPr/>
                    <a:lstStyle/>
                    <a:p>
                      <a:r>
                        <a:rPr lang="en-AU" sz="1300" b="1"/>
                        <a:t>Settlements IT Go-Live</a:t>
                      </a:r>
                    </a:p>
                  </a:txBody>
                  <a:tcPr marL="100796" marR="100796" marT="50398" marB="50398" anchor="ctr"/>
                </a:tc>
                <a:tc>
                  <a:txBody>
                    <a:bodyPr/>
                    <a:lstStyle/>
                    <a:p>
                      <a:pPr algn="ctr"/>
                      <a:r>
                        <a:rPr lang="en-AU" sz="1300"/>
                        <a:t>15 Apr 21</a:t>
                      </a:r>
                    </a:p>
                  </a:txBody>
                  <a:tcPr marL="100796" marR="100796" marT="50398" marB="50398" anchor="ctr"/>
                </a:tc>
                <a:tc>
                  <a:txBody>
                    <a:bodyPr/>
                    <a:lstStyle/>
                    <a:p>
                      <a:pPr algn="ctr"/>
                      <a:r>
                        <a:rPr lang="en-AU" sz="1300"/>
                        <a:t>Mid-May</a:t>
                      </a:r>
                    </a:p>
                  </a:txBody>
                  <a:tcPr marL="39683" marR="39683" marT="39683" marB="39683" anchor="ctr"/>
                </a:tc>
                <a:tc>
                  <a:txBody>
                    <a:bodyPr/>
                    <a:lstStyle/>
                    <a:p>
                      <a:pPr marL="171450" indent="-171450">
                        <a:buFont typeface="Arial" panose="020B0604020202020204" pitchFamily="34" charset="0"/>
                        <a:buChar char="•"/>
                      </a:pPr>
                      <a:r>
                        <a:rPr lang="en-AU" sz="1300"/>
                        <a:t>Will now go-live before Retail MDM</a:t>
                      </a:r>
                    </a:p>
                    <a:p>
                      <a:pPr marL="171450" indent="-171450">
                        <a:buFont typeface="Arial" panose="020B0604020202020204" pitchFamily="34" charset="0"/>
                        <a:buChar char="•"/>
                      </a:pPr>
                      <a:r>
                        <a:rPr lang="en-AU" sz="1300"/>
                        <a:t>Further testing required to allow for this</a:t>
                      </a:r>
                    </a:p>
                    <a:p>
                      <a:pPr marL="171450" indent="-171450">
                        <a:buFont typeface="Arial" panose="020B0604020202020204" pitchFamily="34" charset="0"/>
                        <a:buChar char="•"/>
                      </a:pPr>
                      <a:r>
                        <a:rPr lang="en-AU" sz="1300"/>
                        <a:t>Date currently being finalised, mid-May expected</a:t>
                      </a:r>
                    </a:p>
                  </a:txBody>
                  <a:tcPr marL="100796" marR="100796" marT="50398" marB="50398" anchor="ctr"/>
                </a:tc>
                <a:extLst>
                  <a:ext uri="{0D108BD9-81ED-4DB2-BD59-A6C34878D82A}">
                    <a16:rowId xmlns:a16="http://schemas.microsoft.com/office/drawing/2014/main" val="1770896769"/>
                  </a:ext>
                </a:extLst>
              </a:tr>
              <a:tr h="816146">
                <a:tc>
                  <a:txBody>
                    <a:bodyPr/>
                    <a:lstStyle/>
                    <a:p>
                      <a:r>
                        <a:rPr lang="en-AU" sz="1300" b="1"/>
                        <a:t>Regulatory roadmap</a:t>
                      </a:r>
                    </a:p>
                  </a:txBody>
                  <a:tcPr marL="100796" marR="100796" marT="50398" marB="50398" anchor="ctr"/>
                </a:tc>
                <a:tc>
                  <a:txBody>
                    <a:bodyPr/>
                    <a:lstStyle/>
                    <a:p>
                      <a:pPr algn="ctr"/>
                      <a:r>
                        <a:rPr lang="en-AU" sz="1300"/>
                        <a:t>Various</a:t>
                      </a:r>
                    </a:p>
                  </a:txBody>
                  <a:tcPr marL="100796" marR="100796" marT="50398" marB="50398" anchor="ctr"/>
                </a:tc>
                <a:tc>
                  <a:txBody>
                    <a:bodyPr/>
                    <a:lstStyle/>
                    <a:p>
                      <a:pPr algn="ctr"/>
                      <a:r>
                        <a:rPr lang="en-AU" sz="1300"/>
                        <a:t>No change</a:t>
                      </a:r>
                    </a:p>
                  </a:txBody>
                  <a:tcPr marL="39683" marR="39683" marT="39683" marB="39683" anchor="ctr"/>
                </a:tc>
                <a:tc>
                  <a:txBody>
                    <a:bodyPr/>
                    <a:lstStyle/>
                    <a:p>
                      <a:pPr marL="171450" indent="-171450">
                        <a:buFont typeface="Arial" panose="020B0604020202020204" pitchFamily="34" charset="0"/>
                        <a:buChar char="•"/>
                      </a:pPr>
                      <a:r>
                        <a:rPr lang="en-AU" sz="1300"/>
                        <a:t>No change currently anticipated to any dates: Customer Switching, WDR</a:t>
                      </a:r>
                    </a:p>
                    <a:p>
                      <a:pPr marL="171450" indent="-171450">
                        <a:buFont typeface="Arial" panose="020B0604020202020204" pitchFamily="34" charset="0"/>
                        <a:buChar char="•"/>
                      </a:pPr>
                      <a:r>
                        <a:rPr lang="en-AU" sz="1300"/>
                        <a:t>Regulatory roadmap session currently being arranged at which the overall view can be reviewed</a:t>
                      </a:r>
                    </a:p>
                  </a:txBody>
                  <a:tcPr marL="100796" marR="100796" marT="50398" marB="50398" anchor="ctr"/>
                </a:tc>
                <a:extLst>
                  <a:ext uri="{0D108BD9-81ED-4DB2-BD59-A6C34878D82A}">
                    <a16:rowId xmlns:a16="http://schemas.microsoft.com/office/drawing/2014/main" val="2674626990"/>
                  </a:ext>
                </a:extLst>
              </a:tr>
            </a:tbl>
          </a:graphicData>
        </a:graphic>
      </p:graphicFrame>
    </p:spTree>
    <p:extLst>
      <p:ext uri="{BB962C8B-B14F-4D97-AF65-F5344CB8AC3E}">
        <p14:creationId xmlns:p14="http://schemas.microsoft.com/office/powerpoint/2010/main" val="698671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9F16-94F8-4A8B-AC02-A6EE46E9F038}"/>
              </a:ext>
            </a:extLst>
          </p:cNvPr>
          <p:cNvSpPr>
            <a:spLocks noGrp="1"/>
          </p:cNvSpPr>
          <p:nvPr>
            <p:ph type="title"/>
          </p:nvPr>
        </p:nvSpPr>
        <p:spPr>
          <a:xfrm>
            <a:off x="86628" y="162697"/>
            <a:ext cx="7982484" cy="1310695"/>
          </a:xfrm>
        </p:spPr>
        <p:txBody>
          <a:bodyPr>
            <a:normAutofit/>
          </a:bodyPr>
          <a:lstStyle/>
          <a:p>
            <a:r>
              <a:rPr lang="en-AU" sz="3527"/>
              <a:t>5MS Rule </a:t>
            </a:r>
            <a:br>
              <a:rPr lang="en-AU" sz="3527"/>
            </a:br>
            <a:r>
              <a:rPr lang="en-AU" sz="3527"/>
              <a:t>Commencement Status</a:t>
            </a:r>
          </a:p>
        </p:txBody>
      </p:sp>
      <p:sp>
        <p:nvSpPr>
          <p:cNvPr id="4" name="Slide Number Placeholder 3">
            <a:extLst>
              <a:ext uri="{FF2B5EF4-FFF2-40B4-BE49-F238E27FC236}">
                <a16:creationId xmlns:a16="http://schemas.microsoft.com/office/drawing/2014/main" id="{F859AE8D-042B-4646-952D-F1D870F51F8D}"/>
              </a:ext>
            </a:extLst>
          </p:cNvPr>
          <p:cNvSpPr>
            <a:spLocks noGrp="1"/>
          </p:cNvSpPr>
          <p:nvPr>
            <p:ph type="sldNum" sz="quarter" idx="12"/>
          </p:nvPr>
        </p:nvSpPr>
        <p:spPr>
          <a:xfrm>
            <a:off x="9894546" y="7183635"/>
            <a:ext cx="476289" cy="402483"/>
          </a:xfrm>
        </p:spPr>
        <p:txBody>
          <a:bodyPr/>
          <a:lstStyle/>
          <a:p>
            <a:fld id="{4EC81F68-4976-451A-B2E9-79BCBD2F70CC}" type="slidenum">
              <a:rPr lang="en-AU" smtClean="0"/>
              <a:t>8</a:t>
            </a:fld>
            <a:endParaRPr lang="en-AU"/>
          </a:p>
        </p:txBody>
      </p:sp>
      <p:graphicFrame>
        <p:nvGraphicFramePr>
          <p:cNvPr id="5" name="Table 4">
            <a:extLst>
              <a:ext uri="{FF2B5EF4-FFF2-40B4-BE49-F238E27FC236}">
                <a16:creationId xmlns:a16="http://schemas.microsoft.com/office/drawing/2014/main" id="{98767EC6-C512-4B61-89B0-B32D8F83F721}"/>
              </a:ext>
            </a:extLst>
          </p:cNvPr>
          <p:cNvGraphicFramePr>
            <a:graphicFrameLocks noGrp="1"/>
          </p:cNvGraphicFramePr>
          <p:nvPr/>
        </p:nvGraphicFramePr>
        <p:xfrm>
          <a:off x="6910335" y="156316"/>
          <a:ext cx="3475355" cy="1314189"/>
        </p:xfrm>
        <a:graphic>
          <a:graphicData uri="http://schemas.openxmlformats.org/drawingml/2006/table">
            <a:tbl>
              <a:tblPr/>
              <a:tblGrid>
                <a:gridCol w="492464">
                  <a:extLst>
                    <a:ext uri="{9D8B030D-6E8A-4147-A177-3AD203B41FA5}">
                      <a16:colId xmlns:a16="http://schemas.microsoft.com/office/drawing/2014/main" val="3752375256"/>
                    </a:ext>
                  </a:extLst>
                </a:gridCol>
                <a:gridCol w="1091681">
                  <a:extLst>
                    <a:ext uri="{9D8B030D-6E8A-4147-A177-3AD203B41FA5}">
                      <a16:colId xmlns:a16="http://schemas.microsoft.com/office/drawing/2014/main" val="1888874333"/>
                    </a:ext>
                  </a:extLst>
                </a:gridCol>
                <a:gridCol w="1891210">
                  <a:extLst>
                    <a:ext uri="{9D8B030D-6E8A-4147-A177-3AD203B41FA5}">
                      <a16:colId xmlns:a16="http://schemas.microsoft.com/office/drawing/2014/main" val="489716578"/>
                    </a:ext>
                  </a:extLst>
                </a:gridCol>
              </a:tblGrid>
              <a:tr h="435633">
                <a:tc>
                  <a:txBody>
                    <a:bodyPr/>
                    <a:lstStyle/>
                    <a:p>
                      <a:pPr algn="l" fontAlgn="t"/>
                      <a:endParaRPr lang="en-AU" sz="1000" b="0" i="0" u="none" strike="noStrike">
                        <a:solidFill>
                          <a:srgbClr val="000000"/>
                        </a:solidFill>
                        <a:effectLst/>
                        <a:latin typeface="Calibri" panose="020F0502020204030204" pitchFamily="34" charset="0"/>
                      </a:endParaRPr>
                    </a:p>
                  </a:txBody>
                  <a:tcPr marL="79367" marR="79367"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900" b="1" i="0" u="none" strike="noStrike">
                          <a:solidFill>
                            <a:schemeClr val="tx1"/>
                          </a:solidFill>
                          <a:effectLst/>
                          <a:latin typeface="Calibri" panose="020F0502020204030204" pitchFamily="34" charset="0"/>
                        </a:rPr>
                        <a:t>On track</a:t>
                      </a:r>
                    </a:p>
                  </a:txBody>
                  <a:tcPr marL="79367" marR="79367"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900" b="0" i="0" u="none" strike="noStrike">
                          <a:solidFill>
                            <a:schemeClr val="tx1"/>
                          </a:solidFill>
                          <a:effectLst/>
                          <a:latin typeface="Calibri" panose="020F0502020204030204" pitchFamily="34" charset="0"/>
                        </a:rPr>
                        <a:t>On track for commencement date</a:t>
                      </a:r>
                    </a:p>
                  </a:txBody>
                  <a:tcPr marL="59525" marR="5952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407987">
                <a:tc>
                  <a:txBody>
                    <a:bodyPr/>
                    <a:lstStyle/>
                    <a:p>
                      <a:pPr algn="l" fontAlgn="t"/>
                      <a:endParaRPr lang="en-AU" sz="1000" b="0" i="0" u="none" strike="noStrike">
                        <a:solidFill>
                          <a:srgbClr val="000000"/>
                        </a:solidFill>
                        <a:effectLst/>
                        <a:latin typeface="Calibri" panose="020F0502020204030204" pitchFamily="34" charset="0"/>
                      </a:endParaRPr>
                    </a:p>
                  </a:txBody>
                  <a:tcPr marL="79367" marR="79367"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900" b="1" i="0" u="none" strike="noStrike">
                          <a:solidFill>
                            <a:schemeClr val="tx1"/>
                          </a:solidFill>
                          <a:effectLst/>
                          <a:latin typeface="Calibri" panose="020F0502020204030204" pitchFamily="34" charset="0"/>
                        </a:rPr>
                        <a:t>Risk 1 – Risk to major milestones or deliveries</a:t>
                      </a:r>
                    </a:p>
                  </a:txBody>
                  <a:tcPr marL="79367" marR="79367"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9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59525" marR="5952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467076">
                <a:tc>
                  <a:txBody>
                    <a:bodyPr/>
                    <a:lstStyle/>
                    <a:p>
                      <a:pPr algn="l" fontAlgn="t"/>
                      <a:endParaRPr lang="en-AU" sz="1000" b="0" i="0" u="none" strike="noStrike">
                        <a:solidFill>
                          <a:srgbClr val="000000"/>
                        </a:solidFill>
                        <a:effectLst/>
                        <a:latin typeface="Calibri" panose="020F0502020204030204" pitchFamily="34" charset="0"/>
                      </a:endParaRPr>
                    </a:p>
                  </a:txBody>
                  <a:tcPr marL="79367" marR="79367"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900" b="1" i="0" u="none" strike="noStrike">
                          <a:solidFill>
                            <a:schemeClr val="tx1"/>
                          </a:solidFill>
                          <a:effectLst/>
                          <a:latin typeface="Calibri" panose="020F0502020204030204" pitchFamily="34" charset="0"/>
                        </a:rPr>
                        <a:t>Risk 2 – Risk to rule commencement</a:t>
                      </a:r>
                    </a:p>
                  </a:txBody>
                  <a:tcPr marL="79367" marR="79367"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900" b="0" i="0" u="none" strike="noStrike">
                          <a:solidFill>
                            <a:schemeClr val="tx1"/>
                          </a:solidFill>
                          <a:effectLst/>
                          <a:latin typeface="Calibri" panose="020F0502020204030204" pitchFamily="34" charset="0"/>
                        </a:rPr>
                        <a:t>Cannot be addressed with available contingencies to be on track for commencement date</a:t>
                      </a:r>
                    </a:p>
                  </a:txBody>
                  <a:tcPr marL="59525" marR="5952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aphicFrame>
        <p:nvGraphicFramePr>
          <p:cNvPr id="6" name="Table 5">
            <a:extLst>
              <a:ext uri="{FF2B5EF4-FFF2-40B4-BE49-F238E27FC236}">
                <a16:creationId xmlns:a16="http://schemas.microsoft.com/office/drawing/2014/main" id="{4B84434F-6DA0-4C34-90A9-6134336FAE2F}"/>
              </a:ext>
            </a:extLst>
          </p:cNvPr>
          <p:cNvGraphicFramePr>
            <a:graphicFrameLocks noGrp="1"/>
          </p:cNvGraphicFramePr>
          <p:nvPr>
            <p:extLst>
              <p:ext uri="{D42A27DB-BD31-4B8C-83A1-F6EECF244321}">
                <p14:modId xmlns:p14="http://schemas.microsoft.com/office/powerpoint/2010/main" val="2318971305"/>
              </p:ext>
            </p:extLst>
          </p:nvPr>
        </p:nvGraphicFramePr>
        <p:xfrm>
          <a:off x="492595" y="1860907"/>
          <a:ext cx="9706622" cy="3683665"/>
        </p:xfrm>
        <a:graphic>
          <a:graphicData uri="http://schemas.openxmlformats.org/drawingml/2006/table">
            <a:tbl>
              <a:tblPr>
                <a:tableStyleId>{93296810-A885-4BE3-A3E7-6D5BEEA58F35}</a:tableStyleId>
              </a:tblPr>
              <a:tblGrid>
                <a:gridCol w="4073190">
                  <a:extLst>
                    <a:ext uri="{9D8B030D-6E8A-4147-A177-3AD203B41FA5}">
                      <a16:colId xmlns:a16="http://schemas.microsoft.com/office/drawing/2014/main" val="2629449130"/>
                    </a:ext>
                  </a:extLst>
                </a:gridCol>
                <a:gridCol w="864279">
                  <a:extLst>
                    <a:ext uri="{9D8B030D-6E8A-4147-A177-3AD203B41FA5}">
                      <a16:colId xmlns:a16="http://schemas.microsoft.com/office/drawing/2014/main" val="2571583907"/>
                    </a:ext>
                  </a:extLst>
                </a:gridCol>
                <a:gridCol w="4769153">
                  <a:extLst>
                    <a:ext uri="{9D8B030D-6E8A-4147-A177-3AD203B41FA5}">
                      <a16:colId xmlns:a16="http://schemas.microsoft.com/office/drawing/2014/main" val="2451703600"/>
                    </a:ext>
                  </a:extLst>
                </a:gridCol>
              </a:tblGrid>
              <a:tr h="344671">
                <a:tc>
                  <a:txBody>
                    <a:bodyPr/>
                    <a:lstStyle/>
                    <a:p>
                      <a:pPr algn="l" fontAlgn="b"/>
                      <a:r>
                        <a:rPr lang="en-AU" sz="1100" b="1" u="none" strike="noStrike" kern="1200">
                          <a:solidFill>
                            <a:schemeClr val="bg1"/>
                          </a:solidFill>
                          <a:effectLst/>
                        </a:rPr>
                        <a:t>Activity</a:t>
                      </a:r>
                      <a:endParaRPr lang="en-AU" sz="1100" b="1" i="0" u="none" strike="noStrike" kern="1200">
                        <a:solidFill>
                          <a:schemeClr val="bg1"/>
                        </a:solidFill>
                        <a:effectLst/>
                        <a:latin typeface="Calibri" panose="020F0502020204030204" pitchFamily="34" charset="0"/>
                        <a:ea typeface="+mn-ea"/>
                        <a:cs typeface="+mn-cs"/>
                      </a:endParaRPr>
                    </a:p>
                  </a:txBody>
                  <a:tcPr marL="79367" marR="79367" marT="79367" marB="79367" anchor="ctr">
                    <a:solidFill>
                      <a:schemeClr val="accent5"/>
                    </a:solidFill>
                  </a:tcPr>
                </a:tc>
                <a:tc>
                  <a:txBody>
                    <a:bodyPr/>
                    <a:lstStyle/>
                    <a:p>
                      <a:pPr algn="ctr" fontAlgn="t"/>
                      <a:r>
                        <a:rPr lang="en-AU" sz="1100" b="1" u="none" strike="noStrike">
                          <a:solidFill>
                            <a:schemeClr val="bg1"/>
                          </a:solidFill>
                          <a:effectLst/>
                        </a:rPr>
                        <a:t>Status</a:t>
                      </a:r>
                      <a:endParaRPr lang="en-AU" sz="1100" b="1" i="0" u="none" strike="noStrike">
                        <a:solidFill>
                          <a:schemeClr val="bg1"/>
                        </a:solidFill>
                        <a:effectLst/>
                        <a:latin typeface="Calibri" panose="020F0502020204030204" pitchFamily="34" charset="0"/>
                      </a:endParaRPr>
                    </a:p>
                  </a:txBody>
                  <a:tcPr marL="79367" marR="79367" marT="79367" marB="79367" anchor="ctr">
                    <a:solidFill>
                      <a:schemeClr val="accent5"/>
                    </a:solidFill>
                  </a:tcPr>
                </a:tc>
                <a:tc>
                  <a:txBody>
                    <a:bodyPr/>
                    <a:lstStyle/>
                    <a:p>
                      <a:pPr algn="l" fontAlgn="t"/>
                      <a:r>
                        <a:rPr lang="en-AU" sz="1100" b="1" u="none" strike="noStrike">
                          <a:solidFill>
                            <a:schemeClr val="bg1"/>
                          </a:solidFill>
                          <a:effectLst/>
                        </a:rPr>
                        <a:t>Comments</a:t>
                      </a:r>
                      <a:endParaRPr lang="en-AU" sz="1100" b="1" i="0" u="none" strike="noStrike">
                        <a:solidFill>
                          <a:schemeClr val="bg1"/>
                        </a:solidFill>
                        <a:effectLst/>
                        <a:latin typeface="Calibri" panose="020F0502020204030204" pitchFamily="34" charset="0"/>
                      </a:endParaRPr>
                    </a:p>
                  </a:txBody>
                  <a:tcPr marL="79367" marR="79367" marT="79367" marB="79367" anchor="ctr">
                    <a:solidFill>
                      <a:schemeClr val="accent5"/>
                    </a:solidFill>
                  </a:tcPr>
                </a:tc>
                <a:extLst>
                  <a:ext uri="{0D108BD9-81ED-4DB2-BD59-A6C34878D82A}">
                    <a16:rowId xmlns:a16="http://schemas.microsoft.com/office/drawing/2014/main" val="1682879141"/>
                  </a:ext>
                </a:extLst>
              </a:tr>
              <a:tr h="998697">
                <a:tc>
                  <a:txBody>
                    <a:bodyPr/>
                    <a:lstStyle/>
                    <a:p>
                      <a:pPr algn="l" fontAlgn="t"/>
                      <a:r>
                        <a:rPr lang="en-AU" sz="1100" u="none" strike="noStrike">
                          <a:effectLst/>
                        </a:rPr>
                        <a:t>AEMO Business Readiness for 5MS and GS (Part A)</a:t>
                      </a:r>
                      <a:endParaRPr lang="en-AU" sz="1100" b="0" i="0" u="none" strike="noStrike">
                        <a:solidFill>
                          <a:srgbClr val="000000"/>
                        </a:solidFill>
                        <a:effectLst/>
                        <a:latin typeface="Calibri" panose="020F0502020204030204" pitchFamily="34" charset="0"/>
                      </a:endParaRPr>
                    </a:p>
                  </a:txBody>
                  <a:tcPr marL="39683" marR="39683" marT="39683" marB="39683" anchor="ctr"/>
                </a:tc>
                <a:tc>
                  <a:txBody>
                    <a:bodyPr/>
                    <a:lstStyle/>
                    <a:p>
                      <a:pPr algn="ctr" fontAlgn="t"/>
                      <a:endParaRPr lang="en-AU" sz="1100" b="0" i="0" u="none" strike="noStrike">
                        <a:solidFill>
                          <a:srgbClr val="000000"/>
                        </a:solidFill>
                        <a:effectLst/>
                        <a:latin typeface="Calibri" panose="020F0502020204030204" pitchFamily="34" charset="0"/>
                      </a:endParaRPr>
                    </a:p>
                  </a:txBody>
                  <a:tcPr marL="79367" marR="79367" marT="79367" marB="79367" anchor="ctr">
                    <a:solidFill>
                      <a:schemeClr val="tx1"/>
                    </a:solidFill>
                  </a:tcPr>
                </a:tc>
                <a:tc>
                  <a:txBody>
                    <a:bodyPr/>
                    <a:lstStyle/>
                    <a:p>
                      <a:pPr algn="l" fontAlgn="b"/>
                      <a:r>
                        <a:rPr lang="en-AU" sz="1100" u="none" strike="noStrike">
                          <a:effectLst/>
                        </a:rPr>
                        <a:t>Bidding Platform deployed for Industry test on Schedule. Retail Platform deployment being rescheduled with impact to dependent activities, Settlement platform go-live  to mid-May. Rescheduling of platform deliveries is not expected to impact 5MS commencement or 5MS market trial.</a:t>
                      </a:r>
                      <a:endParaRPr lang="en-AU" sz="1100" b="0" i="0" u="none" strike="noStrike">
                        <a:solidFill>
                          <a:srgbClr val="000000"/>
                        </a:solidFill>
                        <a:effectLst/>
                        <a:latin typeface="Calibri"/>
                      </a:endParaRPr>
                    </a:p>
                  </a:txBody>
                  <a:tcPr marL="79367" marR="79367" marT="79367" marB="79367" anchor="ctr"/>
                </a:tc>
                <a:extLst>
                  <a:ext uri="{0D108BD9-81ED-4DB2-BD59-A6C34878D82A}">
                    <a16:rowId xmlns:a16="http://schemas.microsoft.com/office/drawing/2014/main" val="4145844044"/>
                  </a:ext>
                </a:extLst>
              </a:tr>
              <a:tr h="780099">
                <a:tc>
                  <a:txBody>
                    <a:bodyPr/>
                    <a:lstStyle/>
                    <a:p>
                      <a:pPr algn="l" fontAlgn="t"/>
                      <a:r>
                        <a:rPr lang="en-AU" sz="1100" u="none" strike="noStrike">
                          <a:effectLst/>
                        </a:rPr>
                        <a:t>Essential Industry Capabilities for 5MS commencement (Part A)</a:t>
                      </a:r>
                      <a:endParaRPr lang="en-AU" sz="1100" b="0" i="0" u="none" strike="noStrike">
                        <a:solidFill>
                          <a:srgbClr val="000000"/>
                        </a:solidFill>
                        <a:effectLst/>
                        <a:latin typeface="Calibri" panose="020F0502020204030204" pitchFamily="34" charset="0"/>
                      </a:endParaRPr>
                    </a:p>
                  </a:txBody>
                  <a:tcPr marL="39683" marR="39683" marT="39683" marB="39683" anchor="ctr">
                    <a:solidFill>
                      <a:schemeClr val="accent5">
                        <a:lumMod val="20000"/>
                        <a:lumOff val="80000"/>
                      </a:schemeClr>
                    </a:solidFill>
                  </a:tcPr>
                </a:tc>
                <a:tc>
                  <a:txBody>
                    <a:bodyPr/>
                    <a:lstStyle/>
                    <a:p>
                      <a:pPr algn="ctr" fontAlgn="t"/>
                      <a:endParaRPr lang="en-AU" sz="1100" b="0" i="0" u="none" strike="noStrike">
                        <a:solidFill>
                          <a:srgbClr val="000000"/>
                        </a:solidFill>
                        <a:effectLst/>
                        <a:latin typeface="Calibri" panose="020F0502020204030204" pitchFamily="34" charset="0"/>
                      </a:endParaRPr>
                    </a:p>
                  </a:txBody>
                  <a:tcPr marL="79367" marR="79367" marT="79367" marB="79367" anchor="ctr">
                    <a:solidFill>
                      <a:schemeClr val="tx1"/>
                    </a:solidFill>
                  </a:tcPr>
                </a:tc>
                <a:tc>
                  <a:txBody>
                    <a:bodyPr/>
                    <a:lstStyle/>
                    <a:p>
                      <a:pPr algn="l" fontAlgn="b"/>
                      <a:r>
                        <a:rPr lang="en-AU" sz="1100" u="none" strike="noStrike">
                          <a:effectLst/>
                        </a:rPr>
                        <a:t>On track for 1 Oct 21 commencement, Metering Data Providers and MPs  reporting on track.  Generators reporting on-track delivery.  </a:t>
                      </a:r>
                      <a:endParaRPr lang="en-AU" sz="1100" b="0" i="0" u="none" strike="noStrike">
                        <a:solidFill>
                          <a:srgbClr val="000000"/>
                        </a:solidFill>
                        <a:effectLst/>
                        <a:latin typeface="Calibri" panose="020F0502020204030204" pitchFamily="34" charset="0"/>
                      </a:endParaRPr>
                    </a:p>
                  </a:txBody>
                  <a:tcPr marL="79367" marR="79367" marT="79367" marB="79367" anchor="ctr">
                    <a:solidFill>
                      <a:schemeClr val="accent5">
                        <a:lumMod val="20000"/>
                        <a:lumOff val="80000"/>
                      </a:schemeClr>
                    </a:solidFill>
                  </a:tcPr>
                </a:tc>
                <a:extLst>
                  <a:ext uri="{0D108BD9-81ED-4DB2-BD59-A6C34878D82A}">
                    <a16:rowId xmlns:a16="http://schemas.microsoft.com/office/drawing/2014/main" val="326185240"/>
                  </a:ext>
                </a:extLst>
              </a:tr>
              <a:tr h="780099">
                <a:tc>
                  <a:txBody>
                    <a:bodyPr/>
                    <a:lstStyle/>
                    <a:p>
                      <a:pPr algn="l" fontAlgn="t"/>
                      <a:r>
                        <a:rPr lang="en-AU" sz="1100" u="none" strike="noStrike">
                          <a:effectLst/>
                        </a:rPr>
                        <a:t>Other industry capabilities for 5MS and GS (Part B)</a:t>
                      </a:r>
                      <a:endParaRPr lang="en-AU" sz="1100" b="0" i="0" u="none" strike="noStrike">
                        <a:solidFill>
                          <a:srgbClr val="000000"/>
                        </a:solidFill>
                        <a:effectLst/>
                        <a:latin typeface="Calibri" panose="020F0502020204030204" pitchFamily="34" charset="0"/>
                      </a:endParaRPr>
                    </a:p>
                  </a:txBody>
                  <a:tcPr marL="39683" marR="39683" marT="39683" marB="39683" anchor="ctr"/>
                </a:tc>
                <a:tc>
                  <a:txBody>
                    <a:bodyPr/>
                    <a:lstStyle/>
                    <a:p>
                      <a:pPr algn="ctr" fontAlgn="t"/>
                      <a:endParaRPr lang="en-AU" sz="1100" b="0" i="0" u="none" strike="noStrike">
                        <a:solidFill>
                          <a:srgbClr val="000000"/>
                        </a:solidFill>
                        <a:effectLst/>
                        <a:latin typeface="Calibri" panose="020F0502020204030204" pitchFamily="34" charset="0"/>
                      </a:endParaRPr>
                    </a:p>
                  </a:txBody>
                  <a:tcPr marL="79367" marR="79367" marT="79367" marB="79367" anchor="ctr">
                    <a:solidFill>
                      <a:schemeClr val="tx1"/>
                    </a:solidFill>
                  </a:tcPr>
                </a:tc>
                <a:tc>
                  <a:txBody>
                    <a:bodyPr/>
                    <a:lstStyle/>
                    <a:p>
                      <a:pPr algn="l" fontAlgn="b"/>
                      <a:r>
                        <a:rPr lang="en-AU" sz="1100" u="none" strike="noStrike">
                          <a:effectLst/>
                        </a:rPr>
                        <a:t>Non-essential activities across all participant types reported on track.</a:t>
                      </a:r>
                      <a:endParaRPr lang="en-AU" sz="1100" b="0" i="0" u="none" strike="noStrike">
                        <a:solidFill>
                          <a:srgbClr val="000000"/>
                        </a:solidFill>
                        <a:effectLst/>
                        <a:latin typeface="Calibri" panose="020F0502020204030204" pitchFamily="34" charset="0"/>
                      </a:endParaRPr>
                    </a:p>
                  </a:txBody>
                  <a:tcPr marL="79367" marR="79367" marT="79367" marB="79367" anchor="ctr"/>
                </a:tc>
                <a:extLst>
                  <a:ext uri="{0D108BD9-81ED-4DB2-BD59-A6C34878D82A}">
                    <a16:rowId xmlns:a16="http://schemas.microsoft.com/office/drawing/2014/main" val="1204976311"/>
                  </a:ext>
                </a:extLst>
              </a:tr>
              <a:tr h="780099">
                <a:tc>
                  <a:txBody>
                    <a:bodyPr/>
                    <a:lstStyle/>
                    <a:p>
                      <a:pPr algn="l" fontAlgn="t"/>
                      <a:r>
                        <a:rPr lang="en-AU" sz="1100" u="none" strike="noStrike">
                          <a:effectLst/>
                        </a:rPr>
                        <a:t>Summary: 5MS Rule Commencement</a:t>
                      </a:r>
                      <a:endParaRPr lang="en-AU" sz="1100" b="1" i="0" u="none" strike="noStrike">
                        <a:solidFill>
                          <a:srgbClr val="000000"/>
                        </a:solidFill>
                        <a:effectLst/>
                        <a:latin typeface="Calibri" panose="020F0502020204030204" pitchFamily="34" charset="0"/>
                      </a:endParaRPr>
                    </a:p>
                  </a:txBody>
                  <a:tcPr marL="39683" marR="39683" marT="39683" marB="39683" anchor="ctr">
                    <a:solidFill>
                      <a:schemeClr val="accent5">
                        <a:lumMod val="20000"/>
                        <a:lumOff val="80000"/>
                      </a:schemeClr>
                    </a:solidFill>
                  </a:tcPr>
                </a:tc>
                <a:tc>
                  <a:txBody>
                    <a:bodyPr/>
                    <a:lstStyle/>
                    <a:p>
                      <a:pPr algn="ctr" fontAlgn="t"/>
                      <a:endParaRPr lang="en-AU" sz="1100" b="0" i="0" u="none" strike="noStrike">
                        <a:solidFill>
                          <a:srgbClr val="000000"/>
                        </a:solidFill>
                        <a:effectLst/>
                        <a:latin typeface="Calibri" panose="020F0502020204030204" pitchFamily="34" charset="0"/>
                      </a:endParaRPr>
                    </a:p>
                  </a:txBody>
                  <a:tcPr marL="79367" marR="79367" marT="79367" marB="79367" anchor="ctr">
                    <a:solidFill>
                      <a:schemeClr val="tx1"/>
                    </a:solidFill>
                  </a:tcPr>
                </a:tc>
                <a:tc>
                  <a:txBody>
                    <a:bodyPr/>
                    <a:lstStyle/>
                    <a:p>
                      <a:pPr algn="l" fontAlgn="b"/>
                      <a:r>
                        <a:rPr lang="en-AU" sz="1100" u="none" strike="noStrike">
                          <a:effectLst/>
                        </a:rPr>
                        <a:t>All components of 5MS Essential capability on track for Rule Commencement timeframe, replanning of AEMO Platform Deployments underway and heightened risk profile noted.</a:t>
                      </a:r>
                      <a:endParaRPr lang="en-AU" sz="1100" b="0" i="0" u="none" strike="noStrike">
                        <a:solidFill>
                          <a:srgbClr val="000000"/>
                        </a:solidFill>
                        <a:effectLst/>
                        <a:latin typeface="Calibri" panose="020F0502020204030204" pitchFamily="34" charset="0"/>
                      </a:endParaRPr>
                    </a:p>
                  </a:txBody>
                  <a:tcPr marL="79367" marR="79367" marT="79367" marB="79367" anchor="ctr">
                    <a:solidFill>
                      <a:schemeClr val="accent5">
                        <a:lumMod val="20000"/>
                        <a:lumOff val="80000"/>
                      </a:schemeClr>
                    </a:solidFill>
                  </a:tcPr>
                </a:tc>
                <a:extLst>
                  <a:ext uri="{0D108BD9-81ED-4DB2-BD59-A6C34878D82A}">
                    <a16:rowId xmlns:a16="http://schemas.microsoft.com/office/drawing/2014/main" val="1779138687"/>
                  </a:ext>
                </a:extLst>
              </a:tr>
            </a:tbl>
          </a:graphicData>
        </a:graphic>
      </p:graphicFrame>
      <p:grpSp>
        <p:nvGrpSpPr>
          <p:cNvPr id="16" name="Group 15">
            <a:extLst>
              <a:ext uri="{FF2B5EF4-FFF2-40B4-BE49-F238E27FC236}">
                <a16:creationId xmlns:a16="http://schemas.microsoft.com/office/drawing/2014/main" id="{5CAE7AE1-CCB8-4186-8964-FD995D0224DC}"/>
              </a:ext>
            </a:extLst>
          </p:cNvPr>
          <p:cNvGrpSpPr/>
          <p:nvPr/>
        </p:nvGrpSpPr>
        <p:grpSpPr>
          <a:xfrm>
            <a:off x="4698948" y="3292960"/>
            <a:ext cx="614941" cy="2169518"/>
            <a:chOff x="4105453" y="2978177"/>
            <a:chExt cx="540000" cy="1968147"/>
          </a:xfrm>
        </p:grpSpPr>
        <p:sp>
          <p:nvSpPr>
            <p:cNvPr id="9" name="Flowchart: Connector 8">
              <a:extLst>
                <a:ext uri="{FF2B5EF4-FFF2-40B4-BE49-F238E27FC236}">
                  <a16:creationId xmlns:a16="http://schemas.microsoft.com/office/drawing/2014/main" id="{BD9AD2AD-E384-4C0A-A54F-25EE689B787B}"/>
                </a:ext>
              </a:extLst>
            </p:cNvPr>
            <p:cNvSpPr/>
            <p:nvPr/>
          </p:nvSpPr>
          <p:spPr>
            <a:xfrm>
              <a:off x="4105453" y="2978177"/>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9683" rIns="39683" rtlCol="0" anchor="ctr"/>
            <a:lstStyle/>
            <a:p>
              <a:pPr algn="ctr"/>
              <a:r>
                <a:rPr lang="en-AU" sz="1102"/>
                <a:t>On track</a:t>
              </a:r>
            </a:p>
          </p:txBody>
        </p:sp>
        <p:sp>
          <p:nvSpPr>
            <p:cNvPr id="10" name="Flowchart: Connector 9">
              <a:extLst>
                <a:ext uri="{FF2B5EF4-FFF2-40B4-BE49-F238E27FC236}">
                  <a16:creationId xmlns:a16="http://schemas.microsoft.com/office/drawing/2014/main" id="{DE603FC4-D909-4137-89F4-2F0263B9CEE0}"/>
                </a:ext>
              </a:extLst>
            </p:cNvPr>
            <p:cNvSpPr/>
            <p:nvPr/>
          </p:nvSpPr>
          <p:spPr>
            <a:xfrm>
              <a:off x="4105453" y="3702796"/>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9683" rIns="39683" rtlCol="0" anchor="ctr"/>
            <a:lstStyle/>
            <a:p>
              <a:pPr algn="ctr"/>
              <a:r>
                <a:rPr lang="en-AU" sz="1102"/>
                <a:t>On track</a:t>
              </a:r>
            </a:p>
          </p:txBody>
        </p:sp>
        <p:sp>
          <p:nvSpPr>
            <p:cNvPr id="11" name="Flowchart: Connector 10">
              <a:extLst>
                <a:ext uri="{FF2B5EF4-FFF2-40B4-BE49-F238E27FC236}">
                  <a16:creationId xmlns:a16="http://schemas.microsoft.com/office/drawing/2014/main" id="{A6090171-8E2B-4103-875D-CC2B5648E070}"/>
                </a:ext>
              </a:extLst>
            </p:cNvPr>
            <p:cNvSpPr/>
            <p:nvPr/>
          </p:nvSpPr>
          <p:spPr>
            <a:xfrm>
              <a:off x="4105453" y="4406324"/>
              <a:ext cx="540000" cy="54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9683" rIns="39683" rtlCol="0" anchor="ctr"/>
            <a:lstStyle/>
            <a:p>
              <a:pPr algn="ctr"/>
              <a:r>
                <a:rPr lang="en-AU" sz="1102"/>
                <a:t>On track</a:t>
              </a:r>
            </a:p>
          </p:txBody>
        </p:sp>
      </p:grpSp>
      <p:grpSp>
        <p:nvGrpSpPr>
          <p:cNvPr id="15" name="Group 14">
            <a:extLst>
              <a:ext uri="{FF2B5EF4-FFF2-40B4-BE49-F238E27FC236}">
                <a16:creationId xmlns:a16="http://schemas.microsoft.com/office/drawing/2014/main" id="{2B2A0E2C-A55F-4999-9728-DB329779C1B8}"/>
              </a:ext>
            </a:extLst>
          </p:cNvPr>
          <p:cNvGrpSpPr/>
          <p:nvPr/>
        </p:nvGrpSpPr>
        <p:grpSpPr>
          <a:xfrm>
            <a:off x="6942687" y="166222"/>
            <a:ext cx="396833" cy="1263160"/>
            <a:chOff x="3944236" y="5494678"/>
            <a:chExt cx="360000" cy="1145916"/>
          </a:xfrm>
        </p:grpSpPr>
        <p:sp>
          <p:nvSpPr>
            <p:cNvPr id="12" name="Flowchart: Connector 11">
              <a:extLst>
                <a:ext uri="{FF2B5EF4-FFF2-40B4-BE49-F238E27FC236}">
                  <a16:creationId xmlns:a16="http://schemas.microsoft.com/office/drawing/2014/main" id="{1075B53A-21C8-4084-8F8F-FB0D429FD4B5}"/>
                </a:ext>
              </a:extLst>
            </p:cNvPr>
            <p:cNvSpPr/>
            <p:nvPr/>
          </p:nvSpPr>
          <p:spPr>
            <a:xfrm>
              <a:off x="3944236" y="5494678"/>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9683" rIns="0" bIns="39683" rtlCol="0" anchor="ctr"/>
            <a:lstStyle/>
            <a:p>
              <a:pPr algn="ctr"/>
              <a:r>
                <a:rPr lang="en-AU" sz="772"/>
                <a:t>On track   </a:t>
              </a:r>
            </a:p>
          </p:txBody>
        </p:sp>
        <p:sp>
          <p:nvSpPr>
            <p:cNvPr id="13" name="Flowchart: Connector 12">
              <a:extLst>
                <a:ext uri="{FF2B5EF4-FFF2-40B4-BE49-F238E27FC236}">
                  <a16:creationId xmlns:a16="http://schemas.microsoft.com/office/drawing/2014/main" id="{7270BEC4-587A-4E8D-AD11-B06B9261EC52}"/>
                </a:ext>
              </a:extLst>
            </p:cNvPr>
            <p:cNvSpPr/>
            <p:nvPr/>
          </p:nvSpPr>
          <p:spPr>
            <a:xfrm>
              <a:off x="3944236" y="5886140"/>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9683" tIns="39683" rIns="39683" bIns="39683" rtlCol="0" anchor="ctr"/>
            <a:lstStyle/>
            <a:p>
              <a:pPr algn="ctr"/>
              <a:r>
                <a:rPr lang="en-AU" sz="772"/>
                <a:t>Risk 1          </a:t>
              </a:r>
            </a:p>
          </p:txBody>
        </p:sp>
        <p:sp>
          <p:nvSpPr>
            <p:cNvPr id="14" name="Flowchart: Connector 13">
              <a:extLst>
                <a:ext uri="{FF2B5EF4-FFF2-40B4-BE49-F238E27FC236}">
                  <a16:creationId xmlns:a16="http://schemas.microsoft.com/office/drawing/2014/main" id="{3E37BBF9-FCE0-45C4-828B-BD8034E6AF98}"/>
                </a:ext>
              </a:extLst>
            </p:cNvPr>
            <p:cNvSpPr/>
            <p:nvPr/>
          </p:nvSpPr>
          <p:spPr>
            <a:xfrm>
              <a:off x="3944236" y="6280594"/>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9683" tIns="39683" rIns="39683" bIns="39683" rtlCol="0" anchor="ctr"/>
            <a:lstStyle/>
            <a:p>
              <a:pPr algn="ctr"/>
              <a:r>
                <a:rPr lang="en-AU" sz="772"/>
                <a:t>Risk 2        </a:t>
              </a:r>
            </a:p>
          </p:txBody>
        </p:sp>
      </p:grpSp>
      <p:sp>
        <p:nvSpPr>
          <p:cNvPr id="7" name="Flowchart: Connector 6">
            <a:extLst>
              <a:ext uri="{FF2B5EF4-FFF2-40B4-BE49-F238E27FC236}">
                <a16:creationId xmlns:a16="http://schemas.microsoft.com/office/drawing/2014/main" id="{2B1719BB-48F6-4239-900C-13DF901D3404}"/>
              </a:ext>
            </a:extLst>
          </p:cNvPr>
          <p:cNvSpPr/>
          <p:nvPr/>
        </p:nvSpPr>
        <p:spPr>
          <a:xfrm>
            <a:off x="4652703" y="2313574"/>
            <a:ext cx="656869" cy="576383"/>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9683" tIns="39683" rIns="39683" bIns="39683" rtlCol="0" anchor="ctr"/>
          <a:lstStyle/>
          <a:p>
            <a:pPr algn="ctr"/>
            <a:r>
              <a:rPr lang="en-AU" sz="1102"/>
              <a:t>Risk 1          </a:t>
            </a:r>
          </a:p>
        </p:txBody>
      </p:sp>
      <p:sp>
        <p:nvSpPr>
          <p:cNvPr id="3" name="TextBox 2">
            <a:extLst>
              <a:ext uri="{FF2B5EF4-FFF2-40B4-BE49-F238E27FC236}">
                <a16:creationId xmlns:a16="http://schemas.microsoft.com/office/drawing/2014/main" id="{F2614641-4542-4E63-8BA5-3C8DF2DD676B}"/>
              </a:ext>
            </a:extLst>
          </p:cNvPr>
          <p:cNvSpPr txBox="1"/>
          <p:nvPr/>
        </p:nvSpPr>
        <p:spPr>
          <a:xfrm>
            <a:off x="645263" y="5674902"/>
            <a:ext cx="9553954" cy="523220"/>
          </a:xfrm>
          <a:prstGeom prst="rect">
            <a:avLst/>
          </a:prstGeom>
          <a:noFill/>
        </p:spPr>
        <p:txBody>
          <a:bodyPr wrap="square" rtlCol="0" anchor="ctr">
            <a:spAutoFit/>
          </a:bodyPr>
          <a:lstStyle/>
          <a:p>
            <a:pPr algn="ctr"/>
            <a:r>
              <a:rPr lang="en-AU" sz="1400" b="1"/>
              <a:t>Dashboard commentary as at 28</a:t>
            </a:r>
            <a:r>
              <a:rPr lang="en-AU" sz="1400" b="1" baseline="30000"/>
              <a:t>th</a:t>
            </a:r>
            <a:r>
              <a:rPr lang="en-AU" sz="1400" b="1"/>
              <a:t> January and will be updated with results from Readiness Survey #6, due 26</a:t>
            </a:r>
            <a:r>
              <a:rPr lang="en-AU" sz="1400" b="1" baseline="30000"/>
              <a:t>th</a:t>
            </a:r>
            <a:r>
              <a:rPr lang="en-AU" sz="1400" b="1"/>
              <a:t> February.  Represents overview of 5MS readiness and preparations for UFE soft start </a:t>
            </a:r>
          </a:p>
        </p:txBody>
      </p:sp>
    </p:spTree>
    <p:extLst>
      <p:ext uri="{BB962C8B-B14F-4D97-AF65-F5344CB8AC3E}">
        <p14:creationId xmlns:p14="http://schemas.microsoft.com/office/powerpoint/2010/main" val="345236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4D95B-3275-4772-AE14-A1616AD031CB}"/>
              </a:ext>
            </a:extLst>
          </p:cNvPr>
          <p:cNvSpPr>
            <a:spLocks noGrp="1"/>
          </p:cNvSpPr>
          <p:nvPr>
            <p:ph type="title"/>
          </p:nvPr>
        </p:nvSpPr>
        <p:spPr>
          <a:xfrm>
            <a:off x="206547" y="150494"/>
            <a:ext cx="10255424" cy="1310695"/>
          </a:xfrm>
        </p:spPr>
        <p:txBody>
          <a:bodyPr/>
          <a:lstStyle/>
          <a:p>
            <a:r>
              <a:rPr lang="en-AU"/>
              <a:t>Next Steps: Communicating status on an ongoing basis</a:t>
            </a:r>
          </a:p>
        </p:txBody>
      </p:sp>
      <p:sp>
        <p:nvSpPr>
          <p:cNvPr id="3" name="Content Placeholder 2">
            <a:extLst>
              <a:ext uri="{FF2B5EF4-FFF2-40B4-BE49-F238E27FC236}">
                <a16:creationId xmlns:a16="http://schemas.microsoft.com/office/drawing/2014/main" id="{97C572CC-9C50-44D0-BCA0-BF2008EB61C8}"/>
              </a:ext>
            </a:extLst>
          </p:cNvPr>
          <p:cNvSpPr>
            <a:spLocks noGrp="1"/>
          </p:cNvSpPr>
          <p:nvPr>
            <p:ph idx="1"/>
          </p:nvPr>
        </p:nvSpPr>
        <p:spPr/>
        <p:txBody>
          <a:bodyPr/>
          <a:lstStyle/>
          <a:p>
            <a:r>
              <a:rPr lang="en-AU"/>
              <a:t>Next Executive Forum – </a:t>
            </a:r>
            <a:r>
              <a:rPr lang="en-AU" b="1"/>
              <a:t>25-Mar-21</a:t>
            </a:r>
          </a:p>
          <a:p>
            <a:pPr lvl="1"/>
            <a:r>
              <a:rPr lang="en-AU"/>
              <a:t>Update on Retail workstream progress will be provided</a:t>
            </a:r>
          </a:p>
          <a:p>
            <a:pPr lvl="1"/>
            <a:r>
              <a:rPr lang="en-AU"/>
              <a:t>Further Executive Forums scheduled for 7 July and 2 Sept, aligned with Market Trial commencement and 5MS Market Start</a:t>
            </a:r>
          </a:p>
          <a:p>
            <a:endParaRPr lang="en-AU"/>
          </a:p>
          <a:p>
            <a:r>
              <a:rPr lang="en-AU"/>
              <a:t>A schedule will be presented to the </a:t>
            </a:r>
            <a:r>
              <a:rPr lang="en-AU" b="1"/>
              <a:t>PCF on 18-Feb </a:t>
            </a:r>
            <a:r>
              <a:rPr lang="en-AU"/>
              <a:t>outlining checkpoint dates and go/no-go decision dates with a view to integrate into the existing PCF timetable</a:t>
            </a:r>
          </a:p>
          <a:p>
            <a:endParaRPr lang="en-AU"/>
          </a:p>
          <a:p>
            <a:r>
              <a:rPr lang="en-AU"/>
              <a:t>All feedback received will be discussed with the relevant working / focus group</a:t>
            </a:r>
          </a:p>
        </p:txBody>
      </p:sp>
      <p:sp>
        <p:nvSpPr>
          <p:cNvPr id="4" name="Slide Number Placeholder 3">
            <a:extLst>
              <a:ext uri="{FF2B5EF4-FFF2-40B4-BE49-F238E27FC236}">
                <a16:creationId xmlns:a16="http://schemas.microsoft.com/office/drawing/2014/main" id="{78D1DDDC-13B9-4A90-9341-C101A4DB722F}"/>
              </a:ext>
            </a:extLst>
          </p:cNvPr>
          <p:cNvSpPr>
            <a:spLocks noGrp="1"/>
          </p:cNvSpPr>
          <p:nvPr>
            <p:ph type="sldNum" sz="quarter" idx="12"/>
          </p:nvPr>
        </p:nvSpPr>
        <p:spPr/>
        <p:txBody>
          <a:bodyPr/>
          <a:lstStyle/>
          <a:p>
            <a:fld id="{4EC81F68-4976-451A-B2E9-79BCBD2F70CC}" type="slidenum">
              <a:rPr lang="en-AU" smtClean="0"/>
              <a:t>9</a:t>
            </a:fld>
            <a:endParaRPr lang="en-AU"/>
          </a:p>
        </p:txBody>
      </p:sp>
    </p:spTree>
    <p:extLst>
      <p:ext uri="{BB962C8B-B14F-4D97-AF65-F5344CB8AC3E}">
        <p14:creationId xmlns:p14="http://schemas.microsoft.com/office/powerpoint/2010/main" val="1263973764"/>
      </p:ext>
    </p:extLst>
  </p:cSld>
  <p:clrMapOvr>
    <a:masterClrMapping/>
  </p:clrMapOvr>
</p:sld>
</file>

<file path=ppt/theme/theme1.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ctr">
          <a:defRPr sz="3600" b="1" dirty="0" smtClean="0"/>
        </a:defPPr>
      </a:lstStyle>
    </a:txDef>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E2964DDED0EC4A8D459028649F1056" ma:contentTypeVersion="13" ma:contentTypeDescription="Create a new document." ma:contentTypeScope="" ma:versionID="ee8aba6cab5b99e025c02aced6e13774">
  <xsd:schema xmlns:xsd="http://www.w3.org/2001/XMLSchema" xmlns:xs="http://www.w3.org/2001/XMLSchema" xmlns:p="http://schemas.microsoft.com/office/2006/metadata/properties" xmlns:ns2="99eba8f5-7fec-4c00-afe1-f2f2944c28a7" xmlns:ns3="ff08f022-2cdc-49e5-914c-f7e666dadb4c" targetNamespace="http://schemas.microsoft.com/office/2006/metadata/properties" ma:root="true" ma:fieldsID="a272ee55274d59add8dca59113327f00" ns2:_="" ns3:_="">
    <xsd:import namespace="99eba8f5-7fec-4c00-afe1-f2f2944c28a7"/>
    <xsd:import namespace="ff08f022-2cdc-49e5-914c-f7e666dadb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ba8f5-7fec-4c00-afe1-f2f2944c2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f08f022-2cdc-49e5-914c-f7e666dadb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 xmlns="99eba8f5-7fec-4c00-afe1-f2f2944c28a7" xsi:nil="true"/>
  </documentManagement>
</p:properties>
</file>

<file path=customXml/itemProps1.xml><?xml version="1.0" encoding="utf-8"?>
<ds:datastoreItem xmlns:ds="http://schemas.openxmlformats.org/officeDocument/2006/customXml" ds:itemID="{FDD0C81A-F611-4628-808C-6A66C58DFD01}">
  <ds:schemaRefs>
    <ds:schemaRef ds:uri="http://schemas.microsoft.com/sharepoint/v3/contenttype/forms"/>
  </ds:schemaRefs>
</ds:datastoreItem>
</file>

<file path=customXml/itemProps2.xml><?xml version="1.0" encoding="utf-8"?>
<ds:datastoreItem xmlns:ds="http://schemas.openxmlformats.org/officeDocument/2006/customXml" ds:itemID="{1539E5C7-8301-4B99-8E7E-ACB895A93421}">
  <ds:schemaRefs>
    <ds:schemaRef ds:uri="99eba8f5-7fec-4c00-afe1-f2f2944c28a7"/>
    <ds:schemaRef ds:uri="ff08f022-2cdc-49e5-914c-f7e666dadb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A4CC2EC-CAC8-4A26-A8D1-80B9BB2C7078}">
  <ds:schemaRefs>
    <ds:schemaRef ds:uri="99eba8f5-7fec-4c00-afe1-f2f2944c28a7"/>
    <ds:schemaRef ds:uri="ff08f022-2cdc-49e5-914c-f7e666dadb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16</Slides>
  <Notes>2</Notes>
  <HiddenSlides>0</HiddenSlide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AEMO 2018 A4 landscape</vt:lpstr>
      <vt:lpstr>AEMC Primary Presentation Template 16x9</vt:lpstr>
      <vt:lpstr>5MS &amp; GS Executive Forum – Retail Go-Live Date Change</vt:lpstr>
      <vt:lpstr>AEMO Competition Law  Meeting Protocol</vt:lpstr>
      <vt:lpstr>Agenda</vt:lpstr>
      <vt:lpstr>Objectives</vt:lpstr>
      <vt:lpstr>Feedback and Conclusions</vt:lpstr>
      <vt:lpstr>March Checkpoint</vt:lpstr>
      <vt:lpstr>Initial Impact Assessment   Key dates</vt:lpstr>
      <vt:lpstr>5MS Rule  Commencement Status</vt:lpstr>
      <vt:lpstr>Next Steps: Communicating status on an ongoing basis</vt:lpstr>
      <vt:lpstr>Appendix 1: Further Information</vt:lpstr>
      <vt:lpstr>PowerPoint Presentation</vt:lpstr>
      <vt:lpstr>5MS Program – IT Systems Status</vt:lpstr>
      <vt:lpstr>Actions to mitigate participant program impacts</vt:lpstr>
      <vt:lpstr>5MS &amp; GS Program Timeline: Level 1 Milestones</vt:lpstr>
      <vt:lpstr>External Milestones Impacted by Change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Readiness Working Group #18 (incl. Systems Working Group)</dc:title>
  <dc:creator>Carol Bosnjak</dc:creator>
  <cp:revision>3</cp:revision>
  <dcterms:created xsi:type="dcterms:W3CDTF">2020-12-07T05:18:22Z</dcterms:created>
  <dcterms:modified xsi:type="dcterms:W3CDTF">2021-02-10T00:03:18Z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0x010100A0E2964DDED0EC4A8D459028649F1056</vt:lpwstr>
  </property>
</Properties>
</file>