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22"/>
  </p:notesMasterIdLst>
  <p:sldIdLst>
    <p:sldId id="257" r:id="rId6"/>
    <p:sldId id="1501" r:id="rId7"/>
    <p:sldId id="4043" r:id="rId8"/>
    <p:sldId id="2146847097" r:id="rId9"/>
    <p:sldId id="2146847091" r:id="rId10"/>
    <p:sldId id="2146847092" r:id="rId11"/>
    <p:sldId id="2146847088" r:id="rId12"/>
    <p:sldId id="2146847089" r:id="rId13"/>
    <p:sldId id="2146847090" r:id="rId14"/>
    <p:sldId id="2146847094" r:id="rId15"/>
    <p:sldId id="2146847098" r:id="rId16"/>
    <p:sldId id="2146847096" r:id="rId17"/>
    <p:sldId id="2146847087" r:id="rId18"/>
    <p:sldId id="2146847084" r:id="rId19"/>
    <p:sldId id="2146847083" r:id="rId20"/>
    <p:sldId id="214684704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2"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9A00"/>
    <a:srgbClr val="E8E8E8"/>
    <a:srgbClr val="CCCCCC"/>
    <a:srgbClr val="EDCAF2"/>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669E47-08E9-FA0D-6797-9EC414B04ADF}" v="271" dt="2021-09-23T07:50:10.708"/>
    <p1510:client id="{413E61E7-8D68-B52D-6736-D48AFF218A62}" v="128" dt="2021-09-27T02:07:49.817"/>
    <p1510:client id="{5EE7C8EE-92F3-4F8D-9929-75D8DEEDB5D7}" v="2320" dt="2021-09-23T09:31:40.419"/>
    <p1510:client id="{9871B94C-FA86-49C9-ADBD-D9C0B8DFFD0C}" v="748" dt="2021-09-23T07:45:18.428"/>
    <p1510:client id="{9C3C6EC3-4A00-4449-94C7-F7806FBF0F77}" v="874" dt="2021-09-23T09:24:48.6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28/09/2021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28/09/2021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28/09/2021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28/09/2021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28/09/2021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28/09/2021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28/09/2021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28/09/2021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28/09/2021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28/09/2021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28/09/2021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28/09/2021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10637854" cy="2387600"/>
          </a:xfrm>
        </p:spPr>
        <p:txBody>
          <a:bodyPr>
            <a:normAutofit/>
          </a:bodyPr>
          <a:lstStyle/>
          <a:p>
            <a:r>
              <a:rPr lang="en-AU"/>
              <a:t>5MS &amp; GS Executive Forum #15</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Monday, 27 September 2021</a:t>
            </a:r>
          </a:p>
          <a:p>
            <a:r>
              <a:rPr lang="en-AU" sz="1900"/>
              <a:t>This meeting is recorded for the purpose of minute taking.</a:t>
            </a:r>
          </a:p>
          <a:p>
            <a:r>
              <a:rPr lang="en-AU" sz="190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88C5-A419-49EF-B8F1-7079816975DB}"/>
              </a:ext>
            </a:extLst>
          </p:cNvPr>
          <p:cNvSpPr>
            <a:spLocks noGrp="1"/>
          </p:cNvSpPr>
          <p:nvPr>
            <p:ph type="ctrTitle"/>
          </p:nvPr>
        </p:nvSpPr>
        <p:spPr/>
        <p:txBody>
          <a:bodyPr/>
          <a:lstStyle/>
          <a:p>
            <a:r>
              <a:rPr lang="en-AU"/>
              <a:t>Participant Support Arrangements</a:t>
            </a:r>
          </a:p>
        </p:txBody>
      </p:sp>
      <p:sp>
        <p:nvSpPr>
          <p:cNvPr id="3" name="Subtitle 2">
            <a:extLst>
              <a:ext uri="{FF2B5EF4-FFF2-40B4-BE49-F238E27FC236}">
                <a16:creationId xmlns:a16="http://schemas.microsoft.com/office/drawing/2014/main" id="{77AF0D42-F787-47AC-A3B5-4EAAFE239D7C}"/>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1515689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A0CE-C9B8-4C1D-A153-5A36D96AA379}"/>
              </a:ext>
            </a:extLst>
          </p:cNvPr>
          <p:cNvSpPr>
            <a:spLocks noGrp="1"/>
          </p:cNvSpPr>
          <p:nvPr>
            <p:ph type="title"/>
          </p:nvPr>
        </p:nvSpPr>
        <p:spPr/>
        <p:txBody>
          <a:bodyPr/>
          <a:lstStyle/>
          <a:p>
            <a:r>
              <a:rPr lang="en-AU"/>
              <a:t>Participant Support Arrangements</a:t>
            </a:r>
          </a:p>
        </p:txBody>
      </p:sp>
      <p:sp>
        <p:nvSpPr>
          <p:cNvPr id="4" name="Slide Number Placeholder 3">
            <a:extLst>
              <a:ext uri="{FF2B5EF4-FFF2-40B4-BE49-F238E27FC236}">
                <a16:creationId xmlns:a16="http://schemas.microsoft.com/office/drawing/2014/main" id="{9BE901E0-5C34-4738-8122-3D8E7EB18A93}"/>
              </a:ext>
            </a:extLst>
          </p:cNvPr>
          <p:cNvSpPr>
            <a:spLocks noGrp="1"/>
          </p:cNvSpPr>
          <p:nvPr>
            <p:ph type="sldNum" sz="quarter" idx="12"/>
          </p:nvPr>
        </p:nvSpPr>
        <p:spPr/>
        <p:txBody>
          <a:bodyPr/>
          <a:lstStyle/>
          <a:p>
            <a:fld id="{4EC81F68-4976-451A-B2E9-79BCBD2F70CC}" type="slidenum">
              <a:rPr lang="en-AU" smtClean="0"/>
              <a:t>11</a:t>
            </a:fld>
            <a:endParaRPr lang="en-AU"/>
          </a:p>
        </p:txBody>
      </p:sp>
      <p:sp>
        <p:nvSpPr>
          <p:cNvPr id="5" name="Rectangle 4">
            <a:extLst>
              <a:ext uri="{FF2B5EF4-FFF2-40B4-BE49-F238E27FC236}">
                <a16:creationId xmlns:a16="http://schemas.microsoft.com/office/drawing/2014/main" id="{CA013081-C623-4316-9E6F-D7F4F3BC86C9}"/>
              </a:ext>
            </a:extLst>
          </p:cNvPr>
          <p:cNvSpPr/>
          <p:nvPr/>
        </p:nvSpPr>
        <p:spPr>
          <a:xfrm>
            <a:off x="235528" y="1582616"/>
            <a:ext cx="3657600" cy="477373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AU" b="1" u="sng"/>
              <a:t>Support during September</a:t>
            </a:r>
          </a:p>
          <a:p>
            <a:pPr marL="285750" indent="-285750">
              <a:buFont typeface="Arial" panose="020B0604020202020204" pitchFamily="34" charset="0"/>
              <a:buChar char="•"/>
            </a:pPr>
            <a:r>
              <a:rPr lang="en-AU"/>
              <a:t>Daily: Market Trial calls until 17-Sep</a:t>
            </a:r>
          </a:p>
          <a:p>
            <a:pPr marL="285750" indent="-285750">
              <a:buFont typeface="Arial" panose="020B0604020202020204" pitchFamily="34" charset="0"/>
              <a:buChar char="•"/>
            </a:pPr>
            <a:r>
              <a:rPr lang="en-AU"/>
              <a:t>Twice weekly: Retail issues Q&amp;A</a:t>
            </a:r>
          </a:p>
          <a:p>
            <a:pPr marL="285750" indent="-285750">
              <a:buFont typeface="Arial" panose="020B0604020202020204" pitchFamily="34" charset="0"/>
              <a:buChar char="•"/>
            </a:pPr>
            <a:r>
              <a:rPr lang="en-AU"/>
              <a:t>Twice weekly: Market Trial calls until 30-Sep</a:t>
            </a:r>
          </a:p>
          <a:p>
            <a:pPr marL="285750" indent="-285750">
              <a:buFont typeface="Arial" panose="020B0604020202020204" pitchFamily="34" charset="0"/>
              <a:buChar char="•"/>
            </a:pPr>
            <a:r>
              <a:rPr lang="en-AU"/>
              <a:t>Weekly: General Q&amp;A </a:t>
            </a:r>
          </a:p>
          <a:p>
            <a:pPr marL="285750" indent="-285750">
              <a:buFont typeface="Arial" panose="020B0604020202020204" pitchFamily="34" charset="0"/>
              <a:buChar char="•"/>
            </a:pPr>
            <a:r>
              <a:rPr lang="en-AU"/>
              <a:t>7-Sep: RWG – focus on Go-Live Plan</a:t>
            </a:r>
          </a:p>
          <a:p>
            <a:pPr marL="285750" indent="-285750">
              <a:buFont typeface="Arial" panose="020B0604020202020204" pitchFamily="34" charset="0"/>
              <a:buChar char="•"/>
            </a:pPr>
            <a:r>
              <a:rPr lang="en-AU"/>
              <a:t>9-Sep: TFG</a:t>
            </a:r>
          </a:p>
          <a:p>
            <a:pPr marL="285750" indent="-285750">
              <a:buFont typeface="Arial" panose="020B0604020202020204" pitchFamily="34" charset="0"/>
              <a:buChar char="•"/>
            </a:pPr>
            <a:r>
              <a:rPr lang="en-AU"/>
              <a:t>15-Sep: RM Reports Session</a:t>
            </a:r>
          </a:p>
          <a:p>
            <a:pPr marL="285750" indent="-285750">
              <a:buFont typeface="Arial" panose="020B0604020202020204" pitchFamily="34" charset="0"/>
              <a:buChar char="•"/>
            </a:pPr>
            <a:r>
              <a:rPr lang="en-AU"/>
              <a:t>16-Sep: PCF</a:t>
            </a:r>
          </a:p>
          <a:p>
            <a:pPr marL="285750" indent="-285750">
              <a:buFont typeface="Arial" panose="020B0604020202020204" pitchFamily="34" charset="0"/>
              <a:buChar char="•"/>
            </a:pPr>
            <a:r>
              <a:rPr lang="en-AU"/>
              <a:t>23-Sep: Q&amp;A focus on known defects</a:t>
            </a:r>
          </a:p>
          <a:p>
            <a:pPr marL="285750" indent="-285750">
              <a:buFont typeface="Arial" panose="020B0604020202020204" pitchFamily="34" charset="0"/>
              <a:buChar char="•"/>
            </a:pPr>
            <a:r>
              <a:rPr lang="en-AU"/>
              <a:t>29-Sep: Q&amp;A focus on post 1-Oct support</a:t>
            </a:r>
          </a:p>
        </p:txBody>
      </p:sp>
      <p:sp>
        <p:nvSpPr>
          <p:cNvPr id="6" name="Rectangle 5">
            <a:extLst>
              <a:ext uri="{FF2B5EF4-FFF2-40B4-BE49-F238E27FC236}">
                <a16:creationId xmlns:a16="http://schemas.microsoft.com/office/drawing/2014/main" id="{9271CE9A-B9B9-4510-8C82-1914FABDDA63}"/>
              </a:ext>
            </a:extLst>
          </p:cNvPr>
          <p:cNvSpPr/>
          <p:nvPr/>
        </p:nvSpPr>
        <p:spPr>
          <a:xfrm>
            <a:off x="4197928" y="1582615"/>
            <a:ext cx="3657600" cy="2417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AU" b="1" u="sng"/>
              <a:t>Cutover Support</a:t>
            </a:r>
          </a:p>
          <a:p>
            <a:pPr algn="ctr"/>
            <a:r>
              <a:rPr lang="en-AU"/>
              <a:t>30-Sep: General Q&amp;A session</a:t>
            </a:r>
          </a:p>
          <a:p>
            <a:pPr algn="ctr"/>
            <a:r>
              <a:rPr lang="en-AU"/>
              <a:t>23:30 30-SEP – 03:00 01-Oct: Support Room</a:t>
            </a:r>
          </a:p>
          <a:p>
            <a:pPr algn="ctr"/>
            <a:r>
              <a:rPr lang="en-AU"/>
              <a:t>Support Hub on-call (AEMO BAU arrangements)</a:t>
            </a:r>
          </a:p>
          <a:p>
            <a:pPr algn="ctr"/>
            <a:r>
              <a:rPr lang="en-AU"/>
              <a:t>10:00 01-Oct: Q&amp;A</a:t>
            </a:r>
          </a:p>
        </p:txBody>
      </p:sp>
      <p:sp>
        <p:nvSpPr>
          <p:cNvPr id="7" name="Rectangle 6">
            <a:extLst>
              <a:ext uri="{FF2B5EF4-FFF2-40B4-BE49-F238E27FC236}">
                <a16:creationId xmlns:a16="http://schemas.microsoft.com/office/drawing/2014/main" id="{2FCAEB84-8E78-478B-A6B4-500A3812B4FC}"/>
              </a:ext>
            </a:extLst>
          </p:cNvPr>
          <p:cNvSpPr/>
          <p:nvPr/>
        </p:nvSpPr>
        <p:spPr>
          <a:xfrm>
            <a:off x="8160328" y="1613633"/>
            <a:ext cx="3657600" cy="238686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AU" b="1" u="sng"/>
              <a:t>Post 01-Oct Support</a:t>
            </a:r>
          </a:p>
          <a:p>
            <a:pPr algn="ctr"/>
            <a:r>
              <a:rPr lang="en-AU"/>
              <a:t>Daily Q&amp;A for first two weeks</a:t>
            </a:r>
          </a:p>
          <a:p>
            <a:pPr algn="ctr"/>
            <a:r>
              <a:rPr lang="en-AU"/>
              <a:t>3/week for last two weeks</a:t>
            </a:r>
          </a:p>
          <a:p>
            <a:pPr algn="ctr"/>
            <a:r>
              <a:rPr lang="en-AU"/>
              <a:t>2/week for November</a:t>
            </a:r>
          </a:p>
          <a:p>
            <a:pPr algn="ctr"/>
            <a:r>
              <a:rPr lang="en-AU"/>
              <a:t>1/week for December</a:t>
            </a:r>
          </a:p>
          <a:p>
            <a:pPr algn="ctr"/>
            <a:r>
              <a:rPr lang="en-AU"/>
              <a:t>Revert to BAU support arrangements</a:t>
            </a:r>
          </a:p>
        </p:txBody>
      </p:sp>
      <p:sp>
        <p:nvSpPr>
          <p:cNvPr id="8" name="Rectangle 7">
            <a:extLst>
              <a:ext uri="{FF2B5EF4-FFF2-40B4-BE49-F238E27FC236}">
                <a16:creationId xmlns:a16="http://schemas.microsoft.com/office/drawing/2014/main" id="{740621F2-72AD-45C2-9DB1-4C8B6EFFB85E}"/>
              </a:ext>
            </a:extLst>
          </p:cNvPr>
          <p:cNvSpPr/>
          <p:nvPr/>
        </p:nvSpPr>
        <p:spPr>
          <a:xfrm>
            <a:off x="4197928" y="4272573"/>
            <a:ext cx="3657600" cy="208377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AU" b="1" u="sng"/>
              <a:t>First Weekend Support</a:t>
            </a:r>
          </a:p>
          <a:p>
            <a:pPr algn="ctr"/>
            <a:r>
              <a:rPr lang="en-AU"/>
              <a:t>Additional support staffing in place</a:t>
            </a:r>
          </a:p>
          <a:p>
            <a:pPr algn="ctr"/>
            <a:r>
              <a:rPr lang="en-AU"/>
              <a:t>AEMO Support Hub arrangements in place</a:t>
            </a:r>
          </a:p>
          <a:p>
            <a:pPr algn="ctr"/>
            <a:r>
              <a:rPr lang="en-AU"/>
              <a:t>11:00 Q&amp;A booked for Saturday and Sunday</a:t>
            </a:r>
          </a:p>
          <a:p>
            <a:pPr algn="ctr"/>
            <a:r>
              <a:rPr lang="en-AU"/>
              <a:t>Monday is a working day for Victoria </a:t>
            </a:r>
          </a:p>
        </p:txBody>
      </p:sp>
      <p:sp>
        <p:nvSpPr>
          <p:cNvPr id="9" name="Rectangle 8">
            <a:extLst>
              <a:ext uri="{FF2B5EF4-FFF2-40B4-BE49-F238E27FC236}">
                <a16:creationId xmlns:a16="http://schemas.microsoft.com/office/drawing/2014/main" id="{7631879D-B647-4A6E-8404-BA4423F3950B}"/>
              </a:ext>
            </a:extLst>
          </p:cNvPr>
          <p:cNvSpPr/>
          <p:nvPr/>
        </p:nvSpPr>
        <p:spPr>
          <a:xfrm>
            <a:off x="8160328" y="4269502"/>
            <a:ext cx="3657600" cy="20837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AU" b="1"/>
              <a:t>All issues/incidents should be logged with AEMO Support Hub</a:t>
            </a:r>
            <a:endParaRPr lang="en-AU"/>
          </a:p>
        </p:txBody>
      </p:sp>
    </p:spTree>
    <p:extLst>
      <p:ext uri="{BB962C8B-B14F-4D97-AF65-F5344CB8AC3E}">
        <p14:creationId xmlns:p14="http://schemas.microsoft.com/office/powerpoint/2010/main" val="2585494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FD4E3-2099-4E4F-82D7-F5A976A3BB9A}"/>
              </a:ext>
            </a:extLst>
          </p:cNvPr>
          <p:cNvSpPr>
            <a:spLocks noGrp="1"/>
          </p:cNvSpPr>
          <p:nvPr>
            <p:ph type="ctrTitle"/>
          </p:nvPr>
        </p:nvSpPr>
        <p:spPr/>
        <p:txBody>
          <a:bodyPr/>
          <a:lstStyle/>
          <a:p>
            <a:r>
              <a:rPr lang="en-AU"/>
              <a:t>Next Steps</a:t>
            </a:r>
          </a:p>
        </p:txBody>
      </p:sp>
      <p:sp>
        <p:nvSpPr>
          <p:cNvPr id="3" name="Subtitle 2">
            <a:extLst>
              <a:ext uri="{FF2B5EF4-FFF2-40B4-BE49-F238E27FC236}">
                <a16:creationId xmlns:a16="http://schemas.microsoft.com/office/drawing/2014/main" id="{8D71C481-F9B8-4371-B9DD-10CC27859B65}"/>
              </a:ext>
            </a:extLst>
          </p:cNvPr>
          <p:cNvSpPr>
            <a:spLocks noGrp="1"/>
          </p:cNvSpPr>
          <p:nvPr>
            <p:ph type="subTitle" idx="1"/>
          </p:nvPr>
        </p:nvSpPr>
        <p:spPr/>
        <p:txBody>
          <a:bodyPr vert="horz" lIns="91440" tIns="45720" rIns="91440" bIns="45720" rtlCol="0" anchor="t">
            <a:normAutofit/>
          </a:bodyPr>
          <a:lstStyle/>
          <a:p>
            <a:r>
              <a:rPr lang="en-AU" dirty="0"/>
              <a:t>Peter Carruthers</a:t>
            </a:r>
          </a:p>
        </p:txBody>
      </p:sp>
    </p:spTree>
    <p:extLst>
      <p:ext uri="{BB962C8B-B14F-4D97-AF65-F5344CB8AC3E}">
        <p14:creationId xmlns:p14="http://schemas.microsoft.com/office/powerpoint/2010/main" val="340116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D838-401B-402D-8834-0DF173218984}"/>
              </a:ext>
            </a:extLst>
          </p:cNvPr>
          <p:cNvSpPr>
            <a:spLocks noGrp="1"/>
          </p:cNvSpPr>
          <p:nvPr>
            <p:ph type="title"/>
          </p:nvPr>
        </p:nvSpPr>
        <p:spPr/>
        <p:txBody>
          <a:bodyPr/>
          <a:lstStyle/>
          <a:p>
            <a:r>
              <a:rPr lang="en-AU"/>
              <a:t>Next Steps</a:t>
            </a:r>
          </a:p>
        </p:txBody>
      </p:sp>
      <p:sp>
        <p:nvSpPr>
          <p:cNvPr id="3" name="Content Placeholder 2">
            <a:extLst>
              <a:ext uri="{FF2B5EF4-FFF2-40B4-BE49-F238E27FC236}">
                <a16:creationId xmlns:a16="http://schemas.microsoft.com/office/drawing/2014/main" id="{DF70DC32-35F1-4BC8-9B61-4D5BBF8D2246}"/>
              </a:ext>
            </a:extLst>
          </p:cNvPr>
          <p:cNvSpPr>
            <a:spLocks noGrp="1"/>
          </p:cNvSpPr>
          <p:nvPr>
            <p:ph idx="1"/>
          </p:nvPr>
        </p:nvSpPr>
        <p:spPr/>
        <p:txBody>
          <a:bodyPr/>
          <a:lstStyle/>
          <a:p>
            <a:r>
              <a:rPr lang="en-AU"/>
              <a:t>Progress with changes for 1 October and participant support arrangements</a:t>
            </a:r>
          </a:p>
          <a:p>
            <a:r>
              <a:rPr lang="en-AU"/>
              <a:t>Discuss the approach to Global Settlements with RWG and PCF in October including engagement framework</a:t>
            </a:r>
          </a:p>
          <a:p>
            <a:r>
              <a:rPr lang="en-AU"/>
              <a:t>Discuss the approach to PIR with PCF</a:t>
            </a:r>
          </a:p>
        </p:txBody>
      </p:sp>
      <p:sp>
        <p:nvSpPr>
          <p:cNvPr id="4" name="Slide Number Placeholder 3">
            <a:extLst>
              <a:ext uri="{FF2B5EF4-FFF2-40B4-BE49-F238E27FC236}">
                <a16:creationId xmlns:a16="http://schemas.microsoft.com/office/drawing/2014/main" id="{34ECA892-AFDE-4857-B52F-791EF3C4FA53}"/>
              </a:ext>
            </a:extLst>
          </p:cNvPr>
          <p:cNvSpPr>
            <a:spLocks noGrp="1"/>
          </p:cNvSpPr>
          <p:nvPr>
            <p:ph type="sldNum" sz="quarter" idx="12"/>
          </p:nvPr>
        </p:nvSpPr>
        <p:spPr/>
        <p:txBody>
          <a:bodyPr/>
          <a:lstStyle/>
          <a:p>
            <a:fld id="{4EC81F68-4976-451A-B2E9-79BCBD2F70CC}" type="slidenum">
              <a:rPr lang="en-AU" smtClean="0"/>
              <a:t>13</a:t>
            </a:fld>
            <a:endParaRPr lang="en-AU"/>
          </a:p>
        </p:txBody>
      </p:sp>
    </p:spTree>
    <p:extLst>
      <p:ext uri="{BB962C8B-B14F-4D97-AF65-F5344CB8AC3E}">
        <p14:creationId xmlns:p14="http://schemas.microsoft.com/office/powerpoint/2010/main" val="181018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Discussion</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sz="2800">
                <a:effectLst/>
                <a:latin typeface="+mn-lt"/>
              </a:rPr>
              <a:t>Violette Mouchaileh</a:t>
            </a:r>
            <a:endParaRPr lang="en-AU"/>
          </a:p>
          <a:p>
            <a:endParaRPr lang="en-AU"/>
          </a:p>
        </p:txBody>
      </p:sp>
    </p:spTree>
    <p:extLst>
      <p:ext uri="{BB962C8B-B14F-4D97-AF65-F5344CB8AC3E}">
        <p14:creationId xmlns:p14="http://schemas.microsoft.com/office/powerpoint/2010/main" val="4167124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Tree>
    <p:extLst>
      <p:ext uri="{BB962C8B-B14F-4D97-AF65-F5344CB8AC3E}">
        <p14:creationId xmlns:p14="http://schemas.microsoft.com/office/powerpoint/2010/main" val="1816140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6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sz="2800">
                <a:effectLst/>
                <a:latin typeface="+mn-lt"/>
              </a:rPr>
              <a:t>Violette Mouchaileh</a:t>
            </a:r>
            <a:endParaRPr lang="en-AU"/>
          </a:p>
        </p:txBody>
      </p:sp>
    </p:spTree>
    <p:extLst>
      <p:ext uri="{BB962C8B-B14F-4D97-AF65-F5344CB8AC3E}">
        <p14:creationId xmlns:p14="http://schemas.microsoft.com/office/powerpoint/2010/main" val="3323077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F3491-1BA0-4158-998A-8251E1F7BC0C}"/>
              </a:ext>
            </a:extLst>
          </p:cNvPr>
          <p:cNvSpPr>
            <a:spLocks noGrp="1"/>
          </p:cNvSpPr>
          <p:nvPr>
            <p:ph type="title"/>
          </p:nvPr>
        </p:nvSpPr>
        <p:spPr/>
        <p:txBody>
          <a:bodyPr/>
          <a:lstStyle/>
          <a:p>
            <a:r>
              <a:rPr lang="en-AU"/>
              <a:t>Agenda</a:t>
            </a:r>
          </a:p>
        </p:txBody>
      </p:sp>
      <p:sp>
        <p:nvSpPr>
          <p:cNvPr id="4" name="Slide Number Placeholder 3">
            <a:extLst>
              <a:ext uri="{FF2B5EF4-FFF2-40B4-BE49-F238E27FC236}">
                <a16:creationId xmlns:a16="http://schemas.microsoft.com/office/drawing/2014/main" id="{A9E421F8-77F6-475C-BE1B-B400786D0C96}"/>
              </a:ext>
            </a:extLst>
          </p:cNvPr>
          <p:cNvSpPr>
            <a:spLocks noGrp="1"/>
          </p:cNvSpPr>
          <p:nvPr>
            <p:ph type="sldNum" sz="quarter" idx="12"/>
          </p:nvPr>
        </p:nvSpPr>
        <p:spPr/>
        <p:txBody>
          <a:bodyPr/>
          <a:lstStyle/>
          <a:p>
            <a:fld id="{4EC81F68-4976-451A-B2E9-79BCBD2F70CC}" type="slidenum">
              <a:rPr lang="en-AU" smtClean="0"/>
              <a:t>4</a:t>
            </a:fld>
            <a:endParaRPr lang="en-AU"/>
          </a:p>
        </p:txBody>
      </p:sp>
      <p:graphicFrame>
        <p:nvGraphicFramePr>
          <p:cNvPr id="5" name="Table 5">
            <a:extLst>
              <a:ext uri="{FF2B5EF4-FFF2-40B4-BE49-F238E27FC236}">
                <a16:creationId xmlns:a16="http://schemas.microsoft.com/office/drawing/2014/main" id="{D6DDEED2-57B5-4680-ABE4-8B83D884FA47}"/>
              </a:ext>
            </a:extLst>
          </p:cNvPr>
          <p:cNvGraphicFramePr>
            <a:graphicFrameLocks noGrp="1"/>
          </p:cNvGraphicFramePr>
          <p:nvPr>
            <p:extLst>
              <p:ext uri="{D42A27DB-BD31-4B8C-83A1-F6EECF244321}">
                <p14:modId xmlns:p14="http://schemas.microsoft.com/office/powerpoint/2010/main" val="4036691151"/>
              </p:ext>
            </p:extLst>
          </p:nvPr>
        </p:nvGraphicFramePr>
        <p:xfrm>
          <a:off x="449247" y="1660443"/>
          <a:ext cx="11192605" cy="2595880"/>
        </p:xfrm>
        <a:graphic>
          <a:graphicData uri="http://schemas.openxmlformats.org/drawingml/2006/table">
            <a:tbl>
              <a:tblPr firstRow="1" bandRow="1">
                <a:tableStyleId>{21E4AEA4-8DFA-4A89-87EB-49C32662AFE0}</a:tableStyleId>
              </a:tblPr>
              <a:tblGrid>
                <a:gridCol w="664560">
                  <a:extLst>
                    <a:ext uri="{9D8B030D-6E8A-4147-A177-3AD203B41FA5}">
                      <a16:colId xmlns:a16="http://schemas.microsoft.com/office/drawing/2014/main" val="2804466529"/>
                    </a:ext>
                  </a:extLst>
                </a:gridCol>
                <a:gridCol w="2409370">
                  <a:extLst>
                    <a:ext uri="{9D8B030D-6E8A-4147-A177-3AD203B41FA5}">
                      <a16:colId xmlns:a16="http://schemas.microsoft.com/office/drawing/2014/main" val="1829740075"/>
                    </a:ext>
                  </a:extLst>
                </a:gridCol>
                <a:gridCol w="3848614">
                  <a:extLst>
                    <a:ext uri="{9D8B030D-6E8A-4147-A177-3AD203B41FA5}">
                      <a16:colId xmlns:a16="http://schemas.microsoft.com/office/drawing/2014/main" val="221495137"/>
                    </a:ext>
                  </a:extLst>
                </a:gridCol>
                <a:gridCol w="4270061">
                  <a:extLst>
                    <a:ext uri="{9D8B030D-6E8A-4147-A177-3AD203B41FA5}">
                      <a16:colId xmlns:a16="http://schemas.microsoft.com/office/drawing/2014/main" val="1662752307"/>
                    </a:ext>
                  </a:extLst>
                </a:gridCol>
              </a:tblGrid>
              <a:tr h="370840">
                <a:tc>
                  <a:txBody>
                    <a:bodyPr/>
                    <a:lstStyle/>
                    <a:p>
                      <a:r>
                        <a:rPr lang="en-AU" dirty="0"/>
                        <a:t>#</a:t>
                      </a:r>
                    </a:p>
                  </a:txBody>
                  <a:tcPr/>
                </a:tc>
                <a:tc>
                  <a:txBody>
                    <a:bodyPr/>
                    <a:lstStyle/>
                    <a:p>
                      <a:r>
                        <a:rPr lang="en-AU" dirty="0"/>
                        <a:t>Time</a:t>
                      </a:r>
                    </a:p>
                  </a:txBody>
                  <a:tcPr/>
                </a:tc>
                <a:tc>
                  <a:txBody>
                    <a:bodyPr/>
                    <a:lstStyle/>
                    <a:p>
                      <a:r>
                        <a:rPr lang="en-AU" dirty="0"/>
                        <a:t>Topic</a:t>
                      </a:r>
                    </a:p>
                  </a:txBody>
                  <a:tcPr/>
                </a:tc>
                <a:tc>
                  <a:txBody>
                    <a:bodyPr/>
                    <a:lstStyle/>
                    <a:p>
                      <a:r>
                        <a:rPr lang="en-AU" dirty="0"/>
                        <a:t>Speaker</a:t>
                      </a:r>
                    </a:p>
                  </a:txBody>
                  <a:tcPr/>
                </a:tc>
                <a:extLst>
                  <a:ext uri="{0D108BD9-81ED-4DB2-BD59-A6C34878D82A}">
                    <a16:rowId xmlns:a16="http://schemas.microsoft.com/office/drawing/2014/main" val="1789302320"/>
                  </a:ext>
                </a:extLst>
              </a:tr>
              <a:tr h="370840">
                <a:tc>
                  <a:txBody>
                    <a:bodyPr/>
                    <a:lstStyle/>
                    <a:p>
                      <a:r>
                        <a:rPr lang="en-AU" dirty="0"/>
                        <a:t>1</a:t>
                      </a:r>
                    </a:p>
                  </a:txBody>
                  <a:tcPr/>
                </a:tc>
                <a:tc>
                  <a:txBody>
                    <a:bodyPr/>
                    <a:lstStyle/>
                    <a:p>
                      <a:r>
                        <a:rPr lang="en-AU" dirty="0"/>
                        <a:t>14:00 – 14:05</a:t>
                      </a:r>
                    </a:p>
                  </a:txBody>
                  <a:tcPr/>
                </a:tc>
                <a:tc>
                  <a:txBody>
                    <a:bodyPr/>
                    <a:lstStyle/>
                    <a:p>
                      <a:r>
                        <a:rPr lang="en-AU" dirty="0"/>
                        <a:t>Welcome</a:t>
                      </a:r>
                    </a:p>
                  </a:txBody>
                  <a:tcPr/>
                </a:tc>
                <a:tc>
                  <a:txBody>
                    <a:bodyPr/>
                    <a:lstStyle/>
                    <a:p>
                      <a:r>
                        <a:rPr lang="en-AU" dirty="0"/>
                        <a:t>Violette </a:t>
                      </a:r>
                      <a:r>
                        <a:rPr lang="en-AU" sz="1800" dirty="0" err="1">
                          <a:effectLst/>
                          <a:latin typeface="+mn-lt"/>
                        </a:rPr>
                        <a:t>Mouchaileh</a:t>
                      </a:r>
                      <a:endParaRPr lang="en-AU" dirty="0" err="1"/>
                    </a:p>
                  </a:txBody>
                  <a:tcPr/>
                </a:tc>
                <a:extLst>
                  <a:ext uri="{0D108BD9-81ED-4DB2-BD59-A6C34878D82A}">
                    <a16:rowId xmlns:a16="http://schemas.microsoft.com/office/drawing/2014/main" val="1060014184"/>
                  </a:ext>
                </a:extLst>
              </a:tr>
              <a:tr h="370840">
                <a:tc>
                  <a:txBody>
                    <a:bodyPr/>
                    <a:lstStyle/>
                    <a:p>
                      <a:r>
                        <a:rPr lang="en-AU" dirty="0"/>
                        <a:t>2</a:t>
                      </a:r>
                    </a:p>
                  </a:txBody>
                  <a:tcPr/>
                </a:tc>
                <a:tc>
                  <a:txBody>
                    <a:bodyPr/>
                    <a:lstStyle/>
                    <a:p>
                      <a:r>
                        <a:rPr lang="en-AU" dirty="0"/>
                        <a:t>14:05 – 14:15</a:t>
                      </a:r>
                    </a:p>
                  </a:txBody>
                  <a:tcPr/>
                </a:tc>
                <a:tc>
                  <a:txBody>
                    <a:bodyPr/>
                    <a:lstStyle/>
                    <a:p>
                      <a:r>
                        <a:rPr lang="en-AU" dirty="0"/>
                        <a:t>Update on Key Risks</a:t>
                      </a:r>
                    </a:p>
                  </a:txBody>
                  <a:tcPr/>
                </a:tc>
                <a:tc>
                  <a:txBody>
                    <a:bodyPr/>
                    <a:lstStyle/>
                    <a:p>
                      <a:r>
                        <a:rPr lang="en-AU" dirty="0"/>
                        <a:t>Greg Minney &amp; Peter Carruthers </a:t>
                      </a:r>
                    </a:p>
                  </a:txBody>
                  <a:tcPr/>
                </a:tc>
                <a:extLst>
                  <a:ext uri="{0D108BD9-81ED-4DB2-BD59-A6C34878D82A}">
                    <a16:rowId xmlns:a16="http://schemas.microsoft.com/office/drawing/2014/main" val="1891508497"/>
                  </a:ext>
                </a:extLst>
              </a:tr>
              <a:tr h="370840">
                <a:tc>
                  <a:txBody>
                    <a:bodyPr/>
                    <a:lstStyle/>
                    <a:p>
                      <a:r>
                        <a:rPr lang="en-AU" dirty="0"/>
                        <a:t>3</a:t>
                      </a:r>
                    </a:p>
                  </a:txBody>
                  <a:tcPr/>
                </a:tc>
                <a:tc>
                  <a:txBody>
                    <a:bodyPr/>
                    <a:lstStyle/>
                    <a:p>
                      <a:r>
                        <a:rPr lang="en-AU" dirty="0"/>
                        <a:t>14:15 – 14:20</a:t>
                      </a:r>
                    </a:p>
                  </a:txBody>
                  <a:tcPr/>
                </a:tc>
                <a:tc>
                  <a:txBody>
                    <a:bodyPr/>
                    <a:lstStyle/>
                    <a:p>
                      <a:r>
                        <a:rPr lang="en-AU" dirty="0"/>
                        <a:t>Participant Support Arrangements</a:t>
                      </a:r>
                    </a:p>
                  </a:txBody>
                  <a:tcPr/>
                </a:tc>
                <a:tc>
                  <a:txBody>
                    <a:bodyPr/>
                    <a:lstStyle/>
                    <a:p>
                      <a:r>
                        <a:rPr lang="en-AU" dirty="0"/>
                        <a:t>Anne-Marie </a:t>
                      </a:r>
                      <a:r>
                        <a:rPr lang="en-AU" dirty="0" err="1"/>
                        <a:t>McCague</a:t>
                      </a:r>
                    </a:p>
                  </a:txBody>
                  <a:tcPr/>
                </a:tc>
                <a:extLst>
                  <a:ext uri="{0D108BD9-81ED-4DB2-BD59-A6C34878D82A}">
                    <a16:rowId xmlns:a16="http://schemas.microsoft.com/office/drawing/2014/main" val="4133969647"/>
                  </a:ext>
                </a:extLst>
              </a:tr>
              <a:tr h="370840">
                <a:tc>
                  <a:txBody>
                    <a:bodyPr/>
                    <a:lstStyle/>
                    <a:p>
                      <a:r>
                        <a:rPr lang="en-AU" dirty="0"/>
                        <a:t>4</a:t>
                      </a:r>
                    </a:p>
                  </a:txBody>
                  <a:tcPr/>
                </a:tc>
                <a:tc>
                  <a:txBody>
                    <a:bodyPr/>
                    <a:lstStyle/>
                    <a:p>
                      <a:r>
                        <a:rPr lang="en-AU" dirty="0"/>
                        <a:t>14:20 – 14:25</a:t>
                      </a:r>
                    </a:p>
                  </a:txBody>
                  <a:tcPr/>
                </a:tc>
                <a:tc>
                  <a:txBody>
                    <a:bodyPr/>
                    <a:lstStyle/>
                    <a:p>
                      <a:r>
                        <a:rPr lang="en-AU" dirty="0"/>
                        <a:t>Next Steps</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AU" dirty="0"/>
                        <a:t>Peter Carruthers</a:t>
                      </a:r>
                      <a:endParaRPr lang="en-AU" sz="1800" dirty="0">
                        <a:effectLst/>
                        <a:latin typeface="+mn-lt"/>
                      </a:endParaRPr>
                    </a:p>
                  </a:txBody>
                  <a:tcPr/>
                </a:tc>
                <a:extLst>
                  <a:ext uri="{0D108BD9-81ED-4DB2-BD59-A6C34878D82A}">
                    <a16:rowId xmlns:a16="http://schemas.microsoft.com/office/drawing/2014/main" val="1114966372"/>
                  </a:ext>
                </a:extLst>
              </a:tr>
              <a:tr h="370840">
                <a:tc>
                  <a:txBody>
                    <a:bodyPr/>
                    <a:lstStyle/>
                    <a:p>
                      <a:r>
                        <a:rPr lang="en-AU" dirty="0"/>
                        <a:t>5</a:t>
                      </a:r>
                    </a:p>
                  </a:txBody>
                  <a:tcPr/>
                </a:tc>
                <a:tc>
                  <a:txBody>
                    <a:bodyPr/>
                    <a:lstStyle/>
                    <a:p>
                      <a:r>
                        <a:rPr lang="en-AU" dirty="0"/>
                        <a:t>14:25 – 14:30</a:t>
                      </a:r>
                    </a:p>
                  </a:txBody>
                  <a:tcPr/>
                </a:tc>
                <a:tc>
                  <a:txBody>
                    <a:bodyPr/>
                    <a:lstStyle/>
                    <a:p>
                      <a:r>
                        <a:rPr lang="en-AU" dirty="0"/>
                        <a:t>General Questions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Violette </a:t>
                      </a:r>
                      <a:r>
                        <a:rPr lang="en-AU" sz="1800" dirty="0" err="1">
                          <a:effectLst/>
                          <a:latin typeface="+mn-lt"/>
                        </a:rPr>
                        <a:t>Mouchaileh</a:t>
                      </a:r>
                      <a:endParaRPr lang="en-AU" dirty="0" err="1"/>
                    </a:p>
                  </a:txBody>
                  <a:tcPr/>
                </a:tc>
                <a:extLst>
                  <a:ext uri="{0D108BD9-81ED-4DB2-BD59-A6C34878D82A}">
                    <a16:rowId xmlns:a16="http://schemas.microsoft.com/office/drawing/2014/main" val="3251735620"/>
                  </a:ext>
                </a:extLst>
              </a:tr>
              <a:tr h="370840">
                <a:tc>
                  <a:txBody>
                    <a:bodyPr/>
                    <a:lstStyle/>
                    <a:p>
                      <a:r>
                        <a:rPr lang="en-AU" dirty="0"/>
                        <a:t>6</a:t>
                      </a:r>
                    </a:p>
                  </a:txBody>
                  <a:tcPr/>
                </a:tc>
                <a:tc>
                  <a:txBody>
                    <a:bodyPr/>
                    <a:lstStyle/>
                    <a:p>
                      <a:r>
                        <a:rPr lang="en-AU" dirty="0"/>
                        <a:t>14:30</a:t>
                      </a:r>
                    </a:p>
                  </a:txBody>
                  <a:tcPr/>
                </a:tc>
                <a:tc>
                  <a:txBody>
                    <a:bodyPr/>
                    <a:lstStyle/>
                    <a:p>
                      <a:r>
                        <a:rPr lang="en-AU" dirty="0"/>
                        <a:t>Meeting Close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Violette </a:t>
                      </a:r>
                      <a:r>
                        <a:rPr lang="en-AU" sz="1800" dirty="0" err="1">
                          <a:effectLst/>
                          <a:latin typeface="+mn-lt"/>
                        </a:rPr>
                        <a:t>Mouchaileh</a:t>
                      </a:r>
                      <a:endParaRPr lang="en-AU" dirty="0" err="1"/>
                    </a:p>
                  </a:txBody>
                  <a:tcPr/>
                </a:tc>
                <a:extLst>
                  <a:ext uri="{0D108BD9-81ED-4DB2-BD59-A6C34878D82A}">
                    <a16:rowId xmlns:a16="http://schemas.microsoft.com/office/drawing/2014/main" val="2060922913"/>
                  </a:ext>
                </a:extLst>
              </a:tr>
            </a:tbl>
          </a:graphicData>
        </a:graphic>
      </p:graphicFrame>
    </p:spTree>
    <p:extLst>
      <p:ext uri="{BB962C8B-B14F-4D97-AF65-F5344CB8AC3E}">
        <p14:creationId xmlns:p14="http://schemas.microsoft.com/office/powerpoint/2010/main" val="99516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FCBA80-8556-4148-934A-C55CBE631572}"/>
              </a:ext>
            </a:extLst>
          </p:cNvPr>
          <p:cNvSpPr>
            <a:spLocks noGrp="1"/>
          </p:cNvSpPr>
          <p:nvPr>
            <p:ph type="sldNum" sz="quarter" idx="12"/>
          </p:nvPr>
        </p:nvSpPr>
        <p:spPr/>
        <p:txBody>
          <a:bodyPr/>
          <a:lstStyle/>
          <a:p>
            <a:fld id="{4EC81F68-4976-451A-B2E9-79BCBD2F70CC}" type="slidenum">
              <a:rPr lang="en-AU" smtClean="0"/>
              <a:t>5</a:t>
            </a:fld>
            <a:endParaRPr lang="en-AU"/>
          </a:p>
        </p:txBody>
      </p:sp>
      <p:sp>
        <p:nvSpPr>
          <p:cNvPr id="3" name="Content Placeholder 2">
            <a:extLst>
              <a:ext uri="{FF2B5EF4-FFF2-40B4-BE49-F238E27FC236}">
                <a16:creationId xmlns:a16="http://schemas.microsoft.com/office/drawing/2014/main" id="{9C4E14C6-FEA6-417D-886F-587C6F6367D9}"/>
              </a:ext>
            </a:extLst>
          </p:cNvPr>
          <p:cNvSpPr>
            <a:spLocks noGrp="1"/>
          </p:cNvSpPr>
          <p:nvPr>
            <p:ph type="body" sz="quarter" idx="13"/>
          </p:nvPr>
        </p:nvSpPr>
        <p:spPr>
          <a:xfrm>
            <a:off x="4201200" y="512064"/>
            <a:ext cx="7725600" cy="5844286"/>
          </a:xfrm>
        </p:spPr>
        <p:txBody>
          <a:bodyPr>
            <a:normAutofit fontScale="85000" lnSpcReduction="20000"/>
          </a:bodyPr>
          <a:lstStyle/>
          <a:p>
            <a:pPr marL="0" indent="0">
              <a:buNone/>
            </a:pPr>
            <a:r>
              <a:rPr lang="en-AU"/>
              <a:t>At the 5MS Executive Forum on 30 August, AEMO recommended that 5MS commencement proceed on 1 October 2021 as scheduled.</a:t>
            </a:r>
          </a:p>
          <a:p>
            <a:pPr marL="457200" indent="-457200">
              <a:buFont typeface="Arial" panose="020B0604020202020204" pitchFamily="34" charset="0"/>
              <a:buChar char="•"/>
            </a:pPr>
            <a:r>
              <a:rPr lang="en-AU"/>
              <a:t>Participants confirmed no objections. </a:t>
            </a:r>
          </a:p>
          <a:p>
            <a:pPr marL="457200" indent="-457200">
              <a:buFont typeface="Arial" panose="020B0604020202020204" pitchFamily="34" charset="0"/>
              <a:buChar char="•"/>
            </a:pPr>
            <a:r>
              <a:rPr lang="en-AU"/>
              <a:t>5MS start notice was issued on 1 September.</a:t>
            </a:r>
          </a:p>
          <a:p>
            <a:pPr marL="457200" indent="-457200">
              <a:buFont typeface="Arial" panose="020B0604020202020204" pitchFamily="34" charset="0"/>
              <a:buChar char="•"/>
            </a:pPr>
            <a:r>
              <a:rPr lang="en-AU"/>
              <a:t>AEMC final determination on 9 September confirmed 1 October 2021 start date.</a:t>
            </a:r>
          </a:p>
          <a:p>
            <a:pPr marL="0" indent="0">
              <a:buNone/>
            </a:pPr>
            <a:endParaRPr lang="en-AU"/>
          </a:p>
          <a:p>
            <a:pPr marL="0" indent="0">
              <a:buNone/>
            </a:pPr>
            <a:r>
              <a:rPr lang="en-AU"/>
              <a:t>Risks were noted. The purpose of this session is to review the status of these risks and preparedness for market commencement on 1 October 2021:</a:t>
            </a:r>
          </a:p>
          <a:p>
            <a:r>
              <a:rPr lang="en-AU"/>
              <a:t>Essential meter capability</a:t>
            </a:r>
          </a:p>
          <a:p>
            <a:r>
              <a:rPr lang="en-AU"/>
              <a:t>AEMO readiness</a:t>
            </a:r>
          </a:p>
          <a:p>
            <a:r>
              <a:rPr lang="en-AU"/>
              <a:t>Participant readiness</a:t>
            </a:r>
          </a:p>
          <a:p>
            <a:endParaRPr lang="en-AU"/>
          </a:p>
          <a:p>
            <a:pPr marL="0" indent="0">
              <a:buNone/>
            </a:pPr>
            <a:r>
              <a:rPr lang="en-AU"/>
              <a:t>The importance of Support arrangements was highlighted. These arrangements will be reviewed today.</a:t>
            </a:r>
          </a:p>
          <a:p>
            <a:pPr marL="0" indent="0">
              <a:buNone/>
            </a:pPr>
            <a:endParaRPr lang="en-AU"/>
          </a:p>
        </p:txBody>
      </p:sp>
      <p:pic>
        <p:nvPicPr>
          <p:cNvPr id="25" name="Graphic 24" descr="Bullseye with solid fill">
            <a:extLst>
              <a:ext uri="{FF2B5EF4-FFF2-40B4-BE49-F238E27FC236}">
                <a16:creationId xmlns:a16="http://schemas.microsoft.com/office/drawing/2014/main" id="{99D096A7-20AC-45A2-ADBD-933D3E69AC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1883" y="1800572"/>
            <a:ext cx="2914568" cy="2914568"/>
          </a:xfrm>
          <a:prstGeom prst="rect">
            <a:avLst/>
          </a:prstGeom>
        </p:spPr>
      </p:pic>
    </p:spTree>
    <p:extLst>
      <p:ext uri="{BB962C8B-B14F-4D97-AF65-F5344CB8AC3E}">
        <p14:creationId xmlns:p14="http://schemas.microsoft.com/office/powerpoint/2010/main" val="1740374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92CFF-32D2-4FF2-906B-4094099D5EEE}"/>
              </a:ext>
            </a:extLst>
          </p:cNvPr>
          <p:cNvSpPr>
            <a:spLocks noGrp="1"/>
          </p:cNvSpPr>
          <p:nvPr>
            <p:ph type="ctrTitle"/>
          </p:nvPr>
        </p:nvSpPr>
        <p:spPr/>
        <p:txBody>
          <a:bodyPr/>
          <a:lstStyle/>
          <a:p>
            <a:r>
              <a:rPr lang="en-AU"/>
              <a:t>Update on Key Risks</a:t>
            </a:r>
          </a:p>
        </p:txBody>
      </p:sp>
      <p:sp>
        <p:nvSpPr>
          <p:cNvPr id="3" name="Subtitle 2">
            <a:extLst>
              <a:ext uri="{FF2B5EF4-FFF2-40B4-BE49-F238E27FC236}">
                <a16:creationId xmlns:a16="http://schemas.microsoft.com/office/drawing/2014/main" id="{96F97EA4-BDC0-4860-8DF8-602C9F54095F}"/>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563112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D9273-F685-4E69-BE73-525A397602A8}"/>
              </a:ext>
            </a:extLst>
          </p:cNvPr>
          <p:cNvSpPr>
            <a:spLocks noGrp="1"/>
          </p:cNvSpPr>
          <p:nvPr>
            <p:ph type="title"/>
          </p:nvPr>
        </p:nvSpPr>
        <p:spPr/>
        <p:txBody>
          <a:bodyPr/>
          <a:lstStyle/>
          <a:p>
            <a:r>
              <a:rPr lang="en-AU"/>
              <a:t>Essential Meter Capability</a:t>
            </a:r>
          </a:p>
        </p:txBody>
      </p:sp>
      <p:sp>
        <p:nvSpPr>
          <p:cNvPr id="4" name="Slide Number Placeholder 3">
            <a:extLst>
              <a:ext uri="{FF2B5EF4-FFF2-40B4-BE49-F238E27FC236}">
                <a16:creationId xmlns:a16="http://schemas.microsoft.com/office/drawing/2014/main" id="{C108729D-7281-479E-A357-E62591397C9E}"/>
              </a:ext>
            </a:extLst>
          </p:cNvPr>
          <p:cNvSpPr>
            <a:spLocks noGrp="1"/>
          </p:cNvSpPr>
          <p:nvPr>
            <p:ph type="sldNum" sz="quarter" idx="12"/>
          </p:nvPr>
        </p:nvSpPr>
        <p:spPr/>
        <p:txBody>
          <a:bodyPr/>
          <a:lstStyle/>
          <a:p>
            <a:fld id="{4EC81F68-4976-451A-B2E9-79BCBD2F70CC}" type="slidenum">
              <a:rPr lang="en-AU" smtClean="0"/>
              <a:t>7</a:t>
            </a:fld>
            <a:endParaRPr lang="en-AU"/>
          </a:p>
        </p:txBody>
      </p:sp>
      <p:graphicFrame>
        <p:nvGraphicFramePr>
          <p:cNvPr id="5" name="Content Placeholder 7">
            <a:extLst>
              <a:ext uri="{FF2B5EF4-FFF2-40B4-BE49-F238E27FC236}">
                <a16:creationId xmlns:a16="http://schemas.microsoft.com/office/drawing/2014/main" id="{6A9298D6-ACBF-466E-9B0C-74C3E70F979D}"/>
              </a:ext>
            </a:extLst>
          </p:cNvPr>
          <p:cNvGraphicFramePr>
            <a:graphicFrameLocks/>
          </p:cNvGraphicFramePr>
          <p:nvPr>
            <p:extLst>
              <p:ext uri="{D42A27DB-BD31-4B8C-83A1-F6EECF244321}">
                <p14:modId xmlns:p14="http://schemas.microsoft.com/office/powerpoint/2010/main" val="3658887746"/>
              </p:ext>
            </p:extLst>
          </p:nvPr>
        </p:nvGraphicFramePr>
        <p:xfrm>
          <a:off x="235528" y="1325564"/>
          <a:ext cx="7315508" cy="5401140"/>
        </p:xfrm>
        <a:graphic>
          <a:graphicData uri="http://schemas.openxmlformats.org/drawingml/2006/table">
            <a:tbl>
              <a:tblPr firstRow="1" firstCol="1" bandRow="1"/>
              <a:tblGrid>
                <a:gridCol w="1136663">
                  <a:extLst>
                    <a:ext uri="{9D8B030D-6E8A-4147-A177-3AD203B41FA5}">
                      <a16:colId xmlns:a16="http://schemas.microsoft.com/office/drawing/2014/main" val="653526450"/>
                    </a:ext>
                  </a:extLst>
                </a:gridCol>
                <a:gridCol w="1441829">
                  <a:extLst>
                    <a:ext uri="{9D8B030D-6E8A-4147-A177-3AD203B41FA5}">
                      <a16:colId xmlns:a16="http://schemas.microsoft.com/office/drawing/2014/main" val="2317821378"/>
                    </a:ext>
                  </a:extLst>
                </a:gridCol>
                <a:gridCol w="910007">
                  <a:extLst>
                    <a:ext uri="{9D8B030D-6E8A-4147-A177-3AD203B41FA5}">
                      <a16:colId xmlns:a16="http://schemas.microsoft.com/office/drawing/2014/main" val="2857181792"/>
                    </a:ext>
                  </a:extLst>
                </a:gridCol>
                <a:gridCol w="1134553">
                  <a:extLst>
                    <a:ext uri="{9D8B030D-6E8A-4147-A177-3AD203B41FA5}">
                      <a16:colId xmlns:a16="http://schemas.microsoft.com/office/drawing/2014/main" val="287558749"/>
                    </a:ext>
                  </a:extLst>
                </a:gridCol>
                <a:gridCol w="1465465">
                  <a:extLst>
                    <a:ext uri="{9D8B030D-6E8A-4147-A177-3AD203B41FA5}">
                      <a16:colId xmlns:a16="http://schemas.microsoft.com/office/drawing/2014/main" val="667302468"/>
                    </a:ext>
                  </a:extLst>
                </a:gridCol>
                <a:gridCol w="1226991">
                  <a:extLst>
                    <a:ext uri="{9D8B030D-6E8A-4147-A177-3AD203B41FA5}">
                      <a16:colId xmlns:a16="http://schemas.microsoft.com/office/drawing/2014/main" val="86744027"/>
                    </a:ext>
                  </a:extLst>
                </a:gridCol>
              </a:tblGrid>
              <a:tr h="585687">
                <a:tc>
                  <a:txBody>
                    <a:bodyPr/>
                    <a:lstStyle/>
                    <a:p>
                      <a:pPr algn="ctr"/>
                      <a:r>
                        <a:rPr lang="en-AU" sz="1400">
                          <a:solidFill>
                            <a:srgbClr val="FFFFFF"/>
                          </a:solidFill>
                          <a:effectLst/>
                          <a:latin typeface="Calibri" panose="020F0502020204030204" pitchFamily="34" charset="0"/>
                          <a:ea typeface="Calibri" panose="020F0502020204030204" pitchFamily="34" charset="0"/>
                        </a:rPr>
                        <a:t>Category</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a:r>
                        <a:rPr lang="en-AU" sz="1400">
                          <a:solidFill>
                            <a:srgbClr val="FFFFFF"/>
                          </a:solidFill>
                          <a:effectLst/>
                          <a:latin typeface="Calibri" panose="020F0502020204030204" pitchFamily="34" charset="0"/>
                          <a:ea typeface="Calibri" panose="020F0502020204030204" pitchFamily="34" charset="0"/>
                        </a:rPr>
                        <a:t>NMI Class</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a:r>
                        <a:rPr lang="en-AU" sz="1400">
                          <a:solidFill>
                            <a:srgbClr val="FFFFFF"/>
                          </a:solidFill>
                          <a:effectLst/>
                          <a:latin typeface="Calibri" panose="020F0502020204030204" pitchFamily="34" charset="0"/>
                          <a:ea typeface="Calibri" panose="020F0502020204030204" pitchFamily="34" charset="0"/>
                        </a:rPr>
                        <a:t># of meters</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a:r>
                        <a:rPr lang="en-AU" sz="1400">
                          <a:solidFill>
                            <a:srgbClr val="FFFFFF"/>
                          </a:solidFill>
                          <a:effectLst/>
                          <a:latin typeface="Calibri" panose="020F0502020204030204" pitchFamily="34" charset="0"/>
                          <a:ea typeface="Calibri" panose="020F0502020204030204" pitchFamily="34" charset="0"/>
                        </a:rPr>
                        <a:t>5min Capable</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400">
                          <a:solidFill>
                            <a:srgbClr val="FFFFFF"/>
                          </a:solidFill>
                          <a:effectLst/>
                          <a:latin typeface="Calibri" panose="020F0502020204030204" pitchFamily="34" charset="0"/>
                          <a:ea typeface="Calibri" panose="020F0502020204030204" pitchFamily="34" charset="0"/>
                        </a:rPr>
                        <a:t>Scheduled for Sept</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400">
                          <a:solidFill>
                            <a:schemeClr val="bg1"/>
                          </a:solidFill>
                          <a:effectLst/>
                          <a:latin typeface="Calibri" panose="020F0502020204030204" pitchFamily="34" charset="0"/>
                          <a:ea typeface="Calibri" panose="020F0502020204030204" pitchFamily="34" charset="0"/>
                        </a:rPr>
                        <a:t>Greenfield/ De-energised, Non-market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68297345"/>
                  </a:ext>
                </a:extLst>
              </a:tr>
              <a:tr h="291940">
                <a:tc>
                  <a:txBody>
                    <a:bodyPr/>
                    <a:lstStyle/>
                    <a:p>
                      <a:r>
                        <a:rPr lang="en-AU" sz="1400">
                          <a:effectLst/>
                          <a:latin typeface="Calibri" panose="020F0502020204030204" pitchFamily="34" charset="0"/>
                          <a:ea typeface="Calibri" panose="020F0502020204030204" pitchFamily="34" charset="0"/>
                        </a:rPr>
                        <a:t>Essential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Bulk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2,468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a:ea typeface="Calibri" panose="020F0502020204030204" pitchFamily="34" charset="0"/>
                        </a:rPr>
                        <a:t>2,451</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a:ea typeface="Calibri" panose="020F0502020204030204" pitchFamily="34" charset="0"/>
                        </a:rPr>
                        <a:t>15</a:t>
                      </a:r>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9926725"/>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Interconnector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4381651"/>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Market Generators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848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846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1306416"/>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NREG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991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975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866254"/>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Market Customers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793237"/>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Cross Boundary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2076765"/>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Small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976570"/>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r>
                        <a:rPr lang="en-AU" sz="1400" b="1">
                          <a:solidFill>
                            <a:srgbClr val="FFFFFF"/>
                          </a:solidFill>
                          <a:effectLst/>
                          <a:latin typeface="Calibri" panose="020F0502020204030204" pitchFamily="34" charset="0"/>
                          <a:ea typeface="Calibri" panose="020F0502020204030204" pitchFamily="34" charset="0"/>
                        </a:rPr>
                        <a:t>Essential Totals</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400" b="1">
                          <a:solidFill>
                            <a:srgbClr val="FFFFFF"/>
                          </a:solidFill>
                          <a:effectLst/>
                          <a:latin typeface="Calibri" panose="020F0502020204030204" pitchFamily="34" charset="0"/>
                          <a:ea typeface="Calibri" panose="020F0502020204030204" pitchFamily="34" charset="0"/>
                        </a:rPr>
                        <a:t>4,391</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400">
                          <a:solidFill>
                            <a:schemeClr val="bg1"/>
                          </a:solidFill>
                          <a:effectLst/>
                          <a:latin typeface="Calibri"/>
                          <a:ea typeface="Calibri" panose="020F0502020204030204" pitchFamily="34" charset="0"/>
                        </a:rPr>
                        <a:t>4,355</a:t>
                      </a:r>
                      <a:endParaRPr lang="en-AU" sz="1400">
                        <a:solidFill>
                          <a:schemeClr val="bg1"/>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400">
                          <a:solidFill>
                            <a:schemeClr val="bg1"/>
                          </a:solidFill>
                          <a:effectLst/>
                          <a:latin typeface="Calibri"/>
                          <a:ea typeface="Calibri" panose="020F0502020204030204" pitchFamily="34" charset="0"/>
                        </a:rPr>
                        <a:t>19</a:t>
                      </a:r>
                      <a:endParaRPr lang="en-AU" sz="1400">
                        <a:solidFill>
                          <a:schemeClr val="bg1"/>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400">
                          <a:solidFill>
                            <a:schemeClr val="bg1"/>
                          </a:solidFill>
                          <a:effectLst/>
                          <a:latin typeface="Calibri" panose="020F0502020204030204" pitchFamily="34" charset="0"/>
                          <a:ea typeface="Calibri" panose="020F0502020204030204" pitchFamily="34"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646156352"/>
                  </a:ext>
                </a:extLst>
              </a:tr>
              <a:tr h="291940">
                <a:tc>
                  <a:txBody>
                    <a:bodyPr/>
                    <a:lstStyle/>
                    <a:p>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38571329"/>
                  </a:ext>
                </a:extLst>
              </a:tr>
              <a:tr h="2919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a:effectLst/>
                          <a:latin typeface="Calibri" panose="020F0502020204030204" pitchFamily="34" charset="0"/>
                          <a:ea typeface="Calibri" panose="020F0502020204030204" pitchFamily="34" charset="0"/>
                        </a:rPr>
                        <a:t> Non-essential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Large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14,659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13,342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1,232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85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458113"/>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Small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349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273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843611"/>
                  </a:ext>
                </a:extLst>
              </a:tr>
              <a:tr h="291940">
                <a:tc>
                  <a:txBody>
                    <a:bodyPr/>
                    <a:lstStyle/>
                    <a:p>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400">
                          <a:effectLst/>
                          <a:latin typeface="Calibri" panose="020F0502020204030204" pitchFamily="34" charset="0"/>
                          <a:ea typeface="Calibri" panose="020F0502020204030204" pitchFamily="34" charset="0"/>
                        </a:rPr>
                        <a:t>Market Customer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400">
                          <a:effectLst/>
                          <a:latin typeface="Calibri" panose="020F0502020204030204" pitchFamily="34" charset="0"/>
                          <a:ea typeface="Calibri" panose="020F050202020403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2085586"/>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r>
                        <a:rPr lang="en-AU" sz="1400" b="1">
                          <a:solidFill>
                            <a:srgbClr val="FFFFFF"/>
                          </a:solidFill>
                          <a:effectLst/>
                          <a:latin typeface="Calibri" panose="020F0502020204030204" pitchFamily="34" charset="0"/>
                          <a:ea typeface="Calibri" panose="020F0502020204030204" pitchFamily="34" charset="0"/>
                        </a:rPr>
                        <a:t>Non-essential Totals</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400" b="1">
                          <a:solidFill>
                            <a:srgbClr val="FFFFFF"/>
                          </a:solidFill>
                          <a:effectLst/>
                          <a:latin typeface="Calibri" panose="020F0502020204030204" pitchFamily="34" charset="0"/>
                          <a:ea typeface="Calibri" panose="020F0502020204030204" pitchFamily="34" charset="0"/>
                        </a:rPr>
                        <a:t>15,010</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400" b="0">
                          <a:solidFill>
                            <a:srgbClr val="FFFFFF"/>
                          </a:solidFill>
                          <a:effectLst/>
                          <a:latin typeface="Calibri" panose="020F0502020204030204" pitchFamily="34" charset="0"/>
                          <a:ea typeface="Calibri" panose="020F0502020204030204" pitchFamily="34" charset="0"/>
                        </a:rPr>
                        <a:t>13,617</a:t>
                      </a:r>
                      <a:endParaRPr lang="en-AU" sz="1400" b="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400">
                          <a:solidFill>
                            <a:schemeClr val="bg1"/>
                          </a:solidFill>
                          <a:effectLst/>
                          <a:latin typeface="Calibri" panose="020F0502020204030204" pitchFamily="34" charset="0"/>
                          <a:ea typeface="Calibri" panose="020F0502020204030204" pitchFamily="34" charset="0"/>
                        </a:rPr>
                        <a:t>1,276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400">
                          <a:solidFill>
                            <a:schemeClr val="bg1"/>
                          </a:solidFill>
                          <a:effectLst/>
                          <a:latin typeface="Calibri" panose="020F0502020204030204" pitchFamily="34" charset="0"/>
                          <a:ea typeface="Calibri" panose="020F0502020204030204" pitchFamily="34" charset="0"/>
                        </a:rPr>
                        <a:t>117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767439220"/>
                  </a:ext>
                </a:extLst>
              </a:tr>
              <a:tr h="291940">
                <a:tc>
                  <a:txBody>
                    <a:bodyPr/>
                    <a:lstStyle/>
                    <a:p>
                      <a:r>
                        <a:rPr lang="en-AU" sz="1400">
                          <a:effectLst/>
                          <a:latin typeface="Calibri" panose="020F0502020204030204" pitchFamily="34" charset="0"/>
                          <a:ea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r>
                        <a:rPr lang="en-AU" sz="1400" b="1">
                          <a:solidFill>
                            <a:srgbClr val="FFFFFF"/>
                          </a:solidFill>
                          <a:effectLst/>
                          <a:latin typeface="Calibri" panose="020F0502020204030204" pitchFamily="34" charset="0"/>
                          <a:ea typeface="Calibri" panose="020F0502020204030204" pitchFamily="34" charset="0"/>
                        </a:rPr>
                        <a:t>Tranche 1 Grand Total</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r>
                        <a:rPr lang="en-AU" sz="1400" b="1">
                          <a:solidFill>
                            <a:srgbClr val="FFFFFF"/>
                          </a:solidFill>
                          <a:effectLst/>
                          <a:latin typeface="Calibri" panose="020F0502020204030204" pitchFamily="34" charset="0"/>
                          <a:ea typeface="Calibri" panose="020F0502020204030204" pitchFamily="34" charset="0"/>
                        </a:rPr>
                        <a:t>19,401</a:t>
                      </a:r>
                      <a:endParaRPr lang="en-AU" sz="14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r>
                        <a:rPr lang="en-AU" sz="1400">
                          <a:solidFill>
                            <a:schemeClr val="bg1"/>
                          </a:solidFill>
                          <a:effectLst/>
                          <a:latin typeface="Calibri"/>
                          <a:ea typeface="Calibri" panose="020F0502020204030204" pitchFamily="34" charset="0"/>
                        </a:rPr>
                        <a:t>17,972</a:t>
                      </a:r>
                      <a:endParaRPr lang="en-AU" sz="1400">
                        <a:solidFill>
                          <a:schemeClr val="bg1"/>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400">
                          <a:solidFill>
                            <a:schemeClr val="bg1"/>
                          </a:solidFill>
                          <a:effectLst/>
                          <a:latin typeface="Calibri"/>
                          <a:ea typeface="Calibri" panose="020F0502020204030204" pitchFamily="34" charset="0"/>
                        </a:rPr>
                        <a:t>1,295</a:t>
                      </a:r>
                      <a:endParaRPr lang="en-AU" sz="1400">
                        <a:solidFill>
                          <a:schemeClr val="bg1"/>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400">
                          <a:solidFill>
                            <a:schemeClr val="bg1"/>
                          </a:solidFill>
                          <a:effectLst/>
                          <a:latin typeface="Calibri" panose="020F0502020204030204" pitchFamily="34" charset="0"/>
                          <a:ea typeface="Calibri" panose="020F0502020204030204" pitchFamily="34" charset="0"/>
                        </a:rPr>
                        <a:t>134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770297781"/>
                  </a:ext>
                </a:extLst>
              </a:tr>
            </a:tbl>
          </a:graphicData>
        </a:graphic>
      </p:graphicFrame>
      <p:sp>
        <p:nvSpPr>
          <p:cNvPr id="6" name="TextBox 5">
            <a:extLst>
              <a:ext uri="{FF2B5EF4-FFF2-40B4-BE49-F238E27FC236}">
                <a16:creationId xmlns:a16="http://schemas.microsoft.com/office/drawing/2014/main" id="{597B1935-1D03-4316-80AD-5A5E36431EF7}"/>
              </a:ext>
            </a:extLst>
          </p:cNvPr>
          <p:cNvSpPr txBox="1"/>
          <p:nvPr/>
        </p:nvSpPr>
        <p:spPr>
          <a:xfrm>
            <a:off x="7795035" y="1490569"/>
            <a:ext cx="3969074" cy="5262979"/>
          </a:xfrm>
          <a:prstGeom prst="rect">
            <a:avLst/>
          </a:prstGeom>
          <a:noFill/>
        </p:spPr>
        <p:txBody>
          <a:bodyPr wrap="square" lIns="91440" tIns="45720" rIns="91440" bIns="45720" anchor="t">
            <a:spAutoFit/>
          </a:bodyPr>
          <a:lstStyle/>
          <a:p>
            <a:r>
              <a:rPr lang="en-AU" sz="1200" b="1">
                <a:effectLst/>
                <a:ea typeface="Calibri" panose="020F0502020204030204" pitchFamily="34" charset="0"/>
                <a:cs typeface="Calibri"/>
              </a:rPr>
              <a:t>MP Status (20 September)</a:t>
            </a:r>
          </a:p>
          <a:p>
            <a:pPr marL="342900" lvl="0" indent="-342900">
              <a:buFont typeface="Symbol" panose="05050102010706020507" pitchFamily="18" charset="2"/>
              <a:buChar char=""/>
            </a:pPr>
            <a:r>
              <a:rPr lang="en-AU" sz="1200">
                <a:ea typeface="Calibri" panose="020F0502020204030204" pitchFamily="34" charset="0"/>
              </a:rPr>
              <a:t>36 essential meters are still not 5min capable, comprising:</a:t>
            </a:r>
          </a:p>
          <a:p>
            <a:pPr marL="800100" lvl="1" indent="-342900">
              <a:buFont typeface="Symbol" panose="05050102010706020507" pitchFamily="18" charset="2"/>
              <a:buChar char=""/>
            </a:pPr>
            <a:r>
              <a:rPr lang="en-AU" sz="1200">
                <a:ea typeface="Calibri" panose="020F0502020204030204" pitchFamily="34" charset="0"/>
              </a:rPr>
              <a:t>19 ‘Active’ meters (12 of which are at one site)</a:t>
            </a:r>
          </a:p>
          <a:p>
            <a:pPr marL="800100" lvl="1" indent="-342900">
              <a:buFont typeface="Symbol" panose="05050102010706020507" pitchFamily="18" charset="2"/>
              <a:buChar char=""/>
            </a:pPr>
            <a:r>
              <a:rPr lang="en-AU" sz="1200">
                <a:ea typeface="Calibri" panose="020F0502020204030204" pitchFamily="34" charset="0"/>
              </a:rPr>
              <a:t>16  ‘Active’ meters scheduled for upgrade by 24/9</a:t>
            </a:r>
          </a:p>
          <a:p>
            <a:pPr marL="800100" lvl="1" indent="-342900">
              <a:buFont typeface="Symbol" panose="05050102010706020507" pitchFamily="18" charset="2"/>
              <a:buChar char=""/>
            </a:pPr>
            <a:r>
              <a:rPr lang="en-AU" sz="1200">
                <a:ea typeface="Calibri" panose="020F0502020204030204" pitchFamily="34" charset="0"/>
              </a:rPr>
              <a:t>17 ‘Non-active’ meters (meters with a NMI status of Greenfield, De-energised or Non-market)</a:t>
            </a:r>
          </a:p>
          <a:p>
            <a:pPr marL="800100" lvl="1" indent="-342900">
              <a:buFont typeface="Symbol" panose="05050102010706020507" pitchFamily="18" charset="2"/>
              <a:buChar char=""/>
            </a:pPr>
            <a:r>
              <a:rPr lang="en-AU" sz="1200">
                <a:ea typeface="Calibri" panose="020F0502020204030204" pitchFamily="34" charset="0"/>
              </a:rPr>
              <a:t>All Active meters scheduled to be upgraded by 1 October</a:t>
            </a:r>
          </a:p>
          <a:p>
            <a:pPr marL="342900" lvl="0" indent="-342900">
              <a:buFont typeface="Symbol" panose="05050102010706020507" pitchFamily="18" charset="2"/>
              <a:buChar char=""/>
            </a:pPr>
            <a:r>
              <a:rPr lang="en-AU" sz="1200">
                <a:ea typeface="Calibri" panose="020F0502020204030204" pitchFamily="34" charset="0"/>
              </a:rPr>
              <a:t>MP Contingency plans have been established for any meters at-risk of not being compliant by 1 October 2021</a:t>
            </a:r>
          </a:p>
          <a:p>
            <a:pPr marL="342900" lvl="0" indent="-342900">
              <a:buFont typeface="Symbol" panose="05050102010706020507" pitchFamily="18" charset="2"/>
              <a:buChar char=""/>
            </a:pPr>
            <a:endParaRPr lang="en-AU" sz="1200">
              <a:ea typeface="Calibri" panose="020F0502020204030204" pitchFamily="34" charset="0"/>
            </a:endParaRPr>
          </a:p>
          <a:p>
            <a:pPr lvl="0"/>
            <a:r>
              <a:rPr lang="en-AU" sz="1200" b="1">
                <a:ea typeface="Calibri" panose="020F0502020204030204" pitchFamily="34" charset="0"/>
                <a:cs typeface="Calibri"/>
              </a:rPr>
              <a:t>MDP Status</a:t>
            </a:r>
            <a:endParaRPr lang="en-AU" sz="1200" b="1">
              <a:effectLst/>
              <a:ea typeface="Calibri" panose="020F0502020204030204" pitchFamily="34" charset="0"/>
              <a:cs typeface="Calibri"/>
            </a:endParaRPr>
          </a:p>
          <a:p>
            <a:pPr marL="171450" lvl="0" indent="-171450">
              <a:buFont typeface="Arial" panose="020B0604020202020204" pitchFamily="34" charset="0"/>
              <a:buChar char="•"/>
            </a:pPr>
            <a:r>
              <a:rPr lang="en-AU" sz="1200">
                <a:effectLst/>
                <a:ea typeface="Calibri" panose="020F0502020204030204" pitchFamily="34" charset="0"/>
                <a:cs typeface="Calibri"/>
              </a:rPr>
              <a:t>3/6 MDPs have already delivered 5 minute data to AEMO</a:t>
            </a:r>
          </a:p>
          <a:p>
            <a:pPr marL="171450" lvl="0" indent="-171450">
              <a:buFont typeface="Arial" panose="020B0604020202020204" pitchFamily="34" charset="0"/>
              <a:buChar char="•"/>
            </a:pPr>
            <a:r>
              <a:rPr lang="en-AU" sz="1200">
                <a:ea typeface="Calibri" panose="020F0502020204030204" pitchFamily="34" charset="0"/>
                <a:cs typeface="Calibri"/>
              </a:rPr>
              <a:t>Delivery Plans in place with all MDPs for essential meters</a:t>
            </a:r>
          </a:p>
          <a:p>
            <a:pPr marL="171450" lvl="0" indent="-171450">
              <a:buFont typeface="Arial" panose="020B0604020202020204" pitchFamily="34" charset="0"/>
              <a:buChar char="•"/>
            </a:pPr>
            <a:r>
              <a:rPr lang="en-AU" sz="1200">
                <a:effectLst/>
                <a:ea typeface="Calibri" panose="020F0502020204030204" pitchFamily="34" charset="0"/>
                <a:cs typeface="Calibri"/>
              </a:rPr>
              <a:t>Accreditation complete for MDPs providing essential meter metering data</a:t>
            </a:r>
          </a:p>
          <a:p>
            <a:pPr marL="171450" lvl="0" indent="-171450">
              <a:buFont typeface="Arial" panose="020B0604020202020204" pitchFamily="34" charset="0"/>
              <a:buChar char="•"/>
            </a:pPr>
            <a:endParaRPr lang="en-AU" sz="1200">
              <a:effectLst/>
              <a:ea typeface="Calibri" panose="020F0502020204030204" pitchFamily="34" charset="0"/>
              <a:cs typeface="Calibri"/>
            </a:endParaRPr>
          </a:p>
          <a:p>
            <a:pPr lvl="0"/>
            <a:endParaRPr lang="en-AU" sz="1200">
              <a:effectLst/>
              <a:ea typeface="Calibri" panose="020F0502020204030204" pitchFamily="34" charset="0"/>
            </a:endParaRPr>
          </a:p>
          <a:p>
            <a:pPr lvl="0"/>
            <a:r>
              <a:rPr lang="en-AU" sz="1200" b="1">
                <a:ea typeface="Calibri" panose="020F0502020204030204" pitchFamily="34" charset="0"/>
                <a:cs typeface="Calibri"/>
              </a:rPr>
              <a:t>Assurance</a:t>
            </a:r>
            <a:endParaRPr lang="en-AU" sz="1200" b="1">
              <a:effectLst/>
              <a:ea typeface="Calibri" panose="020F0502020204030204" pitchFamily="34" charset="0"/>
              <a:cs typeface="Calibri"/>
            </a:endParaRPr>
          </a:p>
          <a:p>
            <a:pPr lvl="0"/>
            <a:r>
              <a:rPr lang="en-AU" sz="1200">
                <a:effectLst/>
                <a:ea typeface="Calibri" panose="020F0502020204030204" pitchFamily="34" charset="0"/>
                <a:cs typeface="Calibri"/>
              </a:rPr>
              <a:t>Explicit confirmation on readiness and contingency plans received from (as at COB 20/09):</a:t>
            </a:r>
          </a:p>
          <a:p>
            <a:pPr marL="171450" indent="-171450">
              <a:buFont typeface="Arial" panose="020B0604020202020204" pitchFamily="34" charset="0"/>
              <a:buChar char="•"/>
            </a:pPr>
            <a:r>
              <a:rPr lang="en-AU" sz="1200">
                <a:ea typeface="Calibri" panose="020F0502020204030204" pitchFamily="34" charset="0"/>
                <a:cs typeface="Calibri"/>
              </a:rPr>
              <a:t>8 </a:t>
            </a:r>
            <a:r>
              <a:rPr lang="en-AU" sz="1200">
                <a:effectLst/>
                <a:ea typeface="Calibri" panose="020F0502020204030204" pitchFamily="34" charset="0"/>
                <a:cs typeface="Calibri"/>
              </a:rPr>
              <a:t> Metering Providers out of </a:t>
            </a:r>
            <a:r>
              <a:rPr lang="en-AU" sz="1200">
                <a:ea typeface="Calibri" panose="020F0502020204030204" pitchFamily="34" charset="0"/>
                <a:cs typeface="Calibri"/>
              </a:rPr>
              <a:t>8 (5 already complete)</a:t>
            </a:r>
            <a:endParaRPr lang="en-AU" sz="1200">
              <a:effectLst/>
              <a:ea typeface="Calibri" panose="020F0502020204030204" pitchFamily="34" charset="0"/>
              <a:cs typeface="Calibri"/>
            </a:endParaRPr>
          </a:p>
          <a:p>
            <a:pPr marL="171450" indent="-171450">
              <a:buFont typeface="Arial" panose="020B0604020202020204" pitchFamily="34" charset="0"/>
              <a:buChar char="•"/>
            </a:pPr>
            <a:r>
              <a:rPr lang="en-AU" sz="1200">
                <a:ea typeface="Calibri" panose="020F0502020204030204" pitchFamily="34" charset="0"/>
                <a:cs typeface="Calibri"/>
              </a:rPr>
              <a:t>6 Metering Data Providers out of 6, 1 noting medium risk</a:t>
            </a:r>
          </a:p>
          <a:p>
            <a:pPr marL="171450" indent="-171450">
              <a:buFont typeface="Arial" panose="020B0604020202020204" pitchFamily="34" charset="0"/>
              <a:buChar char="•"/>
            </a:pPr>
            <a:r>
              <a:rPr lang="en-AU" sz="1200">
                <a:ea typeface="Calibri" panose="020F0502020204030204" pitchFamily="34" charset="0"/>
                <a:cs typeface="Calibri"/>
              </a:rPr>
              <a:t>4 MSPs have confirmed or provided contingency arrangements</a:t>
            </a:r>
            <a:endParaRPr lang="en-AU" sz="1200">
              <a:effectLst/>
              <a:ea typeface="Calibri" panose="020F0502020204030204" pitchFamily="34" charset="0"/>
              <a:cs typeface="Calibri"/>
            </a:endParaRPr>
          </a:p>
        </p:txBody>
      </p:sp>
    </p:spTree>
    <p:extLst>
      <p:ext uri="{BB962C8B-B14F-4D97-AF65-F5344CB8AC3E}">
        <p14:creationId xmlns:p14="http://schemas.microsoft.com/office/powerpoint/2010/main" val="925614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CB40C-25DD-440C-8A42-10AE023D8B03}"/>
              </a:ext>
            </a:extLst>
          </p:cNvPr>
          <p:cNvSpPr>
            <a:spLocks noGrp="1"/>
          </p:cNvSpPr>
          <p:nvPr>
            <p:ph type="title"/>
          </p:nvPr>
        </p:nvSpPr>
        <p:spPr/>
        <p:txBody>
          <a:bodyPr/>
          <a:lstStyle/>
          <a:p>
            <a:r>
              <a:rPr lang="en-AU"/>
              <a:t>AEMO Readiness </a:t>
            </a:r>
          </a:p>
        </p:txBody>
      </p:sp>
      <p:sp>
        <p:nvSpPr>
          <p:cNvPr id="3" name="Content Placeholder 2">
            <a:extLst>
              <a:ext uri="{FF2B5EF4-FFF2-40B4-BE49-F238E27FC236}">
                <a16:creationId xmlns:a16="http://schemas.microsoft.com/office/drawing/2014/main" id="{40671799-E571-4231-B852-ED6E99074C3A}"/>
              </a:ext>
            </a:extLst>
          </p:cNvPr>
          <p:cNvSpPr>
            <a:spLocks noGrp="1"/>
          </p:cNvSpPr>
          <p:nvPr>
            <p:ph idx="1"/>
          </p:nvPr>
        </p:nvSpPr>
        <p:spPr>
          <a:xfrm>
            <a:off x="248809" y="1590234"/>
            <a:ext cx="11694382" cy="5039165"/>
          </a:xfrm>
        </p:spPr>
        <p:txBody>
          <a:bodyPr vert="horz" lIns="91440" tIns="45720" rIns="91440" bIns="45720" rtlCol="0" anchor="t">
            <a:normAutofit fontScale="92500" lnSpcReduction="10000"/>
          </a:bodyPr>
          <a:lstStyle/>
          <a:p>
            <a:r>
              <a:rPr lang="en-AU"/>
              <a:t>As noted on 30 August, AEMO essential capability had been demonstrated.</a:t>
            </a:r>
          </a:p>
          <a:p>
            <a:r>
              <a:rPr lang="en-AU"/>
              <a:t>Smooth operation of AEMO Retail system had not been fully demonstrated, which was highlighted as a risk.</a:t>
            </a:r>
          </a:p>
          <a:p>
            <a:r>
              <a:rPr lang="en-AU"/>
              <a:t>The following actions were taken to mitigate:</a:t>
            </a:r>
          </a:p>
          <a:p>
            <a:pPr lvl="1"/>
            <a:r>
              <a:rPr lang="en-AU"/>
              <a:t>Three additional weeks of Settlement runs were included in the Market Trial schedule, with all settlement runs delivered on time and confirmation of RM Report distribution</a:t>
            </a:r>
          </a:p>
          <a:p>
            <a:pPr lvl="1"/>
            <a:r>
              <a:rPr lang="en-AU"/>
              <a:t>RM report defect fixes were deployed week beginning 20 September</a:t>
            </a:r>
          </a:p>
          <a:p>
            <a:pPr lvl="1"/>
            <a:r>
              <a:rPr lang="en-AU"/>
              <a:t>Further settlement runs scheduled, with Preliminary invoice run on 26 September and Final invoice run to be on 28 September to support participant testing of RM report defect fix</a:t>
            </a:r>
          </a:p>
          <a:p>
            <a:r>
              <a:rPr lang="en-AU"/>
              <a:t>Conclusion: </a:t>
            </a:r>
          </a:p>
          <a:p>
            <a:pPr lvl="1"/>
            <a:r>
              <a:rPr lang="en-AU"/>
              <a:t>AEMO is ready to commence operating under the 5MS rule. </a:t>
            </a:r>
          </a:p>
          <a:p>
            <a:pPr lvl="1"/>
            <a:r>
              <a:rPr lang="en-AU"/>
              <a:t>Smooth operation achieved and key RM Report defects resolved.</a:t>
            </a:r>
          </a:p>
          <a:p>
            <a:pPr lvl="1"/>
            <a:r>
              <a:rPr lang="en-AU"/>
              <a:t>Other known defects have been discussed with working groups.</a:t>
            </a:r>
          </a:p>
        </p:txBody>
      </p:sp>
      <p:sp>
        <p:nvSpPr>
          <p:cNvPr id="4" name="Slide Number Placeholder 3">
            <a:extLst>
              <a:ext uri="{FF2B5EF4-FFF2-40B4-BE49-F238E27FC236}">
                <a16:creationId xmlns:a16="http://schemas.microsoft.com/office/drawing/2014/main" id="{AE525655-338C-4768-BD49-A09BDDF7E348}"/>
              </a:ext>
            </a:extLst>
          </p:cNvPr>
          <p:cNvSpPr>
            <a:spLocks noGrp="1"/>
          </p:cNvSpPr>
          <p:nvPr>
            <p:ph type="sldNum" sz="quarter" idx="12"/>
          </p:nvPr>
        </p:nvSpPr>
        <p:spPr/>
        <p:txBody>
          <a:bodyPr/>
          <a:lstStyle/>
          <a:p>
            <a:fld id="{4EC81F68-4976-451A-B2E9-79BCBD2F70CC}" type="slidenum">
              <a:rPr lang="en-AU" smtClean="0"/>
              <a:t>8</a:t>
            </a:fld>
            <a:endParaRPr lang="en-AU"/>
          </a:p>
        </p:txBody>
      </p:sp>
    </p:spTree>
    <p:extLst>
      <p:ext uri="{BB962C8B-B14F-4D97-AF65-F5344CB8AC3E}">
        <p14:creationId xmlns:p14="http://schemas.microsoft.com/office/powerpoint/2010/main" val="3330361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CEEC-EF8F-4EB3-B46B-520A5E176471}"/>
              </a:ext>
            </a:extLst>
          </p:cNvPr>
          <p:cNvSpPr>
            <a:spLocks noGrp="1"/>
          </p:cNvSpPr>
          <p:nvPr>
            <p:ph type="title"/>
          </p:nvPr>
        </p:nvSpPr>
        <p:spPr/>
        <p:txBody>
          <a:bodyPr/>
          <a:lstStyle/>
          <a:p>
            <a:r>
              <a:rPr lang="en-AU"/>
              <a:t>Participant Readiness</a:t>
            </a:r>
          </a:p>
        </p:txBody>
      </p:sp>
      <p:sp>
        <p:nvSpPr>
          <p:cNvPr id="3" name="Content Placeholder 2">
            <a:extLst>
              <a:ext uri="{FF2B5EF4-FFF2-40B4-BE49-F238E27FC236}">
                <a16:creationId xmlns:a16="http://schemas.microsoft.com/office/drawing/2014/main" id="{2714384E-654C-4527-A8C0-083BD40972A0}"/>
              </a:ext>
            </a:extLst>
          </p:cNvPr>
          <p:cNvSpPr>
            <a:spLocks noGrp="1"/>
          </p:cNvSpPr>
          <p:nvPr>
            <p:ph idx="1"/>
          </p:nvPr>
        </p:nvSpPr>
        <p:spPr>
          <a:xfrm>
            <a:off x="235527" y="1825624"/>
            <a:ext cx="11694382" cy="4730623"/>
          </a:xfrm>
        </p:spPr>
        <p:txBody>
          <a:bodyPr>
            <a:normAutofit fontScale="77500" lnSpcReduction="20000"/>
          </a:bodyPr>
          <a:lstStyle/>
          <a:p>
            <a:r>
              <a:rPr lang="en-AU" sz="2800"/>
              <a:t>As reported on 30-Aug, 100% of participants </a:t>
            </a:r>
            <a:r>
              <a:rPr lang="en-AU"/>
              <a:t>had </a:t>
            </a:r>
            <a:r>
              <a:rPr lang="en-AU" sz="2800"/>
              <a:t>reported they are ‘confident’ or ‘very confident’ of being able to undertake core functions post 5MS rule commencement.</a:t>
            </a:r>
          </a:p>
          <a:p>
            <a:r>
              <a:rPr lang="en-AU"/>
              <a:t>Low test execution was observed in Market Trial during August. This raised a risk that participant readiness was not being demonstrated. </a:t>
            </a:r>
          </a:p>
          <a:p>
            <a:r>
              <a:rPr lang="en-AU"/>
              <a:t>The following measures were taken to mitigate this risk:</a:t>
            </a:r>
          </a:p>
          <a:p>
            <a:pPr lvl="1"/>
            <a:r>
              <a:rPr lang="en-AU"/>
              <a:t>AEMO outreach to increase </a:t>
            </a:r>
            <a:r>
              <a:rPr lang="en-AU" err="1"/>
              <a:t>PractiTest</a:t>
            </a:r>
            <a:r>
              <a:rPr lang="en-AU"/>
              <a:t> reporting and provide support to remove test blockers where possible</a:t>
            </a:r>
          </a:p>
          <a:p>
            <a:pPr lvl="1"/>
            <a:r>
              <a:rPr lang="en-AU"/>
              <a:t>Further participant test scenario execution including additional test opportunity for smaller participants </a:t>
            </a:r>
          </a:p>
          <a:p>
            <a:pPr lvl="1"/>
            <a:r>
              <a:rPr lang="en-AU"/>
              <a:t>Continued support of participant test execution and issue resolution post Market Trial.</a:t>
            </a:r>
          </a:p>
          <a:p>
            <a:r>
              <a:rPr lang="en-AU" sz="2800"/>
              <a:t>Outcome: </a:t>
            </a:r>
            <a:r>
              <a:rPr lang="en-AU"/>
              <a:t>Test scenario execution exceeded 80% by completion of Market Trial (17 September).</a:t>
            </a:r>
          </a:p>
          <a:p>
            <a:r>
              <a:rPr lang="en-AU" sz="2800"/>
              <a:t>Conclusion: </a:t>
            </a:r>
          </a:p>
          <a:p>
            <a:pPr lvl="1"/>
            <a:r>
              <a:rPr lang="en-AU"/>
              <a:t>Significant improvement in test execution, no systemic risks have been identified. </a:t>
            </a:r>
          </a:p>
          <a:p>
            <a:pPr lvl="1"/>
            <a:r>
              <a:rPr lang="en-AU"/>
              <a:t>Participants are ready to commence operating in accordance with the 5MS rule. </a:t>
            </a:r>
          </a:p>
          <a:p>
            <a:pPr lvl="1"/>
            <a:r>
              <a:rPr lang="en-AU"/>
              <a:t>Support arrangements have been put in place for issues that may arise.</a:t>
            </a:r>
          </a:p>
          <a:p>
            <a:endParaRPr lang="en-AU" sz="2800"/>
          </a:p>
          <a:p>
            <a:r>
              <a:rPr lang="en-AU"/>
              <a:t>Does this view align with your organisation's readiness and your experience of industry readiness?</a:t>
            </a:r>
            <a:endParaRPr lang="en-AU" sz="2800"/>
          </a:p>
          <a:p>
            <a:endParaRPr lang="en-AU"/>
          </a:p>
        </p:txBody>
      </p:sp>
      <p:sp>
        <p:nvSpPr>
          <p:cNvPr id="4" name="Slide Number Placeholder 3">
            <a:extLst>
              <a:ext uri="{FF2B5EF4-FFF2-40B4-BE49-F238E27FC236}">
                <a16:creationId xmlns:a16="http://schemas.microsoft.com/office/drawing/2014/main" id="{F90BE93A-FBCD-40E6-B299-745CF60FBE46}"/>
              </a:ext>
            </a:extLst>
          </p:cNvPr>
          <p:cNvSpPr>
            <a:spLocks noGrp="1"/>
          </p:cNvSpPr>
          <p:nvPr>
            <p:ph type="sldNum" sz="quarter" idx="12"/>
          </p:nvPr>
        </p:nvSpPr>
        <p:spPr/>
        <p:txBody>
          <a:bodyPr/>
          <a:lstStyle/>
          <a:p>
            <a:fld id="{4EC81F68-4976-451A-B2E9-79BCBD2F70CC}" type="slidenum">
              <a:rPr lang="en-AU" smtClean="0"/>
              <a:t>9</a:t>
            </a:fld>
            <a:endParaRPr lang="en-AU"/>
          </a:p>
        </p:txBody>
      </p:sp>
    </p:spTree>
    <p:extLst>
      <p:ext uri="{BB962C8B-B14F-4D97-AF65-F5344CB8AC3E}">
        <p14:creationId xmlns:p14="http://schemas.microsoft.com/office/powerpoint/2010/main" val="1134009130"/>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Preview xmlns="99eba8f5-7fec-4c00-afe1-f2f2944c28a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8" ma:contentTypeDescription="Create a new document." ma:contentTypeScope="" ma:versionID="b67d88904a3a466d727a114959407d0c">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78dee0cea5433616cddec33c70ba6f3a"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element ref="ns2:P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Preview" ma:index="23" nillable="true" ma:displayName="Preview" ma:format="Thumbnail" ma:internalName="Preview">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0BEAAE-B0C7-41D3-8EB1-0310B00BD48C}">
  <ds:schemaRefs>
    <ds:schemaRef ds:uri="http://schemas.microsoft.com/sharepoint/v3/contenttype/forms"/>
  </ds:schemaRefs>
</ds:datastoreItem>
</file>

<file path=customXml/itemProps2.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A1BE415-A97D-4455-BA4A-846F9B959DFE}">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AEMO presentation 2018 16-9</Template>
  <Application>Microsoft Office PowerPoint</Application>
  <PresentationFormat>Widescreen</PresentationFormat>
  <Slides>16</Slides>
  <Notes>0</Notes>
  <HiddenSlides>0</HiddenSlide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AEMO09</vt:lpstr>
      <vt:lpstr>5MS &amp; GS Executive Forum #15</vt:lpstr>
      <vt:lpstr>AEMO Competition Law  Meeting Protocol</vt:lpstr>
      <vt:lpstr>Welcome</vt:lpstr>
      <vt:lpstr>Agenda</vt:lpstr>
      <vt:lpstr>PowerPoint Presentation</vt:lpstr>
      <vt:lpstr>Update on Key Risks</vt:lpstr>
      <vt:lpstr>Essential Meter Capability</vt:lpstr>
      <vt:lpstr>AEMO Readiness </vt:lpstr>
      <vt:lpstr>Participant Readiness</vt:lpstr>
      <vt:lpstr>Participant Support Arrangements</vt:lpstr>
      <vt:lpstr>Participant Support Arrangements</vt:lpstr>
      <vt:lpstr>Next Steps</vt:lpstr>
      <vt:lpstr>Next Steps</vt:lpstr>
      <vt:lpstr>General Discussion</vt:lpstr>
      <vt:lpstr>Meeting Close</vt:lpstr>
      <vt:lpstr>PowerPoint Presentation</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revision>14</cp:revision>
  <cp:lastPrinted>2019-08-14T02:02:16Z</cp:lastPrinted>
  <dcterms:created xsi:type="dcterms:W3CDTF">2018-04-12T04:49:35Z</dcterms:created>
  <dcterms:modified xsi:type="dcterms:W3CDTF">2021-09-28T23:35:29Z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