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72" r:id="rId5"/>
  </p:sldMasterIdLst>
  <p:notesMasterIdLst>
    <p:notesMasterId r:id="rId44"/>
  </p:notesMasterIdLst>
  <p:sldIdLst>
    <p:sldId id="257" r:id="rId6"/>
    <p:sldId id="1501" r:id="rId7"/>
    <p:sldId id="465" r:id="rId8"/>
    <p:sldId id="1466" r:id="rId9"/>
    <p:sldId id="1503" r:id="rId10"/>
    <p:sldId id="879" r:id="rId11"/>
    <p:sldId id="3953" r:id="rId12"/>
    <p:sldId id="3920" r:id="rId13"/>
    <p:sldId id="1502" r:id="rId14"/>
    <p:sldId id="1094" r:id="rId15"/>
    <p:sldId id="3770" r:id="rId16"/>
    <p:sldId id="3842" r:id="rId17"/>
    <p:sldId id="259" r:id="rId18"/>
    <p:sldId id="3955" r:id="rId19"/>
    <p:sldId id="3951" r:id="rId20"/>
    <p:sldId id="3952" r:id="rId21"/>
    <p:sldId id="3840" r:id="rId22"/>
    <p:sldId id="3856" r:id="rId23"/>
    <p:sldId id="3857" r:id="rId24"/>
    <p:sldId id="3949" r:id="rId25"/>
    <p:sldId id="3876" r:id="rId26"/>
    <p:sldId id="3877" r:id="rId27"/>
    <p:sldId id="3925" r:id="rId28"/>
    <p:sldId id="3878" r:id="rId29"/>
    <p:sldId id="3880" r:id="rId30"/>
    <p:sldId id="3918" r:id="rId31"/>
    <p:sldId id="3913" r:id="rId32"/>
    <p:sldId id="3914" r:id="rId33"/>
    <p:sldId id="3621" r:id="rId34"/>
    <p:sldId id="3610" r:id="rId35"/>
    <p:sldId id="1500" r:id="rId36"/>
    <p:sldId id="3864" r:id="rId37"/>
    <p:sldId id="1517" r:id="rId38"/>
    <p:sldId id="1518" r:id="rId39"/>
    <p:sldId id="3954" r:id="rId40"/>
    <p:sldId id="3774" r:id="rId41"/>
    <p:sldId id="3777" r:id="rId42"/>
    <p:sldId id="3831"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Malcolm Borschman" initials="MB" lastIdx="7" clrIdx="6">
    <p:extLst>
      <p:ext uri="{19B8F6BF-5375-455C-9EA6-DF929625EA0E}">
        <p15:presenceInfo xmlns:p15="http://schemas.microsoft.com/office/powerpoint/2012/main" userId="S-1-5-21-256186967-1468483519-2110688028-56809" providerId="AD"/>
      </p:ext>
    </p:extLst>
  </p:cmAuthor>
  <p:cmAuthor id="1" name="Annette Kelly" initials="AK" lastIdx="8" clrIdx="0">
    <p:extLst>
      <p:ext uri="{19B8F6BF-5375-455C-9EA6-DF929625EA0E}">
        <p15:presenceInfo xmlns:p15="http://schemas.microsoft.com/office/powerpoint/2012/main" userId="S-1-5-21-256186967-1468483519-2110688028-4890" providerId="AD"/>
      </p:ext>
    </p:extLst>
  </p:cmAuthor>
  <p:cmAuthor id="8" name="Boris Komissarchik" initials="BK" lastIdx="4" clrIdx="7">
    <p:extLst>
      <p:ext uri="{19B8F6BF-5375-455C-9EA6-DF929625EA0E}">
        <p15:presenceInfo xmlns:p15="http://schemas.microsoft.com/office/powerpoint/2012/main" userId="S::boris.komissarchik@aemo.com.au::0153ce51-d3f0-433e-800c-698e2f111490" providerId="AD"/>
      </p:ext>
    </p:extLst>
  </p:cmAuthor>
  <p:cmAuthor id="2" name="Michael Ryan" initials="MR" lastIdx="4" clrIdx="1">
    <p:extLst>
      <p:ext uri="{19B8F6BF-5375-455C-9EA6-DF929625EA0E}">
        <p15:presenceInfo xmlns:p15="http://schemas.microsoft.com/office/powerpoint/2012/main" userId="S-1-5-21-256186967-1468483519-2110688028-22617" providerId="AD"/>
      </p:ext>
    </p:extLst>
  </p:cmAuthor>
  <p:cmAuthor id="9" name="Peter Carruthers" initials="PC" lastIdx="1" clrIdx="8">
    <p:extLst>
      <p:ext uri="{19B8F6BF-5375-455C-9EA6-DF929625EA0E}">
        <p15:presenceInfo xmlns:p15="http://schemas.microsoft.com/office/powerpoint/2012/main" userId="S-1-5-21-256186967-1468483519-2110688028-56805" providerId="AD"/>
      </p:ext>
    </p:extLst>
  </p:cmAuthor>
  <p:cmAuthor id="3" name="Sonja Nigmann" initials="SN" lastIdx="26" clrIdx="2">
    <p:extLst>
      <p:ext uri="{19B8F6BF-5375-455C-9EA6-DF929625EA0E}">
        <p15:presenceInfo xmlns:p15="http://schemas.microsoft.com/office/powerpoint/2012/main" userId="S-1-5-21-256186967-1468483519-2110688028-50554" providerId="AD"/>
      </p:ext>
    </p:extLst>
  </p:cmAuthor>
  <p:cmAuthor id="10" name="Katherine Walker" initials="KW [2]" lastIdx="13" clrIdx="9">
    <p:extLst>
      <p:ext uri="{19B8F6BF-5375-455C-9EA6-DF929625EA0E}">
        <p15:presenceInfo xmlns:p15="http://schemas.microsoft.com/office/powerpoint/2012/main" userId="S::Katherine.Walker@aemo.com.au::151d0658-4331-41af-a3b9-d8ca88b74285" providerId="AD"/>
      </p:ext>
    </p:extLst>
  </p:cmAuthor>
  <p:cmAuthor id="4" name="Sonja Nigmann" initials="SN [2]" lastIdx="22" clrIdx="3">
    <p:extLst>
      <p:ext uri="{19B8F6BF-5375-455C-9EA6-DF929625EA0E}">
        <p15:presenceInfo xmlns:p15="http://schemas.microsoft.com/office/powerpoint/2012/main" userId="S::sonja.nigmann@aemo.com.au::16f05baa-2571-4dfc-a8dd-ce2221f2dbbd" providerId="AD"/>
      </p:ext>
    </p:extLst>
  </p:cmAuthor>
  <p:cmAuthor id="11" name="Greg Minney" initials="GM" lastIdx="1" clrIdx="10">
    <p:extLst>
      <p:ext uri="{19B8F6BF-5375-455C-9EA6-DF929625EA0E}">
        <p15:presenceInfo xmlns:p15="http://schemas.microsoft.com/office/powerpoint/2012/main" userId="S::Greg.Minney@aemo.com.au::e657595f-f519-43ef-a5ac-dcb6c666504e" providerId="AD"/>
      </p:ext>
    </p:extLst>
  </p:cmAuthor>
  <p:cmAuthor id="5" name="Katherine Walker" initials="KW" lastIdx="9" clrIdx="4">
    <p:extLst>
      <p:ext uri="{19B8F6BF-5375-455C-9EA6-DF929625EA0E}">
        <p15:presenceInfo xmlns:p15="http://schemas.microsoft.com/office/powerpoint/2012/main" userId="S-1-5-21-256186967-1468483519-2110688028-56777" providerId="AD"/>
      </p:ext>
    </p:extLst>
  </p:cmAuthor>
  <p:cmAuthor id="12" name="Anne-Marie McCague" initials="AM" lastIdx="1" clrIdx="11">
    <p:extLst>
      <p:ext uri="{19B8F6BF-5375-455C-9EA6-DF929625EA0E}">
        <p15:presenceInfo xmlns:p15="http://schemas.microsoft.com/office/powerpoint/2012/main" userId="S::Anne-Marie.McCague@aemo.com.au::3580a8e1-7513-45f1-8e90-655e8672d335" providerId="AD"/>
      </p:ext>
    </p:extLst>
  </p:cmAuthor>
  <p:cmAuthor id="6" name="Graeme Windley" initials="GW" lastIdx="13" clrIdx="5">
    <p:extLst>
      <p:ext uri="{19B8F6BF-5375-455C-9EA6-DF929625EA0E}">
        <p15:presenceInfo xmlns:p15="http://schemas.microsoft.com/office/powerpoint/2012/main" userId="S-1-5-21-256186967-1468483519-2110688028-3990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E8E8E8"/>
    <a:srgbClr val="CCCCCC"/>
    <a:srgbClr val="EDCAF2"/>
    <a:srgbClr val="009A00"/>
    <a:srgbClr val="134555"/>
    <a:srgbClr val="620918"/>
    <a:srgbClr val="360F3C"/>
    <a:srgbClr val="A9C399"/>
    <a:srgbClr val="1E40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78F3658-D358-4C47-8739-049FF40A2251}" v="202" dt="2021-07-06T22:20:12.074"/>
    <p1510:client id="{AC054FD6-21EC-4A5D-8BB8-062043E7D4EA}" v="28" dt="2021-07-06T08:59:53.1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viewProps" Target="viewProps.xml"/><Relationship Id="rId50" Type="http://schemas.microsoft.com/office/2015/10/relationships/revisionInfo" Target="revisionInfo.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theme" Target="theme/theme1.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presProps" Target="presProps.xml"/><Relationship Id="rId20" Type="http://schemas.openxmlformats.org/officeDocument/2006/relationships/slide" Target="slides/slide15.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image" Target="../media/image6.emf"/><Relationship Id="rId4"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60" cy="495348"/>
          </a:xfrm>
          <a:prstGeom prst="rect">
            <a:avLst/>
          </a:prstGeom>
        </p:spPr>
        <p:txBody>
          <a:bodyPr vert="horz" lIns="91815" tIns="45907" rIns="91815" bIns="45907" rtlCol="0"/>
          <a:lstStyle>
            <a:lvl1pPr algn="l">
              <a:defRPr sz="1200"/>
            </a:lvl1pPr>
          </a:lstStyle>
          <a:p>
            <a:endParaRPr lang="en-AU"/>
          </a:p>
        </p:txBody>
      </p:sp>
      <p:sp>
        <p:nvSpPr>
          <p:cNvPr id="3" name="Date Placeholder 2"/>
          <p:cNvSpPr>
            <a:spLocks noGrp="1"/>
          </p:cNvSpPr>
          <p:nvPr>
            <p:ph type="dt" idx="1"/>
          </p:nvPr>
        </p:nvSpPr>
        <p:spPr>
          <a:xfrm>
            <a:off x="3850442" y="0"/>
            <a:ext cx="2945660" cy="495348"/>
          </a:xfrm>
          <a:prstGeom prst="rect">
            <a:avLst/>
          </a:prstGeom>
        </p:spPr>
        <p:txBody>
          <a:bodyPr vert="horz" lIns="91815" tIns="45907" rIns="91815" bIns="45907" rtlCol="0"/>
          <a:lstStyle>
            <a:lvl1pPr algn="r">
              <a:defRPr sz="1200"/>
            </a:lvl1pPr>
          </a:lstStyle>
          <a:p>
            <a:fld id="{51253FA7-A297-4473-BFE2-D8E764DB6C0A}" type="datetimeFigureOut">
              <a:rPr lang="en-AU" smtClean="0"/>
              <a:t>15/08/2021</a:t>
            </a:fld>
            <a:endParaRPr lang="en-AU"/>
          </a:p>
        </p:txBody>
      </p:sp>
      <p:sp>
        <p:nvSpPr>
          <p:cNvPr id="4" name="Slide Image Placeholder 3"/>
          <p:cNvSpPr>
            <a:spLocks noGrp="1" noRot="1" noChangeAspect="1"/>
          </p:cNvSpPr>
          <p:nvPr>
            <p:ph type="sldImg" idx="2"/>
          </p:nvPr>
        </p:nvSpPr>
        <p:spPr>
          <a:xfrm>
            <a:off x="438150" y="1235075"/>
            <a:ext cx="5921375" cy="3330575"/>
          </a:xfrm>
          <a:prstGeom prst="rect">
            <a:avLst/>
          </a:prstGeom>
          <a:noFill/>
          <a:ln w="12700">
            <a:solidFill>
              <a:prstClr val="black"/>
            </a:solidFill>
          </a:ln>
        </p:spPr>
        <p:txBody>
          <a:bodyPr vert="horz" lIns="91815" tIns="45907" rIns="91815" bIns="45907" rtlCol="0" anchor="ctr"/>
          <a:lstStyle/>
          <a:p>
            <a:endParaRPr lang="en-AU"/>
          </a:p>
        </p:txBody>
      </p:sp>
      <p:sp>
        <p:nvSpPr>
          <p:cNvPr id="5" name="Notes Placeholder 4"/>
          <p:cNvSpPr>
            <a:spLocks noGrp="1"/>
          </p:cNvSpPr>
          <p:nvPr>
            <p:ph type="body" sz="quarter" idx="3"/>
          </p:nvPr>
        </p:nvSpPr>
        <p:spPr>
          <a:xfrm>
            <a:off x="679768" y="4751220"/>
            <a:ext cx="5438140" cy="3887361"/>
          </a:xfrm>
          <a:prstGeom prst="rect">
            <a:avLst/>
          </a:prstGeom>
        </p:spPr>
        <p:txBody>
          <a:bodyPr vert="horz" lIns="91815" tIns="45907" rIns="91815" bIns="45907"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377317"/>
            <a:ext cx="2945660" cy="495347"/>
          </a:xfrm>
          <a:prstGeom prst="rect">
            <a:avLst/>
          </a:prstGeom>
        </p:spPr>
        <p:txBody>
          <a:bodyPr vert="horz" lIns="91815" tIns="45907" rIns="91815" bIns="45907" rtlCol="0" anchor="b"/>
          <a:lstStyle>
            <a:lvl1pPr algn="l">
              <a:defRPr sz="1200"/>
            </a:lvl1pPr>
          </a:lstStyle>
          <a:p>
            <a:endParaRPr lang="en-AU"/>
          </a:p>
        </p:txBody>
      </p:sp>
      <p:sp>
        <p:nvSpPr>
          <p:cNvPr id="7" name="Slide Number Placeholder 6"/>
          <p:cNvSpPr>
            <a:spLocks noGrp="1"/>
          </p:cNvSpPr>
          <p:nvPr>
            <p:ph type="sldNum" sz="quarter" idx="5"/>
          </p:nvPr>
        </p:nvSpPr>
        <p:spPr>
          <a:xfrm>
            <a:off x="3850442" y="9377317"/>
            <a:ext cx="2945660" cy="495347"/>
          </a:xfrm>
          <a:prstGeom prst="rect">
            <a:avLst/>
          </a:prstGeom>
        </p:spPr>
        <p:txBody>
          <a:bodyPr vert="horz" lIns="91815" tIns="45907" rIns="91815" bIns="45907" rtlCol="0" anchor="b"/>
          <a:lstStyle>
            <a:lvl1pPr algn="r">
              <a:defRPr sz="1200"/>
            </a:lvl1pPr>
          </a:lstStyle>
          <a:p>
            <a:fld id="{AEF49620-6741-4FED-BCB0-A1A8263B3F52}" type="slidenum">
              <a:rPr lang="en-AU" smtClean="0"/>
              <a:t>‹#›</a:t>
            </a:fld>
            <a:endParaRPr lang="en-AU"/>
          </a:p>
        </p:txBody>
      </p:sp>
    </p:spTree>
    <p:extLst>
      <p:ext uri="{BB962C8B-B14F-4D97-AF65-F5344CB8AC3E}">
        <p14:creationId xmlns:p14="http://schemas.microsoft.com/office/powerpoint/2010/main" val="1460449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AEF49620-6741-4FED-BCB0-A1A8263B3F52}" type="slidenum">
              <a:rPr lang="en-AU" smtClean="0"/>
              <a:t>6</a:t>
            </a:fld>
            <a:endParaRPr lang="en-AU"/>
          </a:p>
        </p:txBody>
      </p:sp>
    </p:spTree>
    <p:extLst>
      <p:ext uri="{BB962C8B-B14F-4D97-AF65-F5344CB8AC3E}">
        <p14:creationId xmlns:p14="http://schemas.microsoft.com/office/powerpoint/2010/main" val="10449303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39DE090-26EF-450E-97B6-379DF324908B}"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200233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39DE090-26EF-450E-97B6-379DF324908B}"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068825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83067347-FF0A-464F-9143-9D86E059E3F8}" type="slidenum">
              <a:rPr lang="en-AU" smtClean="0"/>
              <a:t>18</a:t>
            </a:fld>
            <a:endParaRPr lang="en-AU"/>
          </a:p>
        </p:txBody>
      </p:sp>
    </p:spTree>
    <p:extLst>
      <p:ext uri="{BB962C8B-B14F-4D97-AF65-F5344CB8AC3E}">
        <p14:creationId xmlns:p14="http://schemas.microsoft.com/office/powerpoint/2010/main" val="9188637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83067347-FF0A-464F-9143-9D86E059E3F8}" type="slidenum">
              <a:rPr lang="en-AU" smtClean="0"/>
              <a:t>19</a:t>
            </a:fld>
            <a:endParaRPr lang="en-AU"/>
          </a:p>
        </p:txBody>
      </p:sp>
    </p:spTree>
    <p:extLst>
      <p:ext uri="{BB962C8B-B14F-4D97-AF65-F5344CB8AC3E}">
        <p14:creationId xmlns:p14="http://schemas.microsoft.com/office/powerpoint/2010/main" val="19243289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EF49620-6741-4FED-BCB0-A1A8263B3F52}"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67571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439DE090-26EF-450E-97B6-379DF324908B}" type="slidenum">
              <a:rPr lang="en-AU" smtClean="0"/>
              <a:t>30</a:t>
            </a:fld>
            <a:endParaRPr lang="en-AU"/>
          </a:p>
        </p:txBody>
      </p:sp>
    </p:spTree>
    <p:extLst>
      <p:ext uri="{BB962C8B-B14F-4D97-AF65-F5344CB8AC3E}">
        <p14:creationId xmlns:p14="http://schemas.microsoft.com/office/powerpoint/2010/main" val="14755024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AEF49620-6741-4FED-BCB0-A1A8263B3F52}" type="slidenum">
              <a:rPr lang="en-AU" smtClean="0"/>
              <a:t>33</a:t>
            </a:fld>
            <a:endParaRPr lang="en-AU"/>
          </a:p>
        </p:txBody>
      </p:sp>
    </p:spTree>
    <p:extLst>
      <p:ext uri="{BB962C8B-B14F-4D97-AF65-F5344CB8AC3E}">
        <p14:creationId xmlns:p14="http://schemas.microsoft.com/office/powerpoint/2010/main" val="18271681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7" name="Freeform 15">
            <a:extLst>
              <a:ext uri="{FF2B5EF4-FFF2-40B4-BE49-F238E27FC236}">
                <a16:creationId xmlns:a16="http://schemas.microsoft.com/office/drawing/2014/main" id="{332CD06C-42C1-4DF5-AEBC-2DBE2DAFBA10}"/>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sp>
        <p:nvSpPr>
          <p:cNvPr id="8" name="Freeform 16">
            <a:extLst>
              <a:ext uri="{FF2B5EF4-FFF2-40B4-BE49-F238E27FC236}">
                <a16:creationId xmlns:a16="http://schemas.microsoft.com/office/drawing/2014/main" id="{76E05CA3-D21A-42E0-A63A-D375E1C1E26E}"/>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pic>
        <p:nvPicPr>
          <p:cNvPr id="9" name="Picture 8">
            <a:extLst>
              <a:ext uri="{FF2B5EF4-FFF2-40B4-BE49-F238E27FC236}">
                <a16:creationId xmlns:a16="http://schemas.microsoft.com/office/drawing/2014/main" id="{9234F0ED-53FA-453F-AAA8-F2EA2B5748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70032" y="728148"/>
            <a:ext cx="3024336" cy="996252"/>
          </a:xfrm>
          <a:prstGeom prst="rect">
            <a:avLst/>
          </a:prstGeom>
        </p:spPr>
      </p:pic>
      <p:sp>
        <p:nvSpPr>
          <p:cNvPr id="10" name="Freeform: Shape 9">
            <a:extLst>
              <a:ext uri="{FF2B5EF4-FFF2-40B4-BE49-F238E27FC236}">
                <a16:creationId xmlns:a16="http://schemas.microsoft.com/office/drawing/2014/main" id="{7B9E9ED6-D0E9-4818-A55E-FEFC2F0CD672}"/>
              </a:ext>
            </a:extLst>
          </p:cNvPr>
          <p:cNvSpPr/>
          <p:nvPr userDrawn="1"/>
        </p:nvSpPr>
        <p:spPr>
          <a:xfrm>
            <a:off x="0" y="0"/>
            <a:ext cx="12192000" cy="6858000"/>
          </a:xfrm>
          <a:custGeom>
            <a:avLst/>
            <a:gdLst>
              <a:gd name="connsiteX0" fmla="*/ 263525 w 12192000"/>
              <a:gd name="connsiteY0" fmla="*/ 260350 h 6858000"/>
              <a:gd name="connsiteX1" fmla="*/ 263525 w 12192000"/>
              <a:gd name="connsiteY1" fmla="*/ 6597650 h 6858000"/>
              <a:gd name="connsiteX2" fmla="*/ 11928475 w 12192000"/>
              <a:gd name="connsiteY2" fmla="*/ 6597650 h 6858000"/>
              <a:gd name="connsiteX3" fmla="*/ 11928475 w 12192000"/>
              <a:gd name="connsiteY3" fmla="*/ 260350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263525" y="260350"/>
                </a:moveTo>
                <a:lnTo>
                  <a:pt x="263525" y="6597650"/>
                </a:lnTo>
                <a:lnTo>
                  <a:pt x="11928475" y="6597650"/>
                </a:lnTo>
                <a:lnTo>
                  <a:pt x="11928475" y="260350"/>
                </a:lnTo>
                <a:close/>
                <a:moveTo>
                  <a:pt x="0" y="0"/>
                </a:moveTo>
                <a:lnTo>
                  <a:pt x="12192000" y="0"/>
                </a:lnTo>
                <a:lnTo>
                  <a:pt x="12192000"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utura Std Light"/>
              <a:ea typeface="+mn-ea"/>
              <a:cs typeface="+mn-cs"/>
              <a:sym typeface="Futura Std Light"/>
            </a:endParaRPr>
          </a:p>
        </p:txBody>
      </p:sp>
      <p:sp>
        <p:nvSpPr>
          <p:cNvPr id="2" name="Title 1">
            <a:extLst>
              <a:ext uri="{FF2B5EF4-FFF2-40B4-BE49-F238E27FC236}">
                <a16:creationId xmlns:a16="http://schemas.microsoft.com/office/drawing/2014/main" id="{AD559B4D-39E2-4A2E-8A5C-95726E785FF9}"/>
              </a:ext>
            </a:extLst>
          </p:cNvPr>
          <p:cNvSpPr>
            <a:spLocks noGrp="1"/>
          </p:cNvSpPr>
          <p:nvPr>
            <p:ph type="ctrTitle"/>
          </p:nvPr>
        </p:nvSpPr>
        <p:spPr>
          <a:xfrm>
            <a:off x="838800" y="2350800"/>
            <a:ext cx="9144000" cy="2387600"/>
          </a:xfrm>
        </p:spPr>
        <p:txBody>
          <a:bodyPr anchor="b"/>
          <a:lstStyle>
            <a:lvl1pPr algn="l">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4F9AB51E-A732-4105-AAF9-C4C491281C8E}"/>
              </a:ext>
            </a:extLst>
          </p:cNvPr>
          <p:cNvSpPr>
            <a:spLocks noGrp="1"/>
          </p:cNvSpPr>
          <p:nvPr>
            <p:ph type="subTitle" idx="1"/>
          </p:nvPr>
        </p:nvSpPr>
        <p:spPr>
          <a:xfrm>
            <a:off x="838800" y="4899600"/>
            <a:ext cx="9144000" cy="626400"/>
          </a:xfrm>
        </p:spPr>
        <p:txBody>
          <a:bodyPr>
            <a:normAutofit/>
          </a:bodyPr>
          <a:lstStyle>
            <a:lvl1pPr marL="0" indent="0" algn="l">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6" name="Slide Number Placeholder 5">
            <a:extLst>
              <a:ext uri="{FF2B5EF4-FFF2-40B4-BE49-F238E27FC236}">
                <a16:creationId xmlns:a16="http://schemas.microsoft.com/office/drawing/2014/main" id="{5B9216FF-48D2-43CC-A7A2-6B66955AF4F4}"/>
              </a:ext>
            </a:extLst>
          </p:cNvPr>
          <p:cNvSpPr>
            <a:spLocks noGrp="1"/>
          </p:cNvSpPr>
          <p:nvPr>
            <p:ph type="sldNum" sz="quarter" idx="12"/>
          </p:nvPr>
        </p:nvSpPr>
        <p:spPr>
          <a:xfrm>
            <a:off x="11335871" y="6230847"/>
            <a:ext cx="576108" cy="365125"/>
          </a:xfrm>
        </p:spPr>
        <p:txBody>
          <a:bodyPr/>
          <a:lstStyle>
            <a:lvl1pPr>
              <a:defRPr>
                <a:solidFill>
                  <a:schemeClr val="bg1"/>
                </a:solidFill>
              </a:defRPr>
            </a:lvl1pPr>
          </a:lstStyle>
          <a:p>
            <a:fld id="{4EC81F68-4976-451A-B2E9-79BCBD2F70CC}" type="slidenum">
              <a:rPr lang="en-AU" smtClean="0"/>
              <a:pPr/>
              <a:t>‹#›</a:t>
            </a:fld>
            <a:endParaRPr lang="en-AU"/>
          </a:p>
        </p:txBody>
      </p:sp>
      <p:sp>
        <p:nvSpPr>
          <p:cNvPr id="4" name="Date Placeholder 3">
            <a:extLst>
              <a:ext uri="{FF2B5EF4-FFF2-40B4-BE49-F238E27FC236}">
                <a16:creationId xmlns:a16="http://schemas.microsoft.com/office/drawing/2014/main" id="{FCDF4901-5DA8-4CDF-9DD6-0DFA0044C2F9}"/>
              </a:ext>
            </a:extLst>
          </p:cNvPr>
          <p:cNvSpPr>
            <a:spLocks noGrp="1"/>
          </p:cNvSpPr>
          <p:nvPr>
            <p:ph type="dt" sz="half" idx="10"/>
          </p:nvPr>
        </p:nvSpPr>
        <p:spPr>
          <a:xfrm>
            <a:off x="9478496" y="6230847"/>
            <a:ext cx="1736066" cy="365125"/>
          </a:xfrm>
        </p:spPr>
        <p:txBody>
          <a:bodyPr/>
          <a:lstStyle>
            <a:lvl1pPr>
              <a:defRPr>
                <a:solidFill>
                  <a:schemeClr val="bg1"/>
                </a:solidFill>
              </a:defRPr>
            </a:lvl1pPr>
          </a:lstStyle>
          <a:p>
            <a:fld id="{19C26B8A-D267-4DFE-879A-4ACA6A364552}" type="datetime1">
              <a:rPr lang="en-AU" smtClean="0"/>
              <a:t>15/08/2021</a:t>
            </a:fld>
            <a:endParaRPr lang="en-AU"/>
          </a:p>
        </p:txBody>
      </p:sp>
      <p:sp>
        <p:nvSpPr>
          <p:cNvPr id="5" name="Footer Placeholder 4">
            <a:extLst>
              <a:ext uri="{FF2B5EF4-FFF2-40B4-BE49-F238E27FC236}">
                <a16:creationId xmlns:a16="http://schemas.microsoft.com/office/drawing/2014/main" id="{4A27B57D-1C5A-4936-973A-C09D58DAEA00}"/>
              </a:ext>
            </a:extLst>
          </p:cNvPr>
          <p:cNvSpPr>
            <a:spLocks noGrp="1"/>
          </p:cNvSpPr>
          <p:nvPr>
            <p:ph type="ftr" sz="quarter" idx="11"/>
          </p:nvPr>
        </p:nvSpPr>
        <p:spPr>
          <a:xfrm>
            <a:off x="4020670" y="6230847"/>
            <a:ext cx="5336509" cy="365125"/>
          </a:xfrm>
        </p:spPr>
        <p:txBody>
          <a:bodyPr/>
          <a:lstStyle>
            <a:lvl1pPr>
              <a:defRPr>
                <a:solidFill>
                  <a:schemeClr val="bg1"/>
                </a:solidFill>
              </a:defRPr>
            </a:lvl1pPr>
          </a:lstStyle>
          <a:p>
            <a:endParaRPr lang="en-AU"/>
          </a:p>
        </p:txBody>
      </p:sp>
    </p:spTree>
    <p:extLst>
      <p:ext uri="{BB962C8B-B14F-4D97-AF65-F5344CB8AC3E}">
        <p14:creationId xmlns:p14="http://schemas.microsoft.com/office/powerpoint/2010/main" val="3191040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6B70B14-71BF-4D10-B3DA-12193BF02EE1}"/>
              </a:ext>
            </a:extLst>
          </p:cNvPr>
          <p:cNvSpPr/>
          <p:nvPr userDrawn="1"/>
        </p:nvSpPr>
        <p:spPr>
          <a:xfrm>
            <a:off x="0" y="0"/>
            <a:ext cx="3935413"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3A023EC-89BA-427F-B659-C9BA6F7C97BD}"/>
              </a:ext>
            </a:extLst>
          </p:cNvPr>
          <p:cNvSpPr>
            <a:spLocks noGrp="1"/>
          </p:cNvSpPr>
          <p:nvPr>
            <p:ph type="title"/>
          </p:nvPr>
        </p:nvSpPr>
        <p:spPr>
          <a:xfrm>
            <a:off x="266400" y="457200"/>
            <a:ext cx="3315600" cy="1324800"/>
          </a:xfrm>
        </p:spPr>
        <p:txBody>
          <a:bodyPr anchor="t" anchorCtr="0">
            <a:noAutofit/>
          </a:bodyPr>
          <a:lstStyle>
            <a:lvl1pPr>
              <a:defRPr sz="44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6E2789DB-5346-49A4-93BC-CE824ABD6F0D}"/>
              </a:ext>
            </a:extLst>
          </p:cNvPr>
          <p:cNvSpPr>
            <a:spLocks noGrp="1"/>
          </p:cNvSpPr>
          <p:nvPr>
            <p:ph type="pic" idx="1"/>
          </p:nvPr>
        </p:nvSpPr>
        <p:spPr>
          <a:xfrm>
            <a:off x="4201812" y="457200"/>
            <a:ext cx="7724987" cy="562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AU"/>
          </a:p>
        </p:txBody>
      </p:sp>
      <p:sp>
        <p:nvSpPr>
          <p:cNvPr id="4" name="Text Placeholder 3">
            <a:extLst>
              <a:ext uri="{FF2B5EF4-FFF2-40B4-BE49-F238E27FC236}">
                <a16:creationId xmlns:a16="http://schemas.microsoft.com/office/drawing/2014/main" id="{227ED3C4-6241-480A-9C80-94FA28B6BFD3}"/>
              </a:ext>
            </a:extLst>
          </p:cNvPr>
          <p:cNvSpPr>
            <a:spLocks noGrp="1"/>
          </p:cNvSpPr>
          <p:nvPr>
            <p:ph type="body" sz="half" idx="2"/>
          </p:nvPr>
        </p:nvSpPr>
        <p:spPr>
          <a:xfrm>
            <a:off x="266400" y="3117600"/>
            <a:ext cx="3315600" cy="1846800"/>
          </a:xfrm>
        </p:spPr>
        <p:txBody>
          <a:bodyPr/>
          <a:lstStyle>
            <a:lvl1pPr marL="0" indent="0">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2BE93A-F35B-437B-B683-A13F8549B11A}"/>
              </a:ext>
            </a:extLst>
          </p:cNvPr>
          <p:cNvSpPr>
            <a:spLocks noGrp="1"/>
          </p:cNvSpPr>
          <p:nvPr>
            <p:ph type="dt" sz="half" idx="10"/>
          </p:nvPr>
        </p:nvSpPr>
        <p:spPr/>
        <p:txBody>
          <a:bodyPr/>
          <a:lstStyle/>
          <a:p>
            <a:fld id="{A3F456F0-636F-47F0-BBA2-C930FA48B289}" type="datetime1">
              <a:rPr lang="en-AU" smtClean="0"/>
              <a:t>15/08/2021</a:t>
            </a:fld>
            <a:endParaRPr lang="en-AU"/>
          </a:p>
        </p:txBody>
      </p:sp>
      <p:sp>
        <p:nvSpPr>
          <p:cNvPr id="6" name="Footer Placeholder 5">
            <a:extLst>
              <a:ext uri="{FF2B5EF4-FFF2-40B4-BE49-F238E27FC236}">
                <a16:creationId xmlns:a16="http://schemas.microsoft.com/office/drawing/2014/main" id="{F94D30DB-3BC0-4933-B267-A5A1205AA3B8}"/>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167EDBB3-96E6-4EEA-931F-DB7B9E145130}"/>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438974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4DF620-32AE-46C9-9F22-DDE369B504A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E8A0033-3118-46E0-9F01-3652AE36EBE3}"/>
              </a:ext>
            </a:extLst>
          </p:cNvPr>
          <p:cNvSpPr>
            <a:spLocks noGrp="1"/>
          </p:cNvSpPr>
          <p:nvPr>
            <p:ph type="dt" sz="half" idx="10"/>
          </p:nvPr>
        </p:nvSpPr>
        <p:spPr/>
        <p:txBody>
          <a:bodyPr/>
          <a:lstStyle/>
          <a:p>
            <a:fld id="{76B11863-6D55-4E26-A8C4-564E5797E1F1}" type="datetime1">
              <a:rPr lang="en-AU" smtClean="0"/>
              <a:t>15/08/2021</a:t>
            </a:fld>
            <a:endParaRPr lang="en-AU"/>
          </a:p>
        </p:txBody>
      </p:sp>
      <p:sp>
        <p:nvSpPr>
          <p:cNvPr id="5" name="Footer Placeholder 4">
            <a:extLst>
              <a:ext uri="{FF2B5EF4-FFF2-40B4-BE49-F238E27FC236}">
                <a16:creationId xmlns:a16="http://schemas.microsoft.com/office/drawing/2014/main" id="{947995D5-0AEB-4D1D-8A60-9100F1F0453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B05ED6E-F140-4083-9570-EFDF8AAE9C49}"/>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6187688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Final Slide">
    <p:bg>
      <p:bgPr>
        <a:solidFill>
          <a:schemeClr val="accent2"/>
        </a:solidFill>
        <a:effectLst/>
      </p:bgPr>
    </p:bg>
    <p:spTree>
      <p:nvGrpSpPr>
        <p:cNvPr id="1" name=""/>
        <p:cNvGrpSpPr/>
        <p:nvPr/>
      </p:nvGrpSpPr>
      <p:grpSpPr>
        <a:xfrm>
          <a:off x="0" y="0"/>
          <a:ext cx="0" cy="0"/>
          <a:chOff x="0" y="0"/>
          <a:chExt cx="0" cy="0"/>
        </a:xfrm>
      </p:grpSpPr>
      <p:sp>
        <p:nvSpPr>
          <p:cNvPr id="9" name="Freeform 15">
            <a:extLst>
              <a:ext uri="{FF2B5EF4-FFF2-40B4-BE49-F238E27FC236}">
                <a16:creationId xmlns:a16="http://schemas.microsoft.com/office/drawing/2014/main" id="{A60732D9-43AE-45F7-B226-98D000B102F6}"/>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sp>
        <p:nvSpPr>
          <p:cNvPr id="10" name="Freeform 16">
            <a:extLst>
              <a:ext uri="{FF2B5EF4-FFF2-40B4-BE49-F238E27FC236}">
                <a16:creationId xmlns:a16="http://schemas.microsoft.com/office/drawing/2014/main" id="{20B52A3C-76FF-428B-9F8F-F455D362E761}"/>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pic>
        <p:nvPicPr>
          <p:cNvPr id="7" name="Picture 6">
            <a:extLst>
              <a:ext uri="{FF2B5EF4-FFF2-40B4-BE49-F238E27FC236}">
                <a16:creationId xmlns:a16="http://schemas.microsoft.com/office/drawing/2014/main" id="{D7659222-D08F-45A0-BBAE-5F79E3B4594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73232" y="2729735"/>
            <a:ext cx="4245537" cy="1398530"/>
          </a:xfrm>
          <a:prstGeom prst="rect">
            <a:avLst/>
          </a:prstGeom>
        </p:spPr>
      </p:pic>
    </p:spTree>
    <p:extLst>
      <p:ext uri="{BB962C8B-B14F-4D97-AF65-F5344CB8AC3E}">
        <p14:creationId xmlns:p14="http://schemas.microsoft.com/office/powerpoint/2010/main" val="10298087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41866808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09600" y="1600201"/>
            <a:ext cx="5384800" cy="4525963"/>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Content Placeholder 2"/>
          <p:cNvSpPr>
            <a:spLocks noGrp="1"/>
          </p:cNvSpPr>
          <p:nvPr>
            <p:ph sz="half" idx="10"/>
          </p:nvPr>
        </p:nvSpPr>
        <p:spPr>
          <a:xfrm>
            <a:off x="6096000" y="1617681"/>
            <a:ext cx="5384800" cy="4525963"/>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6505621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609600" y="1357299"/>
            <a:ext cx="5386917" cy="81757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6193368" y="1357299"/>
            <a:ext cx="5389033" cy="81757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3405377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endParaRPr lang="en-AU"/>
          </a:p>
        </p:txBody>
      </p:sp>
    </p:spTree>
    <p:extLst>
      <p:ext uri="{BB962C8B-B14F-4D97-AF65-F5344CB8AC3E}">
        <p14:creationId xmlns:p14="http://schemas.microsoft.com/office/powerpoint/2010/main" val="3892918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genda">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3935413"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66400" y="457200"/>
            <a:ext cx="3315600" cy="1324800"/>
          </a:xfrm>
        </p:spPr>
        <p:txBody>
          <a:bodyPr anchor="t" anchorCtr="0">
            <a:noAutofit/>
          </a:bodyPr>
          <a:lstStyle>
            <a:lvl1pPr>
              <a:defRPr sz="4400"/>
            </a:lvl1pPr>
          </a:lstStyle>
          <a:p>
            <a:r>
              <a:rPr lang="en-US"/>
              <a:t>Click to edit Master title style</a:t>
            </a:r>
            <a:endParaRPr lang="en-AU"/>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03230C1F-AFF3-4284-BD19-B8D596528C40}" type="datetime1">
              <a:rPr lang="en-AU" smtClean="0"/>
              <a:t>15/08/2021</a:t>
            </a:fld>
            <a:endParaRPr lang="en-AU"/>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a:p>
        </p:txBody>
      </p:sp>
      <p:sp>
        <p:nvSpPr>
          <p:cNvPr id="9" name="Text Placeholder 8">
            <a:extLst>
              <a:ext uri="{FF2B5EF4-FFF2-40B4-BE49-F238E27FC236}">
                <a16:creationId xmlns:a16="http://schemas.microsoft.com/office/drawing/2014/main" id="{1F1E3B37-D501-42E3-9623-5B5A892FD8A7}"/>
              </a:ext>
            </a:extLst>
          </p:cNvPr>
          <p:cNvSpPr>
            <a:spLocks noGrp="1"/>
          </p:cNvSpPr>
          <p:nvPr>
            <p:ph type="body" sz="quarter" idx="13"/>
          </p:nvPr>
        </p:nvSpPr>
        <p:spPr>
          <a:xfrm>
            <a:off x="4201200" y="457200"/>
            <a:ext cx="7725600" cy="5626800"/>
          </a:xfrm>
        </p:spPr>
        <p:txBody>
          <a:bodyPr/>
          <a:lstStyle>
            <a:lvl1pPr marL="450850" indent="-450850">
              <a:buFont typeface="+mj-lt"/>
              <a:buAutoNum type="arabicPeriod"/>
              <a:defRPr/>
            </a:lvl1pPr>
            <a:lvl2pPr marL="914400" indent="-457200">
              <a:buFont typeface="+mj-lt"/>
              <a:buAutoNum type="arabicPeriod"/>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1613455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78D73-741E-4A3A-B8C4-124CE6BAC49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D4DF620-32AE-46C9-9F22-DDE369B504A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E8A0033-3118-46E0-9F01-3652AE36EBE3}"/>
              </a:ext>
            </a:extLst>
          </p:cNvPr>
          <p:cNvSpPr>
            <a:spLocks noGrp="1"/>
          </p:cNvSpPr>
          <p:nvPr>
            <p:ph type="dt" sz="half" idx="10"/>
          </p:nvPr>
        </p:nvSpPr>
        <p:spPr/>
        <p:txBody>
          <a:bodyPr/>
          <a:lstStyle/>
          <a:p>
            <a:fld id="{76B11863-6D55-4E26-A8C4-564E5797E1F1}" type="datetime1">
              <a:rPr lang="en-AU" smtClean="0"/>
              <a:t>15/08/2021</a:t>
            </a:fld>
            <a:endParaRPr lang="en-AU"/>
          </a:p>
        </p:txBody>
      </p:sp>
      <p:sp>
        <p:nvSpPr>
          <p:cNvPr id="5" name="Footer Placeholder 4">
            <a:extLst>
              <a:ext uri="{FF2B5EF4-FFF2-40B4-BE49-F238E27FC236}">
                <a16:creationId xmlns:a16="http://schemas.microsoft.com/office/drawing/2014/main" id="{947995D5-0AEB-4D1D-8A60-9100F1F0453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B05ED6E-F140-4083-9570-EFDF8AAE9C49}"/>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1046279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07475-FEE0-40F3-B487-DB82C280664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2A56FD0D-B4CE-41F4-9879-E575CB28F436}"/>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3BDB86D-BED8-4F4E-A228-4A9502398278}"/>
              </a:ext>
            </a:extLst>
          </p:cNvPr>
          <p:cNvSpPr>
            <a:spLocks noGrp="1"/>
          </p:cNvSpPr>
          <p:nvPr>
            <p:ph type="dt" sz="half" idx="10"/>
          </p:nvPr>
        </p:nvSpPr>
        <p:spPr/>
        <p:txBody>
          <a:bodyPr/>
          <a:lstStyle>
            <a:lvl1pPr>
              <a:defRPr>
                <a:solidFill>
                  <a:schemeClr val="bg1"/>
                </a:solidFill>
              </a:defRPr>
            </a:lvl1pPr>
          </a:lstStyle>
          <a:p>
            <a:fld id="{F27A1A61-2C7C-4A5A-87D9-EB525D4638FF}" type="datetime1">
              <a:rPr lang="en-AU" smtClean="0"/>
              <a:t>15/08/2021</a:t>
            </a:fld>
            <a:endParaRPr lang="en-AU"/>
          </a:p>
        </p:txBody>
      </p:sp>
      <p:sp>
        <p:nvSpPr>
          <p:cNvPr id="5" name="Footer Placeholder 4">
            <a:extLst>
              <a:ext uri="{FF2B5EF4-FFF2-40B4-BE49-F238E27FC236}">
                <a16:creationId xmlns:a16="http://schemas.microsoft.com/office/drawing/2014/main" id="{8C4C2DBD-604C-465E-B9D8-B4B22647CF29}"/>
              </a:ext>
            </a:extLst>
          </p:cNvPr>
          <p:cNvSpPr>
            <a:spLocks noGrp="1"/>
          </p:cNvSpPr>
          <p:nvPr>
            <p:ph type="ftr" sz="quarter" idx="11"/>
          </p:nvPr>
        </p:nvSpPr>
        <p:spPr/>
        <p:txBody>
          <a:bodyPr/>
          <a:lstStyle>
            <a:lvl1pPr>
              <a:defRPr>
                <a:solidFill>
                  <a:schemeClr val="bg1"/>
                </a:solidFill>
              </a:defRPr>
            </a:lvl1pPr>
          </a:lstStyle>
          <a:p>
            <a:endParaRPr lang="en-AU"/>
          </a:p>
        </p:txBody>
      </p:sp>
      <p:sp>
        <p:nvSpPr>
          <p:cNvPr id="6" name="Slide Number Placeholder 5">
            <a:extLst>
              <a:ext uri="{FF2B5EF4-FFF2-40B4-BE49-F238E27FC236}">
                <a16:creationId xmlns:a16="http://schemas.microsoft.com/office/drawing/2014/main" id="{DFD5CE2D-E898-480E-8C7D-50D7E3781CA3}"/>
              </a:ext>
            </a:extLst>
          </p:cNvPr>
          <p:cNvSpPr>
            <a:spLocks noGrp="1"/>
          </p:cNvSpPr>
          <p:nvPr>
            <p:ph type="sldNum" sz="quarter" idx="12"/>
          </p:nvPr>
        </p:nvSpPr>
        <p:spPr/>
        <p:txBody>
          <a:bodyPr/>
          <a:lstStyle>
            <a:lvl1pPr>
              <a:defRPr>
                <a:solidFill>
                  <a:schemeClr val="bg1"/>
                </a:solidFill>
              </a:defRPr>
            </a:lvl1pPr>
          </a:lstStyle>
          <a:p>
            <a:fld id="{4EC81F68-4976-451A-B2E9-79BCBD2F70CC}" type="slidenum">
              <a:rPr lang="en-AU" smtClean="0"/>
              <a:pPr/>
              <a:t>‹#›</a:t>
            </a:fld>
            <a:endParaRPr lang="en-AU"/>
          </a:p>
        </p:txBody>
      </p:sp>
    </p:spTree>
    <p:extLst>
      <p:ext uri="{BB962C8B-B14F-4D97-AF65-F5344CB8AC3E}">
        <p14:creationId xmlns:p14="http://schemas.microsoft.com/office/powerpoint/2010/main" val="257096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775BD-C264-4D14-9F9C-5E355E6152C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C050E30A-9FDC-436A-82DC-AF6B205EB45E}"/>
              </a:ext>
            </a:extLst>
          </p:cNvPr>
          <p:cNvSpPr>
            <a:spLocks noGrp="1"/>
          </p:cNvSpPr>
          <p:nvPr>
            <p:ph sz="half" idx="1"/>
          </p:nvPr>
        </p:nvSpPr>
        <p:spPr>
          <a:xfrm>
            <a:off x="235528" y="1825625"/>
            <a:ext cx="57564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66E30723-81C3-4A18-9021-A93A3C56F363}"/>
              </a:ext>
            </a:extLst>
          </p:cNvPr>
          <p:cNvSpPr>
            <a:spLocks noGrp="1"/>
          </p:cNvSpPr>
          <p:nvPr>
            <p:ph sz="half" idx="2"/>
          </p:nvPr>
        </p:nvSpPr>
        <p:spPr>
          <a:xfrm>
            <a:off x="6172200" y="1825625"/>
            <a:ext cx="5757708"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CC43672F-28FD-447E-B5A2-6040CEC9D790}"/>
              </a:ext>
            </a:extLst>
          </p:cNvPr>
          <p:cNvSpPr>
            <a:spLocks noGrp="1"/>
          </p:cNvSpPr>
          <p:nvPr>
            <p:ph type="dt" sz="half" idx="10"/>
          </p:nvPr>
        </p:nvSpPr>
        <p:spPr/>
        <p:txBody>
          <a:bodyPr/>
          <a:lstStyle/>
          <a:p>
            <a:fld id="{DDC67905-FC53-4396-B3CA-2682794D2D36}" type="datetime1">
              <a:rPr lang="en-AU" smtClean="0"/>
              <a:t>15/08/2021</a:t>
            </a:fld>
            <a:endParaRPr lang="en-AU"/>
          </a:p>
        </p:txBody>
      </p:sp>
      <p:sp>
        <p:nvSpPr>
          <p:cNvPr id="6" name="Footer Placeholder 5">
            <a:extLst>
              <a:ext uri="{FF2B5EF4-FFF2-40B4-BE49-F238E27FC236}">
                <a16:creationId xmlns:a16="http://schemas.microsoft.com/office/drawing/2014/main" id="{69EE0952-34FB-4217-8FBC-774BE000F6F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1122B44-2702-4DE0-8F4B-297ACA78CA11}"/>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255438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346C0-76B2-4261-BBDE-BA8E98953FAE}"/>
              </a:ext>
            </a:extLst>
          </p:cNvPr>
          <p:cNvSpPr>
            <a:spLocks noGrp="1"/>
          </p:cNvSpPr>
          <p:nvPr>
            <p:ph type="title"/>
          </p:nvPr>
        </p:nvSpPr>
        <p:spPr>
          <a:xfrm>
            <a:off x="234000" y="136800"/>
            <a:ext cx="9003600" cy="1188000"/>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526F9673-06A6-4883-87B9-AEFCC485B9D1}"/>
              </a:ext>
            </a:extLst>
          </p:cNvPr>
          <p:cNvSpPr>
            <a:spLocks noGrp="1"/>
          </p:cNvSpPr>
          <p:nvPr>
            <p:ph type="body" idx="1"/>
          </p:nvPr>
        </p:nvSpPr>
        <p:spPr>
          <a:xfrm>
            <a:off x="234000" y="1681163"/>
            <a:ext cx="576357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5ECD162-0697-49BE-8899-05FCFB71539C}"/>
              </a:ext>
            </a:extLst>
          </p:cNvPr>
          <p:cNvSpPr>
            <a:spLocks noGrp="1"/>
          </p:cNvSpPr>
          <p:nvPr>
            <p:ph sz="half" idx="2"/>
          </p:nvPr>
        </p:nvSpPr>
        <p:spPr>
          <a:xfrm>
            <a:off x="234000" y="2505075"/>
            <a:ext cx="5763575"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A69E6007-785B-41D0-B932-2B4BFF073755}"/>
              </a:ext>
            </a:extLst>
          </p:cNvPr>
          <p:cNvSpPr>
            <a:spLocks noGrp="1"/>
          </p:cNvSpPr>
          <p:nvPr>
            <p:ph type="body" sz="quarter" idx="3"/>
          </p:nvPr>
        </p:nvSpPr>
        <p:spPr>
          <a:xfrm>
            <a:off x="6172200" y="1681163"/>
            <a:ext cx="57636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35DF337-0335-4780-B1BA-0BBD0A42EA5C}"/>
              </a:ext>
            </a:extLst>
          </p:cNvPr>
          <p:cNvSpPr>
            <a:spLocks noGrp="1"/>
          </p:cNvSpPr>
          <p:nvPr>
            <p:ph sz="quarter" idx="4"/>
          </p:nvPr>
        </p:nvSpPr>
        <p:spPr>
          <a:xfrm>
            <a:off x="6172200" y="2505075"/>
            <a:ext cx="576360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0D2C4F8-CFFF-463C-BEA7-03012D7F8516}"/>
              </a:ext>
            </a:extLst>
          </p:cNvPr>
          <p:cNvSpPr>
            <a:spLocks noGrp="1"/>
          </p:cNvSpPr>
          <p:nvPr>
            <p:ph type="dt" sz="half" idx="10"/>
          </p:nvPr>
        </p:nvSpPr>
        <p:spPr/>
        <p:txBody>
          <a:bodyPr/>
          <a:lstStyle/>
          <a:p>
            <a:fld id="{FCB5436F-4535-42A0-B5CA-09E15DDE10B5}" type="datetime1">
              <a:rPr lang="en-AU" smtClean="0"/>
              <a:t>15/08/2021</a:t>
            </a:fld>
            <a:endParaRPr lang="en-AU"/>
          </a:p>
        </p:txBody>
      </p:sp>
      <p:sp>
        <p:nvSpPr>
          <p:cNvPr id="8" name="Footer Placeholder 7">
            <a:extLst>
              <a:ext uri="{FF2B5EF4-FFF2-40B4-BE49-F238E27FC236}">
                <a16:creationId xmlns:a16="http://schemas.microsoft.com/office/drawing/2014/main" id="{45F5B21B-D917-4C2D-A86B-12BB20BCDC13}"/>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3ED006EB-F623-4403-A677-A9921610C0AE}"/>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3365575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57A25-6280-4D1F-8222-2DE5D168B254}"/>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AF5B11E6-D675-4EEF-978E-E387831969B1}"/>
              </a:ext>
            </a:extLst>
          </p:cNvPr>
          <p:cNvSpPr>
            <a:spLocks noGrp="1"/>
          </p:cNvSpPr>
          <p:nvPr>
            <p:ph type="dt" sz="half" idx="10"/>
          </p:nvPr>
        </p:nvSpPr>
        <p:spPr/>
        <p:txBody>
          <a:bodyPr/>
          <a:lstStyle/>
          <a:p>
            <a:fld id="{D815AB49-6F22-4ED0-B589-EC2B677883EB}" type="datetime1">
              <a:rPr lang="en-AU" smtClean="0"/>
              <a:t>15/08/2021</a:t>
            </a:fld>
            <a:endParaRPr lang="en-AU"/>
          </a:p>
        </p:txBody>
      </p:sp>
      <p:sp>
        <p:nvSpPr>
          <p:cNvPr id="4" name="Footer Placeholder 3">
            <a:extLst>
              <a:ext uri="{FF2B5EF4-FFF2-40B4-BE49-F238E27FC236}">
                <a16:creationId xmlns:a16="http://schemas.microsoft.com/office/drawing/2014/main" id="{495CDF87-D029-4429-9F21-882389F5C0E6}"/>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170BC53C-4C4B-4FB5-B43A-F9255C94B3E5}"/>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1857413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ABD13F-814C-4D3A-8EB6-2F0288292708}"/>
              </a:ext>
            </a:extLst>
          </p:cNvPr>
          <p:cNvSpPr>
            <a:spLocks noGrp="1"/>
          </p:cNvSpPr>
          <p:nvPr>
            <p:ph type="dt" sz="half" idx="10"/>
          </p:nvPr>
        </p:nvSpPr>
        <p:spPr/>
        <p:txBody>
          <a:bodyPr/>
          <a:lstStyle/>
          <a:p>
            <a:fld id="{76062BD9-CBA2-434B-A965-D8BD4E005856}" type="datetime1">
              <a:rPr lang="en-AU" smtClean="0"/>
              <a:t>15/08/2021</a:t>
            </a:fld>
            <a:endParaRPr lang="en-AU"/>
          </a:p>
        </p:txBody>
      </p:sp>
      <p:sp>
        <p:nvSpPr>
          <p:cNvPr id="3" name="Footer Placeholder 2">
            <a:extLst>
              <a:ext uri="{FF2B5EF4-FFF2-40B4-BE49-F238E27FC236}">
                <a16:creationId xmlns:a16="http://schemas.microsoft.com/office/drawing/2014/main" id="{A6DB036C-D370-4FDE-B942-8258769CEEC3}"/>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00CCFD27-C193-40B6-BAF5-5C073FCA20A5}"/>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27813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3935413"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66400" y="457200"/>
            <a:ext cx="3315600" cy="1324800"/>
          </a:xfrm>
        </p:spPr>
        <p:txBody>
          <a:bodyPr anchor="t" anchorCtr="0">
            <a:noAutofit/>
          </a:bodyPr>
          <a:lstStyle>
            <a:lvl1pPr>
              <a:defRPr sz="44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5AE116F7-0AE7-40B0-9C9D-0F9CBF82DF85}"/>
              </a:ext>
            </a:extLst>
          </p:cNvPr>
          <p:cNvSpPr>
            <a:spLocks noGrp="1"/>
          </p:cNvSpPr>
          <p:nvPr>
            <p:ph idx="1"/>
          </p:nvPr>
        </p:nvSpPr>
        <p:spPr>
          <a:xfrm>
            <a:off x="4201812" y="457200"/>
            <a:ext cx="7724987" cy="562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4A46DFC6-B1F9-4548-AD13-D6EEFAE6DD0C}"/>
              </a:ext>
            </a:extLst>
          </p:cNvPr>
          <p:cNvSpPr>
            <a:spLocks noGrp="1"/>
          </p:cNvSpPr>
          <p:nvPr>
            <p:ph type="body" sz="half" idx="2"/>
          </p:nvPr>
        </p:nvSpPr>
        <p:spPr>
          <a:xfrm>
            <a:off x="266400" y="3117600"/>
            <a:ext cx="3315600" cy="1846800"/>
          </a:xfrm>
        </p:spPr>
        <p:txBody>
          <a:bodyPr>
            <a:normAutofit/>
          </a:bodyPr>
          <a:lstStyle>
            <a:lvl1pPr marL="0" indent="0">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4089AC73-4B71-40F5-AC54-9DE09DE74C46}" type="datetime1">
              <a:rPr lang="en-AU" smtClean="0"/>
              <a:t>15/08/2021</a:t>
            </a:fld>
            <a:endParaRPr lang="en-AU"/>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403536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2.jpeg"/><Relationship Id="rId5" Type="http://schemas.openxmlformats.org/officeDocument/2006/relationships/theme" Target="../theme/theme2.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AA570C-1BBC-4CDB-A506-E6982C6B7BDD}"/>
              </a:ext>
            </a:extLst>
          </p:cNvPr>
          <p:cNvSpPr/>
          <p:nvPr userDrawn="1"/>
        </p:nvSpPr>
        <p:spPr>
          <a:xfrm>
            <a:off x="0" y="0"/>
            <a:ext cx="12192000" cy="1325563"/>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2" name="Title Placeholder 1">
            <a:extLst>
              <a:ext uri="{FF2B5EF4-FFF2-40B4-BE49-F238E27FC236}">
                <a16:creationId xmlns:a16="http://schemas.microsoft.com/office/drawing/2014/main" id="{E813FF67-1633-4DD4-99C9-C98EEFE702B2}"/>
              </a:ext>
            </a:extLst>
          </p:cNvPr>
          <p:cNvSpPr>
            <a:spLocks noGrp="1"/>
          </p:cNvSpPr>
          <p:nvPr>
            <p:ph type="title"/>
          </p:nvPr>
        </p:nvSpPr>
        <p:spPr>
          <a:xfrm>
            <a:off x="235528" y="136525"/>
            <a:ext cx="9001778" cy="1189039"/>
          </a:xfrm>
          <a:prstGeom prst="rect">
            <a:avLst/>
          </a:prstGeom>
        </p:spPr>
        <p:txBody>
          <a:bodyPr vert="horz" lIns="91440" tIns="45720" rIns="91440" bIns="45720" rtlCol="0" anchor="b" anchorCtr="0">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27D0BBB1-D145-40B9-81B9-93197AFAADDE}"/>
              </a:ext>
            </a:extLst>
          </p:cNvPr>
          <p:cNvSpPr>
            <a:spLocks noGrp="1"/>
          </p:cNvSpPr>
          <p:nvPr>
            <p:ph type="body" idx="1"/>
          </p:nvPr>
        </p:nvSpPr>
        <p:spPr>
          <a:xfrm>
            <a:off x="235527" y="1825625"/>
            <a:ext cx="11694382"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4F2B31C-A208-4978-9A1D-EA4662D26BC7}"/>
              </a:ext>
            </a:extLst>
          </p:cNvPr>
          <p:cNvSpPr>
            <a:spLocks noGrp="1"/>
          </p:cNvSpPr>
          <p:nvPr>
            <p:ph type="dt" sz="half" idx="2"/>
          </p:nvPr>
        </p:nvSpPr>
        <p:spPr>
          <a:xfrm>
            <a:off x="9496425" y="6356350"/>
            <a:ext cx="173606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8F163B-F9D1-49E0-8EA9-004EA50620D7}" type="datetime1">
              <a:rPr lang="en-AU" smtClean="0"/>
              <a:t>15/08/2021</a:t>
            </a:fld>
            <a:endParaRPr lang="en-AU"/>
          </a:p>
        </p:txBody>
      </p:sp>
      <p:sp>
        <p:nvSpPr>
          <p:cNvPr id="5" name="Footer Placeholder 4">
            <a:extLst>
              <a:ext uri="{FF2B5EF4-FFF2-40B4-BE49-F238E27FC236}">
                <a16:creationId xmlns:a16="http://schemas.microsoft.com/office/drawing/2014/main" id="{7ACC266F-310A-4449-8A29-6F1ACA0C6CA5}"/>
              </a:ext>
            </a:extLst>
          </p:cNvPr>
          <p:cNvSpPr>
            <a:spLocks noGrp="1"/>
          </p:cNvSpPr>
          <p:nvPr>
            <p:ph type="ftr" sz="quarter" idx="3"/>
          </p:nvPr>
        </p:nvSpPr>
        <p:spPr>
          <a:xfrm>
            <a:off x="4038599" y="6356350"/>
            <a:ext cx="5336509"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F32EF9F2-B7AF-45F0-96E3-4AB78790C458}"/>
              </a:ext>
            </a:extLst>
          </p:cNvPr>
          <p:cNvSpPr>
            <a:spLocks noGrp="1"/>
          </p:cNvSpPr>
          <p:nvPr>
            <p:ph type="sldNum" sz="quarter" idx="4"/>
          </p:nvPr>
        </p:nvSpPr>
        <p:spPr>
          <a:xfrm>
            <a:off x="11353800" y="6356350"/>
            <a:ext cx="57610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C81F68-4976-451A-B2E9-79BCBD2F70CC}" type="slidenum">
              <a:rPr lang="en-AU" smtClean="0"/>
              <a:t>‹#›</a:t>
            </a:fld>
            <a:endParaRPr lang="en-AU"/>
          </a:p>
        </p:txBody>
      </p:sp>
    </p:spTree>
    <p:extLst>
      <p:ext uri="{BB962C8B-B14F-4D97-AF65-F5344CB8AC3E}">
        <p14:creationId xmlns:p14="http://schemas.microsoft.com/office/powerpoint/2010/main" val="34374932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77" r:id="rId11"/>
    <p:sldLayoutId id="2147483659" r:id="rId12"/>
  </p:sldLayoutIdLst>
  <p:hf hdr="0" ftr="0" dt="0"/>
  <p:txStyles>
    <p:titleStyle>
      <a:lvl1pPr algn="l" defTabSz="914400" rtl="0" eaLnBrk="1" latinLnBrk="0" hangingPunct="1">
        <a:lnSpc>
          <a:spcPct val="90000"/>
        </a:lnSpc>
        <a:spcBef>
          <a:spcPct val="0"/>
        </a:spcBef>
        <a:buNone/>
        <a:defRPr sz="4400" b="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14290"/>
            <a:ext cx="8439171" cy="857256"/>
          </a:xfrm>
          <a:prstGeom prst="rect">
            <a:avLst/>
          </a:prstGeom>
        </p:spPr>
        <p:txBody>
          <a:bodyPr vert="horz" lIns="91440" tIns="45720" rIns="91440" bIns="45720" rtlCol="0" anchor="b">
            <a:normAutofit/>
          </a:bodyPr>
          <a:lstStyle/>
          <a:p>
            <a:r>
              <a:rPr lang="en-US"/>
              <a:t>Click to edit Master title style</a:t>
            </a:r>
            <a:endParaRPr lang="en-AU"/>
          </a:p>
        </p:txBody>
      </p:sp>
      <p:sp>
        <p:nvSpPr>
          <p:cNvPr id="3" name="Text Placeholder 2"/>
          <p:cNvSpPr>
            <a:spLocks noGrp="1"/>
          </p:cNvSpPr>
          <p:nvPr>
            <p:ph type="body" idx="1"/>
          </p:nvPr>
        </p:nvSpPr>
        <p:spPr>
          <a:xfrm>
            <a:off x="609600" y="1357298"/>
            <a:ext cx="10972800" cy="476886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8" name="TextBox 7"/>
          <p:cNvSpPr txBox="1"/>
          <p:nvPr/>
        </p:nvSpPr>
        <p:spPr>
          <a:xfrm>
            <a:off x="10058389" y="6357958"/>
            <a:ext cx="1524011" cy="261610"/>
          </a:xfrm>
          <a:prstGeom prst="rect">
            <a:avLst/>
          </a:prstGeom>
          <a:noFill/>
        </p:spPr>
        <p:txBody>
          <a:bodyPr wrap="square" rtlCol="0">
            <a:spAutoFit/>
          </a:bodyPr>
          <a:lstStyle/>
          <a:p>
            <a:pPr algn="r"/>
            <a:r>
              <a:rPr lang="en-AU" sz="1100"/>
              <a:t>SLIDE </a:t>
            </a:r>
            <a:fld id="{B602A6DE-BF6F-4EAB-917C-8134D0F37D4B}" type="slidenum">
              <a:rPr lang="en-AU" sz="1100" smtClean="0"/>
              <a:pPr algn="r"/>
              <a:t>‹#›</a:t>
            </a:fld>
            <a:endParaRPr lang="en-AU" sz="1100"/>
          </a:p>
        </p:txBody>
      </p:sp>
      <p:pic>
        <p:nvPicPr>
          <p:cNvPr id="6" name="Picture 5" descr="Header 1"/>
          <p:cNvPicPr/>
          <p:nvPr/>
        </p:nvPicPr>
        <p:blipFill>
          <a:blip r:embed="rId6" cstate="print"/>
          <a:srcRect/>
          <a:stretch>
            <a:fillRect/>
          </a:stretch>
        </p:blipFill>
        <p:spPr bwMode="auto">
          <a:xfrm>
            <a:off x="9334523" y="571480"/>
            <a:ext cx="1905013" cy="428628"/>
          </a:xfrm>
          <a:prstGeom prst="rect">
            <a:avLst/>
          </a:prstGeom>
          <a:solidFill>
            <a:srgbClr val="FFFFFF"/>
          </a:solidFill>
          <a:ln w="9525">
            <a:noFill/>
            <a:miter lim="800000"/>
            <a:headEnd/>
            <a:tailEnd/>
          </a:ln>
        </p:spPr>
      </p:pic>
    </p:spTree>
    <p:extLst>
      <p:ext uri="{BB962C8B-B14F-4D97-AF65-F5344CB8AC3E}">
        <p14:creationId xmlns:p14="http://schemas.microsoft.com/office/powerpoint/2010/main" val="87896900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hf hdr="0" ftr="0" dt="0"/>
  <p:txStyles>
    <p:titleStyle>
      <a:lvl1pPr algn="l" defTabSz="914400" rtl="0" eaLnBrk="1" latinLnBrk="0" hangingPunct="1">
        <a:spcBef>
          <a:spcPct val="0"/>
        </a:spcBef>
        <a:buNone/>
        <a:defRPr sz="2400" kern="1200" cap="all" baseline="0">
          <a:solidFill>
            <a:schemeClr val="tx1"/>
          </a:solidFill>
          <a:latin typeface="+mj-lt"/>
          <a:ea typeface="+mj-ea"/>
          <a:cs typeface="+mj-cs"/>
        </a:defRPr>
      </a:lvl1pPr>
    </p:titleStyle>
    <p:bodyStyle>
      <a:lvl1pPr marL="363600" indent="-363600" algn="l" defTabSz="914400" rtl="0" eaLnBrk="1" latinLnBrk="0" hangingPunct="1">
        <a:spcBef>
          <a:spcPct val="20000"/>
        </a:spcBef>
        <a:buFont typeface="Arial" pitchFamily="34" charset="0"/>
        <a:buChar char="•"/>
        <a:defRPr sz="2400" kern="1200" cap="none" baseline="0">
          <a:solidFill>
            <a:schemeClr val="tx1"/>
          </a:solidFill>
          <a:latin typeface="+mn-lt"/>
          <a:ea typeface="+mn-ea"/>
          <a:cs typeface="+mn-cs"/>
        </a:defRPr>
      </a:lvl1pPr>
      <a:lvl2pPr marL="712788" indent="-349250" algn="l" defTabSz="914400" rtl="0" eaLnBrk="1" latinLnBrk="0" hangingPunct="1">
        <a:spcBef>
          <a:spcPct val="20000"/>
        </a:spcBef>
        <a:buFont typeface="Courier New" pitchFamily="49" charset="0"/>
        <a:buChar char="o"/>
        <a:defRPr sz="2200" kern="1200">
          <a:solidFill>
            <a:schemeClr val="tx1"/>
          </a:solidFill>
          <a:latin typeface="+mn-lt"/>
          <a:ea typeface="+mn-ea"/>
          <a:cs typeface="+mn-cs"/>
        </a:defRPr>
      </a:lvl2pPr>
      <a:lvl3pPr marL="1076400" indent="-363600" algn="l" defTabSz="914400" rtl="0" eaLnBrk="1" latinLnBrk="0" hangingPunct="1">
        <a:spcBef>
          <a:spcPct val="20000"/>
        </a:spcBef>
        <a:buFont typeface="Wingdings" pitchFamily="2" charset="2"/>
        <a:buChar char="Ø"/>
        <a:defRPr sz="2000" kern="1200">
          <a:solidFill>
            <a:schemeClr val="tx1"/>
          </a:solidFill>
          <a:latin typeface="+mn-lt"/>
          <a:ea typeface="+mn-ea"/>
          <a:cs typeface="+mn-cs"/>
        </a:defRPr>
      </a:lvl3pPr>
      <a:lvl4pPr marL="1346400" indent="-2700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1612800" indent="-270000" algn="l" defTabSz="914400" rtl="0" eaLnBrk="1" latinLnBrk="0" hangingPunct="1">
        <a:spcBef>
          <a:spcPct val="20000"/>
        </a:spcBef>
        <a:buFont typeface="Courier New" pitchFamily="49" charset="0"/>
        <a:buChar char="o"/>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8" Type="http://schemas.openxmlformats.org/officeDocument/2006/relationships/package" Target="../embeddings/Microsoft_Excel_Worksheet1.xlsx"/><Relationship Id="rId13" Type="http://schemas.openxmlformats.org/officeDocument/2006/relationships/image" Target="../media/image9.emf"/><Relationship Id="rId3" Type="http://schemas.openxmlformats.org/officeDocument/2006/relationships/notesSlide" Target="../notesSlides/notesSlide8.xml"/><Relationship Id="rId7" Type="http://schemas.openxmlformats.org/officeDocument/2006/relationships/image" Target="../media/image6.emf"/><Relationship Id="rId12" Type="http://schemas.openxmlformats.org/officeDocument/2006/relationships/package" Target="../embeddings/Microsoft_Excel_Worksheet3.xlsx"/><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package" Target="../embeddings/Microsoft_Excel_Worksheet.xlsx"/><Relationship Id="rId11" Type="http://schemas.openxmlformats.org/officeDocument/2006/relationships/image" Target="../media/image8.emf"/><Relationship Id="rId5" Type="http://schemas.openxmlformats.org/officeDocument/2006/relationships/image" Target="../media/image10.png"/><Relationship Id="rId10" Type="http://schemas.openxmlformats.org/officeDocument/2006/relationships/package" Target="../embeddings/Microsoft_Excel_Worksheet2.xlsx"/><Relationship Id="rId4" Type="http://schemas.openxmlformats.org/officeDocument/2006/relationships/hyperlink" Target="https://aemo.com.au/initiatives/major-programs/nem-five-minute-settlement-program-and-global-settlement/participant-toolbox/program-calendar-and-timelines" TargetMode="External"/><Relationship Id="rId9" Type="http://schemas.openxmlformats.org/officeDocument/2006/relationships/image" Target="../media/image7.e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799" y="2350800"/>
            <a:ext cx="10637854" cy="2387600"/>
          </a:xfrm>
        </p:spPr>
        <p:txBody>
          <a:bodyPr>
            <a:normAutofit/>
          </a:bodyPr>
          <a:lstStyle/>
          <a:p>
            <a:r>
              <a:rPr lang="en-AU"/>
              <a:t>5MS &amp; GS Executive Forum #13</a:t>
            </a:r>
            <a:endParaRPr lang="en-AU" baseline="30000"/>
          </a:p>
        </p:txBody>
      </p:sp>
      <p:sp>
        <p:nvSpPr>
          <p:cNvPr id="5" name="Subtitle 4">
            <a:extLst>
              <a:ext uri="{FF2B5EF4-FFF2-40B4-BE49-F238E27FC236}">
                <a16:creationId xmlns:a16="http://schemas.microsoft.com/office/drawing/2014/main" id="{8C1BF767-69BB-4556-9D40-83E020974227}"/>
              </a:ext>
            </a:extLst>
          </p:cNvPr>
          <p:cNvSpPr>
            <a:spLocks noGrp="1"/>
          </p:cNvSpPr>
          <p:nvPr>
            <p:ph type="subTitle" idx="1"/>
          </p:nvPr>
        </p:nvSpPr>
        <p:spPr>
          <a:xfrm>
            <a:off x="838799" y="4899599"/>
            <a:ext cx="10112979" cy="1227931"/>
          </a:xfrm>
        </p:spPr>
        <p:txBody>
          <a:bodyPr vert="horz" lIns="91440" tIns="45720" rIns="91440" bIns="45720" rtlCol="0" anchor="t">
            <a:normAutofit fontScale="92500" lnSpcReduction="10000"/>
          </a:bodyPr>
          <a:lstStyle/>
          <a:p>
            <a:r>
              <a:rPr lang="en-AU" sz="3200"/>
              <a:t>Wednesday, 7 July 2021</a:t>
            </a:r>
          </a:p>
          <a:p>
            <a:r>
              <a:rPr lang="en-AU" sz="1900"/>
              <a:t>This meeting is recorded for the purpose of minute taking.</a:t>
            </a:r>
          </a:p>
          <a:p>
            <a:r>
              <a:rPr lang="en-AU" sz="1900"/>
              <a:t>Please disconnect from your workplace VPN for the WebEx call​</a:t>
            </a:r>
          </a:p>
        </p:txBody>
      </p:sp>
    </p:spTree>
    <p:extLst>
      <p:ext uri="{BB962C8B-B14F-4D97-AF65-F5344CB8AC3E}">
        <p14:creationId xmlns:p14="http://schemas.microsoft.com/office/powerpoint/2010/main" val="18655259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C2A479FB-B9CD-45C6-8FF2-CECA086553BE}"/>
              </a:ext>
            </a:extLst>
          </p:cNvPr>
          <p:cNvPicPr>
            <a:picLocks noChangeAspect="1"/>
          </p:cNvPicPr>
          <p:nvPr/>
        </p:nvPicPr>
        <p:blipFill>
          <a:blip r:embed="rId2"/>
          <a:stretch>
            <a:fillRect/>
          </a:stretch>
        </p:blipFill>
        <p:spPr>
          <a:xfrm>
            <a:off x="199292" y="1237985"/>
            <a:ext cx="7350980" cy="5620015"/>
          </a:xfrm>
          <a:prstGeom prst="rect">
            <a:avLst/>
          </a:prstGeom>
        </p:spPr>
      </p:pic>
      <p:sp>
        <p:nvSpPr>
          <p:cNvPr id="2" name="Title 1">
            <a:extLst>
              <a:ext uri="{FF2B5EF4-FFF2-40B4-BE49-F238E27FC236}">
                <a16:creationId xmlns:a16="http://schemas.microsoft.com/office/drawing/2014/main" id="{50F60C49-CAEA-4B0D-93FE-4B2FD4ECDA66}"/>
              </a:ext>
            </a:extLst>
          </p:cNvPr>
          <p:cNvSpPr>
            <a:spLocks noGrp="1"/>
          </p:cNvSpPr>
          <p:nvPr>
            <p:ph type="title"/>
          </p:nvPr>
        </p:nvSpPr>
        <p:spPr/>
        <p:txBody>
          <a:bodyPr>
            <a:normAutofit fontScale="90000"/>
          </a:bodyPr>
          <a:lstStyle/>
          <a:p>
            <a:r>
              <a:rPr lang="en-US" sz="4800">
                <a:latin typeface="Tw Cen MT"/>
              </a:rPr>
              <a:t>5MS Program Timeline</a:t>
            </a:r>
            <a:br>
              <a:rPr lang="en-US">
                <a:latin typeface="Tw Cen MT"/>
              </a:rPr>
            </a:br>
            <a:r>
              <a:rPr lang="en-US" sz="3600">
                <a:latin typeface="Tw Cen MT"/>
              </a:rPr>
              <a:t>Readiness and Go-Live</a:t>
            </a:r>
            <a:endParaRPr lang="en-AU"/>
          </a:p>
        </p:txBody>
      </p:sp>
      <p:sp>
        <p:nvSpPr>
          <p:cNvPr id="4" name="Slide Number Placeholder 3">
            <a:extLst>
              <a:ext uri="{FF2B5EF4-FFF2-40B4-BE49-F238E27FC236}">
                <a16:creationId xmlns:a16="http://schemas.microsoft.com/office/drawing/2014/main" id="{75732DEF-2477-4A63-A757-A8F053F4B512}"/>
              </a:ext>
            </a:extLst>
          </p:cNvPr>
          <p:cNvSpPr>
            <a:spLocks noGrp="1"/>
          </p:cNvSpPr>
          <p:nvPr>
            <p:ph type="sldNum" sz="quarter" idx="12"/>
          </p:nvPr>
        </p:nvSpPr>
        <p:spPr/>
        <p:txBody>
          <a:bodyPr/>
          <a:lstStyle/>
          <a:p>
            <a:fld id="{4EC81F68-4976-451A-B2E9-79BCBD2F70CC}" type="slidenum">
              <a:rPr lang="en-AU" smtClean="0"/>
              <a:t>10</a:t>
            </a:fld>
            <a:endParaRPr lang="en-AU"/>
          </a:p>
        </p:txBody>
      </p:sp>
      <p:sp>
        <p:nvSpPr>
          <p:cNvPr id="6" name="Title 1">
            <a:extLst>
              <a:ext uri="{FF2B5EF4-FFF2-40B4-BE49-F238E27FC236}">
                <a16:creationId xmlns:a16="http://schemas.microsoft.com/office/drawing/2014/main" id="{8869B03B-BE84-4343-9546-33882DA36001}"/>
              </a:ext>
            </a:extLst>
          </p:cNvPr>
          <p:cNvSpPr txBox="1">
            <a:spLocks/>
          </p:cNvSpPr>
          <p:nvPr/>
        </p:nvSpPr>
        <p:spPr>
          <a:xfrm>
            <a:off x="10424205" y="886777"/>
            <a:ext cx="1694503" cy="284963"/>
          </a:xfrm>
          <a:prstGeom prst="rect">
            <a:avLst/>
          </a:prstGeom>
        </p:spPr>
        <p:txBody>
          <a:bodyPr vert="horz" lIns="91440" tIns="45720" rIns="91440" bIns="45720" rtlCol="0" anchor="b" anchorCtr="0">
            <a:normAutofit/>
          </a:bodyPr>
          <a:lstStyle>
            <a:lvl1pPr algn="l" defTabSz="685800" rtl="0" eaLnBrk="1" latinLnBrk="0" hangingPunct="1">
              <a:lnSpc>
                <a:spcPct val="90000"/>
              </a:lnSpc>
              <a:spcBef>
                <a:spcPct val="0"/>
              </a:spcBef>
              <a:buNone/>
              <a:defRPr sz="3300" b="0" kern="1200">
                <a:solidFill>
                  <a:schemeClr val="bg1"/>
                </a:solidFill>
                <a:latin typeface="+mj-lt"/>
                <a:ea typeface="+mj-ea"/>
                <a:cs typeface="+mj-cs"/>
              </a:defRPr>
            </a:lvl1pPr>
          </a:lstStyle>
          <a:p>
            <a:r>
              <a:rPr lang="en-AU" sz="1000"/>
              <a:t>Current as at 01-07-2021</a:t>
            </a:r>
          </a:p>
        </p:txBody>
      </p:sp>
      <p:sp>
        <p:nvSpPr>
          <p:cNvPr id="3" name="Rectangle 2">
            <a:extLst>
              <a:ext uri="{FF2B5EF4-FFF2-40B4-BE49-F238E27FC236}">
                <a16:creationId xmlns:a16="http://schemas.microsoft.com/office/drawing/2014/main" id="{97A4FDC2-D197-4FB7-8EBB-D668018084F8}"/>
              </a:ext>
            </a:extLst>
          </p:cNvPr>
          <p:cNvSpPr/>
          <p:nvPr/>
        </p:nvSpPr>
        <p:spPr>
          <a:xfrm>
            <a:off x="8255972" y="4941162"/>
            <a:ext cx="3464169" cy="8001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AU"/>
              <a:t>5MS Retail IT Platform – successful go-live on 21 June</a:t>
            </a:r>
          </a:p>
        </p:txBody>
      </p:sp>
      <p:sp>
        <p:nvSpPr>
          <p:cNvPr id="7" name="Rectangle 6">
            <a:extLst>
              <a:ext uri="{FF2B5EF4-FFF2-40B4-BE49-F238E27FC236}">
                <a16:creationId xmlns:a16="http://schemas.microsoft.com/office/drawing/2014/main" id="{2AFE8288-BB1C-4D4A-A988-281ECC4D84D1}"/>
              </a:ext>
            </a:extLst>
          </p:cNvPr>
          <p:cNvSpPr/>
          <p:nvPr/>
        </p:nvSpPr>
        <p:spPr>
          <a:xfrm>
            <a:off x="8255972" y="3553940"/>
            <a:ext cx="3464169" cy="54695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AU"/>
              <a:t>Retail and Settlements Industry Test periods complete. </a:t>
            </a:r>
          </a:p>
        </p:txBody>
      </p:sp>
      <p:sp>
        <p:nvSpPr>
          <p:cNvPr id="9" name="Rectangle 8">
            <a:extLst>
              <a:ext uri="{FF2B5EF4-FFF2-40B4-BE49-F238E27FC236}">
                <a16:creationId xmlns:a16="http://schemas.microsoft.com/office/drawing/2014/main" id="{0F6F0D2E-F0E3-4D19-85E2-7951DA2D3BC7}"/>
              </a:ext>
            </a:extLst>
          </p:cNvPr>
          <p:cNvSpPr/>
          <p:nvPr/>
        </p:nvSpPr>
        <p:spPr>
          <a:xfrm>
            <a:off x="8255972" y="2287799"/>
            <a:ext cx="3464169" cy="1105929"/>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AU"/>
              <a:t>Market Trial preparation ongoing. Over 30 participants have registered to date. Registration closed 25 June.</a:t>
            </a:r>
          </a:p>
        </p:txBody>
      </p:sp>
      <p:cxnSp>
        <p:nvCxnSpPr>
          <p:cNvPr id="11" name="Straight Arrow Connector 10">
            <a:extLst>
              <a:ext uri="{FF2B5EF4-FFF2-40B4-BE49-F238E27FC236}">
                <a16:creationId xmlns:a16="http://schemas.microsoft.com/office/drawing/2014/main" id="{A798CE15-47B9-4901-8349-82ED55F118D8}"/>
              </a:ext>
            </a:extLst>
          </p:cNvPr>
          <p:cNvCxnSpPr>
            <a:cxnSpLocks/>
            <a:stCxn id="9" idx="1"/>
          </p:cNvCxnSpPr>
          <p:nvPr/>
        </p:nvCxnSpPr>
        <p:spPr>
          <a:xfrm flipH="1">
            <a:off x="3288323" y="2840764"/>
            <a:ext cx="4967649" cy="145430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5" name="Straight Arrow Connector 14">
            <a:extLst>
              <a:ext uri="{FF2B5EF4-FFF2-40B4-BE49-F238E27FC236}">
                <a16:creationId xmlns:a16="http://schemas.microsoft.com/office/drawing/2014/main" id="{8311BD1E-4889-43CA-9D84-BB074EFD0B65}"/>
              </a:ext>
            </a:extLst>
          </p:cNvPr>
          <p:cNvCxnSpPr>
            <a:cxnSpLocks/>
          </p:cNvCxnSpPr>
          <p:nvPr/>
        </p:nvCxnSpPr>
        <p:spPr>
          <a:xfrm flipH="1">
            <a:off x="2532185" y="4519781"/>
            <a:ext cx="5794129" cy="196542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7" name="Straight Arrow Connector 16">
            <a:extLst>
              <a:ext uri="{FF2B5EF4-FFF2-40B4-BE49-F238E27FC236}">
                <a16:creationId xmlns:a16="http://schemas.microsoft.com/office/drawing/2014/main" id="{1D406D99-E964-4EB0-9A1F-2914698957AE}"/>
              </a:ext>
            </a:extLst>
          </p:cNvPr>
          <p:cNvCxnSpPr>
            <a:cxnSpLocks/>
            <a:stCxn id="3" idx="1"/>
          </p:cNvCxnSpPr>
          <p:nvPr/>
        </p:nvCxnSpPr>
        <p:spPr>
          <a:xfrm flipH="1">
            <a:off x="2998177" y="5341212"/>
            <a:ext cx="5257795" cy="11977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8" name="Straight Arrow Connector 17">
            <a:extLst>
              <a:ext uri="{FF2B5EF4-FFF2-40B4-BE49-F238E27FC236}">
                <a16:creationId xmlns:a16="http://schemas.microsoft.com/office/drawing/2014/main" id="{2CCA8AB8-C313-475F-B8A1-36F0FD57DC3B}"/>
              </a:ext>
            </a:extLst>
          </p:cNvPr>
          <p:cNvCxnSpPr>
            <a:cxnSpLocks/>
            <a:stCxn id="7" idx="1"/>
          </p:cNvCxnSpPr>
          <p:nvPr/>
        </p:nvCxnSpPr>
        <p:spPr>
          <a:xfrm flipH="1">
            <a:off x="2620106" y="3827415"/>
            <a:ext cx="5635866" cy="203749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3" name="Rectangle 22">
            <a:extLst>
              <a:ext uri="{FF2B5EF4-FFF2-40B4-BE49-F238E27FC236}">
                <a16:creationId xmlns:a16="http://schemas.microsoft.com/office/drawing/2014/main" id="{1366AF45-C93A-4762-8A60-B5AD513813A0}"/>
              </a:ext>
            </a:extLst>
          </p:cNvPr>
          <p:cNvSpPr/>
          <p:nvPr/>
        </p:nvSpPr>
        <p:spPr>
          <a:xfrm>
            <a:off x="8255972" y="4226783"/>
            <a:ext cx="3464169" cy="54695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AU"/>
              <a:t>5MS Settlements IT Platform – successful go-live on 17 May</a:t>
            </a:r>
          </a:p>
        </p:txBody>
      </p:sp>
      <p:cxnSp>
        <p:nvCxnSpPr>
          <p:cNvPr id="27" name="Straight Arrow Connector 26">
            <a:extLst>
              <a:ext uri="{FF2B5EF4-FFF2-40B4-BE49-F238E27FC236}">
                <a16:creationId xmlns:a16="http://schemas.microsoft.com/office/drawing/2014/main" id="{40C9B159-3B31-49E8-8736-2D546B47B5C2}"/>
              </a:ext>
            </a:extLst>
          </p:cNvPr>
          <p:cNvCxnSpPr>
            <a:cxnSpLocks/>
          </p:cNvCxnSpPr>
          <p:nvPr/>
        </p:nvCxnSpPr>
        <p:spPr>
          <a:xfrm flipH="1">
            <a:off x="1951892" y="6290256"/>
            <a:ext cx="6374421" cy="26631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4" name="Rectangle 33">
            <a:extLst>
              <a:ext uri="{FF2B5EF4-FFF2-40B4-BE49-F238E27FC236}">
                <a16:creationId xmlns:a16="http://schemas.microsoft.com/office/drawing/2014/main" id="{F6C623FA-F074-4689-BEB3-62955CC116E1}"/>
              </a:ext>
            </a:extLst>
          </p:cNvPr>
          <p:cNvSpPr/>
          <p:nvPr/>
        </p:nvSpPr>
        <p:spPr>
          <a:xfrm>
            <a:off x="8255972" y="5903342"/>
            <a:ext cx="3464169" cy="8001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AU"/>
              <a:t>5MS Bidding Service – successful go-live on 1 April</a:t>
            </a:r>
          </a:p>
        </p:txBody>
      </p:sp>
      <p:cxnSp>
        <p:nvCxnSpPr>
          <p:cNvPr id="44" name="Straight Arrow Connector 43">
            <a:extLst>
              <a:ext uri="{FF2B5EF4-FFF2-40B4-BE49-F238E27FC236}">
                <a16:creationId xmlns:a16="http://schemas.microsoft.com/office/drawing/2014/main" id="{5A7EFE6D-7085-42EA-A5C2-DD21B043FAB0}"/>
              </a:ext>
            </a:extLst>
          </p:cNvPr>
          <p:cNvCxnSpPr>
            <a:cxnSpLocks/>
          </p:cNvCxnSpPr>
          <p:nvPr/>
        </p:nvCxnSpPr>
        <p:spPr>
          <a:xfrm flipH="1" flipV="1">
            <a:off x="2470639" y="4860797"/>
            <a:ext cx="2048607" cy="31787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1207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F49BD-C529-4DA7-AA62-9268B7E8D99C}"/>
              </a:ext>
            </a:extLst>
          </p:cNvPr>
          <p:cNvSpPr>
            <a:spLocks noGrp="1"/>
          </p:cNvSpPr>
          <p:nvPr>
            <p:ph type="title"/>
          </p:nvPr>
        </p:nvSpPr>
        <p:spPr>
          <a:xfrm>
            <a:off x="140677" y="520325"/>
            <a:ext cx="7747463" cy="668834"/>
          </a:xfrm>
        </p:spPr>
        <p:txBody>
          <a:bodyPr>
            <a:normAutofit/>
          </a:bodyPr>
          <a:lstStyle/>
          <a:p>
            <a:r>
              <a:rPr lang="en-AU" sz="3200"/>
              <a:t>5MS Program – IT Systems Status</a:t>
            </a:r>
          </a:p>
        </p:txBody>
      </p:sp>
      <p:graphicFrame>
        <p:nvGraphicFramePr>
          <p:cNvPr id="4" name="Table 5">
            <a:extLst>
              <a:ext uri="{FF2B5EF4-FFF2-40B4-BE49-F238E27FC236}">
                <a16:creationId xmlns:a16="http://schemas.microsoft.com/office/drawing/2014/main" id="{15C9E039-7642-4B14-9842-8E13F85B67F9}"/>
              </a:ext>
            </a:extLst>
          </p:cNvPr>
          <p:cNvGraphicFramePr>
            <a:graphicFrameLocks noGrp="1"/>
          </p:cNvGraphicFramePr>
          <p:nvPr>
            <p:extLst>
              <p:ext uri="{D42A27DB-BD31-4B8C-83A1-F6EECF244321}">
                <p14:modId xmlns:p14="http://schemas.microsoft.com/office/powerpoint/2010/main" val="327624297"/>
              </p:ext>
            </p:extLst>
          </p:nvPr>
        </p:nvGraphicFramePr>
        <p:xfrm>
          <a:off x="140677" y="1421561"/>
          <a:ext cx="11517924" cy="3168974"/>
        </p:xfrm>
        <a:graphic>
          <a:graphicData uri="http://schemas.openxmlformats.org/drawingml/2006/table">
            <a:tbl>
              <a:tblPr firstRow="1" bandRow="1">
                <a:tableStyleId>{7DF18680-E054-41AD-8BC1-D1AEF772440D}</a:tableStyleId>
              </a:tblPr>
              <a:tblGrid>
                <a:gridCol w="1739207">
                  <a:extLst>
                    <a:ext uri="{9D8B030D-6E8A-4147-A177-3AD203B41FA5}">
                      <a16:colId xmlns:a16="http://schemas.microsoft.com/office/drawing/2014/main" val="1872688485"/>
                    </a:ext>
                  </a:extLst>
                </a:gridCol>
                <a:gridCol w="875362">
                  <a:extLst>
                    <a:ext uri="{9D8B030D-6E8A-4147-A177-3AD203B41FA5}">
                      <a16:colId xmlns:a16="http://schemas.microsoft.com/office/drawing/2014/main" val="3399446734"/>
                    </a:ext>
                  </a:extLst>
                </a:gridCol>
                <a:gridCol w="8903355">
                  <a:extLst>
                    <a:ext uri="{9D8B030D-6E8A-4147-A177-3AD203B41FA5}">
                      <a16:colId xmlns:a16="http://schemas.microsoft.com/office/drawing/2014/main" val="1132200289"/>
                    </a:ext>
                  </a:extLst>
                </a:gridCol>
              </a:tblGrid>
              <a:tr h="216213">
                <a:tc>
                  <a:txBody>
                    <a:bodyPr/>
                    <a:lstStyle/>
                    <a:p>
                      <a:r>
                        <a:rPr lang="en-AU" sz="1400" b="1" kern="1200">
                          <a:solidFill>
                            <a:schemeClr val="lt1"/>
                          </a:solidFill>
                          <a:latin typeface="+mn-lt"/>
                          <a:ea typeface="+mn-ea"/>
                          <a:cs typeface="+mn-cs"/>
                        </a:rPr>
                        <a:t>Stream</a:t>
                      </a:r>
                    </a:p>
                  </a:txBody>
                  <a:tcPr marL="51435" marR="51435" marT="25718" marB="25718" anchor="ctr">
                    <a:solidFill>
                      <a:schemeClr val="accent2"/>
                    </a:solidFill>
                  </a:tcPr>
                </a:tc>
                <a:tc>
                  <a:txBody>
                    <a:bodyPr/>
                    <a:lstStyle/>
                    <a:p>
                      <a:r>
                        <a:rPr lang="en-AU" sz="1400" b="1" kern="1200">
                          <a:solidFill>
                            <a:schemeClr val="lt1"/>
                          </a:solidFill>
                          <a:latin typeface="+mn-lt"/>
                          <a:ea typeface="+mn-ea"/>
                          <a:cs typeface="+mn-cs"/>
                        </a:rPr>
                        <a:t>Status</a:t>
                      </a:r>
                    </a:p>
                  </a:txBody>
                  <a:tcPr marL="51435" marR="51435" marT="25718" marB="25718">
                    <a:solidFill>
                      <a:schemeClr val="accent2"/>
                    </a:solidFill>
                  </a:tcPr>
                </a:tc>
                <a:tc>
                  <a:txBody>
                    <a:bodyPr/>
                    <a:lstStyle/>
                    <a:p>
                      <a:r>
                        <a:rPr lang="en-AU" sz="1400"/>
                        <a:t>Commentary</a:t>
                      </a:r>
                      <a:endParaRPr lang="en-AU" sz="1400">
                        <a:latin typeface="Segoe UI Semilight"/>
                        <a:cs typeface="Segoe UI Semilight"/>
                      </a:endParaRPr>
                    </a:p>
                  </a:txBody>
                  <a:tcPr marL="51435" marR="51435" marT="25718" marB="25718">
                    <a:solidFill>
                      <a:schemeClr val="accent2"/>
                    </a:solidFill>
                  </a:tcPr>
                </a:tc>
                <a:extLst>
                  <a:ext uri="{0D108BD9-81ED-4DB2-BD59-A6C34878D82A}">
                    <a16:rowId xmlns:a16="http://schemas.microsoft.com/office/drawing/2014/main" val="3006173975"/>
                  </a:ext>
                </a:extLst>
              </a:tr>
              <a:tr h="705874">
                <a:tc>
                  <a:txBody>
                    <a:bodyPr/>
                    <a:lstStyle/>
                    <a:p>
                      <a:r>
                        <a:rPr lang="en-AU" sz="1400" b="1"/>
                        <a:t>Retail</a:t>
                      </a:r>
                      <a:endParaRPr lang="en-AU" sz="1400" b="1">
                        <a:latin typeface="Segoe UI Semilight"/>
                        <a:cs typeface="Segoe UI Semilight"/>
                      </a:endParaRPr>
                    </a:p>
                  </a:txBody>
                  <a:tcPr marL="72000" marR="72000" marT="27000" marB="27000" anchor="ctr">
                    <a:solidFill>
                      <a:srgbClr val="EDEDEF"/>
                    </a:solidFill>
                  </a:tcPr>
                </a:tc>
                <a:tc>
                  <a:txBody>
                    <a:bodyPr/>
                    <a:lstStyle/>
                    <a:p>
                      <a:pPr marL="285750" indent="-285750">
                        <a:lnSpc>
                          <a:spcPct val="100000"/>
                        </a:lnSpc>
                        <a:spcBef>
                          <a:spcPts val="400"/>
                        </a:spcBef>
                        <a:spcAft>
                          <a:spcPts val="0"/>
                        </a:spcAft>
                        <a:buFont typeface="Arial" panose="020B0604020202020204" pitchFamily="34" charset="0"/>
                        <a:buChar char="•"/>
                      </a:pPr>
                      <a:endParaRPr lang="en-AU" sz="1400"/>
                    </a:p>
                  </a:txBody>
                  <a:tcPr marL="27000" marR="27000" marT="27000" marB="27000" anchor="ctr">
                    <a:solidFill>
                      <a:srgbClr val="EDEDEF"/>
                    </a:solidFill>
                  </a:tcPr>
                </a:tc>
                <a:tc>
                  <a:txBody>
                    <a:bodyPr/>
                    <a:lstStyle/>
                    <a:p>
                      <a:pPr marL="285750" marR="0" lvl="0" indent="-285750" algn="l" rtl="0" eaLnBrk="1" fontAlgn="auto" latinLnBrk="0" hangingPunct="1">
                        <a:lnSpc>
                          <a:spcPct val="100000"/>
                        </a:lnSpc>
                        <a:spcBef>
                          <a:spcPts val="400"/>
                        </a:spcBef>
                        <a:spcAft>
                          <a:spcPts val="0"/>
                        </a:spcAft>
                        <a:buClrTx/>
                        <a:buSzTx/>
                        <a:buFont typeface="Arial" panose="020B0604020202020204" pitchFamily="34" charset="0"/>
                        <a:buChar char="•"/>
                      </a:pPr>
                      <a:r>
                        <a:rPr lang="en-AU" sz="1200"/>
                        <a:t>The Retail solution is now in Production (further details on later slides)</a:t>
                      </a:r>
                    </a:p>
                  </a:txBody>
                  <a:tcPr marL="72000" marR="72000" marT="72000" marB="72000" anchor="ctr">
                    <a:solidFill>
                      <a:srgbClr val="EDEDEF"/>
                    </a:solidFill>
                  </a:tcPr>
                </a:tc>
                <a:extLst>
                  <a:ext uri="{0D108BD9-81ED-4DB2-BD59-A6C34878D82A}">
                    <a16:rowId xmlns:a16="http://schemas.microsoft.com/office/drawing/2014/main" val="2151429277"/>
                  </a:ext>
                </a:extLst>
              </a:tr>
              <a:tr h="689094">
                <a:tc>
                  <a:txBody>
                    <a:bodyPr/>
                    <a:lstStyle/>
                    <a:p>
                      <a:r>
                        <a:rPr lang="en-AU" sz="1400" b="1"/>
                        <a:t>Dispatch</a:t>
                      </a:r>
                      <a:endParaRPr lang="en-AU" sz="1400" b="1">
                        <a:latin typeface="Segoe UI Semilight"/>
                        <a:cs typeface="Segoe UI Semilight"/>
                      </a:endParaRPr>
                    </a:p>
                  </a:txBody>
                  <a:tcPr marL="72000" marR="72000" marT="54000" marB="54000" anchor="ctr">
                    <a:solidFill>
                      <a:srgbClr val="D8D9DE"/>
                    </a:solidFill>
                  </a:tcPr>
                </a:tc>
                <a:tc>
                  <a:txBody>
                    <a:bodyPr/>
                    <a:lstStyle/>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endParaRPr lang="en-AU" sz="1400" kern="1200">
                        <a:solidFill>
                          <a:schemeClr val="dk1"/>
                        </a:solidFill>
                        <a:latin typeface="Segoe UI Semilight"/>
                        <a:ea typeface="+mn-ea"/>
                        <a:cs typeface="Segoe UI Semilight"/>
                      </a:endParaRPr>
                    </a:p>
                  </a:txBody>
                  <a:tcPr marL="27000" marR="27000" marT="54000" marB="54000" anchor="ctr">
                    <a:solidFill>
                      <a:srgbClr val="D8D9DE"/>
                    </a:solidFill>
                  </a:tcPr>
                </a:tc>
                <a:tc>
                  <a:txBody>
                    <a:bodyPr/>
                    <a:lstStyle/>
                    <a:p>
                      <a:pPr marL="285750" marR="0" lvl="0" indent="-285750" algn="l" rtl="0" eaLnBrk="1" fontAlgn="auto" latinLnBrk="0" hangingPunct="1">
                        <a:lnSpc>
                          <a:spcPct val="100000"/>
                        </a:lnSpc>
                        <a:spcBef>
                          <a:spcPts val="600"/>
                        </a:spcBef>
                        <a:spcAft>
                          <a:spcPts val="0"/>
                        </a:spcAft>
                        <a:buClrTx/>
                        <a:buSzTx/>
                        <a:buFont typeface="Arial" panose="020B0604020202020204" pitchFamily="34" charset="0"/>
                        <a:buChar char="•"/>
                      </a:pPr>
                      <a:r>
                        <a:rPr lang="en-AU" sz="1200"/>
                        <a:t>5MS Bidding Service went live on 01-Apr-21. Participants may choose to submit 5-min bids (must be equal for a 30-min period). </a:t>
                      </a:r>
                    </a:p>
                    <a:p>
                      <a:pPr marL="285750" marR="0" lvl="0" indent="-285750" algn="l" rtl="0" eaLnBrk="1" fontAlgn="auto" latinLnBrk="0" hangingPunct="1">
                        <a:lnSpc>
                          <a:spcPct val="100000"/>
                        </a:lnSpc>
                        <a:spcBef>
                          <a:spcPts val="600"/>
                        </a:spcBef>
                        <a:spcAft>
                          <a:spcPts val="0"/>
                        </a:spcAft>
                        <a:buClrTx/>
                        <a:buSzTx/>
                        <a:buFont typeface="Arial" panose="020B0604020202020204" pitchFamily="34" charset="0"/>
                        <a:buChar char="•"/>
                      </a:pPr>
                      <a:r>
                        <a:rPr lang="en-AU" sz="1200"/>
                        <a:t>Pre-dispatch P5 – Fast Start Inflexibility Profile (FSIP) &amp; 5MPD Price Sensitivity – </a:t>
                      </a:r>
                      <a:r>
                        <a:rPr lang="en-AU" sz="1200">
                          <a:solidFill>
                            <a:schemeClr val="tx1"/>
                          </a:solidFill>
                        </a:rPr>
                        <a:t>on track for 07-Jul-21 release</a:t>
                      </a:r>
                    </a:p>
                  </a:txBody>
                  <a:tcPr marL="72000" marR="72000" marT="72000" marB="72000" anchor="ctr">
                    <a:solidFill>
                      <a:srgbClr val="D8D9DE"/>
                    </a:solidFill>
                  </a:tcPr>
                </a:tc>
                <a:extLst>
                  <a:ext uri="{0D108BD9-81ED-4DB2-BD59-A6C34878D82A}">
                    <a16:rowId xmlns:a16="http://schemas.microsoft.com/office/drawing/2014/main" val="1984825409"/>
                  </a:ext>
                </a:extLst>
              </a:tr>
              <a:tr h="690575">
                <a:tc>
                  <a:txBody>
                    <a:bodyPr/>
                    <a:lstStyle/>
                    <a:p>
                      <a:r>
                        <a:rPr lang="en-AU" sz="1400" b="1"/>
                        <a:t>Settlements</a:t>
                      </a:r>
                      <a:endParaRPr lang="en-AU" sz="1400" b="1">
                        <a:latin typeface="Segoe UI Semilight"/>
                        <a:cs typeface="Segoe UI Semilight"/>
                      </a:endParaRPr>
                    </a:p>
                  </a:txBody>
                  <a:tcPr marL="72000" marR="72000" marT="40500" marB="20250" anchor="ctr">
                    <a:lnB w="12700" cap="flat" cmpd="sng" algn="ctr">
                      <a:solidFill>
                        <a:schemeClr val="bg1"/>
                      </a:solidFill>
                      <a:prstDash val="solid"/>
                      <a:round/>
                      <a:headEnd type="none" w="med" len="med"/>
                      <a:tailEnd type="none" w="med" len="med"/>
                    </a:lnB>
                    <a:solidFill>
                      <a:srgbClr val="EDEDEF"/>
                    </a:solidFill>
                  </a:tcPr>
                </a:tc>
                <a:tc>
                  <a:txBody>
                    <a:bodyPr/>
                    <a:lstStyle/>
                    <a:p>
                      <a:pPr marL="285750" indent="-285750" algn="l" rtl="0" eaLnBrk="1" latinLnBrk="0" hangingPunct="1">
                        <a:lnSpc>
                          <a:spcPct val="100000"/>
                        </a:lnSpc>
                        <a:spcBef>
                          <a:spcPts val="600"/>
                        </a:spcBef>
                        <a:spcAft>
                          <a:spcPts val="0"/>
                        </a:spcAft>
                        <a:buFont typeface="Arial" panose="020B0604020202020204" pitchFamily="34" charset="0"/>
                        <a:buChar char="•"/>
                      </a:pPr>
                      <a:endParaRPr lang="en-AU" sz="1400" kern="1200">
                        <a:solidFill>
                          <a:schemeClr val="dk1"/>
                        </a:solidFill>
                        <a:latin typeface="Segoe UI Semilight"/>
                        <a:ea typeface="+mn-ea"/>
                        <a:cs typeface="Segoe UI Semilight"/>
                      </a:endParaRPr>
                    </a:p>
                  </a:txBody>
                  <a:tcPr marL="27000" marR="27000" marT="54000" marB="54000" anchor="ctr">
                    <a:lnB w="12700" cap="flat" cmpd="sng" algn="ctr">
                      <a:solidFill>
                        <a:schemeClr val="bg1"/>
                      </a:solidFill>
                      <a:prstDash val="solid"/>
                      <a:round/>
                      <a:headEnd type="none" w="med" len="med"/>
                      <a:tailEnd type="none" w="med" len="med"/>
                    </a:lnB>
                    <a:solidFill>
                      <a:srgbClr val="EDEDEF"/>
                    </a:solidFill>
                  </a:tcPr>
                </a:tc>
                <a:tc>
                  <a:txBody>
                    <a:bodyPr/>
                    <a:lstStyle/>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AU" sz="1200" kern="1200">
                          <a:solidFill>
                            <a:schemeClr val="dk1"/>
                          </a:solidFill>
                          <a:latin typeface="+mn-lt"/>
                          <a:ea typeface="+mn-ea"/>
                          <a:cs typeface="+mn-cs"/>
                        </a:rPr>
                        <a:t>Settlements systems was successfully deployed in the production environment on 16-May-21</a:t>
                      </a:r>
                    </a:p>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AU" sz="1200" kern="1200">
                          <a:solidFill>
                            <a:schemeClr val="dk1"/>
                          </a:solidFill>
                          <a:latin typeface="+mn-lt"/>
                          <a:ea typeface="+mn-ea"/>
                          <a:cs typeface="+mn-cs"/>
                        </a:rPr>
                        <a:t>Remains in 30-min mode until 01-Oct-21</a:t>
                      </a:r>
                    </a:p>
                  </a:txBody>
                  <a:tcPr marL="72000" marR="72000" marT="72000" marB="72000" anchor="ctr">
                    <a:lnB w="12700" cap="flat" cmpd="sng" algn="ctr">
                      <a:solidFill>
                        <a:schemeClr val="bg1"/>
                      </a:solidFill>
                      <a:prstDash val="solid"/>
                      <a:round/>
                      <a:headEnd type="none" w="med" len="med"/>
                      <a:tailEnd type="none" w="med" len="med"/>
                    </a:lnB>
                    <a:solidFill>
                      <a:srgbClr val="EDEDEF"/>
                    </a:solidFill>
                  </a:tcPr>
                </a:tc>
                <a:extLst>
                  <a:ext uri="{0D108BD9-81ED-4DB2-BD59-A6C34878D82A}">
                    <a16:rowId xmlns:a16="http://schemas.microsoft.com/office/drawing/2014/main" val="1811143537"/>
                  </a:ext>
                </a:extLst>
              </a:tr>
              <a:tr h="818635">
                <a:tc>
                  <a:txBody>
                    <a:bodyPr/>
                    <a:lstStyle/>
                    <a:p>
                      <a:pPr marL="0" algn="l" defTabSz="685800" rtl="0" eaLnBrk="1" latinLnBrk="0" hangingPunct="1"/>
                      <a:r>
                        <a:rPr lang="en-AU" sz="1400" b="1" kern="1200">
                          <a:solidFill>
                            <a:schemeClr val="dk1"/>
                          </a:solidFill>
                          <a:latin typeface="+mn-lt"/>
                          <a:ea typeface="+mn-ea"/>
                          <a:cs typeface="+mn-cs"/>
                        </a:rPr>
                        <a:t>Overall AEMO Status</a:t>
                      </a:r>
                    </a:p>
                  </a:txBody>
                  <a:tcPr marL="72000" marR="72000" marT="40500" marB="20250" anchor="ctr">
                    <a:lnL w="12700" cap="flat" cmpd="sng" algn="ctr">
                      <a:solidFill>
                        <a:schemeClr val="bg1">
                          <a:lumMod val="85000"/>
                        </a:schemeClr>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DFDFD"/>
                    </a:solidFill>
                  </a:tcPr>
                </a:tc>
                <a:tc>
                  <a:txBody>
                    <a:bodyPr/>
                    <a:lstStyle/>
                    <a:p>
                      <a:pPr marL="285750" indent="-285750" algn="l" rtl="0" eaLnBrk="1" latinLnBrk="0" hangingPunct="1">
                        <a:lnSpc>
                          <a:spcPct val="100000"/>
                        </a:lnSpc>
                        <a:spcBef>
                          <a:spcPts val="600"/>
                        </a:spcBef>
                        <a:spcAft>
                          <a:spcPts val="0"/>
                        </a:spcAft>
                        <a:buFont typeface="Arial" panose="020B0604020202020204" pitchFamily="34" charset="0"/>
                        <a:buChar char="•"/>
                      </a:pPr>
                      <a:endParaRPr lang="en-AU" sz="1400" kern="1200">
                        <a:solidFill>
                          <a:schemeClr val="dk1"/>
                        </a:solidFill>
                        <a:latin typeface="Segoe UI Semilight"/>
                        <a:ea typeface="+mn-ea"/>
                        <a:cs typeface="Segoe UI Semilight"/>
                      </a:endParaRPr>
                    </a:p>
                  </a:txBody>
                  <a:tcPr marL="27000" marR="27000" marT="54000" marB="54000"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DFDFD"/>
                    </a:solidFill>
                  </a:tcPr>
                </a:tc>
                <a:tc>
                  <a:txBody>
                    <a:bodyPr/>
                    <a:lstStyle/>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AU" sz="1200" kern="1200">
                          <a:solidFill>
                            <a:schemeClr val="dk1"/>
                          </a:solidFill>
                          <a:latin typeface="+mn-lt"/>
                          <a:ea typeface="+mn-ea"/>
                          <a:cs typeface="+mn-cs"/>
                        </a:rPr>
                        <a:t>Overall, the AEMO 5MS program reverts to Green status with the completion of the Retail Metering Go-Live Milestone  </a:t>
                      </a:r>
                      <a:endParaRPr lang="en-US" sz="1200" kern="1200">
                        <a:solidFill>
                          <a:schemeClr val="dk1"/>
                        </a:solidFill>
                        <a:latin typeface="+mn-lt"/>
                        <a:ea typeface="+mn-ea"/>
                        <a:cs typeface="+mn-cs"/>
                      </a:endParaRPr>
                    </a:p>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AU" sz="1200" kern="1200">
                          <a:solidFill>
                            <a:schemeClr val="dk1"/>
                          </a:solidFill>
                          <a:latin typeface="+mn-lt"/>
                          <a:ea typeface="+mn-ea"/>
                          <a:cs typeface="+mn-cs"/>
                        </a:rPr>
                        <a:t>5MS Market Trial preparation activities are underway and currently on track </a:t>
                      </a:r>
                    </a:p>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AU" sz="1200" kern="1200">
                          <a:solidFill>
                            <a:schemeClr val="dk1"/>
                          </a:solidFill>
                          <a:latin typeface="+mn-lt"/>
                          <a:ea typeface="+mn-ea"/>
                          <a:cs typeface="+mn-cs"/>
                        </a:rPr>
                        <a:t>If issues arise that compromise Market Trial start dates, status will be reviewed</a:t>
                      </a:r>
                    </a:p>
                  </a:txBody>
                  <a:tcPr marL="27000" marR="27000" marT="54000" marB="54000" anchor="ctr">
                    <a:lnL w="12700" cmpd="sng">
                      <a:noFill/>
                    </a:lnL>
                    <a:lnR w="12700" cap="flat" cmpd="sng" algn="ctr">
                      <a:solidFill>
                        <a:schemeClr val="bg1">
                          <a:lumMod val="8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DFDFD"/>
                    </a:solidFill>
                  </a:tcPr>
                </a:tc>
                <a:extLst>
                  <a:ext uri="{0D108BD9-81ED-4DB2-BD59-A6C34878D82A}">
                    <a16:rowId xmlns:a16="http://schemas.microsoft.com/office/drawing/2014/main" val="882051270"/>
                  </a:ext>
                </a:extLst>
              </a:tr>
            </a:tbl>
          </a:graphicData>
        </a:graphic>
      </p:graphicFrame>
      <p:graphicFrame>
        <p:nvGraphicFramePr>
          <p:cNvPr id="40" name="Table 40">
            <a:extLst>
              <a:ext uri="{FF2B5EF4-FFF2-40B4-BE49-F238E27FC236}">
                <a16:creationId xmlns:a16="http://schemas.microsoft.com/office/drawing/2014/main" id="{7BBB43F5-8445-4590-9801-91AE86077989}"/>
              </a:ext>
            </a:extLst>
          </p:cNvPr>
          <p:cNvGraphicFramePr>
            <a:graphicFrameLocks noGrp="1"/>
          </p:cNvGraphicFramePr>
          <p:nvPr/>
        </p:nvGraphicFramePr>
        <p:xfrm>
          <a:off x="8684731" y="275428"/>
          <a:ext cx="1686531" cy="719142"/>
        </p:xfrm>
        <a:graphic>
          <a:graphicData uri="http://schemas.openxmlformats.org/drawingml/2006/table">
            <a:tbl>
              <a:tblPr firstRow="1" bandRow="1">
                <a:tableStyleId>{5C22544A-7EE6-4342-B048-85BDC9FD1C3A}</a:tableStyleId>
              </a:tblPr>
              <a:tblGrid>
                <a:gridCol w="448876">
                  <a:extLst>
                    <a:ext uri="{9D8B030D-6E8A-4147-A177-3AD203B41FA5}">
                      <a16:colId xmlns:a16="http://schemas.microsoft.com/office/drawing/2014/main" val="991271154"/>
                    </a:ext>
                  </a:extLst>
                </a:gridCol>
                <a:gridCol w="1237655">
                  <a:extLst>
                    <a:ext uri="{9D8B030D-6E8A-4147-A177-3AD203B41FA5}">
                      <a16:colId xmlns:a16="http://schemas.microsoft.com/office/drawing/2014/main" val="3563264659"/>
                    </a:ext>
                  </a:extLst>
                </a:gridCol>
              </a:tblGrid>
              <a:tr h="239714">
                <a:tc>
                  <a:txBody>
                    <a:bodyPr/>
                    <a:lstStyle/>
                    <a:p>
                      <a:endParaRPr lang="en-AU" sz="800"/>
                    </a:p>
                  </a:txBody>
                  <a:tcPr marL="51435" marR="51435" marT="25718" marB="2571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lumMod val="95000"/>
                      </a:schemeClr>
                    </a:solidFill>
                  </a:tcPr>
                </a:tc>
                <a:tc>
                  <a:txBody>
                    <a:bodyPr/>
                    <a:lstStyle/>
                    <a:p>
                      <a:pPr marL="0" algn="l" defTabSz="685800" rtl="0" eaLnBrk="1" latinLnBrk="0" hangingPunct="1"/>
                      <a:r>
                        <a:rPr lang="en-AU" sz="800" b="0" kern="1200">
                          <a:solidFill>
                            <a:schemeClr val="dk1"/>
                          </a:solidFill>
                          <a:latin typeface="+mn-lt"/>
                          <a:ea typeface="+mn-ea"/>
                          <a:cs typeface="+mn-cs"/>
                        </a:rPr>
                        <a:t>Go-live date impacted</a:t>
                      </a:r>
                    </a:p>
                  </a:txBody>
                  <a:tcPr marL="51435" marR="51435" marT="25718" marB="2571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204392051"/>
                  </a:ext>
                </a:extLst>
              </a:tr>
              <a:tr h="239714">
                <a:tc>
                  <a:txBody>
                    <a:bodyPr/>
                    <a:lstStyle/>
                    <a:p>
                      <a:endParaRPr lang="en-AU" sz="800"/>
                    </a:p>
                  </a:txBody>
                  <a:tcPr marL="51435" marR="51435" marT="25718" marB="2571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lumMod val="95000"/>
                      </a:schemeClr>
                    </a:solidFill>
                  </a:tcPr>
                </a:tc>
                <a:tc>
                  <a:txBody>
                    <a:bodyPr/>
                    <a:lstStyle/>
                    <a:p>
                      <a:r>
                        <a:rPr lang="en-AU" sz="800"/>
                        <a:t>At risk</a:t>
                      </a:r>
                    </a:p>
                  </a:txBody>
                  <a:tcPr marL="51435" marR="51435" marT="25718" marB="2571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677829974"/>
                  </a:ext>
                </a:extLst>
              </a:tr>
              <a:tr h="239714">
                <a:tc>
                  <a:txBody>
                    <a:bodyPr/>
                    <a:lstStyle/>
                    <a:p>
                      <a:endParaRPr lang="en-AU" sz="800"/>
                    </a:p>
                  </a:txBody>
                  <a:tcPr marL="51435" marR="51435" marT="25718" marB="2571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lumMod val="95000"/>
                      </a:schemeClr>
                    </a:solidFill>
                  </a:tcPr>
                </a:tc>
                <a:tc>
                  <a:txBody>
                    <a:bodyPr/>
                    <a:lstStyle/>
                    <a:p>
                      <a:r>
                        <a:rPr lang="en-AU" sz="800"/>
                        <a:t>On schedule</a:t>
                      </a:r>
                    </a:p>
                  </a:txBody>
                  <a:tcPr marL="51435" marR="51435" marT="25718" marB="2571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85000288"/>
                  </a:ext>
                </a:extLst>
              </a:tr>
            </a:tbl>
          </a:graphicData>
        </a:graphic>
      </p:graphicFrame>
      <p:grpSp>
        <p:nvGrpSpPr>
          <p:cNvPr id="7" name="Group 6">
            <a:extLst>
              <a:ext uri="{FF2B5EF4-FFF2-40B4-BE49-F238E27FC236}">
                <a16:creationId xmlns:a16="http://schemas.microsoft.com/office/drawing/2014/main" id="{206C3513-B08B-492E-AC7C-710FBF5DCD3E}"/>
              </a:ext>
            </a:extLst>
          </p:cNvPr>
          <p:cNvGrpSpPr/>
          <p:nvPr/>
        </p:nvGrpSpPr>
        <p:grpSpPr>
          <a:xfrm>
            <a:off x="2184098" y="2596193"/>
            <a:ext cx="270000" cy="270000"/>
            <a:chOff x="142030" y="4797048"/>
            <a:chExt cx="432000" cy="432000"/>
          </a:xfrm>
        </p:grpSpPr>
        <p:sp>
          <p:nvSpPr>
            <p:cNvPr id="31" name="Rectangle: Rounded Corners 30">
              <a:extLst>
                <a:ext uri="{FF2B5EF4-FFF2-40B4-BE49-F238E27FC236}">
                  <a16:creationId xmlns:a16="http://schemas.microsoft.com/office/drawing/2014/main" id="{9CE9D3A1-C0CB-4C7E-AE2E-E60BD98DCDB3}"/>
                </a:ext>
              </a:extLst>
            </p:cNvPr>
            <p:cNvSpPr/>
            <p:nvPr/>
          </p:nvSpPr>
          <p:spPr>
            <a:xfrm>
              <a:off x="142030" y="4797048"/>
              <a:ext cx="432000" cy="4320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1350">
                <a:solidFill>
                  <a:srgbClr val="FFFFFF"/>
                </a:solidFill>
                <a:latin typeface="Tw Cen MT" panose="020B0602020104020603"/>
              </a:endParaRPr>
            </a:p>
          </p:txBody>
        </p:sp>
        <p:sp>
          <p:nvSpPr>
            <p:cNvPr id="32" name="Oval 31">
              <a:extLst>
                <a:ext uri="{FF2B5EF4-FFF2-40B4-BE49-F238E27FC236}">
                  <a16:creationId xmlns:a16="http://schemas.microsoft.com/office/drawing/2014/main" id="{20C1A3CD-35AC-4917-BB70-E3408BE3D294}"/>
                </a:ext>
              </a:extLst>
            </p:cNvPr>
            <p:cNvSpPr/>
            <p:nvPr/>
          </p:nvSpPr>
          <p:spPr>
            <a:xfrm>
              <a:off x="231166" y="4883786"/>
              <a:ext cx="252000" cy="2520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865">
                <a:solidFill>
                  <a:srgbClr val="FFFFFF"/>
                </a:solidFill>
                <a:latin typeface="Tw Cen MT" panose="020B0602020104020603"/>
              </a:endParaRPr>
            </a:p>
          </p:txBody>
        </p:sp>
      </p:grpSp>
      <p:grpSp>
        <p:nvGrpSpPr>
          <p:cNvPr id="33" name="Group 32">
            <a:extLst>
              <a:ext uri="{FF2B5EF4-FFF2-40B4-BE49-F238E27FC236}">
                <a16:creationId xmlns:a16="http://schemas.microsoft.com/office/drawing/2014/main" id="{8F3331A8-AC1E-4D2C-9A84-B0348727388B}"/>
              </a:ext>
            </a:extLst>
          </p:cNvPr>
          <p:cNvGrpSpPr/>
          <p:nvPr/>
        </p:nvGrpSpPr>
        <p:grpSpPr>
          <a:xfrm>
            <a:off x="2172952" y="3293184"/>
            <a:ext cx="270000" cy="270000"/>
            <a:chOff x="142030" y="4797048"/>
            <a:chExt cx="432000" cy="432000"/>
          </a:xfrm>
        </p:grpSpPr>
        <p:sp>
          <p:nvSpPr>
            <p:cNvPr id="34" name="Rectangle: Rounded Corners 33">
              <a:extLst>
                <a:ext uri="{FF2B5EF4-FFF2-40B4-BE49-F238E27FC236}">
                  <a16:creationId xmlns:a16="http://schemas.microsoft.com/office/drawing/2014/main" id="{855A75DD-D0DA-47AB-BCA4-F29184AA66C6}"/>
                </a:ext>
              </a:extLst>
            </p:cNvPr>
            <p:cNvSpPr/>
            <p:nvPr/>
          </p:nvSpPr>
          <p:spPr>
            <a:xfrm>
              <a:off x="142030" y="4797048"/>
              <a:ext cx="432000" cy="4320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1350">
                <a:solidFill>
                  <a:srgbClr val="FFFFFF"/>
                </a:solidFill>
                <a:latin typeface="Tw Cen MT" panose="020B0602020104020603"/>
              </a:endParaRPr>
            </a:p>
          </p:txBody>
        </p:sp>
        <p:sp>
          <p:nvSpPr>
            <p:cNvPr id="35" name="Oval 34">
              <a:extLst>
                <a:ext uri="{FF2B5EF4-FFF2-40B4-BE49-F238E27FC236}">
                  <a16:creationId xmlns:a16="http://schemas.microsoft.com/office/drawing/2014/main" id="{6BA558C8-EA54-4EEB-8024-63CA20A5FAA9}"/>
                </a:ext>
              </a:extLst>
            </p:cNvPr>
            <p:cNvSpPr/>
            <p:nvPr/>
          </p:nvSpPr>
          <p:spPr>
            <a:xfrm>
              <a:off x="231166" y="4883786"/>
              <a:ext cx="252000" cy="252000"/>
            </a:xfrm>
            <a:prstGeom prst="ellipse">
              <a:avLst/>
            </a:prstGeom>
            <a:solidFill>
              <a:srgbClr val="00B050"/>
            </a:solidFill>
            <a:ln>
              <a:solidFill>
                <a:srgbClr val="3399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865">
                <a:solidFill>
                  <a:srgbClr val="FFFFFF"/>
                </a:solidFill>
                <a:latin typeface="Tw Cen MT" panose="020B0602020104020603"/>
              </a:endParaRPr>
            </a:p>
          </p:txBody>
        </p:sp>
      </p:grpSp>
      <p:grpSp>
        <p:nvGrpSpPr>
          <p:cNvPr id="36" name="Group 35">
            <a:extLst>
              <a:ext uri="{FF2B5EF4-FFF2-40B4-BE49-F238E27FC236}">
                <a16:creationId xmlns:a16="http://schemas.microsoft.com/office/drawing/2014/main" id="{B8D751B3-94FB-43AC-9319-9E9D2B05A5E1}"/>
              </a:ext>
            </a:extLst>
          </p:cNvPr>
          <p:cNvGrpSpPr/>
          <p:nvPr/>
        </p:nvGrpSpPr>
        <p:grpSpPr>
          <a:xfrm>
            <a:off x="8819088" y="317740"/>
            <a:ext cx="189000" cy="189000"/>
            <a:chOff x="181654" y="2696976"/>
            <a:chExt cx="384000" cy="384000"/>
          </a:xfrm>
        </p:grpSpPr>
        <p:sp>
          <p:nvSpPr>
            <p:cNvPr id="37" name="Rectangle: Rounded Corners 36">
              <a:extLst>
                <a:ext uri="{FF2B5EF4-FFF2-40B4-BE49-F238E27FC236}">
                  <a16:creationId xmlns:a16="http://schemas.microsoft.com/office/drawing/2014/main" id="{368A77E9-E662-4888-8013-5F44996E0473}"/>
                </a:ext>
              </a:extLst>
            </p:cNvPr>
            <p:cNvSpPr/>
            <p:nvPr/>
          </p:nvSpPr>
          <p:spPr>
            <a:xfrm>
              <a:off x="181654" y="2696976"/>
              <a:ext cx="384000" cy="3840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1350">
                <a:solidFill>
                  <a:srgbClr val="FFFFFF"/>
                </a:solidFill>
                <a:latin typeface="Tw Cen MT" panose="020B0602020104020603"/>
              </a:endParaRPr>
            </a:p>
          </p:txBody>
        </p:sp>
        <p:sp>
          <p:nvSpPr>
            <p:cNvPr id="41" name="Oval 40">
              <a:extLst>
                <a:ext uri="{FF2B5EF4-FFF2-40B4-BE49-F238E27FC236}">
                  <a16:creationId xmlns:a16="http://schemas.microsoft.com/office/drawing/2014/main" id="{69E1286A-8D34-4F9C-B454-0862000F387D}"/>
                </a:ext>
              </a:extLst>
            </p:cNvPr>
            <p:cNvSpPr/>
            <p:nvPr/>
          </p:nvSpPr>
          <p:spPr>
            <a:xfrm>
              <a:off x="270791" y="2788505"/>
              <a:ext cx="192000" cy="192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865">
                <a:solidFill>
                  <a:srgbClr val="FFFFFF"/>
                </a:solidFill>
                <a:latin typeface="Tw Cen MT" panose="020B0602020104020603"/>
              </a:endParaRPr>
            </a:p>
          </p:txBody>
        </p:sp>
      </p:grpSp>
      <p:grpSp>
        <p:nvGrpSpPr>
          <p:cNvPr id="46" name="Group 45">
            <a:extLst>
              <a:ext uri="{FF2B5EF4-FFF2-40B4-BE49-F238E27FC236}">
                <a16:creationId xmlns:a16="http://schemas.microsoft.com/office/drawing/2014/main" id="{9DE937DD-28E0-4C53-A034-35C1049FA8A4}"/>
              </a:ext>
            </a:extLst>
          </p:cNvPr>
          <p:cNvGrpSpPr/>
          <p:nvPr/>
        </p:nvGrpSpPr>
        <p:grpSpPr>
          <a:xfrm>
            <a:off x="8819545" y="545834"/>
            <a:ext cx="189000" cy="189000"/>
            <a:chOff x="181654" y="2696976"/>
            <a:chExt cx="384000" cy="384000"/>
          </a:xfrm>
        </p:grpSpPr>
        <p:sp>
          <p:nvSpPr>
            <p:cNvPr id="47" name="Rectangle: Rounded Corners 46">
              <a:extLst>
                <a:ext uri="{FF2B5EF4-FFF2-40B4-BE49-F238E27FC236}">
                  <a16:creationId xmlns:a16="http://schemas.microsoft.com/office/drawing/2014/main" id="{70F4E689-E7DF-4629-B1B0-26F5DF4800D8}"/>
                </a:ext>
              </a:extLst>
            </p:cNvPr>
            <p:cNvSpPr/>
            <p:nvPr/>
          </p:nvSpPr>
          <p:spPr>
            <a:xfrm>
              <a:off x="181654" y="2696976"/>
              <a:ext cx="384000" cy="3840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1350">
                <a:solidFill>
                  <a:srgbClr val="FFFFFF"/>
                </a:solidFill>
                <a:latin typeface="Tw Cen MT" panose="020B0602020104020603"/>
              </a:endParaRPr>
            </a:p>
          </p:txBody>
        </p:sp>
        <p:sp>
          <p:nvSpPr>
            <p:cNvPr id="48" name="Oval 47">
              <a:extLst>
                <a:ext uri="{FF2B5EF4-FFF2-40B4-BE49-F238E27FC236}">
                  <a16:creationId xmlns:a16="http://schemas.microsoft.com/office/drawing/2014/main" id="{EC81D55A-8789-4880-88C6-17E0FEEB3C70}"/>
                </a:ext>
              </a:extLst>
            </p:cNvPr>
            <p:cNvSpPr/>
            <p:nvPr/>
          </p:nvSpPr>
          <p:spPr>
            <a:xfrm>
              <a:off x="270791" y="2788505"/>
              <a:ext cx="192000" cy="1920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865">
                <a:solidFill>
                  <a:srgbClr val="FFFFFF"/>
                </a:solidFill>
                <a:latin typeface="Tw Cen MT" panose="020B0602020104020603"/>
              </a:endParaRPr>
            </a:p>
          </p:txBody>
        </p:sp>
      </p:grpSp>
      <p:grpSp>
        <p:nvGrpSpPr>
          <p:cNvPr id="49" name="Group 48">
            <a:extLst>
              <a:ext uri="{FF2B5EF4-FFF2-40B4-BE49-F238E27FC236}">
                <a16:creationId xmlns:a16="http://schemas.microsoft.com/office/drawing/2014/main" id="{B20023EC-A6E5-4633-802B-8F351D90988D}"/>
              </a:ext>
            </a:extLst>
          </p:cNvPr>
          <p:cNvGrpSpPr/>
          <p:nvPr/>
        </p:nvGrpSpPr>
        <p:grpSpPr>
          <a:xfrm>
            <a:off x="8819088" y="790462"/>
            <a:ext cx="189000" cy="189000"/>
            <a:chOff x="181654" y="2696976"/>
            <a:chExt cx="384000" cy="384000"/>
          </a:xfrm>
        </p:grpSpPr>
        <p:sp>
          <p:nvSpPr>
            <p:cNvPr id="50" name="Rectangle: Rounded Corners 49">
              <a:extLst>
                <a:ext uri="{FF2B5EF4-FFF2-40B4-BE49-F238E27FC236}">
                  <a16:creationId xmlns:a16="http://schemas.microsoft.com/office/drawing/2014/main" id="{1D4814DE-63CA-41EA-8FA9-E2FAE96971BE}"/>
                </a:ext>
              </a:extLst>
            </p:cNvPr>
            <p:cNvSpPr/>
            <p:nvPr/>
          </p:nvSpPr>
          <p:spPr>
            <a:xfrm>
              <a:off x="181654" y="2696976"/>
              <a:ext cx="384000" cy="3840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1350">
                <a:solidFill>
                  <a:srgbClr val="FFFFFF"/>
                </a:solidFill>
                <a:latin typeface="Tw Cen MT" panose="020B0602020104020603"/>
              </a:endParaRPr>
            </a:p>
          </p:txBody>
        </p:sp>
        <p:sp>
          <p:nvSpPr>
            <p:cNvPr id="51" name="Oval 50">
              <a:extLst>
                <a:ext uri="{FF2B5EF4-FFF2-40B4-BE49-F238E27FC236}">
                  <a16:creationId xmlns:a16="http://schemas.microsoft.com/office/drawing/2014/main" id="{91FC93F8-26E8-4FF4-8CEE-DCA2393E73A9}"/>
                </a:ext>
              </a:extLst>
            </p:cNvPr>
            <p:cNvSpPr/>
            <p:nvPr/>
          </p:nvSpPr>
          <p:spPr>
            <a:xfrm>
              <a:off x="270791" y="2788505"/>
              <a:ext cx="192000" cy="1920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865">
                <a:solidFill>
                  <a:srgbClr val="FFFFFF"/>
                </a:solidFill>
                <a:latin typeface="Tw Cen MT" panose="020B0602020104020603"/>
              </a:endParaRPr>
            </a:p>
          </p:txBody>
        </p:sp>
      </p:grpSp>
      <p:grpSp>
        <p:nvGrpSpPr>
          <p:cNvPr id="30" name="Group 29">
            <a:extLst>
              <a:ext uri="{FF2B5EF4-FFF2-40B4-BE49-F238E27FC236}">
                <a16:creationId xmlns:a16="http://schemas.microsoft.com/office/drawing/2014/main" id="{18BB1068-E342-40DF-B46D-AFEA46FFF04B}"/>
              </a:ext>
            </a:extLst>
          </p:cNvPr>
          <p:cNvGrpSpPr/>
          <p:nvPr/>
        </p:nvGrpSpPr>
        <p:grpSpPr>
          <a:xfrm>
            <a:off x="2172952" y="3990175"/>
            <a:ext cx="270000" cy="270000"/>
            <a:chOff x="181654" y="2696976"/>
            <a:chExt cx="432000" cy="432000"/>
          </a:xfrm>
        </p:grpSpPr>
        <p:sp>
          <p:nvSpPr>
            <p:cNvPr id="38" name="Rectangle: Rounded Corners 37">
              <a:extLst>
                <a:ext uri="{FF2B5EF4-FFF2-40B4-BE49-F238E27FC236}">
                  <a16:creationId xmlns:a16="http://schemas.microsoft.com/office/drawing/2014/main" id="{985D9952-1DE5-447F-8579-D9E5A22F0D89}"/>
                </a:ext>
              </a:extLst>
            </p:cNvPr>
            <p:cNvSpPr/>
            <p:nvPr/>
          </p:nvSpPr>
          <p:spPr>
            <a:xfrm>
              <a:off x="181654" y="2696976"/>
              <a:ext cx="432000" cy="4320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1350">
                <a:solidFill>
                  <a:srgbClr val="FFFFFF"/>
                </a:solidFill>
                <a:latin typeface="Tw Cen MT" panose="020B0602020104020603"/>
              </a:endParaRPr>
            </a:p>
          </p:txBody>
        </p:sp>
        <p:sp>
          <p:nvSpPr>
            <p:cNvPr id="39" name="Oval 38">
              <a:extLst>
                <a:ext uri="{FF2B5EF4-FFF2-40B4-BE49-F238E27FC236}">
                  <a16:creationId xmlns:a16="http://schemas.microsoft.com/office/drawing/2014/main" id="{ACE8A4E2-EC11-41A0-B70A-46E576071408}"/>
                </a:ext>
              </a:extLst>
            </p:cNvPr>
            <p:cNvSpPr/>
            <p:nvPr/>
          </p:nvSpPr>
          <p:spPr>
            <a:xfrm>
              <a:off x="270790" y="2774570"/>
              <a:ext cx="252000" cy="2520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865">
                <a:solidFill>
                  <a:srgbClr val="FFFFFF"/>
                </a:solidFill>
                <a:latin typeface="Tw Cen MT" panose="020B0602020104020603"/>
              </a:endParaRPr>
            </a:p>
          </p:txBody>
        </p:sp>
      </p:grpSp>
      <p:grpSp>
        <p:nvGrpSpPr>
          <p:cNvPr id="27" name="Group 26">
            <a:extLst>
              <a:ext uri="{FF2B5EF4-FFF2-40B4-BE49-F238E27FC236}">
                <a16:creationId xmlns:a16="http://schemas.microsoft.com/office/drawing/2014/main" id="{A8AC64FA-DA16-441F-9EE2-C5F43FFB0239}"/>
              </a:ext>
            </a:extLst>
          </p:cNvPr>
          <p:cNvGrpSpPr/>
          <p:nvPr/>
        </p:nvGrpSpPr>
        <p:grpSpPr>
          <a:xfrm>
            <a:off x="2166722" y="1885474"/>
            <a:ext cx="270000" cy="270000"/>
            <a:chOff x="181654" y="2696976"/>
            <a:chExt cx="432000" cy="432000"/>
          </a:xfrm>
        </p:grpSpPr>
        <p:sp>
          <p:nvSpPr>
            <p:cNvPr id="29" name="Rectangle: Rounded Corners 28">
              <a:extLst>
                <a:ext uri="{FF2B5EF4-FFF2-40B4-BE49-F238E27FC236}">
                  <a16:creationId xmlns:a16="http://schemas.microsoft.com/office/drawing/2014/main" id="{62C3B78C-48C4-4D5B-A2B6-C1B88F4BD0CC}"/>
                </a:ext>
              </a:extLst>
            </p:cNvPr>
            <p:cNvSpPr/>
            <p:nvPr/>
          </p:nvSpPr>
          <p:spPr>
            <a:xfrm>
              <a:off x="181654" y="2696976"/>
              <a:ext cx="432000" cy="4320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1350">
                <a:solidFill>
                  <a:srgbClr val="FFFFFF"/>
                </a:solidFill>
                <a:latin typeface="Tw Cen MT" panose="020B0602020104020603"/>
              </a:endParaRPr>
            </a:p>
          </p:txBody>
        </p:sp>
        <p:sp>
          <p:nvSpPr>
            <p:cNvPr id="42" name="Oval 41">
              <a:extLst>
                <a:ext uri="{FF2B5EF4-FFF2-40B4-BE49-F238E27FC236}">
                  <a16:creationId xmlns:a16="http://schemas.microsoft.com/office/drawing/2014/main" id="{E9B30284-2AF8-42A2-8F08-31F32087CE48}"/>
                </a:ext>
              </a:extLst>
            </p:cNvPr>
            <p:cNvSpPr/>
            <p:nvPr/>
          </p:nvSpPr>
          <p:spPr>
            <a:xfrm>
              <a:off x="270790" y="2774570"/>
              <a:ext cx="252000" cy="2520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865">
                <a:solidFill>
                  <a:srgbClr val="FFFFFF"/>
                </a:solidFill>
                <a:latin typeface="Tw Cen MT" panose="020B0602020104020603"/>
              </a:endParaRPr>
            </a:p>
          </p:txBody>
        </p:sp>
      </p:grpSp>
    </p:spTree>
    <p:extLst>
      <p:ext uri="{BB962C8B-B14F-4D97-AF65-F5344CB8AC3E}">
        <p14:creationId xmlns:p14="http://schemas.microsoft.com/office/powerpoint/2010/main" val="2517955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Retail Go-Live Debrief</a:t>
            </a:r>
          </a:p>
        </p:txBody>
      </p:sp>
      <p:sp>
        <p:nvSpPr>
          <p:cNvPr id="3" name="Text Placeholder 2">
            <a:extLst>
              <a:ext uri="{FF2B5EF4-FFF2-40B4-BE49-F238E27FC236}">
                <a16:creationId xmlns:a16="http://schemas.microsoft.com/office/drawing/2014/main" id="{90C249BD-BD52-4C34-A1B3-4790D2A53748}"/>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Graeme Windley</a:t>
            </a:r>
          </a:p>
        </p:txBody>
      </p:sp>
    </p:spTree>
    <p:extLst>
      <p:ext uri="{BB962C8B-B14F-4D97-AF65-F5344CB8AC3E}">
        <p14:creationId xmlns:p14="http://schemas.microsoft.com/office/powerpoint/2010/main" val="39292825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4F4B2FA3-6A50-4579-8AEB-A68767D77D9B}"/>
              </a:ext>
            </a:extLst>
          </p:cNvPr>
          <p:cNvSpPr>
            <a:spLocks noGrp="1"/>
          </p:cNvSpPr>
          <p:nvPr>
            <p:ph idx="1"/>
          </p:nvPr>
        </p:nvSpPr>
        <p:spPr/>
        <p:txBody>
          <a:bodyPr vert="horz" lIns="91440" tIns="45720" rIns="91440" bIns="45720" rtlCol="0" anchor="t">
            <a:normAutofit/>
          </a:bodyPr>
          <a:lstStyle/>
          <a:p>
            <a:r>
              <a:rPr lang="en-AU" sz="2200"/>
              <a:t>The new Retail MDM IT solution was </a:t>
            </a:r>
            <a:r>
              <a:rPr lang="en-AU" sz="2200" b="1"/>
              <a:t>successfully migrated to production </a:t>
            </a:r>
            <a:r>
              <a:rPr lang="en-AU" sz="2200"/>
              <a:t>on 21 June 2021. </a:t>
            </a:r>
          </a:p>
          <a:p>
            <a:pPr lvl="1"/>
            <a:r>
              <a:rPr lang="en-AU" sz="2000"/>
              <a:t>A number of minor internal facing issues were encountered on Sunday 20 June that caused delays to the cutover process. These were successfully remediated by the team and the time was recovered.</a:t>
            </a:r>
          </a:p>
          <a:p>
            <a:pPr>
              <a:lnSpc>
                <a:spcPct val="100000"/>
              </a:lnSpc>
              <a:spcBef>
                <a:spcPts val="1200"/>
              </a:spcBef>
            </a:pPr>
            <a:r>
              <a:rPr lang="en-AU" sz="2200"/>
              <a:t>One major issue was identified – </a:t>
            </a:r>
            <a:r>
              <a:rPr lang="en-AU" sz="2200" b="1"/>
              <a:t>Profile Area Update</a:t>
            </a:r>
            <a:r>
              <a:rPr lang="en-AU" sz="2200"/>
              <a:t>. A workaround was established for this issue which allowed the team to progress with the cutover. The impacted participants have been contacted.</a:t>
            </a:r>
          </a:p>
          <a:p>
            <a:pPr>
              <a:lnSpc>
                <a:spcPct val="100000"/>
              </a:lnSpc>
              <a:spcBef>
                <a:spcPts val="1200"/>
              </a:spcBef>
            </a:pPr>
            <a:r>
              <a:rPr lang="en-AU" sz="2200" b="1"/>
              <a:t>Verification testing </a:t>
            </a:r>
            <a:r>
              <a:rPr lang="en-AU" sz="2200"/>
              <a:t>was successfully completed.  B2M restart was completed on schedule at 4am Monday 21 June.</a:t>
            </a:r>
          </a:p>
          <a:p>
            <a:endParaRPr lang="en-AU"/>
          </a:p>
          <a:p>
            <a:endParaRPr lang="en-AU"/>
          </a:p>
        </p:txBody>
      </p:sp>
      <p:sp>
        <p:nvSpPr>
          <p:cNvPr id="3" name="Slide Number Placeholder 2">
            <a:extLst>
              <a:ext uri="{FF2B5EF4-FFF2-40B4-BE49-F238E27FC236}">
                <a16:creationId xmlns:a16="http://schemas.microsoft.com/office/drawing/2014/main" id="{7C57E3F5-4622-400B-8716-94999557956D}"/>
              </a:ext>
            </a:extLst>
          </p:cNvPr>
          <p:cNvSpPr>
            <a:spLocks noGrp="1"/>
          </p:cNvSpPr>
          <p:nvPr>
            <p:ph type="sldNum" sz="quarter" idx="12"/>
          </p:nvPr>
        </p:nvSpPr>
        <p:spPr/>
        <p:txBody>
          <a:bodyPr/>
          <a:lstStyle/>
          <a:p>
            <a:fld id="{4EC81F68-4976-451A-B2E9-79BCBD2F70CC}" type="slidenum">
              <a:rPr lang="en-AU" smtClean="0"/>
              <a:t>13</a:t>
            </a:fld>
            <a:endParaRPr lang="en-AU"/>
          </a:p>
        </p:txBody>
      </p:sp>
      <p:sp>
        <p:nvSpPr>
          <p:cNvPr id="5" name="Title 4">
            <a:extLst>
              <a:ext uri="{FF2B5EF4-FFF2-40B4-BE49-F238E27FC236}">
                <a16:creationId xmlns:a16="http://schemas.microsoft.com/office/drawing/2014/main" id="{E0840818-9298-4076-B7B1-4C2A5A8F7086}"/>
              </a:ext>
            </a:extLst>
          </p:cNvPr>
          <p:cNvSpPr>
            <a:spLocks noGrp="1"/>
          </p:cNvSpPr>
          <p:nvPr>
            <p:ph type="title" idx="4294967295"/>
          </p:nvPr>
        </p:nvSpPr>
        <p:spPr>
          <a:xfrm>
            <a:off x="108066" y="144838"/>
            <a:ext cx="11612879" cy="1189038"/>
          </a:xfrm>
        </p:spPr>
        <p:txBody>
          <a:bodyPr>
            <a:normAutofit fontScale="90000"/>
          </a:bodyPr>
          <a:lstStyle/>
          <a:p>
            <a:r>
              <a:rPr lang="en-AU"/>
              <a:t>Retail IT Platform Go-Live - Cutover weekend debrief</a:t>
            </a:r>
          </a:p>
        </p:txBody>
      </p:sp>
    </p:spTree>
    <p:extLst>
      <p:ext uri="{BB962C8B-B14F-4D97-AF65-F5344CB8AC3E}">
        <p14:creationId xmlns:p14="http://schemas.microsoft.com/office/powerpoint/2010/main" val="9243765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4F4B2FA3-6A50-4579-8AEB-A68767D77D9B}"/>
              </a:ext>
            </a:extLst>
          </p:cNvPr>
          <p:cNvSpPr>
            <a:spLocks noGrp="1"/>
          </p:cNvSpPr>
          <p:nvPr>
            <p:ph idx="1"/>
          </p:nvPr>
        </p:nvSpPr>
        <p:spPr>
          <a:xfrm>
            <a:off x="235527" y="1825624"/>
            <a:ext cx="11694382" cy="4887537"/>
          </a:xfrm>
        </p:spPr>
        <p:txBody>
          <a:bodyPr vert="horz" lIns="91440" tIns="45720" rIns="91440" bIns="45720" rtlCol="0" anchor="t">
            <a:normAutofit/>
          </a:bodyPr>
          <a:lstStyle/>
          <a:p>
            <a:r>
              <a:rPr lang="en-AU" sz="2200"/>
              <a:t>Overall health of market functions is sound. </a:t>
            </a:r>
          </a:p>
          <a:p>
            <a:pPr lvl="1"/>
            <a:r>
              <a:rPr lang="en-AU" sz="2000"/>
              <a:t>Metering data being accepted and ingested.</a:t>
            </a:r>
          </a:p>
          <a:p>
            <a:pPr lvl="1"/>
            <a:r>
              <a:rPr lang="en-AU" sz="2000"/>
              <a:t>Metering data processing for Settlement purposes is producing timely and accurate Settlement runs and Prudentials operations.</a:t>
            </a:r>
          </a:p>
          <a:p>
            <a:pPr lvl="1"/>
            <a:r>
              <a:rPr lang="en-AU" sz="2000"/>
              <a:t>B2B processing operating normally.</a:t>
            </a:r>
          </a:p>
          <a:p>
            <a:pPr lvl="1"/>
            <a:r>
              <a:rPr lang="en-AU" sz="2000"/>
              <a:t>RM reports are being produced, but issues exist with performance that are creating constraints for participants.</a:t>
            </a:r>
          </a:p>
          <a:p>
            <a:pPr>
              <a:lnSpc>
                <a:spcPct val="100000"/>
              </a:lnSpc>
              <a:spcBef>
                <a:spcPts val="1200"/>
              </a:spcBef>
            </a:pPr>
            <a:r>
              <a:rPr lang="en-AU" sz="2200"/>
              <a:t>Attention turns to incident and defect management</a:t>
            </a:r>
          </a:p>
          <a:p>
            <a:pPr lvl="1">
              <a:lnSpc>
                <a:spcPct val="100000"/>
              </a:lnSpc>
              <a:spcBef>
                <a:spcPts val="1200"/>
              </a:spcBef>
            </a:pPr>
            <a:r>
              <a:rPr lang="en-AU" sz="1800"/>
              <a:t>3 participant sessions each week, </a:t>
            </a:r>
            <a:r>
              <a:rPr lang="en-US" sz="1800">
                <a:ea typeface="+mn-lt"/>
                <a:cs typeface="+mn-lt"/>
              </a:rPr>
              <a:t>includes a d</a:t>
            </a:r>
            <a:r>
              <a:rPr lang="en-US" sz="1800"/>
              <a:t>aily circulation of Issues / Incidents Log</a:t>
            </a:r>
          </a:p>
          <a:p>
            <a:pPr lvl="1">
              <a:lnSpc>
                <a:spcPct val="100000"/>
              </a:lnSpc>
              <a:spcBef>
                <a:spcPts val="1200"/>
              </a:spcBef>
            </a:pPr>
            <a:r>
              <a:rPr lang="en-AU" sz="1800"/>
              <a:t>Heightened level of support by AEMO, will continue until there is tangible evidence that the Retail solution is in a stable state e.g. number of issues being raised is within normal BAU volumes</a:t>
            </a:r>
          </a:p>
          <a:p>
            <a:pPr>
              <a:lnSpc>
                <a:spcPct val="100000"/>
              </a:lnSpc>
              <a:spcBef>
                <a:spcPts val="1200"/>
              </a:spcBef>
            </a:pPr>
            <a:r>
              <a:rPr lang="en-AU" sz="2200"/>
              <a:t>Key issues are operational impacts to participants of performance or defect issues</a:t>
            </a:r>
          </a:p>
          <a:p>
            <a:pPr lvl="1">
              <a:lnSpc>
                <a:spcPct val="100000"/>
              </a:lnSpc>
              <a:spcBef>
                <a:spcPts val="1200"/>
              </a:spcBef>
            </a:pPr>
            <a:r>
              <a:rPr lang="en-AU" sz="1800"/>
              <a:t>See overleaf</a:t>
            </a:r>
          </a:p>
          <a:p>
            <a:pPr lvl="1">
              <a:lnSpc>
                <a:spcPct val="100000"/>
              </a:lnSpc>
              <a:spcBef>
                <a:spcPts val="1200"/>
              </a:spcBef>
            </a:pPr>
            <a:endParaRPr lang="en-AU" sz="1800"/>
          </a:p>
          <a:p>
            <a:endParaRPr lang="en-AU"/>
          </a:p>
          <a:p>
            <a:endParaRPr lang="en-AU"/>
          </a:p>
        </p:txBody>
      </p:sp>
      <p:sp>
        <p:nvSpPr>
          <p:cNvPr id="3" name="Slide Number Placeholder 2">
            <a:extLst>
              <a:ext uri="{FF2B5EF4-FFF2-40B4-BE49-F238E27FC236}">
                <a16:creationId xmlns:a16="http://schemas.microsoft.com/office/drawing/2014/main" id="{7C57E3F5-4622-400B-8716-94999557956D}"/>
              </a:ext>
            </a:extLst>
          </p:cNvPr>
          <p:cNvSpPr>
            <a:spLocks noGrp="1"/>
          </p:cNvSpPr>
          <p:nvPr>
            <p:ph type="sldNum" sz="quarter" idx="12"/>
          </p:nvPr>
        </p:nvSpPr>
        <p:spPr/>
        <p:txBody>
          <a:bodyPr/>
          <a:lstStyle/>
          <a:p>
            <a:fld id="{4EC81F68-4976-451A-B2E9-79BCBD2F70CC}" type="slidenum">
              <a:rPr lang="en-AU" smtClean="0"/>
              <a:t>14</a:t>
            </a:fld>
            <a:endParaRPr lang="en-AU"/>
          </a:p>
        </p:txBody>
      </p:sp>
      <p:sp>
        <p:nvSpPr>
          <p:cNvPr id="5" name="Title 4">
            <a:extLst>
              <a:ext uri="{FF2B5EF4-FFF2-40B4-BE49-F238E27FC236}">
                <a16:creationId xmlns:a16="http://schemas.microsoft.com/office/drawing/2014/main" id="{E0840818-9298-4076-B7B1-4C2A5A8F7086}"/>
              </a:ext>
            </a:extLst>
          </p:cNvPr>
          <p:cNvSpPr>
            <a:spLocks noGrp="1"/>
          </p:cNvSpPr>
          <p:nvPr>
            <p:ph type="title" idx="4294967295"/>
          </p:nvPr>
        </p:nvSpPr>
        <p:spPr>
          <a:xfrm>
            <a:off x="108066" y="144838"/>
            <a:ext cx="11612879" cy="1189038"/>
          </a:xfrm>
        </p:spPr>
        <p:txBody>
          <a:bodyPr>
            <a:normAutofit/>
          </a:bodyPr>
          <a:lstStyle/>
          <a:p>
            <a:r>
              <a:rPr lang="en-AU"/>
              <a:t>Retail IT Platform – Operation since Go-Live</a:t>
            </a:r>
          </a:p>
        </p:txBody>
      </p:sp>
    </p:spTree>
    <p:extLst>
      <p:ext uri="{BB962C8B-B14F-4D97-AF65-F5344CB8AC3E}">
        <p14:creationId xmlns:p14="http://schemas.microsoft.com/office/powerpoint/2010/main" val="9103192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a:extLst>
              <a:ext uri="{FF2B5EF4-FFF2-40B4-BE49-F238E27FC236}">
                <a16:creationId xmlns:a16="http://schemas.microsoft.com/office/drawing/2014/main" id="{C14EA1AB-19D8-44ED-B767-F66BEE4DAB5F}"/>
              </a:ext>
            </a:extLst>
          </p:cNvPr>
          <p:cNvSpPr>
            <a:spLocks noGrp="1"/>
          </p:cNvSpPr>
          <p:nvPr>
            <p:ph type="title"/>
          </p:nvPr>
        </p:nvSpPr>
        <p:spPr/>
        <p:txBody>
          <a:bodyPr>
            <a:normAutofit fontScale="90000"/>
          </a:bodyPr>
          <a:lstStyle/>
          <a:p>
            <a:r>
              <a:rPr lang="en-AU"/>
              <a:t>Key issues impacting multiple participants</a:t>
            </a:r>
          </a:p>
        </p:txBody>
      </p:sp>
      <p:sp>
        <p:nvSpPr>
          <p:cNvPr id="4" name="Slide Number Placeholder 3">
            <a:extLst>
              <a:ext uri="{FF2B5EF4-FFF2-40B4-BE49-F238E27FC236}">
                <a16:creationId xmlns:a16="http://schemas.microsoft.com/office/drawing/2014/main" id="{44BDB7A7-2D40-4452-9EBC-01085860BD2A}"/>
              </a:ext>
            </a:extLst>
          </p:cNvPr>
          <p:cNvSpPr>
            <a:spLocks noGrp="1"/>
          </p:cNvSpPr>
          <p:nvPr>
            <p:ph type="sldNum" sz="quarter" idx="12"/>
          </p:nvPr>
        </p:nvSpPr>
        <p:spPr/>
        <p:txBody>
          <a:bodyPr/>
          <a:lstStyle/>
          <a:p>
            <a:fld id="{4EC81F68-4976-451A-B2E9-79BCBD2F70CC}" type="slidenum">
              <a:rPr lang="en-AU" smtClean="0"/>
              <a:t>15</a:t>
            </a:fld>
            <a:endParaRPr lang="en-AU"/>
          </a:p>
        </p:txBody>
      </p:sp>
      <p:graphicFrame>
        <p:nvGraphicFramePr>
          <p:cNvPr id="19" name="Table 8">
            <a:extLst>
              <a:ext uri="{FF2B5EF4-FFF2-40B4-BE49-F238E27FC236}">
                <a16:creationId xmlns:a16="http://schemas.microsoft.com/office/drawing/2014/main" id="{26AA4834-5B2C-40AB-A6CB-824CAF304689}"/>
              </a:ext>
            </a:extLst>
          </p:cNvPr>
          <p:cNvGraphicFramePr>
            <a:graphicFrameLocks noGrp="1"/>
          </p:cNvGraphicFramePr>
          <p:nvPr>
            <p:extLst>
              <p:ext uri="{D42A27DB-BD31-4B8C-83A1-F6EECF244321}">
                <p14:modId xmlns:p14="http://schemas.microsoft.com/office/powerpoint/2010/main" val="4075501359"/>
              </p:ext>
            </p:extLst>
          </p:nvPr>
        </p:nvGraphicFramePr>
        <p:xfrm>
          <a:off x="524254" y="1551233"/>
          <a:ext cx="10627323" cy="3124200"/>
        </p:xfrm>
        <a:graphic>
          <a:graphicData uri="http://schemas.openxmlformats.org/drawingml/2006/table">
            <a:tbl>
              <a:tblPr firstRow="1" bandRow="1">
                <a:tableStyleId>{21E4AEA4-8DFA-4A89-87EB-49C32662AFE0}</a:tableStyleId>
              </a:tblPr>
              <a:tblGrid>
                <a:gridCol w="1127577">
                  <a:extLst>
                    <a:ext uri="{9D8B030D-6E8A-4147-A177-3AD203B41FA5}">
                      <a16:colId xmlns:a16="http://schemas.microsoft.com/office/drawing/2014/main" val="1524829895"/>
                    </a:ext>
                  </a:extLst>
                </a:gridCol>
                <a:gridCol w="1965778">
                  <a:extLst>
                    <a:ext uri="{9D8B030D-6E8A-4147-A177-3AD203B41FA5}">
                      <a16:colId xmlns:a16="http://schemas.microsoft.com/office/drawing/2014/main" val="2593202324"/>
                    </a:ext>
                  </a:extLst>
                </a:gridCol>
                <a:gridCol w="6337955">
                  <a:extLst>
                    <a:ext uri="{9D8B030D-6E8A-4147-A177-3AD203B41FA5}">
                      <a16:colId xmlns:a16="http://schemas.microsoft.com/office/drawing/2014/main" val="2493947705"/>
                    </a:ext>
                  </a:extLst>
                </a:gridCol>
                <a:gridCol w="1196013">
                  <a:extLst>
                    <a:ext uri="{9D8B030D-6E8A-4147-A177-3AD203B41FA5}">
                      <a16:colId xmlns:a16="http://schemas.microsoft.com/office/drawing/2014/main" val="1110859366"/>
                    </a:ext>
                  </a:extLst>
                </a:gridCol>
              </a:tblGrid>
              <a:tr h="360532">
                <a:tc>
                  <a:txBody>
                    <a:bodyPr/>
                    <a:lstStyle/>
                    <a:p>
                      <a:r>
                        <a:rPr lang="en-AU" sz="1100">
                          <a:latin typeface="Segoe UI Semilight"/>
                          <a:cs typeface="Segoe UI Semilight"/>
                        </a:rPr>
                        <a:t>Defect</a:t>
                      </a:r>
                      <a:endParaRPr lang="en-AU" sz="1100">
                        <a:latin typeface="Segoe UI Semilight" panose="020B0402040204020203" pitchFamily="34" charset="0"/>
                        <a:cs typeface="Segoe UI Semilight" panose="020B0402040204020203" pitchFamily="34" charset="0"/>
                      </a:endParaRPr>
                    </a:p>
                  </a:txBody>
                  <a:tcPr/>
                </a:tc>
                <a:tc>
                  <a:txBody>
                    <a:bodyPr/>
                    <a:lstStyle/>
                    <a:p>
                      <a:r>
                        <a:rPr lang="en-AU" sz="1100">
                          <a:latin typeface="Segoe UI Semilight"/>
                          <a:cs typeface="Segoe UI Semilight"/>
                        </a:rPr>
                        <a:t>AEMO Systems/Services impacted</a:t>
                      </a:r>
                    </a:p>
                  </a:txBody>
                  <a:tcPr/>
                </a:tc>
                <a:tc>
                  <a:txBody>
                    <a:bodyPr/>
                    <a:lstStyle/>
                    <a:p>
                      <a:r>
                        <a:rPr lang="en-AU" sz="1100">
                          <a:latin typeface="Segoe UI Semilight"/>
                          <a:cs typeface="Segoe UI Semilight"/>
                        </a:rPr>
                        <a:t>Comments</a:t>
                      </a:r>
                    </a:p>
                  </a:txBody>
                  <a:tcPr/>
                </a:tc>
                <a:tc>
                  <a:txBody>
                    <a:bodyPr/>
                    <a:lstStyle/>
                    <a:p>
                      <a:r>
                        <a:rPr lang="en-AU" sz="1100">
                          <a:latin typeface="Segoe UI Semilight"/>
                          <a:cs typeface="Segoe UI Semilight"/>
                        </a:rPr>
                        <a:t>Status</a:t>
                      </a:r>
                    </a:p>
                  </a:txBody>
                  <a:tcPr/>
                </a:tc>
                <a:extLst>
                  <a:ext uri="{0D108BD9-81ED-4DB2-BD59-A6C34878D82A}">
                    <a16:rowId xmlns:a16="http://schemas.microsoft.com/office/drawing/2014/main" val="1708947202"/>
                  </a:ext>
                </a:extLst>
              </a:tr>
              <a:tr h="894760">
                <a:tc>
                  <a:txBody>
                    <a:bodyPr/>
                    <a:lstStyle/>
                    <a:p>
                      <a:pPr lvl="0" algn="ctr">
                        <a:buNone/>
                      </a:pPr>
                      <a:r>
                        <a:rPr lang="en-AU" sz="1100">
                          <a:latin typeface="Segoe UI Semilight"/>
                          <a:cs typeface="Segoe UI Semilight"/>
                        </a:rPr>
                        <a:t>5002</a:t>
                      </a:r>
                    </a:p>
                  </a:txBody>
                  <a:tcPr anchor="ctr"/>
                </a:tc>
                <a:tc>
                  <a:txBody>
                    <a:bodyPr/>
                    <a:lstStyle/>
                    <a:p>
                      <a:pPr lvl="0">
                        <a:buNone/>
                      </a:pPr>
                      <a:r>
                        <a:rPr lang="en-AU" sz="1100">
                          <a:latin typeface="Segoe UI Semilight"/>
                          <a:cs typeface="Segoe UI Semilight"/>
                        </a:rPr>
                        <a:t>RM Report requests</a:t>
                      </a:r>
                    </a:p>
                  </a:txBody>
                  <a:tcPr anchor="ctr"/>
                </a:tc>
                <a:tc>
                  <a:txBody>
                    <a:bodyPr/>
                    <a:lstStyle/>
                    <a:p>
                      <a:pPr lvl="0">
                        <a:buNone/>
                      </a:pPr>
                      <a:r>
                        <a:rPr lang="en-AU" sz="1100" b="1">
                          <a:latin typeface="Segoe UI Semilight"/>
                          <a:cs typeface="Segoe UI Semilight"/>
                        </a:rPr>
                        <a:t>Observed Issue:</a:t>
                      </a:r>
                      <a:r>
                        <a:rPr lang="en-AU" sz="1100">
                          <a:latin typeface="Segoe UI Semilight"/>
                          <a:cs typeface="Segoe UI Semilight"/>
                        </a:rPr>
                        <a:t> Delivery failures/delays of RM reports.  </a:t>
                      </a:r>
                    </a:p>
                    <a:p>
                      <a:pPr lvl="0">
                        <a:buNone/>
                      </a:pPr>
                      <a:endParaRPr lang="en-AU" sz="1100">
                        <a:latin typeface="Segoe UI Semilight"/>
                        <a:cs typeface="Segoe UI Semilight"/>
                      </a:endParaRPr>
                    </a:p>
                    <a:p>
                      <a:pPr lvl="0">
                        <a:buNone/>
                      </a:pPr>
                      <a:r>
                        <a:rPr lang="en-AU" sz="1100" b="1">
                          <a:latin typeface="Segoe UI Semilight"/>
                          <a:cs typeface="Segoe UI Semilight"/>
                        </a:rPr>
                        <a:t>Root Cause: </a:t>
                      </a:r>
                      <a:r>
                        <a:rPr lang="en-AU" sz="1100" b="0">
                          <a:latin typeface="Segoe UI Semilight"/>
                          <a:cs typeface="Segoe UI Semilight"/>
                        </a:rPr>
                        <a:t> There is a current performance issue processing an RM request with a lot of transactions.</a:t>
                      </a:r>
                    </a:p>
                    <a:p>
                      <a:pPr lvl="0">
                        <a:buNone/>
                      </a:pPr>
                      <a:endParaRPr lang="en-AU" sz="1100">
                        <a:latin typeface="Segoe UI Semilight"/>
                        <a:cs typeface="Segoe UI Semilight"/>
                      </a:endParaRPr>
                    </a:p>
                    <a:p>
                      <a:pPr lvl="0">
                        <a:buNone/>
                      </a:pPr>
                      <a:r>
                        <a:rPr lang="en-AU" sz="1100" b="1">
                          <a:latin typeface="Segoe UI Semilight"/>
                          <a:cs typeface="Segoe UI Semilight"/>
                        </a:rPr>
                        <a:t>Work Around: </a:t>
                      </a:r>
                      <a:r>
                        <a:rPr lang="en-AU" sz="1100">
                          <a:latin typeface="Segoe UI Semilight"/>
                          <a:cs typeface="Segoe UI Semilight"/>
                        </a:rPr>
                        <a:t>AEMO has requested participants do not submit RM Report requests with greater than x10 transactions in an individual file.   This limitation does not affect RM Report requests via MSATS Browser.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kern="1200">
                          <a:solidFill>
                            <a:schemeClr val="dk1"/>
                          </a:solidFill>
                          <a:latin typeface="Segoe UI Semilight"/>
                          <a:ea typeface="+mn-ea"/>
                          <a:cs typeface="Segoe UI Semilight"/>
                        </a:rPr>
                        <a:t>Fix under design.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100" kern="1200">
                        <a:solidFill>
                          <a:schemeClr val="dk1"/>
                        </a:solidFill>
                        <a:latin typeface="Segoe UI Semilight"/>
                        <a:ea typeface="+mn-ea"/>
                        <a:cs typeface="Segoe UI Semiligh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100" kern="1200">
                          <a:solidFill>
                            <a:schemeClr val="dk1"/>
                          </a:solidFill>
                          <a:latin typeface="Segoe UI Semilight"/>
                          <a:ea typeface="+mn-ea"/>
                          <a:cs typeface="Segoe UI Semilight"/>
                        </a:rPr>
                        <a:t>Tactical fixes being reviewed.</a:t>
                      </a:r>
                    </a:p>
                  </a:txBody>
                  <a:tcPr anchor="ctr"/>
                </a:tc>
                <a:extLst>
                  <a:ext uri="{0D108BD9-81ED-4DB2-BD59-A6C34878D82A}">
                    <a16:rowId xmlns:a16="http://schemas.microsoft.com/office/drawing/2014/main" val="3907171527"/>
                  </a:ext>
                </a:extLst>
              </a:tr>
              <a:tr h="647006">
                <a:tc>
                  <a:txBody>
                    <a:bodyPr/>
                    <a:lstStyle/>
                    <a:p>
                      <a:pPr lvl="0" algn="ctr">
                        <a:buNone/>
                      </a:pPr>
                      <a:r>
                        <a:rPr lang="en-AU" sz="1100">
                          <a:latin typeface="Segoe UI Semilight"/>
                          <a:cs typeface="Segoe UI Semilight"/>
                        </a:rPr>
                        <a:t>5251</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kern="1200">
                          <a:solidFill>
                            <a:schemeClr val="dk1"/>
                          </a:solidFill>
                          <a:latin typeface="Segoe UI Semilight"/>
                          <a:ea typeface="+mn-ea"/>
                          <a:cs typeface="Segoe UI Semilight"/>
                        </a:rPr>
                        <a:t>RM Report response</a:t>
                      </a:r>
                    </a:p>
                  </a:txBody>
                  <a:tcPr anchor="ctr"/>
                </a:tc>
                <a:tc>
                  <a:txBody>
                    <a:bodyPr/>
                    <a:lstStyle/>
                    <a:p>
                      <a:pPr lvl="0">
                        <a:buNone/>
                      </a:pPr>
                      <a:endParaRPr lang="en-AU" sz="1100">
                        <a:latin typeface="Segoe UI Semilight"/>
                        <a:cs typeface="Segoe UI Semilight"/>
                      </a:endParaRPr>
                    </a:p>
                    <a:p>
                      <a:pPr lvl="0">
                        <a:buNone/>
                      </a:pPr>
                      <a:r>
                        <a:rPr lang="en-AU" sz="1100" b="1">
                          <a:latin typeface="Segoe UI Semilight"/>
                          <a:cs typeface="Segoe UI Semilight"/>
                        </a:rPr>
                        <a:t>Observed Issue:</a:t>
                      </a:r>
                      <a:r>
                        <a:rPr lang="en-AU" sz="1100">
                          <a:latin typeface="Segoe UI Semilight"/>
                          <a:cs typeface="Segoe UI Semilight"/>
                        </a:rPr>
                        <a:t> Delay with report responses while AEMO is running Settlement Case reports. Delays of 5 hours were seen.</a:t>
                      </a:r>
                    </a:p>
                    <a:p>
                      <a:pPr lvl="0">
                        <a:buNone/>
                      </a:pPr>
                      <a:endParaRPr lang="en-AU" sz="1100">
                        <a:latin typeface="Segoe UI Semilight"/>
                        <a:cs typeface="Segoe UI Semilight"/>
                      </a:endParaRPr>
                    </a:p>
                    <a:p>
                      <a:pPr lvl="0">
                        <a:buNone/>
                      </a:pPr>
                      <a:r>
                        <a:rPr lang="en-AU" sz="1100" b="1">
                          <a:latin typeface="Segoe UI Semilight"/>
                          <a:cs typeface="Segoe UI Semilight"/>
                        </a:rPr>
                        <a:t>Root Cause:</a:t>
                      </a:r>
                      <a:r>
                        <a:rPr lang="en-AU" sz="1100">
                          <a:latin typeface="Segoe UI Semilight"/>
                          <a:cs typeface="Segoe UI Semilight"/>
                        </a:rPr>
                        <a:t> Constraints on generating reports </a:t>
                      </a:r>
                    </a:p>
                    <a:p>
                      <a:pPr lvl="0">
                        <a:buNone/>
                      </a:pPr>
                      <a:endParaRPr lang="en-AU" sz="1100">
                        <a:latin typeface="Segoe UI Semilight"/>
                        <a:cs typeface="Segoe UI Semilight"/>
                      </a:endParaRPr>
                    </a:p>
                    <a:p>
                      <a:pPr lvl="0">
                        <a:buNone/>
                      </a:pPr>
                      <a:r>
                        <a:rPr lang="en-AU" sz="1100" b="1">
                          <a:latin typeface="Segoe UI Semilight"/>
                          <a:cs typeface="Segoe UI Semilight"/>
                        </a:rPr>
                        <a:t>Work Around:</a:t>
                      </a:r>
                      <a:r>
                        <a:rPr lang="en-AU" sz="1100">
                          <a:latin typeface="Segoe UI Semilight"/>
                          <a:cs typeface="Segoe UI Semilight"/>
                        </a:rPr>
                        <a:t> AEMO is running these reports out of business hours. After 5pm on weekdays or on the weekends.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kern="1200">
                          <a:solidFill>
                            <a:schemeClr val="dk1"/>
                          </a:solidFill>
                          <a:latin typeface="Segoe UI Semilight"/>
                          <a:ea typeface="+mn-ea"/>
                          <a:cs typeface="Segoe UI Semilight"/>
                        </a:rPr>
                        <a:t>Fix in design.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100" kern="1200">
                        <a:solidFill>
                          <a:schemeClr val="dk1"/>
                        </a:solidFill>
                        <a:latin typeface="Segoe UI Semilight"/>
                        <a:ea typeface="+mn-ea"/>
                        <a:cs typeface="Segoe UI Semiligh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100" kern="1200">
                          <a:solidFill>
                            <a:schemeClr val="dk1"/>
                          </a:solidFill>
                          <a:latin typeface="Segoe UI Semilight"/>
                          <a:ea typeface="+mn-ea"/>
                          <a:cs typeface="Segoe UI Semilight"/>
                        </a:rPr>
                        <a:t>Tactical fixes being reviewed.</a:t>
                      </a:r>
                    </a:p>
                  </a:txBody>
                  <a:tcPr anchor="ctr"/>
                </a:tc>
                <a:extLst>
                  <a:ext uri="{0D108BD9-81ED-4DB2-BD59-A6C34878D82A}">
                    <a16:rowId xmlns:a16="http://schemas.microsoft.com/office/drawing/2014/main" val="4117109311"/>
                  </a:ext>
                </a:extLst>
              </a:tr>
            </a:tbl>
          </a:graphicData>
        </a:graphic>
      </p:graphicFrame>
      <p:sp>
        <p:nvSpPr>
          <p:cNvPr id="2" name="TextBox 1">
            <a:extLst>
              <a:ext uri="{FF2B5EF4-FFF2-40B4-BE49-F238E27FC236}">
                <a16:creationId xmlns:a16="http://schemas.microsoft.com/office/drawing/2014/main" id="{CA5D3591-9971-4D70-B3B9-CAA82C9979FB}"/>
              </a:ext>
            </a:extLst>
          </p:cNvPr>
          <p:cNvSpPr txBox="1"/>
          <p:nvPr/>
        </p:nvSpPr>
        <p:spPr>
          <a:xfrm>
            <a:off x="524254" y="4845102"/>
            <a:ext cx="10627323" cy="1200329"/>
          </a:xfrm>
          <a:prstGeom prst="rect">
            <a:avLst/>
          </a:prstGeom>
          <a:noFill/>
        </p:spPr>
        <p:txBody>
          <a:bodyPr wrap="square" rtlCol="0">
            <a:spAutoFit/>
          </a:bodyPr>
          <a:lstStyle/>
          <a:p>
            <a:r>
              <a:rPr lang="en-AU"/>
              <a:t>Current Challenges: </a:t>
            </a:r>
          </a:p>
          <a:p>
            <a:pPr marL="285750" indent="-285750">
              <a:buFont typeface="Arial" panose="020B0604020202020204" pitchFamily="34" charset="0"/>
              <a:buChar char="•"/>
            </a:pPr>
            <a:r>
              <a:rPr lang="en-AU"/>
              <a:t>Open incidents that participants are waiting on AEMO to respond with a diagnosis, and </a:t>
            </a:r>
          </a:p>
          <a:p>
            <a:pPr marL="285750" indent="-285750">
              <a:buFont typeface="Arial" panose="020B0604020202020204" pitchFamily="34" charset="0"/>
              <a:buChar char="•"/>
            </a:pPr>
            <a:r>
              <a:rPr lang="en-AU"/>
              <a:t>Incidents with identified defects that participants are waiting for AEMO to provide a defect fix release schedule</a:t>
            </a:r>
          </a:p>
        </p:txBody>
      </p:sp>
    </p:spTree>
    <p:extLst>
      <p:ext uri="{BB962C8B-B14F-4D97-AF65-F5344CB8AC3E}">
        <p14:creationId xmlns:p14="http://schemas.microsoft.com/office/powerpoint/2010/main" val="23463303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077DC98-E083-41D4-9702-9B4E458E3C20}"/>
              </a:ext>
            </a:extLst>
          </p:cNvPr>
          <p:cNvSpPr>
            <a:spLocks noGrp="1"/>
          </p:cNvSpPr>
          <p:nvPr>
            <p:ph idx="1"/>
          </p:nvPr>
        </p:nvSpPr>
        <p:spPr/>
        <p:txBody>
          <a:bodyPr>
            <a:normAutofit lnSpcReduction="10000"/>
          </a:bodyPr>
          <a:lstStyle/>
          <a:p>
            <a:r>
              <a:rPr lang="en-AU"/>
              <a:t>AEMO is working to provide participant certainty on defect fix releases in the week beginning 5 July. </a:t>
            </a:r>
          </a:p>
          <a:p>
            <a:pPr lvl="1"/>
            <a:r>
              <a:rPr lang="en-AU"/>
              <a:t>Release information will be communicated through the Retail Q&amp;A sessions</a:t>
            </a:r>
          </a:p>
          <a:p>
            <a:r>
              <a:rPr lang="en-AU"/>
              <a:t>The defect release schedule will be decided on a prioritising approach. Defects that impact on multiple participants and defects with a high impact will be prioritised  </a:t>
            </a:r>
          </a:p>
          <a:p>
            <a:pPr lvl="1"/>
            <a:r>
              <a:rPr lang="en-AU"/>
              <a:t>Issues relating to IT Architecture i.e. performance issues require more time to resolve</a:t>
            </a:r>
          </a:p>
          <a:p>
            <a:r>
              <a:rPr lang="en-AU"/>
              <a:t>AEMO plans to complete a release drop every two weeks. </a:t>
            </a:r>
          </a:p>
          <a:p>
            <a:pPr lvl="1"/>
            <a:r>
              <a:rPr lang="en-AU"/>
              <a:t>This frequency minimises industry impact by reducing the outage time. </a:t>
            </a:r>
          </a:p>
          <a:p>
            <a:pPr lvl="1"/>
            <a:r>
              <a:rPr lang="en-AU"/>
              <a:t>In addition, defects need to be scheduled with other known defects e.g. Profile Area Update and sufficient time needs to be allowed for comprehensive testing</a:t>
            </a:r>
          </a:p>
        </p:txBody>
      </p:sp>
      <p:sp>
        <p:nvSpPr>
          <p:cNvPr id="3" name="Slide Number Placeholder 2">
            <a:extLst>
              <a:ext uri="{FF2B5EF4-FFF2-40B4-BE49-F238E27FC236}">
                <a16:creationId xmlns:a16="http://schemas.microsoft.com/office/drawing/2014/main" id="{ECAEB820-3F02-480A-9231-8D6E66A8AF9B}"/>
              </a:ext>
            </a:extLst>
          </p:cNvPr>
          <p:cNvSpPr>
            <a:spLocks noGrp="1"/>
          </p:cNvSpPr>
          <p:nvPr>
            <p:ph type="sldNum" sz="quarter" idx="12"/>
          </p:nvPr>
        </p:nvSpPr>
        <p:spPr/>
        <p:txBody>
          <a:bodyPr/>
          <a:lstStyle/>
          <a:p>
            <a:fld id="{4EC81F68-4976-451A-B2E9-79BCBD2F70CC}" type="slidenum">
              <a:rPr lang="en-AU" smtClean="0"/>
              <a:t>16</a:t>
            </a:fld>
            <a:endParaRPr lang="en-AU"/>
          </a:p>
        </p:txBody>
      </p:sp>
      <p:sp>
        <p:nvSpPr>
          <p:cNvPr id="4" name="Title 4">
            <a:extLst>
              <a:ext uri="{FF2B5EF4-FFF2-40B4-BE49-F238E27FC236}">
                <a16:creationId xmlns:a16="http://schemas.microsoft.com/office/drawing/2014/main" id="{BB0EC355-FB7F-4685-B93C-98160629960D}"/>
              </a:ext>
            </a:extLst>
          </p:cNvPr>
          <p:cNvSpPr txBox="1">
            <a:spLocks/>
          </p:cNvSpPr>
          <p:nvPr/>
        </p:nvSpPr>
        <p:spPr>
          <a:xfrm>
            <a:off x="108066" y="144838"/>
            <a:ext cx="11612879" cy="1189038"/>
          </a:xfrm>
          <a:prstGeom prst="rect">
            <a:avLst/>
          </a:prstGeom>
        </p:spPr>
        <p:txBody>
          <a:bodyPr vert="horz" lIns="91440" tIns="45720" rIns="91440" bIns="45720" rtlCol="0" anchor="b" anchorCtr="0">
            <a:normAutofit fontScale="97500"/>
          </a:bodyPr>
          <a:lstStyle>
            <a:lvl1pPr algn="l" defTabSz="914400" rtl="0" eaLnBrk="1" latinLnBrk="0" hangingPunct="1">
              <a:lnSpc>
                <a:spcPct val="90000"/>
              </a:lnSpc>
              <a:spcBef>
                <a:spcPct val="0"/>
              </a:spcBef>
              <a:buNone/>
              <a:defRPr sz="4400" b="0" kern="1200">
                <a:solidFill>
                  <a:schemeClr val="bg1"/>
                </a:solidFill>
                <a:latin typeface="+mj-lt"/>
                <a:ea typeface="+mj-ea"/>
                <a:cs typeface="+mj-cs"/>
              </a:defRPr>
            </a:lvl1pPr>
          </a:lstStyle>
          <a:p>
            <a:r>
              <a:rPr lang="en-AU"/>
              <a:t>Path forward</a:t>
            </a:r>
          </a:p>
        </p:txBody>
      </p:sp>
    </p:spTree>
    <p:extLst>
      <p:ext uri="{BB962C8B-B14F-4D97-AF65-F5344CB8AC3E}">
        <p14:creationId xmlns:p14="http://schemas.microsoft.com/office/powerpoint/2010/main" val="798969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2350800"/>
            <a:ext cx="9569224" cy="2387600"/>
          </a:xfrm>
        </p:spPr>
        <p:txBody>
          <a:bodyPr>
            <a:normAutofit/>
          </a:bodyPr>
          <a:lstStyle/>
          <a:p>
            <a:r>
              <a:rPr lang="en-AU"/>
              <a:t>Readiness Reporting Round 8	</a:t>
            </a:r>
          </a:p>
        </p:txBody>
      </p:sp>
      <p:sp>
        <p:nvSpPr>
          <p:cNvPr id="2" name="Subtitle 1">
            <a:extLst>
              <a:ext uri="{FF2B5EF4-FFF2-40B4-BE49-F238E27FC236}">
                <a16:creationId xmlns:a16="http://schemas.microsoft.com/office/drawing/2014/main" id="{60D42E28-4662-4664-8B38-226AC3AA8F67}"/>
              </a:ext>
            </a:extLst>
          </p:cNvPr>
          <p:cNvSpPr>
            <a:spLocks noGrp="1"/>
          </p:cNvSpPr>
          <p:nvPr>
            <p:ph type="subTitle" idx="1"/>
          </p:nvPr>
        </p:nvSpPr>
        <p:spPr/>
        <p:txBody>
          <a:bodyPr/>
          <a:lstStyle/>
          <a:p>
            <a:r>
              <a:rPr lang="en-AU"/>
              <a:t>Greg Minney</a:t>
            </a:r>
          </a:p>
        </p:txBody>
      </p:sp>
      <p:sp>
        <p:nvSpPr>
          <p:cNvPr id="3" name="Text Placeholder 2">
            <a:extLst>
              <a:ext uri="{FF2B5EF4-FFF2-40B4-BE49-F238E27FC236}">
                <a16:creationId xmlns:a16="http://schemas.microsoft.com/office/drawing/2014/main" id="{BFE0243B-6351-4A81-8EBE-0F6E81FD154D}"/>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AU"/>
          </a:p>
        </p:txBody>
      </p:sp>
      <p:sp>
        <p:nvSpPr>
          <p:cNvPr id="6" name="Text Placeholder 2">
            <a:extLst>
              <a:ext uri="{FF2B5EF4-FFF2-40B4-BE49-F238E27FC236}">
                <a16:creationId xmlns:a16="http://schemas.microsoft.com/office/drawing/2014/main" id="{B48DCEF8-ECB5-4E88-94AC-352D3EF93A52}"/>
              </a:ext>
            </a:extLst>
          </p:cNvPr>
          <p:cNvSpPr txBox="1">
            <a:spLocks/>
          </p:cNvSpPr>
          <p:nvPr/>
        </p:nvSpPr>
        <p:spPr>
          <a:xfrm>
            <a:off x="776288" y="4741864"/>
            <a:ext cx="8918218" cy="150018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AU"/>
          </a:p>
        </p:txBody>
      </p:sp>
    </p:spTree>
    <p:extLst>
      <p:ext uri="{BB962C8B-B14F-4D97-AF65-F5344CB8AC3E}">
        <p14:creationId xmlns:p14="http://schemas.microsoft.com/office/powerpoint/2010/main" val="8809569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F44AF-4BEE-460C-A576-768E811B5BB7}"/>
              </a:ext>
            </a:extLst>
          </p:cNvPr>
          <p:cNvSpPr>
            <a:spLocks noGrp="1"/>
          </p:cNvSpPr>
          <p:nvPr>
            <p:ph type="title"/>
          </p:nvPr>
        </p:nvSpPr>
        <p:spPr>
          <a:xfrm>
            <a:off x="207847" y="60033"/>
            <a:ext cx="7586120" cy="1189039"/>
          </a:xfrm>
        </p:spPr>
        <p:txBody>
          <a:bodyPr>
            <a:normAutofit/>
          </a:bodyPr>
          <a:lstStyle/>
          <a:p>
            <a:pPr>
              <a:lnSpc>
                <a:spcPct val="80000"/>
              </a:lnSpc>
            </a:pPr>
            <a:r>
              <a:rPr lang="en-AU" sz="3200"/>
              <a:t>Part A 5MS Essential Capability</a:t>
            </a:r>
            <a:br>
              <a:rPr lang="en-AU" sz="3200"/>
            </a:br>
            <a:r>
              <a:rPr lang="en-AU" sz="2000"/>
              <a:t>(as at 22 June) </a:t>
            </a:r>
          </a:p>
        </p:txBody>
      </p:sp>
      <p:sp>
        <p:nvSpPr>
          <p:cNvPr id="4" name="Slide Number Placeholder 3">
            <a:extLst>
              <a:ext uri="{FF2B5EF4-FFF2-40B4-BE49-F238E27FC236}">
                <a16:creationId xmlns:a16="http://schemas.microsoft.com/office/drawing/2014/main" id="{F9397817-E200-4E2A-8BBE-E45544B652D9}"/>
              </a:ext>
            </a:extLst>
          </p:cNvPr>
          <p:cNvSpPr>
            <a:spLocks noGrp="1"/>
          </p:cNvSpPr>
          <p:nvPr>
            <p:ph type="sldNum" sz="quarter" idx="12"/>
          </p:nvPr>
        </p:nvSpPr>
        <p:spPr>
          <a:xfrm>
            <a:off x="11353800" y="6535252"/>
            <a:ext cx="576108"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200" b="0" i="0" u="none" strike="noStrike" kern="1200" cap="none" spc="0" normalizeH="0" baseline="0" noProof="0" smtClean="0">
                <a:ln>
                  <a:noFill/>
                </a:ln>
                <a:solidFill>
                  <a:srgbClr val="222324">
                    <a:tint val="75000"/>
                  </a:srgbClr>
                </a:solidFill>
                <a:effectLst/>
                <a:uLnTx/>
                <a:uFillTx/>
                <a:latin typeface="Segoe UI Semi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AU" sz="1200" b="0" i="0" u="none" strike="noStrike" kern="1200" cap="none" spc="0" normalizeH="0" baseline="0" noProof="0">
              <a:ln>
                <a:noFill/>
              </a:ln>
              <a:solidFill>
                <a:srgbClr val="222324">
                  <a:tint val="75000"/>
                </a:srgbClr>
              </a:solidFill>
              <a:effectLst/>
              <a:uLnTx/>
              <a:uFillTx/>
              <a:latin typeface="Segoe UI Semilight"/>
              <a:ea typeface="+mn-ea"/>
              <a:cs typeface="+mn-cs"/>
            </a:endParaRPr>
          </a:p>
        </p:txBody>
      </p:sp>
      <p:graphicFrame>
        <p:nvGraphicFramePr>
          <p:cNvPr id="10" name="Table 10">
            <a:extLst>
              <a:ext uri="{FF2B5EF4-FFF2-40B4-BE49-F238E27FC236}">
                <a16:creationId xmlns:a16="http://schemas.microsoft.com/office/drawing/2014/main" id="{FE25B907-F079-4522-9FD3-2EFAD42139EA}"/>
              </a:ext>
            </a:extLst>
          </p:cNvPr>
          <p:cNvGraphicFramePr>
            <a:graphicFrameLocks noGrp="1"/>
          </p:cNvGraphicFramePr>
          <p:nvPr>
            <p:extLst>
              <p:ext uri="{D42A27DB-BD31-4B8C-83A1-F6EECF244321}">
                <p14:modId xmlns:p14="http://schemas.microsoft.com/office/powerpoint/2010/main" val="2779482384"/>
              </p:ext>
            </p:extLst>
          </p:nvPr>
        </p:nvGraphicFramePr>
        <p:xfrm>
          <a:off x="1" y="1323951"/>
          <a:ext cx="12191999" cy="5490532"/>
        </p:xfrm>
        <a:graphic>
          <a:graphicData uri="http://schemas.openxmlformats.org/drawingml/2006/table">
            <a:tbl>
              <a:tblPr firstRow="1" bandRow="1">
                <a:tableStyleId>{7DF18680-E054-41AD-8BC1-D1AEF772440D}</a:tableStyleId>
              </a:tblPr>
              <a:tblGrid>
                <a:gridCol w="1040475">
                  <a:extLst>
                    <a:ext uri="{9D8B030D-6E8A-4147-A177-3AD203B41FA5}">
                      <a16:colId xmlns:a16="http://schemas.microsoft.com/office/drawing/2014/main" val="1302584941"/>
                    </a:ext>
                  </a:extLst>
                </a:gridCol>
                <a:gridCol w="2127820">
                  <a:extLst>
                    <a:ext uri="{9D8B030D-6E8A-4147-A177-3AD203B41FA5}">
                      <a16:colId xmlns:a16="http://schemas.microsoft.com/office/drawing/2014/main" val="3914486943"/>
                    </a:ext>
                  </a:extLst>
                </a:gridCol>
                <a:gridCol w="693651">
                  <a:extLst>
                    <a:ext uri="{9D8B030D-6E8A-4147-A177-3AD203B41FA5}">
                      <a16:colId xmlns:a16="http://schemas.microsoft.com/office/drawing/2014/main" val="4100144419"/>
                    </a:ext>
                  </a:extLst>
                </a:gridCol>
                <a:gridCol w="693651">
                  <a:extLst>
                    <a:ext uri="{9D8B030D-6E8A-4147-A177-3AD203B41FA5}">
                      <a16:colId xmlns:a16="http://schemas.microsoft.com/office/drawing/2014/main" val="1338540350"/>
                    </a:ext>
                  </a:extLst>
                </a:gridCol>
                <a:gridCol w="7636402">
                  <a:extLst>
                    <a:ext uri="{9D8B030D-6E8A-4147-A177-3AD203B41FA5}">
                      <a16:colId xmlns:a16="http://schemas.microsoft.com/office/drawing/2014/main" val="3851802741"/>
                    </a:ext>
                  </a:extLst>
                </a:gridCol>
              </a:tblGrid>
              <a:tr h="353435">
                <a:tc>
                  <a:txBody>
                    <a:bodyPr/>
                    <a:lstStyle/>
                    <a:p>
                      <a:pPr algn="ctr">
                        <a:lnSpc>
                          <a:spcPts val="1100"/>
                        </a:lnSpc>
                      </a:pPr>
                      <a:r>
                        <a:rPr lang="en-AU" sz="1000"/>
                        <a:t>Responsible Participant </a:t>
                      </a:r>
                    </a:p>
                  </a:txBody>
                  <a:tcPr marL="72000" marR="108000" anchor="ctr"/>
                </a:tc>
                <a:tc>
                  <a:txBody>
                    <a:bodyPr/>
                    <a:lstStyle/>
                    <a:p>
                      <a:pPr algn="ctr"/>
                      <a:r>
                        <a:rPr lang="en-AU" sz="1000"/>
                        <a:t>Essential Criteria</a:t>
                      </a:r>
                    </a:p>
                  </a:txBody>
                  <a:tcPr marL="72000" marR="108000" anchor="ctr"/>
                </a:tc>
                <a:tc>
                  <a:txBody>
                    <a:bodyPr/>
                    <a:lstStyle/>
                    <a:p>
                      <a:pPr algn="ctr"/>
                      <a:r>
                        <a:rPr lang="en-AU" sz="1000"/>
                        <a:t>Status</a:t>
                      </a:r>
                    </a:p>
                  </a:txBody>
                  <a:tcPr marL="72000" marR="108000" anchor="ctr"/>
                </a:tc>
                <a:tc>
                  <a:txBody>
                    <a:bodyPr/>
                    <a:lstStyle/>
                    <a:p>
                      <a:pPr algn="ctr"/>
                      <a:r>
                        <a:rPr lang="en-AU" sz="1000"/>
                        <a:t>Trend</a:t>
                      </a:r>
                    </a:p>
                  </a:txBody>
                  <a:tcPr marL="72000" marR="108000" anchor="ctr"/>
                </a:tc>
                <a:tc>
                  <a:txBody>
                    <a:bodyPr/>
                    <a:lstStyle/>
                    <a:p>
                      <a:pPr algn="ctr"/>
                      <a:r>
                        <a:rPr lang="en-AU" sz="1000"/>
                        <a:t>Comments</a:t>
                      </a:r>
                    </a:p>
                  </a:txBody>
                  <a:tcPr marL="72000" marR="108000" anchor="ctr"/>
                </a:tc>
                <a:extLst>
                  <a:ext uri="{0D108BD9-81ED-4DB2-BD59-A6C34878D82A}">
                    <a16:rowId xmlns:a16="http://schemas.microsoft.com/office/drawing/2014/main" val="3883184238"/>
                  </a:ext>
                </a:extLst>
              </a:tr>
              <a:tr h="1305986">
                <a:tc>
                  <a:txBody>
                    <a:bodyPr/>
                    <a:lstStyle/>
                    <a:p>
                      <a:pPr algn="ctr"/>
                      <a:r>
                        <a:rPr lang="en-AU" sz="1000" b="1"/>
                        <a:t>Generator</a:t>
                      </a:r>
                    </a:p>
                  </a:txBody>
                  <a:tcPr marL="36000" marR="36000" anchor="ctr"/>
                </a:tc>
                <a:tc>
                  <a:txBody>
                    <a:bodyPr/>
                    <a:lstStyle/>
                    <a:p>
                      <a:r>
                        <a:rPr lang="en-AU" sz="1000"/>
                        <a:t>Generators and MNSPs are able to submit 5-min offers</a:t>
                      </a:r>
                    </a:p>
                  </a:txBody>
                  <a:tcPr marL="72000" marR="72000" anchor="ctr"/>
                </a:tc>
                <a:tc>
                  <a:txBody>
                    <a:bodyPr/>
                    <a:lstStyle/>
                    <a:p>
                      <a:pPr algn="ctr"/>
                      <a:r>
                        <a:rPr lang="en-AU" sz="1000" b="0" i="0" u="none" strike="noStrike">
                          <a:solidFill>
                            <a:schemeClr val="bg1"/>
                          </a:solidFill>
                          <a:effectLst/>
                          <a:latin typeface="Calibri"/>
                        </a:rPr>
                        <a:t>On-track</a:t>
                      </a:r>
                      <a:endParaRPr lang="en-AU" sz="1000">
                        <a:latin typeface="Calibri"/>
                      </a:endParaRPr>
                    </a:p>
                  </a:txBody>
                  <a:tcPr marL="36000" marR="36000" anchor="ctr">
                    <a:solidFill>
                      <a:srgbClr val="00B050"/>
                    </a:solidFill>
                  </a:tcPr>
                </a:tc>
                <a:tc>
                  <a:txBody>
                    <a:bodyPr/>
                    <a:lstStyle/>
                    <a:p>
                      <a:endParaRPr lang="en-AU" sz="1000"/>
                    </a:p>
                  </a:txBody>
                  <a:tcPr marL="36000" marR="36000" anchor="ctr">
                    <a:solidFill>
                      <a:srgbClr val="00B050"/>
                    </a:solidFill>
                  </a:tcPr>
                </a:tc>
                <a:tc>
                  <a:txBody>
                    <a:bodyPr/>
                    <a:lstStyle/>
                    <a:p>
                      <a:pPr marL="171450" indent="-171450">
                        <a:spcAft>
                          <a:spcPts val="0"/>
                        </a:spcAft>
                        <a:buFont typeface="Arial" panose="020B0604020202020204" pitchFamily="34" charset="0"/>
                        <a:buChar char="•"/>
                      </a:pPr>
                      <a:r>
                        <a:rPr lang="en-AU" sz="1000" i="0"/>
                        <a:t>Status: On-track </a:t>
                      </a:r>
                    </a:p>
                    <a:p>
                      <a:pPr marL="628650" lvl="1" indent="-171450">
                        <a:spcAft>
                          <a:spcPts val="0"/>
                        </a:spcAft>
                        <a:buFont typeface="Arial" panose="020B0604020202020204" pitchFamily="34" charset="0"/>
                        <a:buChar char="•"/>
                      </a:pPr>
                      <a:r>
                        <a:rPr lang="en-AU" sz="1000" i="0"/>
                        <a:t>18 Generators and MNSPs representing 93% of NEM volume reporting on-track</a:t>
                      </a:r>
                    </a:p>
                    <a:p>
                      <a:pPr marL="1085850" lvl="2" indent="-171450">
                        <a:spcAft>
                          <a:spcPts val="0"/>
                        </a:spcAft>
                        <a:buFont typeface="Arial" panose="020B0604020202020204" pitchFamily="34" charset="0"/>
                        <a:buChar char="•"/>
                      </a:pPr>
                      <a:r>
                        <a:rPr lang="en-AU" sz="1000" i="0"/>
                        <a:t>Important participant previously not reporting status has commenced reporting against industry timelines</a:t>
                      </a:r>
                    </a:p>
                    <a:p>
                      <a:pPr marL="1085850" lvl="2" indent="-171450">
                        <a:spcAft>
                          <a:spcPts val="0"/>
                        </a:spcAft>
                        <a:buFont typeface="Arial" panose="020B0604020202020204" pitchFamily="34" charset="0"/>
                        <a:buChar char="•"/>
                      </a:pPr>
                      <a:r>
                        <a:rPr lang="en-AU" sz="1000" i="0"/>
                        <a:t>Participants to consider contingency options in event of </a:t>
                      </a:r>
                      <a:r>
                        <a:rPr lang="en-AU" sz="1000" i="0">
                          <a:solidFill>
                            <a:schemeClr val="tx1"/>
                          </a:solidFill>
                        </a:rPr>
                        <a:t>delays in systems deployment</a:t>
                      </a:r>
                    </a:p>
                    <a:p>
                      <a:pPr marL="171450" indent="-171450">
                        <a:spcAft>
                          <a:spcPts val="0"/>
                        </a:spcAft>
                        <a:buFont typeface="Arial" panose="020B0604020202020204" pitchFamily="34" charset="0"/>
                        <a:buChar char="•"/>
                      </a:pPr>
                      <a:r>
                        <a:rPr lang="en-AU" sz="1000" i="0"/>
                        <a:t>Trend: Neutral</a:t>
                      </a:r>
                    </a:p>
                    <a:p>
                      <a:pPr marL="628650" lvl="1" indent="-171450" algn="l">
                        <a:spcAft>
                          <a:spcPts val="0"/>
                        </a:spcAft>
                        <a:buFont typeface="Arial" panose="020B0604020202020204" pitchFamily="34" charset="0"/>
                        <a:buChar char="•"/>
                      </a:pPr>
                      <a:r>
                        <a:rPr lang="en-AU" sz="1000" i="0"/>
                        <a:t>All respondents intend to participate in 5MS Market Trials</a:t>
                      </a:r>
                    </a:p>
                    <a:p>
                      <a:pPr marL="628650" lvl="1" indent="-171450">
                        <a:spcAft>
                          <a:spcPts val="0"/>
                        </a:spcAft>
                        <a:buFont typeface="Arial" panose="020B0604020202020204" pitchFamily="34" charset="0"/>
                        <a:buChar char="•"/>
                      </a:pPr>
                      <a:r>
                        <a:rPr lang="en-AU" sz="1000" i="0"/>
                        <a:t>2 participants have now implemented their 5-minute bidding service, with 13 out of 16 generators intending to commence their implementations within the bidding transition period.</a:t>
                      </a:r>
                    </a:p>
                  </a:txBody>
                  <a:tcPr marL="36000" marR="36000" anchor="ctr"/>
                </a:tc>
                <a:extLst>
                  <a:ext uri="{0D108BD9-81ED-4DB2-BD59-A6C34878D82A}">
                    <a16:rowId xmlns:a16="http://schemas.microsoft.com/office/drawing/2014/main" val="4061172690"/>
                  </a:ext>
                </a:extLst>
              </a:tr>
              <a:tr h="858231">
                <a:tc>
                  <a:txBody>
                    <a:bodyPr/>
                    <a:lstStyle/>
                    <a:p>
                      <a:pPr algn="ctr"/>
                      <a:r>
                        <a:rPr lang="en-AU" sz="1000" b="1"/>
                        <a:t>MP, MC, MDP</a:t>
                      </a:r>
                    </a:p>
                  </a:txBody>
                  <a:tcPr marL="36000" marR="36000" anchor="ctr"/>
                </a:tc>
                <a:tc>
                  <a:txBody>
                    <a:bodyPr/>
                    <a:lstStyle/>
                    <a:p>
                      <a:r>
                        <a:rPr lang="en-AU" sz="1000"/>
                        <a:t>All essential meters* are able to produce and store and deliver 5-min data</a:t>
                      </a:r>
                    </a:p>
                  </a:txBody>
                  <a:tcPr marL="72000" marR="72000" anchor="ctr"/>
                </a:tc>
                <a:tc>
                  <a:txBody>
                    <a:bodyPr/>
                    <a:lstStyle/>
                    <a:p>
                      <a:pPr algn="ctr"/>
                      <a:r>
                        <a:rPr lang="en-AU" sz="1000"/>
                        <a:t>At-risk</a:t>
                      </a:r>
                    </a:p>
                  </a:txBody>
                  <a:tcPr marL="36000" marR="36000" anchor="ctr">
                    <a:solidFill>
                      <a:srgbClr val="FFFF00"/>
                    </a:solidFill>
                  </a:tcPr>
                </a:tc>
                <a:tc>
                  <a:txBody>
                    <a:bodyPr/>
                    <a:lstStyle/>
                    <a:p>
                      <a:endParaRPr lang="en-AU" sz="1000"/>
                    </a:p>
                  </a:txBody>
                  <a:tcPr marL="36000" marR="36000" anchor="ctr">
                    <a:solidFill>
                      <a:srgbClr val="FFFF00"/>
                    </a:solidFill>
                  </a:tcPr>
                </a:tc>
                <a:tc>
                  <a:txBody>
                    <a:bodyPr/>
                    <a:lstStyle/>
                    <a:p>
                      <a:pPr marL="171450" indent="-171450">
                        <a:spcAft>
                          <a:spcPts val="0"/>
                        </a:spcAft>
                        <a:buFont typeface="Arial" panose="020B0604020202020204" pitchFamily="34" charset="0"/>
                        <a:buChar char="•"/>
                      </a:pPr>
                      <a:r>
                        <a:rPr lang="en-AU" sz="1000" b="0" i="0" u="none" strike="noStrike" kern="1200">
                          <a:solidFill>
                            <a:schemeClr val="dk1"/>
                          </a:solidFill>
                          <a:effectLst/>
                          <a:latin typeface="+mn-lt"/>
                          <a:ea typeface="+mn-ea"/>
                          <a:cs typeface="+mn-cs"/>
                        </a:rPr>
                        <a:t>Status: At-risk</a:t>
                      </a:r>
                    </a:p>
                    <a:p>
                      <a:pPr marL="628650" lvl="1" indent="-171450">
                        <a:spcAft>
                          <a:spcPts val="0"/>
                        </a:spcAft>
                        <a:buFont typeface="Arial" panose="020B0604020202020204" pitchFamily="34" charset="0"/>
                        <a:buChar char="•"/>
                      </a:pPr>
                      <a:r>
                        <a:rPr lang="en-AU" sz="1000" b="0" i="0" u="none" strike="noStrike" kern="1200">
                          <a:solidFill>
                            <a:schemeClr val="dk1"/>
                          </a:solidFill>
                          <a:effectLst/>
                          <a:latin typeface="+mn-lt"/>
                          <a:ea typeface="+mn-ea"/>
                          <a:cs typeface="+mn-cs"/>
                        </a:rPr>
                        <a:t>4 MSPs are reporting late against MTP transition end dates regarding the installation and delivery of metering data for essential meters, however on track for meeting compliance requirements</a:t>
                      </a:r>
                    </a:p>
                    <a:p>
                      <a:pPr marL="171450" lvl="0" indent="-171450">
                        <a:spcAft>
                          <a:spcPts val="0"/>
                        </a:spcAft>
                        <a:buFont typeface="Arial" panose="020B0604020202020204" pitchFamily="34" charset="0"/>
                        <a:buChar char="•"/>
                      </a:pPr>
                      <a:r>
                        <a:rPr lang="en-AU" sz="1000" b="0" i="0" u="none" strike="noStrike" kern="1200">
                          <a:solidFill>
                            <a:schemeClr val="dk1"/>
                          </a:solidFill>
                          <a:effectLst/>
                          <a:latin typeface="+mn-lt"/>
                          <a:ea typeface="+mn-ea"/>
                          <a:cs typeface="+mn-cs"/>
                        </a:rPr>
                        <a:t>Trend: Down</a:t>
                      </a:r>
                    </a:p>
                    <a:p>
                      <a:pPr marL="628650" lvl="1" indent="-171450">
                        <a:spcAft>
                          <a:spcPts val="0"/>
                        </a:spcAft>
                        <a:buFont typeface="Arial" panose="020B0604020202020204" pitchFamily="34" charset="0"/>
                        <a:buChar char="•"/>
                      </a:pPr>
                      <a:r>
                        <a:rPr lang="en-AU" sz="1000" b="0" i="0" u="none" strike="noStrike" kern="1200">
                          <a:solidFill>
                            <a:schemeClr val="dk1"/>
                          </a:solidFill>
                          <a:effectLst/>
                          <a:latin typeface="+mn-lt"/>
                          <a:ea typeface="+mn-ea"/>
                          <a:cs typeface="+mn-cs"/>
                        </a:rPr>
                        <a:t>Reduced time contingency associated to the installation and metering data delivery of essential meters</a:t>
                      </a:r>
                      <a:endParaRPr lang="en-AU" sz="1000" i="0"/>
                    </a:p>
                  </a:txBody>
                  <a:tcPr marL="36000" marR="36000" anchor="ctr"/>
                </a:tc>
                <a:extLst>
                  <a:ext uri="{0D108BD9-81ED-4DB2-BD59-A6C34878D82A}">
                    <a16:rowId xmlns:a16="http://schemas.microsoft.com/office/drawing/2014/main" val="2863320031"/>
                  </a:ext>
                </a:extLst>
              </a:tr>
              <a:tr h="799994">
                <a:tc rowSpan="3">
                  <a:txBody>
                    <a:bodyPr/>
                    <a:lstStyle/>
                    <a:p>
                      <a:pPr algn="ctr"/>
                      <a:r>
                        <a:rPr lang="en-AU" sz="1000" b="1"/>
                        <a:t>AEMO</a:t>
                      </a:r>
                    </a:p>
                  </a:txBody>
                  <a:tcPr marL="36000" marR="36000" anchor="ctr"/>
                </a:tc>
                <a:tc>
                  <a:txBody>
                    <a:bodyPr/>
                    <a:lstStyle/>
                    <a:p>
                      <a:r>
                        <a:rPr lang="en-AU" sz="1000"/>
                        <a:t>The 5-minute bidding and dispatch solution, including the web bidding interface is deployed</a:t>
                      </a:r>
                    </a:p>
                  </a:txBody>
                  <a:tcPr marL="72000" marR="72000" anchor="ctr"/>
                </a:tc>
                <a:tc>
                  <a:txBody>
                    <a:bodyPr/>
                    <a:lstStyle/>
                    <a:p>
                      <a:pPr algn="ctr"/>
                      <a:r>
                        <a:rPr lang="en-AU" sz="1000" b="0" i="0" u="none" strike="noStrike">
                          <a:solidFill>
                            <a:schemeClr val="bg1"/>
                          </a:solidFill>
                          <a:effectLst/>
                          <a:latin typeface="Calibri"/>
                        </a:rPr>
                        <a:t>On-track</a:t>
                      </a:r>
                      <a:endParaRPr lang="en-AU" sz="1000">
                        <a:latin typeface="Calibri"/>
                      </a:endParaRPr>
                    </a:p>
                  </a:txBody>
                  <a:tcPr marL="36000" marR="36000" anchor="ctr">
                    <a:solidFill>
                      <a:srgbClr val="00B050"/>
                    </a:solidFill>
                  </a:tcPr>
                </a:tc>
                <a:tc>
                  <a:txBody>
                    <a:bodyPr/>
                    <a:lstStyle/>
                    <a:p>
                      <a:endParaRPr lang="en-AU" sz="1000"/>
                    </a:p>
                  </a:txBody>
                  <a:tcPr marL="36000" marR="36000" anchor="ctr">
                    <a:solidFill>
                      <a:srgbClr val="00B050"/>
                    </a:solidFill>
                  </a:tcPr>
                </a:tc>
                <a:tc>
                  <a:txBody>
                    <a:bodyPr/>
                    <a:lstStyle/>
                    <a:p>
                      <a:pPr marL="171450" indent="-171450">
                        <a:spcAft>
                          <a:spcPts val="0"/>
                        </a:spcAft>
                        <a:buFont typeface="Arial" panose="020B0604020202020204" pitchFamily="34" charset="0"/>
                        <a:buChar char="•"/>
                      </a:pPr>
                      <a:r>
                        <a:rPr lang="en-AU" sz="1000" i="0"/>
                        <a:t>Status: On-track</a:t>
                      </a:r>
                    </a:p>
                    <a:p>
                      <a:pPr marL="628650" lvl="1" indent="-171450">
                        <a:spcAft>
                          <a:spcPts val="0"/>
                        </a:spcAft>
                        <a:buFont typeface="Arial" panose="020B0604020202020204" pitchFamily="34" charset="0"/>
                        <a:buChar char="•"/>
                      </a:pPr>
                      <a:r>
                        <a:rPr lang="en-AU" sz="1000" i="0"/>
                        <a:t>Platform deployed in ‘Bidding Transition’ configuration</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000" i="0"/>
                        <a:t>Additional capability on track for implementation prior to 1 October</a:t>
                      </a:r>
                    </a:p>
                    <a:p>
                      <a:pPr marL="171450" indent="-171450">
                        <a:spcAft>
                          <a:spcPts val="0"/>
                        </a:spcAft>
                        <a:buFont typeface="Arial" panose="020B0604020202020204" pitchFamily="34" charset="0"/>
                        <a:buChar char="•"/>
                      </a:pPr>
                      <a:r>
                        <a:rPr lang="en-AU" sz="1000" i="0"/>
                        <a:t>Trend: Neutral</a:t>
                      </a:r>
                    </a:p>
                  </a:txBody>
                  <a:tcPr marL="36000" marR="36000" anchor="ctr"/>
                </a:tc>
                <a:extLst>
                  <a:ext uri="{0D108BD9-81ED-4DB2-BD59-A6C34878D82A}">
                    <a16:rowId xmlns:a16="http://schemas.microsoft.com/office/drawing/2014/main" val="805851165"/>
                  </a:ext>
                </a:extLst>
              </a:tr>
              <a:tr h="790547">
                <a:tc vMerge="1">
                  <a:txBody>
                    <a:bodyPr/>
                    <a:lstStyle/>
                    <a:p>
                      <a:endParaRPr lang="en-AU" sz="1050"/>
                    </a:p>
                  </a:txBody>
                  <a:tcPr/>
                </a:tc>
                <a:tc>
                  <a:txBody>
                    <a:bodyPr/>
                    <a:lstStyle/>
                    <a:p>
                      <a:r>
                        <a:rPr lang="en-AU" sz="1000"/>
                        <a:t>The Metering Data Management (MDM) solution is deployed</a:t>
                      </a:r>
                    </a:p>
                  </a:txBody>
                  <a:tcPr marL="72000" marR="72000" anchor="ctr"/>
                </a:tc>
                <a:tc>
                  <a:txBody>
                    <a:bodyPr/>
                    <a:lstStyle/>
                    <a:p>
                      <a:pPr algn="ctr"/>
                      <a:r>
                        <a:rPr lang="en-AU" sz="1000" b="0" i="0" u="none" strike="noStrike">
                          <a:solidFill>
                            <a:schemeClr val="bg1"/>
                          </a:solidFill>
                          <a:effectLst/>
                          <a:latin typeface="Calibri"/>
                        </a:rPr>
                        <a:t>On-track</a:t>
                      </a:r>
                      <a:endParaRPr lang="en-AU" sz="1000">
                        <a:latin typeface="Calibri"/>
                      </a:endParaRPr>
                    </a:p>
                  </a:txBody>
                  <a:tcPr marL="36000" marR="36000" anchor="ctr">
                    <a:solidFill>
                      <a:srgbClr val="00B050"/>
                    </a:solidFill>
                  </a:tcPr>
                </a:tc>
                <a:tc>
                  <a:txBody>
                    <a:bodyPr/>
                    <a:lstStyle/>
                    <a:p>
                      <a:endParaRPr lang="en-AU" sz="1000"/>
                    </a:p>
                  </a:txBody>
                  <a:tcPr marL="36000" marR="36000" anchor="ctr">
                    <a:solidFill>
                      <a:srgbClr val="00B050"/>
                    </a:solidFill>
                  </a:tcPr>
                </a:tc>
                <a:tc>
                  <a:txBody>
                    <a:bodyPr/>
                    <a:lstStyle/>
                    <a:p>
                      <a:pPr marL="171450" indent="-171450">
                        <a:spcAft>
                          <a:spcPts val="0"/>
                        </a:spcAft>
                        <a:buFont typeface="Arial" panose="020B0604020202020204" pitchFamily="34" charset="0"/>
                        <a:buChar char="•"/>
                      </a:pPr>
                      <a:r>
                        <a:rPr lang="en-AU" sz="1000" i="0"/>
                        <a:t>Status:</a:t>
                      </a:r>
                    </a:p>
                    <a:p>
                      <a:pPr marL="628650" lvl="1" indent="-171450">
                        <a:spcAft>
                          <a:spcPts val="0"/>
                        </a:spcAft>
                        <a:buFont typeface="Arial" panose="020B0604020202020204" pitchFamily="34" charset="0"/>
                        <a:buChar char="•"/>
                      </a:pPr>
                      <a:r>
                        <a:rPr lang="en-AU" sz="1000" i="0"/>
                        <a:t>Retail Platform deployed into Production on 21</a:t>
                      </a:r>
                      <a:r>
                        <a:rPr lang="en-AU" sz="1000" i="0" baseline="30000"/>
                        <a:t>st</a:t>
                      </a:r>
                      <a:r>
                        <a:rPr lang="en-AU" sz="1000" i="0"/>
                        <a:t> June</a:t>
                      </a:r>
                    </a:p>
                    <a:p>
                      <a:pPr marL="628650" lvl="1" indent="-171450">
                        <a:spcAft>
                          <a:spcPts val="0"/>
                        </a:spcAft>
                        <a:buFont typeface="Arial" panose="020B0604020202020204" pitchFamily="34" charset="0"/>
                        <a:buChar char="•"/>
                      </a:pPr>
                      <a:r>
                        <a:rPr lang="en-AU" sz="1000" i="0"/>
                        <a:t>5-minute metering processes to be verified during 5MS Market trial</a:t>
                      </a:r>
                    </a:p>
                    <a:p>
                      <a:pPr marL="171450" lvl="0" indent="-171450">
                        <a:spcAft>
                          <a:spcPts val="0"/>
                        </a:spcAft>
                        <a:buFont typeface="Arial" panose="020B0604020202020204" pitchFamily="34" charset="0"/>
                        <a:buChar char="•"/>
                      </a:pPr>
                      <a:r>
                        <a:rPr lang="en-AU" sz="1000" i="0"/>
                        <a:t>Trend: Up</a:t>
                      </a:r>
                    </a:p>
                    <a:p>
                      <a:pPr marL="628650" lvl="1" indent="-171450">
                        <a:spcAft>
                          <a:spcPts val="0"/>
                        </a:spcAft>
                        <a:buFont typeface="Arial" panose="020B0604020202020204" pitchFamily="34" charset="0"/>
                        <a:buChar char="•"/>
                      </a:pPr>
                      <a:r>
                        <a:rPr lang="en-AU" sz="1000" i="0"/>
                        <a:t>Retail platform deployed successfully</a:t>
                      </a:r>
                    </a:p>
                  </a:txBody>
                  <a:tcPr marL="36000" marR="36000" anchor="ctr"/>
                </a:tc>
                <a:extLst>
                  <a:ext uri="{0D108BD9-81ED-4DB2-BD59-A6C34878D82A}">
                    <a16:rowId xmlns:a16="http://schemas.microsoft.com/office/drawing/2014/main" val="3823480913"/>
                  </a:ext>
                </a:extLst>
              </a:tr>
              <a:tr h="729158">
                <a:tc vMerge="1">
                  <a:txBody>
                    <a:bodyPr/>
                    <a:lstStyle/>
                    <a:p>
                      <a:endParaRPr lang="en-AU" sz="1050"/>
                    </a:p>
                  </a:txBody>
                  <a:tcPr/>
                </a:tc>
                <a:tc>
                  <a:txBody>
                    <a:bodyPr/>
                    <a:lstStyle/>
                    <a:p>
                      <a:r>
                        <a:rPr lang="en-AU" sz="1000"/>
                        <a:t>The 5-minute settlements solution is deployed</a:t>
                      </a:r>
                    </a:p>
                  </a:txBody>
                  <a:tcPr marL="72000" marR="72000" anchor="ctr"/>
                </a:tc>
                <a:tc>
                  <a:txBody>
                    <a:bodyPr/>
                    <a:lstStyle/>
                    <a:p>
                      <a:pPr algn="ctr"/>
                      <a:r>
                        <a:rPr lang="en-AU" sz="1000" b="0" i="0" u="none" strike="noStrike">
                          <a:solidFill>
                            <a:schemeClr val="bg1"/>
                          </a:solidFill>
                          <a:effectLst/>
                          <a:latin typeface="Calibri"/>
                        </a:rPr>
                        <a:t>On-track</a:t>
                      </a:r>
                      <a:endParaRPr lang="en-AU" sz="1000">
                        <a:latin typeface="Calibri"/>
                      </a:endParaRPr>
                    </a:p>
                  </a:txBody>
                  <a:tcPr marL="36000" marR="36000" anchor="ctr">
                    <a:solidFill>
                      <a:srgbClr val="00B050"/>
                    </a:solidFill>
                  </a:tcPr>
                </a:tc>
                <a:tc>
                  <a:txBody>
                    <a:bodyPr/>
                    <a:lstStyle/>
                    <a:p>
                      <a:endParaRPr lang="en-AU" sz="1000"/>
                    </a:p>
                  </a:txBody>
                  <a:tcPr marL="36000" marR="36000" anchor="ctr">
                    <a:solidFill>
                      <a:srgbClr val="00B050"/>
                    </a:solidFill>
                  </a:tcPr>
                </a:tc>
                <a:tc>
                  <a:txBody>
                    <a:bodyPr/>
                    <a:lstStyle/>
                    <a:p>
                      <a:pPr marL="171450" indent="-171450">
                        <a:spcAft>
                          <a:spcPts val="0"/>
                        </a:spcAft>
                        <a:buFont typeface="Arial" panose="020B0604020202020204" pitchFamily="34" charset="0"/>
                        <a:buChar char="•"/>
                      </a:pPr>
                      <a:r>
                        <a:rPr lang="en-AU" sz="1000" i="0"/>
                        <a:t>Status: On-track</a:t>
                      </a:r>
                    </a:p>
                    <a:p>
                      <a:pPr marL="628650" lvl="1" indent="-171450">
                        <a:spcAft>
                          <a:spcPts val="0"/>
                        </a:spcAft>
                        <a:buFont typeface="Arial" panose="020B0604020202020204" pitchFamily="34" charset="0"/>
                        <a:buChar char="•"/>
                      </a:pPr>
                      <a:r>
                        <a:rPr lang="en-AU" sz="1000" i="0"/>
                        <a:t>AEMO’s Settlement Platform successfully deployed 17</a:t>
                      </a:r>
                      <a:r>
                        <a:rPr lang="en-AU" sz="1000" i="0" baseline="30000"/>
                        <a:t>th</a:t>
                      </a:r>
                      <a:r>
                        <a:rPr lang="en-AU" sz="1000" i="0"/>
                        <a:t> May, to support 30-minute settlement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000" i="0"/>
                        <a:t>5-minute settlement processes to be verified during the 5MS Market trial</a:t>
                      </a:r>
                    </a:p>
                    <a:p>
                      <a:pPr marL="171450" indent="-171450">
                        <a:spcAft>
                          <a:spcPts val="0"/>
                        </a:spcAft>
                        <a:buFont typeface="Arial" panose="020B0604020202020204" pitchFamily="34" charset="0"/>
                        <a:buChar char="•"/>
                      </a:pPr>
                      <a:r>
                        <a:rPr lang="en-AU" sz="1000" i="0"/>
                        <a:t>Trend: Neutral</a:t>
                      </a:r>
                    </a:p>
                  </a:txBody>
                  <a:tcPr marL="36000" marR="36000" anchor="ctr"/>
                </a:tc>
                <a:extLst>
                  <a:ext uri="{0D108BD9-81ED-4DB2-BD59-A6C34878D82A}">
                    <a16:rowId xmlns:a16="http://schemas.microsoft.com/office/drawing/2014/main" val="1850303073"/>
                  </a:ext>
                </a:extLst>
              </a:tr>
              <a:tr h="568229">
                <a:tc gridSpan="2">
                  <a:txBody>
                    <a:bodyPr/>
                    <a:lstStyle/>
                    <a:p>
                      <a:pPr algn="ctr"/>
                      <a:r>
                        <a:rPr lang="en-AU" sz="1000" b="1">
                          <a:solidFill>
                            <a:schemeClr val="bg1"/>
                          </a:solidFill>
                        </a:rPr>
                        <a:t>Summary - Essential Criteria</a:t>
                      </a:r>
                    </a:p>
                  </a:txBody>
                  <a:tcPr marL="36000" marR="36000" anchor="ctr">
                    <a:solidFill>
                      <a:srgbClr val="002060"/>
                    </a:solidFill>
                  </a:tcPr>
                </a:tc>
                <a:tc hMerge="1">
                  <a:txBody>
                    <a:bodyPr/>
                    <a:lstStyle/>
                    <a:p>
                      <a:pPr algn="ctr"/>
                      <a:endParaRPr lang="en-AU" sz="1100"/>
                    </a:p>
                  </a:txBody>
                  <a:tcPr marL="72000" marR="72000" anchor="ctr"/>
                </a:tc>
                <a:tc>
                  <a:txBody>
                    <a:bodyPr/>
                    <a:lstStyle/>
                    <a:p>
                      <a:pPr algn="ctr"/>
                      <a:r>
                        <a:rPr lang="en-AU" sz="1000" b="0" i="0" u="none" strike="noStrike">
                          <a:solidFill>
                            <a:schemeClr val="bg1"/>
                          </a:solidFill>
                          <a:effectLst/>
                          <a:latin typeface="Calibri"/>
                        </a:rPr>
                        <a:t>On-track</a:t>
                      </a:r>
                      <a:endParaRPr lang="en-AU" sz="1000">
                        <a:latin typeface="Calibri"/>
                      </a:endParaRPr>
                    </a:p>
                  </a:txBody>
                  <a:tcPr marL="36000" marR="36000" anchor="ctr">
                    <a:solidFill>
                      <a:srgbClr val="00B050"/>
                    </a:solidFill>
                  </a:tcPr>
                </a:tc>
                <a:tc>
                  <a:txBody>
                    <a:bodyPr/>
                    <a:lstStyle/>
                    <a:p>
                      <a:pPr algn="ctr"/>
                      <a:endParaRPr lang="en-AU" sz="1000"/>
                    </a:p>
                  </a:txBody>
                  <a:tcPr marL="36000" marR="36000" anchor="ctr">
                    <a:solidFill>
                      <a:srgbClr val="00B050"/>
                    </a:solidFill>
                  </a:tcPr>
                </a:tc>
                <a:tc>
                  <a:txBody>
                    <a:bodyPr/>
                    <a:lstStyle/>
                    <a:p>
                      <a:pPr marL="171450" indent="-171450">
                        <a:spcAft>
                          <a:spcPts val="0"/>
                        </a:spcAft>
                        <a:buFont typeface="Arial" panose="020B0604020202020204" pitchFamily="34" charset="0"/>
                        <a:buChar char="•"/>
                      </a:pPr>
                      <a:r>
                        <a:rPr lang="en-AU" sz="1000" i="0"/>
                        <a:t>Overall, essential criteria to support the 5MS rule commencement is considered to be on track.  </a:t>
                      </a:r>
                    </a:p>
                    <a:p>
                      <a:pPr marL="171450" indent="-171450">
                        <a:spcAft>
                          <a:spcPts val="0"/>
                        </a:spcAft>
                        <a:buFont typeface="Arial" panose="020B0604020202020204" pitchFamily="34" charset="0"/>
                        <a:buChar char="•"/>
                      </a:pPr>
                      <a:r>
                        <a:rPr lang="en-AU" sz="1000" i="0"/>
                        <a:t>Trends reflect the reduced time contingencies for the </a:t>
                      </a:r>
                      <a:r>
                        <a:rPr lang="en-AU" sz="1000" b="0" i="0" u="none" strike="noStrike" kern="1200">
                          <a:solidFill>
                            <a:schemeClr val="dk1"/>
                          </a:solidFill>
                          <a:effectLst/>
                          <a:latin typeface="+mn-lt"/>
                          <a:ea typeface="+mn-ea"/>
                          <a:cs typeface="+mn-cs"/>
                        </a:rPr>
                        <a:t>installation and delivery of Tranche 1 5-minute metering data</a:t>
                      </a:r>
                      <a:endParaRPr lang="en-AU" sz="1000" i="0"/>
                    </a:p>
                  </a:txBody>
                  <a:tcPr marL="36000" marR="36000" anchor="ctr"/>
                </a:tc>
                <a:extLst>
                  <a:ext uri="{0D108BD9-81ED-4DB2-BD59-A6C34878D82A}">
                    <a16:rowId xmlns:a16="http://schemas.microsoft.com/office/drawing/2014/main" val="1638541548"/>
                  </a:ext>
                </a:extLst>
              </a:tr>
            </a:tbl>
          </a:graphicData>
        </a:graphic>
      </p:graphicFrame>
      <p:sp>
        <p:nvSpPr>
          <p:cNvPr id="32" name="Arrow: Down 31">
            <a:extLst>
              <a:ext uri="{FF2B5EF4-FFF2-40B4-BE49-F238E27FC236}">
                <a16:creationId xmlns:a16="http://schemas.microsoft.com/office/drawing/2014/main" id="{7064BC46-1A35-4376-A8D9-0AB481C6D706}"/>
              </a:ext>
            </a:extLst>
          </p:cNvPr>
          <p:cNvSpPr/>
          <p:nvPr/>
        </p:nvSpPr>
        <p:spPr>
          <a:xfrm rot="5400000" flipV="1">
            <a:off x="4107827" y="2221800"/>
            <a:ext cx="158001" cy="36265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5" name="Arrow: Down 34">
            <a:extLst>
              <a:ext uri="{FF2B5EF4-FFF2-40B4-BE49-F238E27FC236}">
                <a16:creationId xmlns:a16="http://schemas.microsoft.com/office/drawing/2014/main" id="{7570BECE-7F25-4DE2-A8DC-9B99356F7CCD}"/>
              </a:ext>
            </a:extLst>
          </p:cNvPr>
          <p:cNvSpPr/>
          <p:nvPr/>
        </p:nvSpPr>
        <p:spPr>
          <a:xfrm rot="10800000" flipV="1">
            <a:off x="4107826" y="3211601"/>
            <a:ext cx="158001" cy="36265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9" name="Arrow: Down 38">
            <a:extLst>
              <a:ext uri="{FF2B5EF4-FFF2-40B4-BE49-F238E27FC236}">
                <a16:creationId xmlns:a16="http://schemas.microsoft.com/office/drawing/2014/main" id="{0A545817-0146-4855-8971-B52001416EA0}"/>
              </a:ext>
            </a:extLst>
          </p:cNvPr>
          <p:cNvSpPr/>
          <p:nvPr/>
        </p:nvSpPr>
        <p:spPr>
          <a:xfrm rot="5400000" flipV="1">
            <a:off x="4100025" y="4106377"/>
            <a:ext cx="158001" cy="36265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1" name="Arrow: Down 40">
            <a:extLst>
              <a:ext uri="{FF2B5EF4-FFF2-40B4-BE49-F238E27FC236}">
                <a16:creationId xmlns:a16="http://schemas.microsoft.com/office/drawing/2014/main" id="{4684C9CF-D723-4B4A-9DCC-3C4564362F48}"/>
              </a:ext>
            </a:extLst>
          </p:cNvPr>
          <p:cNvSpPr/>
          <p:nvPr/>
        </p:nvSpPr>
        <p:spPr>
          <a:xfrm flipV="1">
            <a:off x="4107825" y="4938177"/>
            <a:ext cx="158001" cy="36265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2" name="Arrow: Down 41">
            <a:extLst>
              <a:ext uri="{FF2B5EF4-FFF2-40B4-BE49-F238E27FC236}">
                <a16:creationId xmlns:a16="http://schemas.microsoft.com/office/drawing/2014/main" id="{AE7A7635-3154-4191-854F-0B69BC93FAD0}"/>
              </a:ext>
            </a:extLst>
          </p:cNvPr>
          <p:cNvSpPr/>
          <p:nvPr/>
        </p:nvSpPr>
        <p:spPr>
          <a:xfrm rot="5400000" flipV="1">
            <a:off x="4107828" y="5690976"/>
            <a:ext cx="158001" cy="36265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3" name="Arrow: Down 42">
            <a:extLst>
              <a:ext uri="{FF2B5EF4-FFF2-40B4-BE49-F238E27FC236}">
                <a16:creationId xmlns:a16="http://schemas.microsoft.com/office/drawing/2014/main" id="{9DA4B86E-1742-4FFB-B2B9-B6DDD92E43C3}"/>
              </a:ext>
            </a:extLst>
          </p:cNvPr>
          <p:cNvSpPr/>
          <p:nvPr/>
        </p:nvSpPr>
        <p:spPr>
          <a:xfrm rot="10800000" flipV="1">
            <a:off x="4100024" y="6364774"/>
            <a:ext cx="158001" cy="36265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aphicFrame>
        <p:nvGraphicFramePr>
          <p:cNvPr id="17" name="Table 16">
            <a:extLst>
              <a:ext uri="{FF2B5EF4-FFF2-40B4-BE49-F238E27FC236}">
                <a16:creationId xmlns:a16="http://schemas.microsoft.com/office/drawing/2014/main" id="{2C3378D2-EABF-4AF0-9814-148689852831}"/>
              </a:ext>
            </a:extLst>
          </p:cNvPr>
          <p:cNvGraphicFramePr>
            <a:graphicFrameLocks noGrp="1"/>
          </p:cNvGraphicFramePr>
          <p:nvPr/>
        </p:nvGraphicFramePr>
        <p:xfrm>
          <a:off x="8865825" y="89425"/>
          <a:ext cx="3213773" cy="1189039"/>
        </p:xfrm>
        <a:graphic>
          <a:graphicData uri="http://schemas.openxmlformats.org/drawingml/2006/table">
            <a:tbl>
              <a:tblPr/>
              <a:tblGrid>
                <a:gridCol w="455397">
                  <a:extLst>
                    <a:ext uri="{9D8B030D-6E8A-4147-A177-3AD203B41FA5}">
                      <a16:colId xmlns:a16="http://schemas.microsoft.com/office/drawing/2014/main" val="3752375256"/>
                    </a:ext>
                  </a:extLst>
                </a:gridCol>
                <a:gridCol w="1009513">
                  <a:extLst>
                    <a:ext uri="{9D8B030D-6E8A-4147-A177-3AD203B41FA5}">
                      <a16:colId xmlns:a16="http://schemas.microsoft.com/office/drawing/2014/main" val="1888874333"/>
                    </a:ext>
                  </a:extLst>
                </a:gridCol>
                <a:gridCol w="1748863">
                  <a:extLst>
                    <a:ext uri="{9D8B030D-6E8A-4147-A177-3AD203B41FA5}">
                      <a16:colId xmlns:a16="http://schemas.microsoft.com/office/drawing/2014/main" val="489716578"/>
                    </a:ext>
                  </a:extLst>
                </a:gridCol>
              </a:tblGrid>
              <a:tr h="395198">
                <a:tc>
                  <a:txBody>
                    <a:bodyPr/>
                    <a:lstStyle/>
                    <a:p>
                      <a:pPr algn="l" fontAlgn="t"/>
                      <a:endParaRPr lang="en-AU" sz="900" b="0" i="0" u="none" strike="noStrike">
                        <a:solidFill>
                          <a:srgbClr val="000000"/>
                        </a:solidFill>
                        <a:effectLst/>
                        <a:latin typeface="Calibri" panose="020F0502020204030204" pitchFamily="34" charset="0"/>
                      </a:endParaRPr>
                    </a:p>
                  </a:txBody>
                  <a:tcPr marL="72000" marR="72000" marT="0" marB="0" anchor="ctr">
                    <a:lnL w="12700" cap="flat" cmpd="sng" algn="ctr">
                      <a:solidFill>
                        <a:schemeClr val="bg1"/>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tc>
                  <a:txBody>
                    <a:bodyPr/>
                    <a:lstStyle/>
                    <a:p>
                      <a:pPr algn="l" fontAlgn="t"/>
                      <a:r>
                        <a:rPr lang="en-AU" sz="800" b="1" i="0" u="none" strike="noStrike">
                          <a:solidFill>
                            <a:schemeClr val="tx1"/>
                          </a:solidFill>
                          <a:effectLst/>
                          <a:latin typeface="Calibri" panose="020F0502020204030204" pitchFamily="34" charset="0"/>
                        </a:rPr>
                        <a:t>On track</a:t>
                      </a:r>
                    </a:p>
                  </a:txBody>
                  <a:tcPr marL="72000" marR="72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tc>
                  <a:txBody>
                    <a:bodyPr/>
                    <a:lstStyle/>
                    <a:p>
                      <a:pPr algn="l" fontAlgn="t"/>
                      <a:r>
                        <a:rPr lang="en-AU" sz="800" b="0" i="0" u="none" strike="noStrike">
                          <a:solidFill>
                            <a:schemeClr val="tx1"/>
                          </a:solidFill>
                          <a:effectLst/>
                          <a:latin typeface="Calibri" panose="020F0502020204030204" pitchFamily="34" charset="0"/>
                        </a:rPr>
                        <a:t>On track for commencement date</a:t>
                      </a:r>
                    </a:p>
                  </a:txBody>
                  <a:tcPr marL="54000" marR="54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64156069"/>
                  </a:ext>
                </a:extLst>
              </a:tr>
              <a:tr h="370118">
                <a:tc>
                  <a:txBody>
                    <a:bodyPr/>
                    <a:lstStyle/>
                    <a:p>
                      <a:pPr algn="l" fontAlgn="t"/>
                      <a:endParaRPr lang="en-AU" sz="900" b="0" i="0" u="none" strike="noStrike">
                        <a:solidFill>
                          <a:srgbClr val="000000"/>
                        </a:solidFill>
                        <a:effectLst/>
                        <a:latin typeface="Calibri" panose="020F0502020204030204" pitchFamily="34" charset="0"/>
                      </a:endParaRPr>
                    </a:p>
                  </a:txBody>
                  <a:tcPr marL="72000" marR="72000" marT="0" marB="0" anchor="ctr">
                    <a:lnL w="12700" cap="flat" cmpd="sng" algn="ctr">
                      <a:solidFill>
                        <a:schemeClr val="bg1"/>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00"/>
                    </a:solidFill>
                  </a:tcPr>
                </a:tc>
                <a:tc>
                  <a:txBody>
                    <a:bodyPr/>
                    <a:lstStyle/>
                    <a:p>
                      <a:pPr algn="l" fontAlgn="t"/>
                      <a:r>
                        <a:rPr lang="en-AU" sz="800" b="1" i="0" u="none" strike="noStrike">
                          <a:solidFill>
                            <a:schemeClr val="tx1"/>
                          </a:solidFill>
                          <a:effectLst/>
                          <a:latin typeface="Calibri" panose="020F0502020204030204" pitchFamily="34" charset="0"/>
                        </a:rPr>
                        <a:t>Risk 1 – Risk to major milestones or deliveries</a:t>
                      </a:r>
                    </a:p>
                  </a:txBody>
                  <a:tcPr marL="72000" marR="72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tc>
                  <a:txBody>
                    <a:bodyPr/>
                    <a:lstStyle/>
                    <a:p>
                      <a:pPr algn="l" fontAlgn="t"/>
                      <a:r>
                        <a:rPr lang="en-AU" sz="800" b="0" i="0" u="none" strike="noStrike">
                          <a:solidFill>
                            <a:schemeClr val="tx1"/>
                          </a:solidFill>
                          <a:effectLst/>
                          <a:latin typeface="Calibri" panose="020F0502020204030204" pitchFamily="34" charset="0"/>
                        </a:rPr>
                        <a:t>Remediation or contingency activation required to ensure on track delivery for Rule Commencement</a:t>
                      </a:r>
                    </a:p>
                  </a:txBody>
                  <a:tcPr marL="54000" marR="54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6061604"/>
                  </a:ext>
                </a:extLst>
              </a:tr>
              <a:tr h="423723">
                <a:tc>
                  <a:txBody>
                    <a:bodyPr/>
                    <a:lstStyle/>
                    <a:p>
                      <a:pPr algn="l" fontAlgn="t"/>
                      <a:endParaRPr lang="en-AU" sz="900" b="0" i="0" u="none" strike="noStrike">
                        <a:solidFill>
                          <a:srgbClr val="000000"/>
                        </a:solidFill>
                        <a:effectLst/>
                        <a:latin typeface="Calibri" panose="020F0502020204030204" pitchFamily="34" charset="0"/>
                      </a:endParaRPr>
                    </a:p>
                  </a:txBody>
                  <a:tcPr marL="72000" marR="72000" marT="0" marB="0" anchor="ctr">
                    <a:lnL w="12700" cap="flat" cmpd="sng" algn="ctr">
                      <a:solidFill>
                        <a:schemeClr val="bg1"/>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0000"/>
                    </a:solidFill>
                  </a:tcPr>
                </a:tc>
                <a:tc>
                  <a:txBody>
                    <a:bodyPr/>
                    <a:lstStyle/>
                    <a:p>
                      <a:pPr algn="l" fontAlgn="t"/>
                      <a:r>
                        <a:rPr lang="en-AU" sz="800" b="1" i="0" u="none" strike="noStrike">
                          <a:solidFill>
                            <a:schemeClr val="tx1"/>
                          </a:solidFill>
                          <a:effectLst/>
                          <a:latin typeface="Calibri" panose="020F0502020204030204" pitchFamily="34" charset="0"/>
                        </a:rPr>
                        <a:t>Risk 2 – Risk to rule commencement</a:t>
                      </a:r>
                    </a:p>
                  </a:txBody>
                  <a:tcPr marL="72000" marR="72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tc>
                  <a:txBody>
                    <a:bodyPr/>
                    <a:lstStyle/>
                    <a:p>
                      <a:pPr algn="l" fontAlgn="t"/>
                      <a:r>
                        <a:rPr lang="en-AU" sz="800" b="0" i="0" u="none" strike="noStrike">
                          <a:solidFill>
                            <a:schemeClr val="tx1"/>
                          </a:solidFill>
                          <a:effectLst/>
                          <a:latin typeface="Calibri" panose="020F0502020204030204" pitchFamily="34" charset="0"/>
                        </a:rPr>
                        <a:t>Cannot be addressed with available contingencies to be on track for commencement date</a:t>
                      </a:r>
                    </a:p>
                  </a:txBody>
                  <a:tcPr marL="54000" marR="54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91541292"/>
                  </a:ext>
                </a:extLst>
              </a:tr>
            </a:tbl>
          </a:graphicData>
        </a:graphic>
      </p:graphicFrame>
    </p:spTree>
    <p:extLst>
      <p:ext uri="{BB962C8B-B14F-4D97-AF65-F5344CB8AC3E}">
        <p14:creationId xmlns:p14="http://schemas.microsoft.com/office/powerpoint/2010/main" val="28056196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6">
            <a:extLst>
              <a:ext uri="{FF2B5EF4-FFF2-40B4-BE49-F238E27FC236}">
                <a16:creationId xmlns:a16="http://schemas.microsoft.com/office/drawing/2014/main" id="{08CD1FA7-1342-4698-AF42-2E2938F118BB}"/>
              </a:ext>
            </a:extLst>
          </p:cNvPr>
          <p:cNvGraphicFramePr>
            <a:graphicFrameLocks noGrp="1"/>
          </p:cNvGraphicFramePr>
          <p:nvPr/>
        </p:nvGraphicFramePr>
        <p:xfrm>
          <a:off x="0" y="895489"/>
          <a:ext cx="12192000" cy="469519"/>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2196425789"/>
                    </a:ext>
                  </a:extLst>
                </a:gridCol>
              </a:tblGrid>
              <a:tr h="469519">
                <a:tc>
                  <a:txBody>
                    <a:bodyPr/>
                    <a:lstStyle/>
                    <a:p>
                      <a:endParaRPr lang="en-AU"/>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3862452662"/>
                  </a:ext>
                </a:extLst>
              </a:tr>
            </a:tbl>
          </a:graphicData>
        </a:graphic>
      </p:graphicFrame>
      <p:sp>
        <p:nvSpPr>
          <p:cNvPr id="3" name="Rectangle 2">
            <a:extLst>
              <a:ext uri="{FF2B5EF4-FFF2-40B4-BE49-F238E27FC236}">
                <a16:creationId xmlns:a16="http://schemas.microsoft.com/office/drawing/2014/main" id="{17D396CD-8649-4D7D-ABC4-764E4B5F5477}"/>
              </a:ext>
            </a:extLst>
          </p:cNvPr>
          <p:cNvSpPr/>
          <p:nvPr/>
        </p:nvSpPr>
        <p:spPr>
          <a:xfrm>
            <a:off x="140677" y="6022731"/>
            <a:ext cx="2514600" cy="783385"/>
          </a:xfrm>
          <a:prstGeom prst="rect">
            <a:avLst/>
          </a:prstGeom>
          <a:solidFill>
            <a:srgbClr val="E0E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srgbClr val="FFFFFF"/>
              </a:solidFill>
              <a:effectLst/>
              <a:uLnTx/>
              <a:uFillTx/>
              <a:latin typeface="Segoe UI Semilight"/>
              <a:ea typeface="+mn-ea"/>
              <a:cs typeface="+mn-cs"/>
            </a:endParaRPr>
          </a:p>
        </p:txBody>
      </p:sp>
      <p:sp>
        <p:nvSpPr>
          <p:cNvPr id="2" name="Title 1">
            <a:extLst>
              <a:ext uri="{FF2B5EF4-FFF2-40B4-BE49-F238E27FC236}">
                <a16:creationId xmlns:a16="http://schemas.microsoft.com/office/drawing/2014/main" id="{CBD1B524-7198-4422-862C-F5D721E7C9FF}"/>
              </a:ext>
            </a:extLst>
          </p:cNvPr>
          <p:cNvSpPr>
            <a:spLocks noGrp="1"/>
          </p:cNvSpPr>
          <p:nvPr>
            <p:ph type="title"/>
          </p:nvPr>
        </p:nvSpPr>
        <p:spPr>
          <a:xfrm>
            <a:off x="205710" y="39567"/>
            <a:ext cx="11621855" cy="843429"/>
          </a:xfrm>
        </p:spPr>
        <p:txBody>
          <a:bodyPr>
            <a:normAutofit/>
          </a:bodyPr>
          <a:lstStyle/>
          <a:p>
            <a:pPr>
              <a:lnSpc>
                <a:spcPct val="80000"/>
              </a:lnSpc>
            </a:pPr>
            <a:r>
              <a:rPr lang="en-AU" sz="3200"/>
              <a:t>Part B – Other Industry Capabilities</a:t>
            </a:r>
            <a:br>
              <a:rPr lang="en-AU" sz="3200"/>
            </a:br>
            <a:r>
              <a:rPr lang="en-AU" sz="2000"/>
              <a:t>(as at 22 June)</a:t>
            </a:r>
            <a:endParaRPr lang="en-AU" sz="2200"/>
          </a:p>
        </p:txBody>
      </p:sp>
      <p:sp>
        <p:nvSpPr>
          <p:cNvPr id="4" name="Slide Number Placeholder 3">
            <a:extLst>
              <a:ext uri="{FF2B5EF4-FFF2-40B4-BE49-F238E27FC236}">
                <a16:creationId xmlns:a16="http://schemas.microsoft.com/office/drawing/2014/main" id="{7B47FA67-80BA-4B37-91BB-2B0D9C0C0D5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200" b="0" i="0" u="none" strike="noStrike" kern="1200" cap="none" spc="0" normalizeH="0" baseline="0" noProof="0" smtClean="0">
                <a:ln>
                  <a:noFill/>
                </a:ln>
                <a:solidFill>
                  <a:srgbClr val="222324">
                    <a:tint val="75000"/>
                  </a:srgbClr>
                </a:solidFill>
                <a:effectLst/>
                <a:uLnTx/>
                <a:uFillTx/>
                <a:latin typeface="Segoe UI Semi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AU" sz="1200" b="0" i="0" u="none" strike="noStrike" kern="1200" cap="none" spc="0" normalizeH="0" baseline="0" noProof="0">
              <a:ln>
                <a:noFill/>
              </a:ln>
              <a:solidFill>
                <a:srgbClr val="222324">
                  <a:tint val="75000"/>
                </a:srgbClr>
              </a:solidFill>
              <a:effectLst/>
              <a:uLnTx/>
              <a:uFillTx/>
              <a:latin typeface="Segoe UI Semilight"/>
              <a:ea typeface="+mn-ea"/>
              <a:cs typeface="+mn-cs"/>
            </a:endParaRPr>
          </a:p>
        </p:txBody>
      </p:sp>
      <p:graphicFrame>
        <p:nvGraphicFramePr>
          <p:cNvPr id="6" name="Table 5">
            <a:extLst>
              <a:ext uri="{FF2B5EF4-FFF2-40B4-BE49-F238E27FC236}">
                <a16:creationId xmlns:a16="http://schemas.microsoft.com/office/drawing/2014/main" id="{EA4B267B-101A-4719-AD5E-64B0E92DF172}"/>
              </a:ext>
            </a:extLst>
          </p:cNvPr>
          <p:cNvGraphicFramePr>
            <a:graphicFrameLocks noGrp="1"/>
          </p:cNvGraphicFramePr>
          <p:nvPr>
            <p:extLst>
              <p:ext uri="{D42A27DB-BD31-4B8C-83A1-F6EECF244321}">
                <p14:modId xmlns:p14="http://schemas.microsoft.com/office/powerpoint/2010/main" val="3945177121"/>
              </p:ext>
            </p:extLst>
          </p:nvPr>
        </p:nvGraphicFramePr>
        <p:xfrm>
          <a:off x="0" y="965875"/>
          <a:ext cx="12192000" cy="5865263"/>
        </p:xfrm>
        <a:graphic>
          <a:graphicData uri="http://schemas.openxmlformats.org/drawingml/2006/table">
            <a:tbl>
              <a:tblPr firstRow="1" bandRow="1">
                <a:tableStyleId>{7DF18680-E054-41AD-8BC1-D1AEF772440D}</a:tableStyleId>
              </a:tblPr>
              <a:tblGrid>
                <a:gridCol w="1020750">
                  <a:extLst>
                    <a:ext uri="{9D8B030D-6E8A-4147-A177-3AD203B41FA5}">
                      <a16:colId xmlns:a16="http://schemas.microsoft.com/office/drawing/2014/main" val="3462172089"/>
                    </a:ext>
                  </a:extLst>
                </a:gridCol>
                <a:gridCol w="2541013">
                  <a:extLst>
                    <a:ext uri="{9D8B030D-6E8A-4147-A177-3AD203B41FA5}">
                      <a16:colId xmlns:a16="http://schemas.microsoft.com/office/drawing/2014/main" val="702573530"/>
                    </a:ext>
                  </a:extLst>
                </a:gridCol>
                <a:gridCol w="618064">
                  <a:extLst>
                    <a:ext uri="{9D8B030D-6E8A-4147-A177-3AD203B41FA5}">
                      <a16:colId xmlns:a16="http://schemas.microsoft.com/office/drawing/2014/main" val="679785740"/>
                    </a:ext>
                  </a:extLst>
                </a:gridCol>
                <a:gridCol w="618064">
                  <a:extLst>
                    <a:ext uri="{9D8B030D-6E8A-4147-A177-3AD203B41FA5}">
                      <a16:colId xmlns:a16="http://schemas.microsoft.com/office/drawing/2014/main" val="25649651"/>
                    </a:ext>
                  </a:extLst>
                </a:gridCol>
                <a:gridCol w="7394109">
                  <a:extLst>
                    <a:ext uri="{9D8B030D-6E8A-4147-A177-3AD203B41FA5}">
                      <a16:colId xmlns:a16="http://schemas.microsoft.com/office/drawing/2014/main" val="2121114831"/>
                    </a:ext>
                  </a:extLst>
                </a:gridCol>
              </a:tblGrid>
              <a:tr h="368206">
                <a:tc>
                  <a:txBody>
                    <a:bodyPr/>
                    <a:lstStyle/>
                    <a:p>
                      <a:pPr algn="ctr"/>
                      <a:r>
                        <a:rPr lang="en-AU" sz="900" dirty="0"/>
                        <a:t>Responsible Participant </a:t>
                      </a:r>
                    </a:p>
                  </a:txBody>
                  <a:tcPr marL="36000" marR="36000" anchor="ctr"/>
                </a:tc>
                <a:tc>
                  <a:txBody>
                    <a:bodyPr/>
                    <a:lstStyle/>
                    <a:p>
                      <a:pPr algn="ctr"/>
                      <a:r>
                        <a:rPr lang="en-AU" sz="900" dirty="0"/>
                        <a:t>Criteria</a:t>
                      </a:r>
                    </a:p>
                  </a:txBody>
                  <a:tcPr marL="36000" marR="36000" anchor="ctr"/>
                </a:tc>
                <a:tc>
                  <a:txBody>
                    <a:bodyPr/>
                    <a:lstStyle/>
                    <a:p>
                      <a:pPr algn="ctr"/>
                      <a:r>
                        <a:rPr lang="en-AU" sz="900" dirty="0"/>
                        <a:t>Status</a:t>
                      </a:r>
                    </a:p>
                  </a:txBody>
                  <a:tcPr marL="36000" marR="36000" anchor="ctr"/>
                </a:tc>
                <a:tc>
                  <a:txBody>
                    <a:bodyPr/>
                    <a:lstStyle/>
                    <a:p>
                      <a:pPr algn="ctr"/>
                      <a:r>
                        <a:rPr lang="en-AU" sz="900" dirty="0"/>
                        <a:t>Trend</a:t>
                      </a:r>
                    </a:p>
                  </a:txBody>
                  <a:tcPr marL="36000" marR="36000" anchor="ctr"/>
                </a:tc>
                <a:tc>
                  <a:txBody>
                    <a:bodyPr/>
                    <a:lstStyle/>
                    <a:p>
                      <a:pPr algn="ctr"/>
                      <a:r>
                        <a:rPr lang="en-AU" sz="900" dirty="0"/>
                        <a:t>Comments</a:t>
                      </a:r>
                    </a:p>
                  </a:txBody>
                  <a:tcPr marL="36000" marR="36000" anchor="ctr"/>
                </a:tc>
                <a:extLst>
                  <a:ext uri="{0D108BD9-81ED-4DB2-BD59-A6C34878D82A}">
                    <a16:rowId xmlns:a16="http://schemas.microsoft.com/office/drawing/2014/main" val="2237724404"/>
                  </a:ext>
                </a:extLst>
              </a:tr>
              <a:tr h="0">
                <a:tc>
                  <a:txBody>
                    <a:bodyPr/>
                    <a:lstStyle/>
                    <a:p>
                      <a:pPr algn="ctr"/>
                      <a:r>
                        <a:rPr lang="en-AU" sz="900" b="1" dirty="0">
                          <a:latin typeface="Segoe UI Semilight"/>
                          <a:cs typeface="Segoe UI Semilight"/>
                        </a:rPr>
                        <a:t>Retailer</a:t>
                      </a:r>
                    </a:p>
                  </a:txBody>
                  <a:tcPr marL="36000" marR="36000" anchor="ctr"/>
                </a:tc>
                <a:tc>
                  <a:txBody>
                    <a:bodyPr/>
                    <a:lstStyle/>
                    <a:p>
                      <a:pPr>
                        <a:spcAft>
                          <a:spcPts val="300"/>
                        </a:spcAft>
                      </a:pPr>
                      <a:r>
                        <a:rPr lang="en-AU" sz="900" dirty="0">
                          <a:latin typeface="Segoe UI Semilight"/>
                          <a:cs typeface="Segoe UI Semilight"/>
                        </a:rPr>
                        <a:t>Receive and process 5-minute metering data.</a:t>
                      </a:r>
                    </a:p>
                    <a:p>
                      <a:r>
                        <a:rPr lang="en-AU" sz="900" dirty="0">
                          <a:latin typeface="Segoe UI Semilight"/>
                          <a:cs typeface="Segoe UI Semilight"/>
                        </a:rPr>
                        <a:t>Receive and process 5-minute settlement data.</a:t>
                      </a:r>
                    </a:p>
                  </a:txBody>
                  <a:tcPr marL="36000" marR="36000" anchor="ctr"/>
                </a:tc>
                <a:tc>
                  <a:txBody>
                    <a:bodyPr/>
                    <a:lstStyle/>
                    <a:p>
                      <a:pPr algn="ctr"/>
                      <a:r>
                        <a:rPr lang="en-AU" sz="900" dirty="0">
                          <a:solidFill>
                            <a:schemeClr val="bg1"/>
                          </a:solidFill>
                        </a:rPr>
                        <a:t>On-track</a:t>
                      </a:r>
                    </a:p>
                  </a:txBody>
                  <a:tcPr marL="36000" marR="36000" anchor="ctr">
                    <a:solidFill>
                      <a:srgbClr val="00B050"/>
                    </a:solidFill>
                  </a:tcPr>
                </a:tc>
                <a:tc>
                  <a:txBody>
                    <a:bodyPr/>
                    <a:lstStyle/>
                    <a:p>
                      <a:endParaRPr lang="en-AU" sz="900"/>
                    </a:p>
                  </a:txBody>
                  <a:tcPr marL="36000" marR="36000" anchor="ctr">
                    <a:solidFill>
                      <a:srgbClr val="00B050"/>
                    </a:solidFill>
                  </a:tcPr>
                </a:tc>
                <a:tc>
                  <a:txBody>
                    <a:bodyPr/>
                    <a:lstStyle/>
                    <a:p>
                      <a:pPr marL="171450" indent="-171450" algn="l" defTabSz="914400" rtl="0" eaLnBrk="1" latinLnBrk="0" hangingPunct="1">
                        <a:lnSpc>
                          <a:spcPct val="100000"/>
                        </a:lnSpc>
                        <a:spcBef>
                          <a:spcPts val="0"/>
                        </a:spcBef>
                        <a:spcAft>
                          <a:spcPts val="0"/>
                        </a:spcAft>
                        <a:buFont typeface="Arial" panose="020B0604020202020204" pitchFamily="34" charset="0"/>
                        <a:buChar char="•"/>
                      </a:pPr>
                      <a:r>
                        <a:rPr lang="en-AU" sz="900" i="0" kern="1200" dirty="0">
                          <a:solidFill>
                            <a:schemeClr val="dk1"/>
                          </a:solidFill>
                          <a:latin typeface="+mn-lt"/>
                          <a:ea typeface="+mn-ea"/>
                          <a:cs typeface="+mn-cs"/>
                        </a:rPr>
                        <a:t>Status: On-track</a:t>
                      </a:r>
                    </a:p>
                    <a:p>
                      <a:pPr marL="628650" lvl="1" indent="-171450" algn="l" defTabSz="914400" rtl="0" eaLnBrk="1" latinLnBrk="0" hangingPunct="1">
                        <a:lnSpc>
                          <a:spcPct val="100000"/>
                        </a:lnSpc>
                        <a:spcBef>
                          <a:spcPts val="0"/>
                        </a:spcBef>
                        <a:spcAft>
                          <a:spcPts val="0"/>
                        </a:spcAft>
                        <a:buFont typeface="Arial" panose="020B0604020202020204" pitchFamily="34" charset="0"/>
                        <a:buChar char="•"/>
                      </a:pPr>
                      <a:r>
                        <a:rPr lang="en-AU" sz="900" i="0" kern="1200" dirty="0">
                          <a:solidFill>
                            <a:schemeClr val="dk1"/>
                          </a:solidFill>
                          <a:latin typeface="+mn-lt"/>
                          <a:ea typeface="+mn-ea"/>
                          <a:cs typeface="+mn-cs"/>
                        </a:rPr>
                        <a:t>18 out of 20 retailers reporting their overall programs as on-track</a:t>
                      </a:r>
                    </a:p>
                    <a:p>
                      <a:pPr marL="628650" lvl="1" indent="-171450" algn="l" rtl="0" eaLnBrk="1" latinLnBrk="0" hangingPunct="1">
                        <a:lnSpc>
                          <a:spcPct val="100000"/>
                        </a:lnSpc>
                        <a:spcBef>
                          <a:spcPts val="0"/>
                        </a:spcBef>
                        <a:spcAft>
                          <a:spcPts val="0"/>
                        </a:spcAft>
                        <a:buFont typeface="Arial" panose="020B0604020202020204" pitchFamily="34" charset="0"/>
                        <a:buChar char="•"/>
                      </a:pPr>
                      <a:r>
                        <a:rPr lang="en-AU" sz="900" i="0" kern="1200" dirty="0">
                          <a:solidFill>
                            <a:schemeClr val="dk1"/>
                          </a:solidFill>
                          <a:latin typeface="+mn-lt"/>
                          <a:ea typeface="+mn-ea"/>
                          <a:cs typeface="+mn-cs"/>
                        </a:rPr>
                        <a:t>17 out of 20 retailers planning on participating in the 5MS Market Trial, with 2 reporting participation at risk </a:t>
                      </a:r>
                    </a:p>
                    <a:p>
                      <a:pPr marL="171450" indent="-171450" algn="l" defTabSz="914400" rtl="0" eaLnBrk="1" latinLnBrk="0" hangingPunct="1">
                        <a:lnSpc>
                          <a:spcPct val="100000"/>
                        </a:lnSpc>
                        <a:spcBef>
                          <a:spcPts val="0"/>
                        </a:spcBef>
                        <a:spcAft>
                          <a:spcPts val="0"/>
                        </a:spcAft>
                        <a:buFont typeface="Arial" panose="020B0604020202020204" pitchFamily="34" charset="0"/>
                        <a:buChar char="•"/>
                      </a:pPr>
                      <a:r>
                        <a:rPr lang="en-AU" sz="900" i="0" kern="1200" dirty="0">
                          <a:solidFill>
                            <a:schemeClr val="dk1"/>
                          </a:solidFill>
                          <a:latin typeface="+mn-lt"/>
                          <a:ea typeface="+mn-ea"/>
                          <a:cs typeface="+mn-cs"/>
                        </a:rPr>
                        <a:t>Trend: Down</a:t>
                      </a:r>
                    </a:p>
                    <a:p>
                      <a:pPr marL="628650" lvl="1" indent="-171450" algn="l" defTabSz="914400" rtl="0" eaLnBrk="1" latinLnBrk="0" hangingPunct="1">
                        <a:lnSpc>
                          <a:spcPct val="100000"/>
                        </a:lnSpc>
                        <a:spcBef>
                          <a:spcPts val="0"/>
                        </a:spcBef>
                        <a:spcAft>
                          <a:spcPts val="0"/>
                        </a:spcAft>
                        <a:buFont typeface="Arial" panose="020B0604020202020204" pitchFamily="34" charset="0"/>
                        <a:buChar char="•"/>
                      </a:pPr>
                      <a:r>
                        <a:rPr lang="en-AU" sz="900" i="0" kern="1200" dirty="0">
                          <a:solidFill>
                            <a:schemeClr val="dk1"/>
                          </a:solidFill>
                          <a:latin typeface="+mn-lt"/>
                          <a:ea typeface="+mn-ea"/>
                          <a:cs typeface="+mn-cs"/>
                        </a:rPr>
                        <a:t>2 retailers reporting late for the processing of 5-minute metering data and 2 for the processing of 5-minute settlement data</a:t>
                      </a:r>
                    </a:p>
                  </a:txBody>
                  <a:tcPr marL="36000" marR="36000" anchor="ctr"/>
                </a:tc>
                <a:extLst>
                  <a:ext uri="{0D108BD9-81ED-4DB2-BD59-A6C34878D82A}">
                    <a16:rowId xmlns:a16="http://schemas.microsoft.com/office/drawing/2014/main" val="2886843936"/>
                  </a:ext>
                </a:extLst>
              </a:tr>
              <a:tr h="314518">
                <a:tc rowSpan="2">
                  <a:txBody>
                    <a:bodyPr/>
                    <a:lstStyle/>
                    <a:p>
                      <a:pPr algn="ctr">
                        <a:lnSpc>
                          <a:spcPct val="100000"/>
                        </a:lnSpc>
                        <a:spcBef>
                          <a:spcPts val="0"/>
                        </a:spcBef>
                        <a:spcAft>
                          <a:spcPts val="0"/>
                        </a:spcAft>
                      </a:pPr>
                      <a:r>
                        <a:rPr lang="en-AU" sz="900" b="1" dirty="0">
                          <a:latin typeface="Segoe UI Semilight"/>
                          <a:cs typeface="Segoe UI Semilight"/>
                        </a:rPr>
                        <a:t>DNSP</a:t>
                      </a:r>
                    </a:p>
                    <a:p>
                      <a:pPr algn="ctr">
                        <a:lnSpc>
                          <a:spcPct val="100000"/>
                        </a:lnSpc>
                        <a:spcBef>
                          <a:spcPts val="0"/>
                        </a:spcBef>
                        <a:spcAft>
                          <a:spcPts val="0"/>
                        </a:spcAft>
                      </a:pPr>
                      <a:endParaRPr lang="en-AU" sz="900" b="1">
                        <a:latin typeface="Segoe UI Semilight" panose="020B0402040204020203" pitchFamily="34" charset="0"/>
                        <a:cs typeface="Segoe UI Semilight" panose="020B0402040204020203" pitchFamily="34" charset="0"/>
                      </a:endParaRPr>
                    </a:p>
                  </a:txBody>
                  <a:tcPr marL="36000" marR="36000"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900" dirty="0">
                          <a:latin typeface="Segoe UI Semilight"/>
                          <a:cs typeface="Segoe UI Semilight"/>
                        </a:rPr>
                        <a:t>Receive and process 5-minute metering data.</a:t>
                      </a:r>
                    </a:p>
                  </a:txBody>
                  <a:tcPr marL="36000" marR="36000" anchor="ctr"/>
                </a:tc>
                <a:tc rowSpan="2">
                  <a:txBody>
                    <a:bodyPr/>
                    <a:lstStyle/>
                    <a:p>
                      <a:pPr algn="ctr">
                        <a:lnSpc>
                          <a:spcPct val="100000"/>
                        </a:lnSpc>
                        <a:spcBef>
                          <a:spcPts val="0"/>
                        </a:spcBef>
                        <a:spcAft>
                          <a:spcPts val="0"/>
                        </a:spcAft>
                      </a:pPr>
                      <a:r>
                        <a:rPr lang="en-AU" sz="900" dirty="0"/>
                        <a:t>At-risk</a:t>
                      </a:r>
                    </a:p>
                  </a:txBody>
                  <a:tcPr marL="36000" marR="36000" anchor="ctr">
                    <a:solidFill>
                      <a:srgbClr val="FFFF00"/>
                    </a:solidFill>
                  </a:tcPr>
                </a:tc>
                <a:tc rowSpan="2">
                  <a:txBody>
                    <a:bodyPr/>
                    <a:lstStyle/>
                    <a:p>
                      <a:pPr>
                        <a:lnSpc>
                          <a:spcPct val="100000"/>
                        </a:lnSpc>
                        <a:spcBef>
                          <a:spcPts val="0"/>
                        </a:spcBef>
                        <a:spcAft>
                          <a:spcPts val="0"/>
                        </a:spcAft>
                      </a:pPr>
                      <a:endParaRPr lang="en-AU" sz="900">
                        <a:solidFill>
                          <a:srgbClr val="FFFF00"/>
                        </a:solidFill>
                      </a:endParaRPr>
                    </a:p>
                  </a:txBody>
                  <a:tcPr marL="36000" marR="36000" anchor="ctr">
                    <a:solidFill>
                      <a:srgbClr val="FFFF00"/>
                    </a:solidFill>
                  </a:tcPr>
                </a:tc>
                <a:tc rowSpan="2">
                  <a:txBody>
                    <a:bodyPr/>
                    <a:lstStyle/>
                    <a:p>
                      <a:pPr marL="171450" indent="-171450">
                        <a:lnSpc>
                          <a:spcPct val="100000"/>
                        </a:lnSpc>
                        <a:spcBef>
                          <a:spcPts val="0"/>
                        </a:spcBef>
                        <a:spcAft>
                          <a:spcPts val="0"/>
                        </a:spcAft>
                        <a:buFont typeface="Arial" panose="020B0604020202020204" pitchFamily="34" charset="0"/>
                        <a:buChar char="•"/>
                      </a:pPr>
                      <a:r>
                        <a:rPr lang="en-AU" sz="900" i="0" dirty="0"/>
                        <a:t>Status: At-risk</a:t>
                      </a:r>
                    </a:p>
                    <a:p>
                      <a:pPr marL="628650" lvl="1" indent="-171450">
                        <a:lnSpc>
                          <a:spcPct val="100000"/>
                        </a:lnSpc>
                        <a:spcBef>
                          <a:spcPts val="0"/>
                        </a:spcBef>
                        <a:spcAft>
                          <a:spcPts val="0"/>
                        </a:spcAft>
                        <a:buFont typeface="Arial" panose="020B0604020202020204" pitchFamily="34" charset="0"/>
                        <a:buChar char="•"/>
                      </a:pPr>
                      <a:r>
                        <a:rPr lang="en-AU" sz="900" i="0" dirty="0"/>
                        <a:t>Multiple DNSPs are reporting at risk or late for numerous GS related items, including:</a:t>
                      </a:r>
                    </a:p>
                    <a:p>
                      <a:pPr marL="1085850" lvl="2" indent="-171450">
                        <a:lnSpc>
                          <a:spcPct val="100000"/>
                        </a:lnSpc>
                        <a:spcBef>
                          <a:spcPts val="0"/>
                        </a:spcBef>
                        <a:spcAft>
                          <a:spcPts val="0"/>
                        </a:spcAft>
                        <a:buFont typeface="Arial" panose="020B0604020202020204" pitchFamily="34" charset="0"/>
                        <a:buChar char="•"/>
                      </a:pPr>
                      <a:r>
                        <a:rPr lang="en-AU" sz="900" i="0" dirty="0"/>
                        <a:t>Cross boundary supplies, 2 reporting at-risk or late</a:t>
                      </a:r>
                    </a:p>
                    <a:p>
                      <a:pPr marL="1085850" lvl="2" indent="-171450">
                        <a:lnSpc>
                          <a:spcPct val="100000"/>
                        </a:lnSpc>
                        <a:spcBef>
                          <a:spcPts val="0"/>
                        </a:spcBef>
                        <a:spcAft>
                          <a:spcPts val="0"/>
                        </a:spcAft>
                        <a:buFont typeface="Arial" panose="020B0604020202020204" pitchFamily="34" charset="0"/>
                        <a:buChar char="•"/>
                      </a:pPr>
                      <a:r>
                        <a:rPr lang="en-AU" sz="900" i="0" dirty="0"/>
                        <a:t>NCONUML, 3 reporting at-risk or late </a:t>
                      </a:r>
                    </a:p>
                    <a:p>
                      <a:pPr marL="1085850" lvl="2" indent="-171450">
                        <a:lnSpc>
                          <a:spcPct val="100000"/>
                        </a:lnSpc>
                        <a:spcBef>
                          <a:spcPts val="0"/>
                        </a:spcBef>
                        <a:spcAft>
                          <a:spcPts val="0"/>
                        </a:spcAft>
                        <a:buFont typeface="Arial" panose="020B0604020202020204" pitchFamily="34" charset="0"/>
                        <a:buChar char="•"/>
                      </a:pPr>
                      <a:r>
                        <a:rPr lang="en-AU" sz="900" i="0" dirty="0"/>
                        <a:t>There will be an impact on the UFE values initially published for those profile areas, overall impacts to be established and remediation/management options developed</a:t>
                      </a:r>
                    </a:p>
                    <a:p>
                      <a:pPr marL="171450" lvl="0" indent="-171450">
                        <a:lnSpc>
                          <a:spcPct val="100000"/>
                        </a:lnSpc>
                        <a:spcBef>
                          <a:spcPts val="0"/>
                        </a:spcBef>
                        <a:spcAft>
                          <a:spcPts val="0"/>
                        </a:spcAft>
                        <a:buFont typeface="Arial" panose="020B0604020202020204" pitchFamily="34" charset="0"/>
                        <a:buChar char="•"/>
                      </a:pPr>
                      <a:r>
                        <a:rPr lang="en-AU" sz="900" i="0" dirty="0"/>
                        <a:t>Trend: Down</a:t>
                      </a:r>
                    </a:p>
                    <a:p>
                      <a:pPr marL="628650" lvl="1" indent="-171450">
                        <a:lnSpc>
                          <a:spcPct val="100000"/>
                        </a:lnSpc>
                        <a:spcBef>
                          <a:spcPts val="0"/>
                        </a:spcBef>
                        <a:spcAft>
                          <a:spcPts val="0"/>
                        </a:spcAft>
                        <a:buFont typeface="Arial" panose="020B0604020202020204" pitchFamily="34" charset="0"/>
                        <a:buChar char="•"/>
                      </a:pPr>
                      <a:r>
                        <a:rPr lang="en-AU" sz="900" i="0" dirty="0"/>
                        <a:t>Increased occurrence of at-risk or late items being reported, impact is to initial UFE accuracy</a:t>
                      </a:r>
                    </a:p>
                  </a:txBody>
                  <a:tcPr marL="36000" marR="36000" anchor="ctr"/>
                </a:tc>
                <a:extLst>
                  <a:ext uri="{0D108BD9-81ED-4DB2-BD59-A6C34878D82A}">
                    <a16:rowId xmlns:a16="http://schemas.microsoft.com/office/drawing/2014/main" val="3585666908"/>
                  </a:ext>
                </a:extLst>
              </a:tr>
              <a:tr h="997710">
                <a:tc vMerge="1">
                  <a:txBody>
                    <a:bodyPr/>
                    <a:lstStyle/>
                    <a:p>
                      <a:pPr algn="ctr"/>
                      <a:endParaRPr lang="en-AU" sz="1000" b="1"/>
                    </a:p>
                  </a:txBody>
                  <a:tcPr marL="36000" marR="36000" anchor="ctr"/>
                </a:tc>
                <a:tc>
                  <a:txBody>
                    <a:bodyPr/>
                    <a:lstStyle/>
                    <a:p>
                      <a:pPr>
                        <a:lnSpc>
                          <a:spcPct val="100000"/>
                        </a:lnSpc>
                        <a:spcBef>
                          <a:spcPts val="0"/>
                        </a:spcBef>
                        <a:spcAft>
                          <a:spcPts val="0"/>
                        </a:spcAft>
                      </a:pPr>
                      <a:r>
                        <a:rPr lang="en-AU" sz="900" dirty="0">
                          <a:latin typeface="Segoe UI Semilight"/>
                          <a:cs typeface="Segoe UI Semilight"/>
                        </a:rPr>
                        <a:t>Provide GS metering and standing data updates (incl. NCONUML).</a:t>
                      </a:r>
                    </a:p>
                  </a:txBody>
                  <a:tcPr marL="36000" marR="36000" anchor="ctr"/>
                </a:tc>
                <a:tc vMerge="1">
                  <a:txBody>
                    <a:bodyPr/>
                    <a:lstStyle/>
                    <a:p>
                      <a:endParaRPr lang="en-AU" sz="1050"/>
                    </a:p>
                  </a:txBody>
                  <a:tcPr marL="36000" marR="36000" anchor="ctr">
                    <a:solidFill>
                      <a:schemeClr val="tx1"/>
                    </a:solidFill>
                  </a:tcPr>
                </a:tc>
                <a:tc vMerge="1">
                  <a:txBody>
                    <a:bodyPr/>
                    <a:lstStyle/>
                    <a:p>
                      <a:endParaRPr lang="en-AU"/>
                    </a:p>
                  </a:txBody>
                  <a:tcPr/>
                </a:tc>
                <a:tc vMerge="1">
                  <a:txBody>
                    <a:bodyPr/>
                    <a:lstStyle/>
                    <a:p>
                      <a:pPr marL="171450" indent="-171450">
                        <a:lnSpc>
                          <a:spcPct val="100000"/>
                        </a:lnSpc>
                        <a:spcBef>
                          <a:spcPts val="0"/>
                        </a:spcBef>
                        <a:spcAft>
                          <a:spcPts val="0"/>
                        </a:spcAft>
                        <a:buFont typeface="Arial" panose="020B0604020202020204" pitchFamily="34" charset="0"/>
                        <a:buChar char="•"/>
                      </a:pPr>
                      <a:endParaRPr lang="en-AU" sz="900" i="0"/>
                    </a:p>
                  </a:txBody>
                  <a:tcPr marL="36000" marR="36000" anchor="ctr"/>
                </a:tc>
                <a:extLst>
                  <a:ext uri="{0D108BD9-81ED-4DB2-BD59-A6C34878D82A}">
                    <a16:rowId xmlns:a16="http://schemas.microsoft.com/office/drawing/2014/main" val="905721622"/>
                  </a:ext>
                </a:extLst>
              </a:tr>
              <a:tr h="411110">
                <a:tc rowSpan="2">
                  <a:txBody>
                    <a:bodyPr/>
                    <a:lstStyle/>
                    <a:p>
                      <a:pPr algn="ctr"/>
                      <a:r>
                        <a:rPr lang="en-AU" sz="900" b="1" dirty="0">
                          <a:latin typeface="Segoe UI Semilight"/>
                          <a:cs typeface="Segoe UI Semilight"/>
                        </a:rPr>
                        <a:t>TNSP</a:t>
                      </a:r>
                    </a:p>
                  </a:txBody>
                  <a:tcPr marL="36000" marR="36000"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900" dirty="0">
                          <a:latin typeface="Segoe UI Semilight"/>
                          <a:cs typeface="Segoe UI Semilight"/>
                        </a:rPr>
                        <a:t>Receive and process 5-minute metering data</a:t>
                      </a:r>
                    </a:p>
                  </a:txBody>
                  <a:tcPr marL="36000" marR="36000"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900" dirty="0">
                          <a:solidFill>
                            <a:schemeClr val="bg1"/>
                          </a:solidFill>
                        </a:rPr>
                        <a:t>On-track</a:t>
                      </a:r>
                    </a:p>
                  </a:txBody>
                  <a:tcPr marL="36000" marR="36000" anchor="ctr">
                    <a:solidFill>
                      <a:srgbClr val="00B050"/>
                    </a:solidFill>
                  </a:tcPr>
                </a:tc>
                <a:tc rowSpan="2">
                  <a:txBody>
                    <a:bodyPr/>
                    <a:lstStyle/>
                    <a:p>
                      <a:endParaRPr lang="en-AU" sz="900"/>
                    </a:p>
                  </a:txBody>
                  <a:tcPr marL="36000" marR="36000" anchor="ctr">
                    <a:solidFill>
                      <a:srgbClr val="00B050"/>
                    </a:solidFill>
                  </a:tcPr>
                </a:tc>
                <a:tc>
                  <a:txBody>
                    <a:bodyPr/>
                    <a:lstStyle/>
                    <a:p>
                      <a:pPr marL="171450" indent="-171450">
                        <a:buFont typeface="Arial" panose="020B0604020202020204" pitchFamily="34" charset="0"/>
                        <a:buChar char="•"/>
                      </a:pPr>
                      <a:r>
                        <a:rPr lang="en-AU" sz="900" i="0" dirty="0">
                          <a:solidFill>
                            <a:schemeClr val="tx1"/>
                          </a:solidFill>
                        </a:rPr>
                        <a:t>All TNSPs reporting their overall programs as on track</a:t>
                      </a:r>
                    </a:p>
                    <a:p>
                      <a:pPr marL="171450" indent="-171450">
                        <a:buFont typeface="Arial" panose="020B0604020202020204" pitchFamily="34" charset="0"/>
                        <a:buChar char="•"/>
                      </a:pPr>
                      <a:r>
                        <a:rPr lang="en-AU" sz="900" i="0" dirty="0">
                          <a:solidFill>
                            <a:schemeClr val="tx1"/>
                          </a:solidFill>
                        </a:rPr>
                        <a:t>2 out of 6 have the intention to receive 5-minute metering data prior to the Rule commencement date</a:t>
                      </a:r>
                    </a:p>
                  </a:txBody>
                  <a:tcPr marL="36000" marR="36000" anchor="ctr"/>
                </a:tc>
                <a:extLst>
                  <a:ext uri="{0D108BD9-81ED-4DB2-BD59-A6C34878D82A}">
                    <a16:rowId xmlns:a16="http://schemas.microsoft.com/office/drawing/2014/main" val="1757833865"/>
                  </a:ext>
                </a:extLst>
              </a:tr>
              <a:tr h="267625">
                <a:tc vMerge="1">
                  <a:txBody>
                    <a:bodyPr/>
                    <a:lstStyle/>
                    <a:p>
                      <a:pPr algn="ctr"/>
                      <a:endParaRPr lang="en-AU" sz="1000" b="1"/>
                    </a:p>
                  </a:txBody>
                  <a:tcPr marL="36000" marR="36000" anchor="ctr"/>
                </a:tc>
                <a:tc>
                  <a:txBody>
                    <a:bodyPr/>
                    <a:lstStyle/>
                    <a:p>
                      <a:pPr marL="0" marR="0" lvl="0" indent="0" algn="l" rtl="0" eaLnBrk="1" fontAlgn="auto" latinLnBrk="0" hangingPunct="1">
                        <a:lnSpc>
                          <a:spcPct val="100000"/>
                        </a:lnSpc>
                        <a:spcBef>
                          <a:spcPts val="0"/>
                        </a:spcBef>
                        <a:spcAft>
                          <a:spcPts val="0"/>
                        </a:spcAft>
                        <a:buClrTx/>
                        <a:buSzTx/>
                        <a:buFontTx/>
                        <a:buNone/>
                      </a:pPr>
                      <a:r>
                        <a:rPr lang="en-AU" sz="900" dirty="0">
                          <a:latin typeface="Segoe UI Semilight"/>
                          <a:cs typeface="Segoe UI Semilight"/>
                        </a:rPr>
                        <a:t>Provide GS metering and standing data updates </a:t>
                      </a:r>
                    </a:p>
                  </a:txBody>
                  <a:tcPr marL="36000" marR="36000" anchor="ctr"/>
                </a:tc>
                <a:tc vMerge="1">
                  <a:txBody>
                    <a:bodyPr/>
                    <a:lstStyle/>
                    <a:p>
                      <a:endParaRPr lang="en-AU" sz="1050"/>
                    </a:p>
                  </a:txBody>
                  <a:tcPr marL="36000" marR="36000" anchor="ctr">
                    <a:solidFill>
                      <a:schemeClr val="tx1"/>
                    </a:solidFill>
                  </a:tcPr>
                </a:tc>
                <a:tc vMerge="1">
                  <a:txBody>
                    <a:bodyPr/>
                    <a:lstStyle/>
                    <a:p>
                      <a:endParaRPr lang="en-AU"/>
                    </a:p>
                  </a:txBody>
                  <a:tcPr/>
                </a:tc>
                <a:tc>
                  <a:txBody>
                    <a:bodyPr/>
                    <a:lstStyle/>
                    <a:p>
                      <a:pPr marL="171450" indent="-171450">
                        <a:buFont typeface="Arial" panose="020B0604020202020204" pitchFamily="34" charset="0"/>
                        <a:buChar char="•"/>
                      </a:pPr>
                      <a:r>
                        <a:rPr lang="en-AU" sz="900" i="0" dirty="0">
                          <a:solidFill>
                            <a:schemeClr val="tx1"/>
                          </a:solidFill>
                        </a:rPr>
                        <a:t>5 out of 6 reporting as on-track, 1 response not received (noting that their Round 7 response showed them as on-track)</a:t>
                      </a:r>
                    </a:p>
                  </a:txBody>
                  <a:tcPr marL="36000" marR="36000" anchor="ctr"/>
                </a:tc>
                <a:extLst>
                  <a:ext uri="{0D108BD9-81ED-4DB2-BD59-A6C34878D82A}">
                    <a16:rowId xmlns:a16="http://schemas.microsoft.com/office/drawing/2014/main" val="4185138651"/>
                  </a:ext>
                </a:extLst>
              </a:tr>
              <a:tr h="675044">
                <a:tc rowSpan="3">
                  <a:txBody>
                    <a:bodyPr/>
                    <a:lstStyle/>
                    <a:p>
                      <a:pPr algn="ctr"/>
                      <a:r>
                        <a:rPr lang="en-AU" sz="900" b="1" dirty="0">
                          <a:latin typeface="Segoe UI Semilight"/>
                          <a:cs typeface="Segoe UI Semilight"/>
                        </a:rPr>
                        <a:t>MDP</a:t>
                      </a:r>
                    </a:p>
                  </a:txBody>
                  <a:tcPr marL="36000" marR="36000" anchor="ctr"/>
                </a:tc>
                <a:tc>
                  <a:txBody>
                    <a:bodyPr/>
                    <a:lstStyle/>
                    <a:p>
                      <a:r>
                        <a:rPr lang="en-AU" sz="900" dirty="0">
                          <a:latin typeface="Segoe UI Semilight"/>
                          <a:cs typeface="Segoe UI Semilight"/>
                        </a:rPr>
                        <a:t>Provide 5-minute metering data </a:t>
                      </a:r>
                      <a:r>
                        <a:rPr lang="en-AU" sz="900" b="1" dirty="0">
                          <a:latin typeface="Segoe UI Semilight"/>
                          <a:cs typeface="Segoe UI Semilight"/>
                        </a:rPr>
                        <a:t>T1-3 distribution connected meters, type 7 meters. </a:t>
                      </a:r>
                    </a:p>
                  </a:txBody>
                  <a:tcPr marL="36000" marR="36000" anchor="ct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900" dirty="0">
                          <a:solidFill>
                            <a:schemeClr val="bg1"/>
                          </a:solidFill>
                        </a:rPr>
                        <a:t>On-track</a:t>
                      </a:r>
                    </a:p>
                  </a:txBody>
                  <a:tcPr marL="36000" marR="36000" anchor="ctr">
                    <a:solidFill>
                      <a:srgbClr val="00B050"/>
                    </a:solidFill>
                  </a:tcPr>
                </a:tc>
                <a:tc rowSpan="3">
                  <a:txBody>
                    <a:bodyPr/>
                    <a:lstStyle/>
                    <a:p>
                      <a:endParaRPr lang="en-AU" sz="900"/>
                    </a:p>
                  </a:txBody>
                  <a:tcPr marL="36000" marR="36000" anchor="ctr">
                    <a:solidFill>
                      <a:srgbClr val="00B050"/>
                    </a:solidFill>
                  </a:tcPr>
                </a:tc>
                <a:tc rowSpan="3">
                  <a:txBody>
                    <a:bodyPr/>
                    <a:lstStyle/>
                    <a:p>
                      <a:pPr marL="171450" indent="-171450">
                        <a:buFont typeface="Arial" panose="020B0604020202020204" pitchFamily="34" charset="0"/>
                        <a:buChar char="•"/>
                      </a:pPr>
                      <a:r>
                        <a:rPr lang="en-AU" sz="900" i="0" dirty="0"/>
                        <a:t>Status: On-track</a:t>
                      </a:r>
                    </a:p>
                    <a:p>
                      <a:pPr marL="628650" lvl="1" indent="-171450">
                        <a:buFont typeface="Arial" panose="020B0604020202020204" pitchFamily="34" charset="0"/>
                        <a:buChar char="•"/>
                      </a:pPr>
                      <a:r>
                        <a:rPr lang="en-AU" sz="900" i="0" dirty="0"/>
                        <a:t>13 out of 16 MDPs reporting as on-track, representing approx. 95% coverage of Tranche 1 meters</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900" i="0" dirty="0"/>
                        <a:t>16 out of 16  MDPs reporting on-track for the delivery of 5-minute metering data by 1 October</a:t>
                      </a:r>
                    </a:p>
                    <a:p>
                      <a:pPr marL="171450" indent="-171450">
                        <a:buFont typeface="Arial" panose="020B0604020202020204" pitchFamily="34" charset="0"/>
                        <a:buChar char="•"/>
                      </a:pPr>
                      <a:r>
                        <a:rPr lang="en-AU" sz="900" i="0" dirty="0"/>
                        <a:t>Trend: Neutral</a:t>
                      </a:r>
                    </a:p>
                  </a:txBody>
                  <a:tcPr marL="36000" marR="36000" anchor="ctr"/>
                </a:tc>
                <a:extLst>
                  <a:ext uri="{0D108BD9-81ED-4DB2-BD59-A6C34878D82A}">
                    <a16:rowId xmlns:a16="http://schemas.microsoft.com/office/drawing/2014/main" val="1053141533"/>
                  </a:ext>
                </a:extLst>
              </a:tr>
              <a:tr h="567917">
                <a:tc vMerge="1">
                  <a:txBody>
                    <a:bodyPr/>
                    <a:lstStyle/>
                    <a:p>
                      <a:pPr algn="ctr"/>
                      <a:endParaRPr lang="en-AU" sz="1000" b="1"/>
                    </a:p>
                  </a:txBody>
                  <a:tcPr marL="36000" marR="36000" anchor="ctr"/>
                </a:tc>
                <a:tc>
                  <a:txBody>
                    <a:bodyPr/>
                    <a:lstStyle/>
                    <a:p>
                      <a:r>
                        <a:rPr lang="en-AU" sz="900" dirty="0">
                          <a:latin typeface="Segoe UI Semilight"/>
                          <a:cs typeface="Segoe UI Semilight"/>
                        </a:rPr>
                        <a:t>Provide type 4, 4A, Vic Ami metering data at 5-minute granularity by 1 December 2022</a:t>
                      </a:r>
                    </a:p>
                  </a:txBody>
                  <a:tcPr marL="36000" marR="36000" anchor="ctr"/>
                </a:tc>
                <a:tc vMerge="1">
                  <a:txBody>
                    <a:bodyPr/>
                    <a:lstStyle/>
                    <a:p>
                      <a:endParaRPr lang="en-AU" sz="1050"/>
                    </a:p>
                  </a:txBody>
                  <a:tcPr marL="36000" marR="36000" anchor="ctr">
                    <a:solidFill>
                      <a:schemeClr val="tx1"/>
                    </a:solidFill>
                  </a:tcPr>
                </a:tc>
                <a:tc vMerge="1">
                  <a:txBody>
                    <a:bodyPr/>
                    <a:lstStyle/>
                    <a:p>
                      <a:endParaRPr lang="en-AU"/>
                    </a:p>
                  </a:txBody>
                  <a:tcPr/>
                </a:tc>
                <a:tc vMerge="1">
                  <a:txBody>
                    <a:bodyPr/>
                    <a:lstStyle/>
                    <a:p>
                      <a:pPr marL="171450" indent="-171450">
                        <a:buFont typeface="Arial" panose="020B0604020202020204" pitchFamily="34" charset="0"/>
                        <a:buChar char="•"/>
                      </a:pPr>
                      <a:endParaRPr lang="en-AU" sz="900" i="0"/>
                    </a:p>
                  </a:txBody>
                  <a:tcPr marL="36000" marR="36000" anchor="ctr"/>
                </a:tc>
                <a:extLst>
                  <a:ext uri="{0D108BD9-81ED-4DB2-BD59-A6C34878D82A}">
                    <a16:rowId xmlns:a16="http://schemas.microsoft.com/office/drawing/2014/main" val="1633647725"/>
                  </a:ext>
                </a:extLst>
              </a:tr>
              <a:tr h="415351">
                <a:tc vMerge="1">
                  <a:txBody>
                    <a:bodyPr/>
                    <a:lstStyle/>
                    <a:p>
                      <a:endParaRPr lang="en-AU"/>
                    </a:p>
                  </a:txBody>
                  <a:tcPr/>
                </a:tc>
                <a:tc>
                  <a:txBody>
                    <a:bodyPr/>
                    <a:lstStyle/>
                    <a:p>
                      <a:r>
                        <a:rPr lang="en-AU" sz="900" dirty="0">
                          <a:latin typeface="Segoe UI Semilight"/>
                          <a:cs typeface="Segoe UI Semilight"/>
                        </a:rPr>
                        <a:t>Provide basic metering data for tier 1 NMIs to AEMO.</a:t>
                      </a:r>
                    </a:p>
                  </a:txBody>
                  <a:tcPr marL="36000" marR="36000" anchor="ctr"/>
                </a:tc>
                <a:tc vMerge="1">
                  <a:txBody>
                    <a:bodyPr/>
                    <a:lstStyle/>
                    <a:p>
                      <a:endParaRPr lang="en-AU"/>
                    </a:p>
                  </a:txBody>
                  <a:tcPr/>
                </a:tc>
                <a:tc vMerge="1">
                  <a:txBody>
                    <a:bodyPr/>
                    <a:lstStyle/>
                    <a:p>
                      <a:endParaRPr lang="en-AU"/>
                    </a:p>
                  </a:txBody>
                  <a:tcPr/>
                </a:tc>
                <a:tc vMerge="1">
                  <a:txBody>
                    <a:bodyPr/>
                    <a:lstStyle/>
                    <a:p>
                      <a:pPr marL="171450" indent="-171450">
                        <a:buFont typeface="Arial" panose="020B0604020202020204" pitchFamily="34" charset="0"/>
                        <a:buChar char="•"/>
                      </a:pPr>
                      <a:endParaRPr lang="en-AU" sz="900" i="0"/>
                    </a:p>
                  </a:txBody>
                  <a:tcPr marL="36000" marR="36000" anchor="ctr"/>
                </a:tc>
                <a:extLst>
                  <a:ext uri="{0D108BD9-81ED-4DB2-BD59-A6C34878D82A}">
                    <a16:rowId xmlns:a16="http://schemas.microsoft.com/office/drawing/2014/main" val="3239564150"/>
                  </a:ext>
                </a:extLst>
              </a:tr>
              <a:tr h="577352">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AU" sz="900" b="1" dirty="0">
                          <a:latin typeface="Segoe UI Semilight"/>
                          <a:cs typeface="Segoe UI Semilight"/>
                        </a:rPr>
                        <a:t>MP, MC</a:t>
                      </a:r>
                    </a:p>
                    <a:p>
                      <a:pPr algn="ctr"/>
                      <a:endParaRPr lang="en-AU" sz="900" b="1">
                        <a:latin typeface="Segoe UI Semilight" panose="020B0402040204020203" pitchFamily="34" charset="0"/>
                        <a:cs typeface="Segoe UI Semilight" panose="020B0402040204020203" pitchFamily="34" charset="0"/>
                      </a:endParaRPr>
                    </a:p>
                  </a:txBody>
                  <a:tcPr marL="36000" marR="36000" anchor="ctr"/>
                </a:tc>
                <a:tc>
                  <a:txBody>
                    <a:bodyPr/>
                    <a:lstStyle/>
                    <a:p>
                      <a:pPr algn="l"/>
                      <a:r>
                        <a:rPr lang="en-AU" sz="900" dirty="0">
                          <a:latin typeface="Segoe UI Semilight"/>
                          <a:cs typeface="Segoe UI Semilight"/>
                        </a:rPr>
                        <a:t>All T1-3,4* meters are able to produce and store 5-minute data. </a:t>
                      </a:r>
                    </a:p>
                  </a:txBody>
                  <a:tcPr marL="36000" marR="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900" dirty="0">
                          <a:solidFill>
                            <a:schemeClr val="bg1"/>
                          </a:solidFill>
                        </a:rPr>
                        <a:t>On-track</a:t>
                      </a:r>
                      <a:endParaRPr lang="en-AU" sz="900" dirty="0">
                        <a:solidFill>
                          <a:schemeClr val="bg1"/>
                        </a:solidFill>
                        <a:highlight>
                          <a:srgbClr val="FFFF00"/>
                        </a:highlight>
                      </a:endParaRPr>
                    </a:p>
                  </a:txBody>
                  <a:tcPr marL="36000" marR="36000" anchor="ctr">
                    <a:solidFill>
                      <a:srgbClr val="00B050"/>
                    </a:solidFill>
                  </a:tcPr>
                </a:tc>
                <a:tc>
                  <a:txBody>
                    <a:bodyPr/>
                    <a:lstStyle/>
                    <a:p>
                      <a:pPr algn="ctr"/>
                      <a:endParaRPr lang="en-AU" sz="900">
                        <a:highlight>
                          <a:srgbClr val="FFFF00"/>
                        </a:highlight>
                      </a:endParaRPr>
                    </a:p>
                  </a:txBody>
                  <a:tcPr marL="36000" marR="36000" anchor="ctr">
                    <a:solidFill>
                      <a:srgbClr val="00B050"/>
                    </a:solidFill>
                  </a:tcPr>
                </a:tc>
                <a:tc>
                  <a:txBody>
                    <a:bodyPr/>
                    <a:lstStyle/>
                    <a:p>
                      <a:pPr marL="171450" indent="-171450">
                        <a:buFont typeface="Arial" panose="020B0604020202020204" pitchFamily="34" charset="0"/>
                        <a:buChar char="•"/>
                      </a:pPr>
                      <a:r>
                        <a:rPr lang="en-AU" sz="900" i="0" dirty="0"/>
                        <a:t>19 MPs servicing tranche 1 meters reporting as on-track against compliance requirements with up to 10% of installations planned for August, September</a:t>
                      </a:r>
                    </a:p>
                    <a:p>
                      <a:pPr marL="171450" lvl="0" indent="-171450">
                        <a:buFont typeface="Arial" panose="020B0604020202020204" pitchFamily="34" charset="0"/>
                        <a:buChar char="•"/>
                      </a:pPr>
                      <a:r>
                        <a:rPr lang="en-AU" sz="900" i="0" dirty="0"/>
                        <a:t>Approx. 40% of tranche 1 meters currently 5-minute capable, expecting a large increase in this percentage once rollout plan updates, due 1 July,  are provided by Participants</a:t>
                      </a:r>
                    </a:p>
                  </a:txBody>
                  <a:tcPr marL="36000" marR="36000" marB="0" anchor="ctr"/>
                </a:tc>
                <a:extLst>
                  <a:ext uri="{0D108BD9-81ED-4DB2-BD59-A6C34878D82A}">
                    <a16:rowId xmlns:a16="http://schemas.microsoft.com/office/drawing/2014/main" val="413364890"/>
                  </a:ext>
                </a:extLst>
              </a:tr>
              <a:tr h="493190">
                <a:tc gridSpan="2">
                  <a:txBody>
                    <a:bodyPr/>
                    <a:lstStyle/>
                    <a:p>
                      <a:pPr algn="ctr"/>
                      <a:r>
                        <a:rPr lang="en-AU" sz="900" b="1" dirty="0">
                          <a:solidFill>
                            <a:schemeClr val="tx1"/>
                          </a:solidFill>
                          <a:latin typeface="Segoe UI Semilight"/>
                          <a:cs typeface="Segoe UI Semilight"/>
                        </a:rPr>
                        <a:t>Summary – Other Industry Capabilities</a:t>
                      </a:r>
                    </a:p>
                  </a:txBody>
                  <a:tcPr marL="36000" marR="36000" anchor="ctr">
                    <a:solidFill>
                      <a:schemeClr val="accent6">
                        <a:lumMod val="90000"/>
                      </a:schemeClr>
                    </a:solidFill>
                  </a:tcPr>
                </a:tc>
                <a:tc hMerge="1">
                  <a:txBody>
                    <a:bodyPr/>
                    <a:lstStyle/>
                    <a:p>
                      <a:pPr algn="ctr"/>
                      <a:endParaRPr lang="en-AU" sz="800">
                        <a:solidFill>
                          <a:schemeClr val="bg1"/>
                        </a:solidFill>
                        <a:latin typeface="Segoe UI Semilight" panose="020B0402040204020203" pitchFamily="34" charset="0"/>
                        <a:cs typeface="Segoe UI Semilight" panose="020B0402040204020203" pitchFamily="34" charset="0"/>
                      </a:endParaRPr>
                    </a:p>
                  </a:txBody>
                  <a:tcPr marL="36000" marR="36000" anchor="ctr">
                    <a:solidFill>
                      <a:schemeClr val="accent6">
                        <a:lumMod val="90000"/>
                      </a:schemeClr>
                    </a:solidFill>
                  </a:tcPr>
                </a:tc>
                <a:tc>
                  <a:txBody>
                    <a:bodyPr/>
                    <a:lstStyle/>
                    <a:p>
                      <a:pPr algn="ctr"/>
                      <a:r>
                        <a:rPr lang="en-AU" sz="900" dirty="0">
                          <a:solidFill>
                            <a:schemeClr val="bg1"/>
                          </a:solidFill>
                        </a:rPr>
                        <a:t>On-track</a:t>
                      </a:r>
                      <a:endParaRPr lang="en-AU" sz="900" dirty="0"/>
                    </a:p>
                  </a:txBody>
                  <a:tcPr marL="36000" marR="36000" anchor="ctr">
                    <a:solidFill>
                      <a:srgbClr val="00B050"/>
                    </a:solidFill>
                  </a:tcPr>
                </a:tc>
                <a:tc>
                  <a:txBody>
                    <a:bodyPr/>
                    <a:lstStyle/>
                    <a:p>
                      <a:pPr algn="ctr"/>
                      <a:endParaRPr lang="en-AU" sz="900"/>
                    </a:p>
                  </a:txBody>
                  <a:tcPr marL="36000" marR="36000" anchor="ctr">
                    <a:solidFill>
                      <a:srgbClr val="00B050"/>
                    </a:solidFill>
                  </a:tcPr>
                </a:tc>
                <a:tc>
                  <a:txBody>
                    <a:bodyPr/>
                    <a:lstStyle/>
                    <a:p>
                      <a:pPr marL="171450" indent="-171450">
                        <a:buFont typeface="Arial" panose="020B0604020202020204" pitchFamily="34" charset="0"/>
                        <a:buChar char="•"/>
                      </a:pPr>
                      <a:r>
                        <a:rPr lang="en-AU" sz="900" i="0" dirty="0"/>
                        <a:t>Overall, on-track for 5MS rule commencement. </a:t>
                      </a:r>
                      <a:endParaRPr lang="en-AU" sz="900" i="0"/>
                    </a:p>
                    <a:p>
                      <a:pPr marL="171450" indent="-171450">
                        <a:buFont typeface="Arial" panose="020B0604020202020204" pitchFamily="34" charset="0"/>
                        <a:buChar char="•"/>
                      </a:pPr>
                      <a:r>
                        <a:rPr lang="en-AU" sz="900" i="0" dirty="0"/>
                        <a:t>Trending down due to the increased number of at-risk and late activities being reported</a:t>
                      </a:r>
                    </a:p>
                  </a:txBody>
                  <a:tcPr marL="36000" marR="36000" anchor="ctr"/>
                </a:tc>
                <a:extLst>
                  <a:ext uri="{0D108BD9-81ED-4DB2-BD59-A6C34878D82A}">
                    <a16:rowId xmlns:a16="http://schemas.microsoft.com/office/drawing/2014/main" val="3615317680"/>
                  </a:ext>
                </a:extLst>
              </a:tr>
            </a:tbl>
          </a:graphicData>
        </a:graphic>
      </p:graphicFrame>
      <p:sp>
        <p:nvSpPr>
          <p:cNvPr id="19" name="Arrow: Down 18">
            <a:extLst>
              <a:ext uri="{FF2B5EF4-FFF2-40B4-BE49-F238E27FC236}">
                <a16:creationId xmlns:a16="http://schemas.microsoft.com/office/drawing/2014/main" id="{E6794C46-2262-4589-AE33-68ACA261FACC}"/>
              </a:ext>
            </a:extLst>
          </p:cNvPr>
          <p:cNvSpPr/>
          <p:nvPr/>
        </p:nvSpPr>
        <p:spPr>
          <a:xfrm rot="10800000" flipV="1">
            <a:off x="4386398" y="2631599"/>
            <a:ext cx="158001" cy="36265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1" name="Arrow: Down 20">
            <a:extLst>
              <a:ext uri="{FF2B5EF4-FFF2-40B4-BE49-F238E27FC236}">
                <a16:creationId xmlns:a16="http://schemas.microsoft.com/office/drawing/2014/main" id="{1020AD45-DFF5-41F9-9AA2-8DC61D8D59D6}"/>
              </a:ext>
            </a:extLst>
          </p:cNvPr>
          <p:cNvSpPr/>
          <p:nvPr/>
        </p:nvSpPr>
        <p:spPr>
          <a:xfrm rot="10800000" flipV="1">
            <a:off x="4391220" y="1581595"/>
            <a:ext cx="158001" cy="36265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5" name="Arrow: Down 24">
            <a:extLst>
              <a:ext uri="{FF2B5EF4-FFF2-40B4-BE49-F238E27FC236}">
                <a16:creationId xmlns:a16="http://schemas.microsoft.com/office/drawing/2014/main" id="{9112FAFC-3FC3-4CC9-BE0B-EA0342F89541}"/>
              </a:ext>
            </a:extLst>
          </p:cNvPr>
          <p:cNvSpPr/>
          <p:nvPr/>
        </p:nvSpPr>
        <p:spPr>
          <a:xfrm rot="5400000" flipV="1">
            <a:off x="4396259" y="3531758"/>
            <a:ext cx="158001" cy="36265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6" name="Arrow: Down 25">
            <a:extLst>
              <a:ext uri="{FF2B5EF4-FFF2-40B4-BE49-F238E27FC236}">
                <a16:creationId xmlns:a16="http://schemas.microsoft.com/office/drawing/2014/main" id="{880C514B-9AED-4F52-81C9-3B7CA32FFE1C}"/>
              </a:ext>
            </a:extLst>
          </p:cNvPr>
          <p:cNvSpPr/>
          <p:nvPr/>
        </p:nvSpPr>
        <p:spPr>
          <a:xfrm rot="5400000" flipV="1">
            <a:off x="4391221" y="4771109"/>
            <a:ext cx="158001" cy="36265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3" name="Arrow: Down 32">
            <a:extLst>
              <a:ext uri="{FF2B5EF4-FFF2-40B4-BE49-F238E27FC236}">
                <a16:creationId xmlns:a16="http://schemas.microsoft.com/office/drawing/2014/main" id="{88CCE4E0-6F89-4AA0-A2DF-7758280533DF}"/>
              </a:ext>
            </a:extLst>
          </p:cNvPr>
          <p:cNvSpPr/>
          <p:nvPr/>
        </p:nvSpPr>
        <p:spPr>
          <a:xfrm rot="10800000" flipV="1">
            <a:off x="4383626" y="5898555"/>
            <a:ext cx="158001" cy="36265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4" name="Arrow: Down 33">
            <a:extLst>
              <a:ext uri="{FF2B5EF4-FFF2-40B4-BE49-F238E27FC236}">
                <a16:creationId xmlns:a16="http://schemas.microsoft.com/office/drawing/2014/main" id="{D424E637-A3B1-4F40-AFF1-10CC0BA78BBA}"/>
              </a:ext>
            </a:extLst>
          </p:cNvPr>
          <p:cNvSpPr/>
          <p:nvPr/>
        </p:nvSpPr>
        <p:spPr>
          <a:xfrm rot="10800000" flipV="1">
            <a:off x="4383626" y="6395160"/>
            <a:ext cx="158001" cy="36265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aphicFrame>
        <p:nvGraphicFramePr>
          <p:cNvPr id="13" name="Table 12">
            <a:extLst>
              <a:ext uri="{FF2B5EF4-FFF2-40B4-BE49-F238E27FC236}">
                <a16:creationId xmlns:a16="http://schemas.microsoft.com/office/drawing/2014/main" id="{11F84745-A131-4892-8C33-0C4B99154C7A}"/>
              </a:ext>
            </a:extLst>
          </p:cNvPr>
          <p:cNvGraphicFramePr>
            <a:graphicFrameLocks noGrp="1"/>
          </p:cNvGraphicFramePr>
          <p:nvPr/>
        </p:nvGraphicFramePr>
        <p:xfrm>
          <a:off x="8865825" y="89425"/>
          <a:ext cx="3213773" cy="1189039"/>
        </p:xfrm>
        <a:graphic>
          <a:graphicData uri="http://schemas.openxmlformats.org/drawingml/2006/table">
            <a:tbl>
              <a:tblPr/>
              <a:tblGrid>
                <a:gridCol w="455397">
                  <a:extLst>
                    <a:ext uri="{9D8B030D-6E8A-4147-A177-3AD203B41FA5}">
                      <a16:colId xmlns:a16="http://schemas.microsoft.com/office/drawing/2014/main" val="3752375256"/>
                    </a:ext>
                  </a:extLst>
                </a:gridCol>
                <a:gridCol w="1009513">
                  <a:extLst>
                    <a:ext uri="{9D8B030D-6E8A-4147-A177-3AD203B41FA5}">
                      <a16:colId xmlns:a16="http://schemas.microsoft.com/office/drawing/2014/main" val="1888874333"/>
                    </a:ext>
                  </a:extLst>
                </a:gridCol>
                <a:gridCol w="1748863">
                  <a:extLst>
                    <a:ext uri="{9D8B030D-6E8A-4147-A177-3AD203B41FA5}">
                      <a16:colId xmlns:a16="http://schemas.microsoft.com/office/drawing/2014/main" val="489716578"/>
                    </a:ext>
                  </a:extLst>
                </a:gridCol>
              </a:tblGrid>
              <a:tr h="395198">
                <a:tc>
                  <a:txBody>
                    <a:bodyPr/>
                    <a:lstStyle/>
                    <a:p>
                      <a:pPr algn="l" fontAlgn="t"/>
                      <a:endParaRPr lang="en-AU" sz="900" b="0" i="0" u="none" strike="noStrike">
                        <a:solidFill>
                          <a:srgbClr val="000000"/>
                        </a:solidFill>
                        <a:effectLst/>
                        <a:latin typeface="Calibri" panose="020F0502020204030204" pitchFamily="34" charset="0"/>
                      </a:endParaRPr>
                    </a:p>
                  </a:txBody>
                  <a:tcPr marL="72000" marR="72000" marT="0" marB="0" anchor="ctr">
                    <a:lnL w="12700" cap="flat" cmpd="sng" algn="ctr">
                      <a:solidFill>
                        <a:schemeClr val="bg1"/>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tc>
                  <a:txBody>
                    <a:bodyPr/>
                    <a:lstStyle/>
                    <a:p>
                      <a:pPr algn="l" fontAlgn="t"/>
                      <a:r>
                        <a:rPr lang="en-AU" sz="800" b="1" i="0" u="none" strike="noStrike">
                          <a:solidFill>
                            <a:schemeClr val="tx1"/>
                          </a:solidFill>
                          <a:effectLst/>
                          <a:latin typeface="Calibri" panose="020F0502020204030204" pitchFamily="34" charset="0"/>
                        </a:rPr>
                        <a:t>On track</a:t>
                      </a:r>
                    </a:p>
                  </a:txBody>
                  <a:tcPr marL="72000" marR="72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tc>
                  <a:txBody>
                    <a:bodyPr/>
                    <a:lstStyle/>
                    <a:p>
                      <a:pPr algn="l" fontAlgn="t"/>
                      <a:r>
                        <a:rPr lang="en-AU" sz="800" b="0" i="0" u="none" strike="noStrike">
                          <a:solidFill>
                            <a:schemeClr val="tx1"/>
                          </a:solidFill>
                          <a:effectLst/>
                          <a:latin typeface="Calibri" panose="020F0502020204030204" pitchFamily="34" charset="0"/>
                        </a:rPr>
                        <a:t>On track for commencement date</a:t>
                      </a:r>
                    </a:p>
                  </a:txBody>
                  <a:tcPr marL="54000" marR="54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64156069"/>
                  </a:ext>
                </a:extLst>
              </a:tr>
              <a:tr h="370118">
                <a:tc>
                  <a:txBody>
                    <a:bodyPr/>
                    <a:lstStyle/>
                    <a:p>
                      <a:pPr algn="l" fontAlgn="t"/>
                      <a:endParaRPr lang="en-AU" sz="900" b="0" i="0" u="none" strike="noStrike">
                        <a:solidFill>
                          <a:srgbClr val="000000"/>
                        </a:solidFill>
                        <a:effectLst/>
                        <a:latin typeface="Calibri" panose="020F0502020204030204" pitchFamily="34" charset="0"/>
                      </a:endParaRPr>
                    </a:p>
                  </a:txBody>
                  <a:tcPr marL="72000" marR="72000" marT="0" marB="0" anchor="ctr">
                    <a:lnL w="12700" cap="flat" cmpd="sng" algn="ctr">
                      <a:solidFill>
                        <a:schemeClr val="bg1"/>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00"/>
                    </a:solidFill>
                  </a:tcPr>
                </a:tc>
                <a:tc>
                  <a:txBody>
                    <a:bodyPr/>
                    <a:lstStyle/>
                    <a:p>
                      <a:pPr algn="l" fontAlgn="t"/>
                      <a:r>
                        <a:rPr lang="en-AU" sz="800" b="1" i="0" u="none" strike="noStrike">
                          <a:solidFill>
                            <a:schemeClr val="tx1"/>
                          </a:solidFill>
                          <a:effectLst/>
                          <a:latin typeface="Calibri" panose="020F0502020204030204" pitchFamily="34" charset="0"/>
                        </a:rPr>
                        <a:t>Risk 1 – Risk to major milestones or deliveries</a:t>
                      </a:r>
                    </a:p>
                  </a:txBody>
                  <a:tcPr marL="72000" marR="72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tc>
                  <a:txBody>
                    <a:bodyPr/>
                    <a:lstStyle/>
                    <a:p>
                      <a:pPr algn="l" fontAlgn="t"/>
                      <a:r>
                        <a:rPr lang="en-AU" sz="800" b="0" i="0" u="none" strike="noStrike">
                          <a:solidFill>
                            <a:schemeClr val="tx1"/>
                          </a:solidFill>
                          <a:effectLst/>
                          <a:latin typeface="Calibri" panose="020F0502020204030204" pitchFamily="34" charset="0"/>
                        </a:rPr>
                        <a:t>Remediation or contingency activation required to ensure on track delivery for Rule Commencement</a:t>
                      </a:r>
                    </a:p>
                  </a:txBody>
                  <a:tcPr marL="54000" marR="54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6061604"/>
                  </a:ext>
                </a:extLst>
              </a:tr>
              <a:tr h="423723">
                <a:tc>
                  <a:txBody>
                    <a:bodyPr/>
                    <a:lstStyle/>
                    <a:p>
                      <a:pPr algn="l" fontAlgn="t"/>
                      <a:endParaRPr lang="en-AU" sz="900" b="0" i="0" u="none" strike="noStrike">
                        <a:solidFill>
                          <a:srgbClr val="000000"/>
                        </a:solidFill>
                        <a:effectLst/>
                        <a:latin typeface="Calibri" panose="020F0502020204030204" pitchFamily="34" charset="0"/>
                      </a:endParaRPr>
                    </a:p>
                  </a:txBody>
                  <a:tcPr marL="72000" marR="72000" marT="0" marB="0" anchor="ctr">
                    <a:lnL w="12700" cap="flat" cmpd="sng" algn="ctr">
                      <a:solidFill>
                        <a:schemeClr val="bg1"/>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0000"/>
                    </a:solidFill>
                  </a:tcPr>
                </a:tc>
                <a:tc>
                  <a:txBody>
                    <a:bodyPr/>
                    <a:lstStyle/>
                    <a:p>
                      <a:pPr algn="l" fontAlgn="t"/>
                      <a:r>
                        <a:rPr lang="en-AU" sz="800" b="1" i="0" u="none" strike="noStrike">
                          <a:solidFill>
                            <a:schemeClr val="tx1"/>
                          </a:solidFill>
                          <a:effectLst/>
                          <a:latin typeface="Calibri" panose="020F0502020204030204" pitchFamily="34" charset="0"/>
                        </a:rPr>
                        <a:t>Risk 2 – Risk to rule commencement</a:t>
                      </a:r>
                    </a:p>
                  </a:txBody>
                  <a:tcPr marL="72000" marR="72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tc>
                  <a:txBody>
                    <a:bodyPr/>
                    <a:lstStyle/>
                    <a:p>
                      <a:pPr algn="l" fontAlgn="t"/>
                      <a:r>
                        <a:rPr lang="en-AU" sz="800" b="0" i="0" u="none" strike="noStrike">
                          <a:solidFill>
                            <a:schemeClr val="tx1"/>
                          </a:solidFill>
                          <a:effectLst/>
                          <a:latin typeface="Calibri" panose="020F0502020204030204" pitchFamily="34" charset="0"/>
                        </a:rPr>
                        <a:t>Cannot be addressed with available contingencies to be on track for commencement date</a:t>
                      </a:r>
                    </a:p>
                  </a:txBody>
                  <a:tcPr marL="54000" marR="54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91541292"/>
                  </a:ext>
                </a:extLst>
              </a:tr>
            </a:tbl>
          </a:graphicData>
        </a:graphic>
      </p:graphicFrame>
    </p:spTree>
    <p:extLst>
      <p:ext uri="{BB962C8B-B14F-4D97-AF65-F5344CB8AC3E}">
        <p14:creationId xmlns:p14="http://schemas.microsoft.com/office/powerpoint/2010/main" val="976732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A5EA9-EADC-4D1D-846D-0A697DF0B0B7}"/>
              </a:ext>
            </a:extLst>
          </p:cNvPr>
          <p:cNvSpPr>
            <a:spLocks noGrp="1"/>
          </p:cNvSpPr>
          <p:nvPr>
            <p:ph type="title"/>
          </p:nvPr>
        </p:nvSpPr>
        <p:spPr/>
        <p:txBody>
          <a:bodyPr>
            <a:normAutofit fontScale="90000"/>
          </a:bodyPr>
          <a:lstStyle/>
          <a:p>
            <a:r>
              <a:rPr lang="en-AU" sz="4000"/>
              <a:t>AEMO Competition Law </a:t>
            </a:r>
            <a:br>
              <a:rPr lang="en-AU" sz="4000"/>
            </a:br>
            <a:r>
              <a:rPr lang="en-AU" sz="4000"/>
              <a:t>Meeting Protocol</a:t>
            </a:r>
          </a:p>
        </p:txBody>
      </p:sp>
      <p:sp>
        <p:nvSpPr>
          <p:cNvPr id="4" name="Slide Number Placeholder 3">
            <a:extLst>
              <a:ext uri="{FF2B5EF4-FFF2-40B4-BE49-F238E27FC236}">
                <a16:creationId xmlns:a16="http://schemas.microsoft.com/office/drawing/2014/main" id="{5F3EB585-4D7A-4487-A899-13C74FB077F5}"/>
              </a:ext>
            </a:extLst>
          </p:cNvPr>
          <p:cNvSpPr>
            <a:spLocks noGrp="1"/>
          </p:cNvSpPr>
          <p:nvPr>
            <p:ph type="sldNum" sz="quarter" idx="12"/>
          </p:nvPr>
        </p:nvSpPr>
        <p:spPr/>
        <p:txBody>
          <a:bodyPr/>
          <a:lstStyle/>
          <a:p>
            <a:fld id="{4EC81F68-4976-451A-B2E9-79BCBD2F70CC}" type="slidenum">
              <a:rPr lang="en-AU" smtClean="0"/>
              <a:t>2</a:t>
            </a:fld>
            <a:endParaRPr lang="en-AU"/>
          </a:p>
        </p:txBody>
      </p:sp>
      <p:pic>
        <p:nvPicPr>
          <p:cNvPr id="5" name="Picture 4">
            <a:extLst>
              <a:ext uri="{FF2B5EF4-FFF2-40B4-BE49-F238E27FC236}">
                <a16:creationId xmlns:a16="http://schemas.microsoft.com/office/drawing/2014/main" id="{C3BAA1CE-6CA6-4F56-8282-5E3FB15F2B5A}"/>
              </a:ext>
            </a:extLst>
          </p:cNvPr>
          <p:cNvPicPr>
            <a:picLocks noChangeAspect="1"/>
          </p:cNvPicPr>
          <p:nvPr/>
        </p:nvPicPr>
        <p:blipFill>
          <a:blip r:embed="rId2"/>
          <a:stretch>
            <a:fillRect/>
          </a:stretch>
        </p:blipFill>
        <p:spPr>
          <a:xfrm>
            <a:off x="96541" y="5979294"/>
            <a:ext cx="1783534" cy="754112"/>
          </a:xfrm>
          <a:prstGeom prst="rect">
            <a:avLst/>
          </a:prstGeom>
        </p:spPr>
      </p:pic>
      <p:sp>
        <p:nvSpPr>
          <p:cNvPr id="8" name="Rectangle 7">
            <a:extLst>
              <a:ext uri="{FF2B5EF4-FFF2-40B4-BE49-F238E27FC236}">
                <a16:creationId xmlns:a16="http://schemas.microsoft.com/office/drawing/2014/main" id="{A931A289-CD6B-436D-A2D1-61F2ADE34220}"/>
              </a:ext>
            </a:extLst>
          </p:cNvPr>
          <p:cNvSpPr/>
          <p:nvPr/>
        </p:nvSpPr>
        <p:spPr>
          <a:xfrm>
            <a:off x="4251489" y="5352593"/>
            <a:ext cx="7277492" cy="1068736"/>
          </a:xfrm>
          <a:prstGeom prst="rect">
            <a:avLst/>
          </a:prstGeom>
          <a:solidFill>
            <a:srgbClr val="FFFFFF"/>
          </a:solidFill>
          <a:ln>
            <a:solidFill>
              <a:srgbClr val="FFFFFF">
                <a:lumMod val="95000"/>
              </a:srgbClr>
            </a:solidFill>
          </a:ln>
          <a:effectLst>
            <a:outerShdw blurRad="50800" dist="38100" dir="5400000" algn="t" rotWithShape="0">
              <a:prstClr val="black">
                <a:alpha val="40000"/>
              </a:prstClr>
            </a:outerShdw>
          </a:effectLst>
        </p:spPr>
        <p:txBody>
          <a:bodyPr wrap="square" lIns="72000" tIns="72000" rIns="72000" bIns="7200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en-AU" sz="1200" b="0" i="0" u="none" strike="noStrike" kern="0" cap="none" spc="0" normalizeH="0" baseline="0" noProof="0">
                <a:ln>
                  <a:noFill/>
                </a:ln>
                <a:solidFill>
                  <a:srgbClr val="222324"/>
                </a:solidFill>
                <a:effectLst/>
                <a:uLnTx/>
                <a:uFillTx/>
                <a:latin typeface="Calibri" panose="020F0502020204030204" pitchFamily="34" charset="0"/>
                <a:cs typeface="Calibri" panose="020F0502020204030204" pitchFamily="34" charset="0"/>
              </a:rPr>
              <a:t>Under no circumstances must Participants share Competitively Sensitive Information. Competitively Sensitive Information means confidential information relating to a Participant which if disclosed to a competitor could affect its current or future commercial strategies, such as pricing information, customer terms and conditions, supply terms and conditions, sales, marketing or procurement strategies, product development, margins, costs, capacity or production planning.</a:t>
            </a:r>
          </a:p>
        </p:txBody>
      </p:sp>
      <p:sp>
        <p:nvSpPr>
          <p:cNvPr id="9" name="Rectangle 8">
            <a:extLst>
              <a:ext uri="{FF2B5EF4-FFF2-40B4-BE49-F238E27FC236}">
                <a16:creationId xmlns:a16="http://schemas.microsoft.com/office/drawing/2014/main" id="{ACDF3551-1E73-4FD1-9714-21A685A5CDD7}"/>
              </a:ext>
            </a:extLst>
          </p:cNvPr>
          <p:cNvSpPr/>
          <p:nvPr/>
        </p:nvSpPr>
        <p:spPr>
          <a:xfrm>
            <a:off x="4185501" y="190350"/>
            <a:ext cx="7343480" cy="4890057"/>
          </a:xfrm>
          <a:prstGeom prst="rect">
            <a:avLst/>
          </a:prstGeom>
        </p:spPr>
        <p:txBody>
          <a:bodyPr wrap="square">
            <a:spAutoFit/>
          </a:bodyPr>
          <a:lstStyle/>
          <a:p>
            <a:pPr lvl="0" defTabSz="685800">
              <a:spcBef>
                <a:spcPts val="600"/>
              </a:spcBef>
            </a:pPr>
            <a:r>
              <a:rPr lang="en-AU" sz="1300">
                <a:solidFill>
                  <a:srgbClr val="222324"/>
                </a:solidFill>
                <a:latin typeface="Calibri" panose="020F0502020204030204" pitchFamily="34" charset="0"/>
                <a:cs typeface="Calibri" panose="020F0502020204030204" pitchFamily="34" charset="0"/>
              </a:rPr>
              <a:t>AEMO is committed to complying with all applicable laws, including the Competition and Consumer Act 2010 (CCA). In any dealings with AEMO regarding proposed reforms or other initiatives, all participants agree to adhere to the CCA at all times and to comply with this Protocol. Participants must arrange for their representatives to be briefed on competition law risks and obligations.</a:t>
            </a:r>
          </a:p>
          <a:p>
            <a:pPr lvl="0" defTabSz="685800">
              <a:spcBef>
                <a:spcPts val="600"/>
              </a:spcBef>
            </a:pPr>
            <a:r>
              <a:rPr lang="en-AU" sz="1300">
                <a:solidFill>
                  <a:srgbClr val="222324"/>
                </a:solidFill>
                <a:latin typeface="Calibri" panose="020F0502020204030204" pitchFamily="34" charset="0"/>
                <a:cs typeface="Calibri" panose="020F0502020204030204" pitchFamily="34" charset="0"/>
              </a:rPr>
              <a:t>Participants in AEMO discussions </a:t>
            </a:r>
            <a:r>
              <a:rPr lang="en-AU" sz="1300" b="1">
                <a:solidFill>
                  <a:srgbClr val="222324"/>
                </a:solidFill>
                <a:latin typeface="Calibri" panose="020F0502020204030204" pitchFamily="34" charset="0"/>
                <a:cs typeface="Calibri" panose="020F0502020204030204" pitchFamily="34" charset="0"/>
              </a:rPr>
              <a:t>must</a:t>
            </a:r>
            <a:r>
              <a:rPr lang="en-AU" sz="1300">
                <a:solidFill>
                  <a:srgbClr val="222324"/>
                </a:solidFill>
                <a:latin typeface="Calibri" panose="020F0502020204030204" pitchFamily="34" charset="0"/>
                <a:cs typeface="Calibri" panose="020F0502020204030204" pitchFamily="34" charset="0"/>
              </a:rPr>
              <a:t>: </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Ensure that discussions are limited to the matters contemplated by the agenda for the discussion  </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Make independent and unilateral decisions about their commercial positions and approach in relation to the matters under discussion with AEMO</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Immediately and clearly raise an objection with AEMO or the Chair of the meeting if a matter is discussed that the participant is concerned may give rise to competition law risks or a breach of this Protocol</a:t>
            </a:r>
          </a:p>
          <a:p>
            <a:pPr lvl="0" defTabSz="685800">
              <a:spcBef>
                <a:spcPts val="600"/>
              </a:spcBef>
            </a:pPr>
            <a:r>
              <a:rPr lang="en-AU" sz="1300">
                <a:solidFill>
                  <a:srgbClr val="222324"/>
                </a:solidFill>
                <a:latin typeface="Calibri" panose="020F0502020204030204" pitchFamily="34" charset="0"/>
                <a:cs typeface="Calibri" panose="020F0502020204030204" pitchFamily="34" charset="0"/>
              </a:rPr>
              <a:t>Participants in AEMO meetings </a:t>
            </a:r>
            <a:r>
              <a:rPr lang="en-AU" sz="1300" b="1">
                <a:solidFill>
                  <a:srgbClr val="222324"/>
                </a:solidFill>
                <a:latin typeface="Calibri" panose="020F0502020204030204" pitchFamily="34" charset="0"/>
                <a:cs typeface="Calibri" panose="020F0502020204030204" pitchFamily="34" charset="0"/>
              </a:rPr>
              <a:t>must not</a:t>
            </a:r>
            <a:r>
              <a:rPr lang="en-AU" sz="1300">
                <a:solidFill>
                  <a:srgbClr val="222324"/>
                </a:solidFill>
                <a:latin typeface="Calibri" panose="020F0502020204030204" pitchFamily="34" charset="0"/>
                <a:cs typeface="Calibri" panose="020F0502020204030204" pitchFamily="34" charset="0"/>
              </a:rPr>
              <a:t> discuss or agree on the following topics:</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Which customers they will supply or market to</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The price or other terms at which Participants will supply</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Bids or tenders, including the nature of a bid that a Participant intends to make or whether the Participant will participate in the bid</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Which suppliers Participants will acquire from (or the price or other terms on which they acquire goods or services)</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Refusing to supply a person or company access to any products, services or inputs they require</a:t>
            </a:r>
          </a:p>
          <a:p>
            <a:pPr lvl="0" defTabSz="685800">
              <a:lnSpc>
                <a:spcPct val="90000"/>
              </a:lnSpc>
              <a:spcBef>
                <a:spcPts val="750"/>
              </a:spcBef>
            </a:pPr>
            <a:endParaRPr lang="en-AU" sz="900">
              <a:solidFill>
                <a:srgbClr val="222324"/>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012552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AD04D-8387-4654-8DA7-CC62FC00267F}"/>
              </a:ext>
            </a:extLst>
          </p:cNvPr>
          <p:cNvSpPr>
            <a:spLocks noGrp="1"/>
          </p:cNvSpPr>
          <p:nvPr>
            <p:ph type="title"/>
          </p:nvPr>
        </p:nvSpPr>
        <p:spPr/>
        <p:txBody>
          <a:bodyPr/>
          <a:lstStyle/>
          <a:p>
            <a:r>
              <a:rPr lang="en-AU"/>
              <a:t>Response Requested</a:t>
            </a:r>
          </a:p>
        </p:txBody>
      </p:sp>
      <p:sp>
        <p:nvSpPr>
          <p:cNvPr id="3" name="Content Placeholder 2">
            <a:extLst>
              <a:ext uri="{FF2B5EF4-FFF2-40B4-BE49-F238E27FC236}">
                <a16:creationId xmlns:a16="http://schemas.microsoft.com/office/drawing/2014/main" id="{3A813120-28CA-4260-B3D7-C787F2491027}"/>
              </a:ext>
            </a:extLst>
          </p:cNvPr>
          <p:cNvSpPr>
            <a:spLocks noGrp="1"/>
          </p:cNvSpPr>
          <p:nvPr>
            <p:ph idx="1"/>
          </p:nvPr>
        </p:nvSpPr>
        <p:spPr>
          <a:xfrm>
            <a:off x="235527" y="1825625"/>
            <a:ext cx="11694382" cy="4895850"/>
          </a:xfrm>
        </p:spPr>
        <p:txBody>
          <a:bodyPr>
            <a:normAutofit fontScale="85000" lnSpcReduction="10000"/>
          </a:bodyPr>
          <a:lstStyle/>
          <a:p>
            <a:r>
              <a:rPr lang="en-AU"/>
              <a:t>Emerging pressures on some sections of participant readiness require industry-wide and individual participant response.</a:t>
            </a:r>
          </a:p>
          <a:p>
            <a:pPr lvl="1"/>
            <a:r>
              <a:rPr lang="en-AU"/>
              <a:t>Key area of concern for 1 October market readiness is pressures in Metering Service Provider timelines</a:t>
            </a:r>
          </a:p>
          <a:p>
            <a:endParaRPr lang="en-AU"/>
          </a:p>
          <a:p>
            <a:r>
              <a:rPr lang="en-AU"/>
              <a:t>Industry-wide Response:</a:t>
            </a:r>
          </a:p>
          <a:p>
            <a:pPr lvl="1"/>
            <a:r>
              <a:rPr lang="en-AU"/>
              <a:t>Review and engagement via RWG of Industry Contingency Plans to confirm appropriateness of planned response</a:t>
            </a:r>
          </a:p>
          <a:p>
            <a:endParaRPr lang="en-AU"/>
          </a:p>
          <a:p>
            <a:r>
              <a:rPr lang="en-AU"/>
              <a:t>Individual Participant:</a:t>
            </a:r>
          </a:p>
          <a:p>
            <a:pPr lvl="1"/>
            <a:r>
              <a:rPr lang="en-AU"/>
              <a:t>Responsible executives are requested to confirm with their own project :</a:t>
            </a:r>
          </a:p>
          <a:p>
            <a:pPr lvl="2"/>
            <a:r>
              <a:rPr lang="en-AU"/>
              <a:t>Progress against Metering Transition Plan and compliance obligations</a:t>
            </a:r>
          </a:p>
          <a:p>
            <a:pPr lvl="2"/>
            <a:r>
              <a:rPr lang="en-AU"/>
              <a:t>Opportunities for remediation where possible/practical</a:t>
            </a:r>
          </a:p>
          <a:p>
            <a:pPr lvl="2"/>
            <a:r>
              <a:rPr lang="en-AU"/>
              <a:t>Adequate contingency plans to meeting rule commencement and compliance obligations</a:t>
            </a:r>
          </a:p>
          <a:p>
            <a:pPr lvl="1"/>
            <a:r>
              <a:rPr lang="en-AU"/>
              <a:t>Where practical, suggest that commercial partners confirm timeframes and contingency approaches with their service providers</a:t>
            </a:r>
          </a:p>
        </p:txBody>
      </p:sp>
      <p:sp>
        <p:nvSpPr>
          <p:cNvPr id="4" name="Slide Number Placeholder 3">
            <a:extLst>
              <a:ext uri="{FF2B5EF4-FFF2-40B4-BE49-F238E27FC236}">
                <a16:creationId xmlns:a16="http://schemas.microsoft.com/office/drawing/2014/main" id="{69836960-3E81-4B36-A654-920B258FF92D}"/>
              </a:ext>
            </a:extLst>
          </p:cNvPr>
          <p:cNvSpPr>
            <a:spLocks noGrp="1"/>
          </p:cNvSpPr>
          <p:nvPr>
            <p:ph type="sldNum" sz="quarter" idx="12"/>
          </p:nvPr>
        </p:nvSpPr>
        <p:spPr/>
        <p:txBody>
          <a:bodyPr/>
          <a:lstStyle/>
          <a:p>
            <a:fld id="{4EC81F68-4976-451A-B2E9-79BCBD2F70CC}" type="slidenum">
              <a:rPr lang="en-AU" smtClean="0"/>
              <a:t>20</a:t>
            </a:fld>
            <a:endParaRPr lang="en-AU"/>
          </a:p>
        </p:txBody>
      </p:sp>
    </p:spTree>
    <p:extLst>
      <p:ext uri="{BB962C8B-B14F-4D97-AF65-F5344CB8AC3E}">
        <p14:creationId xmlns:p14="http://schemas.microsoft.com/office/powerpoint/2010/main" val="31921143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B9708-BEFB-4A31-A1B3-1468D52B4885}"/>
              </a:ext>
            </a:extLst>
          </p:cNvPr>
          <p:cNvSpPr>
            <a:spLocks noGrp="1"/>
          </p:cNvSpPr>
          <p:nvPr>
            <p:ph type="ctrTitle"/>
          </p:nvPr>
        </p:nvSpPr>
        <p:spPr/>
        <p:txBody>
          <a:bodyPr/>
          <a:lstStyle/>
          <a:p>
            <a:r>
              <a:rPr lang="en-AU"/>
              <a:t>Market Trial Preparation </a:t>
            </a:r>
          </a:p>
        </p:txBody>
      </p:sp>
      <p:sp>
        <p:nvSpPr>
          <p:cNvPr id="3" name="Subtitle 2">
            <a:extLst>
              <a:ext uri="{FF2B5EF4-FFF2-40B4-BE49-F238E27FC236}">
                <a16:creationId xmlns:a16="http://schemas.microsoft.com/office/drawing/2014/main" id="{182BA85B-5081-4971-A40B-80351367A02C}"/>
              </a:ext>
            </a:extLst>
          </p:cNvPr>
          <p:cNvSpPr>
            <a:spLocks noGrp="1"/>
          </p:cNvSpPr>
          <p:nvPr>
            <p:ph type="subTitle" idx="1"/>
          </p:nvPr>
        </p:nvSpPr>
        <p:spPr/>
        <p:txBody>
          <a:bodyPr/>
          <a:lstStyle/>
          <a:p>
            <a:r>
              <a:rPr lang="en-AU"/>
              <a:t>Greg Minney</a:t>
            </a:r>
          </a:p>
        </p:txBody>
      </p:sp>
    </p:spTree>
    <p:extLst>
      <p:ext uri="{BB962C8B-B14F-4D97-AF65-F5344CB8AC3E}">
        <p14:creationId xmlns:p14="http://schemas.microsoft.com/office/powerpoint/2010/main" val="29684350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88B5F8F-6646-4811-B734-2E03A05576C5}"/>
              </a:ext>
            </a:extLst>
          </p:cNvPr>
          <p:cNvSpPr>
            <a:spLocks noGrp="1"/>
          </p:cNvSpPr>
          <p:nvPr>
            <p:ph type="title"/>
          </p:nvPr>
        </p:nvSpPr>
        <p:spPr/>
        <p:txBody>
          <a:bodyPr/>
          <a:lstStyle/>
          <a:p>
            <a:r>
              <a:rPr lang="en-AU"/>
              <a:t>Market Trial Preparations</a:t>
            </a:r>
          </a:p>
        </p:txBody>
      </p:sp>
      <p:sp>
        <p:nvSpPr>
          <p:cNvPr id="6" name="Content Placeholder 5">
            <a:extLst>
              <a:ext uri="{FF2B5EF4-FFF2-40B4-BE49-F238E27FC236}">
                <a16:creationId xmlns:a16="http://schemas.microsoft.com/office/drawing/2014/main" id="{5A6AD89F-1400-42D1-A95D-8B22EE4EF24A}"/>
              </a:ext>
            </a:extLst>
          </p:cNvPr>
          <p:cNvSpPr>
            <a:spLocks noGrp="1"/>
          </p:cNvSpPr>
          <p:nvPr>
            <p:ph idx="1"/>
          </p:nvPr>
        </p:nvSpPr>
        <p:spPr>
          <a:xfrm>
            <a:off x="235527" y="1825625"/>
            <a:ext cx="11694382" cy="4895850"/>
          </a:xfrm>
        </p:spPr>
        <p:txBody>
          <a:bodyPr vert="horz" lIns="91440" tIns="45720" rIns="91440" bIns="45720" rtlCol="0" anchor="t">
            <a:normAutofit fontScale="70000" lnSpcReduction="20000"/>
          </a:bodyPr>
          <a:lstStyle/>
          <a:p>
            <a:r>
              <a:rPr lang="en-AU"/>
              <a:t>Objectives:</a:t>
            </a:r>
          </a:p>
          <a:p>
            <a:pPr lvl="1"/>
            <a:r>
              <a:rPr lang="en-AU"/>
              <a:t>Provide participants opportunity to prove their updated systems against AEMO's market systems</a:t>
            </a:r>
          </a:p>
          <a:p>
            <a:pPr lvl="1"/>
            <a:r>
              <a:rPr lang="en-AU"/>
              <a:t>Test end-to–end scenarios in a co-ordinated trial of updated processes and procedures</a:t>
            </a:r>
          </a:p>
          <a:p>
            <a:pPr lvl="1"/>
            <a:r>
              <a:rPr lang="en-AU"/>
              <a:t>Contribute to assessment of overall industry readiness for rule commencement</a:t>
            </a:r>
          </a:p>
          <a:p>
            <a:pPr lvl="1"/>
            <a:endParaRPr lang="en-AU"/>
          </a:p>
          <a:p>
            <a:r>
              <a:rPr lang="en-AU"/>
              <a:t>5MS Market Trial to be conducted 19 July – 10 September</a:t>
            </a:r>
          </a:p>
          <a:p>
            <a:pPr lvl="1"/>
            <a:r>
              <a:rPr lang="en-AU"/>
              <a:t>Scheduled scenarios commence 26 July</a:t>
            </a:r>
          </a:p>
          <a:p>
            <a:pPr lvl="1"/>
            <a:r>
              <a:rPr lang="en-AU"/>
              <a:t>5 minute settlement scenarios commence 30 July</a:t>
            </a:r>
          </a:p>
          <a:p>
            <a:pPr lvl="1"/>
            <a:endParaRPr lang="en-AU"/>
          </a:p>
          <a:p>
            <a:r>
              <a:rPr lang="en-AU"/>
              <a:t>Approach:</a:t>
            </a:r>
          </a:p>
          <a:p>
            <a:pPr lvl="1"/>
            <a:r>
              <a:rPr lang="en-AU"/>
              <a:t>Overall schedule to reflect settlement operation during “transition week” and subsequent 5 minute operation</a:t>
            </a:r>
          </a:p>
          <a:p>
            <a:pPr lvl="1"/>
            <a:r>
              <a:rPr lang="en-AU"/>
              <a:t>Settlement runs to mimic production operation </a:t>
            </a:r>
          </a:p>
          <a:p>
            <a:pPr lvl="1"/>
            <a:r>
              <a:rPr lang="en-AU"/>
              <a:t>Key Market scenarios for industry transition to 5MS will be executed from 26 July</a:t>
            </a:r>
            <a:endParaRPr lang="en-AU">
              <a:highlight>
                <a:srgbClr val="FFFF00"/>
              </a:highlight>
            </a:endParaRPr>
          </a:p>
          <a:p>
            <a:pPr lvl="2"/>
            <a:r>
              <a:rPr lang="en-AU"/>
              <a:t>Address high impact market scenarios as early as possible in Market Trial execution period</a:t>
            </a:r>
          </a:p>
          <a:p>
            <a:pPr lvl="2"/>
            <a:r>
              <a:rPr lang="en-AU"/>
              <a:t>5-minute Bidding scenarios follow bidding transition approach </a:t>
            </a:r>
          </a:p>
          <a:p>
            <a:pPr lvl="2"/>
            <a:r>
              <a:rPr lang="en-AU"/>
              <a:t>Prelim Settlement statements for week of transition</a:t>
            </a:r>
          </a:p>
          <a:p>
            <a:pPr lvl="1"/>
            <a:r>
              <a:rPr lang="en-AU"/>
              <a:t>Retail scenarios to support key participant process testing and verification</a:t>
            </a:r>
          </a:p>
          <a:p>
            <a:pPr lvl="1"/>
            <a:r>
              <a:rPr lang="en-AU"/>
              <a:t>Retail and metering processes incorporated subject to participant capacity</a:t>
            </a:r>
          </a:p>
          <a:p>
            <a:pPr lvl="2"/>
            <a:r>
              <a:rPr lang="en-AU"/>
              <a:t>Meter Reads estimated where no actual reads provided</a:t>
            </a:r>
          </a:p>
          <a:p>
            <a:pPr lvl="2"/>
            <a:endParaRPr lang="en-AU"/>
          </a:p>
        </p:txBody>
      </p:sp>
      <p:sp>
        <p:nvSpPr>
          <p:cNvPr id="3" name="Slide Number Placeholder 2">
            <a:extLst>
              <a:ext uri="{FF2B5EF4-FFF2-40B4-BE49-F238E27FC236}">
                <a16:creationId xmlns:a16="http://schemas.microsoft.com/office/drawing/2014/main" id="{4095131C-D402-4612-9EA1-9861628B0A71}"/>
              </a:ext>
            </a:extLst>
          </p:cNvPr>
          <p:cNvSpPr>
            <a:spLocks noGrp="1"/>
          </p:cNvSpPr>
          <p:nvPr>
            <p:ph type="sldNum" sz="quarter" idx="12"/>
          </p:nvPr>
        </p:nvSpPr>
        <p:spPr/>
        <p:txBody>
          <a:bodyPr/>
          <a:lstStyle/>
          <a:p>
            <a:fld id="{4EC81F68-4976-451A-B2E9-79BCBD2F70CC}" type="slidenum">
              <a:rPr lang="en-AU" smtClean="0"/>
              <a:t>22</a:t>
            </a:fld>
            <a:endParaRPr lang="en-AU"/>
          </a:p>
        </p:txBody>
      </p:sp>
    </p:spTree>
    <p:extLst>
      <p:ext uri="{BB962C8B-B14F-4D97-AF65-F5344CB8AC3E}">
        <p14:creationId xmlns:p14="http://schemas.microsoft.com/office/powerpoint/2010/main" val="7198162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C2CF3-2B7A-466F-A969-D9AFD6E75D80}"/>
              </a:ext>
            </a:extLst>
          </p:cNvPr>
          <p:cNvSpPr>
            <a:spLocks noGrp="1"/>
          </p:cNvSpPr>
          <p:nvPr>
            <p:ph type="title"/>
          </p:nvPr>
        </p:nvSpPr>
        <p:spPr/>
        <p:txBody>
          <a:bodyPr/>
          <a:lstStyle/>
          <a:p>
            <a:r>
              <a:rPr lang="en-AU"/>
              <a:t>Market Trial Preparations</a:t>
            </a:r>
          </a:p>
        </p:txBody>
      </p:sp>
      <p:sp>
        <p:nvSpPr>
          <p:cNvPr id="3" name="Content Placeholder 2">
            <a:extLst>
              <a:ext uri="{FF2B5EF4-FFF2-40B4-BE49-F238E27FC236}">
                <a16:creationId xmlns:a16="http://schemas.microsoft.com/office/drawing/2014/main" id="{747D2054-1036-4DCC-AD61-AEEC600D20CF}"/>
              </a:ext>
            </a:extLst>
          </p:cNvPr>
          <p:cNvSpPr>
            <a:spLocks noGrp="1"/>
          </p:cNvSpPr>
          <p:nvPr>
            <p:ph idx="1"/>
          </p:nvPr>
        </p:nvSpPr>
        <p:spPr/>
        <p:txBody>
          <a:bodyPr>
            <a:normAutofit lnSpcReduction="10000"/>
          </a:bodyPr>
          <a:lstStyle/>
          <a:p>
            <a:r>
              <a:rPr lang="en-AU"/>
              <a:t>Participant Engagement</a:t>
            </a:r>
          </a:p>
          <a:p>
            <a:pPr lvl="1"/>
            <a:r>
              <a:rPr lang="en-AU"/>
              <a:t>Twice weekly planning sessions </a:t>
            </a:r>
          </a:p>
          <a:p>
            <a:pPr lvl="1"/>
            <a:r>
              <a:rPr lang="en-AU"/>
              <a:t>30 Organisations have registered and are planning involvement</a:t>
            </a:r>
          </a:p>
          <a:p>
            <a:pPr lvl="2"/>
            <a:r>
              <a:rPr lang="en-AU"/>
              <a:t>Satisfies condition for substantial level of participant involvement</a:t>
            </a:r>
          </a:p>
          <a:p>
            <a:pPr lvl="2"/>
            <a:r>
              <a:rPr lang="en-AU"/>
              <a:t>Registration is now closed - Program will aim to accommodate those who still wish to participate</a:t>
            </a:r>
          </a:p>
          <a:p>
            <a:pPr lvl="1"/>
            <a:r>
              <a:rPr lang="en-AU"/>
              <a:t>Scenario selection and pairing in progress</a:t>
            </a:r>
          </a:p>
          <a:p>
            <a:pPr lvl="1"/>
            <a:endParaRPr lang="en-AU"/>
          </a:p>
          <a:p>
            <a:r>
              <a:rPr lang="en-AU"/>
              <a:t>Management:</a:t>
            </a:r>
          </a:p>
          <a:p>
            <a:pPr lvl="1"/>
            <a:r>
              <a:rPr lang="en-AU"/>
              <a:t>Participant execution of selected scenarios</a:t>
            </a:r>
          </a:p>
          <a:p>
            <a:pPr lvl="1"/>
            <a:r>
              <a:rPr lang="en-AU"/>
              <a:t>AEMO reporting and defect management</a:t>
            </a:r>
          </a:p>
          <a:p>
            <a:pPr lvl="1"/>
            <a:r>
              <a:rPr lang="en-AU"/>
              <a:t>Market Trial outcomes contribute to Market Start decision</a:t>
            </a:r>
          </a:p>
          <a:p>
            <a:pPr lvl="2"/>
            <a:r>
              <a:rPr lang="en-AU"/>
              <a:t>Supporting Participant readiness reporting</a:t>
            </a:r>
          </a:p>
        </p:txBody>
      </p:sp>
      <p:sp>
        <p:nvSpPr>
          <p:cNvPr id="4" name="Slide Number Placeholder 3">
            <a:extLst>
              <a:ext uri="{FF2B5EF4-FFF2-40B4-BE49-F238E27FC236}">
                <a16:creationId xmlns:a16="http://schemas.microsoft.com/office/drawing/2014/main" id="{63090C5F-1AAF-4DF6-A2E4-707446B8D626}"/>
              </a:ext>
            </a:extLst>
          </p:cNvPr>
          <p:cNvSpPr>
            <a:spLocks noGrp="1"/>
          </p:cNvSpPr>
          <p:nvPr>
            <p:ph type="sldNum" sz="quarter" idx="12"/>
          </p:nvPr>
        </p:nvSpPr>
        <p:spPr/>
        <p:txBody>
          <a:bodyPr/>
          <a:lstStyle/>
          <a:p>
            <a:fld id="{4EC81F68-4976-451A-B2E9-79BCBD2F70CC}" type="slidenum">
              <a:rPr lang="en-AU" smtClean="0"/>
              <a:t>23</a:t>
            </a:fld>
            <a:endParaRPr lang="en-AU"/>
          </a:p>
        </p:txBody>
      </p:sp>
    </p:spTree>
    <p:extLst>
      <p:ext uri="{BB962C8B-B14F-4D97-AF65-F5344CB8AC3E}">
        <p14:creationId xmlns:p14="http://schemas.microsoft.com/office/powerpoint/2010/main" val="10165033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24B31D1-EFF0-44ED-8217-A742405F3011}"/>
              </a:ext>
            </a:extLst>
          </p:cNvPr>
          <p:cNvSpPr>
            <a:spLocks noGrp="1"/>
          </p:cNvSpPr>
          <p:nvPr>
            <p:ph type="ctrTitle"/>
          </p:nvPr>
        </p:nvSpPr>
        <p:spPr/>
        <p:txBody>
          <a:bodyPr/>
          <a:lstStyle/>
          <a:p>
            <a:r>
              <a:rPr lang="en-AU"/>
              <a:t>Contingency Planning 	</a:t>
            </a:r>
          </a:p>
        </p:txBody>
      </p:sp>
      <p:sp>
        <p:nvSpPr>
          <p:cNvPr id="6" name="Subtitle 5">
            <a:extLst>
              <a:ext uri="{FF2B5EF4-FFF2-40B4-BE49-F238E27FC236}">
                <a16:creationId xmlns:a16="http://schemas.microsoft.com/office/drawing/2014/main" id="{A262D278-AFE0-4F19-9E44-A1E2E6B46F31}"/>
              </a:ext>
            </a:extLst>
          </p:cNvPr>
          <p:cNvSpPr>
            <a:spLocks noGrp="1"/>
          </p:cNvSpPr>
          <p:nvPr>
            <p:ph type="subTitle" idx="1"/>
          </p:nvPr>
        </p:nvSpPr>
        <p:spPr/>
        <p:txBody>
          <a:bodyPr/>
          <a:lstStyle/>
          <a:p>
            <a:r>
              <a:rPr lang="en-AU"/>
              <a:t>Peter Carruthers</a:t>
            </a:r>
          </a:p>
        </p:txBody>
      </p:sp>
      <p:sp>
        <p:nvSpPr>
          <p:cNvPr id="4" name="Slide Number Placeholder 3">
            <a:extLst>
              <a:ext uri="{FF2B5EF4-FFF2-40B4-BE49-F238E27FC236}">
                <a16:creationId xmlns:a16="http://schemas.microsoft.com/office/drawing/2014/main" id="{A49E7F9A-CC23-4551-A2BF-4E507FD6439A}"/>
              </a:ext>
            </a:extLst>
          </p:cNvPr>
          <p:cNvSpPr>
            <a:spLocks noGrp="1"/>
          </p:cNvSpPr>
          <p:nvPr>
            <p:ph type="sldNum" sz="quarter" idx="12"/>
          </p:nvPr>
        </p:nvSpPr>
        <p:spPr/>
        <p:txBody>
          <a:bodyPr/>
          <a:lstStyle/>
          <a:p>
            <a:fld id="{4EC81F68-4976-451A-B2E9-79BCBD2F70CC}" type="slidenum">
              <a:rPr lang="en-AU" smtClean="0"/>
              <a:t>24</a:t>
            </a:fld>
            <a:endParaRPr lang="en-AU"/>
          </a:p>
        </p:txBody>
      </p:sp>
    </p:spTree>
    <p:extLst>
      <p:ext uri="{BB962C8B-B14F-4D97-AF65-F5344CB8AC3E}">
        <p14:creationId xmlns:p14="http://schemas.microsoft.com/office/powerpoint/2010/main" val="17135167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91166BE-E63F-4D63-B872-43D9D7F9B0E9}"/>
              </a:ext>
            </a:extLst>
          </p:cNvPr>
          <p:cNvSpPr>
            <a:spLocks noGrp="1"/>
          </p:cNvSpPr>
          <p:nvPr>
            <p:ph type="title"/>
          </p:nvPr>
        </p:nvSpPr>
        <p:spPr>
          <a:xfrm>
            <a:off x="235528" y="136525"/>
            <a:ext cx="11694380" cy="1189039"/>
          </a:xfrm>
        </p:spPr>
        <p:txBody>
          <a:bodyPr>
            <a:normAutofit/>
          </a:bodyPr>
          <a:lstStyle/>
          <a:p>
            <a:r>
              <a:rPr lang="en-AU"/>
              <a:t>Risk Scenario and approach to contingency</a:t>
            </a:r>
          </a:p>
        </p:txBody>
      </p:sp>
      <p:sp>
        <p:nvSpPr>
          <p:cNvPr id="6" name="Content Placeholder 5">
            <a:extLst>
              <a:ext uri="{FF2B5EF4-FFF2-40B4-BE49-F238E27FC236}">
                <a16:creationId xmlns:a16="http://schemas.microsoft.com/office/drawing/2014/main" id="{66E776E1-4AC5-4F5F-A5B2-E707C9BEDEA7}"/>
              </a:ext>
            </a:extLst>
          </p:cNvPr>
          <p:cNvSpPr>
            <a:spLocks noGrp="1"/>
          </p:cNvSpPr>
          <p:nvPr>
            <p:ph idx="1"/>
          </p:nvPr>
        </p:nvSpPr>
        <p:spPr>
          <a:xfrm>
            <a:off x="248809" y="4148593"/>
            <a:ext cx="11694382" cy="2572882"/>
          </a:xfrm>
        </p:spPr>
        <p:txBody>
          <a:bodyPr>
            <a:normAutofit/>
          </a:bodyPr>
          <a:lstStyle/>
          <a:p>
            <a:r>
              <a:rPr lang="en-AU" sz="1200"/>
              <a:t>Confirmation of 21 June Retail Go-Live has changed the nature of the “delay” risk, but prudent planning means a contingency plan is still required</a:t>
            </a:r>
          </a:p>
          <a:p>
            <a:pPr>
              <a:lnSpc>
                <a:spcPct val="120000"/>
              </a:lnSpc>
            </a:pPr>
            <a:r>
              <a:rPr lang="en-AU" sz="1200"/>
              <a:t>The potential scenarios that may lead to compression of the critical path and potential for a delay to 5MS market start on 1 Oct:</a:t>
            </a:r>
            <a:endParaRPr lang="en-AU" sz="800"/>
          </a:p>
          <a:p>
            <a:pPr lvl="1">
              <a:buFontTx/>
              <a:buChar char="–"/>
            </a:pPr>
            <a:r>
              <a:rPr lang="en-AU" sz="1200">
                <a:solidFill>
                  <a:srgbClr val="222324"/>
                </a:solidFill>
              </a:rPr>
              <a:t>Cutover or significant post go-live issue with the Retail IT Platform</a:t>
            </a:r>
          </a:p>
          <a:p>
            <a:pPr lvl="1">
              <a:buFontTx/>
              <a:buChar char="–"/>
            </a:pPr>
            <a:r>
              <a:rPr lang="en-AU" sz="1200">
                <a:solidFill>
                  <a:srgbClr val="222324"/>
                </a:solidFill>
              </a:rPr>
              <a:t>Unexpected significant issue during Market Trial</a:t>
            </a:r>
          </a:p>
          <a:p>
            <a:pPr lvl="1">
              <a:buFontTx/>
              <a:buChar char="–"/>
            </a:pPr>
            <a:r>
              <a:rPr lang="en-AU" sz="1200">
                <a:solidFill>
                  <a:srgbClr val="222324"/>
                </a:solidFill>
              </a:rPr>
              <a:t>Essential capability issue for participant readiness (without a contingency response)</a:t>
            </a:r>
          </a:p>
          <a:p>
            <a:pPr>
              <a:lnSpc>
                <a:spcPct val="120000"/>
              </a:lnSpc>
            </a:pPr>
            <a:r>
              <a:rPr lang="en-AU" sz="1200"/>
              <a:t>Purpose of this section:</a:t>
            </a:r>
          </a:p>
          <a:p>
            <a:pPr lvl="1">
              <a:buFontTx/>
              <a:buChar char="–"/>
            </a:pPr>
            <a:r>
              <a:rPr lang="en-AU" sz="1200"/>
              <a:t>Set out the contingency plan for a change to the market start date</a:t>
            </a:r>
          </a:p>
          <a:p>
            <a:pPr lvl="1">
              <a:lnSpc>
                <a:spcPct val="120000"/>
              </a:lnSpc>
              <a:spcBef>
                <a:spcPts val="300"/>
              </a:spcBef>
              <a:buFontTx/>
              <a:buChar char="–"/>
            </a:pPr>
            <a:r>
              <a:rPr lang="en-AU" sz="1200"/>
              <a:t>Set out the timeline and triggers</a:t>
            </a:r>
          </a:p>
        </p:txBody>
      </p:sp>
      <p:sp>
        <p:nvSpPr>
          <p:cNvPr id="3" name="Slide Number Placeholder 2">
            <a:extLst>
              <a:ext uri="{FF2B5EF4-FFF2-40B4-BE49-F238E27FC236}">
                <a16:creationId xmlns:a16="http://schemas.microsoft.com/office/drawing/2014/main" id="{246C5E01-1631-4392-B5F1-0A241205101B}"/>
              </a:ext>
            </a:extLst>
          </p:cNvPr>
          <p:cNvSpPr>
            <a:spLocks noGrp="1"/>
          </p:cNvSpPr>
          <p:nvPr>
            <p:ph type="sldNum" sz="quarter" idx="12"/>
          </p:nvPr>
        </p:nvSpPr>
        <p:spPr/>
        <p:txBody>
          <a:bodyPr/>
          <a:lstStyle/>
          <a:p>
            <a:fld id="{4EC81F68-4976-451A-B2E9-79BCBD2F70CC}" type="slidenum">
              <a:rPr lang="en-AU" smtClean="0"/>
              <a:t>25</a:t>
            </a:fld>
            <a:endParaRPr lang="en-AU"/>
          </a:p>
        </p:txBody>
      </p:sp>
      <p:graphicFrame>
        <p:nvGraphicFramePr>
          <p:cNvPr id="9" name="Table 8">
            <a:extLst>
              <a:ext uri="{FF2B5EF4-FFF2-40B4-BE49-F238E27FC236}">
                <a16:creationId xmlns:a16="http://schemas.microsoft.com/office/drawing/2014/main" id="{B1A85781-D0BE-4247-90C2-A8031CE2F82B}"/>
              </a:ext>
            </a:extLst>
          </p:cNvPr>
          <p:cNvGraphicFramePr>
            <a:graphicFrameLocks noGrp="1"/>
          </p:cNvGraphicFramePr>
          <p:nvPr>
            <p:extLst>
              <p:ext uri="{D42A27DB-BD31-4B8C-83A1-F6EECF244321}">
                <p14:modId xmlns:p14="http://schemas.microsoft.com/office/powerpoint/2010/main" val="3330170036"/>
              </p:ext>
            </p:extLst>
          </p:nvPr>
        </p:nvGraphicFramePr>
        <p:xfrm>
          <a:off x="920995" y="1400297"/>
          <a:ext cx="9686850" cy="2377440"/>
        </p:xfrm>
        <a:graphic>
          <a:graphicData uri="http://schemas.openxmlformats.org/drawingml/2006/table">
            <a:tbl>
              <a:tblPr firstRow="1" bandRow="1">
                <a:tableStyleId>{21E4AEA4-8DFA-4A89-87EB-49C32662AFE0}</a:tableStyleId>
              </a:tblPr>
              <a:tblGrid>
                <a:gridCol w="553977">
                  <a:extLst>
                    <a:ext uri="{9D8B030D-6E8A-4147-A177-3AD203B41FA5}">
                      <a16:colId xmlns:a16="http://schemas.microsoft.com/office/drawing/2014/main" val="1172097240"/>
                    </a:ext>
                  </a:extLst>
                </a:gridCol>
                <a:gridCol w="4078416">
                  <a:extLst>
                    <a:ext uri="{9D8B030D-6E8A-4147-A177-3AD203B41FA5}">
                      <a16:colId xmlns:a16="http://schemas.microsoft.com/office/drawing/2014/main" val="3319107231"/>
                    </a:ext>
                  </a:extLst>
                </a:gridCol>
                <a:gridCol w="791852">
                  <a:extLst>
                    <a:ext uri="{9D8B030D-6E8A-4147-A177-3AD203B41FA5}">
                      <a16:colId xmlns:a16="http://schemas.microsoft.com/office/drawing/2014/main" val="2948922669"/>
                    </a:ext>
                  </a:extLst>
                </a:gridCol>
                <a:gridCol w="4262605">
                  <a:extLst>
                    <a:ext uri="{9D8B030D-6E8A-4147-A177-3AD203B41FA5}">
                      <a16:colId xmlns:a16="http://schemas.microsoft.com/office/drawing/2014/main" val="902862149"/>
                    </a:ext>
                  </a:extLst>
                </a:gridCol>
              </a:tblGrid>
              <a:tr h="591490">
                <a:tc>
                  <a:txBody>
                    <a:bodyPr/>
                    <a:lstStyle/>
                    <a:p>
                      <a:r>
                        <a:rPr lang="en-US" sz="1200"/>
                        <a:t>Risk ID</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200"/>
                        <a:t>Description</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200"/>
                        <a:t>Current Residual Rating</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200"/>
                        <a:t>Comments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83693094"/>
                  </a:ext>
                </a:extLst>
              </a:tr>
              <a:tr h="1627177">
                <a:tc>
                  <a:txBody>
                    <a:bodyPr/>
                    <a:lstStyle/>
                    <a:p>
                      <a:r>
                        <a:rPr lang="en-US" sz="1200"/>
                        <a:t>R33</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lvl="0" algn="l">
                        <a:lnSpc>
                          <a:spcPct val="100000"/>
                        </a:lnSpc>
                        <a:spcBef>
                          <a:spcPts val="0"/>
                        </a:spcBef>
                        <a:spcAft>
                          <a:spcPts val="0"/>
                        </a:spcAft>
                        <a:buNone/>
                      </a:pPr>
                      <a:r>
                        <a:rPr lang="en-AU" sz="1200" b="1" u="sng" strike="noStrike" noProof="0"/>
                        <a:t>Further delays to AEMO Retail Systems impact 5MS rule commencement critical path </a:t>
                      </a:r>
                    </a:p>
                    <a:p>
                      <a:pPr lvl="0" algn="l">
                        <a:lnSpc>
                          <a:spcPct val="100000"/>
                        </a:lnSpc>
                        <a:spcBef>
                          <a:spcPts val="0"/>
                        </a:spcBef>
                        <a:spcAft>
                          <a:spcPts val="0"/>
                        </a:spcAft>
                        <a:buNone/>
                      </a:pPr>
                      <a:endParaRPr lang="en-AU" sz="1200" b="1" u="sng" strike="noStrike" noProof="0"/>
                    </a:p>
                    <a:p>
                      <a:pPr lvl="0" algn="l">
                        <a:lnSpc>
                          <a:spcPct val="100000"/>
                        </a:lnSpc>
                        <a:spcBef>
                          <a:spcPts val="0"/>
                        </a:spcBef>
                        <a:spcAft>
                          <a:spcPts val="0"/>
                        </a:spcAft>
                        <a:buNone/>
                      </a:pPr>
                      <a:r>
                        <a:rPr lang="en-AU" sz="1200" b="0" u="none" strike="noStrike" noProof="0"/>
                        <a:t>There is a risk </a:t>
                      </a:r>
                      <a:r>
                        <a:rPr lang="en-AU" sz="1200" b="0" u="none" strike="noStrike" noProof="0">
                          <a:solidFill>
                            <a:schemeClr val="tx1"/>
                          </a:solidFill>
                        </a:rPr>
                        <a:t>that cutover issues or post go-live issues cause delays that impact on Market Trial start date thereby impacting the critical path to 5MS rule commencement (01-Oct-21) </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8E7E8"/>
                    </a:solidFill>
                  </a:tcPr>
                </a:tc>
                <a:tc>
                  <a:txBody>
                    <a:bodyPr/>
                    <a:lstStyle/>
                    <a:p>
                      <a:pPr algn="ctr"/>
                      <a:r>
                        <a:rPr lang="en-US" sz="1200"/>
                        <a:t>Significant</a:t>
                      </a:r>
                    </a:p>
                  </a:txBody>
                  <a:tcPr marL="36000" marR="3600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solidFill>
                  </a:tcPr>
                </a:tc>
                <a:tc>
                  <a:txBody>
                    <a:bodyPr/>
                    <a:lstStyle/>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AU" sz="1200" b="0"/>
                        <a:t>Residual Likelihood –unlikely</a:t>
                      </a:r>
                    </a:p>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AU" sz="1200" b="0"/>
                        <a:t>Residual Consequence – extreme</a:t>
                      </a:r>
                    </a:p>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AU" sz="1200" b="0"/>
                        <a:t>Residual rating – significant</a:t>
                      </a:r>
                    </a:p>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AU" sz="1200" b="0"/>
                        <a:t>Trend: redefined, therefore neutral</a:t>
                      </a:r>
                    </a:p>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endParaRPr lang="en-AU" sz="1200" b="0"/>
                    </a:p>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AU" sz="1200" b="0"/>
                        <a:t>Risk description has been updated to reflect the 21 June go-live of Retail Platform and redefined to address the ongoing risks to the critical path. </a:t>
                      </a:r>
                    </a:p>
                    <a:p>
                      <a:pPr marL="0" marR="0" lvl="0" indent="0" algn="l" defTabSz="685800" rtl="0" eaLnBrk="1" latinLnBrk="0" hangingPunct="1">
                        <a:lnSpc>
                          <a:spcPct val="100000"/>
                        </a:lnSpc>
                        <a:spcBef>
                          <a:spcPts val="0"/>
                        </a:spcBef>
                        <a:spcAft>
                          <a:spcPts val="0"/>
                        </a:spcAft>
                        <a:buFont typeface="Arial" panose="020B0604020202020204" pitchFamily="34" charset="0"/>
                        <a:buNone/>
                      </a:pPr>
                      <a:endParaRPr lang="en-US" sz="1200" b="0"/>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8E7E8"/>
                    </a:solidFill>
                  </a:tcPr>
                </a:tc>
                <a:extLst>
                  <a:ext uri="{0D108BD9-81ED-4DB2-BD59-A6C34878D82A}">
                    <a16:rowId xmlns:a16="http://schemas.microsoft.com/office/drawing/2014/main" val="1741032323"/>
                  </a:ext>
                </a:extLst>
              </a:tr>
            </a:tbl>
          </a:graphicData>
        </a:graphic>
      </p:graphicFrame>
      <p:cxnSp>
        <p:nvCxnSpPr>
          <p:cNvPr id="7" name="Straight Arrow Connector 6">
            <a:extLst>
              <a:ext uri="{FF2B5EF4-FFF2-40B4-BE49-F238E27FC236}">
                <a16:creationId xmlns:a16="http://schemas.microsoft.com/office/drawing/2014/main" id="{0DF64B73-6EB0-4B3C-BDC3-7B5E8F00C1C9}"/>
              </a:ext>
            </a:extLst>
          </p:cNvPr>
          <p:cNvCxnSpPr/>
          <p:nvPr/>
        </p:nvCxnSpPr>
        <p:spPr>
          <a:xfrm>
            <a:off x="5765233" y="2879832"/>
            <a:ext cx="395654" cy="0"/>
          </a:xfrm>
          <a:prstGeom prst="straightConnector1">
            <a:avLst/>
          </a:prstGeom>
          <a:ln w="28575">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244057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00B0FF8C-EC70-4CD5-943B-22FF5FB81CF9}"/>
              </a:ext>
            </a:extLst>
          </p:cNvPr>
          <p:cNvSpPr>
            <a:spLocks noGrp="1"/>
          </p:cNvSpPr>
          <p:nvPr>
            <p:ph type="title"/>
          </p:nvPr>
        </p:nvSpPr>
        <p:spPr>
          <a:xfrm>
            <a:off x="235528" y="136525"/>
            <a:ext cx="9001778" cy="1189039"/>
          </a:xfrm>
        </p:spPr>
        <p:txBody>
          <a:bodyPr>
            <a:normAutofit fontScale="90000"/>
          </a:bodyPr>
          <a:lstStyle/>
          <a:p>
            <a:r>
              <a:rPr lang="en-US"/>
              <a:t>Contingency Plan</a:t>
            </a:r>
            <a:br>
              <a:rPr lang="en-US"/>
            </a:br>
            <a:r>
              <a:rPr lang="en-US"/>
              <a:t>Move the Market Start Date	</a:t>
            </a:r>
          </a:p>
        </p:txBody>
      </p:sp>
      <p:sp>
        <p:nvSpPr>
          <p:cNvPr id="3" name="Slide Number Placeholder 2">
            <a:extLst>
              <a:ext uri="{FF2B5EF4-FFF2-40B4-BE49-F238E27FC236}">
                <a16:creationId xmlns:a16="http://schemas.microsoft.com/office/drawing/2014/main" id="{81DF71F8-77A1-4CBF-AA12-99E2E3A571FB}"/>
              </a:ext>
            </a:extLst>
          </p:cNvPr>
          <p:cNvSpPr>
            <a:spLocks noGrp="1"/>
          </p:cNvSpPr>
          <p:nvPr>
            <p:ph type="sldNum" sz="quarter" idx="12"/>
          </p:nvPr>
        </p:nvSpPr>
        <p:spPr>
          <a:xfrm>
            <a:off x="10884485" y="6348560"/>
            <a:ext cx="576108" cy="365125"/>
          </a:xfrm>
        </p:spPr>
        <p:txBody>
          <a:bodyPr anchor="ctr">
            <a:normAutofit/>
          </a:bodyPr>
          <a:lstStyle/>
          <a:p>
            <a:pPr>
              <a:spcAft>
                <a:spcPts val="600"/>
              </a:spcAft>
            </a:pPr>
            <a:fld id="{4EC81F68-4976-451A-B2E9-79BCBD2F70CC}" type="slidenum">
              <a:rPr lang="en-AU" smtClean="0"/>
              <a:pPr>
                <a:spcAft>
                  <a:spcPts val="600"/>
                </a:spcAft>
              </a:pPr>
              <a:t>26</a:t>
            </a:fld>
            <a:endParaRPr lang="en-AU"/>
          </a:p>
        </p:txBody>
      </p:sp>
      <p:sp>
        <p:nvSpPr>
          <p:cNvPr id="21" name="TextBox 20">
            <a:extLst>
              <a:ext uri="{FF2B5EF4-FFF2-40B4-BE49-F238E27FC236}">
                <a16:creationId xmlns:a16="http://schemas.microsoft.com/office/drawing/2014/main" id="{B901234E-AD17-4645-B7D5-A72CA85E94FA}"/>
              </a:ext>
            </a:extLst>
          </p:cNvPr>
          <p:cNvSpPr txBox="1"/>
          <p:nvPr/>
        </p:nvSpPr>
        <p:spPr>
          <a:xfrm>
            <a:off x="122905" y="1299188"/>
            <a:ext cx="11946190" cy="4770537"/>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AU" sz="1400" b="1" dirty="0"/>
              <a:t>Option 1 – Full Rule Deferral will be the basis for any change to the market start date</a:t>
            </a:r>
          </a:p>
          <a:p>
            <a:pPr marL="742950" lvl="1" indent="-285750">
              <a:spcBef>
                <a:spcPts val="200"/>
              </a:spcBef>
              <a:buFont typeface="Arial" panose="020B0604020202020204" pitchFamily="34" charset="0"/>
              <a:buChar char="•"/>
            </a:pPr>
            <a:r>
              <a:rPr lang="en-AU" sz="1200" dirty="0"/>
              <a:t>Option 1 had the widest support</a:t>
            </a:r>
          </a:p>
          <a:p>
            <a:pPr marL="742950" lvl="1" indent="-285750">
              <a:spcBef>
                <a:spcPts val="200"/>
              </a:spcBef>
              <a:buFont typeface="Arial" panose="020B0604020202020204" pitchFamily="34" charset="0"/>
              <a:buChar char="•"/>
            </a:pPr>
            <a:r>
              <a:rPr lang="en-AU" sz="1200" dirty="0"/>
              <a:t>Option 2 (partial rule deferral) had limited support and Option 3 (resettling in 5-min through the revised settlement statements) gave rise to concerns for a number of participants</a:t>
            </a:r>
          </a:p>
          <a:p>
            <a:pPr marL="742950" lvl="1" indent="-285750">
              <a:spcBef>
                <a:spcPts val="200"/>
              </a:spcBef>
              <a:buFont typeface="Arial" panose="020B0604020202020204" pitchFamily="34" charset="0"/>
              <a:buChar char="•"/>
            </a:pPr>
            <a:endParaRPr lang="en-AU" sz="900" dirty="0"/>
          </a:p>
          <a:p>
            <a:pPr marL="285750" indent="-285750">
              <a:buFont typeface="Arial" panose="020B0604020202020204" pitchFamily="34" charset="0"/>
              <a:buChar char="•"/>
            </a:pPr>
            <a:r>
              <a:rPr lang="en-AU" sz="1400" b="1" dirty="0"/>
              <a:t>A rule change process will be adopted</a:t>
            </a:r>
          </a:p>
          <a:p>
            <a:pPr marL="742950" lvl="1" indent="-285750">
              <a:spcBef>
                <a:spcPts val="200"/>
              </a:spcBef>
              <a:buFont typeface="Arial" panose="020B0604020202020204" pitchFamily="34" charset="0"/>
              <a:buChar char="•"/>
            </a:pPr>
            <a:r>
              <a:rPr lang="en-AU" sz="1200" dirty="0"/>
              <a:t>AER has advised that a Letter of No Action is not well suited to Option 1</a:t>
            </a:r>
          </a:p>
          <a:p>
            <a:pPr marL="742950" lvl="1" indent="-285750">
              <a:buFont typeface="Arial" panose="020B0604020202020204" pitchFamily="34" charset="0"/>
              <a:buChar char="•"/>
            </a:pPr>
            <a:endParaRPr lang="en-AU" sz="900" dirty="0"/>
          </a:p>
          <a:p>
            <a:pPr marL="285750" indent="-285750">
              <a:buFont typeface="Arial" panose="020B0604020202020204" pitchFamily="34" charset="0"/>
              <a:buChar char="•"/>
            </a:pPr>
            <a:r>
              <a:rPr lang="en-AU" sz="1400" b="1" dirty="0"/>
              <a:t>Key planning objectives</a:t>
            </a:r>
          </a:p>
          <a:p>
            <a:pPr marL="742950" lvl="1" indent="-285750">
              <a:spcBef>
                <a:spcPts val="200"/>
              </a:spcBef>
              <a:buFont typeface="Arial" panose="020B0604020202020204" pitchFamily="34" charset="0"/>
              <a:buChar char="•"/>
            </a:pPr>
            <a:r>
              <a:rPr lang="en-AU" sz="1200" dirty="0"/>
              <a:t>Do not want to move the market start date unless it is necessary</a:t>
            </a:r>
          </a:p>
          <a:p>
            <a:pPr marL="742950" lvl="1" indent="-285750">
              <a:spcBef>
                <a:spcPts val="200"/>
              </a:spcBef>
              <a:buFont typeface="Arial" panose="020B0604020202020204" pitchFamily="34" charset="0"/>
              <a:buChar char="•"/>
            </a:pPr>
            <a:r>
              <a:rPr lang="en-AU" sz="1200" dirty="0"/>
              <a:t>If the market start date needs to be moved, then earliest practical notification is to be provided</a:t>
            </a:r>
          </a:p>
          <a:p>
            <a:pPr marL="742950" lvl="1" indent="-285750">
              <a:buFont typeface="Arial" panose="020B0604020202020204" pitchFamily="34" charset="0"/>
              <a:buChar char="•"/>
            </a:pPr>
            <a:endParaRPr lang="en-AU" sz="900" dirty="0"/>
          </a:p>
          <a:p>
            <a:pPr marL="285750" indent="-285750">
              <a:buFont typeface="Arial" panose="020B0604020202020204" pitchFamily="34" charset="0"/>
              <a:buChar char="•"/>
            </a:pPr>
            <a:r>
              <a:rPr lang="en-AU" sz="1400" b="1" dirty="0"/>
              <a:t>Key challenge is managing uncertainty, with rule change lead times</a:t>
            </a:r>
          </a:p>
          <a:p>
            <a:pPr marL="742950" lvl="1" indent="-285750">
              <a:spcBef>
                <a:spcPts val="200"/>
              </a:spcBef>
              <a:buFont typeface="Arial" panose="020B0604020202020204" pitchFamily="34" charset="0"/>
              <a:buChar char="•"/>
            </a:pPr>
            <a:r>
              <a:rPr lang="en-AU" sz="1200" dirty="0"/>
              <a:t>An urgent rule change process requires 8 weeks – from commencement of consultation to final determination</a:t>
            </a:r>
          </a:p>
          <a:p>
            <a:pPr marL="742950" lvl="1" indent="-285750">
              <a:buFont typeface="Arial" panose="020B0604020202020204" pitchFamily="34" charset="0"/>
              <a:buChar char="•"/>
            </a:pPr>
            <a:endParaRPr lang="en-AU" sz="900" dirty="0"/>
          </a:p>
          <a:p>
            <a:pPr marL="285750" indent="-285750">
              <a:buFont typeface="Arial" panose="020B0604020202020204" pitchFamily="34" charset="0"/>
              <a:buChar char="•"/>
            </a:pPr>
            <a:r>
              <a:rPr lang="en-AU" sz="1400" b="1" dirty="0"/>
              <a:t>The following approach is proposed</a:t>
            </a:r>
          </a:p>
          <a:p>
            <a:pPr marL="742950" lvl="1" indent="-285750">
              <a:spcBef>
                <a:spcPts val="200"/>
              </a:spcBef>
              <a:buFont typeface="Arial" panose="020B0604020202020204" pitchFamily="34" charset="0"/>
              <a:buChar char="•"/>
            </a:pPr>
            <a:r>
              <a:rPr lang="en-AU" sz="1200" dirty="0"/>
              <a:t>If the 5MS market start date moves to RED status at any time, then a rule change will be submitted immediately and a revised date determined asap</a:t>
            </a:r>
          </a:p>
          <a:p>
            <a:pPr marL="742950" lvl="1" indent="-285750">
              <a:spcBef>
                <a:spcPts val="200"/>
              </a:spcBef>
              <a:buFont typeface="Arial" panose="020B0604020202020204" pitchFamily="34" charset="0"/>
              <a:buChar char="•"/>
            </a:pPr>
            <a:r>
              <a:rPr lang="en-AU" sz="1200" dirty="0"/>
              <a:t>A checkpoint at 8 weeks prior to go-live is proposed.  At this time:</a:t>
            </a:r>
          </a:p>
          <a:p>
            <a:pPr marL="1200150" lvl="2" indent="-285750">
              <a:spcBef>
                <a:spcPts val="200"/>
              </a:spcBef>
              <a:buFontTx/>
              <a:buChar char="–"/>
            </a:pPr>
            <a:r>
              <a:rPr lang="en-AU" sz="1200" dirty="0"/>
              <a:t>Path A, 5MS market start date is RED: a rule change with a revised date will be submitted</a:t>
            </a:r>
          </a:p>
          <a:p>
            <a:pPr marL="1200150" lvl="2" indent="-285750">
              <a:spcBef>
                <a:spcPts val="200"/>
              </a:spcBef>
              <a:buFontTx/>
              <a:buChar char="–"/>
            </a:pPr>
            <a:r>
              <a:rPr lang="en-AU" sz="1200" dirty="0"/>
              <a:t>Path B, 5MS market start date status is AMBER or GREEN with heightened risk: a provisional rule change, which will be subject to a Market Start Notice on 1 Sept from AEMO, will be submitted.  </a:t>
            </a:r>
            <a:r>
              <a:rPr lang="en-AU" sz="1200"/>
              <a:t>(In </a:t>
            </a:r>
            <a:r>
              <a:rPr lang="en-AU" sz="1200" dirty="0"/>
              <a:t>view of the 5MS challenges to date and overall risk profile, AEMO confirms that the provisional rule change will </a:t>
            </a:r>
            <a:r>
              <a:rPr lang="en-AU" sz="1200"/>
              <a:t>be submitted).</a:t>
            </a:r>
            <a:endParaRPr lang="en-AU" sz="1200" dirty="0"/>
          </a:p>
          <a:p>
            <a:pPr marL="1200150" lvl="2" indent="-285750">
              <a:spcBef>
                <a:spcPts val="200"/>
              </a:spcBef>
              <a:buFontTx/>
              <a:buChar char="–"/>
            </a:pPr>
            <a:r>
              <a:rPr lang="en-AU" sz="1200" dirty="0"/>
              <a:t>The Market Start Notice mechanism is intended to replicate the regime that is generally established for implementing a major reform – i.e. market start is confirmed 1 month prior to go-live.</a:t>
            </a:r>
          </a:p>
          <a:p>
            <a:pPr marL="1200150" lvl="2" indent="-285750">
              <a:buFont typeface="Arial" panose="020B0604020202020204" pitchFamily="34" charset="0"/>
              <a:buChar char="•"/>
            </a:pPr>
            <a:endParaRPr lang="en-AU" sz="800" dirty="0"/>
          </a:p>
          <a:p>
            <a:pPr marL="285750" indent="-285750">
              <a:buFont typeface="Arial" panose="020B0604020202020204" pitchFamily="34" charset="0"/>
              <a:buChar char="•"/>
            </a:pPr>
            <a:r>
              <a:rPr lang="en-AU" sz="1400" b="1" dirty="0"/>
              <a:t>The timeline overleaf sets out how this proposal integrates with the project timeline</a:t>
            </a:r>
          </a:p>
        </p:txBody>
      </p:sp>
    </p:spTree>
    <p:extLst>
      <p:ext uri="{BB962C8B-B14F-4D97-AF65-F5344CB8AC3E}">
        <p14:creationId xmlns:p14="http://schemas.microsoft.com/office/powerpoint/2010/main" val="28784451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0DA7F54-999A-4C0B-B726-A5A69EA9F90E}"/>
              </a:ext>
            </a:extLst>
          </p:cNvPr>
          <p:cNvSpPr>
            <a:spLocks noGrp="1"/>
          </p:cNvSpPr>
          <p:nvPr>
            <p:ph type="title"/>
          </p:nvPr>
        </p:nvSpPr>
        <p:spPr>
          <a:xfrm>
            <a:off x="235527" y="136525"/>
            <a:ext cx="11623801" cy="1189039"/>
          </a:xfrm>
        </p:spPr>
        <p:txBody>
          <a:bodyPr>
            <a:normAutofit/>
          </a:bodyPr>
          <a:lstStyle/>
          <a:p>
            <a:r>
              <a:rPr lang="en-AU" sz="3600"/>
              <a:t>       </a:t>
            </a:r>
          </a:p>
        </p:txBody>
      </p:sp>
      <p:sp>
        <p:nvSpPr>
          <p:cNvPr id="6" name="Title 1">
            <a:extLst>
              <a:ext uri="{FF2B5EF4-FFF2-40B4-BE49-F238E27FC236}">
                <a16:creationId xmlns:a16="http://schemas.microsoft.com/office/drawing/2014/main" id="{107E72C3-D3F2-414C-B925-03BC8BAD5314}"/>
              </a:ext>
            </a:extLst>
          </p:cNvPr>
          <p:cNvSpPr txBox="1">
            <a:spLocks/>
          </p:cNvSpPr>
          <p:nvPr/>
        </p:nvSpPr>
        <p:spPr>
          <a:xfrm>
            <a:off x="235527" y="136525"/>
            <a:ext cx="11844177" cy="1189039"/>
          </a:xfrm>
          <a:prstGeom prst="rect">
            <a:avLst/>
          </a:prstGeom>
        </p:spPr>
        <p:txBody>
          <a:bodyPr vert="horz" lIns="91440" tIns="45720" rIns="91440" bIns="45720" rtlCol="0" anchor="b" anchorCtr="0">
            <a:normAutofit fontScale="97500" lnSpcReduction="10000"/>
          </a:bodyPr>
          <a:lstStyle>
            <a:lvl1pPr algn="l" defTabSz="914400" rtl="0" eaLnBrk="1" latinLnBrk="0" hangingPunct="1">
              <a:lnSpc>
                <a:spcPct val="90000"/>
              </a:lnSpc>
              <a:spcBef>
                <a:spcPct val="0"/>
              </a:spcBef>
              <a:buNone/>
              <a:defRPr sz="4400" b="0" kern="1200">
                <a:solidFill>
                  <a:schemeClr val="bg1"/>
                </a:solidFill>
                <a:latin typeface="+mj-lt"/>
                <a:ea typeface="+mj-ea"/>
                <a:cs typeface="+mj-cs"/>
              </a:defRPr>
            </a:lvl1pPr>
          </a:lstStyle>
          <a:p>
            <a:r>
              <a:rPr lang="en-US"/>
              <a:t>Contingency Plan</a:t>
            </a:r>
            <a:br>
              <a:rPr lang="en-US"/>
            </a:br>
            <a:r>
              <a:rPr lang="en-US"/>
              <a:t>Timeline	</a:t>
            </a:r>
          </a:p>
        </p:txBody>
      </p:sp>
      <p:sp>
        <p:nvSpPr>
          <p:cNvPr id="2" name="TextBox 1">
            <a:extLst>
              <a:ext uri="{FF2B5EF4-FFF2-40B4-BE49-F238E27FC236}">
                <a16:creationId xmlns:a16="http://schemas.microsoft.com/office/drawing/2014/main" id="{5753DBFC-F130-47C0-A453-25D7DF907372}"/>
              </a:ext>
            </a:extLst>
          </p:cNvPr>
          <p:cNvSpPr txBox="1"/>
          <p:nvPr/>
        </p:nvSpPr>
        <p:spPr>
          <a:xfrm>
            <a:off x="8778240" y="1396975"/>
            <a:ext cx="3301463" cy="3231654"/>
          </a:xfrm>
          <a:prstGeom prst="rect">
            <a:avLst/>
          </a:prstGeom>
          <a:noFill/>
        </p:spPr>
        <p:txBody>
          <a:bodyPr wrap="square" rtlCol="0">
            <a:spAutoFit/>
          </a:bodyPr>
          <a:lstStyle/>
          <a:p>
            <a:r>
              <a:rPr lang="en-AU" sz="1200"/>
              <a:t>Notes</a:t>
            </a:r>
          </a:p>
          <a:p>
            <a:pPr marL="171450" indent="-171450">
              <a:buFont typeface="Arial" panose="020B0604020202020204" pitchFamily="34" charset="0"/>
              <a:buChar char="•"/>
            </a:pPr>
            <a:r>
              <a:rPr lang="en-AU" sz="1200"/>
              <a:t>Participants should assume that the Path B provisional rule change process will NOT result in a change to the market start date. This is a contingency measure only and under this path it is expected 5MS will start on 1 Oct as scheduled.</a:t>
            </a:r>
          </a:p>
          <a:p>
            <a:pPr marL="171450" indent="-171450">
              <a:buFont typeface="Arial" panose="020B0604020202020204" pitchFamily="34" charset="0"/>
              <a:buChar char="•"/>
            </a:pPr>
            <a:endParaRPr lang="en-AU" sz="1200"/>
          </a:p>
          <a:p>
            <a:pPr marL="171450" indent="-171450">
              <a:buFont typeface="Arial" panose="020B0604020202020204" pitchFamily="34" charset="0"/>
              <a:buChar char="•"/>
            </a:pPr>
            <a:r>
              <a:rPr lang="en-AU" sz="1200"/>
              <a:t>The Path B provisional rule change process raises risks in relation to “down tools” or distraction. Communication on readiness status will need to be strong and participant support for managing this risk is sought.</a:t>
            </a:r>
          </a:p>
          <a:p>
            <a:pPr marL="171450" indent="-171450">
              <a:buFont typeface="Arial" panose="020B0604020202020204" pitchFamily="34" charset="0"/>
              <a:buChar char="•"/>
            </a:pPr>
            <a:endParaRPr lang="en-AU" sz="1200"/>
          </a:p>
          <a:p>
            <a:pPr marL="171450" indent="-171450">
              <a:buFont typeface="Arial" panose="020B0604020202020204" pitchFamily="34" charset="0"/>
              <a:buChar char="•"/>
            </a:pPr>
            <a:r>
              <a:rPr lang="en-AU" sz="1200"/>
              <a:t>Additional Executive Forums will be scheduled around the key dates. September EF will be moved forward.</a:t>
            </a:r>
          </a:p>
        </p:txBody>
      </p:sp>
      <p:pic>
        <p:nvPicPr>
          <p:cNvPr id="7" name="Picture 6">
            <a:extLst>
              <a:ext uri="{FF2B5EF4-FFF2-40B4-BE49-F238E27FC236}">
                <a16:creationId xmlns:a16="http://schemas.microsoft.com/office/drawing/2014/main" id="{4803A194-3FEA-4BDA-91E7-0BED08AC0C94}"/>
              </a:ext>
            </a:extLst>
          </p:cNvPr>
          <p:cNvPicPr>
            <a:picLocks noChangeAspect="1"/>
          </p:cNvPicPr>
          <p:nvPr/>
        </p:nvPicPr>
        <p:blipFill>
          <a:blip r:embed="rId3"/>
          <a:stretch>
            <a:fillRect/>
          </a:stretch>
        </p:blipFill>
        <p:spPr>
          <a:xfrm>
            <a:off x="356381" y="1302691"/>
            <a:ext cx="7503941" cy="5555310"/>
          </a:xfrm>
          <a:prstGeom prst="rect">
            <a:avLst/>
          </a:prstGeom>
        </p:spPr>
      </p:pic>
      <p:sp>
        <p:nvSpPr>
          <p:cNvPr id="4" name="Rectangle: Rounded Corners 3">
            <a:extLst>
              <a:ext uri="{FF2B5EF4-FFF2-40B4-BE49-F238E27FC236}">
                <a16:creationId xmlns:a16="http://schemas.microsoft.com/office/drawing/2014/main" id="{E489201E-2C63-4A06-888A-D75811B1AD9E}"/>
              </a:ext>
            </a:extLst>
          </p:cNvPr>
          <p:cNvSpPr/>
          <p:nvPr/>
        </p:nvSpPr>
        <p:spPr>
          <a:xfrm>
            <a:off x="8862646" y="4826977"/>
            <a:ext cx="3217058" cy="1696915"/>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AU" sz="1400"/>
              <a:t>AEMO is seeking Executive support to ensure participant focus and delivery against the 1 October 2021 5MS Rule Commencement date, and managing the communication process in relation to the provisional rule change.</a:t>
            </a:r>
          </a:p>
        </p:txBody>
      </p:sp>
    </p:spTree>
    <p:extLst>
      <p:ext uri="{BB962C8B-B14F-4D97-AF65-F5344CB8AC3E}">
        <p14:creationId xmlns:p14="http://schemas.microsoft.com/office/powerpoint/2010/main" val="24942775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8739E-F5A8-49C3-B2D9-995E02EFB127}"/>
              </a:ext>
            </a:extLst>
          </p:cNvPr>
          <p:cNvSpPr>
            <a:spLocks noGrp="1"/>
          </p:cNvSpPr>
          <p:nvPr>
            <p:ph type="title"/>
          </p:nvPr>
        </p:nvSpPr>
        <p:spPr/>
        <p:txBody>
          <a:bodyPr>
            <a:normAutofit fontScale="90000"/>
          </a:bodyPr>
          <a:lstStyle/>
          <a:p>
            <a:r>
              <a:rPr lang="en-AU"/>
              <a:t>Level 2 Contingency</a:t>
            </a:r>
            <a:br>
              <a:rPr lang="en-AU"/>
            </a:br>
            <a:r>
              <a:rPr lang="en-AU"/>
              <a:t>Triggers Table</a:t>
            </a:r>
          </a:p>
        </p:txBody>
      </p:sp>
      <p:sp>
        <p:nvSpPr>
          <p:cNvPr id="3" name="Slide Number Placeholder 2">
            <a:extLst>
              <a:ext uri="{FF2B5EF4-FFF2-40B4-BE49-F238E27FC236}">
                <a16:creationId xmlns:a16="http://schemas.microsoft.com/office/drawing/2014/main" id="{15ADD629-A9A2-437B-A322-F7B76F150945}"/>
              </a:ext>
            </a:extLst>
          </p:cNvPr>
          <p:cNvSpPr>
            <a:spLocks noGrp="1"/>
          </p:cNvSpPr>
          <p:nvPr>
            <p:ph type="sldNum" sz="quarter" idx="12"/>
          </p:nvPr>
        </p:nvSpPr>
        <p:spPr/>
        <p:txBody>
          <a:bodyPr/>
          <a:lstStyle/>
          <a:p>
            <a:fld id="{4EC81F68-4976-451A-B2E9-79BCBD2F70CC}" type="slidenum">
              <a:rPr lang="en-AU" smtClean="0"/>
              <a:t>28</a:t>
            </a:fld>
            <a:endParaRPr lang="en-AU"/>
          </a:p>
        </p:txBody>
      </p:sp>
      <p:graphicFrame>
        <p:nvGraphicFramePr>
          <p:cNvPr id="4" name="Table 4">
            <a:extLst>
              <a:ext uri="{FF2B5EF4-FFF2-40B4-BE49-F238E27FC236}">
                <a16:creationId xmlns:a16="http://schemas.microsoft.com/office/drawing/2014/main" id="{264ED9D1-BBAC-49D4-BBA9-4C916A87ED11}"/>
              </a:ext>
            </a:extLst>
          </p:cNvPr>
          <p:cNvGraphicFramePr>
            <a:graphicFrameLocks noGrp="1"/>
          </p:cNvGraphicFramePr>
          <p:nvPr>
            <p:extLst>
              <p:ext uri="{D42A27DB-BD31-4B8C-83A1-F6EECF244321}">
                <p14:modId xmlns:p14="http://schemas.microsoft.com/office/powerpoint/2010/main" val="577700486"/>
              </p:ext>
            </p:extLst>
          </p:nvPr>
        </p:nvGraphicFramePr>
        <p:xfrm>
          <a:off x="221533" y="1790963"/>
          <a:ext cx="11708375" cy="3384833"/>
        </p:xfrm>
        <a:graphic>
          <a:graphicData uri="http://schemas.openxmlformats.org/drawingml/2006/table">
            <a:tbl>
              <a:tblPr firstRow="1" bandRow="1">
                <a:tableStyleId>{21E4AEA4-8DFA-4A89-87EB-49C32662AFE0}</a:tableStyleId>
              </a:tblPr>
              <a:tblGrid>
                <a:gridCol w="1835668">
                  <a:extLst>
                    <a:ext uri="{9D8B030D-6E8A-4147-A177-3AD203B41FA5}">
                      <a16:colId xmlns:a16="http://schemas.microsoft.com/office/drawing/2014/main" val="2114109413"/>
                    </a:ext>
                  </a:extLst>
                </a:gridCol>
                <a:gridCol w="1253558">
                  <a:extLst>
                    <a:ext uri="{9D8B030D-6E8A-4147-A177-3AD203B41FA5}">
                      <a16:colId xmlns:a16="http://schemas.microsoft.com/office/drawing/2014/main" val="3805613206"/>
                    </a:ext>
                  </a:extLst>
                </a:gridCol>
                <a:gridCol w="4023691">
                  <a:extLst>
                    <a:ext uri="{9D8B030D-6E8A-4147-A177-3AD203B41FA5}">
                      <a16:colId xmlns:a16="http://schemas.microsoft.com/office/drawing/2014/main" val="87020258"/>
                    </a:ext>
                  </a:extLst>
                </a:gridCol>
                <a:gridCol w="4595458">
                  <a:extLst>
                    <a:ext uri="{9D8B030D-6E8A-4147-A177-3AD203B41FA5}">
                      <a16:colId xmlns:a16="http://schemas.microsoft.com/office/drawing/2014/main" val="210074853"/>
                    </a:ext>
                  </a:extLst>
                </a:gridCol>
              </a:tblGrid>
              <a:tr h="473466">
                <a:tc>
                  <a:txBody>
                    <a:bodyPr/>
                    <a:lstStyle/>
                    <a:p>
                      <a:r>
                        <a:rPr lang="en-AU" sz="1200"/>
                        <a:t>Trigger</a:t>
                      </a:r>
                    </a:p>
                  </a:txBody>
                  <a:tcPr anchor="ctr"/>
                </a:tc>
                <a:tc>
                  <a:txBody>
                    <a:bodyPr/>
                    <a:lstStyle/>
                    <a:p>
                      <a:r>
                        <a:rPr lang="en-AU" sz="1200"/>
                        <a:t>Timing</a:t>
                      </a:r>
                    </a:p>
                  </a:txBody>
                  <a:tcPr anchor="ctr"/>
                </a:tc>
                <a:tc>
                  <a:txBody>
                    <a:bodyPr/>
                    <a:lstStyle/>
                    <a:p>
                      <a:r>
                        <a:rPr lang="en-AU" sz="1200"/>
                        <a:t>Criteria</a:t>
                      </a:r>
                    </a:p>
                  </a:txBody>
                  <a:tcPr anchor="ctr"/>
                </a:tc>
                <a:tc>
                  <a:txBody>
                    <a:bodyPr/>
                    <a:lstStyle/>
                    <a:p>
                      <a:r>
                        <a:rPr lang="en-AU" sz="1200"/>
                        <a:t>Action</a:t>
                      </a:r>
                    </a:p>
                  </a:txBody>
                  <a:tcPr anchor="ctr"/>
                </a:tc>
                <a:extLst>
                  <a:ext uri="{0D108BD9-81ED-4DB2-BD59-A6C34878D82A}">
                    <a16:rowId xmlns:a16="http://schemas.microsoft.com/office/drawing/2014/main" val="191250168"/>
                  </a:ext>
                </a:extLst>
              </a:tr>
              <a:tr h="1284197">
                <a:tc>
                  <a:txBody>
                    <a:bodyPr/>
                    <a:lstStyle/>
                    <a:p>
                      <a:r>
                        <a:rPr lang="en-AU" sz="1200" b="1"/>
                        <a:t>1. Rule Change Decision</a:t>
                      </a:r>
                    </a:p>
                  </a:txBody>
                  <a:tcPr marT="72000" marB="72000"/>
                </a:tc>
                <a:tc>
                  <a:txBody>
                    <a:bodyPr/>
                    <a:lstStyle/>
                    <a:p>
                      <a:r>
                        <a:rPr lang="en-AU" sz="1200"/>
                        <a:t>No later than 2 August</a:t>
                      </a:r>
                    </a:p>
                  </a:txBody>
                  <a:tcPr marT="72000" marB="72000"/>
                </a:tc>
                <a:tc>
                  <a:txBody>
                    <a:bodyPr/>
                    <a:lstStyle/>
                    <a:p>
                      <a:pPr marL="171450" indent="-171450">
                        <a:lnSpc>
                          <a:spcPct val="100000"/>
                        </a:lnSpc>
                        <a:spcBef>
                          <a:spcPts val="600"/>
                        </a:spcBef>
                        <a:spcAft>
                          <a:spcPts val="0"/>
                        </a:spcAft>
                        <a:buFont typeface="Arial" panose="020B0604020202020204" pitchFamily="34" charset="0"/>
                        <a:buChar char="•"/>
                      </a:pPr>
                      <a:r>
                        <a:rPr lang="en-AU" sz="1200"/>
                        <a:t>Status of Retail Go-Live</a:t>
                      </a:r>
                    </a:p>
                    <a:p>
                      <a:pPr marL="171450" indent="-171450">
                        <a:lnSpc>
                          <a:spcPct val="100000"/>
                        </a:lnSpc>
                        <a:spcBef>
                          <a:spcPts val="600"/>
                        </a:spcBef>
                        <a:spcAft>
                          <a:spcPts val="0"/>
                        </a:spcAft>
                        <a:buFont typeface="Arial" panose="020B0604020202020204" pitchFamily="34" charset="0"/>
                        <a:buChar char="•"/>
                      </a:pPr>
                      <a:r>
                        <a:rPr lang="en-AU" sz="1200"/>
                        <a:t>Status of Market Trial readiness and conduct</a:t>
                      </a:r>
                    </a:p>
                    <a:p>
                      <a:pPr marL="171450" marR="0" lvl="0" indent="-1714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AU" sz="1200"/>
                        <a:t>Assessment against 1 October readiness - </a:t>
                      </a:r>
                      <a:r>
                        <a:rPr kumimoji="0" lang="en-AU" sz="1200" u="none" strike="noStrike" kern="1200" cap="none" spc="0" normalizeH="0" baseline="0" noProof="0">
                          <a:ln>
                            <a:noFill/>
                          </a:ln>
                          <a:effectLst/>
                          <a:uLnTx/>
                          <a:uFillTx/>
                        </a:rPr>
                        <a:t>utilising Market Readiness Essential Capability</a:t>
                      </a:r>
                      <a:endParaRPr lang="en-AU" sz="1200"/>
                    </a:p>
                    <a:p>
                      <a:pPr marL="171450" marR="0" lvl="0" indent="-1714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AU" sz="1200"/>
                        <a:t>Informed by industry engagement through the PCF and EF</a:t>
                      </a:r>
                    </a:p>
                  </a:txBody>
                  <a:tcPr marT="72000" marB="72000"/>
                </a:tc>
                <a:tc>
                  <a:txBody>
                    <a:bodyPr/>
                    <a:lstStyle/>
                    <a:p>
                      <a:pPr marL="171450" indent="-171450">
                        <a:lnSpc>
                          <a:spcPct val="100000"/>
                        </a:lnSpc>
                        <a:spcBef>
                          <a:spcPts val="600"/>
                        </a:spcBef>
                        <a:spcAft>
                          <a:spcPts val="0"/>
                        </a:spcAft>
                        <a:buFont typeface="Arial" panose="020B0604020202020204" pitchFamily="34" charset="0"/>
                        <a:buChar char="•"/>
                      </a:pPr>
                      <a:r>
                        <a:rPr lang="en-AU" sz="1200" dirty="0"/>
                        <a:t>If Market Start Readiness is Red, then submit a “Revised Date Rule Change”</a:t>
                      </a:r>
                    </a:p>
                    <a:p>
                      <a:pPr marL="171450" indent="-171450">
                        <a:lnSpc>
                          <a:spcPct val="100000"/>
                        </a:lnSpc>
                        <a:spcBef>
                          <a:spcPts val="600"/>
                        </a:spcBef>
                        <a:spcAft>
                          <a:spcPts val="0"/>
                        </a:spcAft>
                        <a:buFont typeface="Arial" panose="020B0604020202020204" pitchFamily="34" charset="0"/>
                        <a:buChar char="•"/>
                      </a:pPr>
                      <a:r>
                        <a:rPr lang="en-AU" sz="1200" dirty="0"/>
                        <a:t>If Market Start is Amber or Green with heightened risk, then submit a “Provisional Rule Change based on Market Start Notice”</a:t>
                      </a:r>
                    </a:p>
                    <a:p>
                      <a:pPr marL="171450" indent="-171450">
                        <a:lnSpc>
                          <a:spcPct val="100000"/>
                        </a:lnSpc>
                        <a:spcBef>
                          <a:spcPts val="600"/>
                        </a:spcBef>
                        <a:spcAft>
                          <a:spcPts val="0"/>
                        </a:spcAft>
                        <a:buFont typeface="Arial" panose="020B0604020202020204" pitchFamily="34" charset="0"/>
                        <a:buChar char="•"/>
                      </a:pPr>
                      <a:r>
                        <a:rPr lang="en-AU" sz="1200" dirty="0"/>
                        <a:t>In view of the 5MS challenges to date and overall risk profile, AEMO confirms that the provisional rule change will be submitted</a:t>
                      </a:r>
                    </a:p>
                  </a:txBody>
                  <a:tcPr marT="72000" marB="72000"/>
                </a:tc>
                <a:extLst>
                  <a:ext uri="{0D108BD9-81ED-4DB2-BD59-A6C34878D82A}">
                    <a16:rowId xmlns:a16="http://schemas.microsoft.com/office/drawing/2014/main" val="3779085483"/>
                  </a:ext>
                </a:extLst>
              </a:tr>
              <a:tr h="1517687">
                <a:tc>
                  <a:txBody>
                    <a:bodyPr/>
                    <a:lstStyle/>
                    <a:p>
                      <a:r>
                        <a:rPr lang="en-AU" sz="1200" b="1"/>
                        <a:t>2. Market Start Notice</a:t>
                      </a:r>
                    </a:p>
                  </a:txBody>
                  <a:tcPr marT="72000" marB="72000"/>
                </a:tc>
                <a:tc>
                  <a:txBody>
                    <a:bodyPr/>
                    <a:lstStyle/>
                    <a:p>
                      <a:r>
                        <a:rPr lang="en-AU" sz="1200"/>
                        <a:t>No later than 1 September</a:t>
                      </a:r>
                    </a:p>
                  </a:txBody>
                  <a:tcPr marT="72000" marB="72000"/>
                </a:tc>
                <a:tc>
                  <a:txBody>
                    <a:bodyPr/>
                    <a:lstStyle/>
                    <a:p>
                      <a:pPr marL="171450" marR="0" lvl="0" indent="-1714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AU" sz="1200" u="none" strike="noStrike" kern="1200" cap="none" spc="0" normalizeH="0" baseline="0" noProof="0">
                          <a:ln>
                            <a:noFill/>
                          </a:ln>
                          <a:effectLst/>
                          <a:uLnTx/>
                          <a:uFillTx/>
                        </a:rPr>
                        <a:t>Only applies if a “Provisional rule change based on Market Start Notice” has been submitted</a:t>
                      </a:r>
                    </a:p>
                    <a:p>
                      <a:pPr marL="171450" marR="0" lvl="0" indent="-1714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AU" sz="1200" u="none" strike="noStrike" kern="1200" cap="none" spc="0" normalizeH="0" baseline="0" noProof="0">
                          <a:ln>
                            <a:noFill/>
                          </a:ln>
                          <a:effectLst/>
                          <a:uLnTx/>
                          <a:uFillTx/>
                        </a:rPr>
                        <a:t>Assessment against 1 October readiness – utilising Market Readiness Essential Capability</a:t>
                      </a:r>
                    </a:p>
                    <a:p>
                      <a:pPr marL="171450" indent="-171450">
                        <a:lnSpc>
                          <a:spcPct val="100000"/>
                        </a:lnSpc>
                        <a:spcBef>
                          <a:spcPts val="600"/>
                        </a:spcBef>
                        <a:spcAft>
                          <a:spcPts val="0"/>
                        </a:spcAft>
                        <a:buFont typeface="Arial" panose="020B0604020202020204" pitchFamily="34" charset="0"/>
                        <a:buChar char="•"/>
                      </a:pPr>
                      <a:r>
                        <a:rPr kumimoji="0" lang="en-AU" sz="1200" u="none" strike="noStrike" kern="1200" cap="none" spc="0" normalizeH="0" baseline="0" noProof="0">
                          <a:ln>
                            <a:noFill/>
                          </a:ln>
                          <a:effectLst/>
                          <a:uLnTx/>
                          <a:uFillTx/>
                        </a:rPr>
                        <a:t>Informed by industry engagement through the PCF and EF</a:t>
                      </a:r>
                      <a:endParaRPr lang="en-AU" sz="1200"/>
                    </a:p>
                  </a:txBody>
                  <a:tcPr marT="72000" marB="72000"/>
                </a:tc>
                <a:tc>
                  <a:txBody>
                    <a:bodyPr/>
                    <a:lstStyle/>
                    <a:p>
                      <a:pPr marL="171450" indent="-171450">
                        <a:lnSpc>
                          <a:spcPct val="100000"/>
                        </a:lnSpc>
                        <a:spcBef>
                          <a:spcPts val="600"/>
                        </a:spcBef>
                        <a:spcAft>
                          <a:spcPts val="0"/>
                        </a:spcAft>
                        <a:buFont typeface="Arial" panose="020B0604020202020204" pitchFamily="34" charset="0"/>
                        <a:buChar char="•"/>
                      </a:pPr>
                      <a:r>
                        <a:rPr lang="en-AU" sz="1200" dirty="0"/>
                        <a:t>AEMO submits a Market Start Notice to the AEMC (and to industry) advising the proposed date for rule commencement</a:t>
                      </a:r>
                    </a:p>
                    <a:p>
                      <a:pPr marL="171450" indent="-171450">
                        <a:lnSpc>
                          <a:spcPct val="100000"/>
                        </a:lnSpc>
                        <a:spcBef>
                          <a:spcPts val="600"/>
                        </a:spcBef>
                        <a:spcAft>
                          <a:spcPts val="0"/>
                        </a:spcAft>
                        <a:buFont typeface="Arial" panose="020B0604020202020204" pitchFamily="34" charset="0"/>
                        <a:buChar char="•"/>
                      </a:pPr>
                      <a:r>
                        <a:rPr lang="en-AU" sz="1200" dirty="0"/>
                        <a:t>AEMC takes the Market Start Notice into account when preparing its Final Determination (informs the Commission’s decision, but without pre-empting the Commission’s decision making powers)</a:t>
                      </a:r>
                    </a:p>
                  </a:txBody>
                  <a:tcPr marT="72000" marB="72000"/>
                </a:tc>
                <a:extLst>
                  <a:ext uri="{0D108BD9-81ED-4DB2-BD59-A6C34878D82A}">
                    <a16:rowId xmlns:a16="http://schemas.microsoft.com/office/drawing/2014/main" val="3199621046"/>
                  </a:ext>
                </a:extLst>
              </a:tr>
            </a:tbl>
          </a:graphicData>
        </a:graphic>
      </p:graphicFrame>
    </p:spTree>
    <p:extLst>
      <p:ext uri="{BB962C8B-B14F-4D97-AF65-F5344CB8AC3E}">
        <p14:creationId xmlns:p14="http://schemas.microsoft.com/office/powerpoint/2010/main" val="32804897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8104E-CC0E-4BD5-9BE3-56841BEAA567}"/>
              </a:ext>
            </a:extLst>
          </p:cNvPr>
          <p:cNvSpPr>
            <a:spLocks noGrp="1"/>
          </p:cNvSpPr>
          <p:nvPr>
            <p:ph type="ctrTitle"/>
          </p:nvPr>
        </p:nvSpPr>
        <p:spPr/>
        <p:txBody>
          <a:bodyPr/>
          <a:lstStyle/>
          <a:p>
            <a:r>
              <a:rPr lang="en-AU"/>
              <a:t>Key Industry Risks and Issues</a:t>
            </a:r>
          </a:p>
        </p:txBody>
      </p:sp>
      <p:sp>
        <p:nvSpPr>
          <p:cNvPr id="3" name="Text Placeholder 2">
            <a:extLst>
              <a:ext uri="{FF2B5EF4-FFF2-40B4-BE49-F238E27FC236}">
                <a16:creationId xmlns:a16="http://schemas.microsoft.com/office/drawing/2014/main" id="{E4E17531-B22D-474A-9270-B6CD665C6463}"/>
              </a:ext>
            </a:extLst>
          </p:cNvPr>
          <p:cNvSpPr>
            <a:spLocks noGrp="1"/>
          </p:cNvSpPr>
          <p:nvPr>
            <p:ph type="subTitle" idx="1"/>
          </p:nvPr>
        </p:nvSpPr>
        <p:spPr/>
        <p:txBody>
          <a:bodyPr/>
          <a:lstStyle/>
          <a:p>
            <a:r>
              <a:rPr lang="en-AU"/>
              <a:t>Peter Carruthers</a:t>
            </a:r>
          </a:p>
        </p:txBody>
      </p:sp>
      <p:sp>
        <p:nvSpPr>
          <p:cNvPr id="5" name="Slide Number Placeholder 4">
            <a:extLst>
              <a:ext uri="{FF2B5EF4-FFF2-40B4-BE49-F238E27FC236}">
                <a16:creationId xmlns:a16="http://schemas.microsoft.com/office/drawing/2014/main" id="{92098ABD-036A-4E1E-8AEF-0092184FE60F}"/>
              </a:ext>
            </a:extLst>
          </p:cNvPr>
          <p:cNvSpPr>
            <a:spLocks noGrp="1"/>
          </p:cNvSpPr>
          <p:nvPr>
            <p:ph type="sldNum" sz="quarter" idx="12"/>
          </p:nvPr>
        </p:nvSpPr>
        <p:spPr/>
        <p:txBody>
          <a:bodyPr/>
          <a:lstStyle/>
          <a:p>
            <a:fld id="{4EC81F68-4976-451A-B2E9-79BCBD2F70CC}" type="slidenum">
              <a:rPr lang="en-AU" smtClean="0"/>
              <a:pPr/>
              <a:t>29</a:t>
            </a:fld>
            <a:endParaRPr lang="en-AU"/>
          </a:p>
        </p:txBody>
      </p:sp>
      <p:sp>
        <p:nvSpPr>
          <p:cNvPr id="4" name="Date Placeholder 3">
            <a:extLst>
              <a:ext uri="{FF2B5EF4-FFF2-40B4-BE49-F238E27FC236}">
                <a16:creationId xmlns:a16="http://schemas.microsoft.com/office/drawing/2014/main" id="{BE06CE30-36F6-4C71-8C5B-78529834300C}"/>
              </a:ext>
            </a:extLst>
          </p:cNvPr>
          <p:cNvSpPr>
            <a:spLocks noGrp="1"/>
          </p:cNvSpPr>
          <p:nvPr>
            <p:ph type="dt" sz="half" idx="10"/>
          </p:nvPr>
        </p:nvSpPr>
        <p:spPr/>
        <p:txBody>
          <a:bodyPr/>
          <a:lstStyle/>
          <a:p>
            <a:fld id="{422D03C1-86EC-4B2D-A650-A7ADA918C9CC}" type="datetime1">
              <a:rPr lang="en-AU" smtClean="0"/>
              <a:t>15/08/2021</a:t>
            </a:fld>
            <a:endParaRPr lang="en-AU"/>
          </a:p>
        </p:txBody>
      </p:sp>
    </p:spTree>
    <p:extLst>
      <p:ext uri="{BB962C8B-B14F-4D97-AF65-F5344CB8AC3E}">
        <p14:creationId xmlns:p14="http://schemas.microsoft.com/office/powerpoint/2010/main" val="1366717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A5EA9-EADC-4D1D-846D-0A697DF0B0B7}"/>
              </a:ext>
            </a:extLst>
          </p:cNvPr>
          <p:cNvSpPr>
            <a:spLocks noGrp="1"/>
          </p:cNvSpPr>
          <p:nvPr>
            <p:ph type="title"/>
          </p:nvPr>
        </p:nvSpPr>
        <p:spPr/>
        <p:txBody>
          <a:bodyPr>
            <a:normAutofit/>
          </a:bodyPr>
          <a:lstStyle/>
          <a:p>
            <a:r>
              <a:rPr lang="en-AU" sz="4000"/>
              <a:t>Agenda</a:t>
            </a:r>
          </a:p>
        </p:txBody>
      </p:sp>
      <p:sp>
        <p:nvSpPr>
          <p:cNvPr id="4" name="Slide Number Placeholder 3">
            <a:extLst>
              <a:ext uri="{FF2B5EF4-FFF2-40B4-BE49-F238E27FC236}">
                <a16:creationId xmlns:a16="http://schemas.microsoft.com/office/drawing/2014/main" id="{5F3EB585-4D7A-4487-A899-13C74FB077F5}"/>
              </a:ext>
            </a:extLst>
          </p:cNvPr>
          <p:cNvSpPr>
            <a:spLocks noGrp="1"/>
          </p:cNvSpPr>
          <p:nvPr>
            <p:ph type="sldNum" sz="quarter" idx="12"/>
          </p:nvPr>
        </p:nvSpPr>
        <p:spPr/>
        <p:txBody>
          <a:bodyPr/>
          <a:lstStyle/>
          <a:p>
            <a:fld id="{4EC81F68-4976-451A-B2E9-79BCBD2F70CC}" type="slidenum">
              <a:rPr lang="en-AU" smtClean="0"/>
              <a:t>3</a:t>
            </a:fld>
            <a:endParaRPr lang="en-AU"/>
          </a:p>
        </p:txBody>
      </p:sp>
      <p:graphicFrame>
        <p:nvGraphicFramePr>
          <p:cNvPr id="7" name="Table 6">
            <a:extLst>
              <a:ext uri="{FF2B5EF4-FFF2-40B4-BE49-F238E27FC236}">
                <a16:creationId xmlns:a16="http://schemas.microsoft.com/office/drawing/2014/main" id="{2DFEF904-5C70-4B46-8E43-5457B617AD1D}"/>
              </a:ext>
            </a:extLst>
          </p:cNvPr>
          <p:cNvGraphicFramePr>
            <a:graphicFrameLocks noGrp="1"/>
          </p:cNvGraphicFramePr>
          <p:nvPr>
            <p:extLst>
              <p:ext uri="{D42A27DB-BD31-4B8C-83A1-F6EECF244321}">
                <p14:modId xmlns:p14="http://schemas.microsoft.com/office/powerpoint/2010/main" val="2120163683"/>
              </p:ext>
            </p:extLst>
          </p:nvPr>
        </p:nvGraphicFramePr>
        <p:xfrm>
          <a:off x="439615" y="1501732"/>
          <a:ext cx="11097392" cy="5140222"/>
        </p:xfrm>
        <a:graphic>
          <a:graphicData uri="http://schemas.openxmlformats.org/drawingml/2006/table">
            <a:tbl>
              <a:tblPr firstRow="1" bandRow="1">
                <a:tableStyleId>{7DF18680-E054-41AD-8BC1-D1AEF772440D}</a:tableStyleId>
              </a:tblPr>
              <a:tblGrid>
                <a:gridCol w="620064">
                  <a:extLst>
                    <a:ext uri="{9D8B030D-6E8A-4147-A177-3AD203B41FA5}">
                      <a16:colId xmlns:a16="http://schemas.microsoft.com/office/drawing/2014/main" val="2162033012"/>
                    </a:ext>
                  </a:extLst>
                </a:gridCol>
                <a:gridCol w="1125737">
                  <a:extLst>
                    <a:ext uri="{9D8B030D-6E8A-4147-A177-3AD203B41FA5}">
                      <a16:colId xmlns:a16="http://schemas.microsoft.com/office/drawing/2014/main" val="1667841518"/>
                    </a:ext>
                  </a:extLst>
                </a:gridCol>
                <a:gridCol w="5321808">
                  <a:extLst>
                    <a:ext uri="{9D8B030D-6E8A-4147-A177-3AD203B41FA5}">
                      <a16:colId xmlns:a16="http://schemas.microsoft.com/office/drawing/2014/main" val="953405548"/>
                    </a:ext>
                  </a:extLst>
                </a:gridCol>
                <a:gridCol w="4029783">
                  <a:extLst>
                    <a:ext uri="{9D8B030D-6E8A-4147-A177-3AD203B41FA5}">
                      <a16:colId xmlns:a16="http://schemas.microsoft.com/office/drawing/2014/main" val="2897270249"/>
                    </a:ext>
                  </a:extLst>
                </a:gridCol>
              </a:tblGrid>
              <a:tr h="413632">
                <a:tc>
                  <a:txBody>
                    <a:bodyPr/>
                    <a:lstStyle/>
                    <a:p>
                      <a:r>
                        <a:rPr lang="en-AU" sz="1100"/>
                        <a:t>#</a:t>
                      </a:r>
                    </a:p>
                  </a:txBody>
                  <a:tcPr marT="0" marB="0"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100"/>
                        <a:t>Time</a:t>
                      </a:r>
                    </a:p>
                  </a:txBody>
                  <a:tcPr marT="0" marB="0" anchor="ctr"/>
                </a:tc>
                <a:tc>
                  <a:txBody>
                    <a:bodyPr/>
                    <a:lstStyle/>
                    <a:p>
                      <a:r>
                        <a:rPr lang="en-AU" sz="1100"/>
                        <a:t>Topic</a:t>
                      </a:r>
                    </a:p>
                  </a:txBody>
                  <a:tcPr marT="0" marB="0" anchor="ctr"/>
                </a:tc>
                <a:tc>
                  <a:txBody>
                    <a:bodyPr/>
                    <a:lstStyle/>
                    <a:p>
                      <a:r>
                        <a:rPr lang="en-AU" sz="1100"/>
                        <a:t>Presenter</a:t>
                      </a:r>
                    </a:p>
                  </a:txBody>
                  <a:tcPr marT="0" marB="0" anchor="ctr"/>
                </a:tc>
                <a:extLst>
                  <a:ext uri="{0D108BD9-81ED-4DB2-BD59-A6C34878D82A}">
                    <a16:rowId xmlns:a16="http://schemas.microsoft.com/office/drawing/2014/main" val="2756556716"/>
                  </a:ext>
                </a:extLst>
              </a:tr>
              <a:tr h="429690">
                <a:tc>
                  <a:txBody>
                    <a:bodyPr/>
                    <a:lstStyle/>
                    <a:p>
                      <a:r>
                        <a:rPr lang="en-AU" sz="1100">
                          <a:effectLst/>
                        </a:rPr>
                        <a:t>1​</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10:00 – 10:05</a:t>
                      </a:r>
                      <a:endParaRPr lang="en-AU" sz="1100">
                        <a:effectLst/>
                        <a:highlight>
                          <a:srgbClr val="FFFF00"/>
                        </a:highlight>
                        <a:latin typeface="Calibri" panose="020F0502020204030204" pitchFamily="34" charset="0"/>
                        <a:ea typeface="Calibri" panose="020F0502020204030204" pitchFamily="34" charset="0"/>
                      </a:endParaRPr>
                    </a:p>
                  </a:txBody>
                  <a:tcPr anchor="ctr"/>
                </a:tc>
                <a:tc>
                  <a:txBody>
                    <a:bodyPr/>
                    <a:lstStyle/>
                    <a:p>
                      <a:r>
                        <a:rPr lang="en-AU" sz="1100">
                          <a:effectLst/>
                        </a:rPr>
                        <a:t>Welcome, Introductions and Apologies</a:t>
                      </a:r>
                    </a:p>
                  </a:txBody>
                  <a:tcPr anchor="ctr"/>
                </a:tc>
                <a:tc>
                  <a:txBody>
                    <a:bodyPr/>
                    <a:lstStyle/>
                    <a:p>
                      <a:r>
                        <a:rPr lang="en-AU" sz="1100">
                          <a:effectLst/>
                        </a:rPr>
                        <a:t>Violette Mouchaileh</a:t>
                      </a:r>
                    </a:p>
                  </a:txBody>
                  <a:tcPr anchor="ctr"/>
                </a:tc>
                <a:extLst>
                  <a:ext uri="{0D108BD9-81ED-4DB2-BD59-A6C34878D82A}">
                    <a16:rowId xmlns:a16="http://schemas.microsoft.com/office/drawing/2014/main" val="759004064"/>
                  </a:ext>
                </a:extLst>
              </a:tr>
              <a:tr h="429690">
                <a:tc>
                  <a:txBody>
                    <a:bodyPr/>
                    <a:lstStyle/>
                    <a:p>
                      <a:r>
                        <a:rPr lang="en-AU" sz="1100">
                          <a:effectLst/>
                        </a:rPr>
                        <a:t>2​</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10:05 -10:10</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Actions from Previous Meetings​</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Violette Mouchaileh</a:t>
                      </a:r>
                    </a:p>
                  </a:txBody>
                  <a:tcPr anchor="ctr"/>
                </a:tc>
                <a:extLst>
                  <a:ext uri="{0D108BD9-81ED-4DB2-BD59-A6C34878D82A}">
                    <a16:rowId xmlns:a16="http://schemas.microsoft.com/office/drawing/2014/main" val="1893187682"/>
                  </a:ext>
                </a:extLst>
              </a:tr>
              <a:tr h="429690">
                <a:tc>
                  <a:txBody>
                    <a:bodyPr/>
                    <a:lstStyle/>
                    <a:p>
                      <a:r>
                        <a:rPr lang="en-AU" sz="1100">
                          <a:effectLst/>
                        </a:rPr>
                        <a:t>3​</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latin typeface="Calibri" panose="020F0502020204030204" pitchFamily="34" charset="0"/>
                          <a:ea typeface="Calibri" panose="020F0502020204030204" pitchFamily="34" charset="0"/>
                        </a:rPr>
                        <a:t>10:10 – 10:15</a:t>
                      </a:r>
                    </a:p>
                  </a:txBody>
                  <a:tcPr anchor="ctr"/>
                </a:tc>
                <a:tc>
                  <a:txBody>
                    <a:bodyPr/>
                    <a:lstStyle/>
                    <a:p>
                      <a:r>
                        <a:rPr lang="en-AU" sz="1100">
                          <a:solidFill>
                            <a:schemeClr val="tx1"/>
                          </a:solidFill>
                          <a:effectLst/>
                          <a:latin typeface="Calibri" panose="020F0502020204030204" pitchFamily="34" charset="0"/>
                          <a:ea typeface="Calibri" panose="020F0502020204030204" pitchFamily="34" charset="0"/>
                        </a:rPr>
                        <a:t>Readiness Dashboard</a:t>
                      </a:r>
                    </a:p>
                  </a:txBody>
                  <a:tcPr anchor="ctr"/>
                </a:tc>
                <a:tc>
                  <a:txBody>
                    <a:bodyPr/>
                    <a:lstStyle/>
                    <a:p>
                      <a:r>
                        <a:rPr lang="en-AU" sz="1100">
                          <a:solidFill>
                            <a:schemeClr val="tx1"/>
                          </a:solidFill>
                          <a:effectLst/>
                          <a:latin typeface="Calibri" panose="020F0502020204030204" pitchFamily="34" charset="0"/>
                          <a:ea typeface="Calibri" panose="020F0502020204030204" pitchFamily="34" charset="0"/>
                        </a:rPr>
                        <a:t>Peter Carruthers</a:t>
                      </a:r>
                    </a:p>
                  </a:txBody>
                  <a:tcPr anchor="ctr"/>
                </a:tc>
                <a:extLst>
                  <a:ext uri="{0D108BD9-81ED-4DB2-BD59-A6C34878D82A}">
                    <a16:rowId xmlns:a16="http://schemas.microsoft.com/office/drawing/2014/main" val="1618014542"/>
                  </a:ext>
                </a:extLst>
              </a:tr>
              <a:tr h="429690">
                <a:tc>
                  <a:txBody>
                    <a:bodyPr/>
                    <a:lstStyle/>
                    <a:p>
                      <a:r>
                        <a:rPr lang="en-AU" sz="1100">
                          <a:effectLst/>
                        </a:rPr>
                        <a:t>4</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10:15 – 10:25</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Program Update</a:t>
                      </a:r>
                      <a:endParaRPr lang="en-AU" sz="1100">
                        <a:solidFill>
                          <a:schemeClr val="tx1"/>
                        </a:solidFill>
                        <a:effectLst/>
                        <a:latin typeface="Calibri" panose="020F0502020204030204" pitchFamily="34" charset="0"/>
                        <a:ea typeface="Calibri" panose="020F0502020204030204" pitchFamily="34" charset="0"/>
                      </a:endParaRPr>
                    </a:p>
                  </a:txBody>
                  <a:tcPr anchor="ctr"/>
                </a:tc>
                <a:tc>
                  <a:txBody>
                    <a:bodyPr/>
                    <a:lstStyle/>
                    <a:p>
                      <a:r>
                        <a:rPr lang="en-AU" sz="1100">
                          <a:effectLst/>
                        </a:rPr>
                        <a:t>​</a:t>
                      </a:r>
                      <a:r>
                        <a:rPr lang="en-AU" sz="1100">
                          <a:solidFill>
                            <a:schemeClr val="tx1"/>
                          </a:solidFill>
                          <a:effectLst/>
                        </a:rPr>
                        <a:t>Rowena Leung</a:t>
                      </a:r>
                      <a:endParaRPr lang="en-AU" sz="1100">
                        <a:solidFill>
                          <a:schemeClr val="tx1"/>
                        </a:solidFill>
                        <a:effectLst/>
                        <a:latin typeface="Calibri" panose="020F0502020204030204" pitchFamily="34" charset="0"/>
                        <a:ea typeface="Calibri" panose="020F0502020204030204" pitchFamily="34" charset="0"/>
                      </a:endParaRPr>
                    </a:p>
                  </a:txBody>
                  <a:tcPr anchor="ctr"/>
                </a:tc>
                <a:extLst>
                  <a:ext uri="{0D108BD9-81ED-4DB2-BD59-A6C34878D82A}">
                    <a16:rowId xmlns:a16="http://schemas.microsoft.com/office/drawing/2014/main" val="4030922404"/>
                  </a:ext>
                </a:extLst>
              </a:tr>
              <a:tr h="429690">
                <a:tc>
                  <a:txBody>
                    <a:bodyPr/>
                    <a:lstStyle/>
                    <a:p>
                      <a:r>
                        <a:rPr lang="en-AU" sz="1100">
                          <a:effectLst/>
                          <a:latin typeface="Calibri" panose="020F0502020204030204" pitchFamily="34" charset="0"/>
                          <a:ea typeface="Calibri" panose="020F0502020204030204" pitchFamily="34" charset="0"/>
                        </a:rPr>
                        <a:t>5</a:t>
                      </a:r>
                    </a:p>
                  </a:txBody>
                  <a:tcPr anchor="ctr"/>
                </a:tc>
                <a:tc>
                  <a:txBody>
                    <a:bodyPr/>
                    <a:lstStyle/>
                    <a:p>
                      <a:r>
                        <a:rPr lang="en-AU" sz="1100">
                          <a:effectLst/>
                          <a:latin typeface="Calibri" panose="020F0502020204030204" pitchFamily="34" charset="0"/>
                          <a:ea typeface="Calibri" panose="020F0502020204030204" pitchFamily="34" charset="0"/>
                        </a:rPr>
                        <a:t>10:25 – 10:40</a:t>
                      </a:r>
                    </a:p>
                  </a:txBody>
                  <a:tcPr anchor="ctr"/>
                </a:tc>
                <a:tc>
                  <a:txBody>
                    <a:bodyPr/>
                    <a:lstStyle/>
                    <a:p>
                      <a:pPr marL="0" indent="0" fontAlgn="base">
                        <a:spcBef>
                          <a:spcPts val="600"/>
                        </a:spcBef>
                        <a:buFont typeface="Arial" panose="020B0604020202020204" pitchFamily="34" charset="0"/>
                        <a:buNone/>
                      </a:pPr>
                      <a:r>
                        <a:rPr lang="en-AU" sz="1100">
                          <a:solidFill>
                            <a:schemeClr val="tx1"/>
                          </a:solidFill>
                        </a:rPr>
                        <a:t>Retail Go-Live Debrief</a:t>
                      </a:r>
                    </a:p>
                  </a:txBody>
                  <a:tcPr anchor="ctr"/>
                </a:tc>
                <a:tc>
                  <a:txBody>
                    <a:bodyPr/>
                    <a:lstStyle/>
                    <a:p>
                      <a:r>
                        <a:rPr lang="en-AU" sz="1100">
                          <a:solidFill>
                            <a:schemeClr val="tx1"/>
                          </a:solidFill>
                          <a:effectLst/>
                          <a:latin typeface="Calibri" panose="020F0502020204030204" pitchFamily="34" charset="0"/>
                          <a:ea typeface="Calibri" panose="020F0502020204030204" pitchFamily="34" charset="0"/>
                        </a:rPr>
                        <a:t>Graeme Windley</a:t>
                      </a:r>
                    </a:p>
                  </a:txBody>
                  <a:tcPr anchor="ctr"/>
                </a:tc>
                <a:extLst>
                  <a:ext uri="{0D108BD9-81ED-4DB2-BD59-A6C34878D82A}">
                    <a16:rowId xmlns:a16="http://schemas.microsoft.com/office/drawing/2014/main" val="353921244"/>
                  </a:ext>
                </a:extLst>
              </a:tr>
              <a:tr h="429690">
                <a:tc>
                  <a:txBody>
                    <a:bodyPr/>
                    <a:lstStyle/>
                    <a:p>
                      <a:r>
                        <a:rPr lang="en-AU" sz="1100">
                          <a:effectLst/>
                        </a:rPr>
                        <a:t>6​</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10:40 – 10:55</a:t>
                      </a:r>
                      <a:endParaRPr lang="en-AU" sz="1100">
                        <a:effectLst/>
                        <a:latin typeface="Calibri" panose="020F0502020204030204" pitchFamily="34" charset="0"/>
                        <a:ea typeface="Calibri" panose="020F0502020204030204" pitchFamily="34" charset="0"/>
                      </a:endParaRPr>
                    </a:p>
                  </a:txBody>
                  <a:tcPr anchor="ctr"/>
                </a:tc>
                <a:tc>
                  <a:txBody>
                    <a:bodyPr/>
                    <a:lstStyle/>
                    <a:p>
                      <a:pPr marL="0" indent="0" fontAlgn="base">
                        <a:spcBef>
                          <a:spcPts val="600"/>
                        </a:spcBef>
                        <a:buFont typeface="Arial" panose="020B0604020202020204" pitchFamily="34" charset="0"/>
                        <a:buNone/>
                      </a:pPr>
                      <a:r>
                        <a:rPr lang="en-AU" sz="1100">
                          <a:solidFill>
                            <a:schemeClr val="tx1"/>
                          </a:solidFill>
                        </a:rPr>
                        <a:t>Readiness Reporting Round 8</a:t>
                      </a:r>
                    </a:p>
                  </a:txBody>
                  <a:tcPr anchor="ctr"/>
                </a:tc>
                <a:tc>
                  <a:txBody>
                    <a:bodyPr/>
                    <a:lstStyle/>
                    <a:p>
                      <a:r>
                        <a:rPr lang="en-AU" sz="1100">
                          <a:solidFill>
                            <a:schemeClr val="tx1"/>
                          </a:solidFill>
                          <a:effectLst/>
                          <a:latin typeface="Calibri" panose="020F0502020204030204" pitchFamily="34" charset="0"/>
                          <a:ea typeface="Calibri" panose="020F0502020204030204" pitchFamily="34" charset="0"/>
                        </a:rPr>
                        <a:t>Greg Minney</a:t>
                      </a:r>
                    </a:p>
                  </a:txBody>
                  <a:tcPr anchor="ctr"/>
                </a:tc>
                <a:extLst>
                  <a:ext uri="{0D108BD9-81ED-4DB2-BD59-A6C34878D82A}">
                    <a16:rowId xmlns:a16="http://schemas.microsoft.com/office/drawing/2014/main" val="4250647324"/>
                  </a:ext>
                </a:extLst>
              </a:tr>
              <a:tr h="429690">
                <a:tc>
                  <a:txBody>
                    <a:bodyPr/>
                    <a:lstStyle/>
                    <a:p>
                      <a:r>
                        <a:rPr lang="en-AU" sz="1100">
                          <a:effectLst/>
                          <a:latin typeface="Calibri" panose="020F0502020204030204" pitchFamily="34" charset="0"/>
                          <a:ea typeface="Calibri" panose="020F0502020204030204" pitchFamily="34" charset="0"/>
                        </a:rPr>
                        <a:t>7</a:t>
                      </a:r>
                    </a:p>
                  </a:txBody>
                  <a:tcPr anchor="ctr"/>
                </a:tc>
                <a:tc>
                  <a:txBody>
                    <a:bodyPr/>
                    <a:lstStyle/>
                    <a:p>
                      <a:r>
                        <a:rPr lang="en-AU" sz="1100">
                          <a:effectLst/>
                        </a:rPr>
                        <a:t>10:55 – 11:10</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solidFill>
                            <a:schemeClr val="tx1"/>
                          </a:solidFill>
                          <a:effectLst/>
                          <a:latin typeface="Calibri" panose="020F0502020204030204" pitchFamily="34" charset="0"/>
                          <a:ea typeface="Calibri" panose="020F0502020204030204" pitchFamily="34" charset="0"/>
                        </a:rPr>
                        <a:t>Market Trial Preparation</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a:solidFill>
                            <a:schemeClr val="tx1"/>
                          </a:solidFill>
                          <a:effectLst/>
                        </a:rPr>
                        <a:t>Greg Minney</a:t>
                      </a:r>
                    </a:p>
                  </a:txBody>
                  <a:tcPr anchor="ctr"/>
                </a:tc>
                <a:extLst>
                  <a:ext uri="{0D108BD9-81ED-4DB2-BD59-A6C34878D82A}">
                    <a16:rowId xmlns:a16="http://schemas.microsoft.com/office/drawing/2014/main" val="3817688052"/>
                  </a:ext>
                </a:extLst>
              </a:tr>
              <a:tr h="429690">
                <a:tc>
                  <a:txBody>
                    <a:bodyPr/>
                    <a:lstStyle/>
                    <a:p>
                      <a:r>
                        <a:rPr lang="en-AU" sz="1100">
                          <a:effectLst/>
                          <a:latin typeface="Calibri" panose="020F0502020204030204" pitchFamily="34" charset="0"/>
                          <a:ea typeface="Calibri" panose="020F0502020204030204" pitchFamily="34" charset="0"/>
                        </a:rPr>
                        <a:t>8</a:t>
                      </a:r>
                    </a:p>
                  </a:txBody>
                  <a:tcPr anchor="ctr"/>
                </a:tc>
                <a:tc>
                  <a:txBody>
                    <a:bodyPr/>
                    <a:lstStyle/>
                    <a:p>
                      <a:r>
                        <a:rPr lang="en-AU" sz="1100">
                          <a:effectLst/>
                          <a:latin typeface="Calibri" panose="020F0502020204030204" pitchFamily="34" charset="0"/>
                          <a:ea typeface="Calibri" panose="020F0502020204030204" pitchFamily="34" charset="0"/>
                        </a:rPr>
                        <a:t>11:10 - 11:35</a:t>
                      </a:r>
                    </a:p>
                  </a:txBody>
                  <a:tcPr anchor="ctr"/>
                </a:tc>
                <a:tc>
                  <a:txBody>
                    <a:bodyPr/>
                    <a:lstStyle/>
                    <a:p>
                      <a:pPr algn="l" rtl="0" fontAlgn="base"/>
                      <a:r>
                        <a:rPr lang="en-AU" sz="1100" b="0" i="0">
                          <a:solidFill>
                            <a:schemeClr val="tx1"/>
                          </a:solidFill>
                          <a:effectLst/>
                          <a:latin typeface="+mj-lt"/>
                        </a:rPr>
                        <a:t>Contingency Planning</a:t>
                      </a:r>
                    </a:p>
                  </a:txBody>
                  <a:tcPr anchor="ctr"/>
                </a:tc>
                <a:tc>
                  <a:txBody>
                    <a:bodyPr/>
                    <a:lstStyle/>
                    <a:p>
                      <a:pPr algn="l" rtl="0" fontAlgn="base"/>
                      <a:r>
                        <a:rPr lang="en-AU" sz="1100" b="0" i="0">
                          <a:solidFill>
                            <a:schemeClr val="tx1"/>
                          </a:solidFill>
                          <a:effectLst/>
                          <a:latin typeface="+mj-lt"/>
                        </a:rPr>
                        <a:t>Peter Carruthers</a:t>
                      </a:r>
                    </a:p>
                  </a:txBody>
                  <a:tcPr anchor="ctr"/>
                </a:tc>
                <a:extLst>
                  <a:ext uri="{0D108BD9-81ED-4DB2-BD59-A6C34878D82A}">
                    <a16:rowId xmlns:a16="http://schemas.microsoft.com/office/drawing/2014/main" val="3043232215"/>
                  </a:ext>
                </a:extLst>
              </a:tr>
              <a:tr h="429690">
                <a:tc>
                  <a:txBody>
                    <a:bodyPr/>
                    <a:lstStyle/>
                    <a:p>
                      <a:r>
                        <a:rPr lang="en-AU" sz="1100">
                          <a:effectLst/>
                          <a:latin typeface="Calibri" panose="020F0502020204030204" pitchFamily="34" charset="0"/>
                          <a:ea typeface="Calibri" panose="020F0502020204030204" pitchFamily="34" charset="0"/>
                        </a:rPr>
                        <a:t>9</a:t>
                      </a:r>
                    </a:p>
                  </a:txBody>
                  <a:tcPr anchor="ctr"/>
                </a:tc>
                <a:tc>
                  <a:txBody>
                    <a:bodyPr/>
                    <a:lstStyle/>
                    <a:p>
                      <a:r>
                        <a:rPr lang="en-AU" sz="1100">
                          <a:effectLst/>
                          <a:latin typeface="Calibri" panose="020F0502020204030204" pitchFamily="34" charset="0"/>
                          <a:ea typeface="Calibri" panose="020F0502020204030204" pitchFamily="34" charset="0"/>
                        </a:rPr>
                        <a:t>11:35 – 11:45</a:t>
                      </a:r>
                    </a:p>
                  </a:txBody>
                  <a:tcPr anchor="ctr"/>
                </a:tc>
                <a:tc>
                  <a:txBody>
                    <a:bodyPr/>
                    <a:lstStyle/>
                    <a:p>
                      <a:r>
                        <a:rPr lang="en-AU" sz="1100">
                          <a:effectLst/>
                          <a:latin typeface="Calibri" panose="020F0502020204030204" pitchFamily="34" charset="0"/>
                          <a:ea typeface="Calibri" panose="020F0502020204030204" pitchFamily="34" charset="0"/>
                        </a:rPr>
                        <a:t>Key Industry Risks and Issues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a:effectLst/>
                        </a:rPr>
                        <a:t>Peter Carruthers</a:t>
                      </a:r>
                    </a:p>
                  </a:txBody>
                  <a:tcPr anchor="ctr"/>
                </a:tc>
                <a:extLst>
                  <a:ext uri="{0D108BD9-81ED-4DB2-BD59-A6C34878D82A}">
                    <a16:rowId xmlns:a16="http://schemas.microsoft.com/office/drawing/2014/main" val="596192925"/>
                  </a:ext>
                </a:extLst>
              </a:tr>
              <a:tr h="429690">
                <a:tc>
                  <a:txBody>
                    <a:bodyPr/>
                    <a:lstStyle/>
                    <a:p>
                      <a:r>
                        <a:rPr lang="en-AU" sz="1100">
                          <a:effectLst/>
                          <a:latin typeface="Calibri" panose="020F0502020204030204" pitchFamily="34" charset="0"/>
                          <a:ea typeface="Calibri" panose="020F0502020204030204" pitchFamily="34" charset="0"/>
                        </a:rPr>
                        <a:t>10</a:t>
                      </a:r>
                    </a:p>
                  </a:txBody>
                  <a:tcPr anchor="ctr"/>
                </a:tc>
                <a:tc>
                  <a:txBody>
                    <a:bodyPr/>
                    <a:lstStyle/>
                    <a:p>
                      <a:r>
                        <a:rPr lang="en-AU" sz="1100">
                          <a:effectLst/>
                          <a:latin typeface="Calibri" panose="020F0502020204030204" pitchFamily="34" charset="0"/>
                          <a:ea typeface="Calibri" panose="020F0502020204030204" pitchFamily="34" charset="0"/>
                        </a:rPr>
                        <a:t>11:45 – 11:55</a:t>
                      </a:r>
                    </a:p>
                  </a:txBody>
                  <a:tcPr anchor="ctr"/>
                </a:tc>
                <a:tc>
                  <a:txBody>
                    <a:bodyPr/>
                    <a:lstStyle/>
                    <a:p>
                      <a:r>
                        <a:rPr lang="en-US" sz="1100">
                          <a:effectLst/>
                        </a:rPr>
                        <a:t>General Questions</a:t>
                      </a:r>
                      <a:endParaRPr lang="en-AU" sz="1100">
                        <a:effectLst/>
                        <a:latin typeface="Calibri" panose="020F0502020204030204" pitchFamily="34" charset="0"/>
                        <a:ea typeface="Calibri" panose="020F0502020204030204" pitchFamily="34"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a:effectLst/>
                        </a:rPr>
                        <a:t>Violette Mouchaileh</a:t>
                      </a:r>
                    </a:p>
                  </a:txBody>
                  <a:tcPr anchor="ctr"/>
                </a:tc>
                <a:extLst>
                  <a:ext uri="{0D108BD9-81ED-4DB2-BD59-A6C34878D82A}">
                    <a16:rowId xmlns:a16="http://schemas.microsoft.com/office/drawing/2014/main" val="3749579713"/>
                  </a:ext>
                </a:extLst>
              </a:tr>
              <a:tr h="429690">
                <a:tc>
                  <a:txBody>
                    <a:bodyPr/>
                    <a:lstStyle/>
                    <a:p>
                      <a:r>
                        <a:rPr lang="en-AU" sz="1100">
                          <a:effectLst/>
                          <a:latin typeface="Calibri" panose="020F0502020204030204" pitchFamily="34" charset="0"/>
                          <a:ea typeface="Calibri" panose="020F0502020204030204" pitchFamily="34" charset="0"/>
                        </a:rPr>
                        <a:t>11</a:t>
                      </a:r>
                    </a:p>
                  </a:txBody>
                  <a:tcPr anchor="ctr"/>
                </a:tc>
                <a:tc>
                  <a:txBody>
                    <a:bodyPr/>
                    <a:lstStyle/>
                    <a:p>
                      <a:r>
                        <a:rPr lang="en-AU" sz="1100">
                          <a:effectLst/>
                          <a:latin typeface="Calibri" panose="020F0502020204030204" pitchFamily="34" charset="0"/>
                          <a:ea typeface="Calibri" panose="020F0502020204030204" pitchFamily="34" charset="0"/>
                        </a:rPr>
                        <a:t>11:55 – 12:00</a:t>
                      </a:r>
                    </a:p>
                  </a:txBody>
                  <a:tcPr anchor="ctr"/>
                </a:tc>
                <a:tc>
                  <a:txBody>
                    <a:bodyPr/>
                    <a:lstStyle/>
                    <a:p>
                      <a:r>
                        <a:rPr lang="en-AU" sz="1100">
                          <a:effectLst/>
                          <a:latin typeface="Calibri" panose="020F0502020204030204" pitchFamily="34" charset="0"/>
                          <a:ea typeface="Calibri" panose="020F0502020204030204" pitchFamily="34" charset="0"/>
                        </a:rPr>
                        <a:t>Meeting Close</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a:effectLst/>
                        </a:rPr>
                        <a:t>Violette Mouchaileh</a:t>
                      </a:r>
                    </a:p>
                  </a:txBody>
                  <a:tcPr anchor="ctr"/>
                </a:tc>
                <a:extLst>
                  <a:ext uri="{0D108BD9-81ED-4DB2-BD59-A6C34878D82A}">
                    <a16:rowId xmlns:a16="http://schemas.microsoft.com/office/drawing/2014/main" val="3360387475"/>
                  </a:ext>
                </a:extLst>
              </a:tr>
            </a:tbl>
          </a:graphicData>
        </a:graphic>
      </p:graphicFrame>
    </p:spTree>
    <p:extLst>
      <p:ext uri="{BB962C8B-B14F-4D97-AF65-F5344CB8AC3E}">
        <p14:creationId xmlns:p14="http://schemas.microsoft.com/office/powerpoint/2010/main" val="40247211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0ABF5-E776-4FF4-B2D4-AC187968D10F}"/>
              </a:ext>
            </a:extLst>
          </p:cNvPr>
          <p:cNvSpPr>
            <a:spLocks noGrp="1"/>
          </p:cNvSpPr>
          <p:nvPr>
            <p:ph type="title"/>
          </p:nvPr>
        </p:nvSpPr>
        <p:spPr/>
        <p:txBody>
          <a:bodyPr/>
          <a:lstStyle/>
          <a:p>
            <a:r>
              <a:rPr lang="en-AU"/>
              <a:t>Summary </a:t>
            </a:r>
          </a:p>
        </p:txBody>
      </p:sp>
      <p:sp>
        <p:nvSpPr>
          <p:cNvPr id="3" name="Content Placeholder 2">
            <a:extLst>
              <a:ext uri="{FF2B5EF4-FFF2-40B4-BE49-F238E27FC236}">
                <a16:creationId xmlns:a16="http://schemas.microsoft.com/office/drawing/2014/main" id="{CA42A032-B033-4AB2-AAFE-E300CB44E941}"/>
              </a:ext>
            </a:extLst>
          </p:cNvPr>
          <p:cNvSpPr>
            <a:spLocks noGrp="1"/>
          </p:cNvSpPr>
          <p:nvPr>
            <p:ph idx="1"/>
          </p:nvPr>
        </p:nvSpPr>
        <p:spPr>
          <a:xfrm>
            <a:off x="325315" y="1424354"/>
            <a:ext cx="10156079" cy="5297120"/>
          </a:xfrm>
        </p:spPr>
        <p:txBody>
          <a:bodyPr>
            <a:normAutofit fontScale="92500" lnSpcReduction="20000"/>
          </a:bodyPr>
          <a:lstStyle/>
          <a:p>
            <a:r>
              <a:rPr lang="en-AU" sz="1600"/>
              <a:t>The Executive Forum has been tracking three key risks. </a:t>
            </a:r>
          </a:p>
          <a:p>
            <a:r>
              <a:rPr lang="en-AU" sz="1600"/>
              <a:t>The purpose of this slide is to summarise key changes to these risks:</a:t>
            </a:r>
          </a:p>
          <a:p>
            <a:pPr lvl="1" indent="-342900">
              <a:lnSpc>
                <a:spcPct val="100000"/>
              </a:lnSpc>
              <a:spcBef>
                <a:spcPts val="600"/>
              </a:spcBef>
              <a:spcAft>
                <a:spcPts val="600"/>
              </a:spcAft>
              <a:buFont typeface="+mj-lt"/>
              <a:buAutoNum type="arabicPeriod"/>
            </a:pPr>
            <a:r>
              <a:rPr lang="en-AU" sz="1600"/>
              <a:t>No remaining contingency for Retail Solution deployment</a:t>
            </a:r>
          </a:p>
          <a:p>
            <a:pPr lvl="2">
              <a:lnSpc>
                <a:spcPct val="100000"/>
              </a:lnSpc>
              <a:spcBef>
                <a:spcPts val="600"/>
              </a:spcBef>
              <a:spcAft>
                <a:spcPts val="600"/>
              </a:spcAft>
            </a:pPr>
            <a:r>
              <a:rPr lang="en-AU" sz="1600"/>
              <a:t>This issue has been closed with the successful 5MS Retail IT Platform go-live. </a:t>
            </a:r>
          </a:p>
          <a:p>
            <a:pPr lvl="2">
              <a:lnSpc>
                <a:spcPct val="100000"/>
              </a:lnSpc>
              <a:spcBef>
                <a:spcPts val="600"/>
              </a:spcBef>
              <a:spcAft>
                <a:spcPts val="600"/>
              </a:spcAft>
            </a:pPr>
            <a:r>
              <a:rPr lang="en-AU" sz="1600"/>
              <a:t>AEMO and the PCF has acknowledged that there is a risk cutover issues or post go-live issues cause delays that impact Market Trial and the critical path to 1 October 2021. R33 has been updated to reflect this. A contingency plan has been developed that is discussed in this pack. </a:t>
            </a:r>
          </a:p>
          <a:p>
            <a:pPr lvl="1" indent="-342900">
              <a:lnSpc>
                <a:spcPct val="100000"/>
              </a:lnSpc>
              <a:spcBef>
                <a:spcPts val="600"/>
              </a:spcBef>
              <a:spcAft>
                <a:spcPts val="600"/>
              </a:spcAft>
              <a:buFont typeface="+mj-lt"/>
              <a:buAutoNum type="arabicPeriod"/>
            </a:pPr>
            <a:r>
              <a:rPr lang="en-AU" sz="1600"/>
              <a:t>Volume of regulatory change </a:t>
            </a:r>
          </a:p>
          <a:p>
            <a:pPr lvl="2">
              <a:spcAft>
                <a:spcPts val="600"/>
              </a:spcAft>
            </a:pPr>
            <a:r>
              <a:rPr lang="en-AU" sz="1600"/>
              <a:t>This risk has improved since reviewed in March. Significant work has been undertaken to plan the regulatory implementation roadmap with input from industry. Further clarity on release dates has also been provided.</a:t>
            </a:r>
          </a:p>
          <a:p>
            <a:pPr lvl="2">
              <a:spcAft>
                <a:spcPts val="600"/>
              </a:spcAft>
            </a:pPr>
            <a:r>
              <a:rPr lang="en-AU" sz="1600"/>
              <a:t>However, this remains a “significant” risk. </a:t>
            </a:r>
          </a:p>
          <a:p>
            <a:pPr lvl="1" indent="-342900">
              <a:lnSpc>
                <a:spcPct val="100000"/>
              </a:lnSpc>
              <a:spcBef>
                <a:spcPts val="600"/>
              </a:spcBef>
              <a:spcAft>
                <a:spcPts val="600"/>
              </a:spcAft>
              <a:buFont typeface="+mj-lt"/>
              <a:buAutoNum type="arabicPeriod"/>
            </a:pPr>
            <a:r>
              <a:rPr lang="en-AU" sz="1600"/>
              <a:t>Participant and AEMO readiness</a:t>
            </a:r>
          </a:p>
          <a:p>
            <a:pPr lvl="2">
              <a:spcAft>
                <a:spcPts val="600"/>
              </a:spcAft>
            </a:pPr>
            <a:r>
              <a:rPr lang="en-AU" sz="1600"/>
              <a:t>Changes to status outlined in section on Readiness Dashboard. Risk remains “medium” for industry readiness and has been updated to “medium” for  AEMO readiness</a:t>
            </a:r>
          </a:p>
          <a:p>
            <a:pPr lvl="2"/>
            <a:r>
              <a:rPr lang="en-AU" sz="1600"/>
              <a:t>Contingency plans have been discussed with PCF and RWG to address remaining risks</a:t>
            </a:r>
          </a:p>
          <a:p>
            <a:pPr lvl="2"/>
            <a:r>
              <a:rPr lang="en-AU" sz="1600"/>
              <a:t>Readiness Survey Round 9 is due in early August and will provide the main source of information on industry essential capability which will be the input for the Market Start Notice. </a:t>
            </a:r>
          </a:p>
          <a:p>
            <a:pPr marL="685800" lvl="2" indent="0">
              <a:lnSpc>
                <a:spcPct val="100000"/>
              </a:lnSpc>
              <a:spcBef>
                <a:spcPts val="600"/>
              </a:spcBef>
              <a:spcAft>
                <a:spcPts val="600"/>
              </a:spcAft>
              <a:buNone/>
            </a:pPr>
            <a:endParaRPr lang="en-AU" sz="1400">
              <a:highlight>
                <a:srgbClr val="FFFF00"/>
              </a:highlight>
            </a:endParaRPr>
          </a:p>
          <a:p>
            <a:pPr>
              <a:lnSpc>
                <a:spcPct val="100000"/>
              </a:lnSpc>
              <a:spcBef>
                <a:spcPts val="600"/>
              </a:spcBef>
              <a:spcAft>
                <a:spcPts val="600"/>
              </a:spcAft>
            </a:pPr>
            <a:r>
              <a:rPr lang="en-AU" sz="1600"/>
              <a:t>Risks are attached in Appendix.  Industry Risks and Issues Register is being reviewed regularly through the PCF and RWG in the lead up to 1 October 5MS Rule Commencement. </a:t>
            </a:r>
          </a:p>
          <a:p>
            <a:pPr lvl="2">
              <a:lnSpc>
                <a:spcPct val="100000"/>
              </a:lnSpc>
              <a:spcBef>
                <a:spcPts val="600"/>
              </a:spcBef>
              <a:spcAft>
                <a:spcPts val="600"/>
              </a:spcAft>
            </a:pPr>
            <a:endParaRPr lang="en-AU" sz="1400">
              <a:highlight>
                <a:srgbClr val="FFFF00"/>
              </a:highlight>
            </a:endParaRPr>
          </a:p>
          <a:p>
            <a:pPr lvl="1"/>
            <a:endParaRPr lang="en-AU" sz="1600"/>
          </a:p>
        </p:txBody>
      </p:sp>
      <p:sp>
        <p:nvSpPr>
          <p:cNvPr id="4" name="Date Placeholder 3">
            <a:extLst>
              <a:ext uri="{FF2B5EF4-FFF2-40B4-BE49-F238E27FC236}">
                <a16:creationId xmlns:a16="http://schemas.microsoft.com/office/drawing/2014/main" id="{3AE2E932-2753-4E26-AC98-5375DBEE72CD}"/>
              </a:ext>
            </a:extLst>
          </p:cNvPr>
          <p:cNvSpPr>
            <a:spLocks noGrp="1"/>
          </p:cNvSpPr>
          <p:nvPr>
            <p:ph type="dt" sz="half" idx="10"/>
          </p:nvPr>
        </p:nvSpPr>
        <p:spPr/>
        <p:txBody>
          <a:bodyPr/>
          <a:lstStyle/>
          <a:p>
            <a:fld id="{FDEF3A66-B67E-4569-919D-CB6E78FCED42}" type="datetime1">
              <a:rPr lang="en-AU" smtClean="0"/>
              <a:t>15/08/2021</a:t>
            </a:fld>
            <a:endParaRPr lang="en-AU"/>
          </a:p>
        </p:txBody>
      </p:sp>
      <p:sp>
        <p:nvSpPr>
          <p:cNvPr id="6" name="Slide Number Placeholder 5">
            <a:extLst>
              <a:ext uri="{FF2B5EF4-FFF2-40B4-BE49-F238E27FC236}">
                <a16:creationId xmlns:a16="http://schemas.microsoft.com/office/drawing/2014/main" id="{FB3CA42C-24EA-4B6B-B126-4D0E1FBA956E}"/>
              </a:ext>
            </a:extLst>
          </p:cNvPr>
          <p:cNvSpPr>
            <a:spLocks noGrp="1"/>
          </p:cNvSpPr>
          <p:nvPr>
            <p:ph type="sldNum" sz="quarter" idx="12"/>
          </p:nvPr>
        </p:nvSpPr>
        <p:spPr/>
        <p:txBody>
          <a:bodyPr/>
          <a:lstStyle/>
          <a:p>
            <a:fld id="{4EC81F68-4976-451A-B2E9-79BCBD2F70CC}" type="slidenum">
              <a:rPr lang="en-AU" smtClean="0"/>
              <a:t>30</a:t>
            </a:fld>
            <a:endParaRPr lang="en-AU"/>
          </a:p>
        </p:txBody>
      </p:sp>
    </p:spTree>
    <p:extLst>
      <p:ext uri="{BB962C8B-B14F-4D97-AF65-F5344CB8AC3E}">
        <p14:creationId xmlns:p14="http://schemas.microsoft.com/office/powerpoint/2010/main" val="701590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General Questions</a:t>
            </a:r>
          </a:p>
        </p:txBody>
      </p:sp>
      <p:sp>
        <p:nvSpPr>
          <p:cNvPr id="3" name="Text Placeholder 2">
            <a:extLst>
              <a:ext uri="{FF2B5EF4-FFF2-40B4-BE49-F238E27FC236}">
                <a16:creationId xmlns:a16="http://schemas.microsoft.com/office/drawing/2014/main" id="{2F3DE4A9-BBFE-4845-A1AF-0E635FBE6ED0}"/>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Violette Mouchaileh</a:t>
            </a:r>
          </a:p>
        </p:txBody>
      </p:sp>
    </p:spTree>
    <p:extLst>
      <p:ext uri="{BB962C8B-B14F-4D97-AF65-F5344CB8AC3E}">
        <p14:creationId xmlns:p14="http://schemas.microsoft.com/office/powerpoint/2010/main" val="7041478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4BB26-2295-41CF-8F1C-3DFA8EFD72CD}"/>
              </a:ext>
            </a:extLst>
          </p:cNvPr>
          <p:cNvSpPr>
            <a:spLocks noGrp="1"/>
          </p:cNvSpPr>
          <p:nvPr>
            <p:ph type="title"/>
          </p:nvPr>
        </p:nvSpPr>
        <p:spPr>
          <a:xfrm>
            <a:off x="235527" y="136525"/>
            <a:ext cx="11458241" cy="1189039"/>
          </a:xfrm>
        </p:spPr>
        <p:txBody>
          <a:bodyPr>
            <a:normAutofit/>
          </a:bodyPr>
          <a:lstStyle/>
          <a:p>
            <a:r>
              <a:rPr lang="en-AU"/>
              <a:t>Upcoming Executive Forums</a:t>
            </a:r>
          </a:p>
        </p:txBody>
      </p:sp>
      <p:graphicFrame>
        <p:nvGraphicFramePr>
          <p:cNvPr id="7" name="Table 8">
            <a:extLst>
              <a:ext uri="{FF2B5EF4-FFF2-40B4-BE49-F238E27FC236}">
                <a16:creationId xmlns:a16="http://schemas.microsoft.com/office/drawing/2014/main" id="{E386FBDD-FE23-40C7-9326-91A106BBB06D}"/>
              </a:ext>
            </a:extLst>
          </p:cNvPr>
          <p:cNvGraphicFramePr>
            <a:graphicFrameLocks noGrp="1"/>
          </p:cNvGraphicFramePr>
          <p:nvPr>
            <p:extLst>
              <p:ext uri="{D42A27DB-BD31-4B8C-83A1-F6EECF244321}">
                <p14:modId xmlns:p14="http://schemas.microsoft.com/office/powerpoint/2010/main" val="1787758549"/>
              </p:ext>
            </p:extLst>
          </p:nvPr>
        </p:nvGraphicFramePr>
        <p:xfrm>
          <a:off x="2048672" y="1745234"/>
          <a:ext cx="8094657" cy="3303948"/>
        </p:xfrm>
        <a:graphic>
          <a:graphicData uri="http://schemas.openxmlformats.org/drawingml/2006/table">
            <a:tbl>
              <a:tblPr firstRow="1" bandRow="1">
                <a:tableStyleId>{21E4AEA4-8DFA-4A89-87EB-49C32662AFE0}</a:tableStyleId>
              </a:tblPr>
              <a:tblGrid>
                <a:gridCol w="2136745">
                  <a:extLst>
                    <a:ext uri="{9D8B030D-6E8A-4147-A177-3AD203B41FA5}">
                      <a16:colId xmlns:a16="http://schemas.microsoft.com/office/drawing/2014/main" val="3803151869"/>
                    </a:ext>
                  </a:extLst>
                </a:gridCol>
                <a:gridCol w="5957912">
                  <a:extLst>
                    <a:ext uri="{9D8B030D-6E8A-4147-A177-3AD203B41FA5}">
                      <a16:colId xmlns:a16="http://schemas.microsoft.com/office/drawing/2014/main" val="2575066084"/>
                    </a:ext>
                  </a:extLst>
                </a:gridCol>
              </a:tblGrid>
              <a:tr h="415997">
                <a:tc>
                  <a:txBody>
                    <a:bodyPr/>
                    <a:lstStyle/>
                    <a:p>
                      <a:r>
                        <a:rPr lang="en-AU"/>
                        <a:t>Date</a:t>
                      </a:r>
                    </a:p>
                  </a:txBody>
                  <a:tcPr/>
                </a:tc>
                <a:tc>
                  <a:txBody>
                    <a:bodyPr/>
                    <a:lstStyle/>
                    <a:p>
                      <a:r>
                        <a:rPr lang="en-AU"/>
                        <a:t>Topics</a:t>
                      </a:r>
                    </a:p>
                  </a:txBody>
                  <a:tcPr/>
                </a:tc>
                <a:extLst>
                  <a:ext uri="{0D108BD9-81ED-4DB2-BD59-A6C34878D82A}">
                    <a16:rowId xmlns:a16="http://schemas.microsoft.com/office/drawing/2014/main" val="873355505"/>
                  </a:ext>
                </a:extLst>
              </a:tr>
              <a:tr h="851797">
                <a:tc>
                  <a:txBody>
                    <a:bodyPr/>
                    <a:lstStyle/>
                    <a:p>
                      <a:r>
                        <a:rPr lang="en-AU"/>
                        <a:t>Thursday 29-Jul-21</a:t>
                      </a:r>
                    </a:p>
                  </a:txBody>
                  <a:tcPr/>
                </a:tc>
                <a:tc>
                  <a:txBody>
                    <a:bodyPr/>
                    <a:lstStyle/>
                    <a:p>
                      <a:r>
                        <a:rPr lang="en-AU"/>
                        <a:t>Market Trial Update</a:t>
                      </a:r>
                    </a:p>
                    <a:p>
                      <a:r>
                        <a:rPr lang="en-AU"/>
                        <a:t>Risk review</a:t>
                      </a:r>
                    </a:p>
                    <a:p>
                      <a:r>
                        <a:rPr lang="en-AU"/>
                        <a:t>Rule Change Decision </a:t>
                      </a:r>
                    </a:p>
                  </a:txBody>
                  <a:tcPr/>
                </a:tc>
                <a:extLst>
                  <a:ext uri="{0D108BD9-81ED-4DB2-BD59-A6C34878D82A}">
                    <a16:rowId xmlns:a16="http://schemas.microsoft.com/office/drawing/2014/main" val="3245616994"/>
                  </a:ext>
                </a:extLst>
              </a:tr>
              <a:tr h="585986">
                <a:tc>
                  <a:txBody>
                    <a:bodyPr/>
                    <a:lstStyle/>
                    <a:p>
                      <a:r>
                        <a:rPr lang="en-AU"/>
                        <a:t>Monday 30-Aug-21</a:t>
                      </a:r>
                    </a:p>
                  </a:txBody>
                  <a:tcPr/>
                </a:tc>
                <a:tc>
                  <a:txBody>
                    <a:bodyPr/>
                    <a:lstStyle/>
                    <a:p>
                      <a:r>
                        <a:rPr lang="en-AU"/>
                        <a:t>Market Trial – assessment of progress</a:t>
                      </a:r>
                    </a:p>
                    <a:p>
                      <a:r>
                        <a:rPr lang="en-AU"/>
                        <a:t>Market Start Notice</a:t>
                      </a:r>
                    </a:p>
                  </a:txBody>
                  <a:tcPr/>
                </a:tc>
                <a:extLst>
                  <a:ext uri="{0D108BD9-81ED-4DB2-BD59-A6C34878D82A}">
                    <a16:rowId xmlns:a16="http://schemas.microsoft.com/office/drawing/2014/main" val="1074774265"/>
                  </a:ext>
                </a:extLst>
              </a:tr>
              <a:tr h="1333471">
                <a:tc>
                  <a:txBody>
                    <a:bodyPr/>
                    <a:lstStyle/>
                    <a:p>
                      <a:r>
                        <a:rPr lang="en-AU"/>
                        <a:t>Late September – date TBD</a:t>
                      </a:r>
                    </a:p>
                  </a:txBody>
                  <a:tcPr/>
                </a:tc>
                <a:tc>
                  <a:txBody>
                    <a:bodyPr/>
                    <a:lstStyle/>
                    <a:p>
                      <a:r>
                        <a:rPr lang="en-AU"/>
                        <a:t>Market Trial Conclusions</a:t>
                      </a:r>
                    </a:p>
                    <a:p>
                      <a:r>
                        <a:rPr lang="en-AU"/>
                        <a:t>5MS Rule Commencement preparation </a:t>
                      </a:r>
                    </a:p>
                    <a:p>
                      <a:r>
                        <a:rPr lang="en-AU"/>
                        <a:t>Post rule commencement support</a:t>
                      </a:r>
                    </a:p>
                    <a:p>
                      <a:r>
                        <a:rPr lang="en-AU"/>
                        <a:t>Global Settlements program</a:t>
                      </a:r>
                    </a:p>
                  </a:txBody>
                  <a:tcPr/>
                </a:tc>
                <a:extLst>
                  <a:ext uri="{0D108BD9-81ED-4DB2-BD59-A6C34878D82A}">
                    <a16:rowId xmlns:a16="http://schemas.microsoft.com/office/drawing/2014/main" val="3538972010"/>
                  </a:ext>
                </a:extLst>
              </a:tr>
            </a:tbl>
          </a:graphicData>
        </a:graphic>
      </p:graphicFrame>
      <p:sp>
        <p:nvSpPr>
          <p:cNvPr id="3" name="AutoShape 2">
            <a:extLst>
              <a:ext uri="{FF2B5EF4-FFF2-40B4-BE49-F238E27FC236}">
                <a16:creationId xmlns:a16="http://schemas.microsoft.com/office/drawing/2014/main" id="{DA3C4264-C811-4BAB-ABD9-A607934D80CA}"/>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37285520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0F794-75E7-45E1-BCFA-F81CC24F3023}"/>
              </a:ext>
            </a:extLst>
          </p:cNvPr>
          <p:cNvSpPr>
            <a:spLocks noGrp="1"/>
          </p:cNvSpPr>
          <p:nvPr>
            <p:ph type="title"/>
          </p:nvPr>
        </p:nvSpPr>
        <p:spPr/>
        <p:txBody>
          <a:bodyPr/>
          <a:lstStyle/>
          <a:p>
            <a:r>
              <a:rPr lang="en-AU"/>
              <a:t>Upcoming Meetings</a:t>
            </a:r>
            <a:br>
              <a:rPr lang="en-AU"/>
            </a:br>
            <a:br>
              <a:rPr lang="en-AU"/>
            </a:br>
            <a:r>
              <a:rPr lang="en-AU" sz="2400">
                <a:hlinkClick r:id="rId4"/>
              </a:rPr>
              <a:t>AEMO | Program Calendar and Timelines</a:t>
            </a:r>
            <a:endParaRPr lang="en-AU" sz="2400"/>
          </a:p>
        </p:txBody>
      </p:sp>
      <p:sp>
        <p:nvSpPr>
          <p:cNvPr id="4" name="Slide Number Placeholder 3">
            <a:extLst>
              <a:ext uri="{FF2B5EF4-FFF2-40B4-BE49-F238E27FC236}">
                <a16:creationId xmlns:a16="http://schemas.microsoft.com/office/drawing/2014/main" id="{2D03ABAD-9C6A-4BF0-8B3C-0E79EF5FD232}"/>
              </a:ext>
            </a:extLst>
          </p:cNvPr>
          <p:cNvSpPr>
            <a:spLocks noGrp="1"/>
          </p:cNvSpPr>
          <p:nvPr>
            <p:ph type="sldNum" sz="quarter" idx="12"/>
          </p:nvPr>
        </p:nvSpPr>
        <p:spPr/>
        <p:txBody>
          <a:bodyPr/>
          <a:lstStyle/>
          <a:p>
            <a:fld id="{4EC81F68-4976-451A-B2E9-79BCBD2F70CC}" type="slidenum">
              <a:rPr lang="en-AU" smtClean="0"/>
              <a:t>33</a:t>
            </a:fld>
            <a:endParaRPr lang="en-AU"/>
          </a:p>
        </p:txBody>
      </p:sp>
      <p:sp>
        <p:nvSpPr>
          <p:cNvPr id="6" name="TextBox 5">
            <a:extLst>
              <a:ext uri="{FF2B5EF4-FFF2-40B4-BE49-F238E27FC236}">
                <a16:creationId xmlns:a16="http://schemas.microsoft.com/office/drawing/2014/main" id="{CBDE5C14-0CAA-41E4-89EE-4A8A228C72F9}"/>
              </a:ext>
            </a:extLst>
          </p:cNvPr>
          <p:cNvSpPr txBox="1"/>
          <p:nvPr/>
        </p:nvSpPr>
        <p:spPr>
          <a:xfrm>
            <a:off x="212632" y="5860033"/>
            <a:ext cx="1790427" cy="276999"/>
          </a:xfrm>
          <a:prstGeom prst="rect">
            <a:avLst/>
          </a:prstGeom>
          <a:noFill/>
        </p:spPr>
        <p:txBody>
          <a:bodyPr wrap="none" lIns="91440" tIns="45720" rIns="91440" bIns="45720" rtlCol="0" anchor="t">
            <a:spAutoFit/>
          </a:bodyPr>
          <a:lstStyle/>
          <a:p>
            <a:pPr lvl="0"/>
            <a:r>
              <a:rPr lang="en-AU" sz="1200">
                <a:solidFill>
                  <a:schemeClr val="bg1"/>
                </a:solidFill>
                <a:latin typeface="Segoe UI Semilight"/>
              </a:rPr>
              <a:t>Current as at 01/07/2021</a:t>
            </a:r>
          </a:p>
        </p:txBody>
      </p:sp>
      <p:pic>
        <p:nvPicPr>
          <p:cNvPr id="7" name="Picture 6">
            <a:extLst>
              <a:ext uri="{FF2B5EF4-FFF2-40B4-BE49-F238E27FC236}">
                <a16:creationId xmlns:a16="http://schemas.microsoft.com/office/drawing/2014/main" id="{2B5FDCEC-84FF-4E4C-938B-750E0C36BC3D}"/>
              </a:ext>
            </a:extLst>
          </p:cNvPr>
          <p:cNvPicPr>
            <a:picLocks noChangeAspect="1"/>
          </p:cNvPicPr>
          <p:nvPr/>
        </p:nvPicPr>
        <p:blipFill>
          <a:blip r:embed="rId5"/>
          <a:stretch>
            <a:fillRect/>
          </a:stretch>
        </p:blipFill>
        <p:spPr>
          <a:xfrm>
            <a:off x="60532" y="6243637"/>
            <a:ext cx="1371600" cy="590550"/>
          </a:xfrm>
          <a:prstGeom prst="rect">
            <a:avLst/>
          </a:prstGeom>
        </p:spPr>
      </p:pic>
      <p:grpSp>
        <p:nvGrpSpPr>
          <p:cNvPr id="13" name="Group 12">
            <a:extLst>
              <a:ext uri="{FF2B5EF4-FFF2-40B4-BE49-F238E27FC236}">
                <a16:creationId xmlns:a16="http://schemas.microsoft.com/office/drawing/2014/main" id="{ADC2F442-B77B-4CA8-8DB7-3163D74F50D4}"/>
              </a:ext>
            </a:extLst>
          </p:cNvPr>
          <p:cNvGrpSpPr/>
          <p:nvPr/>
        </p:nvGrpSpPr>
        <p:grpSpPr>
          <a:xfrm>
            <a:off x="5447331" y="457200"/>
            <a:ext cx="2654253" cy="5770609"/>
            <a:chOff x="5419899" y="981900"/>
            <a:chExt cx="1981200" cy="5261737"/>
          </a:xfrm>
        </p:grpSpPr>
        <p:graphicFrame>
          <p:nvGraphicFramePr>
            <p:cNvPr id="14" name="Object 13">
              <a:extLst>
                <a:ext uri="{FF2B5EF4-FFF2-40B4-BE49-F238E27FC236}">
                  <a16:creationId xmlns:a16="http://schemas.microsoft.com/office/drawing/2014/main" id="{6BEFC157-186D-446F-97B4-2445E4423893}"/>
                </a:ext>
              </a:extLst>
            </p:cNvPr>
            <p:cNvGraphicFramePr>
              <a:graphicFrameLocks noChangeAspect="1"/>
            </p:cNvGraphicFramePr>
            <p:nvPr/>
          </p:nvGraphicFramePr>
          <p:xfrm>
            <a:off x="5419899" y="981900"/>
            <a:ext cx="1981200" cy="1600200"/>
          </p:xfrm>
          <a:graphic>
            <a:graphicData uri="http://schemas.openxmlformats.org/presentationml/2006/ole">
              <mc:AlternateContent xmlns:mc="http://schemas.openxmlformats.org/markup-compatibility/2006">
                <mc:Choice xmlns:v="urn:schemas-microsoft-com:vml" Requires="v">
                  <p:oleObj spid="_x0000_s60417" name="Worksheet" r:id="rId6" imgW="1981022" imgH="1600253" progId="Excel.Sheet.12">
                    <p:embed/>
                  </p:oleObj>
                </mc:Choice>
                <mc:Fallback>
                  <p:oleObj name="Worksheet" r:id="rId6" imgW="1981022" imgH="1600253" progId="Excel.Sheet.12">
                    <p:embed/>
                    <p:pic>
                      <p:nvPicPr>
                        <p:cNvPr id="14" name="Object 13">
                          <a:extLst>
                            <a:ext uri="{FF2B5EF4-FFF2-40B4-BE49-F238E27FC236}">
                              <a16:creationId xmlns:a16="http://schemas.microsoft.com/office/drawing/2014/main" id="{6BEFC157-186D-446F-97B4-2445E4423893}"/>
                            </a:ext>
                          </a:extLst>
                        </p:cNvPr>
                        <p:cNvPicPr/>
                        <p:nvPr/>
                      </p:nvPicPr>
                      <p:blipFill>
                        <a:blip r:embed="rId7"/>
                        <a:stretch>
                          <a:fillRect/>
                        </a:stretch>
                      </p:blipFill>
                      <p:spPr>
                        <a:xfrm>
                          <a:off x="5419899" y="981900"/>
                          <a:ext cx="1981200" cy="1600200"/>
                        </a:xfrm>
                        <a:prstGeom prst="rect">
                          <a:avLst/>
                        </a:prstGeom>
                      </p:spPr>
                    </p:pic>
                  </p:oleObj>
                </mc:Fallback>
              </mc:AlternateContent>
            </a:graphicData>
          </a:graphic>
        </p:graphicFrame>
        <p:graphicFrame>
          <p:nvGraphicFramePr>
            <p:cNvPr id="15" name="Object 14">
              <a:extLst>
                <a:ext uri="{FF2B5EF4-FFF2-40B4-BE49-F238E27FC236}">
                  <a16:creationId xmlns:a16="http://schemas.microsoft.com/office/drawing/2014/main" id="{9C5A6DF6-9669-41C3-99E4-E2CF5F98B332}"/>
                </a:ext>
              </a:extLst>
            </p:cNvPr>
            <p:cNvGraphicFramePr>
              <a:graphicFrameLocks noChangeAspect="1"/>
            </p:cNvGraphicFramePr>
            <p:nvPr/>
          </p:nvGraphicFramePr>
          <p:xfrm>
            <a:off x="5419899" y="2812669"/>
            <a:ext cx="1981200" cy="1600200"/>
          </p:xfrm>
          <a:graphic>
            <a:graphicData uri="http://schemas.openxmlformats.org/presentationml/2006/ole">
              <mc:AlternateContent xmlns:mc="http://schemas.openxmlformats.org/markup-compatibility/2006">
                <mc:Choice xmlns:v="urn:schemas-microsoft-com:vml" Requires="v">
                  <p:oleObj spid="_x0000_s60418" name="Worksheet" r:id="rId8" imgW="1981022" imgH="1600253" progId="Excel.Sheet.12">
                    <p:embed/>
                  </p:oleObj>
                </mc:Choice>
                <mc:Fallback>
                  <p:oleObj name="Worksheet" r:id="rId8" imgW="1981022" imgH="1600253" progId="Excel.Sheet.12">
                    <p:embed/>
                    <p:pic>
                      <p:nvPicPr>
                        <p:cNvPr id="15" name="Object 14">
                          <a:extLst>
                            <a:ext uri="{FF2B5EF4-FFF2-40B4-BE49-F238E27FC236}">
                              <a16:creationId xmlns:a16="http://schemas.microsoft.com/office/drawing/2014/main" id="{9C5A6DF6-9669-41C3-99E4-E2CF5F98B332}"/>
                            </a:ext>
                          </a:extLst>
                        </p:cNvPr>
                        <p:cNvPicPr/>
                        <p:nvPr/>
                      </p:nvPicPr>
                      <p:blipFill>
                        <a:blip r:embed="rId9"/>
                        <a:stretch>
                          <a:fillRect/>
                        </a:stretch>
                      </p:blipFill>
                      <p:spPr>
                        <a:xfrm>
                          <a:off x="5419899" y="2812669"/>
                          <a:ext cx="1981200" cy="1600200"/>
                        </a:xfrm>
                        <a:prstGeom prst="rect">
                          <a:avLst/>
                        </a:prstGeom>
                      </p:spPr>
                    </p:pic>
                  </p:oleObj>
                </mc:Fallback>
              </mc:AlternateContent>
            </a:graphicData>
          </a:graphic>
        </p:graphicFrame>
        <p:graphicFrame>
          <p:nvGraphicFramePr>
            <p:cNvPr id="16" name="Object 15">
              <a:extLst>
                <a:ext uri="{FF2B5EF4-FFF2-40B4-BE49-F238E27FC236}">
                  <a16:creationId xmlns:a16="http://schemas.microsoft.com/office/drawing/2014/main" id="{EDDC6680-46F3-4CD6-84FF-96CD43700A00}"/>
                </a:ext>
              </a:extLst>
            </p:cNvPr>
            <p:cNvGraphicFramePr>
              <a:graphicFrameLocks noChangeAspect="1"/>
            </p:cNvGraphicFramePr>
            <p:nvPr/>
          </p:nvGraphicFramePr>
          <p:xfrm>
            <a:off x="5419899" y="4643437"/>
            <a:ext cx="1981200" cy="1600200"/>
          </p:xfrm>
          <a:graphic>
            <a:graphicData uri="http://schemas.openxmlformats.org/presentationml/2006/ole">
              <mc:AlternateContent xmlns:mc="http://schemas.openxmlformats.org/markup-compatibility/2006">
                <mc:Choice xmlns:v="urn:schemas-microsoft-com:vml" Requires="v">
                  <p:oleObj spid="_x0000_s60419" name="Worksheet" r:id="rId10" imgW="1981022" imgH="1600042" progId="Excel.Sheet.12">
                    <p:embed/>
                  </p:oleObj>
                </mc:Choice>
                <mc:Fallback>
                  <p:oleObj name="Worksheet" r:id="rId10" imgW="1981022" imgH="1600042" progId="Excel.Sheet.12">
                    <p:embed/>
                    <p:pic>
                      <p:nvPicPr>
                        <p:cNvPr id="16" name="Object 15">
                          <a:extLst>
                            <a:ext uri="{FF2B5EF4-FFF2-40B4-BE49-F238E27FC236}">
                              <a16:creationId xmlns:a16="http://schemas.microsoft.com/office/drawing/2014/main" id="{EDDC6680-46F3-4CD6-84FF-96CD43700A00}"/>
                            </a:ext>
                          </a:extLst>
                        </p:cNvPr>
                        <p:cNvPicPr/>
                        <p:nvPr/>
                      </p:nvPicPr>
                      <p:blipFill>
                        <a:blip r:embed="rId11"/>
                        <a:stretch>
                          <a:fillRect/>
                        </a:stretch>
                      </p:blipFill>
                      <p:spPr>
                        <a:xfrm>
                          <a:off x="5419899" y="4643437"/>
                          <a:ext cx="1981200" cy="1600200"/>
                        </a:xfrm>
                        <a:prstGeom prst="rect">
                          <a:avLst/>
                        </a:prstGeom>
                      </p:spPr>
                    </p:pic>
                  </p:oleObj>
                </mc:Fallback>
              </mc:AlternateContent>
            </a:graphicData>
          </a:graphic>
        </p:graphicFrame>
      </p:grpSp>
      <p:graphicFrame>
        <p:nvGraphicFramePr>
          <p:cNvPr id="17" name="Object 16">
            <a:extLst>
              <a:ext uri="{FF2B5EF4-FFF2-40B4-BE49-F238E27FC236}">
                <a16:creationId xmlns:a16="http://schemas.microsoft.com/office/drawing/2014/main" id="{8B75EFFB-B593-4B4A-B1D3-D842FD7356BA}"/>
              </a:ext>
            </a:extLst>
          </p:cNvPr>
          <p:cNvGraphicFramePr>
            <a:graphicFrameLocks noChangeAspect="1"/>
          </p:cNvGraphicFramePr>
          <p:nvPr/>
        </p:nvGraphicFramePr>
        <p:xfrm>
          <a:off x="9230638" y="451661"/>
          <a:ext cx="1959737" cy="5826999"/>
        </p:xfrm>
        <a:graphic>
          <a:graphicData uri="http://schemas.openxmlformats.org/presentationml/2006/ole">
            <mc:AlternateContent xmlns:mc="http://schemas.openxmlformats.org/markup-compatibility/2006">
              <mc:Choice xmlns:v="urn:schemas-microsoft-com:vml" Requires="v">
                <p:oleObj spid="_x0000_s60420" name="Worksheet" r:id="rId12" imgW="1669002" imgH="4960462" progId="Excel.Sheet.12">
                  <p:embed/>
                </p:oleObj>
              </mc:Choice>
              <mc:Fallback>
                <p:oleObj name="Worksheet" r:id="rId12" imgW="1669002" imgH="4960462" progId="Excel.Sheet.12">
                  <p:embed/>
                  <p:pic>
                    <p:nvPicPr>
                      <p:cNvPr id="17" name="Object 16">
                        <a:extLst>
                          <a:ext uri="{FF2B5EF4-FFF2-40B4-BE49-F238E27FC236}">
                            <a16:creationId xmlns:a16="http://schemas.microsoft.com/office/drawing/2014/main" id="{8B75EFFB-B593-4B4A-B1D3-D842FD7356BA}"/>
                          </a:ext>
                        </a:extLst>
                      </p:cNvPr>
                      <p:cNvPicPr/>
                      <p:nvPr/>
                    </p:nvPicPr>
                    <p:blipFill>
                      <a:blip r:embed="rId13"/>
                      <a:stretch>
                        <a:fillRect/>
                      </a:stretch>
                    </p:blipFill>
                    <p:spPr>
                      <a:xfrm>
                        <a:off x="9230638" y="451661"/>
                        <a:ext cx="1959737" cy="5826999"/>
                      </a:xfrm>
                      <a:prstGeom prst="rect">
                        <a:avLst/>
                      </a:prstGeom>
                    </p:spPr>
                  </p:pic>
                </p:oleObj>
              </mc:Fallback>
            </mc:AlternateContent>
          </a:graphicData>
        </a:graphic>
      </p:graphicFrame>
      <p:sp>
        <p:nvSpPr>
          <p:cNvPr id="3" name="TextBox 2">
            <a:extLst>
              <a:ext uri="{FF2B5EF4-FFF2-40B4-BE49-F238E27FC236}">
                <a16:creationId xmlns:a16="http://schemas.microsoft.com/office/drawing/2014/main" id="{27FFE54A-E12D-412E-8591-5B85CCD21359}"/>
              </a:ext>
            </a:extLst>
          </p:cNvPr>
          <p:cNvSpPr txBox="1"/>
          <p:nvPr/>
        </p:nvSpPr>
        <p:spPr>
          <a:xfrm>
            <a:off x="272978" y="3041690"/>
            <a:ext cx="3226777" cy="2585323"/>
          </a:xfrm>
          <a:prstGeom prst="rect">
            <a:avLst/>
          </a:prstGeom>
          <a:noFill/>
        </p:spPr>
        <p:txBody>
          <a:bodyPr wrap="square" rtlCol="0">
            <a:spAutoFit/>
          </a:bodyPr>
          <a:lstStyle/>
          <a:p>
            <a:pPr marL="285750" indent="-285750">
              <a:buFont typeface="Arial" panose="020B0604020202020204" pitchFamily="34" charset="0"/>
              <a:buChar char="•"/>
            </a:pPr>
            <a:r>
              <a:rPr lang="en-AU">
                <a:solidFill>
                  <a:schemeClr val="bg1"/>
                </a:solidFill>
              </a:rPr>
              <a:t>5MS Market Trial Prep Calls – Tuesdays and Thursdays until 16 July</a:t>
            </a:r>
          </a:p>
          <a:p>
            <a:pPr marL="285750" indent="-285750">
              <a:buFont typeface="Arial" panose="020B0604020202020204" pitchFamily="34" charset="0"/>
              <a:buChar char="•"/>
            </a:pPr>
            <a:r>
              <a:rPr lang="en-AU">
                <a:solidFill>
                  <a:schemeClr val="bg1"/>
                </a:solidFill>
              </a:rPr>
              <a:t>5MS Market Trial calls daily from 19 July to 10 September</a:t>
            </a:r>
          </a:p>
          <a:p>
            <a:pPr marL="285750" indent="-285750">
              <a:buFont typeface="Arial" panose="020B0604020202020204" pitchFamily="34" charset="0"/>
              <a:buChar char="•"/>
            </a:pPr>
            <a:r>
              <a:rPr lang="en-AU">
                <a:solidFill>
                  <a:schemeClr val="bg1"/>
                </a:solidFill>
              </a:rPr>
              <a:t>5MS Retail Q&amp;A – Monday, Wednesdays, Fridays – finish date to be agreed with working groups</a:t>
            </a:r>
          </a:p>
        </p:txBody>
      </p:sp>
    </p:spTree>
    <p:extLst>
      <p:ext uri="{BB962C8B-B14F-4D97-AF65-F5344CB8AC3E}">
        <p14:creationId xmlns:p14="http://schemas.microsoft.com/office/powerpoint/2010/main" val="38407240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Meeting Close</a:t>
            </a:r>
          </a:p>
        </p:txBody>
      </p:sp>
      <p:sp>
        <p:nvSpPr>
          <p:cNvPr id="3" name="Text Placeholder 2">
            <a:extLst>
              <a:ext uri="{FF2B5EF4-FFF2-40B4-BE49-F238E27FC236}">
                <a16:creationId xmlns:a16="http://schemas.microsoft.com/office/drawing/2014/main" id="{824A2671-F8E9-4B64-8A52-A923E0EEBE5D}"/>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Peter Carruthers</a:t>
            </a:r>
          </a:p>
        </p:txBody>
      </p:sp>
    </p:spTree>
    <p:extLst>
      <p:ext uri="{BB962C8B-B14F-4D97-AF65-F5344CB8AC3E}">
        <p14:creationId xmlns:p14="http://schemas.microsoft.com/office/powerpoint/2010/main" val="10278952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C1BBD-6DEA-472E-B2CE-CC9BE785C8A7}"/>
              </a:ext>
            </a:extLst>
          </p:cNvPr>
          <p:cNvSpPr>
            <a:spLocks noGrp="1"/>
          </p:cNvSpPr>
          <p:nvPr>
            <p:ph type="title"/>
          </p:nvPr>
        </p:nvSpPr>
        <p:spPr/>
        <p:txBody>
          <a:bodyPr/>
          <a:lstStyle/>
          <a:p>
            <a:r>
              <a:rPr lang="en-AU"/>
              <a:t>Appendix: Risks and Issues as presented at PCF 17 June 2021</a:t>
            </a:r>
          </a:p>
        </p:txBody>
      </p:sp>
      <p:sp>
        <p:nvSpPr>
          <p:cNvPr id="3" name="Text Placeholder 2">
            <a:extLst>
              <a:ext uri="{FF2B5EF4-FFF2-40B4-BE49-F238E27FC236}">
                <a16:creationId xmlns:a16="http://schemas.microsoft.com/office/drawing/2014/main" id="{2FDFDB81-4B5A-49BA-8050-BC9843E41229}"/>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068B2ECF-6173-4278-83F1-0717EB23C556}"/>
              </a:ext>
            </a:extLst>
          </p:cNvPr>
          <p:cNvSpPr>
            <a:spLocks noGrp="1"/>
          </p:cNvSpPr>
          <p:nvPr>
            <p:ph type="sldNum" sz="quarter" idx="12"/>
          </p:nvPr>
        </p:nvSpPr>
        <p:spPr/>
        <p:txBody>
          <a:bodyPr/>
          <a:lstStyle/>
          <a:p>
            <a:fld id="{4EC81F68-4976-451A-B2E9-79BCBD2F70CC}" type="slidenum">
              <a:rPr lang="en-AU" smtClean="0"/>
              <a:pPr/>
              <a:t>35</a:t>
            </a:fld>
            <a:endParaRPr lang="en-AU"/>
          </a:p>
        </p:txBody>
      </p:sp>
    </p:spTree>
    <p:extLst>
      <p:ext uri="{BB962C8B-B14F-4D97-AF65-F5344CB8AC3E}">
        <p14:creationId xmlns:p14="http://schemas.microsoft.com/office/powerpoint/2010/main" val="2139380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20C70-79C7-4996-BFB6-E0E4BA633DA9}"/>
              </a:ext>
            </a:extLst>
          </p:cNvPr>
          <p:cNvSpPr>
            <a:spLocks noGrp="1"/>
          </p:cNvSpPr>
          <p:nvPr>
            <p:ph type="title"/>
          </p:nvPr>
        </p:nvSpPr>
        <p:spPr/>
        <p:txBody>
          <a:bodyPr>
            <a:normAutofit/>
          </a:bodyPr>
          <a:lstStyle/>
          <a:p>
            <a:r>
              <a:rPr lang="en-AU" sz="3200"/>
              <a:t>Retail Risk</a:t>
            </a:r>
          </a:p>
        </p:txBody>
      </p:sp>
      <p:sp>
        <p:nvSpPr>
          <p:cNvPr id="6" name="Slide Number Placeholder 5">
            <a:extLst>
              <a:ext uri="{FF2B5EF4-FFF2-40B4-BE49-F238E27FC236}">
                <a16:creationId xmlns:a16="http://schemas.microsoft.com/office/drawing/2014/main" id="{B6D6EBD0-1EE2-440B-8414-918D28674DF2}"/>
              </a:ext>
            </a:extLst>
          </p:cNvPr>
          <p:cNvSpPr>
            <a:spLocks noGrp="1"/>
          </p:cNvSpPr>
          <p:nvPr>
            <p:ph type="sldNum" sz="quarter" idx="12"/>
          </p:nvPr>
        </p:nvSpPr>
        <p:spPr/>
        <p:txBody>
          <a:bodyPr/>
          <a:lstStyle/>
          <a:p>
            <a:fld id="{4EC81F68-4976-451A-B2E9-79BCBD2F70CC}" type="slidenum">
              <a:rPr lang="en-AU" smtClean="0"/>
              <a:t>36</a:t>
            </a:fld>
            <a:endParaRPr lang="en-AU"/>
          </a:p>
        </p:txBody>
      </p:sp>
      <p:graphicFrame>
        <p:nvGraphicFramePr>
          <p:cNvPr id="3" name="Table 2">
            <a:extLst>
              <a:ext uri="{FF2B5EF4-FFF2-40B4-BE49-F238E27FC236}">
                <a16:creationId xmlns:a16="http://schemas.microsoft.com/office/drawing/2014/main" id="{AAA4E3BA-51B3-4435-BC15-97F5B1E2E22B}"/>
              </a:ext>
            </a:extLst>
          </p:cNvPr>
          <p:cNvGraphicFramePr>
            <a:graphicFrameLocks noGrp="1"/>
          </p:cNvGraphicFramePr>
          <p:nvPr/>
        </p:nvGraphicFramePr>
        <p:xfrm>
          <a:off x="8369877" y="136524"/>
          <a:ext cx="2152650" cy="1314450"/>
        </p:xfrm>
        <a:graphic>
          <a:graphicData uri="http://schemas.openxmlformats.org/drawingml/2006/table">
            <a:tbl>
              <a:tblPr/>
              <a:tblGrid>
                <a:gridCol w="1076325">
                  <a:extLst>
                    <a:ext uri="{9D8B030D-6E8A-4147-A177-3AD203B41FA5}">
                      <a16:colId xmlns:a16="http://schemas.microsoft.com/office/drawing/2014/main" val="1671886493"/>
                    </a:ext>
                  </a:extLst>
                </a:gridCol>
                <a:gridCol w="1076325">
                  <a:extLst>
                    <a:ext uri="{9D8B030D-6E8A-4147-A177-3AD203B41FA5}">
                      <a16:colId xmlns:a16="http://schemas.microsoft.com/office/drawing/2014/main" val="612221339"/>
                    </a:ext>
                  </a:extLst>
                </a:gridCol>
              </a:tblGrid>
              <a:tr h="1314450">
                <a:tc>
                  <a:txBody>
                    <a:bodyPr/>
                    <a:lstStyle/>
                    <a:p>
                      <a:pPr algn="l" fontAlgn="base"/>
                      <a:r>
                        <a:rPr lang="en-AU" sz="1000" b="0" i="0" u="none" strike="noStrike">
                          <a:solidFill>
                            <a:srgbClr val="222324"/>
                          </a:solidFill>
                          <a:effectLst/>
                          <a:latin typeface="Segoe UI Semilight" panose="020B0402040204020203" pitchFamily="34" charset="0"/>
                        </a:rPr>
                        <a:t> </a:t>
                      </a:r>
                      <a:r>
                        <a:rPr lang="en-AU" sz="1000" b="0" i="0">
                          <a:solidFill>
                            <a:srgbClr val="222324"/>
                          </a:solidFill>
                          <a:effectLst/>
                          <a:latin typeface="Segoe UI Semilight" panose="020B0402040204020203" pitchFamily="34" charset="0"/>
                        </a:rPr>
                        <a:t>​</a:t>
                      </a:r>
                      <a:r>
                        <a:rPr lang="en-AU" sz="1350" b="0" i="0" kern="1200">
                          <a:solidFill>
                            <a:schemeClr val="tx1"/>
                          </a:solidFill>
                          <a:effectLst/>
                          <a:latin typeface="+mn-lt"/>
                          <a:ea typeface="+mn-ea"/>
                          <a:cs typeface="+mn-cs"/>
                        </a:rPr>
                        <a:t> </a:t>
                      </a:r>
                      <a:endParaRPr lang="en-AU" b="0" i="0">
                        <a:solidFill>
                          <a:srgbClr val="222324"/>
                        </a:solidFill>
                        <a:effectLst/>
                      </a:endParaRPr>
                    </a:p>
                  </a:txBody>
                  <a:tcPr>
                    <a:lnL>
                      <a:noFill/>
                    </a:lnL>
                    <a:lnR>
                      <a:noFill/>
                    </a:lnR>
                    <a:lnT>
                      <a:noFill/>
                    </a:lnT>
                    <a:lnB>
                      <a:noFill/>
                    </a:lnB>
                  </a:tcPr>
                </a:tc>
                <a:tc>
                  <a:txBody>
                    <a:bodyPr/>
                    <a:lstStyle/>
                    <a:p>
                      <a:pPr algn="l" fontAlgn="base"/>
                      <a:r>
                        <a:rPr lang="en-AU" sz="1050" b="1" i="0" u="none" strike="noStrike">
                          <a:solidFill>
                            <a:srgbClr val="FFFFFF"/>
                          </a:solidFill>
                          <a:effectLst/>
                          <a:latin typeface="Segoe UI Semilight" panose="020B0402040204020203" pitchFamily="34" charset="0"/>
                        </a:rPr>
                        <a:t>Improving</a:t>
                      </a:r>
                      <a:r>
                        <a:rPr lang="en-AU" sz="1050" b="0" i="0">
                          <a:solidFill>
                            <a:srgbClr val="222324"/>
                          </a:solidFill>
                          <a:effectLst/>
                          <a:latin typeface="Segoe UI Semilight" panose="020B0402040204020203" pitchFamily="34" charset="0"/>
                        </a:rPr>
                        <a:t>​</a:t>
                      </a:r>
                      <a:br>
                        <a:rPr lang="en-AU" sz="1050" b="0" i="0">
                          <a:solidFill>
                            <a:srgbClr val="222324"/>
                          </a:solidFill>
                          <a:effectLst/>
                          <a:latin typeface="Segoe UI Semilight" panose="020B0402040204020203" pitchFamily="34" charset="0"/>
                        </a:rPr>
                      </a:br>
                      <a:r>
                        <a:rPr lang="en-AU" sz="1050" b="0" i="0">
                          <a:solidFill>
                            <a:srgbClr val="222324"/>
                          </a:solidFill>
                          <a:effectLst/>
                          <a:latin typeface="Segoe UI Semilight" panose="020B0402040204020203" pitchFamily="34" charset="0"/>
                        </a:rPr>
                        <a:t>​</a:t>
                      </a:r>
                      <a:br>
                        <a:rPr lang="en-AU" sz="1050" b="0" i="0">
                          <a:solidFill>
                            <a:srgbClr val="222324"/>
                          </a:solidFill>
                          <a:effectLst/>
                          <a:latin typeface="Segoe UI Semilight" panose="020B0402040204020203" pitchFamily="34" charset="0"/>
                        </a:rPr>
                      </a:br>
                      <a:r>
                        <a:rPr lang="en-AU" sz="1050" b="1" i="0" u="none" strike="noStrike">
                          <a:solidFill>
                            <a:srgbClr val="FFFFFF"/>
                          </a:solidFill>
                          <a:effectLst/>
                          <a:latin typeface="Segoe UI Semilight" panose="020B0402040204020203" pitchFamily="34" charset="0"/>
                        </a:rPr>
                        <a:t>No Change /Stable</a:t>
                      </a:r>
                      <a:r>
                        <a:rPr lang="en-AU" sz="1050" b="0" i="0">
                          <a:solidFill>
                            <a:srgbClr val="222324"/>
                          </a:solidFill>
                          <a:effectLst/>
                          <a:latin typeface="Segoe UI Semilight" panose="020B0402040204020203" pitchFamily="34" charset="0"/>
                        </a:rPr>
                        <a:t>​</a:t>
                      </a:r>
                      <a:br>
                        <a:rPr lang="en-AU" sz="1050" b="0" i="0">
                          <a:solidFill>
                            <a:srgbClr val="222324"/>
                          </a:solidFill>
                          <a:effectLst/>
                          <a:latin typeface="Segoe UI Semilight" panose="020B0402040204020203" pitchFamily="34" charset="0"/>
                        </a:rPr>
                      </a:br>
                      <a:r>
                        <a:rPr lang="en-AU" sz="1050" b="0" i="0">
                          <a:solidFill>
                            <a:srgbClr val="222324"/>
                          </a:solidFill>
                          <a:effectLst/>
                          <a:latin typeface="Segoe UI Semilight" panose="020B0402040204020203" pitchFamily="34" charset="0"/>
                        </a:rPr>
                        <a:t>​</a:t>
                      </a:r>
                      <a:br>
                        <a:rPr lang="en-AU" sz="1050" b="0" i="0">
                          <a:solidFill>
                            <a:srgbClr val="222324"/>
                          </a:solidFill>
                          <a:effectLst/>
                          <a:latin typeface="Segoe UI Semilight" panose="020B0402040204020203" pitchFamily="34" charset="0"/>
                        </a:rPr>
                      </a:br>
                      <a:r>
                        <a:rPr lang="en-AU" sz="1050" b="1" i="0" u="none" strike="noStrike">
                          <a:solidFill>
                            <a:srgbClr val="FFFFFF"/>
                          </a:solidFill>
                          <a:effectLst/>
                          <a:latin typeface="Segoe UI Semilight" panose="020B0402040204020203" pitchFamily="34" charset="0"/>
                        </a:rPr>
                        <a:t>Worsened </a:t>
                      </a:r>
                      <a:r>
                        <a:rPr lang="en-AU" sz="1050" b="0" i="0">
                          <a:solidFill>
                            <a:srgbClr val="222324"/>
                          </a:solidFill>
                          <a:effectLst/>
                          <a:latin typeface="Segoe UI Semilight" panose="020B0402040204020203" pitchFamily="34" charset="0"/>
                        </a:rPr>
                        <a:t>​</a:t>
                      </a:r>
                      <a:endParaRPr lang="en-AU" b="0" i="0">
                        <a:solidFill>
                          <a:srgbClr val="222324"/>
                        </a:solidFill>
                        <a:effectLst/>
                      </a:endParaRPr>
                    </a:p>
                  </a:txBody>
                  <a:tcPr>
                    <a:lnL>
                      <a:noFill/>
                    </a:lnL>
                    <a:lnR>
                      <a:noFill/>
                    </a:lnR>
                    <a:lnT>
                      <a:noFill/>
                    </a:lnT>
                    <a:lnB>
                      <a:noFill/>
                    </a:lnB>
                  </a:tcPr>
                </a:tc>
                <a:extLst>
                  <a:ext uri="{0D108BD9-81ED-4DB2-BD59-A6C34878D82A}">
                    <a16:rowId xmlns:a16="http://schemas.microsoft.com/office/drawing/2014/main" val="185449407"/>
                  </a:ext>
                </a:extLst>
              </a:tr>
            </a:tbl>
          </a:graphicData>
        </a:graphic>
      </p:graphicFrame>
      <p:sp>
        <p:nvSpPr>
          <p:cNvPr id="5" name="Rectangle 1">
            <a:extLst>
              <a:ext uri="{FF2B5EF4-FFF2-40B4-BE49-F238E27FC236}">
                <a16:creationId xmlns:a16="http://schemas.microsoft.com/office/drawing/2014/main" id="{EB666528-239F-4E5C-A394-FEEBB6BE1C82}"/>
              </a:ext>
            </a:extLst>
          </p:cNvPr>
          <p:cNvSpPr>
            <a:spLocks noChangeArrowheads="1"/>
          </p:cNvSpPr>
          <p:nvPr/>
        </p:nvSpPr>
        <p:spPr bwMode="auto">
          <a:xfrm>
            <a:off x="8369084" y="-185847"/>
            <a:ext cx="91440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a:solidFill>
                  <a:srgbClr val="000000"/>
                </a:solidFill>
                <a:latin typeface="Times New Roman" panose="02020603050405020304" pitchFamily="18" charset="0"/>
                <a:cs typeface="Times New Roman" panose="02020603050405020304" pitchFamily="18" charset="0"/>
              </a:rPr>
              <a:t> </a:t>
            </a:r>
            <a:endParaRPr lang="en-US" altLang="en-US"/>
          </a:p>
          <a:p>
            <a:endParaRPr lang="en-US" altLang="en-US"/>
          </a:p>
        </p:txBody>
      </p:sp>
      <p:sp>
        <p:nvSpPr>
          <p:cNvPr id="9" name="Rectangle 8">
            <a:extLst>
              <a:ext uri="{FF2B5EF4-FFF2-40B4-BE49-F238E27FC236}">
                <a16:creationId xmlns:a16="http://schemas.microsoft.com/office/drawing/2014/main" id="{A6D3BF1D-EA69-4EB0-81C5-0F65BEC26B9C}"/>
              </a:ext>
            </a:extLst>
          </p:cNvPr>
          <p:cNvSpPr/>
          <p:nvPr/>
        </p:nvSpPr>
        <p:spPr>
          <a:xfrm>
            <a:off x="5974813" y="3244334"/>
            <a:ext cx="242374" cy="369332"/>
          </a:xfrm>
          <a:prstGeom prst="rect">
            <a:avLst/>
          </a:prstGeom>
        </p:spPr>
        <p:txBody>
          <a:bodyPr wrap="none">
            <a:spAutoFit/>
          </a:bodyPr>
          <a:lstStyle/>
          <a:p>
            <a:r>
              <a:rPr lang="en-AU">
                <a:solidFill>
                  <a:srgbClr val="000000"/>
                </a:solidFill>
                <a:latin typeface="Times New Roman" panose="02020603050405020304" pitchFamily="18" charset="0"/>
              </a:rPr>
              <a:t> </a:t>
            </a:r>
            <a:endParaRPr lang="en-AU"/>
          </a:p>
        </p:txBody>
      </p:sp>
      <p:grpSp>
        <p:nvGrpSpPr>
          <p:cNvPr id="17" name="Group 16">
            <a:extLst>
              <a:ext uri="{FF2B5EF4-FFF2-40B4-BE49-F238E27FC236}">
                <a16:creationId xmlns:a16="http://schemas.microsoft.com/office/drawing/2014/main" id="{5DCE4DC9-D9F6-4E12-B99B-40E21D8C997C}"/>
              </a:ext>
            </a:extLst>
          </p:cNvPr>
          <p:cNvGrpSpPr/>
          <p:nvPr/>
        </p:nvGrpSpPr>
        <p:grpSpPr>
          <a:xfrm>
            <a:off x="8842541" y="136525"/>
            <a:ext cx="395654" cy="1056883"/>
            <a:chOff x="7318541" y="136524"/>
            <a:chExt cx="395654" cy="1056883"/>
          </a:xfrm>
        </p:grpSpPr>
        <p:cxnSp>
          <p:nvCxnSpPr>
            <p:cNvPr id="14" name="Straight Arrow Connector 13">
              <a:extLst>
                <a:ext uri="{FF2B5EF4-FFF2-40B4-BE49-F238E27FC236}">
                  <a16:creationId xmlns:a16="http://schemas.microsoft.com/office/drawing/2014/main" id="{101E702E-0598-49FA-A9EC-A2FA9A7C6C78}"/>
                </a:ext>
              </a:extLst>
            </p:cNvPr>
            <p:cNvCxnSpPr/>
            <p:nvPr/>
          </p:nvCxnSpPr>
          <p:spPr>
            <a:xfrm flipV="1">
              <a:off x="7516368" y="136524"/>
              <a:ext cx="0" cy="272562"/>
            </a:xfrm>
            <a:prstGeom prst="straightConnector1">
              <a:avLst/>
            </a:prstGeom>
            <a:ln w="28575">
              <a:solidFill>
                <a:schemeClr val="bg1"/>
              </a:solidFill>
              <a:tailEnd type="triangle"/>
            </a:ln>
          </p:spPr>
          <p:style>
            <a:lnRef idx="1">
              <a:schemeClr val="dk1"/>
            </a:lnRef>
            <a:fillRef idx="0">
              <a:schemeClr val="dk1"/>
            </a:fillRef>
            <a:effectRef idx="0">
              <a:schemeClr val="dk1"/>
            </a:effectRef>
            <a:fontRef idx="minor">
              <a:schemeClr val="tx1"/>
            </a:fontRef>
          </p:style>
        </p:cxnSp>
        <p:cxnSp>
          <p:nvCxnSpPr>
            <p:cNvPr id="15" name="Straight Arrow Connector 14">
              <a:extLst>
                <a:ext uri="{FF2B5EF4-FFF2-40B4-BE49-F238E27FC236}">
                  <a16:creationId xmlns:a16="http://schemas.microsoft.com/office/drawing/2014/main" id="{1182F5D1-E7CC-4426-9774-D2581DCD2197}"/>
                </a:ext>
              </a:extLst>
            </p:cNvPr>
            <p:cNvCxnSpPr/>
            <p:nvPr/>
          </p:nvCxnSpPr>
          <p:spPr>
            <a:xfrm>
              <a:off x="7318541" y="662355"/>
              <a:ext cx="395654" cy="0"/>
            </a:xfrm>
            <a:prstGeom prst="straightConnector1">
              <a:avLst/>
            </a:prstGeom>
            <a:ln w="28575">
              <a:solidFill>
                <a:schemeClr val="bg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16" name="Straight Arrow Connector 15">
              <a:extLst>
                <a:ext uri="{FF2B5EF4-FFF2-40B4-BE49-F238E27FC236}">
                  <a16:creationId xmlns:a16="http://schemas.microsoft.com/office/drawing/2014/main" id="{53D66440-D4D6-4332-A51D-0069096F5AA3}"/>
                </a:ext>
              </a:extLst>
            </p:cNvPr>
            <p:cNvCxnSpPr>
              <a:cxnSpLocks/>
            </p:cNvCxnSpPr>
            <p:nvPr/>
          </p:nvCxnSpPr>
          <p:spPr>
            <a:xfrm>
              <a:off x="7516368" y="848064"/>
              <a:ext cx="938" cy="345343"/>
            </a:xfrm>
            <a:prstGeom prst="straightConnector1">
              <a:avLst/>
            </a:prstGeom>
            <a:ln w="28575">
              <a:solidFill>
                <a:schemeClr val="bg1"/>
              </a:solidFill>
              <a:tailEnd type="triangle"/>
            </a:ln>
          </p:spPr>
          <p:style>
            <a:lnRef idx="1">
              <a:schemeClr val="dk1"/>
            </a:lnRef>
            <a:fillRef idx="0">
              <a:schemeClr val="dk1"/>
            </a:fillRef>
            <a:effectRef idx="0">
              <a:schemeClr val="dk1"/>
            </a:effectRef>
            <a:fontRef idx="minor">
              <a:schemeClr val="tx1"/>
            </a:fontRef>
          </p:style>
        </p:cxnSp>
      </p:grpSp>
      <p:graphicFrame>
        <p:nvGraphicFramePr>
          <p:cNvPr id="13" name="Table 12">
            <a:extLst>
              <a:ext uri="{FF2B5EF4-FFF2-40B4-BE49-F238E27FC236}">
                <a16:creationId xmlns:a16="http://schemas.microsoft.com/office/drawing/2014/main" id="{DC36C390-AD31-45C2-81E0-9CC294332DC0}"/>
              </a:ext>
            </a:extLst>
          </p:cNvPr>
          <p:cNvGraphicFramePr>
            <a:graphicFrameLocks noGrp="1"/>
          </p:cNvGraphicFramePr>
          <p:nvPr/>
        </p:nvGraphicFramePr>
        <p:xfrm>
          <a:off x="41235" y="1379116"/>
          <a:ext cx="11867155" cy="5181600"/>
        </p:xfrm>
        <a:graphic>
          <a:graphicData uri="http://schemas.openxmlformats.org/drawingml/2006/table">
            <a:tbl>
              <a:tblPr firstRow="1" bandRow="1">
                <a:tableStyleId>{21E4AEA4-8DFA-4A89-87EB-49C32662AFE0}</a:tableStyleId>
              </a:tblPr>
              <a:tblGrid>
                <a:gridCol w="685670">
                  <a:extLst>
                    <a:ext uri="{9D8B030D-6E8A-4147-A177-3AD203B41FA5}">
                      <a16:colId xmlns:a16="http://schemas.microsoft.com/office/drawing/2014/main" val="2545833798"/>
                    </a:ext>
                  </a:extLst>
                </a:gridCol>
                <a:gridCol w="4957072">
                  <a:extLst>
                    <a:ext uri="{9D8B030D-6E8A-4147-A177-3AD203B41FA5}">
                      <a16:colId xmlns:a16="http://schemas.microsoft.com/office/drawing/2014/main" val="1391838440"/>
                    </a:ext>
                  </a:extLst>
                </a:gridCol>
                <a:gridCol w="1021369">
                  <a:extLst>
                    <a:ext uri="{9D8B030D-6E8A-4147-A177-3AD203B41FA5}">
                      <a16:colId xmlns:a16="http://schemas.microsoft.com/office/drawing/2014/main" val="2523357595"/>
                    </a:ext>
                  </a:extLst>
                </a:gridCol>
                <a:gridCol w="5203044">
                  <a:extLst>
                    <a:ext uri="{9D8B030D-6E8A-4147-A177-3AD203B41FA5}">
                      <a16:colId xmlns:a16="http://schemas.microsoft.com/office/drawing/2014/main" val="2828452488"/>
                    </a:ext>
                  </a:extLst>
                </a:gridCol>
              </a:tblGrid>
              <a:tr h="370840">
                <a:tc>
                  <a:txBody>
                    <a:bodyPr/>
                    <a:lstStyle/>
                    <a:p>
                      <a:r>
                        <a:rPr lang="en-US" sz="1200"/>
                        <a:t>ID</a:t>
                      </a:r>
                    </a:p>
                  </a:txBody>
                  <a:tcPr marL="36000" marR="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200"/>
                        <a:t>Description</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200"/>
                        <a:t>Rating</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200"/>
                        <a:t>Mitigations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07668883"/>
                  </a:ext>
                </a:extLst>
              </a:tr>
              <a:tr h="1590040">
                <a:tc>
                  <a:txBody>
                    <a:bodyPr/>
                    <a:lstStyle/>
                    <a:p>
                      <a:r>
                        <a:rPr lang="en-US" sz="1200"/>
                        <a:t>I12</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lvl="0" algn="l">
                        <a:lnSpc>
                          <a:spcPct val="100000"/>
                        </a:lnSpc>
                        <a:spcBef>
                          <a:spcPts val="0"/>
                        </a:spcBef>
                        <a:spcAft>
                          <a:spcPts val="0"/>
                        </a:spcAft>
                        <a:buNone/>
                      </a:pPr>
                      <a:r>
                        <a:rPr lang="en-AU" sz="1200" b="1" u="sng"/>
                        <a:t>No Remaining Contingency for Retail Deployment</a:t>
                      </a:r>
                    </a:p>
                    <a:p>
                      <a:pPr lvl="0" algn="l">
                        <a:lnSpc>
                          <a:spcPct val="100000"/>
                        </a:lnSpc>
                        <a:spcBef>
                          <a:spcPts val="0"/>
                        </a:spcBef>
                        <a:spcAft>
                          <a:spcPts val="0"/>
                        </a:spcAft>
                        <a:buNone/>
                      </a:pPr>
                      <a:endParaRPr lang="en-AU" sz="1200" b="1"/>
                    </a:p>
                    <a:p>
                      <a:pPr lvl="0" algn="l">
                        <a:lnSpc>
                          <a:spcPct val="100000"/>
                        </a:lnSpc>
                        <a:spcBef>
                          <a:spcPts val="0"/>
                        </a:spcBef>
                        <a:spcAft>
                          <a:spcPts val="0"/>
                        </a:spcAft>
                        <a:buNone/>
                      </a:pPr>
                      <a:r>
                        <a:rPr lang="en-AU" sz="1200" b="0"/>
                        <a:t>Issues identified during Dress Rehearsal 2 and Azure migration coupled with existing Retail timeline challenges mean that delays have occurred within the 5MS Retail workstream. </a:t>
                      </a:r>
                    </a:p>
                    <a:p>
                      <a:pPr lvl="0" algn="l">
                        <a:lnSpc>
                          <a:spcPct val="100000"/>
                        </a:lnSpc>
                        <a:spcBef>
                          <a:spcPts val="600"/>
                        </a:spcBef>
                        <a:spcAft>
                          <a:spcPts val="0"/>
                        </a:spcAft>
                        <a:buNone/>
                      </a:pPr>
                      <a:r>
                        <a:rPr lang="en-AU" sz="1200" b="0"/>
                        <a:t>There is no schedule contingency within this workstream to compensate for the time needed to remediate these issues therefore the scheduled go-live </a:t>
                      </a:r>
                      <a:r>
                        <a:rPr lang="en-AU" sz="1200" b="0">
                          <a:solidFill>
                            <a:schemeClr val="tx1"/>
                          </a:solidFill>
                        </a:rPr>
                        <a:t>of 31-May-21 </a:t>
                      </a:r>
                      <a:r>
                        <a:rPr lang="en-AU" sz="1200" b="0"/>
                        <a:t>will not be met.</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8E7E8"/>
                    </a:solidFill>
                  </a:tcPr>
                </a:tc>
                <a:tc>
                  <a:txBody>
                    <a:bodyPr/>
                    <a:lstStyle/>
                    <a:p>
                      <a:pPr marL="0" marR="0" lvl="0" indent="0" algn="ctr" defTabSz="685800" rtl="0" eaLnBrk="1" latinLnBrk="0" hangingPunct="1">
                        <a:lnSpc>
                          <a:spcPct val="100000"/>
                        </a:lnSpc>
                        <a:spcBef>
                          <a:spcPts val="0"/>
                        </a:spcBef>
                        <a:spcAft>
                          <a:spcPts val="0"/>
                        </a:spcAft>
                        <a:buFont typeface="Arial" panose="020B0604020202020204" pitchFamily="34" charset="0"/>
                        <a:buNone/>
                      </a:pPr>
                      <a:r>
                        <a:rPr lang="en-AU" sz="1350" kern="1200">
                          <a:solidFill>
                            <a:schemeClr val="dk1"/>
                          </a:solidFill>
                          <a:latin typeface="+mn-lt"/>
                          <a:ea typeface="+mn-ea"/>
                          <a:cs typeface="+mn-cs"/>
                        </a:rPr>
                        <a:t>High</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0000"/>
                    </a:solidFill>
                  </a:tcPr>
                </a:tc>
                <a:tc>
                  <a:txBody>
                    <a:bodyPr/>
                    <a:lstStyle/>
                    <a:p>
                      <a:pPr marL="182563" marR="0" lvl="0" indent="-182563" algn="l" defTabSz="685800" rtl="0" eaLnBrk="1" latinLnBrk="0" hangingPunct="1">
                        <a:lnSpc>
                          <a:spcPct val="100000"/>
                        </a:lnSpc>
                        <a:spcBef>
                          <a:spcPts val="0"/>
                        </a:spcBef>
                        <a:spcAft>
                          <a:spcPts val="600"/>
                        </a:spcAft>
                        <a:buFont typeface="Arial" panose="020B0604020202020204" pitchFamily="34" charset="0"/>
                        <a:buChar char="•"/>
                      </a:pPr>
                      <a:r>
                        <a:rPr lang="en-US" sz="1200"/>
                        <a:t>Remains High but trend is improving due to confirmation of the Retail go-live on 21 June</a:t>
                      </a:r>
                    </a:p>
                    <a:p>
                      <a:pPr marL="182563" marR="0" lvl="0" indent="-182563" algn="l" defTabSz="685800" rtl="0" eaLnBrk="1" latinLnBrk="0" hangingPunct="1">
                        <a:lnSpc>
                          <a:spcPct val="100000"/>
                        </a:lnSpc>
                        <a:spcBef>
                          <a:spcPts val="0"/>
                        </a:spcBef>
                        <a:spcAft>
                          <a:spcPts val="600"/>
                        </a:spcAft>
                        <a:buFont typeface="Arial" panose="020B0604020202020204" pitchFamily="34" charset="0"/>
                        <a:buChar char="•"/>
                      </a:pPr>
                      <a:r>
                        <a:rPr lang="en-US" sz="1200"/>
                        <a:t>Issue will be closed post successful go-live on 21 June</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8E7E8"/>
                    </a:solidFill>
                  </a:tcPr>
                </a:tc>
                <a:extLst>
                  <a:ext uri="{0D108BD9-81ED-4DB2-BD59-A6C34878D82A}">
                    <a16:rowId xmlns:a16="http://schemas.microsoft.com/office/drawing/2014/main" val="808961550"/>
                  </a:ext>
                </a:extLst>
              </a:tr>
              <a:tr h="1590040">
                <a:tc>
                  <a:txBody>
                    <a:bodyPr/>
                    <a:lstStyle/>
                    <a:p>
                      <a:r>
                        <a:rPr lang="en-US" sz="1200"/>
                        <a:t>I13</a:t>
                      </a:r>
                    </a:p>
                    <a:p>
                      <a:r>
                        <a:rPr lang="en-US" sz="1200"/>
                        <a:t>NEW</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lvl="0" algn="l">
                        <a:lnSpc>
                          <a:spcPct val="100000"/>
                        </a:lnSpc>
                        <a:spcBef>
                          <a:spcPts val="600"/>
                        </a:spcBef>
                        <a:spcAft>
                          <a:spcPts val="0"/>
                        </a:spcAft>
                        <a:buNone/>
                      </a:pPr>
                      <a:r>
                        <a:rPr lang="en-AU" sz="1200" b="1" u="sng"/>
                        <a:t>Delay to NCONUML Functionality in Production</a:t>
                      </a:r>
                    </a:p>
                    <a:p>
                      <a:r>
                        <a:rPr lang="en-AU" sz="1200" b="0" u="none"/>
                        <a:t>The delay to the release on the NCONUML functionality in production has resulted in some participants reporting activity “</a:t>
                      </a:r>
                      <a:r>
                        <a:rPr lang="en-AU" sz="1200"/>
                        <a:t>Population and activation of NCONUML NMIs and Associated Metering Data Delivery from 1 Oct” as at risk/ late. This may cause a compliance risk for those participants.</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8E7E8"/>
                    </a:solidFill>
                  </a:tcPr>
                </a:tc>
                <a:tc>
                  <a:txBody>
                    <a:bodyPr/>
                    <a:lstStyle/>
                    <a:p>
                      <a:pPr marL="0" marR="0" lvl="0" indent="0" algn="ctr" defTabSz="685800" rtl="0" eaLnBrk="1" latinLnBrk="0" hangingPunct="1">
                        <a:lnSpc>
                          <a:spcPct val="100000"/>
                        </a:lnSpc>
                        <a:spcBef>
                          <a:spcPts val="0"/>
                        </a:spcBef>
                        <a:spcAft>
                          <a:spcPts val="0"/>
                        </a:spcAft>
                        <a:buFont typeface="Arial" panose="020B0604020202020204" pitchFamily="34" charset="0"/>
                        <a:buNone/>
                      </a:pPr>
                      <a:r>
                        <a:rPr lang="en-AU" sz="1350" kern="1200">
                          <a:solidFill>
                            <a:schemeClr val="dk1"/>
                          </a:solidFill>
                          <a:latin typeface="+mn-lt"/>
                          <a:ea typeface="+mn-ea"/>
                          <a:cs typeface="+mn-cs"/>
                        </a:rPr>
                        <a:t>High</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0000"/>
                    </a:solidFill>
                  </a:tcPr>
                </a:tc>
                <a:tc>
                  <a:txBody>
                    <a:bodyPr/>
                    <a:lstStyle/>
                    <a:p>
                      <a:pPr marL="182563" marR="0" lvl="0" indent="-182563" algn="l" defTabSz="685800" rtl="0" eaLnBrk="1" latinLnBrk="0" hangingPunct="1">
                        <a:lnSpc>
                          <a:spcPct val="100000"/>
                        </a:lnSpc>
                        <a:spcBef>
                          <a:spcPts val="0"/>
                        </a:spcBef>
                        <a:spcAft>
                          <a:spcPts val="600"/>
                        </a:spcAft>
                        <a:buFont typeface="Arial" panose="020B0604020202020204" pitchFamily="34" charset="0"/>
                        <a:buChar char="•"/>
                      </a:pPr>
                      <a:r>
                        <a:rPr lang="en-US" sz="1200"/>
                        <a:t>See next section for mitigation </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8E7E8"/>
                    </a:solidFill>
                  </a:tcPr>
                </a:tc>
                <a:extLst>
                  <a:ext uri="{0D108BD9-81ED-4DB2-BD59-A6C34878D82A}">
                    <a16:rowId xmlns:a16="http://schemas.microsoft.com/office/drawing/2014/main" val="287316214"/>
                  </a:ext>
                </a:extLst>
              </a:tr>
              <a:tr h="1590040">
                <a:tc>
                  <a:txBody>
                    <a:bodyPr/>
                    <a:lstStyle/>
                    <a:p>
                      <a:r>
                        <a:rPr lang="en-US" sz="1200"/>
                        <a:t>R33</a:t>
                      </a:r>
                    </a:p>
                  </a:txBody>
                  <a:tcPr>
                    <a:lnT w="12700" cap="flat" cmpd="sng" algn="ctr">
                      <a:solidFill>
                        <a:schemeClr val="bg1"/>
                      </a:solidFill>
                      <a:prstDash val="solid"/>
                      <a:round/>
                      <a:headEnd type="none" w="med" len="med"/>
                      <a:tailEnd type="none" w="med" len="med"/>
                    </a:lnT>
                  </a:tcPr>
                </a:tc>
                <a:tc>
                  <a:txBody>
                    <a:bodyPr/>
                    <a:lstStyle/>
                    <a:p>
                      <a:pPr lvl="0" algn="l">
                        <a:lnSpc>
                          <a:spcPct val="100000"/>
                        </a:lnSpc>
                        <a:spcBef>
                          <a:spcPts val="0"/>
                        </a:spcBef>
                        <a:spcAft>
                          <a:spcPts val="0"/>
                        </a:spcAft>
                        <a:buNone/>
                      </a:pPr>
                      <a:r>
                        <a:rPr lang="en-AU" sz="1200" b="1" u="sng" strike="noStrike" noProof="0"/>
                        <a:t>Further delays to AEMO Retail Systems impact 5MS rule commencement critical path </a:t>
                      </a:r>
                    </a:p>
                    <a:p>
                      <a:pPr lvl="0" algn="l">
                        <a:lnSpc>
                          <a:spcPct val="100000"/>
                        </a:lnSpc>
                        <a:spcBef>
                          <a:spcPts val="0"/>
                        </a:spcBef>
                        <a:spcAft>
                          <a:spcPts val="0"/>
                        </a:spcAft>
                        <a:buNone/>
                      </a:pPr>
                      <a:endParaRPr lang="en-AU" sz="1200" b="1" u="sng" strike="noStrike" noProof="0"/>
                    </a:p>
                    <a:p>
                      <a:pPr lvl="0" algn="l">
                        <a:lnSpc>
                          <a:spcPct val="100000"/>
                        </a:lnSpc>
                        <a:spcBef>
                          <a:spcPts val="0"/>
                        </a:spcBef>
                        <a:spcAft>
                          <a:spcPts val="0"/>
                        </a:spcAft>
                        <a:buNone/>
                      </a:pPr>
                      <a:r>
                        <a:rPr lang="en-AU" sz="1200" b="0" u="none" strike="noStrike" noProof="0"/>
                        <a:t>There is a risk that </a:t>
                      </a:r>
                      <a:r>
                        <a:rPr lang="en-AU" sz="1200" b="0" u="none" strike="noStrike" noProof="0">
                          <a:solidFill>
                            <a:srgbClr val="FF0000"/>
                          </a:solidFill>
                        </a:rPr>
                        <a:t>cutover issues or post go-live issues cause delays that impact on Market Trial start date thereby impacting the critical path to </a:t>
                      </a:r>
                      <a:r>
                        <a:rPr lang="en-AU" sz="1200" b="0" u="none" strike="sngStrike" noProof="0">
                          <a:solidFill>
                            <a:srgbClr val="FF0000"/>
                          </a:solidFill>
                        </a:rPr>
                        <a:t>further delays beyond those identified put the critical path through market trial to </a:t>
                      </a:r>
                      <a:endParaRPr lang="en-AU" sz="1200" b="0" u="none" strike="noStrike" noProof="0">
                        <a:solidFill>
                          <a:srgbClr val="FF0000"/>
                        </a:solidFill>
                      </a:endParaRPr>
                    </a:p>
                    <a:p>
                      <a:pPr lvl="0" algn="l">
                        <a:lnSpc>
                          <a:spcPct val="100000"/>
                        </a:lnSpc>
                        <a:spcBef>
                          <a:spcPts val="0"/>
                        </a:spcBef>
                        <a:spcAft>
                          <a:spcPts val="0"/>
                        </a:spcAft>
                        <a:buNone/>
                      </a:pPr>
                      <a:r>
                        <a:rPr lang="en-AU" sz="1200" b="0" u="none" strike="noStrike" noProof="0"/>
                        <a:t>5MS rule commencement (01-Oct-21) </a:t>
                      </a:r>
                      <a:r>
                        <a:rPr lang="en-AU" sz="1200" b="0" u="none" strike="sngStrike" noProof="0">
                          <a:solidFill>
                            <a:srgbClr val="FF0000"/>
                          </a:solidFill>
                        </a:rPr>
                        <a:t>at risk</a:t>
                      </a:r>
                    </a:p>
                    <a:p>
                      <a:pPr lvl="0" algn="l">
                        <a:lnSpc>
                          <a:spcPct val="100000"/>
                        </a:lnSpc>
                        <a:spcBef>
                          <a:spcPts val="0"/>
                        </a:spcBef>
                        <a:spcAft>
                          <a:spcPts val="0"/>
                        </a:spcAft>
                        <a:buNone/>
                      </a:pPr>
                      <a:r>
                        <a:rPr lang="en-AU" sz="1200" b="0" u="none" strike="noStrike" noProof="0"/>
                        <a:t> </a:t>
                      </a:r>
                    </a:p>
                  </a:txBody>
                  <a:tcPr>
                    <a:lnT w="12700" cap="flat" cmpd="sng" algn="ctr">
                      <a:solidFill>
                        <a:schemeClr val="bg1"/>
                      </a:solidFill>
                      <a:prstDash val="solid"/>
                      <a:round/>
                      <a:headEnd type="none" w="med" len="med"/>
                      <a:tailEnd type="none" w="med" len="med"/>
                    </a:lnT>
                    <a:solidFill>
                      <a:srgbClr val="E8E7E8"/>
                    </a:solidFill>
                  </a:tcPr>
                </a:tc>
                <a:tc>
                  <a:txBody>
                    <a:bodyPr/>
                    <a:lstStyle/>
                    <a:p>
                      <a:pPr algn="ctr"/>
                      <a:r>
                        <a:rPr lang="en-US" sz="1200"/>
                        <a:t>Significant</a:t>
                      </a:r>
                    </a:p>
                  </a:txBody>
                  <a:tcPr marL="36000" marR="36000">
                    <a:lnT w="12700" cap="flat" cmpd="sng" algn="ctr">
                      <a:solidFill>
                        <a:schemeClr val="bg1"/>
                      </a:solidFill>
                      <a:prstDash val="solid"/>
                      <a:round/>
                      <a:headEnd type="none" w="med" len="med"/>
                      <a:tailEnd type="none" w="med" len="med"/>
                    </a:lnT>
                    <a:solidFill>
                      <a:schemeClr val="accent4"/>
                    </a:solidFill>
                  </a:tcPr>
                </a:tc>
                <a:tc>
                  <a:txBody>
                    <a:bodyPr/>
                    <a:lstStyle/>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AU" sz="1200" b="0"/>
                        <a:t>Residual Likelihood – unlikely</a:t>
                      </a:r>
                    </a:p>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AU" sz="1200" b="0"/>
                        <a:t>Residual Consequence – extreme</a:t>
                      </a:r>
                    </a:p>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AU" sz="1200" b="0"/>
                        <a:t>Residual rating – significant</a:t>
                      </a:r>
                    </a:p>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AU" sz="1200" b="0"/>
                        <a:t>Trend: redefined, therefore neutral</a:t>
                      </a:r>
                    </a:p>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endParaRPr lang="en-AU" sz="1200" b="0"/>
                    </a:p>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AU" sz="1200" b="0"/>
                        <a:t>Risk description has been updated to reflect the 21 June go-live of Retail Platform</a:t>
                      </a:r>
                    </a:p>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AU" sz="1200" b="0"/>
                        <a:t>Refer to Contingency Plan.</a:t>
                      </a:r>
                    </a:p>
                  </a:txBody>
                  <a:tcPr>
                    <a:lnT w="12700" cap="flat" cmpd="sng" algn="ctr">
                      <a:solidFill>
                        <a:schemeClr val="bg1"/>
                      </a:solidFill>
                      <a:prstDash val="solid"/>
                      <a:round/>
                      <a:headEnd type="none" w="med" len="med"/>
                      <a:tailEnd type="none" w="med" len="med"/>
                    </a:lnT>
                    <a:solidFill>
                      <a:srgbClr val="E8E7E8"/>
                    </a:solidFill>
                  </a:tcPr>
                </a:tc>
                <a:extLst>
                  <a:ext uri="{0D108BD9-81ED-4DB2-BD59-A6C34878D82A}">
                    <a16:rowId xmlns:a16="http://schemas.microsoft.com/office/drawing/2014/main" val="591117103"/>
                  </a:ext>
                </a:extLst>
              </a:tr>
            </a:tbl>
          </a:graphicData>
        </a:graphic>
      </p:graphicFrame>
      <p:cxnSp>
        <p:nvCxnSpPr>
          <p:cNvPr id="19" name="Straight Arrow Connector 18">
            <a:extLst>
              <a:ext uri="{FF2B5EF4-FFF2-40B4-BE49-F238E27FC236}">
                <a16:creationId xmlns:a16="http://schemas.microsoft.com/office/drawing/2014/main" id="{943ECA6A-D0E5-4814-AF5A-CC51C95B1618}"/>
              </a:ext>
            </a:extLst>
          </p:cNvPr>
          <p:cNvCxnSpPr/>
          <p:nvPr/>
        </p:nvCxnSpPr>
        <p:spPr>
          <a:xfrm flipV="1">
            <a:off x="6096000" y="2619749"/>
            <a:ext cx="0" cy="272562"/>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4" name="TextBox 3">
            <a:extLst>
              <a:ext uri="{FF2B5EF4-FFF2-40B4-BE49-F238E27FC236}">
                <a16:creationId xmlns:a16="http://schemas.microsoft.com/office/drawing/2014/main" id="{49E78E35-7F02-4268-9C1F-1A995BE6C387}"/>
              </a:ext>
            </a:extLst>
          </p:cNvPr>
          <p:cNvSpPr txBox="1"/>
          <p:nvPr/>
        </p:nvSpPr>
        <p:spPr>
          <a:xfrm>
            <a:off x="5699999" y="206787"/>
            <a:ext cx="2566444" cy="646331"/>
          </a:xfrm>
          <a:prstGeom prst="rect">
            <a:avLst/>
          </a:prstGeom>
          <a:noFill/>
        </p:spPr>
        <p:txBody>
          <a:bodyPr wrap="square" rtlCol="0">
            <a:spAutoFit/>
          </a:bodyPr>
          <a:lstStyle/>
          <a:p>
            <a:r>
              <a:rPr lang="en-AU">
                <a:solidFill>
                  <a:schemeClr val="bg1"/>
                </a:solidFill>
              </a:rPr>
              <a:t>As presented at PCF on 17 June 2021</a:t>
            </a:r>
          </a:p>
        </p:txBody>
      </p:sp>
      <p:cxnSp>
        <p:nvCxnSpPr>
          <p:cNvPr id="18" name="Straight Arrow Connector 17">
            <a:extLst>
              <a:ext uri="{FF2B5EF4-FFF2-40B4-BE49-F238E27FC236}">
                <a16:creationId xmlns:a16="http://schemas.microsoft.com/office/drawing/2014/main" id="{C659EBAB-AFCF-46D9-B182-E0A0B9F216F0}"/>
              </a:ext>
            </a:extLst>
          </p:cNvPr>
          <p:cNvCxnSpPr/>
          <p:nvPr/>
        </p:nvCxnSpPr>
        <p:spPr>
          <a:xfrm>
            <a:off x="5974812" y="5861885"/>
            <a:ext cx="395654" cy="0"/>
          </a:xfrm>
          <a:prstGeom prst="straightConnector1">
            <a:avLst/>
          </a:prstGeom>
          <a:ln w="28575">
            <a:solidFill>
              <a:schemeClr val="tx2"/>
            </a:solidFill>
            <a:headEnd type="triangle"/>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853011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20C70-79C7-4996-BFB6-E0E4BA633DA9}"/>
              </a:ext>
            </a:extLst>
          </p:cNvPr>
          <p:cNvSpPr>
            <a:spLocks noGrp="1"/>
          </p:cNvSpPr>
          <p:nvPr>
            <p:ph type="title"/>
          </p:nvPr>
        </p:nvSpPr>
        <p:spPr/>
        <p:txBody>
          <a:bodyPr/>
          <a:lstStyle/>
          <a:p>
            <a:r>
              <a:rPr lang="en-AU"/>
              <a:t>AEMO &amp; Industry Readiness</a:t>
            </a:r>
          </a:p>
        </p:txBody>
      </p:sp>
      <p:sp>
        <p:nvSpPr>
          <p:cNvPr id="4" name="Date Placeholder 3">
            <a:extLst>
              <a:ext uri="{FF2B5EF4-FFF2-40B4-BE49-F238E27FC236}">
                <a16:creationId xmlns:a16="http://schemas.microsoft.com/office/drawing/2014/main" id="{E532886E-7E14-4FF4-BCF7-133385D09F3B}"/>
              </a:ext>
            </a:extLst>
          </p:cNvPr>
          <p:cNvSpPr>
            <a:spLocks noGrp="1"/>
          </p:cNvSpPr>
          <p:nvPr>
            <p:ph type="dt" sz="half" idx="10"/>
          </p:nvPr>
        </p:nvSpPr>
        <p:spPr/>
        <p:txBody>
          <a:bodyPr/>
          <a:lstStyle/>
          <a:p>
            <a:fld id="{FDEF3A66-B67E-4569-919D-CB6E78FCED42}" type="datetime1">
              <a:rPr lang="en-AU" smtClean="0"/>
              <a:t>15/08/2021</a:t>
            </a:fld>
            <a:endParaRPr lang="en-AU"/>
          </a:p>
        </p:txBody>
      </p:sp>
      <p:sp>
        <p:nvSpPr>
          <p:cNvPr id="6" name="Slide Number Placeholder 5">
            <a:extLst>
              <a:ext uri="{FF2B5EF4-FFF2-40B4-BE49-F238E27FC236}">
                <a16:creationId xmlns:a16="http://schemas.microsoft.com/office/drawing/2014/main" id="{B6D6EBD0-1EE2-440B-8414-918D28674DF2}"/>
              </a:ext>
            </a:extLst>
          </p:cNvPr>
          <p:cNvSpPr>
            <a:spLocks noGrp="1"/>
          </p:cNvSpPr>
          <p:nvPr>
            <p:ph type="sldNum" sz="quarter" idx="12"/>
          </p:nvPr>
        </p:nvSpPr>
        <p:spPr/>
        <p:txBody>
          <a:bodyPr/>
          <a:lstStyle/>
          <a:p>
            <a:fld id="{4EC81F68-4976-451A-B2E9-79BCBD2F70CC}" type="slidenum">
              <a:rPr lang="en-AU" smtClean="0"/>
              <a:t>37</a:t>
            </a:fld>
            <a:endParaRPr lang="en-AU"/>
          </a:p>
        </p:txBody>
      </p:sp>
      <p:graphicFrame>
        <p:nvGraphicFramePr>
          <p:cNvPr id="7" name="Table 6">
            <a:extLst>
              <a:ext uri="{FF2B5EF4-FFF2-40B4-BE49-F238E27FC236}">
                <a16:creationId xmlns:a16="http://schemas.microsoft.com/office/drawing/2014/main" id="{EE2FBA87-C724-4F48-99DC-DF1AA7FBBB00}"/>
              </a:ext>
            </a:extLst>
          </p:cNvPr>
          <p:cNvGraphicFramePr>
            <a:graphicFrameLocks noGrp="1"/>
          </p:cNvGraphicFramePr>
          <p:nvPr/>
        </p:nvGraphicFramePr>
        <p:xfrm>
          <a:off x="235528" y="1703180"/>
          <a:ext cx="11359100" cy="3718560"/>
        </p:xfrm>
        <a:graphic>
          <a:graphicData uri="http://schemas.openxmlformats.org/drawingml/2006/table">
            <a:tbl>
              <a:tblPr firstRow="1" bandRow="1">
                <a:tableStyleId>{21E4AEA4-8DFA-4A89-87EB-49C32662AFE0}</a:tableStyleId>
              </a:tblPr>
              <a:tblGrid>
                <a:gridCol w="870537">
                  <a:extLst>
                    <a:ext uri="{9D8B030D-6E8A-4147-A177-3AD203B41FA5}">
                      <a16:colId xmlns:a16="http://schemas.microsoft.com/office/drawing/2014/main" val="1172097240"/>
                    </a:ext>
                  </a:extLst>
                </a:gridCol>
                <a:gridCol w="4004771">
                  <a:extLst>
                    <a:ext uri="{9D8B030D-6E8A-4147-A177-3AD203B41FA5}">
                      <a16:colId xmlns:a16="http://schemas.microsoft.com/office/drawing/2014/main" val="3319107231"/>
                    </a:ext>
                  </a:extLst>
                </a:gridCol>
                <a:gridCol w="1086574">
                  <a:extLst>
                    <a:ext uri="{9D8B030D-6E8A-4147-A177-3AD203B41FA5}">
                      <a16:colId xmlns:a16="http://schemas.microsoft.com/office/drawing/2014/main" val="2948922669"/>
                    </a:ext>
                  </a:extLst>
                </a:gridCol>
                <a:gridCol w="5397218">
                  <a:extLst>
                    <a:ext uri="{9D8B030D-6E8A-4147-A177-3AD203B41FA5}">
                      <a16:colId xmlns:a16="http://schemas.microsoft.com/office/drawing/2014/main" val="902862149"/>
                    </a:ext>
                  </a:extLst>
                </a:gridCol>
              </a:tblGrid>
              <a:tr h="370840">
                <a:tc>
                  <a:txBody>
                    <a:bodyPr/>
                    <a:lstStyle/>
                    <a:p>
                      <a:r>
                        <a:rPr lang="en-US" sz="1100"/>
                        <a:t>Risk ID</a:t>
                      </a:r>
                    </a:p>
                  </a:txBody>
                  <a:tcPr/>
                </a:tc>
                <a:tc>
                  <a:txBody>
                    <a:bodyPr/>
                    <a:lstStyle/>
                    <a:p>
                      <a:r>
                        <a:rPr lang="en-US" sz="1100"/>
                        <a:t>Description</a:t>
                      </a:r>
                    </a:p>
                  </a:txBody>
                  <a:tcPr/>
                </a:tc>
                <a:tc>
                  <a:txBody>
                    <a:bodyPr/>
                    <a:lstStyle/>
                    <a:p>
                      <a:r>
                        <a:rPr lang="en-US" sz="1100"/>
                        <a:t>Residual Rating</a:t>
                      </a:r>
                    </a:p>
                  </a:txBody>
                  <a:tcPr/>
                </a:tc>
                <a:tc>
                  <a:txBody>
                    <a:bodyPr/>
                    <a:lstStyle/>
                    <a:p>
                      <a:r>
                        <a:rPr lang="en-US" sz="1100"/>
                        <a:t>Comments </a:t>
                      </a:r>
                    </a:p>
                  </a:txBody>
                  <a:tcPr/>
                </a:tc>
                <a:extLst>
                  <a:ext uri="{0D108BD9-81ED-4DB2-BD59-A6C34878D82A}">
                    <a16:rowId xmlns:a16="http://schemas.microsoft.com/office/drawing/2014/main" val="383693094"/>
                  </a:ext>
                </a:extLst>
              </a:tr>
              <a:tr h="370840">
                <a:tc>
                  <a:txBody>
                    <a:bodyPr/>
                    <a:lstStyle/>
                    <a:p>
                      <a:r>
                        <a:rPr lang="en-US" sz="1100"/>
                        <a:t>R34</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100" b="1" u="sng" strike="noStrike" noProof="0"/>
                        <a:t>Delay to AEMO 5MS Retail impacts participants readiness</a:t>
                      </a:r>
                    </a:p>
                    <a:p>
                      <a:pPr marL="0" marR="0" lvl="0" indent="0" algn="l" defTabSz="685800" rtl="0" eaLnBrk="1" fontAlgn="auto" latinLnBrk="0" hangingPunct="1">
                        <a:lnSpc>
                          <a:spcPct val="100000"/>
                        </a:lnSpc>
                        <a:spcBef>
                          <a:spcPts val="0"/>
                        </a:spcBef>
                        <a:spcAft>
                          <a:spcPts val="0"/>
                        </a:spcAft>
                        <a:buClrTx/>
                        <a:buSzTx/>
                        <a:buFontTx/>
                        <a:buNone/>
                        <a:tabLst/>
                        <a:defRPr/>
                      </a:pPr>
                      <a:r>
                        <a:rPr lang="en-AU" sz="1100" b="0" u="none" strike="noStrike" noProof="0"/>
                        <a:t>There is a risk that the delayed availability of the 5MS Retail solution impacts participants readiness programs resulting in delays in some participants programs. </a:t>
                      </a:r>
                    </a:p>
                  </a:txBody>
                  <a:tcPr>
                    <a:solidFill>
                      <a:srgbClr val="EDEDEF"/>
                    </a:solidFill>
                  </a:tcPr>
                </a:tc>
                <a:tc>
                  <a:txBody>
                    <a:bodyPr/>
                    <a:lstStyle/>
                    <a:p>
                      <a:r>
                        <a:rPr lang="en-US" sz="1100"/>
                        <a:t>Significant</a:t>
                      </a:r>
                    </a:p>
                  </a:txBody>
                  <a:tcPr>
                    <a:solidFill>
                      <a:schemeClr val="accent4"/>
                    </a:solidFill>
                  </a:tcPr>
                </a:tc>
                <a:tc>
                  <a:txBody>
                    <a:bodyPr/>
                    <a:lstStyle/>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AU" sz="1100" b="0"/>
                        <a:t>Residual Likelihood – remains as possible. The functionality required for participants to continue their readiness programs will be available. The exception to this will be NCONUML. Issue I13 has been raised to address this.  Participants have highlighted reduce remediation period available post Market Trial. </a:t>
                      </a:r>
                    </a:p>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AU" sz="1100" b="0"/>
                        <a:t>Residual Consequence – remains major</a:t>
                      </a:r>
                    </a:p>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AU" sz="1100" b="0"/>
                        <a:t>Residual rating – remains significant</a:t>
                      </a:r>
                    </a:p>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AU" sz="1100" b="0"/>
                        <a:t>Trend: worsened – reflecting the reduced time post Market Trial</a:t>
                      </a:r>
                    </a:p>
                  </a:txBody>
                  <a:tcPr>
                    <a:solidFill>
                      <a:srgbClr val="EDEDEF"/>
                    </a:solidFill>
                  </a:tcPr>
                </a:tc>
                <a:extLst>
                  <a:ext uri="{0D108BD9-81ED-4DB2-BD59-A6C34878D82A}">
                    <a16:rowId xmlns:a16="http://schemas.microsoft.com/office/drawing/2014/main" val="421263825"/>
                  </a:ext>
                </a:extLst>
              </a:tr>
              <a:tr h="370840">
                <a:tc>
                  <a:txBody>
                    <a:bodyPr/>
                    <a:lstStyle/>
                    <a:p>
                      <a:r>
                        <a:rPr lang="en-US" sz="1100"/>
                        <a:t>R11</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100" b="1" u="sng" strike="noStrike" noProof="0"/>
                        <a:t>The AEMO business and operations are not ready for 5MS Rule Commencement on 1 Oct 21</a:t>
                      </a:r>
                    </a:p>
                    <a:p>
                      <a:pPr marL="0" marR="0" lvl="0" indent="0" algn="l" defTabSz="685800" rtl="0" eaLnBrk="1" fontAlgn="auto" latinLnBrk="0" hangingPunct="1">
                        <a:lnSpc>
                          <a:spcPct val="100000"/>
                        </a:lnSpc>
                        <a:spcBef>
                          <a:spcPts val="0"/>
                        </a:spcBef>
                        <a:spcAft>
                          <a:spcPts val="0"/>
                        </a:spcAft>
                        <a:buClrTx/>
                        <a:buSzTx/>
                        <a:buFontTx/>
                        <a:buNone/>
                        <a:tabLst/>
                        <a:defRPr/>
                      </a:pPr>
                      <a:r>
                        <a:rPr lang="en-AU" sz="1100" b="0" u="none" strike="noStrike" noProof="0"/>
                        <a:t>The AEMO business may not be ready to deliver the full extent of the 5MS deliverables by 5MS and GS rule commencement including business processes and resource training, results in failure of Go Live for 5MS and GS Program</a:t>
                      </a:r>
                    </a:p>
                  </a:txBody>
                  <a:tcPr>
                    <a:solidFill>
                      <a:srgbClr val="EDEDEF"/>
                    </a:solidFill>
                  </a:tcPr>
                </a:tc>
                <a:tc>
                  <a:txBody>
                    <a:bodyPr/>
                    <a:lstStyle/>
                    <a:p>
                      <a:r>
                        <a:rPr lang="en-US" sz="1100"/>
                        <a:t>Medium </a:t>
                      </a:r>
                    </a:p>
                  </a:txBody>
                  <a:tcPr>
                    <a:solidFill>
                      <a:srgbClr val="FFFF99"/>
                    </a:solidFill>
                  </a:tcPr>
                </a:tc>
                <a:tc>
                  <a:txBody>
                    <a:bodyPr/>
                    <a:lstStyle/>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AU" sz="1100" b="0"/>
                        <a:t>Residual Likelihood – remains as unlikely</a:t>
                      </a:r>
                    </a:p>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AU" sz="1100" b="0"/>
                        <a:t>Residual Consequence – remains as major</a:t>
                      </a:r>
                    </a:p>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AU" sz="1100" b="0"/>
                        <a:t>Residual rating – remains as medium</a:t>
                      </a:r>
                    </a:p>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AU" sz="1100" b="0"/>
                        <a:t>Trend: improving as AEMO progresses with Retail releases and preparation for Market Trial is underway</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AU" sz="1100"/>
                    </a:p>
                  </a:txBody>
                  <a:tcPr>
                    <a:solidFill>
                      <a:srgbClr val="EDEDEF"/>
                    </a:solidFill>
                  </a:tcPr>
                </a:tc>
                <a:extLst>
                  <a:ext uri="{0D108BD9-81ED-4DB2-BD59-A6C34878D82A}">
                    <a16:rowId xmlns:a16="http://schemas.microsoft.com/office/drawing/2014/main" val="3300438245"/>
                  </a:ext>
                </a:extLst>
              </a:tr>
              <a:tr h="370840">
                <a:tc>
                  <a:txBody>
                    <a:bodyPr/>
                    <a:lstStyle/>
                    <a:p>
                      <a:r>
                        <a:rPr lang="en-US" sz="1100"/>
                        <a:t>R19</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100" b="1" u="sng" strike="noStrike" noProof="0"/>
                        <a:t>Risk of a critical mass of participants not being ready at identified critical path milestones</a:t>
                      </a:r>
                    </a:p>
                    <a:p>
                      <a:pPr marL="0" marR="0" lvl="0" indent="0" algn="l" defTabSz="685800" rtl="0" eaLnBrk="1" fontAlgn="auto" latinLnBrk="0" hangingPunct="1">
                        <a:lnSpc>
                          <a:spcPct val="100000"/>
                        </a:lnSpc>
                        <a:spcBef>
                          <a:spcPts val="0"/>
                        </a:spcBef>
                        <a:spcAft>
                          <a:spcPts val="0"/>
                        </a:spcAft>
                        <a:buClrTx/>
                        <a:buSzTx/>
                        <a:buFontTx/>
                        <a:buNone/>
                        <a:tabLst/>
                        <a:defRPr/>
                      </a:pPr>
                      <a:r>
                        <a:rPr lang="en-AU" sz="1100" b="0" u="none" strike="noStrike" noProof="0"/>
                        <a:t>Critical capability of participants fail to meet expected industry Readiness critical path milestones, resulting in failure to be ready for go-live and impacting the proper functioning of the market.</a:t>
                      </a:r>
                    </a:p>
                  </a:txBody>
                  <a:tcPr>
                    <a:solidFill>
                      <a:srgbClr val="EDEDEF"/>
                    </a:solidFill>
                  </a:tcPr>
                </a:tc>
                <a:tc>
                  <a:txBody>
                    <a:bodyPr/>
                    <a:lstStyle/>
                    <a:p>
                      <a:r>
                        <a:rPr lang="en-US" sz="1100"/>
                        <a:t>Medium</a:t>
                      </a:r>
                    </a:p>
                  </a:txBody>
                  <a:tcPr>
                    <a:solidFill>
                      <a:srgbClr val="FFFF99"/>
                    </a:solidFill>
                  </a:tcPr>
                </a:tc>
                <a:tc>
                  <a:txBody>
                    <a:bodyPr/>
                    <a:lstStyle/>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AU" sz="1100" b="0"/>
                        <a:t>Residual Likelihood – remains as unlikely, key </a:t>
                      </a:r>
                    </a:p>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AU" sz="1100" b="0"/>
                        <a:t>Residual Consequence – remains as major</a:t>
                      </a:r>
                    </a:p>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AU" sz="1100" b="0"/>
                        <a:t>Residual rating – remains as medium</a:t>
                      </a:r>
                    </a:p>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AU" sz="1100" b="0"/>
                        <a:t>Trend: worsened -reflecting the reduced time post Market Trial</a:t>
                      </a:r>
                    </a:p>
                  </a:txBody>
                  <a:tcPr>
                    <a:solidFill>
                      <a:srgbClr val="EDEDEF"/>
                    </a:solidFill>
                  </a:tcPr>
                </a:tc>
                <a:extLst>
                  <a:ext uri="{0D108BD9-81ED-4DB2-BD59-A6C34878D82A}">
                    <a16:rowId xmlns:a16="http://schemas.microsoft.com/office/drawing/2014/main" val="3026635420"/>
                  </a:ext>
                </a:extLst>
              </a:tr>
            </a:tbl>
          </a:graphicData>
        </a:graphic>
      </p:graphicFrame>
      <p:graphicFrame>
        <p:nvGraphicFramePr>
          <p:cNvPr id="3" name="Table 2">
            <a:extLst>
              <a:ext uri="{FF2B5EF4-FFF2-40B4-BE49-F238E27FC236}">
                <a16:creationId xmlns:a16="http://schemas.microsoft.com/office/drawing/2014/main" id="{AAA4E3BA-51B3-4435-BC15-97F5B1E2E22B}"/>
              </a:ext>
            </a:extLst>
          </p:cNvPr>
          <p:cNvGraphicFramePr>
            <a:graphicFrameLocks noGrp="1"/>
          </p:cNvGraphicFramePr>
          <p:nvPr/>
        </p:nvGraphicFramePr>
        <p:xfrm>
          <a:off x="8369877" y="136524"/>
          <a:ext cx="2152650" cy="1314450"/>
        </p:xfrm>
        <a:graphic>
          <a:graphicData uri="http://schemas.openxmlformats.org/drawingml/2006/table">
            <a:tbl>
              <a:tblPr/>
              <a:tblGrid>
                <a:gridCol w="1076325">
                  <a:extLst>
                    <a:ext uri="{9D8B030D-6E8A-4147-A177-3AD203B41FA5}">
                      <a16:colId xmlns:a16="http://schemas.microsoft.com/office/drawing/2014/main" val="1671886493"/>
                    </a:ext>
                  </a:extLst>
                </a:gridCol>
                <a:gridCol w="1076325">
                  <a:extLst>
                    <a:ext uri="{9D8B030D-6E8A-4147-A177-3AD203B41FA5}">
                      <a16:colId xmlns:a16="http://schemas.microsoft.com/office/drawing/2014/main" val="612221339"/>
                    </a:ext>
                  </a:extLst>
                </a:gridCol>
              </a:tblGrid>
              <a:tr h="1314450">
                <a:tc>
                  <a:txBody>
                    <a:bodyPr/>
                    <a:lstStyle/>
                    <a:p>
                      <a:pPr algn="l" fontAlgn="base"/>
                      <a:r>
                        <a:rPr lang="en-AU" sz="1000" b="0" i="0" u="none" strike="noStrike">
                          <a:solidFill>
                            <a:srgbClr val="222324"/>
                          </a:solidFill>
                          <a:effectLst/>
                          <a:latin typeface="Segoe UI Semilight" panose="020B0402040204020203" pitchFamily="34" charset="0"/>
                        </a:rPr>
                        <a:t> </a:t>
                      </a:r>
                      <a:r>
                        <a:rPr lang="en-AU" sz="1000" b="0" i="0">
                          <a:solidFill>
                            <a:srgbClr val="222324"/>
                          </a:solidFill>
                          <a:effectLst/>
                          <a:latin typeface="Segoe UI Semilight" panose="020B0402040204020203" pitchFamily="34" charset="0"/>
                        </a:rPr>
                        <a:t>​</a:t>
                      </a:r>
                      <a:r>
                        <a:rPr lang="en-AU" sz="1350" b="0" i="0" kern="1200">
                          <a:solidFill>
                            <a:schemeClr val="tx1"/>
                          </a:solidFill>
                          <a:effectLst/>
                          <a:latin typeface="+mn-lt"/>
                          <a:ea typeface="+mn-ea"/>
                          <a:cs typeface="+mn-cs"/>
                        </a:rPr>
                        <a:t> </a:t>
                      </a:r>
                      <a:endParaRPr lang="en-AU" b="0" i="0">
                        <a:solidFill>
                          <a:srgbClr val="222324"/>
                        </a:solidFill>
                        <a:effectLst/>
                      </a:endParaRPr>
                    </a:p>
                  </a:txBody>
                  <a:tcPr>
                    <a:lnL>
                      <a:noFill/>
                    </a:lnL>
                    <a:lnR>
                      <a:noFill/>
                    </a:lnR>
                    <a:lnT>
                      <a:noFill/>
                    </a:lnT>
                    <a:lnB>
                      <a:noFill/>
                    </a:lnB>
                  </a:tcPr>
                </a:tc>
                <a:tc>
                  <a:txBody>
                    <a:bodyPr/>
                    <a:lstStyle/>
                    <a:p>
                      <a:pPr algn="l" fontAlgn="base"/>
                      <a:r>
                        <a:rPr lang="en-AU" sz="1050" b="1" i="0" u="none" strike="noStrike">
                          <a:solidFill>
                            <a:srgbClr val="FFFFFF"/>
                          </a:solidFill>
                          <a:effectLst/>
                          <a:latin typeface="Segoe UI Semilight" panose="020B0402040204020203" pitchFamily="34" charset="0"/>
                        </a:rPr>
                        <a:t>Improving</a:t>
                      </a:r>
                      <a:r>
                        <a:rPr lang="en-AU" sz="1050" b="0" i="0">
                          <a:solidFill>
                            <a:srgbClr val="222324"/>
                          </a:solidFill>
                          <a:effectLst/>
                          <a:latin typeface="Segoe UI Semilight" panose="020B0402040204020203" pitchFamily="34" charset="0"/>
                        </a:rPr>
                        <a:t>​</a:t>
                      </a:r>
                      <a:br>
                        <a:rPr lang="en-AU" sz="1050" b="0" i="0">
                          <a:solidFill>
                            <a:srgbClr val="222324"/>
                          </a:solidFill>
                          <a:effectLst/>
                          <a:latin typeface="Segoe UI Semilight" panose="020B0402040204020203" pitchFamily="34" charset="0"/>
                        </a:rPr>
                      </a:br>
                      <a:r>
                        <a:rPr lang="en-AU" sz="1050" b="0" i="0">
                          <a:solidFill>
                            <a:srgbClr val="222324"/>
                          </a:solidFill>
                          <a:effectLst/>
                          <a:latin typeface="Segoe UI Semilight" panose="020B0402040204020203" pitchFamily="34" charset="0"/>
                        </a:rPr>
                        <a:t>​</a:t>
                      </a:r>
                      <a:br>
                        <a:rPr lang="en-AU" sz="1050" b="0" i="0">
                          <a:solidFill>
                            <a:srgbClr val="222324"/>
                          </a:solidFill>
                          <a:effectLst/>
                          <a:latin typeface="Segoe UI Semilight" panose="020B0402040204020203" pitchFamily="34" charset="0"/>
                        </a:rPr>
                      </a:br>
                      <a:r>
                        <a:rPr lang="en-AU" sz="1050" b="1" i="0" u="none" strike="noStrike">
                          <a:solidFill>
                            <a:srgbClr val="FFFFFF"/>
                          </a:solidFill>
                          <a:effectLst/>
                          <a:latin typeface="Segoe UI Semilight" panose="020B0402040204020203" pitchFamily="34" charset="0"/>
                        </a:rPr>
                        <a:t>No Change /Stable</a:t>
                      </a:r>
                      <a:r>
                        <a:rPr lang="en-AU" sz="1050" b="0" i="0">
                          <a:solidFill>
                            <a:srgbClr val="222324"/>
                          </a:solidFill>
                          <a:effectLst/>
                          <a:latin typeface="Segoe UI Semilight" panose="020B0402040204020203" pitchFamily="34" charset="0"/>
                        </a:rPr>
                        <a:t>​</a:t>
                      </a:r>
                      <a:br>
                        <a:rPr lang="en-AU" sz="1050" b="0" i="0">
                          <a:solidFill>
                            <a:srgbClr val="222324"/>
                          </a:solidFill>
                          <a:effectLst/>
                          <a:latin typeface="Segoe UI Semilight" panose="020B0402040204020203" pitchFamily="34" charset="0"/>
                        </a:rPr>
                      </a:br>
                      <a:r>
                        <a:rPr lang="en-AU" sz="1050" b="0" i="0">
                          <a:solidFill>
                            <a:srgbClr val="222324"/>
                          </a:solidFill>
                          <a:effectLst/>
                          <a:latin typeface="Segoe UI Semilight" panose="020B0402040204020203" pitchFamily="34" charset="0"/>
                        </a:rPr>
                        <a:t>​</a:t>
                      </a:r>
                      <a:br>
                        <a:rPr lang="en-AU" sz="1050" b="0" i="0">
                          <a:solidFill>
                            <a:srgbClr val="222324"/>
                          </a:solidFill>
                          <a:effectLst/>
                          <a:latin typeface="Segoe UI Semilight" panose="020B0402040204020203" pitchFamily="34" charset="0"/>
                        </a:rPr>
                      </a:br>
                      <a:r>
                        <a:rPr lang="en-AU" sz="1050" b="1" i="0" u="none" strike="noStrike">
                          <a:solidFill>
                            <a:srgbClr val="FFFFFF"/>
                          </a:solidFill>
                          <a:effectLst/>
                          <a:latin typeface="Segoe UI Semilight" panose="020B0402040204020203" pitchFamily="34" charset="0"/>
                        </a:rPr>
                        <a:t>Worsened </a:t>
                      </a:r>
                      <a:r>
                        <a:rPr lang="en-AU" sz="1050" b="0" i="0">
                          <a:solidFill>
                            <a:srgbClr val="222324"/>
                          </a:solidFill>
                          <a:effectLst/>
                          <a:latin typeface="Segoe UI Semilight" panose="020B0402040204020203" pitchFamily="34" charset="0"/>
                        </a:rPr>
                        <a:t>​</a:t>
                      </a:r>
                      <a:endParaRPr lang="en-AU" b="0" i="0">
                        <a:solidFill>
                          <a:srgbClr val="222324"/>
                        </a:solidFill>
                        <a:effectLst/>
                      </a:endParaRPr>
                    </a:p>
                  </a:txBody>
                  <a:tcPr>
                    <a:lnL>
                      <a:noFill/>
                    </a:lnL>
                    <a:lnR>
                      <a:noFill/>
                    </a:lnR>
                    <a:lnT>
                      <a:noFill/>
                    </a:lnT>
                    <a:lnB>
                      <a:noFill/>
                    </a:lnB>
                  </a:tcPr>
                </a:tc>
                <a:extLst>
                  <a:ext uri="{0D108BD9-81ED-4DB2-BD59-A6C34878D82A}">
                    <a16:rowId xmlns:a16="http://schemas.microsoft.com/office/drawing/2014/main" val="185449407"/>
                  </a:ext>
                </a:extLst>
              </a:tr>
            </a:tbl>
          </a:graphicData>
        </a:graphic>
      </p:graphicFrame>
      <p:sp>
        <p:nvSpPr>
          <p:cNvPr id="5" name="Rectangle 1">
            <a:extLst>
              <a:ext uri="{FF2B5EF4-FFF2-40B4-BE49-F238E27FC236}">
                <a16:creationId xmlns:a16="http://schemas.microsoft.com/office/drawing/2014/main" id="{EB666528-239F-4E5C-A394-FEEBB6BE1C82}"/>
              </a:ext>
            </a:extLst>
          </p:cNvPr>
          <p:cNvSpPr>
            <a:spLocks noChangeArrowheads="1"/>
          </p:cNvSpPr>
          <p:nvPr/>
        </p:nvSpPr>
        <p:spPr bwMode="auto">
          <a:xfrm>
            <a:off x="8369084" y="-185847"/>
            <a:ext cx="91440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a:solidFill>
                  <a:srgbClr val="000000"/>
                </a:solidFill>
                <a:latin typeface="Times New Roman" panose="02020603050405020304" pitchFamily="18" charset="0"/>
                <a:cs typeface="Times New Roman" panose="02020603050405020304" pitchFamily="18" charset="0"/>
              </a:rPr>
              <a:t> </a:t>
            </a:r>
            <a:endParaRPr lang="en-US" altLang="en-US"/>
          </a:p>
          <a:p>
            <a:endParaRPr lang="en-US" altLang="en-US"/>
          </a:p>
        </p:txBody>
      </p:sp>
      <p:sp>
        <p:nvSpPr>
          <p:cNvPr id="9" name="Rectangle 8">
            <a:extLst>
              <a:ext uri="{FF2B5EF4-FFF2-40B4-BE49-F238E27FC236}">
                <a16:creationId xmlns:a16="http://schemas.microsoft.com/office/drawing/2014/main" id="{A6D3BF1D-EA69-4EB0-81C5-0F65BEC26B9C}"/>
              </a:ext>
            </a:extLst>
          </p:cNvPr>
          <p:cNvSpPr/>
          <p:nvPr/>
        </p:nvSpPr>
        <p:spPr>
          <a:xfrm>
            <a:off x="5974813" y="3244334"/>
            <a:ext cx="242374" cy="369332"/>
          </a:xfrm>
          <a:prstGeom prst="rect">
            <a:avLst/>
          </a:prstGeom>
        </p:spPr>
        <p:txBody>
          <a:bodyPr wrap="none">
            <a:spAutoFit/>
          </a:bodyPr>
          <a:lstStyle/>
          <a:p>
            <a:r>
              <a:rPr lang="en-AU">
                <a:solidFill>
                  <a:srgbClr val="000000"/>
                </a:solidFill>
                <a:latin typeface="Times New Roman" panose="02020603050405020304" pitchFamily="18" charset="0"/>
              </a:rPr>
              <a:t> </a:t>
            </a:r>
            <a:endParaRPr lang="en-AU"/>
          </a:p>
        </p:txBody>
      </p:sp>
      <p:grpSp>
        <p:nvGrpSpPr>
          <p:cNvPr id="17" name="Group 16">
            <a:extLst>
              <a:ext uri="{FF2B5EF4-FFF2-40B4-BE49-F238E27FC236}">
                <a16:creationId xmlns:a16="http://schemas.microsoft.com/office/drawing/2014/main" id="{5DCE4DC9-D9F6-4E12-B99B-40E21D8C997C}"/>
              </a:ext>
            </a:extLst>
          </p:cNvPr>
          <p:cNvGrpSpPr/>
          <p:nvPr/>
        </p:nvGrpSpPr>
        <p:grpSpPr>
          <a:xfrm>
            <a:off x="8842541" y="136525"/>
            <a:ext cx="395654" cy="1056883"/>
            <a:chOff x="7318541" y="136524"/>
            <a:chExt cx="395654" cy="1056883"/>
          </a:xfrm>
        </p:grpSpPr>
        <p:cxnSp>
          <p:nvCxnSpPr>
            <p:cNvPr id="14" name="Straight Arrow Connector 13">
              <a:extLst>
                <a:ext uri="{FF2B5EF4-FFF2-40B4-BE49-F238E27FC236}">
                  <a16:creationId xmlns:a16="http://schemas.microsoft.com/office/drawing/2014/main" id="{101E702E-0598-49FA-A9EC-A2FA9A7C6C78}"/>
                </a:ext>
              </a:extLst>
            </p:cNvPr>
            <p:cNvCxnSpPr/>
            <p:nvPr/>
          </p:nvCxnSpPr>
          <p:spPr>
            <a:xfrm flipV="1">
              <a:off x="7516368" y="136524"/>
              <a:ext cx="0" cy="272562"/>
            </a:xfrm>
            <a:prstGeom prst="straightConnector1">
              <a:avLst/>
            </a:prstGeom>
            <a:ln w="28575">
              <a:solidFill>
                <a:schemeClr val="bg1"/>
              </a:solidFill>
              <a:tailEnd type="triangle"/>
            </a:ln>
          </p:spPr>
          <p:style>
            <a:lnRef idx="1">
              <a:schemeClr val="dk1"/>
            </a:lnRef>
            <a:fillRef idx="0">
              <a:schemeClr val="dk1"/>
            </a:fillRef>
            <a:effectRef idx="0">
              <a:schemeClr val="dk1"/>
            </a:effectRef>
            <a:fontRef idx="minor">
              <a:schemeClr val="tx1"/>
            </a:fontRef>
          </p:style>
        </p:cxnSp>
        <p:cxnSp>
          <p:nvCxnSpPr>
            <p:cNvPr id="15" name="Straight Arrow Connector 14">
              <a:extLst>
                <a:ext uri="{FF2B5EF4-FFF2-40B4-BE49-F238E27FC236}">
                  <a16:creationId xmlns:a16="http://schemas.microsoft.com/office/drawing/2014/main" id="{1182F5D1-E7CC-4426-9774-D2581DCD2197}"/>
                </a:ext>
              </a:extLst>
            </p:cNvPr>
            <p:cNvCxnSpPr/>
            <p:nvPr/>
          </p:nvCxnSpPr>
          <p:spPr>
            <a:xfrm>
              <a:off x="7318541" y="662355"/>
              <a:ext cx="395654" cy="0"/>
            </a:xfrm>
            <a:prstGeom prst="straightConnector1">
              <a:avLst/>
            </a:prstGeom>
            <a:ln w="28575">
              <a:solidFill>
                <a:schemeClr val="bg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16" name="Straight Arrow Connector 15">
              <a:extLst>
                <a:ext uri="{FF2B5EF4-FFF2-40B4-BE49-F238E27FC236}">
                  <a16:creationId xmlns:a16="http://schemas.microsoft.com/office/drawing/2014/main" id="{53D66440-D4D6-4332-A51D-0069096F5AA3}"/>
                </a:ext>
              </a:extLst>
            </p:cNvPr>
            <p:cNvCxnSpPr>
              <a:cxnSpLocks/>
            </p:cNvCxnSpPr>
            <p:nvPr/>
          </p:nvCxnSpPr>
          <p:spPr>
            <a:xfrm>
              <a:off x="7516368" y="848064"/>
              <a:ext cx="938" cy="345343"/>
            </a:xfrm>
            <a:prstGeom prst="straightConnector1">
              <a:avLst/>
            </a:prstGeom>
            <a:ln w="28575">
              <a:solidFill>
                <a:schemeClr val="bg1"/>
              </a:solidFill>
              <a:tailEnd type="triangle"/>
            </a:ln>
          </p:spPr>
          <p:style>
            <a:lnRef idx="1">
              <a:schemeClr val="dk1"/>
            </a:lnRef>
            <a:fillRef idx="0">
              <a:schemeClr val="dk1"/>
            </a:fillRef>
            <a:effectRef idx="0">
              <a:schemeClr val="dk1"/>
            </a:effectRef>
            <a:fontRef idx="minor">
              <a:schemeClr val="tx1"/>
            </a:fontRef>
          </p:style>
        </p:cxnSp>
      </p:grpSp>
      <p:cxnSp>
        <p:nvCxnSpPr>
          <p:cNvPr id="21" name="Straight Arrow Connector 20">
            <a:extLst>
              <a:ext uri="{FF2B5EF4-FFF2-40B4-BE49-F238E27FC236}">
                <a16:creationId xmlns:a16="http://schemas.microsoft.com/office/drawing/2014/main" id="{3637EF12-A113-4FF6-9652-61AEBC76E1F3}"/>
              </a:ext>
            </a:extLst>
          </p:cNvPr>
          <p:cNvCxnSpPr>
            <a:cxnSpLocks/>
          </p:cNvCxnSpPr>
          <p:nvPr/>
        </p:nvCxnSpPr>
        <p:spPr>
          <a:xfrm flipV="1">
            <a:off x="5595980" y="3750012"/>
            <a:ext cx="0" cy="423971"/>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22" name="Straight Arrow Connector 21">
            <a:extLst>
              <a:ext uri="{FF2B5EF4-FFF2-40B4-BE49-F238E27FC236}">
                <a16:creationId xmlns:a16="http://schemas.microsoft.com/office/drawing/2014/main" id="{0E7B733D-E132-421A-87F9-4DD3509AE89C}"/>
              </a:ext>
            </a:extLst>
          </p:cNvPr>
          <p:cNvCxnSpPr>
            <a:cxnSpLocks/>
          </p:cNvCxnSpPr>
          <p:nvPr/>
        </p:nvCxnSpPr>
        <p:spPr>
          <a:xfrm>
            <a:off x="5594692" y="2706041"/>
            <a:ext cx="938" cy="345343"/>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23" name="Straight Arrow Connector 22">
            <a:extLst>
              <a:ext uri="{FF2B5EF4-FFF2-40B4-BE49-F238E27FC236}">
                <a16:creationId xmlns:a16="http://schemas.microsoft.com/office/drawing/2014/main" id="{B4689138-4EBD-4132-9AB5-A5DAE8BD069B}"/>
              </a:ext>
            </a:extLst>
          </p:cNvPr>
          <p:cNvCxnSpPr>
            <a:cxnSpLocks/>
          </p:cNvCxnSpPr>
          <p:nvPr/>
        </p:nvCxnSpPr>
        <p:spPr>
          <a:xfrm>
            <a:off x="5593754" y="4809477"/>
            <a:ext cx="938" cy="345343"/>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8" name="TextBox 17">
            <a:extLst>
              <a:ext uri="{FF2B5EF4-FFF2-40B4-BE49-F238E27FC236}">
                <a16:creationId xmlns:a16="http://schemas.microsoft.com/office/drawing/2014/main" id="{4ABA5E39-5EB5-4FE9-8F72-15BE093333EC}"/>
              </a:ext>
            </a:extLst>
          </p:cNvPr>
          <p:cNvSpPr txBox="1"/>
          <p:nvPr/>
        </p:nvSpPr>
        <p:spPr>
          <a:xfrm>
            <a:off x="6670862" y="75631"/>
            <a:ext cx="2566444" cy="646331"/>
          </a:xfrm>
          <a:prstGeom prst="rect">
            <a:avLst/>
          </a:prstGeom>
          <a:noFill/>
        </p:spPr>
        <p:txBody>
          <a:bodyPr wrap="square" rtlCol="0">
            <a:spAutoFit/>
          </a:bodyPr>
          <a:lstStyle/>
          <a:p>
            <a:r>
              <a:rPr lang="en-AU">
                <a:solidFill>
                  <a:schemeClr val="bg1"/>
                </a:solidFill>
              </a:rPr>
              <a:t>As presented at PCF on 17 June 2021</a:t>
            </a:r>
          </a:p>
        </p:txBody>
      </p:sp>
    </p:spTree>
    <p:extLst>
      <p:ext uri="{BB962C8B-B14F-4D97-AF65-F5344CB8AC3E}">
        <p14:creationId xmlns:p14="http://schemas.microsoft.com/office/powerpoint/2010/main" val="13076100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8ED96-3907-4038-B8FA-73ACDE72E086}"/>
              </a:ext>
            </a:extLst>
          </p:cNvPr>
          <p:cNvSpPr>
            <a:spLocks noGrp="1"/>
          </p:cNvSpPr>
          <p:nvPr>
            <p:ph type="title"/>
          </p:nvPr>
        </p:nvSpPr>
        <p:spPr/>
        <p:txBody>
          <a:bodyPr/>
          <a:lstStyle/>
          <a:p>
            <a:r>
              <a:rPr lang="en-AU"/>
              <a:t>Volume of Regulatory Change</a:t>
            </a:r>
          </a:p>
        </p:txBody>
      </p:sp>
      <p:sp>
        <p:nvSpPr>
          <p:cNvPr id="4" name="Slide Number Placeholder 3">
            <a:extLst>
              <a:ext uri="{FF2B5EF4-FFF2-40B4-BE49-F238E27FC236}">
                <a16:creationId xmlns:a16="http://schemas.microsoft.com/office/drawing/2014/main" id="{289936B6-43BF-4506-BB4C-3502382A6D01}"/>
              </a:ext>
            </a:extLst>
          </p:cNvPr>
          <p:cNvSpPr>
            <a:spLocks noGrp="1"/>
          </p:cNvSpPr>
          <p:nvPr>
            <p:ph type="sldNum" sz="quarter" idx="12"/>
          </p:nvPr>
        </p:nvSpPr>
        <p:spPr/>
        <p:txBody>
          <a:bodyPr/>
          <a:lstStyle/>
          <a:p>
            <a:fld id="{4EC81F68-4976-451A-B2E9-79BCBD2F70CC}" type="slidenum">
              <a:rPr lang="en-AU" smtClean="0"/>
              <a:t>38</a:t>
            </a:fld>
            <a:endParaRPr lang="en-AU"/>
          </a:p>
        </p:txBody>
      </p:sp>
      <p:graphicFrame>
        <p:nvGraphicFramePr>
          <p:cNvPr id="5" name="Table 4">
            <a:extLst>
              <a:ext uri="{FF2B5EF4-FFF2-40B4-BE49-F238E27FC236}">
                <a16:creationId xmlns:a16="http://schemas.microsoft.com/office/drawing/2014/main" id="{98570EA6-D660-4E2B-9C25-8B3061FE3D56}"/>
              </a:ext>
            </a:extLst>
          </p:cNvPr>
          <p:cNvGraphicFramePr>
            <a:graphicFrameLocks noGrp="1"/>
          </p:cNvGraphicFramePr>
          <p:nvPr/>
        </p:nvGraphicFramePr>
        <p:xfrm>
          <a:off x="208618" y="1492340"/>
          <a:ext cx="11774764" cy="4759960"/>
        </p:xfrm>
        <a:graphic>
          <a:graphicData uri="http://schemas.openxmlformats.org/drawingml/2006/table">
            <a:tbl>
              <a:tblPr firstRow="1" bandRow="1">
                <a:tableStyleId>{21E4AEA4-8DFA-4A89-87EB-49C32662AFE0}</a:tableStyleId>
              </a:tblPr>
              <a:tblGrid>
                <a:gridCol w="815414">
                  <a:extLst>
                    <a:ext uri="{9D8B030D-6E8A-4147-A177-3AD203B41FA5}">
                      <a16:colId xmlns:a16="http://schemas.microsoft.com/office/drawing/2014/main" val="1172097240"/>
                    </a:ext>
                  </a:extLst>
                </a:gridCol>
                <a:gridCol w="4238297">
                  <a:extLst>
                    <a:ext uri="{9D8B030D-6E8A-4147-A177-3AD203B41FA5}">
                      <a16:colId xmlns:a16="http://schemas.microsoft.com/office/drawing/2014/main" val="3319107231"/>
                    </a:ext>
                  </a:extLst>
                </a:gridCol>
                <a:gridCol w="1206109">
                  <a:extLst>
                    <a:ext uri="{9D8B030D-6E8A-4147-A177-3AD203B41FA5}">
                      <a16:colId xmlns:a16="http://schemas.microsoft.com/office/drawing/2014/main" val="2832367002"/>
                    </a:ext>
                  </a:extLst>
                </a:gridCol>
                <a:gridCol w="5514944">
                  <a:extLst>
                    <a:ext uri="{9D8B030D-6E8A-4147-A177-3AD203B41FA5}">
                      <a16:colId xmlns:a16="http://schemas.microsoft.com/office/drawing/2014/main" val="902862149"/>
                    </a:ext>
                  </a:extLst>
                </a:gridCol>
              </a:tblGrid>
              <a:tr h="370840">
                <a:tc>
                  <a:txBody>
                    <a:bodyPr/>
                    <a:lstStyle/>
                    <a:p>
                      <a:r>
                        <a:rPr lang="en-US" sz="1100"/>
                        <a:t>Risk ID</a:t>
                      </a:r>
                    </a:p>
                  </a:txBody>
                  <a:tcPr/>
                </a:tc>
                <a:tc>
                  <a:txBody>
                    <a:bodyPr/>
                    <a:lstStyle/>
                    <a:p>
                      <a:r>
                        <a:rPr lang="en-US" sz="1100"/>
                        <a:t>Description</a:t>
                      </a:r>
                    </a:p>
                  </a:txBody>
                  <a:tcPr/>
                </a:tc>
                <a:tc>
                  <a:txBody>
                    <a:bodyPr/>
                    <a:lstStyle/>
                    <a:p>
                      <a:r>
                        <a:rPr lang="en-US" sz="1100"/>
                        <a:t>Residual Rating</a:t>
                      </a:r>
                    </a:p>
                  </a:txBody>
                  <a:tcPr/>
                </a:tc>
                <a:tc>
                  <a:txBody>
                    <a:bodyPr/>
                    <a:lstStyle/>
                    <a:p>
                      <a:r>
                        <a:rPr lang="en-US" sz="1100"/>
                        <a:t>Comments </a:t>
                      </a:r>
                    </a:p>
                  </a:txBody>
                  <a:tcPr/>
                </a:tc>
                <a:extLst>
                  <a:ext uri="{0D108BD9-81ED-4DB2-BD59-A6C34878D82A}">
                    <a16:rowId xmlns:a16="http://schemas.microsoft.com/office/drawing/2014/main" val="383693094"/>
                  </a:ext>
                </a:extLst>
              </a:tr>
              <a:tr h="399178">
                <a:tc>
                  <a:txBody>
                    <a:bodyPr/>
                    <a:lstStyle/>
                    <a:p>
                      <a:r>
                        <a:rPr lang="en-US" sz="1100" strike="noStrike"/>
                        <a:t>R37</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100" b="1" u="sng" strike="noStrike" noProof="0"/>
                        <a:t>New 5MS Retail Solution Go-Live Dates impact other regulatory change programs</a:t>
                      </a:r>
                    </a:p>
                    <a:p>
                      <a:pPr marL="0" marR="0" lvl="0" indent="0" algn="l" defTabSz="685800" rtl="0" eaLnBrk="1" fontAlgn="auto" latinLnBrk="0" hangingPunct="1">
                        <a:lnSpc>
                          <a:spcPct val="100000"/>
                        </a:lnSpc>
                        <a:spcBef>
                          <a:spcPts val="0"/>
                        </a:spcBef>
                        <a:spcAft>
                          <a:spcPts val="0"/>
                        </a:spcAft>
                        <a:buClrTx/>
                        <a:buSzTx/>
                        <a:buFontTx/>
                        <a:buNone/>
                        <a:tabLst/>
                        <a:defRPr/>
                      </a:pPr>
                      <a:r>
                        <a:rPr lang="en-AU" sz="1100" b="0" u="none" strike="noStrike" noProof="0"/>
                        <a:t>There is a risk that the changes to the 5MS retail timeline may have impacts on other AEMO change programs (e.g. Customer Switching or WDR) which may result in a need for those programs to replan having knock-on effects to the industry.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strike="noStrike"/>
                        <a:t>Medium</a:t>
                      </a:r>
                    </a:p>
                    <a:p>
                      <a:endParaRPr lang="en-US" sz="1100" strike="noStrike"/>
                    </a:p>
                  </a:txBody>
                  <a:tcPr>
                    <a:solidFill>
                      <a:srgbClr val="FFFF99"/>
                    </a:solidFill>
                  </a:tcPr>
                </a:tc>
                <a:tc>
                  <a:txBody>
                    <a:bodyPr/>
                    <a:lstStyle/>
                    <a:p>
                      <a:pPr marL="92075" marR="0" lvl="0" indent="-92075"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100" strike="noStrike"/>
                        <a:t>Retail go-live has been confirmed and dates for 5MS Market Trial are firm.</a:t>
                      </a:r>
                    </a:p>
                    <a:p>
                      <a:pPr marL="92075" marR="0" lvl="0" indent="-92075"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100" strike="noStrike"/>
                        <a:t>Risk to be closed with successful go-live</a:t>
                      </a:r>
                    </a:p>
                    <a:p>
                      <a:pPr marL="92075" marR="0" lvl="0" indent="-92075"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00" strike="noStrike"/>
                    </a:p>
                  </a:txBody>
                  <a:tcPr/>
                </a:tc>
                <a:extLst>
                  <a:ext uri="{0D108BD9-81ED-4DB2-BD59-A6C34878D82A}">
                    <a16:rowId xmlns:a16="http://schemas.microsoft.com/office/drawing/2014/main" val="1914453562"/>
                  </a:ext>
                </a:extLst>
              </a:tr>
              <a:tr h="370840">
                <a:tc>
                  <a:txBody>
                    <a:bodyPr/>
                    <a:lstStyle/>
                    <a:p>
                      <a:r>
                        <a:rPr lang="en-US" sz="1100"/>
                        <a:t>R06</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100" b="1" u="sng" strike="noStrike" noProof="0"/>
                        <a:t>Interaction with other industry changes that have already been adopted through rule changes</a:t>
                      </a:r>
                    </a:p>
                    <a:p>
                      <a:pPr marL="0" marR="0" lvl="0" indent="0" algn="l" defTabSz="685800" rtl="0" eaLnBrk="1" fontAlgn="auto" latinLnBrk="0" hangingPunct="1">
                        <a:lnSpc>
                          <a:spcPct val="100000"/>
                        </a:lnSpc>
                        <a:spcBef>
                          <a:spcPts val="0"/>
                        </a:spcBef>
                        <a:spcAft>
                          <a:spcPts val="0"/>
                        </a:spcAft>
                        <a:buClrTx/>
                        <a:buSzTx/>
                        <a:buFontTx/>
                        <a:buNone/>
                        <a:tabLst/>
                        <a:defRPr/>
                      </a:pPr>
                      <a:r>
                        <a:rPr lang="en-AU" sz="1100" b="0" u="none" strike="noStrike" noProof="0"/>
                        <a:t>Significant regulatory changes across the energy sector will stretch resources allocated to market change programs, resulting in potential impacts to participants resourcing and program delivery.</a:t>
                      </a:r>
                    </a:p>
                  </a:txBody>
                  <a:tcPr/>
                </a:tc>
                <a:tc>
                  <a:txBody>
                    <a:bodyPr/>
                    <a:lstStyle/>
                    <a:p>
                      <a:r>
                        <a:rPr lang="en-US" sz="1100"/>
                        <a:t>Significant</a:t>
                      </a:r>
                    </a:p>
                  </a:txBody>
                  <a:tcPr>
                    <a:solidFill>
                      <a:schemeClr val="accent4"/>
                    </a:solidFill>
                  </a:tcPr>
                </a:tc>
                <a:tc>
                  <a:txBody>
                    <a:bodyPr/>
                    <a:lstStyle/>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AU" sz="1100"/>
                        <a:t>No change to risk since last review. </a:t>
                      </a:r>
                    </a:p>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AU" sz="1100" b="0"/>
                        <a:t>Residual Likelihood – remains as possible</a:t>
                      </a:r>
                    </a:p>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AU" sz="1100" b="0"/>
                        <a:t>Residual Consequence – remains as major</a:t>
                      </a:r>
                    </a:p>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AU" sz="1100" b="0"/>
                        <a:t>Residual rating – remains as significant</a:t>
                      </a:r>
                    </a:p>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AU" sz="1100" b="0"/>
                        <a:t>Trend: neutral</a:t>
                      </a:r>
                    </a:p>
                  </a:txBody>
                  <a:tcPr/>
                </a:tc>
                <a:extLst>
                  <a:ext uri="{0D108BD9-81ED-4DB2-BD59-A6C34878D82A}">
                    <a16:rowId xmlns:a16="http://schemas.microsoft.com/office/drawing/2014/main" val="1829969299"/>
                  </a:ext>
                </a:extLst>
              </a:tr>
              <a:tr h="370840">
                <a:tc>
                  <a:txBody>
                    <a:bodyPr/>
                    <a:lstStyle/>
                    <a:p>
                      <a:r>
                        <a:rPr lang="en-US" sz="1100"/>
                        <a:t>R09</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100" b="1" u="sng" strike="noStrike" noProof="0"/>
                        <a:t>Impact to 5MS from other rule changes that are being considered</a:t>
                      </a:r>
                    </a:p>
                    <a:p>
                      <a:pPr marL="0" marR="0" lvl="0" indent="0" algn="l" defTabSz="685800" rtl="0" eaLnBrk="1" fontAlgn="auto" latinLnBrk="0" hangingPunct="1">
                        <a:lnSpc>
                          <a:spcPct val="100000"/>
                        </a:lnSpc>
                        <a:spcBef>
                          <a:spcPts val="0"/>
                        </a:spcBef>
                        <a:spcAft>
                          <a:spcPts val="0"/>
                        </a:spcAft>
                        <a:buClrTx/>
                        <a:buSzTx/>
                        <a:buFontTx/>
                        <a:buNone/>
                        <a:tabLst/>
                        <a:defRPr/>
                      </a:pPr>
                      <a:r>
                        <a:rPr lang="en-AU" sz="1100" b="0" u="none" strike="noStrike" noProof="0"/>
                        <a:t>Future rule changes could affect the implementation of 5MS, resulting in impacts to industry program implementation timelines</a:t>
                      </a:r>
                    </a:p>
                  </a:txBody>
                  <a:tcPr/>
                </a:tc>
                <a:tc>
                  <a:txBody>
                    <a:bodyPr/>
                    <a:lstStyle/>
                    <a:p>
                      <a:r>
                        <a:rPr lang="en-US" sz="1100"/>
                        <a:t>Medium</a:t>
                      </a:r>
                    </a:p>
                  </a:txBody>
                  <a:tcPr>
                    <a:solidFill>
                      <a:srgbClr val="FFFF99"/>
                    </a:solidFill>
                  </a:tcPr>
                </a:tc>
                <a:tc>
                  <a:txBody>
                    <a:bodyPr/>
                    <a:lstStyle/>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AU" sz="1100" b="0"/>
                        <a:t>Residual Likelihood – reduce from possible to unlikely as 4 months remaining until 1 October. Standard AEMC rule change process is 6 months. Expedited process would need to be used which is an exceptional process.</a:t>
                      </a:r>
                    </a:p>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AU" sz="1100" b="0"/>
                        <a:t>Residual Consequence – remains as major</a:t>
                      </a:r>
                    </a:p>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AU" sz="1100" b="0"/>
                        <a:t>Residual rating – reduces from significant to medium as a result of the change to likelihood</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100" b="0"/>
                        <a:t>Trend: improving as n</a:t>
                      </a:r>
                      <a:r>
                        <a:rPr lang="en-AU" sz="1100"/>
                        <a:t>o further rule changes are being considered close to 1 October that would impact 5MS.</a:t>
                      </a:r>
                    </a:p>
                  </a:txBody>
                  <a:tcPr/>
                </a:tc>
                <a:extLst>
                  <a:ext uri="{0D108BD9-81ED-4DB2-BD59-A6C34878D82A}">
                    <a16:rowId xmlns:a16="http://schemas.microsoft.com/office/drawing/2014/main" val="2454774352"/>
                  </a:ext>
                </a:extLst>
              </a:tr>
              <a:tr h="370840">
                <a:tc>
                  <a:txBody>
                    <a:bodyPr/>
                    <a:lstStyle/>
                    <a:p>
                      <a:r>
                        <a:rPr lang="en-US" sz="1100"/>
                        <a:t>R30</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100" b="1" u="sng" strike="noStrike" noProof="0"/>
                        <a:t>Risk that new 5MS and GS Go-Live dates could impact other industry change programs</a:t>
                      </a:r>
                    </a:p>
                    <a:p>
                      <a:pPr marL="0" marR="0" lvl="0" indent="0" algn="l" defTabSz="685800" rtl="0" eaLnBrk="1" fontAlgn="auto" latinLnBrk="0" hangingPunct="1">
                        <a:lnSpc>
                          <a:spcPct val="100000"/>
                        </a:lnSpc>
                        <a:spcBef>
                          <a:spcPts val="0"/>
                        </a:spcBef>
                        <a:spcAft>
                          <a:spcPts val="0"/>
                        </a:spcAft>
                        <a:buClrTx/>
                        <a:buSzTx/>
                        <a:buFontTx/>
                        <a:buNone/>
                        <a:tabLst/>
                        <a:defRPr/>
                      </a:pPr>
                      <a:r>
                        <a:rPr lang="en-AU" sz="1100" b="0" u="none" strike="noStrike" noProof="0"/>
                        <a:t>The new commencement dates are closer to some other industry change programs. There is a risk that industry and AEMO resources and systems may be constrained during a period of multiple major go-lives which may lead to difficulties with timelines and system stability.</a:t>
                      </a:r>
                    </a:p>
                  </a:txBody>
                  <a:tcPr/>
                </a:tc>
                <a:tc>
                  <a:txBody>
                    <a:bodyPr/>
                    <a:lstStyle/>
                    <a:p>
                      <a:r>
                        <a:rPr lang="en-US" sz="1100"/>
                        <a:t>Significant</a:t>
                      </a:r>
                    </a:p>
                  </a:txBody>
                  <a:tcPr>
                    <a:solidFill>
                      <a:schemeClr val="accent4"/>
                    </a:solidFill>
                  </a:tcPr>
                </a:tc>
                <a:tc>
                  <a:txBody>
                    <a:bodyPr/>
                    <a:lstStyle/>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AU" sz="1100" b="0"/>
                        <a:t>Residual Likelihood – reduce from likely to unlikely. Retail Go-Live dates have been included in the Regulatory Implementation Roadmap and any necessary changes to other programs have been made. </a:t>
                      </a:r>
                    </a:p>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AU" sz="1100" b="0"/>
                        <a:t>Residual Consequence – remains as major</a:t>
                      </a:r>
                    </a:p>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AU" sz="1100" b="0"/>
                        <a:t>Residual rating – reduces from significant to medium as a result in change to likelihood</a:t>
                      </a:r>
                    </a:p>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AU" sz="1100" b="0"/>
                        <a:t>Trend: neutral</a:t>
                      </a:r>
                    </a:p>
                  </a:txBody>
                  <a:tcPr/>
                </a:tc>
                <a:extLst>
                  <a:ext uri="{0D108BD9-81ED-4DB2-BD59-A6C34878D82A}">
                    <a16:rowId xmlns:a16="http://schemas.microsoft.com/office/drawing/2014/main" val="3770742080"/>
                  </a:ext>
                </a:extLst>
              </a:tr>
            </a:tbl>
          </a:graphicData>
        </a:graphic>
      </p:graphicFrame>
      <p:graphicFrame>
        <p:nvGraphicFramePr>
          <p:cNvPr id="7" name="Table 6">
            <a:extLst>
              <a:ext uri="{FF2B5EF4-FFF2-40B4-BE49-F238E27FC236}">
                <a16:creationId xmlns:a16="http://schemas.microsoft.com/office/drawing/2014/main" id="{4EE6B981-B6AB-42C7-9F89-41D344C79BA1}"/>
              </a:ext>
            </a:extLst>
          </p:cNvPr>
          <p:cNvGraphicFramePr>
            <a:graphicFrameLocks noGrp="1"/>
          </p:cNvGraphicFramePr>
          <p:nvPr/>
        </p:nvGraphicFramePr>
        <p:xfrm>
          <a:off x="9857642" y="214539"/>
          <a:ext cx="2152650" cy="1314450"/>
        </p:xfrm>
        <a:graphic>
          <a:graphicData uri="http://schemas.openxmlformats.org/drawingml/2006/table">
            <a:tbl>
              <a:tblPr/>
              <a:tblGrid>
                <a:gridCol w="1076325">
                  <a:extLst>
                    <a:ext uri="{9D8B030D-6E8A-4147-A177-3AD203B41FA5}">
                      <a16:colId xmlns:a16="http://schemas.microsoft.com/office/drawing/2014/main" val="1671886493"/>
                    </a:ext>
                  </a:extLst>
                </a:gridCol>
                <a:gridCol w="1076325">
                  <a:extLst>
                    <a:ext uri="{9D8B030D-6E8A-4147-A177-3AD203B41FA5}">
                      <a16:colId xmlns:a16="http://schemas.microsoft.com/office/drawing/2014/main" val="612221339"/>
                    </a:ext>
                  </a:extLst>
                </a:gridCol>
              </a:tblGrid>
              <a:tr h="1314450">
                <a:tc>
                  <a:txBody>
                    <a:bodyPr/>
                    <a:lstStyle/>
                    <a:p>
                      <a:pPr algn="l" fontAlgn="base"/>
                      <a:r>
                        <a:rPr lang="en-AU" sz="1000" b="0" i="0" u="none" strike="noStrike">
                          <a:solidFill>
                            <a:srgbClr val="222324"/>
                          </a:solidFill>
                          <a:effectLst/>
                          <a:latin typeface="Segoe UI Semilight" panose="020B0402040204020203" pitchFamily="34" charset="0"/>
                        </a:rPr>
                        <a:t> </a:t>
                      </a:r>
                      <a:r>
                        <a:rPr lang="en-AU" sz="1000" b="0" i="0">
                          <a:solidFill>
                            <a:srgbClr val="222324"/>
                          </a:solidFill>
                          <a:effectLst/>
                          <a:latin typeface="Segoe UI Semilight" panose="020B0402040204020203" pitchFamily="34" charset="0"/>
                        </a:rPr>
                        <a:t>​</a:t>
                      </a:r>
                      <a:r>
                        <a:rPr lang="en-AU" sz="1350" b="0" i="0" kern="1200">
                          <a:solidFill>
                            <a:schemeClr val="tx1"/>
                          </a:solidFill>
                          <a:effectLst/>
                          <a:latin typeface="+mn-lt"/>
                          <a:ea typeface="+mn-ea"/>
                          <a:cs typeface="+mn-cs"/>
                        </a:rPr>
                        <a:t> </a:t>
                      </a:r>
                      <a:endParaRPr lang="en-AU" b="0" i="0">
                        <a:solidFill>
                          <a:srgbClr val="222324"/>
                        </a:solidFill>
                        <a:effectLst/>
                      </a:endParaRPr>
                    </a:p>
                  </a:txBody>
                  <a:tcPr>
                    <a:lnL>
                      <a:noFill/>
                    </a:lnL>
                    <a:lnR>
                      <a:noFill/>
                    </a:lnR>
                    <a:lnT>
                      <a:noFill/>
                    </a:lnT>
                    <a:lnB>
                      <a:noFill/>
                    </a:lnB>
                  </a:tcPr>
                </a:tc>
                <a:tc>
                  <a:txBody>
                    <a:bodyPr/>
                    <a:lstStyle/>
                    <a:p>
                      <a:pPr algn="l" fontAlgn="base"/>
                      <a:r>
                        <a:rPr lang="en-AU" sz="1050" b="1" i="0" u="none" strike="noStrike">
                          <a:solidFill>
                            <a:srgbClr val="FFFFFF"/>
                          </a:solidFill>
                          <a:effectLst/>
                          <a:latin typeface="Segoe UI Semilight" panose="020B0402040204020203" pitchFamily="34" charset="0"/>
                        </a:rPr>
                        <a:t>Improving</a:t>
                      </a:r>
                      <a:r>
                        <a:rPr lang="en-AU" sz="1050" b="0" i="0">
                          <a:solidFill>
                            <a:srgbClr val="222324"/>
                          </a:solidFill>
                          <a:effectLst/>
                          <a:latin typeface="Segoe UI Semilight" panose="020B0402040204020203" pitchFamily="34" charset="0"/>
                        </a:rPr>
                        <a:t>​</a:t>
                      </a:r>
                      <a:br>
                        <a:rPr lang="en-AU" sz="1050" b="0" i="0">
                          <a:solidFill>
                            <a:srgbClr val="222324"/>
                          </a:solidFill>
                          <a:effectLst/>
                          <a:latin typeface="Segoe UI Semilight" panose="020B0402040204020203" pitchFamily="34" charset="0"/>
                        </a:rPr>
                      </a:br>
                      <a:r>
                        <a:rPr lang="en-AU" sz="1050" b="0" i="0">
                          <a:solidFill>
                            <a:srgbClr val="222324"/>
                          </a:solidFill>
                          <a:effectLst/>
                          <a:latin typeface="Segoe UI Semilight" panose="020B0402040204020203" pitchFamily="34" charset="0"/>
                        </a:rPr>
                        <a:t>​</a:t>
                      </a:r>
                      <a:br>
                        <a:rPr lang="en-AU" sz="1050" b="0" i="0">
                          <a:solidFill>
                            <a:srgbClr val="222324"/>
                          </a:solidFill>
                          <a:effectLst/>
                          <a:latin typeface="Segoe UI Semilight" panose="020B0402040204020203" pitchFamily="34" charset="0"/>
                        </a:rPr>
                      </a:br>
                      <a:r>
                        <a:rPr lang="en-AU" sz="1050" b="1" i="0" u="none" strike="noStrike">
                          <a:solidFill>
                            <a:srgbClr val="FFFFFF"/>
                          </a:solidFill>
                          <a:effectLst/>
                          <a:latin typeface="Segoe UI Semilight" panose="020B0402040204020203" pitchFamily="34" charset="0"/>
                        </a:rPr>
                        <a:t>No Change /Stable</a:t>
                      </a:r>
                      <a:r>
                        <a:rPr lang="en-AU" sz="1050" b="0" i="0">
                          <a:solidFill>
                            <a:srgbClr val="222324"/>
                          </a:solidFill>
                          <a:effectLst/>
                          <a:latin typeface="Segoe UI Semilight" panose="020B0402040204020203" pitchFamily="34" charset="0"/>
                        </a:rPr>
                        <a:t>​</a:t>
                      </a:r>
                      <a:br>
                        <a:rPr lang="en-AU" sz="1050" b="0" i="0">
                          <a:solidFill>
                            <a:srgbClr val="222324"/>
                          </a:solidFill>
                          <a:effectLst/>
                          <a:latin typeface="Segoe UI Semilight" panose="020B0402040204020203" pitchFamily="34" charset="0"/>
                        </a:rPr>
                      </a:br>
                      <a:r>
                        <a:rPr lang="en-AU" sz="1050" b="0" i="0">
                          <a:solidFill>
                            <a:srgbClr val="222324"/>
                          </a:solidFill>
                          <a:effectLst/>
                          <a:latin typeface="Segoe UI Semilight" panose="020B0402040204020203" pitchFamily="34" charset="0"/>
                        </a:rPr>
                        <a:t>​</a:t>
                      </a:r>
                      <a:br>
                        <a:rPr lang="en-AU" sz="1050" b="0" i="0">
                          <a:solidFill>
                            <a:srgbClr val="222324"/>
                          </a:solidFill>
                          <a:effectLst/>
                          <a:latin typeface="Segoe UI Semilight" panose="020B0402040204020203" pitchFamily="34" charset="0"/>
                        </a:rPr>
                      </a:br>
                      <a:r>
                        <a:rPr lang="en-AU" sz="1050" b="1" i="0" u="none" strike="noStrike">
                          <a:solidFill>
                            <a:srgbClr val="FFFFFF"/>
                          </a:solidFill>
                          <a:effectLst/>
                          <a:latin typeface="Segoe UI Semilight" panose="020B0402040204020203" pitchFamily="34" charset="0"/>
                        </a:rPr>
                        <a:t>Worsened </a:t>
                      </a:r>
                      <a:r>
                        <a:rPr lang="en-AU" sz="1050" b="0" i="0">
                          <a:solidFill>
                            <a:srgbClr val="222324"/>
                          </a:solidFill>
                          <a:effectLst/>
                          <a:latin typeface="Segoe UI Semilight" panose="020B0402040204020203" pitchFamily="34" charset="0"/>
                        </a:rPr>
                        <a:t>​</a:t>
                      </a:r>
                      <a:endParaRPr lang="en-AU" b="0" i="0">
                        <a:solidFill>
                          <a:srgbClr val="222324"/>
                        </a:solidFill>
                        <a:effectLst/>
                      </a:endParaRPr>
                    </a:p>
                  </a:txBody>
                  <a:tcPr>
                    <a:lnL>
                      <a:noFill/>
                    </a:lnL>
                    <a:lnR>
                      <a:noFill/>
                    </a:lnR>
                    <a:lnT>
                      <a:noFill/>
                    </a:lnT>
                    <a:lnB>
                      <a:noFill/>
                    </a:lnB>
                  </a:tcPr>
                </a:tc>
                <a:extLst>
                  <a:ext uri="{0D108BD9-81ED-4DB2-BD59-A6C34878D82A}">
                    <a16:rowId xmlns:a16="http://schemas.microsoft.com/office/drawing/2014/main" val="185449407"/>
                  </a:ext>
                </a:extLst>
              </a:tr>
            </a:tbl>
          </a:graphicData>
        </a:graphic>
      </p:graphicFrame>
      <p:grpSp>
        <p:nvGrpSpPr>
          <p:cNvPr id="8" name="Group 7">
            <a:extLst>
              <a:ext uri="{FF2B5EF4-FFF2-40B4-BE49-F238E27FC236}">
                <a16:creationId xmlns:a16="http://schemas.microsoft.com/office/drawing/2014/main" id="{B91B0475-6BA8-49CE-BC02-A1D682E83709}"/>
              </a:ext>
            </a:extLst>
          </p:cNvPr>
          <p:cNvGrpSpPr/>
          <p:nvPr/>
        </p:nvGrpSpPr>
        <p:grpSpPr>
          <a:xfrm>
            <a:off x="10424422" y="196954"/>
            <a:ext cx="395654" cy="1056883"/>
            <a:chOff x="7318541" y="136524"/>
            <a:chExt cx="395654" cy="1056883"/>
          </a:xfrm>
        </p:grpSpPr>
        <p:cxnSp>
          <p:nvCxnSpPr>
            <p:cNvPr id="9" name="Straight Arrow Connector 8">
              <a:extLst>
                <a:ext uri="{FF2B5EF4-FFF2-40B4-BE49-F238E27FC236}">
                  <a16:creationId xmlns:a16="http://schemas.microsoft.com/office/drawing/2014/main" id="{4DB20028-CD42-4A30-9A49-FF9585E19BDD}"/>
                </a:ext>
              </a:extLst>
            </p:cNvPr>
            <p:cNvCxnSpPr/>
            <p:nvPr/>
          </p:nvCxnSpPr>
          <p:spPr>
            <a:xfrm flipV="1">
              <a:off x="7516368" y="136524"/>
              <a:ext cx="0" cy="272562"/>
            </a:xfrm>
            <a:prstGeom prst="straightConnector1">
              <a:avLst/>
            </a:prstGeom>
            <a:ln w="28575">
              <a:solidFill>
                <a:schemeClr val="bg1"/>
              </a:solidFill>
              <a:tailEnd type="triangle"/>
            </a:ln>
          </p:spPr>
          <p:style>
            <a:lnRef idx="1">
              <a:schemeClr val="dk1"/>
            </a:lnRef>
            <a:fillRef idx="0">
              <a:schemeClr val="dk1"/>
            </a:fillRef>
            <a:effectRef idx="0">
              <a:schemeClr val="dk1"/>
            </a:effectRef>
            <a:fontRef idx="minor">
              <a:schemeClr val="tx1"/>
            </a:fontRef>
          </p:style>
        </p:cxnSp>
        <p:cxnSp>
          <p:nvCxnSpPr>
            <p:cNvPr id="10" name="Straight Arrow Connector 9">
              <a:extLst>
                <a:ext uri="{FF2B5EF4-FFF2-40B4-BE49-F238E27FC236}">
                  <a16:creationId xmlns:a16="http://schemas.microsoft.com/office/drawing/2014/main" id="{84AB7739-A20F-4F7B-A180-6F5829C839BF}"/>
                </a:ext>
              </a:extLst>
            </p:cNvPr>
            <p:cNvCxnSpPr/>
            <p:nvPr/>
          </p:nvCxnSpPr>
          <p:spPr>
            <a:xfrm>
              <a:off x="7318541" y="662355"/>
              <a:ext cx="395654" cy="0"/>
            </a:xfrm>
            <a:prstGeom prst="straightConnector1">
              <a:avLst/>
            </a:prstGeom>
            <a:ln w="28575">
              <a:solidFill>
                <a:schemeClr val="bg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11" name="Straight Arrow Connector 10">
              <a:extLst>
                <a:ext uri="{FF2B5EF4-FFF2-40B4-BE49-F238E27FC236}">
                  <a16:creationId xmlns:a16="http://schemas.microsoft.com/office/drawing/2014/main" id="{3272C652-934C-4793-A742-CE0C73756850}"/>
                </a:ext>
              </a:extLst>
            </p:cNvPr>
            <p:cNvCxnSpPr>
              <a:cxnSpLocks/>
            </p:cNvCxnSpPr>
            <p:nvPr/>
          </p:nvCxnSpPr>
          <p:spPr>
            <a:xfrm>
              <a:off x="7516368" y="848064"/>
              <a:ext cx="938" cy="345343"/>
            </a:xfrm>
            <a:prstGeom prst="straightConnector1">
              <a:avLst/>
            </a:prstGeom>
            <a:ln w="28575">
              <a:solidFill>
                <a:schemeClr val="bg1"/>
              </a:solidFill>
              <a:tailEnd type="triangle"/>
            </a:ln>
          </p:spPr>
          <p:style>
            <a:lnRef idx="1">
              <a:schemeClr val="dk1"/>
            </a:lnRef>
            <a:fillRef idx="0">
              <a:schemeClr val="dk1"/>
            </a:fillRef>
            <a:effectRef idx="0">
              <a:schemeClr val="dk1"/>
            </a:effectRef>
            <a:fontRef idx="minor">
              <a:schemeClr val="tx1"/>
            </a:fontRef>
          </p:style>
        </p:cxnSp>
      </p:grpSp>
      <p:cxnSp>
        <p:nvCxnSpPr>
          <p:cNvPr id="12" name="Straight Arrow Connector 11">
            <a:extLst>
              <a:ext uri="{FF2B5EF4-FFF2-40B4-BE49-F238E27FC236}">
                <a16:creationId xmlns:a16="http://schemas.microsoft.com/office/drawing/2014/main" id="{5CF3B0B6-0E93-4ED0-B2C7-064B687FAC48}"/>
              </a:ext>
            </a:extLst>
          </p:cNvPr>
          <p:cNvCxnSpPr/>
          <p:nvPr/>
        </p:nvCxnSpPr>
        <p:spPr>
          <a:xfrm flipV="1">
            <a:off x="5796006" y="4349856"/>
            <a:ext cx="0" cy="272562"/>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13" name="Straight Arrow Connector 12">
            <a:extLst>
              <a:ext uri="{FF2B5EF4-FFF2-40B4-BE49-F238E27FC236}">
                <a16:creationId xmlns:a16="http://schemas.microsoft.com/office/drawing/2014/main" id="{A2D23A80-2257-44F8-B74E-C732E821A83C}"/>
              </a:ext>
            </a:extLst>
          </p:cNvPr>
          <p:cNvCxnSpPr/>
          <p:nvPr/>
        </p:nvCxnSpPr>
        <p:spPr>
          <a:xfrm>
            <a:off x="5615764" y="5623032"/>
            <a:ext cx="395654" cy="0"/>
          </a:xfrm>
          <a:prstGeom prst="straightConnector1">
            <a:avLst/>
          </a:prstGeom>
          <a:ln w="28575">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14" name="Straight Arrow Connector 13">
            <a:extLst>
              <a:ext uri="{FF2B5EF4-FFF2-40B4-BE49-F238E27FC236}">
                <a16:creationId xmlns:a16="http://schemas.microsoft.com/office/drawing/2014/main" id="{29F575D7-14A1-47F5-A865-92E7AE53ABCF}"/>
              </a:ext>
            </a:extLst>
          </p:cNvPr>
          <p:cNvCxnSpPr/>
          <p:nvPr/>
        </p:nvCxnSpPr>
        <p:spPr>
          <a:xfrm>
            <a:off x="5564885" y="3429000"/>
            <a:ext cx="395654" cy="0"/>
          </a:xfrm>
          <a:prstGeom prst="straightConnector1">
            <a:avLst/>
          </a:prstGeom>
          <a:ln w="28575">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15" name="Straight Arrow Connector 14">
            <a:extLst>
              <a:ext uri="{FF2B5EF4-FFF2-40B4-BE49-F238E27FC236}">
                <a16:creationId xmlns:a16="http://schemas.microsoft.com/office/drawing/2014/main" id="{9DC87159-A7FF-45BE-99D8-4D23B8A33276}"/>
              </a:ext>
            </a:extLst>
          </p:cNvPr>
          <p:cNvCxnSpPr/>
          <p:nvPr/>
        </p:nvCxnSpPr>
        <p:spPr>
          <a:xfrm flipV="1">
            <a:off x="5796006" y="2336417"/>
            <a:ext cx="0" cy="272562"/>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6" name="TextBox 15">
            <a:extLst>
              <a:ext uri="{FF2B5EF4-FFF2-40B4-BE49-F238E27FC236}">
                <a16:creationId xmlns:a16="http://schemas.microsoft.com/office/drawing/2014/main" id="{7AAF1F48-3992-4700-A9EB-B8914E0FD72B}"/>
              </a:ext>
            </a:extLst>
          </p:cNvPr>
          <p:cNvSpPr txBox="1"/>
          <p:nvPr/>
        </p:nvSpPr>
        <p:spPr>
          <a:xfrm>
            <a:off x="7950985" y="97562"/>
            <a:ext cx="2566444" cy="646331"/>
          </a:xfrm>
          <a:prstGeom prst="rect">
            <a:avLst/>
          </a:prstGeom>
          <a:noFill/>
        </p:spPr>
        <p:txBody>
          <a:bodyPr wrap="square" rtlCol="0">
            <a:spAutoFit/>
          </a:bodyPr>
          <a:lstStyle/>
          <a:p>
            <a:r>
              <a:rPr lang="en-AU">
                <a:solidFill>
                  <a:schemeClr val="bg1"/>
                </a:solidFill>
              </a:rPr>
              <a:t>As presented at PCF on 17 June 2021</a:t>
            </a:r>
          </a:p>
        </p:txBody>
      </p:sp>
    </p:spTree>
    <p:extLst>
      <p:ext uri="{BB962C8B-B14F-4D97-AF65-F5344CB8AC3E}">
        <p14:creationId xmlns:p14="http://schemas.microsoft.com/office/powerpoint/2010/main" val="375853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Welcome</a:t>
            </a:r>
          </a:p>
        </p:txBody>
      </p:sp>
      <p:sp>
        <p:nvSpPr>
          <p:cNvPr id="5" name="Text Placeholder 2">
            <a:extLst>
              <a:ext uri="{FF2B5EF4-FFF2-40B4-BE49-F238E27FC236}">
                <a16:creationId xmlns:a16="http://schemas.microsoft.com/office/drawing/2014/main" id="{CA445545-26F7-4F92-9783-EEC6DBC643A2}"/>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Violette Mouchaileh</a:t>
            </a:r>
          </a:p>
        </p:txBody>
      </p:sp>
    </p:spTree>
    <p:extLst>
      <p:ext uri="{BB962C8B-B14F-4D97-AF65-F5344CB8AC3E}">
        <p14:creationId xmlns:p14="http://schemas.microsoft.com/office/powerpoint/2010/main" val="34509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normAutofit/>
          </a:bodyPr>
          <a:lstStyle/>
          <a:p>
            <a:r>
              <a:rPr lang="en-AU"/>
              <a:t>Actions from Previous Meetings </a:t>
            </a:r>
          </a:p>
        </p:txBody>
      </p:sp>
      <p:sp>
        <p:nvSpPr>
          <p:cNvPr id="3" name="Text Placeholder 2">
            <a:extLst>
              <a:ext uri="{FF2B5EF4-FFF2-40B4-BE49-F238E27FC236}">
                <a16:creationId xmlns:a16="http://schemas.microsoft.com/office/drawing/2014/main" id="{2251A948-1366-415C-A9D2-137E8D89F6A2}"/>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Violette Mouchaileh</a:t>
            </a:r>
          </a:p>
        </p:txBody>
      </p:sp>
    </p:spTree>
    <p:extLst>
      <p:ext uri="{BB962C8B-B14F-4D97-AF65-F5344CB8AC3E}">
        <p14:creationId xmlns:p14="http://schemas.microsoft.com/office/powerpoint/2010/main" val="3304274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116C8-7CF7-4A4C-90D6-9C63B23E364E}"/>
              </a:ext>
            </a:extLst>
          </p:cNvPr>
          <p:cNvSpPr>
            <a:spLocks noGrp="1"/>
          </p:cNvSpPr>
          <p:nvPr>
            <p:ph type="title"/>
          </p:nvPr>
        </p:nvSpPr>
        <p:spPr>
          <a:xfrm>
            <a:off x="235528" y="136525"/>
            <a:ext cx="9667322" cy="1189039"/>
          </a:xfrm>
        </p:spPr>
        <p:txBody>
          <a:bodyPr vert="horz" lIns="91440" tIns="45720" rIns="91440" bIns="45720" rtlCol="0" anchor="b" anchorCtr="0">
            <a:normAutofit/>
          </a:bodyPr>
          <a:lstStyle/>
          <a:p>
            <a:r>
              <a:rPr lang="en-AU" sz="4000"/>
              <a:t>Actions Items</a:t>
            </a:r>
          </a:p>
        </p:txBody>
      </p:sp>
      <p:sp>
        <p:nvSpPr>
          <p:cNvPr id="4" name="Slide Number Placeholder 3">
            <a:extLst>
              <a:ext uri="{FF2B5EF4-FFF2-40B4-BE49-F238E27FC236}">
                <a16:creationId xmlns:a16="http://schemas.microsoft.com/office/drawing/2014/main" id="{504F44CE-6B92-423E-9016-0AC469B5C89C}"/>
              </a:ext>
            </a:extLst>
          </p:cNvPr>
          <p:cNvSpPr>
            <a:spLocks noGrp="1"/>
          </p:cNvSpPr>
          <p:nvPr>
            <p:ph type="sldNum" sz="quarter" idx="12"/>
          </p:nvPr>
        </p:nvSpPr>
        <p:spPr/>
        <p:txBody>
          <a:bodyPr/>
          <a:lstStyle/>
          <a:p>
            <a:fld id="{4EC81F68-4976-451A-B2E9-79BCBD2F70CC}" type="slidenum">
              <a:rPr lang="en-AU" smtClean="0"/>
              <a:t>6</a:t>
            </a:fld>
            <a:endParaRPr lang="en-AU"/>
          </a:p>
        </p:txBody>
      </p:sp>
      <p:graphicFrame>
        <p:nvGraphicFramePr>
          <p:cNvPr id="9" name="Table 9">
            <a:extLst>
              <a:ext uri="{FF2B5EF4-FFF2-40B4-BE49-F238E27FC236}">
                <a16:creationId xmlns:a16="http://schemas.microsoft.com/office/drawing/2014/main" id="{C245A111-4A9D-4099-8133-976FC513006B}"/>
              </a:ext>
            </a:extLst>
          </p:cNvPr>
          <p:cNvGraphicFramePr>
            <a:graphicFrameLocks noGrp="1"/>
          </p:cNvGraphicFramePr>
          <p:nvPr>
            <p:extLst>
              <p:ext uri="{D42A27DB-BD31-4B8C-83A1-F6EECF244321}">
                <p14:modId xmlns:p14="http://schemas.microsoft.com/office/powerpoint/2010/main" val="3991084003"/>
              </p:ext>
            </p:extLst>
          </p:nvPr>
        </p:nvGraphicFramePr>
        <p:xfrm>
          <a:off x="235528" y="1476690"/>
          <a:ext cx="11340546" cy="5062222"/>
        </p:xfrm>
        <a:graphic>
          <a:graphicData uri="http://schemas.openxmlformats.org/drawingml/2006/table">
            <a:tbl>
              <a:tblPr firstRow="1" bandRow="1">
                <a:tableStyleId>{7DF18680-E054-41AD-8BC1-D1AEF772440D}</a:tableStyleId>
              </a:tblPr>
              <a:tblGrid>
                <a:gridCol w="1269390">
                  <a:extLst>
                    <a:ext uri="{9D8B030D-6E8A-4147-A177-3AD203B41FA5}">
                      <a16:colId xmlns:a16="http://schemas.microsoft.com/office/drawing/2014/main" val="149691911"/>
                    </a:ext>
                  </a:extLst>
                </a:gridCol>
                <a:gridCol w="1415371">
                  <a:extLst>
                    <a:ext uri="{9D8B030D-6E8A-4147-A177-3AD203B41FA5}">
                      <a16:colId xmlns:a16="http://schemas.microsoft.com/office/drawing/2014/main" val="142503406"/>
                    </a:ext>
                  </a:extLst>
                </a:gridCol>
                <a:gridCol w="5213324">
                  <a:extLst>
                    <a:ext uri="{9D8B030D-6E8A-4147-A177-3AD203B41FA5}">
                      <a16:colId xmlns:a16="http://schemas.microsoft.com/office/drawing/2014/main" val="181658767"/>
                    </a:ext>
                  </a:extLst>
                </a:gridCol>
                <a:gridCol w="3442461">
                  <a:extLst>
                    <a:ext uri="{9D8B030D-6E8A-4147-A177-3AD203B41FA5}">
                      <a16:colId xmlns:a16="http://schemas.microsoft.com/office/drawing/2014/main" val="496725755"/>
                    </a:ext>
                  </a:extLst>
                </a:gridCol>
              </a:tblGrid>
              <a:tr h="375276">
                <a:tc>
                  <a:txBody>
                    <a:bodyPr/>
                    <a:lstStyle/>
                    <a:p>
                      <a:pPr marL="0" algn="l" defTabSz="914400" rtl="0" eaLnBrk="1" latinLnBrk="0" hangingPunct="1">
                        <a:spcAft>
                          <a:spcPts val="0"/>
                        </a:spcAft>
                      </a:pPr>
                      <a:r>
                        <a:rPr lang="en-AU" sz="1800" b="0" kern="1200">
                          <a:solidFill>
                            <a:schemeClr val="lt1"/>
                          </a:solidFill>
                          <a:latin typeface="+mn-lt"/>
                          <a:ea typeface="+mn-ea"/>
                          <a:cs typeface="+mn-cs"/>
                        </a:rPr>
                        <a:t>No.</a:t>
                      </a:r>
                    </a:p>
                  </a:txBody>
                  <a:tcPr marL="63643" marR="63643" marT="0" marB="0" anchor="ctr">
                    <a:solidFill>
                      <a:schemeClr val="accent2"/>
                    </a:solidFill>
                  </a:tcPr>
                </a:tc>
                <a:tc>
                  <a:txBody>
                    <a:bodyPr/>
                    <a:lstStyle/>
                    <a:p>
                      <a:pPr marL="0" algn="l" defTabSz="914400" rtl="0" eaLnBrk="1" latinLnBrk="0" hangingPunct="1">
                        <a:spcAft>
                          <a:spcPts val="0"/>
                        </a:spcAft>
                      </a:pPr>
                      <a:r>
                        <a:rPr lang="en-AU" sz="1800" b="0" kern="1200">
                          <a:solidFill>
                            <a:schemeClr val="lt1"/>
                          </a:solidFill>
                          <a:latin typeface="+mn-lt"/>
                          <a:ea typeface="+mn-ea"/>
                          <a:cs typeface="+mn-cs"/>
                        </a:rPr>
                        <a:t>Status </a:t>
                      </a:r>
                    </a:p>
                  </a:txBody>
                  <a:tcPr marL="63643" marR="63643" marT="0" marB="0" anchor="ctr">
                    <a:solidFill>
                      <a:schemeClr val="accent2"/>
                    </a:solidFill>
                  </a:tcPr>
                </a:tc>
                <a:tc>
                  <a:txBody>
                    <a:bodyPr/>
                    <a:lstStyle/>
                    <a:p>
                      <a:pPr marL="0" algn="l" defTabSz="914400" rtl="0" eaLnBrk="1" latinLnBrk="0" hangingPunct="1">
                        <a:spcAft>
                          <a:spcPts val="0"/>
                        </a:spcAft>
                      </a:pPr>
                      <a:r>
                        <a:rPr lang="en-AU" sz="1800" b="0" kern="1200">
                          <a:solidFill>
                            <a:schemeClr val="lt1"/>
                          </a:solidFill>
                          <a:latin typeface="+mn-lt"/>
                          <a:ea typeface="+mn-ea"/>
                          <a:cs typeface="+mn-cs"/>
                        </a:rPr>
                        <a:t>Action</a:t>
                      </a:r>
                    </a:p>
                  </a:txBody>
                  <a:tcPr marL="63643" marR="63643" marT="0" marB="0" anchor="ctr">
                    <a:solidFill>
                      <a:schemeClr val="accent2"/>
                    </a:solidFill>
                  </a:tcPr>
                </a:tc>
                <a:tc>
                  <a:txBody>
                    <a:bodyPr/>
                    <a:lstStyle/>
                    <a:p>
                      <a:pPr marL="0" algn="l" defTabSz="914400" rtl="0" eaLnBrk="1" latinLnBrk="0" hangingPunct="1">
                        <a:spcAft>
                          <a:spcPts val="0"/>
                        </a:spcAft>
                      </a:pPr>
                      <a:r>
                        <a:rPr lang="en-AU" sz="1800" b="0" kern="1200">
                          <a:solidFill>
                            <a:schemeClr val="lt1"/>
                          </a:solidFill>
                          <a:latin typeface="+mn-lt"/>
                          <a:ea typeface="+mn-ea"/>
                          <a:cs typeface="+mn-cs"/>
                        </a:rPr>
                        <a:t>Comment</a:t>
                      </a:r>
                    </a:p>
                  </a:txBody>
                  <a:tcPr marL="63643" marR="63643" marT="0" marB="0" anchor="ctr">
                    <a:solidFill>
                      <a:schemeClr val="accent2"/>
                    </a:solidFill>
                  </a:tcPr>
                </a:tc>
                <a:extLst>
                  <a:ext uri="{0D108BD9-81ED-4DB2-BD59-A6C34878D82A}">
                    <a16:rowId xmlns:a16="http://schemas.microsoft.com/office/drawing/2014/main" val="1757046203"/>
                  </a:ext>
                </a:extLst>
              </a:tr>
              <a:tr h="816791">
                <a:tc>
                  <a:txBody>
                    <a:bodyPr/>
                    <a:lstStyle/>
                    <a:p>
                      <a:pPr algn="l" rtl="0" fontAlgn="base"/>
                      <a:r>
                        <a:rPr lang="en-AU" sz="1100" b="0" i="0">
                          <a:effectLst/>
                          <a:latin typeface="Arial" panose="020B0604020202020204" pitchFamily="34" charset="0"/>
                        </a:rPr>
                        <a:t>12a.5.1</a:t>
                      </a:r>
                      <a:r>
                        <a:rPr lang="en-AU" sz="1100" b="1" i="0">
                          <a:effectLst/>
                          <a:latin typeface="Arial" panose="020B0604020202020204" pitchFamily="34" charset="0"/>
                        </a:rPr>
                        <a:t> </a:t>
                      </a:r>
                      <a:endParaRPr lang="en-AU" sz="1100" b="1" i="0">
                        <a:effectLst/>
                      </a:endParaRPr>
                    </a:p>
                  </a:txBody>
                  <a:tcPr anchor="ctr"/>
                </a:tc>
                <a:tc>
                  <a:txBody>
                    <a:bodyPr/>
                    <a:lstStyle/>
                    <a:p>
                      <a:pPr algn="l" rtl="0" fontAlgn="base"/>
                      <a:r>
                        <a:rPr lang="en-AU" sz="1100" b="0" i="0">
                          <a:effectLst/>
                          <a:latin typeface="Arial" panose="020B0604020202020204" pitchFamily="34" charset="0"/>
                        </a:rPr>
                        <a:t>Closed</a:t>
                      </a:r>
                      <a:endParaRPr lang="en-AU" sz="1100" b="0" i="0">
                        <a:effectLst/>
                      </a:endParaRPr>
                    </a:p>
                  </a:txBody>
                  <a:tcPr anchor="ctr"/>
                </a:tc>
                <a:tc>
                  <a:txBody>
                    <a:bodyPr/>
                    <a:lstStyle/>
                    <a:p>
                      <a:pPr algn="l" rtl="0" fontAlgn="base"/>
                      <a:r>
                        <a:rPr lang="en-AU" sz="1100" b="0" i="0">
                          <a:effectLst/>
                          <a:latin typeface="Arial" panose="020B0604020202020204" pitchFamily="34" charset="0"/>
                        </a:rPr>
                        <a:t>AEMO to confirm whether the consideration of bundling B2B with the 5MS and Customer Switching go-live (should 1 October 2021 be delayed) includes the B2B for gas.  </a:t>
                      </a:r>
                      <a:endParaRPr lang="en-AU" sz="1100" b="0" i="0">
                        <a:effectLst/>
                      </a:endParaRPr>
                    </a:p>
                  </a:txBody>
                  <a:tcPr anchor="ctr"/>
                </a:tc>
                <a:tc>
                  <a:txBody>
                    <a:bodyPr/>
                    <a:lstStyle/>
                    <a:p>
                      <a:pPr marL="0" algn="l" defTabSz="914400" rtl="0" eaLnBrk="1" fontAlgn="base" latinLnBrk="0" hangingPunct="1"/>
                      <a:r>
                        <a:rPr lang="en-AU" sz="1100" b="0" i="0" kern="1200">
                          <a:solidFill>
                            <a:schemeClr val="dk1"/>
                          </a:solidFill>
                          <a:effectLst/>
                          <a:latin typeface="Arial" panose="020B0604020202020204" pitchFamily="34" charset="0"/>
                          <a:ea typeface="+mn-ea"/>
                          <a:cs typeface="+mn-cs"/>
                        </a:rPr>
                        <a:t>This will be addressed in the Regulatory Implementation Roadmap on 9 July.</a:t>
                      </a:r>
                    </a:p>
                  </a:txBody>
                  <a:tcPr anchor="ctr"/>
                </a:tc>
                <a:extLst>
                  <a:ext uri="{0D108BD9-81ED-4DB2-BD59-A6C34878D82A}">
                    <a16:rowId xmlns:a16="http://schemas.microsoft.com/office/drawing/2014/main" val="3531800843"/>
                  </a:ext>
                </a:extLst>
              </a:tr>
              <a:tr h="621631">
                <a:tc>
                  <a:txBody>
                    <a:bodyPr/>
                    <a:lstStyle/>
                    <a:p>
                      <a:pPr algn="l" rtl="0" fontAlgn="base"/>
                      <a:r>
                        <a:rPr lang="en-AU" sz="1100" b="0" i="0">
                          <a:effectLst/>
                          <a:latin typeface="Arial" panose="020B0604020202020204" pitchFamily="34" charset="0"/>
                        </a:rPr>
                        <a:t>12a.5.2</a:t>
                      </a:r>
                      <a:r>
                        <a:rPr lang="en-AU" sz="1100" b="1" i="0">
                          <a:effectLst/>
                          <a:latin typeface="Arial" panose="020B0604020202020204" pitchFamily="34" charset="0"/>
                        </a:rPr>
                        <a:t> </a:t>
                      </a:r>
                      <a:endParaRPr lang="en-AU" sz="1100" b="1" i="0">
                        <a:effectLst/>
                      </a:endParaRPr>
                    </a:p>
                  </a:txBody>
                  <a:tcPr anchor="ctr"/>
                </a:tc>
                <a:tc>
                  <a:txBody>
                    <a:bodyPr/>
                    <a:lstStyle/>
                    <a:p>
                      <a:pPr algn="l" rtl="0" fontAlgn="base"/>
                      <a:r>
                        <a:rPr lang="en-AU" sz="1100" b="0" i="0">
                          <a:effectLst/>
                          <a:latin typeface="Arial" panose="020B0604020202020204" pitchFamily="34" charset="0"/>
                        </a:rPr>
                        <a:t>Closed</a:t>
                      </a:r>
                      <a:endParaRPr lang="en-AU" sz="1100" b="0" i="0">
                        <a:effectLst/>
                      </a:endParaRPr>
                    </a:p>
                  </a:txBody>
                  <a:tcPr anchor="ctr"/>
                </a:tc>
                <a:tc>
                  <a:txBody>
                    <a:bodyPr/>
                    <a:lstStyle/>
                    <a:p>
                      <a:pPr algn="l" rtl="0" fontAlgn="base"/>
                      <a:r>
                        <a:rPr lang="en-AU" sz="1100" b="0" i="0">
                          <a:effectLst/>
                          <a:latin typeface="Arial" panose="020B0604020202020204" pitchFamily="34" charset="0"/>
                        </a:rPr>
                        <a:t>AEMO to include compression timeline in the contingency planning conclusion at PCF on 17 June 2021 </a:t>
                      </a:r>
                      <a:endParaRPr lang="en-AU" sz="1100" b="0" i="0">
                        <a:effectLst/>
                      </a:endParaRPr>
                    </a:p>
                  </a:txBody>
                  <a:tcPr anchor="ctr"/>
                </a:tc>
                <a:tc>
                  <a:txBody>
                    <a:bodyPr/>
                    <a:lstStyle/>
                    <a:p>
                      <a:pPr marL="0" algn="l" defTabSz="914400" rtl="0" eaLnBrk="1" fontAlgn="base" latinLnBrk="0" hangingPunct="1"/>
                      <a:r>
                        <a:rPr lang="en-AU" sz="1100" b="0" i="0" kern="1200">
                          <a:solidFill>
                            <a:schemeClr val="dk1"/>
                          </a:solidFill>
                          <a:effectLst/>
                          <a:latin typeface="Arial" panose="020B0604020202020204" pitchFamily="34" charset="0"/>
                          <a:ea typeface="+mn-ea"/>
                          <a:cs typeface="+mn-cs"/>
                        </a:rPr>
                        <a:t>Compression timeline no longer required as a result of 21 June Retail Go-Live confirmation.</a:t>
                      </a:r>
                    </a:p>
                  </a:txBody>
                  <a:tcPr anchor="ctr"/>
                </a:tc>
                <a:extLst>
                  <a:ext uri="{0D108BD9-81ED-4DB2-BD59-A6C34878D82A}">
                    <a16:rowId xmlns:a16="http://schemas.microsoft.com/office/drawing/2014/main" val="399266838"/>
                  </a:ext>
                </a:extLst>
              </a:tr>
              <a:tr h="621631">
                <a:tc>
                  <a:txBody>
                    <a:bodyPr/>
                    <a:lstStyle/>
                    <a:p>
                      <a:pPr algn="l" rtl="0" fontAlgn="base"/>
                      <a:r>
                        <a:rPr lang="en-AU" sz="1100" b="0" i="0">
                          <a:effectLst/>
                          <a:latin typeface="Arial" panose="020B0604020202020204" pitchFamily="34" charset="0"/>
                        </a:rPr>
                        <a:t>12a.6.1</a:t>
                      </a:r>
                      <a:r>
                        <a:rPr lang="en-AU" sz="1100" b="1" i="0">
                          <a:effectLst/>
                          <a:latin typeface="Arial" panose="020B0604020202020204" pitchFamily="34" charset="0"/>
                        </a:rPr>
                        <a:t> </a:t>
                      </a:r>
                      <a:endParaRPr lang="en-AU" sz="1100" b="1" i="0">
                        <a:effectLst/>
                      </a:endParaRPr>
                    </a:p>
                  </a:txBody>
                  <a:tcPr anchor="ctr"/>
                </a:tc>
                <a:tc>
                  <a:txBody>
                    <a:bodyPr/>
                    <a:lstStyle/>
                    <a:p>
                      <a:pPr algn="l" rtl="0" fontAlgn="base"/>
                      <a:r>
                        <a:rPr lang="en-AU" sz="1100" b="0" i="0">
                          <a:effectLst/>
                          <a:latin typeface="Arial" panose="020B0604020202020204" pitchFamily="34" charset="0"/>
                        </a:rPr>
                        <a:t>Closed</a:t>
                      </a:r>
                      <a:endParaRPr lang="en-AU" sz="1100" b="0" i="0">
                        <a:effectLst/>
                      </a:endParaRPr>
                    </a:p>
                  </a:txBody>
                  <a:tcPr anchor="ctr"/>
                </a:tc>
                <a:tc>
                  <a:txBody>
                    <a:bodyPr/>
                    <a:lstStyle/>
                    <a:p>
                      <a:pPr algn="l" rtl="0" fontAlgn="base"/>
                      <a:r>
                        <a:rPr lang="en-AU" sz="1100" b="0" i="0">
                          <a:effectLst/>
                          <a:latin typeface="Arial" panose="020B0604020202020204" pitchFamily="34" charset="0"/>
                        </a:rPr>
                        <a:t>AEMO to consider including additional Executive Forums in the 5MS stakeholder engagement schedule </a:t>
                      </a:r>
                      <a:endParaRPr lang="en-AU" sz="1100" b="0" i="0">
                        <a:effectLst/>
                      </a:endParaRPr>
                    </a:p>
                    <a:p>
                      <a:pPr algn="l" rtl="0" fontAlgn="base"/>
                      <a:r>
                        <a:rPr lang="en-AU" sz="1100" b="0" i="0">
                          <a:effectLst/>
                          <a:latin typeface="Arial" panose="020B0604020202020204" pitchFamily="34" charset="0"/>
                        </a:rPr>
                        <a:t> </a:t>
                      </a:r>
                      <a:endParaRPr lang="en-AU" sz="1100" b="0" i="0">
                        <a:effectLst/>
                      </a:endParaRPr>
                    </a:p>
                  </a:txBody>
                  <a:tcPr anchor="ctr"/>
                </a:tc>
                <a:tc>
                  <a:txBody>
                    <a:bodyPr/>
                    <a:lstStyle/>
                    <a:p>
                      <a:pPr marL="0" algn="l" defTabSz="914400" rtl="0" eaLnBrk="1" fontAlgn="base" latinLnBrk="0" hangingPunct="1"/>
                      <a:r>
                        <a:rPr lang="en-AU" sz="1100" b="0" i="0" kern="1200">
                          <a:solidFill>
                            <a:schemeClr val="dk1"/>
                          </a:solidFill>
                          <a:effectLst/>
                          <a:latin typeface="Arial" panose="020B0604020202020204" pitchFamily="34" charset="0"/>
                          <a:ea typeface="+mn-ea"/>
                          <a:cs typeface="+mn-cs"/>
                        </a:rPr>
                        <a:t>Discussed during this session.</a:t>
                      </a:r>
                    </a:p>
                  </a:txBody>
                  <a:tcPr anchor="ctr"/>
                </a:tc>
                <a:extLst>
                  <a:ext uri="{0D108BD9-81ED-4DB2-BD59-A6C34878D82A}">
                    <a16:rowId xmlns:a16="http://schemas.microsoft.com/office/drawing/2014/main" val="254004569"/>
                  </a:ext>
                </a:extLst>
              </a:tr>
              <a:tr h="621631">
                <a:tc>
                  <a:txBody>
                    <a:bodyPr/>
                    <a:lstStyle/>
                    <a:p>
                      <a:pPr algn="l" rtl="0" fontAlgn="base"/>
                      <a:r>
                        <a:rPr lang="en-AU" sz="1100" b="0" i="0">
                          <a:effectLst/>
                          <a:latin typeface="Arial" panose="020B0604020202020204" pitchFamily="34" charset="0"/>
                        </a:rPr>
                        <a:t>12.4.1</a:t>
                      </a:r>
                      <a:r>
                        <a:rPr lang="en-AU" sz="1100" b="1" i="0">
                          <a:effectLst/>
                          <a:latin typeface="Arial" panose="020B0604020202020204" pitchFamily="34" charset="0"/>
                        </a:rPr>
                        <a:t> </a:t>
                      </a:r>
                      <a:endParaRPr lang="en-AU" sz="1100" b="1" i="0">
                        <a:effectLst/>
                      </a:endParaRPr>
                    </a:p>
                  </a:txBody>
                  <a:tcPr anchor="ctr"/>
                </a:tc>
                <a:tc>
                  <a:txBody>
                    <a:bodyPr/>
                    <a:lstStyle/>
                    <a:p>
                      <a:pPr marL="0" algn="l" defTabSz="914400" rtl="0" eaLnBrk="1" fontAlgn="base" latinLnBrk="0" hangingPunct="1">
                        <a:spcBef>
                          <a:spcPts val="600"/>
                        </a:spcBef>
                        <a:spcAft>
                          <a:spcPts val="900"/>
                        </a:spcAft>
                      </a:pPr>
                      <a:r>
                        <a:rPr lang="en-AU" sz="1100" b="0" i="0" kern="1200">
                          <a:solidFill>
                            <a:schemeClr val="dk1"/>
                          </a:solidFill>
                          <a:effectLst/>
                          <a:latin typeface="Arial" panose="020B0604020202020204" pitchFamily="34" charset="0"/>
                          <a:ea typeface="+mn-ea"/>
                          <a:cs typeface="+mn-cs"/>
                        </a:rPr>
                        <a:t>Closed</a:t>
                      </a:r>
                    </a:p>
                  </a:txBody>
                  <a:tcPr anchor="ctr"/>
                </a:tc>
                <a:tc>
                  <a:txBody>
                    <a:bodyPr/>
                    <a:lstStyle/>
                    <a:p>
                      <a:pPr marL="0" algn="l" defTabSz="914400" rtl="0" eaLnBrk="1" fontAlgn="base" latinLnBrk="0" hangingPunct="1"/>
                      <a:r>
                        <a:rPr lang="en-AU" sz="1100" b="0" i="0" kern="1200">
                          <a:solidFill>
                            <a:schemeClr val="dk1"/>
                          </a:solidFill>
                          <a:effectLst/>
                          <a:latin typeface="Arial" panose="020B0604020202020204" pitchFamily="34" charset="0"/>
                          <a:ea typeface="+mn-ea"/>
                          <a:cs typeface="+mn-cs"/>
                        </a:rPr>
                        <a:t>AEMO to consider seeking information on whether Retailers are deploying the code for Customer Switching at the same time as 5MS Retail through readiness reporting survey or direct poll. </a:t>
                      </a:r>
                    </a:p>
                    <a:p>
                      <a:pPr marL="0" algn="l" defTabSz="914400" rtl="0" eaLnBrk="1" fontAlgn="base" latinLnBrk="0" hangingPunct="1"/>
                      <a:r>
                        <a:rPr lang="en-AU" sz="1100" b="0" i="0" kern="1200">
                          <a:solidFill>
                            <a:schemeClr val="dk1"/>
                          </a:solidFill>
                          <a:effectLst/>
                          <a:latin typeface="Arial" panose="020B0604020202020204" pitchFamily="34" charset="0"/>
                          <a:ea typeface="+mn-ea"/>
                          <a:cs typeface="+mn-cs"/>
                        </a:rPr>
                        <a:t> </a:t>
                      </a:r>
                    </a:p>
                  </a:txBody>
                  <a:tcPr anchor="ctr"/>
                </a:tc>
                <a:tc>
                  <a:txBody>
                    <a:bodyPr/>
                    <a:lstStyle/>
                    <a:p>
                      <a:pPr marL="0" algn="l" defTabSz="914400" rtl="0" eaLnBrk="1" fontAlgn="base" latinLnBrk="0" hangingPunct="1"/>
                      <a:r>
                        <a:rPr lang="en-AU" sz="1100" b="0" i="0" kern="1200">
                          <a:solidFill>
                            <a:schemeClr val="dk1"/>
                          </a:solidFill>
                          <a:effectLst/>
                          <a:latin typeface="Arial" panose="020B0604020202020204" pitchFamily="34" charset="0"/>
                          <a:ea typeface="+mn-ea"/>
                          <a:cs typeface="+mn-cs"/>
                        </a:rPr>
                        <a:t>Information gathered through discussions with participants.</a:t>
                      </a:r>
                    </a:p>
                  </a:txBody>
                  <a:tcPr anchor="ctr"/>
                </a:tc>
                <a:extLst>
                  <a:ext uri="{0D108BD9-81ED-4DB2-BD59-A6C34878D82A}">
                    <a16:rowId xmlns:a16="http://schemas.microsoft.com/office/drawing/2014/main" val="624795908"/>
                  </a:ext>
                </a:extLst>
              </a:tr>
              <a:tr h="621631">
                <a:tc>
                  <a:txBody>
                    <a:bodyPr/>
                    <a:lstStyle/>
                    <a:p>
                      <a:pPr algn="l" rtl="0" fontAlgn="base"/>
                      <a:r>
                        <a:rPr lang="en-AU" sz="1100" b="0" i="0">
                          <a:effectLst/>
                          <a:latin typeface="Arial" panose="020B0604020202020204" pitchFamily="34" charset="0"/>
                        </a:rPr>
                        <a:t>12.6.1</a:t>
                      </a:r>
                      <a:r>
                        <a:rPr lang="en-AU" sz="1100" b="1" i="0">
                          <a:effectLst/>
                          <a:latin typeface="Arial" panose="020B0604020202020204" pitchFamily="34" charset="0"/>
                        </a:rPr>
                        <a:t> </a:t>
                      </a:r>
                      <a:endParaRPr lang="en-AU" sz="1100" b="1" i="0">
                        <a:effectLst/>
                      </a:endParaRPr>
                    </a:p>
                  </a:txBody>
                  <a:tcPr anchor="ctr"/>
                </a:tc>
                <a:tc>
                  <a:txBody>
                    <a:bodyPr/>
                    <a:lstStyle/>
                    <a:p>
                      <a:pPr marL="0" algn="l" defTabSz="914400" rtl="0" eaLnBrk="1" fontAlgn="base" latinLnBrk="0" hangingPunct="1">
                        <a:spcBef>
                          <a:spcPts val="600"/>
                        </a:spcBef>
                        <a:spcAft>
                          <a:spcPts val="900"/>
                        </a:spcAft>
                      </a:pPr>
                      <a:r>
                        <a:rPr lang="en-AU" sz="1100" b="0" i="0" kern="1200">
                          <a:solidFill>
                            <a:schemeClr val="dk1"/>
                          </a:solidFill>
                          <a:effectLst/>
                          <a:latin typeface="Arial" panose="020B0604020202020204" pitchFamily="34" charset="0"/>
                          <a:ea typeface="+mn-ea"/>
                          <a:cs typeface="+mn-cs"/>
                        </a:rPr>
                        <a:t>Closed </a:t>
                      </a:r>
                    </a:p>
                  </a:txBody>
                  <a:tcPr anchor="ctr"/>
                </a:tc>
                <a:tc>
                  <a:txBody>
                    <a:bodyPr/>
                    <a:lstStyle/>
                    <a:p>
                      <a:pPr marL="0" algn="l" defTabSz="914400" rtl="0" eaLnBrk="1" fontAlgn="base" latinLnBrk="0" hangingPunct="1"/>
                      <a:r>
                        <a:rPr lang="en-AU" sz="1100" b="0" i="0" kern="1200">
                          <a:solidFill>
                            <a:schemeClr val="dk1"/>
                          </a:solidFill>
                          <a:effectLst/>
                          <a:latin typeface="Arial" panose="020B0604020202020204" pitchFamily="34" charset="0"/>
                          <a:ea typeface="+mn-ea"/>
                          <a:cs typeface="+mn-cs"/>
                        </a:rPr>
                        <a:t>AEMO to include an agenda item on contingency planning at the next Executive Forum </a:t>
                      </a:r>
                    </a:p>
                    <a:p>
                      <a:pPr marL="0" algn="l" defTabSz="914400" rtl="0" eaLnBrk="1" fontAlgn="base" latinLnBrk="0" hangingPunct="1"/>
                      <a:r>
                        <a:rPr lang="en-AU" sz="1100" b="0" i="0" kern="1200">
                          <a:solidFill>
                            <a:schemeClr val="dk1"/>
                          </a:solidFill>
                          <a:effectLst/>
                          <a:latin typeface="Arial" panose="020B0604020202020204" pitchFamily="34" charset="0"/>
                          <a:ea typeface="+mn-ea"/>
                          <a:cs typeface="+mn-cs"/>
                        </a:rPr>
                        <a:t> </a:t>
                      </a:r>
                    </a:p>
                  </a:txBody>
                  <a:tcPr anchor="ctr"/>
                </a:tc>
                <a:tc>
                  <a:txBody>
                    <a:bodyPr/>
                    <a:lstStyle/>
                    <a:p>
                      <a:pPr marL="0" algn="l" defTabSz="914400" rtl="0" eaLnBrk="1" fontAlgn="base" latinLnBrk="0" hangingPunct="1"/>
                      <a:r>
                        <a:rPr lang="en-AU" sz="1100" b="0" i="0" kern="1200">
                          <a:solidFill>
                            <a:schemeClr val="dk1"/>
                          </a:solidFill>
                          <a:effectLst/>
                          <a:latin typeface="Arial" panose="020B0604020202020204" pitchFamily="34" charset="0"/>
                          <a:ea typeface="+mn-ea"/>
                          <a:cs typeface="+mn-cs"/>
                        </a:rPr>
                        <a:t>Included in agenda.</a:t>
                      </a:r>
                    </a:p>
                  </a:txBody>
                  <a:tcPr anchor="ctr"/>
                </a:tc>
                <a:extLst>
                  <a:ext uri="{0D108BD9-81ED-4DB2-BD59-A6C34878D82A}">
                    <a16:rowId xmlns:a16="http://schemas.microsoft.com/office/drawing/2014/main" val="2224174642"/>
                  </a:ext>
                </a:extLst>
              </a:tr>
              <a:tr h="621631">
                <a:tc>
                  <a:txBody>
                    <a:bodyPr/>
                    <a:lstStyle/>
                    <a:p>
                      <a:pPr algn="l" rtl="0" fontAlgn="base"/>
                      <a:r>
                        <a:rPr lang="en-AU" sz="1100" b="0" i="0">
                          <a:effectLst/>
                          <a:latin typeface="Arial" panose="020B0604020202020204" pitchFamily="34" charset="0"/>
                        </a:rPr>
                        <a:t>12.7.1</a:t>
                      </a:r>
                      <a:r>
                        <a:rPr lang="en-AU" sz="1100" b="1" i="0">
                          <a:effectLst/>
                          <a:latin typeface="Arial" panose="020B0604020202020204" pitchFamily="34" charset="0"/>
                        </a:rPr>
                        <a:t> </a:t>
                      </a:r>
                      <a:endParaRPr lang="en-AU" sz="1100" b="1" i="0">
                        <a:effectLst/>
                      </a:endParaRPr>
                    </a:p>
                  </a:txBody>
                  <a:tcPr anchor="ctr"/>
                </a:tc>
                <a:tc>
                  <a:txBody>
                    <a:bodyPr/>
                    <a:lstStyle/>
                    <a:p>
                      <a:pPr marL="0" algn="l" defTabSz="914400" rtl="0" eaLnBrk="1" fontAlgn="base" latinLnBrk="0" hangingPunct="1">
                        <a:spcBef>
                          <a:spcPts val="600"/>
                        </a:spcBef>
                        <a:spcAft>
                          <a:spcPts val="900"/>
                        </a:spcAft>
                      </a:pPr>
                      <a:r>
                        <a:rPr lang="en-AU" sz="1100" b="0" i="0" kern="1200">
                          <a:solidFill>
                            <a:schemeClr val="dk1"/>
                          </a:solidFill>
                          <a:effectLst/>
                          <a:latin typeface="Arial" panose="020B0604020202020204" pitchFamily="34" charset="0"/>
                          <a:ea typeface="+mn-ea"/>
                          <a:cs typeface="+mn-cs"/>
                        </a:rPr>
                        <a:t>Closed</a:t>
                      </a:r>
                    </a:p>
                  </a:txBody>
                  <a:tcPr anchor="ctr"/>
                </a:tc>
                <a:tc>
                  <a:txBody>
                    <a:bodyPr/>
                    <a:lstStyle/>
                    <a:p>
                      <a:pPr marL="0" algn="l" defTabSz="914400" rtl="0" eaLnBrk="1" fontAlgn="base" latinLnBrk="0" hangingPunct="1"/>
                      <a:r>
                        <a:rPr lang="en-AU" sz="1100" b="0" i="0" kern="1200">
                          <a:solidFill>
                            <a:schemeClr val="dk1"/>
                          </a:solidFill>
                          <a:effectLst/>
                          <a:latin typeface="Arial" panose="020B0604020202020204" pitchFamily="34" charset="0"/>
                          <a:ea typeface="+mn-ea"/>
                          <a:cs typeface="+mn-cs"/>
                        </a:rPr>
                        <a:t>AEMO to consider the positioning of the Regulatory Implementation Roadmap webpage within the AEMO website.  </a:t>
                      </a:r>
                    </a:p>
                    <a:p>
                      <a:pPr marL="0" algn="l" defTabSz="914400" rtl="0" eaLnBrk="1" fontAlgn="base" latinLnBrk="0" hangingPunct="1"/>
                      <a:r>
                        <a:rPr lang="en-AU" sz="1100" b="0" i="0" kern="1200">
                          <a:solidFill>
                            <a:schemeClr val="dk1"/>
                          </a:solidFill>
                          <a:effectLst/>
                          <a:latin typeface="Arial" panose="020B0604020202020204" pitchFamily="34" charset="0"/>
                          <a:ea typeface="+mn-ea"/>
                          <a:cs typeface="+mn-cs"/>
                        </a:rPr>
                        <a:t> </a:t>
                      </a:r>
                    </a:p>
                  </a:txBody>
                  <a:tcPr anchor="ctr"/>
                </a:tc>
                <a:tc>
                  <a:txBody>
                    <a:bodyPr/>
                    <a:lstStyle/>
                    <a:p>
                      <a:pPr marL="0" algn="l" defTabSz="914400" rtl="0" eaLnBrk="1" fontAlgn="base" latinLnBrk="0" hangingPunct="1"/>
                      <a:r>
                        <a:rPr lang="en-AU" sz="1100" b="0" i="0" kern="1200">
                          <a:solidFill>
                            <a:schemeClr val="dk1"/>
                          </a:solidFill>
                          <a:effectLst/>
                          <a:latin typeface="Arial" panose="020B0604020202020204" pitchFamily="34" charset="0"/>
                          <a:ea typeface="+mn-ea"/>
                          <a:cs typeface="+mn-cs"/>
                        </a:rPr>
                        <a:t>This feedback has been provided to the Corporate Affairs team. ​</a:t>
                      </a:r>
                    </a:p>
                  </a:txBody>
                  <a:tcPr anchor="ctr"/>
                </a:tc>
                <a:extLst>
                  <a:ext uri="{0D108BD9-81ED-4DB2-BD59-A6C34878D82A}">
                    <a16:rowId xmlns:a16="http://schemas.microsoft.com/office/drawing/2014/main" val="106475871"/>
                  </a:ext>
                </a:extLst>
              </a:tr>
              <a:tr h="621631">
                <a:tc>
                  <a:txBody>
                    <a:bodyPr/>
                    <a:lstStyle/>
                    <a:p>
                      <a:pPr algn="l" rtl="0" fontAlgn="base"/>
                      <a:r>
                        <a:rPr lang="en-AU" sz="1100" b="0" i="0">
                          <a:effectLst/>
                          <a:latin typeface="Arial" panose="020B0604020202020204" pitchFamily="34" charset="0"/>
                        </a:rPr>
                        <a:t>12.8.1</a:t>
                      </a:r>
                      <a:r>
                        <a:rPr lang="en-AU" sz="1100" b="1" i="0">
                          <a:effectLst/>
                          <a:latin typeface="Arial" panose="020B0604020202020204" pitchFamily="34" charset="0"/>
                        </a:rPr>
                        <a:t> </a:t>
                      </a:r>
                      <a:endParaRPr lang="en-AU" sz="1100" b="1" i="0">
                        <a:effectLst/>
                      </a:endParaRPr>
                    </a:p>
                  </a:txBody>
                  <a:tcPr anchor="ctr"/>
                </a:tc>
                <a:tc>
                  <a:txBody>
                    <a:bodyPr/>
                    <a:lstStyle/>
                    <a:p>
                      <a:pPr marL="0" algn="l" defTabSz="914400" rtl="0" eaLnBrk="1" fontAlgn="base" latinLnBrk="0" hangingPunct="1">
                        <a:spcBef>
                          <a:spcPts val="600"/>
                        </a:spcBef>
                        <a:spcAft>
                          <a:spcPts val="900"/>
                        </a:spcAft>
                      </a:pPr>
                      <a:r>
                        <a:rPr lang="en-AU" sz="1100" b="0" i="0" kern="1200">
                          <a:solidFill>
                            <a:schemeClr val="dk1"/>
                          </a:solidFill>
                          <a:effectLst/>
                          <a:latin typeface="Arial" panose="020B0604020202020204" pitchFamily="34" charset="0"/>
                          <a:ea typeface="+mn-ea"/>
                          <a:cs typeface="+mn-cs"/>
                        </a:rPr>
                        <a:t>Closed</a:t>
                      </a:r>
                    </a:p>
                  </a:txBody>
                  <a:tcPr anchor="ctr"/>
                </a:tc>
                <a:tc>
                  <a:txBody>
                    <a:bodyPr/>
                    <a:lstStyle/>
                    <a:p>
                      <a:pPr marL="0" algn="l" defTabSz="914400" rtl="0" eaLnBrk="1" fontAlgn="base" latinLnBrk="0" hangingPunct="1"/>
                      <a:r>
                        <a:rPr lang="en-AU" sz="1100" b="0" i="0" kern="1200">
                          <a:solidFill>
                            <a:schemeClr val="dk1"/>
                          </a:solidFill>
                          <a:effectLst/>
                          <a:latin typeface="Arial" panose="020B0604020202020204" pitchFamily="34" charset="0"/>
                          <a:ea typeface="+mn-ea"/>
                          <a:cs typeface="+mn-cs"/>
                        </a:rPr>
                        <a:t>AEMO to issue invitation for an Executive Forum in May or June. </a:t>
                      </a:r>
                    </a:p>
                  </a:txBody>
                  <a:tcPr anchor="ctr"/>
                </a:tc>
                <a:tc>
                  <a:txBody>
                    <a:bodyPr/>
                    <a:lstStyle/>
                    <a:p>
                      <a:pPr marL="0" algn="l" defTabSz="914400" rtl="0" eaLnBrk="1" fontAlgn="base" latinLnBrk="0" hangingPunct="1"/>
                      <a:r>
                        <a:rPr lang="en-AU" sz="1100" b="0" i="0" kern="1200">
                          <a:solidFill>
                            <a:schemeClr val="dk1"/>
                          </a:solidFill>
                          <a:effectLst/>
                          <a:latin typeface="Arial" panose="020B0604020202020204" pitchFamily="34" charset="0"/>
                          <a:ea typeface="+mn-ea"/>
                          <a:cs typeface="+mn-cs"/>
                        </a:rPr>
                        <a:t>AEMO issued an invitation to a Special Executive Forum for 01-June. ​</a:t>
                      </a:r>
                    </a:p>
                  </a:txBody>
                  <a:tcPr anchor="ctr"/>
                </a:tc>
                <a:extLst>
                  <a:ext uri="{0D108BD9-81ED-4DB2-BD59-A6C34878D82A}">
                    <a16:rowId xmlns:a16="http://schemas.microsoft.com/office/drawing/2014/main" val="2943821010"/>
                  </a:ext>
                </a:extLst>
              </a:tr>
            </a:tbl>
          </a:graphicData>
        </a:graphic>
      </p:graphicFrame>
    </p:spTree>
    <p:extLst>
      <p:ext uri="{BB962C8B-B14F-4D97-AF65-F5344CB8AC3E}">
        <p14:creationId xmlns:p14="http://schemas.microsoft.com/office/powerpoint/2010/main" val="3450994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3E42B2B-0971-49E3-BC1E-116B7AC7E246}"/>
              </a:ext>
            </a:extLst>
          </p:cNvPr>
          <p:cNvSpPr>
            <a:spLocks noGrp="1"/>
          </p:cNvSpPr>
          <p:nvPr>
            <p:ph type="ctrTitle"/>
          </p:nvPr>
        </p:nvSpPr>
        <p:spPr/>
        <p:txBody>
          <a:bodyPr/>
          <a:lstStyle/>
          <a:p>
            <a:r>
              <a:rPr lang="en-AU"/>
              <a:t>Readiness Dashboard</a:t>
            </a:r>
          </a:p>
        </p:txBody>
      </p:sp>
      <p:sp>
        <p:nvSpPr>
          <p:cNvPr id="6" name="Subtitle 5">
            <a:extLst>
              <a:ext uri="{FF2B5EF4-FFF2-40B4-BE49-F238E27FC236}">
                <a16:creationId xmlns:a16="http://schemas.microsoft.com/office/drawing/2014/main" id="{C6A34C83-12A3-4F9A-9237-FD16B261E0EA}"/>
              </a:ext>
            </a:extLst>
          </p:cNvPr>
          <p:cNvSpPr>
            <a:spLocks noGrp="1"/>
          </p:cNvSpPr>
          <p:nvPr>
            <p:ph type="subTitle" idx="1"/>
          </p:nvPr>
        </p:nvSpPr>
        <p:spPr/>
        <p:txBody>
          <a:bodyPr/>
          <a:lstStyle/>
          <a:p>
            <a:r>
              <a:rPr lang="en-AU"/>
              <a:t>Peter Carruthers</a:t>
            </a:r>
          </a:p>
        </p:txBody>
      </p:sp>
      <p:sp>
        <p:nvSpPr>
          <p:cNvPr id="4" name="Slide Number Placeholder 3">
            <a:extLst>
              <a:ext uri="{FF2B5EF4-FFF2-40B4-BE49-F238E27FC236}">
                <a16:creationId xmlns:a16="http://schemas.microsoft.com/office/drawing/2014/main" id="{C58421F4-BF13-40EF-9546-D8D730ED1697}"/>
              </a:ext>
            </a:extLst>
          </p:cNvPr>
          <p:cNvSpPr>
            <a:spLocks noGrp="1"/>
          </p:cNvSpPr>
          <p:nvPr>
            <p:ph type="sldNum" sz="quarter" idx="12"/>
          </p:nvPr>
        </p:nvSpPr>
        <p:spPr/>
        <p:txBody>
          <a:bodyPr/>
          <a:lstStyle/>
          <a:p>
            <a:fld id="{4EC81F68-4976-451A-B2E9-79BCBD2F70CC}" type="slidenum">
              <a:rPr lang="en-AU" smtClean="0"/>
              <a:t>7</a:t>
            </a:fld>
            <a:endParaRPr lang="en-AU"/>
          </a:p>
        </p:txBody>
      </p:sp>
    </p:spTree>
    <p:extLst>
      <p:ext uri="{BB962C8B-B14F-4D97-AF65-F5344CB8AC3E}">
        <p14:creationId xmlns:p14="http://schemas.microsoft.com/office/powerpoint/2010/main" val="3514650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B9F16-94F8-4A8B-AC02-A6EE46E9F038}"/>
              </a:ext>
            </a:extLst>
          </p:cNvPr>
          <p:cNvSpPr>
            <a:spLocks noGrp="1"/>
          </p:cNvSpPr>
          <p:nvPr>
            <p:ph type="title"/>
          </p:nvPr>
        </p:nvSpPr>
        <p:spPr>
          <a:xfrm>
            <a:off x="316523" y="181734"/>
            <a:ext cx="9504484" cy="1189039"/>
          </a:xfrm>
        </p:spPr>
        <p:txBody>
          <a:bodyPr>
            <a:normAutofit/>
          </a:bodyPr>
          <a:lstStyle/>
          <a:p>
            <a:r>
              <a:rPr lang="en-AU" sz="3600"/>
              <a:t>Overall Market Readiness</a:t>
            </a:r>
          </a:p>
        </p:txBody>
      </p:sp>
      <p:sp>
        <p:nvSpPr>
          <p:cNvPr id="4" name="Slide Number Placeholder 3">
            <a:extLst>
              <a:ext uri="{FF2B5EF4-FFF2-40B4-BE49-F238E27FC236}">
                <a16:creationId xmlns:a16="http://schemas.microsoft.com/office/drawing/2014/main" id="{F859AE8D-042B-4646-952D-F1D870F51F8D}"/>
              </a:ext>
            </a:extLst>
          </p:cNvPr>
          <p:cNvSpPr>
            <a:spLocks noGrp="1"/>
          </p:cNvSpPr>
          <p:nvPr>
            <p:ph type="sldNum" sz="quarter" idx="12"/>
          </p:nvPr>
        </p:nvSpPr>
        <p:spPr>
          <a:xfrm>
            <a:off x="11759919" y="6601476"/>
            <a:ext cx="432081"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200" b="0" i="0" u="none" strike="noStrike" kern="1200" cap="none" spc="0" normalizeH="0" baseline="0" noProof="0" smtClean="0">
                <a:ln>
                  <a:noFill/>
                </a:ln>
                <a:solidFill>
                  <a:srgbClr val="222324">
                    <a:tint val="75000"/>
                  </a:srgbClr>
                </a:solidFill>
                <a:effectLst/>
                <a:uLnTx/>
                <a:uFillTx/>
                <a:latin typeface="Segoe UI Semi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AU" sz="1200" b="0" i="0" u="none" strike="noStrike" kern="1200" cap="none" spc="0" normalizeH="0" baseline="0" noProof="0">
              <a:ln>
                <a:noFill/>
              </a:ln>
              <a:solidFill>
                <a:srgbClr val="222324">
                  <a:tint val="75000"/>
                </a:srgbClr>
              </a:solidFill>
              <a:effectLst/>
              <a:uLnTx/>
              <a:uFillTx/>
              <a:latin typeface="Segoe UI Semilight"/>
              <a:ea typeface="+mn-ea"/>
              <a:cs typeface="+mn-cs"/>
            </a:endParaRPr>
          </a:p>
        </p:txBody>
      </p:sp>
      <p:graphicFrame>
        <p:nvGraphicFramePr>
          <p:cNvPr id="5" name="Table 4">
            <a:extLst>
              <a:ext uri="{FF2B5EF4-FFF2-40B4-BE49-F238E27FC236}">
                <a16:creationId xmlns:a16="http://schemas.microsoft.com/office/drawing/2014/main" id="{98767EC6-C512-4B61-89B0-B32D8F83F721}"/>
              </a:ext>
            </a:extLst>
          </p:cNvPr>
          <p:cNvGraphicFramePr>
            <a:graphicFrameLocks noGrp="1"/>
          </p:cNvGraphicFramePr>
          <p:nvPr>
            <p:extLst>
              <p:ext uri="{D42A27DB-BD31-4B8C-83A1-F6EECF244321}">
                <p14:modId xmlns:p14="http://schemas.microsoft.com/office/powerpoint/2010/main" val="3558029446"/>
              </p:ext>
            </p:extLst>
          </p:nvPr>
        </p:nvGraphicFramePr>
        <p:xfrm>
          <a:off x="8865825" y="89425"/>
          <a:ext cx="3213773" cy="1189039"/>
        </p:xfrm>
        <a:graphic>
          <a:graphicData uri="http://schemas.openxmlformats.org/drawingml/2006/table">
            <a:tbl>
              <a:tblPr/>
              <a:tblGrid>
                <a:gridCol w="455397">
                  <a:extLst>
                    <a:ext uri="{9D8B030D-6E8A-4147-A177-3AD203B41FA5}">
                      <a16:colId xmlns:a16="http://schemas.microsoft.com/office/drawing/2014/main" val="3752375256"/>
                    </a:ext>
                  </a:extLst>
                </a:gridCol>
                <a:gridCol w="1009513">
                  <a:extLst>
                    <a:ext uri="{9D8B030D-6E8A-4147-A177-3AD203B41FA5}">
                      <a16:colId xmlns:a16="http://schemas.microsoft.com/office/drawing/2014/main" val="1888874333"/>
                    </a:ext>
                  </a:extLst>
                </a:gridCol>
                <a:gridCol w="1748863">
                  <a:extLst>
                    <a:ext uri="{9D8B030D-6E8A-4147-A177-3AD203B41FA5}">
                      <a16:colId xmlns:a16="http://schemas.microsoft.com/office/drawing/2014/main" val="489716578"/>
                    </a:ext>
                  </a:extLst>
                </a:gridCol>
              </a:tblGrid>
              <a:tr h="395198">
                <a:tc>
                  <a:txBody>
                    <a:bodyPr/>
                    <a:lstStyle/>
                    <a:p>
                      <a:pPr algn="l" fontAlgn="t"/>
                      <a:endParaRPr lang="en-AU" sz="900" b="0" i="0" u="none" strike="noStrike">
                        <a:solidFill>
                          <a:srgbClr val="000000"/>
                        </a:solidFill>
                        <a:effectLst/>
                        <a:latin typeface="Calibri" panose="020F0502020204030204" pitchFamily="34" charset="0"/>
                      </a:endParaRPr>
                    </a:p>
                  </a:txBody>
                  <a:tcPr marL="72000" marR="72000" marT="0" marB="0" anchor="ctr">
                    <a:lnL w="12700" cap="flat" cmpd="sng" algn="ctr">
                      <a:solidFill>
                        <a:schemeClr val="bg1"/>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tc>
                  <a:txBody>
                    <a:bodyPr/>
                    <a:lstStyle/>
                    <a:p>
                      <a:pPr algn="l" fontAlgn="t"/>
                      <a:r>
                        <a:rPr lang="en-AU" sz="800" b="1" i="0" u="none" strike="noStrike">
                          <a:solidFill>
                            <a:schemeClr val="tx1"/>
                          </a:solidFill>
                          <a:effectLst/>
                          <a:latin typeface="Calibri" panose="020F0502020204030204" pitchFamily="34" charset="0"/>
                        </a:rPr>
                        <a:t>On track</a:t>
                      </a:r>
                    </a:p>
                  </a:txBody>
                  <a:tcPr marL="72000" marR="72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tc>
                  <a:txBody>
                    <a:bodyPr/>
                    <a:lstStyle/>
                    <a:p>
                      <a:pPr algn="l" fontAlgn="t"/>
                      <a:r>
                        <a:rPr lang="en-AU" sz="800" b="0" i="0" u="none" strike="noStrike">
                          <a:solidFill>
                            <a:schemeClr val="tx1"/>
                          </a:solidFill>
                          <a:effectLst/>
                          <a:latin typeface="Calibri" panose="020F0502020204030204" pitchFamily="34" charset="0"/>
                        </a:rPr>
                        <a:t>On track for commencement date</a:t>
                      </a:r>
                    </a:p>
                  </a:txBody>
                  <a:tcPr marL="54000" marR="54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64156069"/>
                  </a:ext>
                </a:extLst>
              </a:tr>
              <a:tr h="370118">
                <a:tc>
                  <a:txBody>
                    <a:bodyPr/>
                    <a:lstStyle/>
                    <a:p>
                      <a:pPr algn="l" fontAlgn="t"/>
                      <a:endParaRPr lang="en-AU" sz="900" b="0" i="0" u="none" strike="noStrike">
                        <a:solidFill>
                          <a:srgbClr val="000000"/>
                        </a:solidFill>
                        <a:effectLst/>
                        <a:latin typeface="Calibri" panose="020F0502020204030204" pitchFamily="34" charset="0"/>
                      </a:endParaRPr>
                    </a:p>
                  </a:txBody>
                  <a:tcPr marL="72000" marR="72000" marT="0" marB="0" anchor="ctr">
                    <a:lnL w="12700" cap="flat" cmpd="sng" algn="ctr">
                      <a:solidFill>
                        <a:schemeClr val="bg1"/>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00"/>
                    </a:solidFill>
                  </a:tcPr>
                </a:tc>
                <a:tc>
                  <a:txBody>
                    <a:bodyPr/>
                    <a:lstStyle/>
                    <a:p>
                      <a:pPr algn="l" fontAlgn="t"/>
                      <a:r>
                        <a:rPr lang="en-AU" sz="800" b="1" i="0" u="none" strike="noStrike">
                          <a:solidFill>
                            <a:schemeClr val="tx1"/>
                          </a:solidFill>
                          <a:effectLst/>
                          <a:latin typeface="Calibri" panose="020F0502020204030204" pitchFamily="34" charset="0"/>
                        </a:rPr>
                        <a:t>Risk to major milestones or deliveries</a:t>
                      </a:r>
                    </a:p>
                  </a:txBody>
                  <a:tcPr marL="72000" marR="72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tc>
                  <a:txBody>
                    <a:bodyPr/>
                    <a:lstStyle/>
                    <a:p>
                      <a:pPr algn="l" fontAlgn="t"/>
                      <a:r>
                        <a:rPr lang="en-AU" sz="800" b="0" i="0" u="none" strike="noStrike">
                          <a:solidFill>
                            <a:schemeClr val="tx1"/>
                          </a:solidFill>
                          <a:effectLst/>
                          <a:latin typeface="Calibri" panose="020F0502020204030204" pitchFamily="34" charset="0"/>
                        </a:rPr>
                        <a:t>Remediation or contingency activation required to ensure on track delivery for Rule Commencement</a:t>
                      </a:r>
                    </a:p>
                  </a:txBody>
                  <a:tcPr marL="54000" marR="54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6061604"/>
                  </a:ext>
                </a:extLst>
              </a:tr>
              <a:tr h="423723">
                <a:tc>
                  <a:txBody>
                    <a:bodyPr/>
                    <a:lstStyle/>
                    <a:p>
                      <a:pPr algn="l" fontAlgn="t"/>
                      <a:endParaRPr lang="en-AU" sz="900" b="0" i="0" u="none" strike="noStrike">
                        <a:solidFill>
                          <a:srgbClr val="000000"/>
                        </a:solidFill>
                        <a:effectLst/>
                        <a:latin typeface="Calibri" panose="020F0502020204030204" pitchFamily="34" charset="0"/>
                      </a:endParaRPr>
                    </a:p>
                  </a:txBody>
                  <a:tcPr marL="72000" marR="72000" marT="0" marB="0" anchor="ctr">
                    <a:lnL w="12700" cap="flat" cmpd="sng" algn="ctr">
                      <a:solidFill>
                        <a:schemeClr val="bg1"/>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0000"/>
                    </a:solidFill>
                  </a:tcPr>
                </a:tc>
                <a:tc>
                  <a:txBody>
                    <a:bodyPr/>
                    <a:lstStyle/>
                    <a:p>
                      <a:pPr algn="l" fontAlgn="t"/>
                      <a:r>
                        <a:rPr lang="en-AU" sz="800" b="1" i="0" u="none" strike="noStrike">
                          <a:solidFill>
                            <a:schemeClr val="tx1"/>
                          </a:solidFill>
                          <a:effectLst/>
                          <a:latin typeface="Calibri" panose="020F0502020204030204" pitchFamily="34" charset="0"/>
                        </a:rPr>
                        <a:t>Risk to rule commencement</a:t>
                      </a:r>
                    </a:p>
                  </a:txBody>
                  <a:tcPr marL="72000" marR="72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tc>
                  <a:txBody>
                    <a:bodyPr/>
                    <a:lstStyle/>
                    <a:p>
                      <a:pPr algn="l" fontAlgn="t"/>
                      <a:r>
                        <a:rPr lang="en-AU" sz="800" b="0" i="0" u="none" strike="noStrike">
                          <a:solidFill>
                            <a:schemeClr val="tx1"/>
                          </a:solidFill>
                          <a:effectLst/>
                          <a:latin typeface="Calibri" panose="020F0502020204030204" pitchFamily="34" charset="0"/>
                        </a:rPr>
                        <a:t>Cannot be addressed with available contingencies to be on track for commencement date</a:t>
                      </a:r>
                    </a:p>
                  </a:txBody>
                  <a:tcPr marL="54000" marR="54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91541292"/>
                  </a:ext>
                </a:extLst>
              </a:tr>
            </a:tbl>
          </a:graphicData>
        </a:graphic>
      </p:graphicFrame>
      <p:graphicFrame>
        <p:nvGraphicFramePr>
          <p:cNvPr id="6" name="Table 5">
            <a:extLst>
              <a:ext uri="{FF2B5EF4-FFF2-40B4-BE49-F238E27FC236}">
                <a16:creationId xmlns:a16="http://schemas.microsoft.com/office/drawing/2014/main" id="{4B84434F-6DA0-4C34-90A9-6134336FAE2F}"/>
              </a:ext>
            </a:extLst>
          </p:cNvPr>
          <p:cNvGraphicFramePr>
            <a:graphicFrameLocks noGrp="1"/>
          </p:cNvGraphicFramePr>
          <p:nvPr>
            <p:extLst>
              <p:ext uri="{D42A27DB-BD31-4B8C-83A1-F6EECF244321}">
                <p14:modId xmlns:p14="http://schemas.microsoft.com/office/powerpoint/2010/main" val="618037591"/>
              </p:ext>
            </p:extLst>
          </p:nvPr>
        </p:nvGraphicFramePr>
        <p:xfrm>
          <a:off x="0" y="1364230"/>
          <a:ext cx="12192000" cy="5443170"/>
        </p:xfrm>
        <a:graphic>
          <a:graphicData uri="http://schemas.openxmlformats.org/drawingml/2006/table">
            <a:tbl>
              <a:tblPr>
                <a:tableStyleId>{93296810-A885-4BE3-A3E7-6D5BEEA58F35}</a:tableStyleId>
              </a:tblPr>
              <a:tblGrid>
                <a:gridCol w="2920999">
                  <a:extLst>
                    <a:ext uri="{9D8B030D-6E8A-4147-A177-3AD203B41FA5}">
                      <a16:colId xmlns:a16="http://schemas.microsoft.com/office/drawing/2014/main" val="2629449130"/>
                    </a:ext>
                  </a:extLst>
                </a:gridCol>
                <a:gridCol w="812800">
                  <a:extLst>
                    <a:ext uri="{9D8B030D-6E8A-4147-A177-3AD203B41FA5}">
                      <a16:colId xmlns:a16="http://schemas.microsoft.com/office/drawing/2014/main" val="2571583907"/>
                    </a:ext>
                  </a:extLst>
                </a:gridCol>
                <a:gridCol w="770740">
                  <a:extLst>
                    <a:ext uri="{9D8B030D-6E8A-4147-A177-3AD203B41FA5}">
                      <a16:colId xmlns:a16="http://schemas.microsoft.com/office/drawing/2014/main" val="3119732393"/>
                    </a:ext>
                  </a:extLst>
                </a:gridCol>
                <a:gridCol w="7687461">
                  <a:extLst>
                    <a:ext uri="{9D8B030D-6E8A-4147-A177-3AD203B41FA5}">
                      <a16:colId xmlns:a16="http://schemas.microsoft.com/office/drawing/2014/main" val="2451703600"/>
                    </a:ext>
                  </a:extLst>
                </a:gridCol>
              </a:tblGrid>
              <a:tr h="462810">
                <a:tc>
                  <a:txBody>
                    <a:bodyPr/>
                    <a:lstStyle/>
                    <a:p>
                      <a:pPr algn="ctr" fontAlgn="b"/>
                      <a:r>
                        <a:rPr lang="en-AU" sz="1100" b="1" u="none" strike="noStrike" kern="1200">
                          <a:solidFill>
                            <a:schemeClr val="bg1"/>
                          </a:solidFill>
                          <a:effectLst/>
                        </a:rPr>
                        <a:t>Activity</a:t>
                      </a:r>
                      <a:endParaRPr lang="en-AU" sz="1100" b="1" i="0" u="none" strike="noStrike" kern="1200">
                        <a:solidFill>
                          <a:schemeClr val="bg1"/>
                        </a:solidFill>
                        <a:effectLst/>
                        <a:latin typeface="Calibri" panose="020F0502020204030204" pitchFamily="34" charset="0"/>
                        <a:ea typeface="+mn-ea"/>
                        <a:cs typeface="+mn-cs"/>
                      </a:endParaRPr>
                    </a:p>
                  </a:txBody>
                  <a:tcPr marL="72000" marR="72000" marT="72000" marB="72000" anchor="ctr">
                    <a:solidFill>
                      <a:schemeClr val="accent5"/>
                    </a:solidFill>
                  </a:tcPr>
                </a:tc>
                <a:tc>
                  <a:txBody>
                    <a:bodyPr/>
                    <a:lstStyle/>
                    <a:p>
                      <a:pPr algn="ctr" fontAlgn="t"/>
                      <a:r>
                        <a:rPr lang="en-AU" sz="1100" b="1" u="none" strike="noStrike">
                          <a:solidFill>
                            <a:schemeClr val="bg1"/>
                          </a:solidFill>
                          <a:effectLst/>
                        </a:rPr>
                        <a:t>Status</a:t>
                      </a:r>
                      <a:endParaRPr lang="en-AU" sz="1100" b="1" i="0" u="none" strike="noStrike">
                        <a:solidFill>
                          <a:schemeClr val="bg1"/>
                        </a:solidFill>
                        <a:effectLst/>
                        <a:latin typeface="Calibri"/>
                      </a:endParaRPr>
                    </a:p>
                  </a:txBody>
                  <a:tcPr marL="72000" marR="72000" marT="72000" marB="72000" anchor="ctr">
                    <a:solidFill>
                      <a:schemeClr val="accent5"/>
                    </a:solidFill>
                  </a:tcPr>
                </a:tc>
                <a:tc>
                  <a:txBody>
                    <a:bodyPr/>
                    <a:lstStyle/>
                    <a:p>
                      <a:pPr algn="ctr" fontAlgn="t"/>
                      <a:r>
                        <a:rPr lang="en-AU" sz="1100" b="1" u="none" strike="noStrike" kern="1200">
                          <a:solidFill>
                            <a:schemeClr val="bg1"/>
                          </a:solidFill>
                          <a:effectLst/>
                          <a:latin typeface="+mn-lt"/>
                          <a:ea typeface="+mn-ea"/>
                          <a:cs typeface="+mn-cs"/>
                        </a:rPr>
                        <a:t>Trend</a:t>
                      </a:r>
                    </a:p>
                  </a:txBody>
                  <a:tcPr marL="72000" marR="72000" marT="72000" marB="72000" anchor="ctr">
                    <a:solidFill>
                      <a:schemeClr val="accent5"/>
                    </a:solidFill>
                  </a:tcPr>
                </a:tc>
                <a:tc>
                  <a:txBody>
                    <a:bodyPr/>
                    <a:lstStyle/>
                    <a:p>
                      <a:pPr algn="ctr" fontAlgn="t"/>
                      <a:r>
                        <a:rPr lang="en-AU" sz="1100" b="1" u="none" strike="noStrike">
                          <a:solidFill>
                            <a:schemeClr val="bg1"/>
                          </a:solidFill>
                          <a:effectLst/>
                        </a:rPr>
                        <a:t>Comments</a:t>
                      </a:r>
                      <a:endParaRPr lang="en-AU" sz="1100" b="1" i="0" u="none" strike="noStrike">
                        <a:solidFill>
                          <a:schemeClr val="bg1"/>
                        </a:solidFill>
                        <a:effectLst/>
                        <a:latin typeface="Calibri"/>
                      </a:endParaRPr>
                    </a:p>
                  </a:txBody>
                  <a:tcPr marL="72000" marR="72000" marT="72000" marB="72000" anchor="ctr">
                    <a:solidFill>
                      <a:schemeClr val="accent5"/>
                    </a:solidFill>
                  </a:tcPr>
                </a:tc>
                <a:extLst>
                  <a:ext uri="{0D108BD9-81ED-4DB2-BD59-A6C34878D82A}">
                    <a16:rowId xmlns:a16="http://schemas.microsoft.com/office/drawing/2014/main" val="1682879141"/>
                  </a:ext>
                </a:extLst>
              </a:tr>
              <a:tr h="791170">
                <a:tc>
                  <a:txBody>
                    <a:bodyPr/>
                    <a:lstStyle/>
                    <a:p>
                      <a:pPr algn="l" fontAlgn="t"/>
                      <a:r>
                        <a:rPr lang="en-AU" sz="1100" u="none" strike="noStrike">
                          <a:effectLst/>
                          <a:latin typeface="+mn-lt"/>
                          <a:cs typeface="Segoe UI Semilight"/>
                        </a:rPr>
                        <a:t>AEMO Business Readiness for 5MS and GS (Part A)</a:t>
                      </a:r>
                      <a:endParaRPr lang="en-AU" sz="1100" b="0" i="0" u="none" strike="noStrike">
                        <a:solidFill>
                          <a:srgbClr val="000000"/>
                        </a:solidFill>
                        <a:effectLst/>
                        <a:latin typeface="+mn-lt"/>
                        <a:cs typeface="Segoe UI Semilight"/>
                      </a:endParaRPr>
                    </a:p>
                  </a:txBody>
                  <a:tcPr marL="72000" marR="324000" marT="36000" marB="36000" anchor="ctr"/>
                </a:tc>
                <a:tc>
                  <a:txBody>
                    <a:bodyPr/>
                    <a:lstStyle/>
                    <a:p>
                      <a:pPr algn="ctr" fontAlgn="t"/>
                      <a:r>
                        <a:rPr lang="en-AU" sz="1100" b="0" i="0" u="none" strike="noStrike">
                          <a:solidFill>
                            <a:schemeClr val="bg1"/>
                          </a:solidFill>
                          <a:effectLst/>
                          <a:latin typeface="+mn-lt"/>
                        </a:rPr>
                        <a:t>On-track</a:t>
                      </a:r>
                    </a:p>
                  </a:txBody>
                  <a:tcPr marL="72000" marR="72000" marT="72000" marB="72000" anchor="ctr">
                    <a:solidFill>
                      <a:srgbClr val="00B050"/>
                    </a:solidFill>
                  </a:tcPr>
                </a:tc>
                <a:tc>
                  <a:txBody>
                    <a:bodyPr/>
                    <a:lstStyle/>
                    <a:p>
                      <a:pPr algn="ctr" fontAlgn="t"/>
                      <a:r>
                        <a:rPr lang="en-AU" sz="1100" b="0" i="0" u="none" strike="noStrike">
                          <a:solidFill>
                            <a:srgbClr val="00B050"/>
                          </a:solidFill>
                          <a:effectLst/>
                          <a:latin typeface="Calibri" panose="020F0502020204030204" pitchFamily="34" charset="0"/>
                        </a:rPr>
                        <a:t>Up</a:t>
                      </a:r>
                    </a:p>
                  </a:txBody>
                  <a:tcPr marL="72000" marR="72000" marT="72000" marB="72000" anchor="ctr">
                    <a:solidFill>
                      <a:srgbClr val="00B050"/>
                    </a:solidFill>
                  </a:tcPr>
                </a:tc>
                <a:tc>
                  <a:txBody>
                    <a:bodyPr/>
                    <a:lstStyle/>
                    <a:p>
                      <a:pPr marL="171450" indent="-171450" algn="l" fontAlgn="b">
                        <a:buFont typeface="Arial" panose="020B0604020202020204" pitchFamily="34" charset="0"/>
                        <a:buChar char="•"/>
                      </a:pPr>
                      <a:r>
                        <a:rPr lang="en-AU" sz="1100" u="none" strike="noStrike">
                          <a:effectLst/>
                          <a:latin typeface="+mn-lt"/>
                          <a:cs typeface="Segoe UI Semilight" panose="020B0402040204020203" pitchFamily="34" charset="0"/>
                        </a:rPr>
                        <a:t>Status: On-track</a:t>
                      </a:r>
                    </a:p>
                    <a:p>
                      <a:pPr marL="628650" lvl="1" indent="-171450" algn="l" fontAlgn="b">
                        <a:buFont typeface="Arial" panose="020B0604020202020204" pitchFamily="34" charset="0"/>
                        <a:buChar char="•"/>
                      </a:pPr>
                      <a:r>
                        <a:rPr lang="en-AU" sz="1100" u="none" strike="noStrike">
                          <a:effectLst/>
                          <a:latin typeface="+mn-lt"/>
                          <a:cs typeface="Segoe UI Semilight"/>
                        </a:rPr>
                        <a:t>All AEMO platforms are now in Production operating at 30 minute Settlement. Retail Platform deployed 21 June</a:t>
                      </a:r>
                    </a:p>
                    <a:p>
                      <a:pPr marL="628650" lvl="1" indent="-171450" algn="l" fontAlgn="b">
                        <a:buFont typeface="Arial" panose="020B0604020202020204" pitchFamily="34" charset="0"/>
                        <a:buChar char="•"/>
                      </a:pPr>
                      <a:r>
                        <a:rPr lang="en-AU" sz="1100" u="none" strike="noStrike">
                          <a:effectLst/>
                          <a:latin typeface="+mn-lt"/>
                          <a:cs typeface="Segoe UI Semilight"/>
                        </a:rPr>
                        <a:t>Market Trial scheduled for 19</a:t>
                      </a:r>
                      <a:r>
                        <a:rPr lang="en-AU" sz="1100" u="none" strike="noStrike" baseline="30000">
                          <a:effectLst/>
                          <a:latin typeface="+mn-lt"/>
                          <a:cs typeface="Segoe UI Semilight"/>
                        </a:rPr>
                        <a:t>th</a:t>
                      </a:r>
                      <a:r>
                        <a:rPr lang="en-AU" sz="1100" u="none" strike="noStrike">
                          <a:effectLst/>
                          <a:latin typeface="+mn-lt"/>
                          <a:cs typeface="Segoe UI Semilight"/>
                        </a:rPr>
                        <a:t> July commencement</a:t>
                      </a:r>
                    </a:p>
                    <a:p>
                      <a:pPr marL="171450" lvl="0" indent="-171450" algn="l" fontAlgn="b">
                        <a:buFont typeface="Arial" panose="020B0604020202020204" pitchFamily="34" charset="0"/>
                        <a:buChar char="•"/>
                      </a:pPr>
                      <a:r>
                        <a:rPr lang="en-AU" sz="1100" u="none" strike="noStrike">
                          <a:effectLst/>
                          <a:latin typeface="+mn-lt"/>
                          <a:cs typeface="Segoe UI Semilight"/>
                        </a:rPr>
                        <a:t>Trend: Up</a:t>
                      </a:r>
                    </a:p>
                    <a:p>
                      <a:pPr marL="628650" lvl="1" indent="-171450" algn="l" fontAlgn="b">
                        <a:buFont typeface="Arial" panose="020B0604020202020204" pitchFamily="34" charset="0"/>
                        <a:buChar char="•"/>
                      </a:pPr>
                      <a:r>
                        <a:rPr lang="en-AU" sz="1100" u="none" strike="noStrike">
                          <a:effectLst/>
                          <a:latin typeface="+mn-lt"/>
                          <a:cs typeface="Segoe UI Semilight"/>
                        </a:rPr>
                        <a:t>AEMO’s last platform (Retail) went live on the 21</a:t>
                      </a:r>
                      <a:r>
                        <a:rPr lang="en-AU" sz="1100" u="none" strike="noStrike" baseline="30000">
                          <a:effectLst/>
                          <a:latin typeface="+mn-lt"/>
                          <a:cs typeface="Segoe UI Semilight"/>
                        </a:rPr>
                        <a:t>st</a:t>
                      </a:r>
                      <a:r>
                        <a:rPr lang="en-AU" sz="1100" u="none" strike="noStrike">
                          <a:effectLst/>
                          <a:latin typeface="+mn-lt"/>
                          <a:cs typeface="Segoe UI Semilight"/>
                        </a:rPr>
                        <a:t> June</a:t>
                      </a:r>
                      <a:endParaRPr lang="en-AU" sz="1100" b="0" i="0" u="none" strike="noStrike">
                        <a:solidFill>
                          <a:srgbClr val="000000"/>
                        </a:solidFill>
                        <a:effectLst/>
                        <a:latin typeface="+mn-lt"/>
                        <a:cs typeface="Segoe UI Semilight"/>
                      </a:endParaRPr>
                    </a:p>
                  </a:txBody>
                  <a:tcPr marL="72000" marR="72000" marT="72000" marB="72000" anchor="ctr"/>
                </a:tc>
                <a:extLst>
                  <a:ext uri="{0D108BD9-81ED-4DB2-BD59-A6C34878D82A}">
                    <a16:rowId xmlns:a16="http://schemas.microsoft.com/office/drawing/2014/main" val="4145844044"/>
                  </a:ext>
                </a:extLst>
              </a:tr>
              <a:tr h="1066977">
                <a:tc>
                  <a:txBody>
                    <a:bodyPr/>
                    <a:lstStyle/>
                    <a:p>
                      <a:pPr algn="l" fontAlgn="t"/>
                      <a:r>
                        <a:rPr lang="en-AU" sz="1100" u="none" strike="noStrike">
                          <a:effectLst/>
                          <a:latin typeface="+mn-lt"/>
                          <a:cs typeface="Segoe UI Semilight"/>
                        </a:rPr>
                        <a:t>Essential Industry Capabilities for 5MS commencement (Part A)</a:t>
                      </a:r>
                      <a:endParaRPr lang="en-AU" sz="1100" b="0" i="0" u="none" strike="noStrike">
                        <a:solidFill>
                          <a:srgbClr val="000000"/>
                        </a:solidFill>
                        <a:effectLst/>
                        <a:latin typeface="+mn-lt"/>
                        <a:cs typeface="Segoe UI Semilight"/>
                      </a:endParaRPr>
                    </a:p>
                  </a:txBody>
                  <a:tcPr marL="72000" marR="324000" marT="36000" marB="36000" anchor="ctr">
                    <a:solidFill>
                      <a:schemeClr val="accent5">
                        <a:lumMod val="20000"/>
                        <a:lumOff val="80000"/>
                      </a:schemeClr>
                    </a:solidFill>
                  </a:tcPr>
                </a:tc>
                <a:tc>
                  <a:txBody>
                    <a:bodyPr/>
                    <a:lstStyle/>
                    <a:p>
                      <a:pPr algn="ctr" fontAlgn="t"/>
                      <a:r>
                        <a:rPr lang="en-AU" sz="1100" b="0" i="0" u="none" strike="noStrike">
                          <a:solidFill>
                            <a:srgbClr val="000000"/>
                          </a:solidFill>
                          <a:effectLst/>
                          <a:latin typeface="+mn-lt"/>
                        </a:rPr>
                        <a:t>At-risk</a:t>
                      </a:r>
                    </a:p>
                  </a:txBody>
                  <a:tcPr marL="72000" marR="72000" marT="72000" marB="72000" anchor="ctr">
                    <a:solidFill>
                      <a:srgbClr val="FFFF00"/>
                    </a:solidFill>
                  </a:tcPr>
                </a:tc>
                <a:tc>
                  <a:txBody>
                    <a:bodyPr/>
                    <a:lstStyle/>
                    <a:p>
                      <a:pPr algn="ctr" fontAlgn="t"/>
                      <a:endParaRPr lang="en-AU" sz="1100" b="0" i="0" u="none" strike="noStrike">
                        <a:solidFill>
                          <a:srgbClr val="000000"/>
                        </a:solidFill>
                        <a:effectLst/>
                        <a:latin typeface="Calibri" panose="020F0502020204030204" pitchFamily="34" charset="0"/>
                      </a:endParaRPr>
                    </a:p>
                  </a:txBody>
                  <a:tcPr marL="72000" marR="72000" marT="72000" marB="72000" anchor="ctr">
                    <a:solidFill>
                      <a:srgbClr val="FFFF00"/>
                    </a:solidFill>
                  </a:tcPr>
                </a:tc>
                <a:tc>
                  <a:txBody>
                    <a:bodyPr/>
                    <a:lstStyle/>
                    <a:p>
                      <a:pPr marL="171450" lvl="0" indent="-171450" algn="l" defTabSz="914400" rtl="0" eaLnBrk="1" fontAlgn="b" latinLnBrk="0" hangingPunct="1">
                        <a:spcAft>
                          <a:spcPts val="200"/>
                        </a:spcAft>
                        <a:buFont typeface="Arial" panose="020B0604020202020204" pitchFamily="34" charset="0"/>
                        <a:buChar char="•"/>
                      </a:pPr>
                      <a:r>
                        <a:rPr lang="en-AU" sz="1100" b="0" i="0" u="none" strike="noStrike" kern="1200">
                          <a:solidFill>
                            <a:schemeClr val="dk1"/>
                          </a:solidFill>
                          <a:effectLst/>
                          <a:latin typeface="+mn-lt"/>
                          <a:ea typeface="+mn-ea"/>
                          <a:cs typeface="+mn-cs"/>
                        </a:rPr>
                        <a:t>Status: At-risk</a:t>
                      </a:r>
                    </a:p>
                    <a:p>
                      <a:pPr marL="628650" lvl="1" indent="-171450" algn="l" defTabSz="914400" rtl="0" eaLnBrk="1" fontAlgn="b" latinLnBrk="0" hangingPunct="1">
                        <a:spcAft>
                          <a:spcPts val="200"/>
                        </a:spcAft>
                        <a:buFont typeface="Arial" panose="020B0604020202020204" pitchFamily="34" charset="0"/>
                        <a:buChar char="•"/>
                      </a:pPr>
                      <a:r>
                        <a:rPr lang="en-AU" sz="1100" b="0" i="0" u="none" strike="noStrike" kern="1200">
                          <a:solidFill>
                            <a:schemeClr val="dk1"/>
                          </a:solidFill>
                          <a:effectLst/>
                          <a:latin typeface="+mn-lt"/>
                          <a:ea typeface="+mn-ea"/>
                          <a:cs typeface="+mn-cs"/>
                        </a:rPr>
                        <a:t>Multiple MSPs plans  reflect 10% tranche 1 meters made 5-minute capable post MTP completion date of 31 July, providing little schedule contingency for Metering Data delivery.  Current plans satisfy compliance obligations but are late against MTP dates</a:t>
                      </a:r>
                    </a:p>
                    <a:p>
                      <a:pPr marL="1085850" lvl="2" indent="-171450" algn="l" defTabSz="914400" rtl="0" eaLnBrk="1" fontAlgn="b" latinLnBrk="0" hangingPunct="1">
                        <a:spcAft>
                          <a:spcPts val="200"/>
                        </a:spcAft>
                        <a:buFont typeface="Arial" panose="020B0604020202020204" pitchFamily="34" charset="0"/>
                        <a:buChar char="•"/>
                      </a:pPr>
                      <a:r>
                        <a:rPr lang="en-AU" sz="1100" b="0" i="0" u="none" strike="noStrike" kern="1200">
                          <a:solidFill>
                            <a:schemeClr val="dk1"/>
                          </a:solidFill>
                          <a:effectLst/>
                          <a:latin typeface="+mn-lt"/>
                          <a:ea typeface="+mn-ea"/>
                          <a:cs typeface="+mn-cs"/>
                        </a:rPr>
                        <a:t>AEMO to engage the RWG to conduct detailed contingency planning for metering scenarios</a:t>
                      </a:r>
                    </a:p>
                    <a:p>
                      <a:pPr marL="628650" lvl="1" indent="-171450" algn="l" defTabSz="914400" rtl="0" eaLnBrk="1" fontAlgn="b" latinLnBrk="0" hangingPunct="1">
                        <a:spcAft>
                          <a:spcPts val="200"/>
                        </a:spcAft>
                        <a:buFont typeface="Arial" panose="020B0604020202020204" pitchFamily="34" charset="0"/>
                        <a:buChar char="•"/>
                      </a:pPr>
                      <a:r>
                        <a:rPr lang="en-AU" sz="1100" b="0" i="0" u="none" strike="noStrike" kern="1200">
                          <a:solidFill>
                            <a:schemeClr val="dk1"/>
                          </a:solidFill>
                          <a:effectLst/>
                          <a:latin typeface="+mn-lt"/>
                          <a:ea typeface="+mn-ea"/>
                          <a:cs typeface="+mn-cs"/>
                        </a:rPr>
                        <a:t>Generators “on-track” with individual program risks reported</a:t>
                      </a:r>
                    </a:p>
                    <a:p>
                      <a:pPr marL="171450" lvl="0" indent="-171450" algn="l" defTabSz="914400">
                        <a:spcAft>
                          <a:spcPts val="200"/>
                        </a:spcAft>
                        <a:buFont typeface="Arial" panose="020B0604020202020204" pitchFamily="34" charset="0"/>
                        <a:buChar char="•"/>
                      </a:pPr>
                      <a:r>
                        <a:rPr lang="en-AU" sz="1100" b="0" i="0" u="none" strike="noStrike" kern="1200">
                          <a:solidFill>
                            <a:schemeClr val="dk1"/>
                          </a:solidFill>
                          <a:effectLst/>
                          <a:latin typeface="+mn-lt"/>
                          <a:ea typeface="+mn-ea"/>
                          <a:cs typeface="+mn-cs"/>
                        </a:rPr>
                        <a:t>Trend: Down</a:t>
                      </a:r>
                    </a:p>
                    <a:p>
                      <a:pPr marL="628650" lvl="1" indent="-171450" algn="l" defTabSz="914400">
                        <a:spcAft>
                          <a:spcPts val="200"/>
                        </a:spcAft>
                        <a:buFont typeface="Arial" panose="020B0604020202020204" pitchFamily="34" charset="0"/>
                        <a:buChar char="•"/>
                      </a:pPr>
                      <a:r>
                        <a:rPr lang="en-AU" sz="1100" b="0" i="0" u="none" strike="noStrike" kern="1200">
                          <a:solidFill>
                            <a:schemeClr val="dk1"/>
                          </a:solidFill>
                          <a:effectLst/>
                          <a:latin typeface="+mn-lt"/>
                          <a:ea typeface="+mn-ea"/>
                          <a:cs typeface="+mn-cs"/>
                        </a:rPr>
                        <a:t>Multiple MSPs with limited contingency for meter capability upgrade and metering data delivery</a:t>
                      </a:r>
                    </a:p>
                  </a:txBody>
                  <a:tcPr marL="72000" marR="72000" marT="72000" marB="72000" anchor="ctr">
                    <a:solidFill>
                      <a:schemeClr val="accent5">
                        <a:lumMod val="20000"/>
                        <a:lumOff val="80000"/>
                      </a:schemeClr>
                    </a:solidFill>
                  </a:tcPr>
                </a:tc>
                <a:extLst>
                  <a:ext uri="{0D108BD9-81ED-4DB2-BD59-A6C34878D82A}">
                    <a16:rowId xmlns:a16="http://schemas.microsoft.com/office/drawing/2014/main" val="326185240"/>
                  </a:ext>
                </a:extLst>
              </a:tr>
              <a:tr h="1001979">
                <a:tc>
                  <a:txBody>
                    <a:bodyPr/>
                    <a:lstStyle/>
                    <a:p>
                      <a:pPr lvl="0" algn="l">
                        <a:buNone/>
                      </a:pPr>
                      <a:r>
                        <a:rPr lang="en-AU" sz="1100" b="1" i="0" u="none" strike="noStrike" noProof="0">
                          <a:solidFill>
                            <a:schemeClr val="bg1"/>
                          </a:solidFill>
                          <a:effectLst/>
                          <a:latin typeface="+mn-lt"/>
                          <a:cs typeface="Segoe UI Semilight" panose="020B0402040204020203" pitchFamily="34" charset="0"/>
                        </a:rPr>
                        <a:t>Summary: Part A 5MS Rule Commencement Essential Industry Capability</a:t>
                      </a:r>
                      <a:endParaRPr lang="en-US" sz="1100" b="1">
                        <a:solidFill>
                          <a:schemeClr val="bg1"/>
                        </a:solidFill>
                        <a:latin typeface="+mn-lt"/>
                        <a:cs typeface="Segoe UI Semilight" panose="020B0402040204020203" pitchFamily="34" charset="0"/>
                      </a:endParaRPr>
                    </a:p>
                  </a:txBody>
                  <a:tcPr marL="72000" marR="324000" marT="36000" marB="36000" anchor="ctr">
                    <a:solidFill>
                      <a:srgbClr val="7030A0"/>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AU" sz="1100" b="0" i="0" u="none" strike="noStrike">
                          <a:solidFill>
                            <a:schemeClr val="bg1"/>
                          </a:solidFill>
                          <a:effectLst/>
                          <a:latin typeface="+mn-lt"/>
                        </a:rPr>
                        <a:t>On-track</a:t>
                      </a:r>
                    </a:p>
                  </a:txBody>
                  <a:tcPr marL="72000" marR="72000" marT="72000" marB="72000" anchor="ctr">
                    <a:solidFill>
                      <a:srgbClr val="00B050"/>
                    </a:solidFill>
                  </a:tcPr>
                </a:tc>
                <a:tc>
                  <a:txBody>
                    <a:bodyPr/>
                    <a:lstStyle/>
                    <a:p>
                      <a:pPr algn="ctr" fontAlgn="t"/>
                      <a:endParaRPr lang="en-AU" sz="1100" b="0" i="0" u="none" strike="noStrike">
                        <a:solidFill>
                          <a:srgbClr val="000000"/>
                        </a:solidFill>
                        <a:effectLst/>
                        <a:latin typeface="Calibri" panose="020F0502020204030204" pitchFamily="34" charset="0"/>
                      </a:endParaRPr>
                    </a:p>
                  </a:txBody>
                  <a:tcPr marL="72000" marR="72000" marT="72000" marB="72000" anchor="ctr">
                    <a:solidFill>
                      <a:srgbClr val="00B050"/>
                    </a:solidFill>
                  </a:tcPr>
                </a:tc>
                <a:tc>
                  <a:txBody>
                    <a:bodyPr/>
                    <a:lstStyle/>
                    <a:p>
                      <a:pPr marL="171450" lvl="0" indent="-171450" algn="l" defTabSz="914400" rtl="0" eaLnBrk="1" fontAlgn="b" latinLnBrk="0" hangingPunct="1">
                        <a:spcAft>
                          <a:spcPts val="200"/>
                        </a:spcAft>
                        <a:buFont typeface="Arial" panose="020B0604020202020204" pitchFamily="34" charset="0"/>
                        <a:buChar char="•"/>
                      </a:pPr>
                      <a:r>
                        <a:rPr lang="en-AU" sz="1100" b="0" i="0" u="none" strike="noStrike" kern="1200">
                          <a:solidFill>
                            <a:schemeClr val="dk1"/>
                          </a:solidFill>
                          <a:effectLst/>
                          <a:latin typeface="+mn-lt"/>
                          <a:ea typeface="+mn-ea"/>
                          <a:cs typeface="+mn-cs"/>
                        </a:rPr>
                        <a:t>Status: On-track</a:t>
                      </a:r>
                    </a:p>
                    <a:p>
                      <a:pPr marL="628650" marR="0" lvl="1" indent="-171450" algn="l" defTabSz="914400" rtl="0" eaLnBrk="1" fontAlgn="b" latinLnBrk="0" hangingPunct="1">
                        <a:lnSpc>
                          <a:spcPct val="100000"/>
                        </a:lnSpc>
                        <a:spcBef>
                          <a:spcPts val="0"/>
                        </a:spcBef>
                        <a:spcAft>
                          <a:spcPts val="200"/>
                        </a:spcAft>
                        <a:buClrTx/>
                        <a:buSzTx/>
                        <a:buFont typeface="Arial" panose="020B0604020202020204" pitchFamily="34" charset="0"/>
                        <a:buChar char="•"/>
                        <a:tabLst/>
                        <a:defRPr/>
                      </a:pPr>
                      <a:r>
                        <a:rPr lang="en-AU" sz="1100" u="none" strike="noStrike">
                          <a:effectLst/>
                          <a:latin typeface="+mn-lt"/>
                          <a:cs typeface="Segoe UI Semilight"/>
                        </a:rPr>
                        <a:t>AEMO’s Retail platform went live on the 21</a:t>
                      </a:r>
                      <a:r>
                        <a:rPr lang="en-AU" sz="1100" u="none" strike="noStrike" baseline="30000">
                          <a:effectLst/>
                          <a:latin typeface="+mn-lt"/>
                          <a:cs typeface="Segoe UI Semilight"/>
                        </a:rPr>
                        <a:t>st</a:t>
                      </a:r>
                      <a:r>
                        <a:rPr lang="en-AU" sz="1100" u="none" strike="noStrike">
                          <a:effectLst/>
                          <a:latin typeface="+mn-lt"/>
                          <a:cs typeface="Segoe UI Semilight"/>
                        </a:rPr>
                        <a:t> June.  All key 5ms platforms now in production</a:t>
                      </a:r>
                      <a:endParaRPr lang="en-AU" sz="1100" b="0" i="0" u="none" strike="noStrike">
                        <a:solidFill>
                          <a:srgbClr val="000000"/>
                        </a:solidFill>
                        <a:effectLst/>
                        <a:latin typeface="+mn-lt"/>
                        <a:cs typeface="Segoe UI Semilight"/>
                      </a:endParaRPr>
                    </a:p>
                    <a:p>
                      <a:pPr marL="628650" lvl="1" indent="-171450" algn="l" defTabSz="914400" rtl="0" eaLnBrk="1" fontAlgn="b" latinLnBrk="0" hangingPunct="1">
                        <a:spcAft>
                          <a:spcPts val="200"/>
                        </a:spcAft>
                        <a:buFont typeface="Arial" panose="020B0604020202020204" pitchFamily="34" charset="0"/>
                        <a:buChar char="•"/>
                      </a:pPr>
                      <a:r>
                        <a:rPr lang="en-AU" sz="1100" b="0" i="0" u="none" strike="noStrike" kern="1200">
                          <a:solidFill>
                            <a:schemeClr val="dk1"/>
                          </a:solidFill>
                          <a:effectLst/>
                          <a:latin typeface="+mn-lt"/>
                          <a:ea typeface="+mn-ea"/>
                          <a:cs typeface="+mn-cs"/>
                        </a:rPr>
                        <a:t>Tranche 1 metering plans meet compliance obligations but have reduced schedule contingency in event of delayed delivery</a:t>
                      </a:r>
                    </a:p>
                    <a:p>
                      <a:pPr marL="171450" lvl="0" indent="-171450" algn="l" defTabSz="914400">
                        <a:spcAft>
                          <a:spcPts val="200"/>
                        </a:spcAft>
                        <a:buFont typeface="Arial" panose="020B0604020202020204" pitchFamily="34" charset="0"/>
                        <a:buChar char="•"/>
                      </a:pPr>
                      <a:r>
                        <a:rPr lang="en-AU" sz="1100" b="0" i="0" u="none" strike="noStrike" kern="1200">
                          <a:solidFill>
                            <a:schemeClr val="dk1"/>
                          </a:solidFill>
                          <a:effectLst/>
                          <a:latin typeface="+mn-lt"/>
                          <a:ea typeface="+mn-ea"/>
                          <a:cs typeface="+mn-cs"/>
                        </a:rPr>
                        <a:t>Trend: Down</a:t>
                      </a:r>
                    </a:p>
                    <a:p>
                      <a:pPr marL="628650" lvl="1" indent="-171450" algn="l" defTabSz="914400" rtl="0" eaLnBrk="1" fontAlgn="b" latinLnBrk="0" hangingPunct="1">
                        <a:spcAft>
                          <a:spcPts val="200"/>
                        </a:spcAft>
                        <a:buFont typeface="Arial" panose="020B0604020202020204" pitchFamily="34" charset="0"/>
                        <a:buChar char="•"/>
                      </a:pPr>
                      <a:r>
                        <a:rPr lang="en-AU" sz="1100" b="0" i="0" u="none" strike="noStrike" kern="1200">
                          <a:solidFill>
                            <a:schemeClr val="dk1"/>
                          </a:solidFill>
                          <a:effectLst/>
                          <a:latin typeface="+mn-lt"/>
                          <a:ea typeface="+mn-ea"/>
                          <a:cs typeface="+mn-cs"/>
                        </a:rPr>
                        <a:t>AEMO’s Retail platform is now live, however, MSP time contingency has reduced with heightened risk profile</a:t>
                      </a:r>
                    </a:p>
                  </a:txBody>
                  <a:tcPr marL="72000" marR="72000" marT="72000" marB="72000" anchor="ctr"/>
                </a:tc>
                <a:extLst>
                  <a:ext uri="{0D108BD9-81ED-4DB2-BD59-A6C34878D82A}">
                    <a16:rowId xmlns:a16="http://schemas.microsoft.com/office/drawing/2014/main" val="1204976311"/>
                  </a:ext>
                </a:extLst>
              </a:tr>
              <a:tr h="1001979">
                <a:tc>
                  <a:txBody>
                    <a:bodyPr/>
                    <a:lstStyle/>
                    <a:p>
                      <a:pPr lvl="0" algn="l">
                        <a:buNone/>
                      </a:pPr>
                      <a:r>
                        <a:rPr lang="en-AU" sz="1100" b="0" i="0" u="none" strike="noStrike" noProof="0">
                          <a:effectLst/>
                          <a:latin typeface="+mn-lt"/>
                          <a:cs typeface="Segoe UI Semilight"/>
                        </a:rPr>
                        <a:t>Other industry capabilities for 5MS and GS (Part B)</a:t>
                      </a:r>
                      <a:endParaRPr lang="en-US" sz="1100">
                        <a:latin typeface="+mn-lt"/>
                        <a:cs typeface="Segoe UI Semilight"/>
                      </a:endParaRPr>
                    </a:p>
                  </a:txBody>
                  <a:tcPr marL="72000" marR="324000" marT="36000" marB="36000" anchor="ctr">
                    <a:solidFill>
                      <a:schemeClr val="accent5">
                        <a:lumMod val="20000"/>
                        <a:lumOff val="80000"/>
                      </a:schemeClr>
                    </a:solidFill>
                  </a:tcPr>
                </a:tc>
                <a:tc>
                  <a:txBody>
                    <a:bodyPr/>
                    <a:lstStyle/>
                    <a:p>
                      <a:pPr lvl="0" algn="ctr">
                        <a:buNone/>
                      </a:pPr>
                      <a:r>
                        <a:rPr lang="en-AU" sz="1100" b="0" i="0" u="none" strike="noStrike">
                          <a:solidFill>
                            <a:schemeClr val="bg1"/>
                          </a:solidFill>
                          <a:effectLst/>
                          <a:latin typeface="+mn-lt"/>
                        </a:rPr>
                        <a:t>On-track</a:t>
                      </a:r>
                      <a:endParaRPr lang="en-AU" sz="1100" b="0" i="0" u="none" strike="noStrike">
                        <a:solidFill>
                          <a:srgbClr val="000000"/>
                        </a:solidFill>
                        <a:effectLst/>
                        <a:latin typeface="+mn-lt"/>
                      </a:endParaRPr>
                    </a:p>
                  </a:txBody>
                  <a:tcPr marL="72000" marR="72000" marT="72000" marB="72000" anchor="ctr">
                    <a:solidFill>
                      <a:srgbClr val="00B050"/>
                    </a:solidFill>
                  </a:tcPr>
                </a:tc>
                <a:tc>
                  <a:txBody>
                    <a:bodyPr/>
                    <a:lstStyle/>
                    <a:p>
                      <a:pPr lvl="0" algn="ctr">
                        <a:buNone/>
                      </a:pPr>
                      <a:endParaRPr lang="en-AU" sz="1100" b="0" i="0" u="none" strike="noStrike">
                        <a:solidFill>
                          <a:srgbClr val="000000"/>
                        </a:solidFill>
                        <a:effectLst/>
                        <a:latin typeface="Calibri"/>
                      </a:endParaRPr>
                    </a:p>
                  </a:txBody>
                  <a:tcPr marL="72000" marR="72000" marT="72000" marB="72000" anchor="ctr">
                    <a:solidFill>
                      <a:srgbClr val="00B050"/>
                    </a:solidFill>
                  </a:tcPr>
                </a:tc>
                <a:tc>
                  <a:txBody>
                    <a:bodyPr/>
                    <a:lstStyle/>
                    <a:p>
                      <a:pPr marL="171450" lvl="0" indent="-171450" algn="l">
                        <a:spcAft>
                          <a:spcPts val="300"/>
                        </a:spcAft>
                        <a:buFont typeface="Arial" panose="020B0604020202020204" pitchFamily="34" charset="0"/>
                        <a:buChar char="•"/>
                      </a:pPr>
                      <a:r>
                        <a:rPr lang="en-AU" sz="1100" b="0" i="0" u="none" strike="noStrike" noProof="0">
                          <a:effectLst/>
                          <a:latin typeface="+mn-lt"/>
                        </a:rPr>
                        <a:t>Status: On-track</a:t>
                      </a:r>
                    </a:p>
                    <a:p>
                      <a:pPr marL="628650" lvl="1" indent="-171450" algn="l">
                        <a:spcAft>
                          <a:spcPts val="300"/>
                        </a:spcAft>
                        <a:buFont typeface="Arial" panose="020B0604020202020204" pitchFamily="34" charset="0"/>
                        <a:buChar char="•"/>
                      </a:pPr>
                      <a:r>
                        <a:rPr lang="en-AU" sz="1100" b="0" i="0" u="none" strike="noStrike" noProof="0">
                          <a:effectLst/>
                          <a:latin typeface="+mn-lt"/>
                        </a:rPr>
                        <a:t>Majority of Participants reporting their overall programs as on-track, but some Participants are now reporting some non-essential capabilities as at-risk or late</a:t>
                      </a:r>
                    </a:p>
                    <a:p>
                      <a:pPr marL="628650" lvl="1" indent="-171450" algn="l">
                        <a:spcAft>
                          <a:spcPts val="300"/>
                        </a:spcAft>
                        <a:buFont typeface="Arial" panose="020B0604020202020204" pitchFamily="34" charset="0"/>
                        <a:buChar char="•"/>
                      </a:pPr>
                      <a:r>
                        <a:rPr lang="en-AU" sz="1100" b="0" i="0" u="none" strike="noStrike" noProof="0">
                          <a:effectLst/>
                          <a:latin typeface="+mn-lt"/>
                        </a:rPr>
                        <a:t>Metering transition activities have heightened risk profile</a:t>
                      </a:r>
                    </a:p>
                    <a:p>
                      <a:pPr marL="0" lvl="0" indent="0" algn="l">
                        <a:spcAft>
                          <a:spcPts val="300"/>
                        </a:spcAft>
                        <a:buFont typeface="Arial" panose="020B0604020202020204" pitchFamily="34" charset="0"/>
                        <a:buNone/>
                      </a:pPr>
                      <a:r>
                        <a:rPr lang="en-AU" sz="1100" b="0" i="0" u="none" strike="noStrike" noProof="0">
                          <a:effectLst/>
                          <a:latin typeface="+mn-lt"/>
                        </a:rPr>
                        <a:t>Trend: Down</a:t>
                      </a:r>
                    </a:p>
                    <a:p>
                      <a:pPr marL="628650" lvl="1" indent="-171450" algn="l">
                        <a:buFont typeface="Arial" panose="020B0604020202020204" pitchFamily="34" charset="0"/>
                        <a:buChar char="•"/>
                      </a:pPr>
                      <a:r>
                        <a:rPr lang="en-AU" sz="1100" b="0" i="0" u="none" strike="noStrike" noProof="0">
                          <a:effectLst/>
                          <a:latin typeface="+mn-lt"/>
                        </a:rPr>
                        <a:t>Increase in Participants reporting items at-risk or late compared to the previous readiness reporting round</a:t>
                      </a:r>
                      <a:endParaRPr lang="en-US" sz="1100" i="1">
                        <a:latin typeface="+mn-lt"/>
                      </a:endParaRPr>
                    </a:p>
                  </a:txBody>
                  <a:tcPr marL="72000" marR="72000" marT="72000" marB="72000" anchor="ctr">
                    <a:solidFill>
                      <a:schemeClr val="accent5">
                        <a:lumMod val="20000"/>
                        <a:lumOff val="80000"/>
                      </a:schemeClr>
                    </a:solidFill>
                  </a:tcPr>
                </a:tc>
                <a:extLst>
                  <a:ext uri="{0D108BD9-81ED-4DB2-BD59-A6C34878D82A}">
                    <a16:rowId xmlns:a16="http://schemas.microsoft.com/office/drawing/2014/main" val="3469651296"/>
                  </a:ext>
                </a:extLst>
              </a:tr>
            </a:tbl>
          </a:graphicData>
        </a:graphic>
      </p:graphicFrame>
      <p:sp>
        <p:nvSpPr>
          <p:cNvPr id="3" name="Arrow: Down 2">
            <a:extLst>
              <a:ext uri="{FF2B5EF4-FFF2-40B4-BE49-F238E27FC236}">
                <a16:creationId xmlns:a16="http://schemas.microsoft.com/office/drawing/2014/main" id="{82648E8A-C9E2-4A60-B40C-1DA042921C6C}"/>
              </a:ext>
            </a:extLst>
          </p:cNvPr>
          <p:cNvSpPr/>
          <p:nvPr/>
        </p:nvSpPr>
        <p:spPr>
          <a:xfrm flipV="1">
            <a:off x="4009033" y="2081894"/>
            <a:ext cx="158001" cy="36265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Arrow: Down 18">
            <a:extLst>
              <a:ext uri="{FF2B5EF4-FFF2-40B4-BE49-F238E27FC236}">
                <a16:creationId xmlns:a16="http://schemas.microsoft.com/office/drawing/2014/main" id="{03F80B08-F71F-4A01-B410-7A5EDA1076F4}"/>
              </a:ext>
            </a:extLst>
          </p:cNvPr>
          <p:cNvSpPr/>
          <p:nvPr/>
        </p:nvSpPr>
        <p:spPr>
          <a:xfrm rot="10800000" flipV="1">
            <a:off x="4009033" y="3580233"/>
            <a:ext cx="158001" cy="36265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4" name="Arrow: Down 23">
            <a:extLst>
              <a:ext uri="{FF2B5EF4-FFF2-40B4-BE49-F238E27FC236}">
                <a16:creationId xmlns:a16="http://schemas.microsoft.com/office/drawing/2014/main" id="{BCCABB8F-23C4-4CFF-BCCE-9BC4A6EBC233}"/>
              </a:ext>
            </a:extLst>
          </p:cNvPr>
          <p:cNvSpPr/>
          <p:nvPr/>
        </p:nvSpPr>
        <p:spPr>
          <a:xfrm rot="10800000" flipV="1">
            <a:off x="4034433" y="5048069"/>
            <a:ext cx="158001" cy="36265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5" name="Arrow: Down 24">
            <a:extLst>
              <a:ext uri="{FF2B5EF4-FFF2-40B4-BE49-F238E27FC236}">
                <a16:creationId xmlns:a16="http://schemas.microsoft.com/office/drawing/2014/main" id="{241E32E6-C45E-4E38-80BF-EAA0903FE6C4}"/>
              </a:ext>
            </a:extLst>
          </p:cNvPr>
          <p:cNvSpPr/>
          <p:nvPr/>
        </p:nvSpPr>
        <p:spPr>
          <a:xfrm rot="10800000" flipV="1">
            <a:off x="4009032" y="6204460"/>
            <a:ext cx="158001" cy="36265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3669493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Program Update </a:t>
            </a:r>
          </a:p>
        </p:txBody>
      </p:sp>
      <p:sp>
        <p:nvSpPr>
          <p:cNvPr id="3" name="Text Placeholder 2">
            <a:extLst>
              <a:ext uri="{FF2B5EF4-FFF2-40B4-BE49-F238E27FC236}">
                <a16:creationId xmlns:a16="http://schemas.microsoft.com/office/drawing/2014/main" id="{90C249BD-BD52-4C34-A1B3-4790D2A53748}"/>
              </a:ext>
            </a:extLst>
          </p:cNvPr>
          <p:cNvSpPr txBox="1">
            <a:spLocks/>
          </p:cNvSpPr>
          <p:nvPr/>
        </p:nvSpPr>
        <p:spPr>
          <a:xfrm>
            <a:off x="838800" y="4589464"/>
            <a:ext cx="7886700" cy="150018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Rowena Leung </a:t>
            </a:r>
          </a:p>
        </p:txBody>
      </p:sp>
    </p:spTree>
    <p:extLst>
      <p:ext uri="{BB962C8B-B14F-4D97-AF65-F5344CB8AC3E}">
        <p14:creationId xmlns:p14="http://schemas.microsoft.com/office/powerpoint/2010/main" val="2431921855"/>
      </p:ext>
    </p:extLst>
  </p:cSld>
  <p:clrMapOvr>
    <a:masterClrMapping/>
  </p:clrMapOvr>
</p:sld>
</file>

<file path=ppt/theme/theme1.xml><?xml version="1.0" encoding="utf-8"?>
<a:theme xmlns:a="http://schemas.openxmlformats.org/drawingml/2006/main" name="Office Theme">
  <a:themeElements>
    <a:clrScheme name="AEMO PPT 2018">
      <a:dk1>
        <a:srgbClr val="222324"/>
      </a:dk1>
      <a:lt1>
        <a:srgbClr val="FFFFFF"/>
      </a:lt1>
      <a:dk2>
        <a:srgbClr val="000000"/>
      </a:dk2>
      <a:lt2>
        <a:srgbClr val="E0E8EA"/>
      </a:lt2>
      <a:accent1>
        <a:srgbClr val="C41230"/>
      </a:accent1>
      <a:accent2>
        <a:srgbClr val="360F3C"/>
      </a:accent2>
      <a:accent3>
        <a:srgbClr val="F37421"/>
      </a:accent3>
      <a:accent4>
        <a:srgbClr val="FFC222"/>
      </a:accent4>
      <a:accent5>
        <a:srgbClr val="82859C"/>
      </a:accent5>
      <a:accent6>
        <a:srgbClr val="B3E0EE"/>
      </a:accent6>
      <a:hlink>
        <a:srgbClr val="C41230"/>
      </a:hlink>
      <a:folHlink>
        <a:srgbClr val="C41230"/>
      </a:folHlink>
    </a:clrScheme>
    <a:fontScheme name="Tw Cen MT">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 2018 16-9 v2.potx" id="{8BBE3452-16E1-4B69-A3C1-3024FB565F0A}" vid="{E508FD7E-E6F3-4F29-8CD8-628E5AED39E6}"/>
    </a:ext>
  </a:extLst>
</a:theme>
</file>

<file path=ppt/theme/theme2.xml><?xml version="1.0" encoding="utf-8"?>
<a:theme xmlns:a="http://schemas.openxmlformats.org/drawingml/2006/main" name="AEMO09">
  <a:themeElements>
    <a:clrScheme name="AEMO09">
      <a:dk1>
        <a:srgbClr val="1E4164"/>
      </a:dk1>
      <a:lt1>
        <a:srgbClr val="FFFFFF"/>
      </a:lt1>
      <a:dk2>
        <a:srgbClr val="F37421"/>
      </a:dk2>
      <a:lt2>
        <a:srgbClr val="C41230"/>
      </a:lt2>
      <a:accent1>
        <a:srgbClr val="FFC222"/>
      </a:accent1>
      <a:accent2>
        <a:srgbClr val="948671"/>
      </a:accent2>
      <a:accent3>
        <a:srgbClr val="FFFFFF"/>
      </a:accent3>
      <a:accent4>
        <a:srgbClr val="1E4164"/>
      </a:accent4>
      <a:accent5>
        <a:srgbClr val="A9C399"/>
      </a:accent5>
      <a:accent6>
        <a:srgbClr val="CB7E80"/>
      </a:accent6>
      <a:hlink>
        <a:srgbClr val="F37421"/>
      </a:hlink>
      <a:folHlink>
        <a:srgbClr val="C4123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ff08f022-2cdc-49e5-914c-f7e666dadb4c">
      <UserInfo>
        <DisplayName>Peter Carruthers</DisplayName>
        <AccountId>19</AccountId>
        <AccountType/>
      </UserInfo>
      <UserInfo>
        <DisplayName>George Dounas</DisplayName>
        <AccountId>29</AccountId>
        <AccountType/>
      </UserInfo>
      <UserInfo>
        <DisplayName>Monica Morona</DisplayName>
        <AccountId>50</AccountId>
        <AccountType/>
      </UserInfo>
    </SharedWithUsers>
    <Date xmlns="99eba8f5-7fec-4c00-afe1-f2f2944c28a7" xsi:nil="true"/>
    <Comment xmlns="99eba8f5-7fec-4c00-afe1-f2f2944c28a7" xsi:nil="true"/>
    <Preview xmlns="99eba8f5-7fec-4c00-afe1-f2f2944c28a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0E2964DDED0EC4A8D459028649F1056" ma:contentTypeVersion="18" ma:contentTypeDescription="Create a new document." ma:contentTypeScope="" ma:versionID="b67d88904a3a466d727a114959407d0c">
  <xsd:schema xmlns:xsd="http://www.w3.org/2001/XMLSchema" xmlns:xs="http://www.w3.org/2001/XMLSchema" xmlns:p="http://schemas.microsoft.com/office/2006/metadata/properties" xmlns:ns2="99eba8f5-7fec-4c00-afe1-f2f2944c28a7" xmlns:ns3="ff08f022-2cdc-49e5-914c-f7e666dadb4c" targetNamespace="http://schemas.microsoft.com/office/2006/metadata/properties" ma:root="true" ma:fieldsID="78dee0cea5433616cddec33c70ba6f3a" ns2:_="" ns3:_="">
    <xsd:import namespace="99eba8f5-7fec-4c00-afe1-f2f2944c28a7"/>
    <xsd:import namespace="ff08f022-2cdc-49e5-914c-f7e666dadb4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Date" minOccurs="0"/>
                <xsd:element ref="ns2:Comment" minOccurs="0"/>
                <xsd:element ref="ns2:MediaLengthInSeconds" minOccurs="0"/>
                <xsd:element ref="ns2:Preview"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eba8f5-7fec-4c00-afe1-f2f2944c28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Date" ma:index="20" nillable="true" ma:displayName="Date" ma:format="DateOnly" ma:internalName="Date">
      <xsd:simpleType>
        <xsd:restriction base="dms:DateTime"/>
      </xsd:simpleType>
    </xsd:element>
    <xsd:element name="Comment" ma:index="21" nillable="true" ma:displayName="Comment" ma:description="Additional info about the doc" ma:format="Dropdown" ma:internalName="Comment">
      <xsd:simpleType>
        <xsd:restriction base="dms:Text">
          <xsd:maxLength value="255"/>
        </xsd:restriction>
      </xsd:simpleType>
    </xsd:element>
    <xsd:element name="MediaLengthInSeconds" ma:index="22" nillable="true" ma:displayName="Length (seconds)" ma:internalName="MediaLengthInSeconds" ma:readOnly="true">
      <xsd:simpleType>
        <xsd:restriction base="dms:Unknown"/>
      </xsd:simpleType>
    </xsd:element>
    <xsd:element name="Preview" ma:index="23" nillable="true" ma:displayName="Preview" ma:format="Thumbnail" ma:internalName="Preview">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f08f022-2cdc-49e5-914c-f7e666dadb4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38C7B03-B3CD-416A-BD5D-8F9B2E66E755}">
  <ds:schemaRefs>
    <ds:schemaRef ds:uri="99eba8f5-7fec-4c00-afe1-f2f2944c28a7"/>
    <ds:schemaRef ds:uri="ff08f022-2cdc-49e5-914c-f7e666dadb4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5A1BE415-A97D-4455-BA4A-846F9B959D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eba8f5-7fec-4c00-afe1-f2f2944c28a7"/>
    <ds:schemaRef ds:uri="ff08f022-2cdc-49e5-914c-f7e666dadb4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0BEAAE-B0C7-41D3-8EB1-0310B00BD48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AEMO presentation 2018 16-9</Template>
  <TotalTime>0</TotalTime>
  <Words>5347</Words>
  <Application>Microsoft Office PowerPoint</Application>
  <PresentationFormat>Widescreen</PresentationFormat>
  <Paragraphs>663</Paragraphs>
  <Slides>38</Slides>
  <Notes>8</Notes>
  <HiddenSlides>0</HiddenSlides>
  <MMClips>0</MMClips>
  <ScaleCrop>false</ScaleCrop>
  <HeadingPairs>
    <vt:vector size="4" baseType="variant">
      <vt:variant>
        <vt:lpstr>Theme</vt:lpstr>
      </vt:variant>
      <vt:variant>
        <vt:i4>2</vt:i4>
      </vt:variant>
      <vt:variant>
        <vt:lpstr>Slide Titles</vt:lpstr>
      </vt:variant>
      <vt:variant>
        <vt:i4>38</vt:i4>
      </vt:variant>
    </vt:vector>
  </HeadingPairs>
  <TitlesOfParts>
    <vt:vector size="40" baseType="lpstr">
      <vt:lpstr>Office Theme</vt:lpstr>
      <vt:lpstr>AEMO09</vt:lpstr>
      <vt:lpstr>5MS &amp; GS Executive Forum #13</vt:lpstr>
      <vt:lpstr>AEMO Competition Law  Meeting Protocol</vt:lpstr>
      <vt:lpstr>Agenda</vt:lpstr>
      <vt:lpstr>Welcome</vt:lpstr>
      <vt:lpstr>Actions from Previous Meetings </vt:lpstr>
      <vt:lpstr>Actions Items</vt:lpstr>
      <vt:lpstr>Readiness Dashboard</vt:lpstr>
      <vt:lpstr>Overall Market Readiness</vt:lpstr>
      <vt:lpstr>Program Update </vt:lpstr>
      <vt:lpstr>5MS Program Timeline Readiness and Go-Live</vt:lpstr>
      <vt:lpstr>5MS Program – IT Systems Status</vt:lpstr>
      <vt:lpstr>Retail Go-Live Debrief</vt:lpstr>
      <vt:lpstr>Retail IT Platform Go-Live - Cutover weekend debrief</vt:lpstr>
      <vt:lpstr>Retail IT Platform – Operation since Go-Live</vt:lpstr>
      <vt:lpstr>Key issues impacting multiple participants</vt:lpstr>
      <vt:lpstr>PowerPoint Presentation</vt:lpstr>
      <vt:lpstr>Readiness Reporting Round 8 </vt:lpstr>
      <vt:lpstr>Part A 5MS Essential Capability (as at 22 June) </vt:lpstr>
      <vt:lpstr>Part B – Other Industry Capabilities (as at 22 June)</vt:lpstr>
      <vt:lpstr>Response Requested</vt:lpstr>
      <vt:lpstr>Market Trial Preparation </vt:lpstr>
      <vt:lpstr>Market Trial Preparations</vt:lpstr>
      <vt:lpstr>Market Trial Preparations</vt:lpstr>
      <vt:lpstr>Contingency Planning  </vt:lpstr>
      <vt:lpstr>Risk Scenario and approach to contingency</vt:lpstr>
      <vt:lpstr>Contingency Plan Move the Market Start Date </vt:lpstr>
      <vt:lpstr>       </vt:lpstr>
      <vt:lpstr>Level 2 Contingency Triggers Table</vt:lpstr>
      <vt:lpstr>Key Industry Risks and Issues</vt:lpstr>
      <vt:lpstr>Summary </vt:lpstr>
      <vt:lpstr>General Questions</vt:lpstr>
      <vt:lpstr>Upcoming Executive Forums</vt:lpstr>
      <vt:lpstr>Upcoming Meetings  AEMO | Program Calendar and Timelines</vt:lpstr>
      <vt:lpstr>Meeting Close</vt:lpstr>
      <vt:lpstr>Appendix: Risks and Issues as presented at PCF 17 June 2021</vt:lpstr>
      <vt:lpstr>Retail Risk</vt:lpstr>
      <vt:lpstr>AEMO &amp; Industry Readiness</vt:lpstr>
      <vt:lpstr>Volume of Regulatory Change</vt:lpstr>
    </vt:vector>
  </TitlesOfParts>
  <Company>Australian Energy Market Operator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5MS Steering Committee Update</dc:title>
  <dc:creator>Michael Ryan</dc:creator>
  <cp:lastModifiedBy>Peter Carruthers</cp:lastModifiedBy>
  <cp:revision>12</cp:revision>
  <cp:lastPrinted>2019-08-14T02:02:16Z</cp:lastPrinted>
  <dcterms:created xsi:type="dcterms:W3CDTF">2018-04-12T04:49:35Z</dcterms:created>
  <dcterms:modified xsi:type="dcterms:W3CDTF">2021-08-15T22:45:36Z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0x010100A0E2964DDED0EC4A8D459028649F1056</vt:lpwstr>
  </property>
  <property fmtid="{D5CDD505-2E9C-101B-9397-08002B2CF9AE}" pid="3" name="_dlc_DocIdItemGuid">
    <vt:lpwstr>161d5d76-da3a-42e6-ab6c-f31547b095a6</vt:lpwstr>
  </property>
  <property fmtid="{D5CDD505-2E9C-101B-9397-08002B2CF9AE}" pid="4" name="AuthorIds_UIVersion_8704">
    <vt:lpwstr>18</vt:lpwstr>
  </property>
  <property fmtid="{D5CDD505-2E9C-101B-9397-08002B2CF9AE}" pid="5" name="AuthorIds_UIVersion_23552">
    <vt:lpwstr>18</vt:lpwstr>
  </property>
  <property fmtid="{D5CDD505-2E9C-101B-9397-08002B2CF9AE}" pid="6" name="AuthorIds_UIVersion_17408">
    <vt:lpwstr>20</vt:lpwstr>
  </property>
  <property fmtid="{D5CDD505-2E9C-101B-9397-08002B2CF9AE}" pid="7" name="AuthorIds_UIVersion_4608">
    <vt:lpwstr>18</vt:lpwstr>
  </property>
</Properties>
</file>