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3"/>
  </p:notesMasterIdLst>
  <p:handoutMasterIdLst>
    <p:handoutMasterId r:id="rId24"/>
  </p:handoutMasterIdLst>
  <p:sldIdLst>
    <p:sldId id="268" r:id="rId6"/>
    <p:sldId id="280" r:id="rId7"/>
    <p:sldId id="362" r:id="rId8"/>
    <p:sldId id="367" r:id="rId9"/>
    <p:sldId id="318" r:id="rId10"/>
    <p:sldId id="307" r:id="rId11"/>
    <p:sldId id="378" r:id="rId12"/>
    <p:sldId id="356" r:id="rId13"/>
    <p:sldId id="379" r:id="rId14"/>
    <p:sldId id="363" r:id="rId15"/>
    <p:sldId id="368" r:id="rId16"/>
    <p:sldId id="265" r:id="rId17"/>
    <p:sldId id="384" r:id="rId18"/>
    <p:sldId id="324" r:id="rId19"/>
    <p:sldId id="380" r:id="rId20"/>
    <p:sldId id="381" r:id="rId21"/>
    <p:sldId id="261" r:id="rId22"/>
  </p:sldIdLst>
  <p:sldSz cx="10691813" cy="7559675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Brodie" initials="EB" lastIdx="2" clrIdx="0">
    <p:extLst>
      <p:ext uri="{19B8F6BF-5375-455C-9EA6-DF929625EA0E}">
        <p15:presenceInfo xmlns:p15="http://schemas.microsoft.com/office/powerpoint/2012/main" userId="S-1-5-21-256186967-1468483519-2110688028-50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83" d="100"/>
          <a:sy n="83" d="100"/>
        </p:scale>
        <p:origin x="13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6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59DE2-C421-4E13-9F76-51845421A3DE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7480D-C3E3-4F76-921A-B5AECA94BA4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544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6D0C-C9B8-4521-8276-6951BD83D76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25E48-7303-4C99-A797-AD8A0612154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468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2:notes"/>
          <p:cNvSpPr txBox="1">
            <a:spLocks noGrp="1"/>
          </p:cNvSpPr>
          <p:nvPr>
            <p:ph type="body" idx="1"/>
          </p:nvPr>
        </p:nvSpPr>
        <p:spPr>
          <a:xfrm>
            <a:off x="674200" y="4689500"/>
            <a:ext cx="5393675" cy="444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AU" sz="3200" b="0" i="0" u="none" strike="noStrike" cap="none" dirty="0">
              <a:solidFill>
                <a:srgbClr val="FFFFFF"/>
              </a:solidFill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sp>
        <p:nvSpPr>
          <p:cNvPr id="612" name="Google Shape;61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2475" y="739775"/>
            <a:ext cx="5237163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50887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6:notes"/>
          <p:cNvSpPr txBox="1">
            <a:spLocks noGrp="1"/>
          </p:cNvSpPr>
          <p:nvPr>
            <p:ph type="body" idx="1"/>
          </p:nvPr>
        </p:nvSpPr>
        <p:spPr>
          <a:xfrm>
            <a:off x="674200" y="4689500"/>
            <a:ext cx="5393700" cy="44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US" sz="11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2475" y="739775"/>
            <a:ext cx="5237163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03184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 userDrawn="1"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 userDrawn="1"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08/11/2018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 userDrawn="1"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5716"/>
            <a:ext cx="10691813" cy="7575392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5939" y="629951"/>
            <a:ext cx="1670607" cy="4724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675" y="472456"/>
            <a:ext cx="7434203" cy="787472"/>
          </a:xfrm>
        </p:spPr>
        <p:txBody>
          <a:bodyPr anchor="b">
            <a:normAutofit/>
          </a:bodyPr>
          <a:lstStyle>
            <a:lvl1pPr algn="l">
              <a:defRPr sz="2646" b="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84710" y="1574933"/>
            <a:ext cx="9188277" cy="5197277"/>
          </a:xfrm>
        </p:spPr>
        <p:txBody>
          <a:bodyPr/>
          <a:lstStyle>
            <a:lvl1pPr marL="503972" indent="-503972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904699" indent="-503972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066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08/11/2018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 userDrawn="1"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E40E-9DF4-47B5-BAB8-388FDD99D59B}" type="datetimeFigureOut">
              <a:rPr lang="en-AU" smtClean="0"/>
              <a:t>08/11/2018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  <p:sldLayoutId id="2147483660" r:id="rId12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5ms@aemo.com.au" TargetMode="External"/><Relationship Id="rId2" Type="http://schemas.openxmlformats.org/officeDocument/2006/relationships/hyperlink" Target="https://www.aemc.gov.au/rule-changes/global-settlement-and-market-reconcili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emo.com.au/Electricity/National-Electricity-Market-NEM/Five-Minute-Settlement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mo.com.au/Electricity/National-Electricity-Market-NEM/Five-Minute-Settlemen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mo.com.au/Electricity/National-Electricity-Market-NEM/Five-Minute-Settlement/Program-Management/Executive-Foru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mo.com.au/Electricity/National-Electricity-Market-NEM/Five-Minute-Settlement/Program-Management/Program-Consultative-Foru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262908"/>
            <a:ext cx="9205440" cy="1993231"/>
          </a:xfrm>
        </p:spPr>
        <p:txBody>
          <a:bodyPr>
            <a:normAutofit fontScale="90000"/>
          </a:bodyPr>
          <a:lstStyle/>
          <a:p>
            <a:r>
              <a:rPr lang="en-AU" dirty="0"/>
              <a:t>Five-Minute Settlement Program:</a:t>
            </a:r>
            <a:br>
              <a:rPr lang="en-AU" dirty="0"/>
            </a:br>
            <a:r>
              <a:rPr lang="en-AU" dirty="0"/>
              <a:t>Executive Forum 3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3832350"/>
            <a:ext cx="8018860" cy="690490"/>
          </a:xfrm>
        </p:spPr>
        <p:txBody>
          <a:bodyPr>
            <a:normAutofit/>
          </a:bodyPr>
          <a:lstStyle/>
          <a:p>
            <a:r>
              <a:rPr lang="en-AU" dirty="0"/>
              <a:t>AEMO 5MS Program 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1786A2E3-196B-4987-861F-72C20A7F2BDA}"/>
              </a:ext>
            </a:extLst>
          </p:cNvPr>
          <p:cNvSpPr txBox="1">
            <a:spLocks/>
          </p:cNvSpPr>
          <p:nvPr/>
        </p:nvSpPr>
        <p:spPr>
          <a:xfrm>
            <a:off x="735588" y="4522840"/>
            <a:ext cx="7849880" cy="2212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  <a:defRPr sz="2456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00964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1929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2893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3858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04822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05786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6751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07715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200" cap="all" dirty="0"/>
              <a:t>Tuesday 13 November 2018</a:t>
            </a:r>
          </a:p>
          <a:p>
            <a:r>
              <a:rPr lang="en-AU" sz="1500" cap="all" dirty="0"/>
              <a:t>AEMO Offices:</a:t>
            </a:r>
          </a:p>
          <a:p>
            <a:r>
              <a:rPr lang="en-AU" sz="2200" cap="all" dirty="0"/>
              <a:t>Level 9, 99 Gawler Place, Adelaide</a:t>
            </a:r>
          </a:p>
          <a:p>
            <a:r>
              <a:rPr lang="en-AU" sz="2200" cap="all" dirty="0"/>
              <a:t>Level 10, 10 Eagle Street, Brisbane</a:t>
            </a:r>
          </a:p>
          <a:p>
            <a:r>
              <a:rPr lang="en-AU" sz="2200" cap="all" dirty="0"/>
              <a:t>Level 22, 530 Collins Street, Melbourne</a:t>
            </a:r>
          </a:p>
          <a:p>
            <a:r>
              <a:rPr lang="en-AU" sz="2200" dirty="0"/>
              <a:t>LEVEL 2, 20 BOND STREET, SYDNEY</a:t>
            </a:r>
          </a:p>
          <a:p>
            <a:r>
              <a:rPr lang="en-AU" sz="2200" dirty="0"/>
              <a:t>DIAL IN: 02 9087 3604  ACCESS CODE: 575 501 049</a:t>
            </a:r>
          </a:p>
        </p:txBody>
      </p:sp>
    </p:spTree>
    <p:extLst>
      <p:ext uri="{BB962C8B-B14F-4D97-AF65-F5344CB8AC3E}">
        <p14:creationId xmlns:p14="http://schemas.microsoft.com/office/powerpoint/2010/main" val="168387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9A67-4CC7-4DFC-A6C2-19518693F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Risk/issue updates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DE1D81-17DA-439E-B0DE-CF7D70C24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R10 – Vendor contract negotiation timelines was updated to include mention of the vendor briefing session as well as noting that AEMO would keep a list of vendors, supplied by participants</a:t>
            </a:r>
          </a:p>
          <a:p>
            <a:r>
              <a:rPr lang="en-AU" dirty="0"/>
              <a:t>R06 – Mel Green no longer Risk Champion as role has changed – welcome any volunteers as new Risk Champion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14870-3C28-4741-AAA8-6B9E46E90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094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Technology approach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Joe </a:t>
            </a:r>
            <a:r>
              <a:rPr lang="en-AU" dirty="0" err="1"/>
              <a:t>Locandro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7855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Google Shape;614;p62"/>
          <p:cNvGrpSpPr/>
          <p:nvPr/>
        </p:nvGrpSpPr>
        <p:grpSpPr>
          <a:xfrm>
            <a:off x="2986168" y="2215130"/>
            <a:ext cx="1293677" cy="659340"/>
            <a:chOff x="2437504" y="2229438"/>
            <a:chExt cx="1173600" cy="605100"/>
          </a:xfrm>
        </p:grpSpPr>
        <p:sp>
          <p:nvSpPr>
            <p:cNvPr id="615" name="Google Shape;615;p62"/>
            <p:cNvSpPr/>
            <p:nvPr/>
          </p:nvSpPr>
          <p:spPr>
            <a:xfrm>
              <a:off x="2437504" y="2229438"/>
              <a:ext cx="1173600" cy="605100"/>
            </a:xfrm>
            <a:prstGeom prst="roundRect">
              <a:avLst>
                <a:gd name="adj" fmla="val 16667"/>
              </a:avLst>
            </a:prstGeom>
            <a:solidFill>
              <a:srgbClr val="D5A6BD"/>
            </a:solidFill>
            <a:ln w="28575" cap="flat" cmpd="sng">
              <a:solidFill>
                <a:srgbClr val="EAD1D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543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Arial"/>
              </a:endParaRPr>
            </a:p>
          </p:txBody>
        </p:sp>
        <p:sp>
          <p:nvSpPr>
            <p:cNvPr id="616" name="Google Shape;616;p62"/>
            <p:cNvSpPr txBox="1"/>
            <p:nvPr/>
          </p:nvSpPr>
          <p:spPr>
            <a:xfrm>
              <a:off x="2542586" y="2331551"/>
              <a:ext cx="909600" cy="434700"/>
            </a:xfrm>
            <a:prstGeom prst="rect">
              <a:avLst/>
            </a:prstGeom>
            <a:solidFill>
              <a:srgbClr val="D5A6BD"/>
            </a:solidFill>
            <a:ln>
              <a:noFill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>
                <a:lnSpc>
                  <a:spcPct val="115000"/>
                </a:lnSpc>
                <a:buClr>
                  <a:srgbClr val="000000"/>
                </a:buClr>
                <a:buSzPts val="1000"/>
              </a:pPr>
              <a:r>
                <a:rPr lang="en-AU" sz="1102" dirty="0">
                  <a:solidFill>
                    <a:srgbClr val="FFFFFF"/>
                  </a:solidFill>
                  <a:latin typeface="Segoe UI Semilight" panose="020B0402040204020203" pitchFamily="34" charset="0"/>
                  <a:ea typeface="Roboto"/>
                  <a:cs typeface="Segoe UI Semilight" panose="020B0402040204020203" pitchFamily="34" charset="0"/>
                  <a:sym typeface="Roboto"/>
                </a:rPr>
                <a:t>DWGM</a:t>
              </a:r>
              <a:endParaRPr sz="1102" dirty="0">
                <a:solidFill>
                  <a:srgbClr val="FFFFFF"/>
                </a:solidFill>
                <a:latin typeface="Segoe UI Semilight" panose="020B0402040204020203" pitchFamily="34" charset="0"/>
                <a:ea typeface="Roboto"/>
                <a:cs typeface="Segoe UI Semilight" panose="020B0402040204020203" pitchFamily="34" charset="0"/>
                <a:sym typeface="Roboto"/>
              </a:endParaRPr>
            </a:p>
          </p:txBody>
        </p:sp>
      </p:grpSp>
      <p:sp>
        <p:nvSpPr>
          <p:cNvPr id="617" name="Google Shape;617;p62"/>
          <p:cNvSpPr txBox="1">
            <a:spLocks noGrp="1"/>
          </p:cNvSpPr>
          <p:nvPr>
            <p:ph type="title"/>
          </p:nvPr>
        </p:nvSpPr>
        <p:spPr>
          <a:xfrm>
            <a:off x="500846" y="150493"/>
            <a:ext cx="9668183" cy="12457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00779" tIns="50376" rIns="100779" bIns="50376" rtlCol="0" anchor="b" anchorCtr="0">
            <a:noAutofit/>
          </a:bodyPr>
          <a:lstStyle/>
          <a:p>
            <a:pPr>
              <a:spcBef>
                <a:spcPts val="0"/>
              </a:spcBef>
              <a:buClr>
                <a:schemeClr val="lt1"/>
              </a:buClr>
              <a:buSzPts val="3300"/>
            </a:pPr>
            <a:r>
              <a:rPr lang="en-AU" sz="3086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History of tactical delivery has led to significant technical complexity and cost</a:t>
            </a:r>
            <a:endParaRPr sz="3086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8" name="Google Shape;618;p62"/>
          <p:cNvSpPr/>
          <p:nvPr/>
        </p:nvSpPr>
        <p:spPr>
          <a:xfrm>
            <a:off x="2484572" y="1496585"/>
            <a:ext cx="5716384" cy="590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779" tIns="50376" rIns="100779" bIns="50376" anchor="ctr" anchorCtr="0">
            <a:noAutofit/>
          </a:bodyPr>
          <a:lstStyle/>
          <a:p>
            <a:pPr algn="ctr">
              <a:buClr>
                <a:srgbClr val="000000"/>
              </a:buClr>
              <a:buSzPts val="825"/>
            </a:pPr>
            <a:r>
              <a:rPr lang="en-AU" sz="1433" b="1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An example is the current application landscape for NEM, developed with a strategy focused on compliance and cost reduction</a:t>
            </a:r>
            <a:endParaRPr sz="1433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19" name="Google Shape;619;p62"/>
          <p:cNvSpPr txBox="1">
            <a:spLocks noGrp="1"/>
          </p:cNvSpPr>
          <p:nvPr>
            <p:ph type="sldNum" idx="12"/>
          </p:nvPr>
        </p:nvSpPr>
        <p:spPr>
          <a:xfrm>
            <a:off x="9692719" y="7006699"/>
            <a:ext cx="476200" cy="40245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00779" tIns="50376" rIns="100779" bIns="50376" rtlCol="0" anchor="ctr" anchorCtr="0">
            <a:noAutofit/>
          </a:bodyPr>
          <a:lstStyle/>
          <a:p>
            <a:pPr>
              <a:buClr>
                <a:srgbClr val="000000"/>
              </a:buClr>
              <a:buSzPts val="900"/>
            </a:pPr>
            <a:fld id="{00000000-1234-1234-1234-123412341234}" type="slidenum">
              <a:rPr lang="en-AU"/>
              <a:pPr>
                <a:buClr>
                  <a:srgbClr val="000000"/>
                </a:buClr>
                <a:buSzPts val="900"/>
              </a:pPr>
              <a:t>12</a:t>
            </a:fld>
            <a:endParaRPr dirty="0"/>
          </a:p>
        </p:txBody>
      </p:sp>
      <p:sp>
        <p:nvSpPr>
          <p:cNvPr id="620" name="Google Shape;620;p62"/>
          <p:cNvSpPr/>
          <p:nvPr/>
        </p:nvSpPr>
        <p:spPr>
          <a:xfrm>
            <a:off x="655832" y="3507896"/>
            <a:ext cx="1975569" cy="675609"/>
          </a:xfrm>
          <a:prstGeom prst="homePlate">
            <a:avLst>
              <a:gd name="adj" fmla="val 50000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100779" tIns="100779" rIns="100779" bIns="100779" anchor="ctr" anchorCtr="0">
            <a:noAutofit/>
          </a:bodyPr>
          <a:lstStyle/>
          <a:p>
            <a:pPr algn="ctr">
              <a:buClr>
                <a:srgbClr val="000000"/>
              </a:buClr>
              <a:buSzPts val="1025"/>
            </a:pP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Complexity means every change needs </a:t>
            </a:r>
            <a:r>
              <a:rPr lang="en-AU" sz="1130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more time</a:t>
            </a: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 to plan, build and test</a:t>
            </a:r>
            <a:endParaRPr sz="1764" dirty="0">
              <a:solidFill>
                <a:srgbClr val="FFFFFF"/>
              </a:solidFill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sp>
        <p:nvSpPr>
          <p:cNvPr id="621" name="Google Shape;621;p62"/>
          <p:cNvSpPr/>
          <p:nvPr/>
        </p:nvSpPr>
        <p:spPr>
          <a:xfrm>
            <a:off x="655832" y="4364992"/>
            <a:ext cx="1975569" cy="675609"/>
          </a:xfrm>
          <a:prstGeom prst="homePlate">
            <a:avLst>
              <a:gd name="adj" fmla="val 50000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100779" tIns="100779" rIns="100779" bIns="100779" anchor="ctr" anchorCtr="0">
            <a:noAutofit/>
          </a:bodyPr>
          <a:lstStyle/>
          <a:p>
            <a:pPr algn="ctr">
              <a:buClr>
                <a:srgbClr val="000000"/>
              </a:buClr>
              <a:buSzPts val="1025"/>
            </a:pP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Unstable foundations leads to </a:t>
            </a:r>
            <a:r>
              <a:rPr lang="en-AU" sz="1130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more effort fixing the old</a:t>
            </a: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 than building new</a:t>
            </a:r>
            <a:endParaRPr sz="1130" dirty="0">
              <a:solidFill>
                <a:srgbClr val="FFFFFF"/>
              </a:solidFill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22" name="Google Shape;622;p62"/>
          <p:cNvSpPr/>
          <p:nvPr/>
        </p:nvSpPr>
        <p:spPr>
          <a:xfrm>
            <a:off x="655832" y="6079183"/>
            <a:ext cx="1975569" cy="675609"/>
          </a:xfrm>
          <a:prstGeom prst="homePlate">
            <a:avLst>
              <a:gd name="adj" fmla="val 50000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100779" tIns="100779" rIns="100779" bIns="100779" anchor="ctr" anchorCtr="0">
            <a:noAutofit/>
          </a:bodyPr>
          <a:lstStyle/>
          <a:p>
            <a:pPr algn="ctr">
              <a:buClr>
                <a:srgbClr val="000000"/>
              </a:buClr>
              <a:buSzPts val="1025"/>
            </a:pPr>
            <a:r>
              <a:rPr lang="en-AU" sz="1130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Will not support pace of change </a:t>
            </a: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required</a:t>
            </a:r>
            <a:endParaRPr sz="1130" dirty="0">
              <a:solidFill>
                <a:srgbClr val="FFFFFF"/>
              </a:solidFill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23" name="Google Shape;623;p62"/>
          <p:cNvSpPr/>
          <p:nvPr/>
        </p:nvSpPr>
        <p:spPr>
          <a:xfrm>
            <a:off x="655832" y="5222088"/>
            <a:ext cx="1975569" cy="675609"/>
          </a:xfrm>
          <a:prstGeom prst="homePlate">
            <a:avLst>
              <a:gd name="adj" fmla="val 50000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100779" tIns="100779" rIns="100779" bIns="100779" anchor="ctr" anchorCtr="0">
            <a:noAutofit/>
          </a:bodyPr>
          <a:lstStyle/>
          <a:p>
            <a:pPr algn="ctr">
              <a:buClr>
                <a:srgbClr val="000000"/>
              </a:buClr>
              <a:buSzPts val="1025"/>
            </a:pP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Legacy technologies will lead to </a:t>
            </a:r>
            <a:r>
              <a:rPr lang="en-AU" sz="1130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performance issues </a:t>
            </a: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in the future</a:t>
            </a:r>
            <a:endParaRPr sz="1130" dirty="0">
              <a:solidFill>
                <a:srgbClr val="FFFFFF"/>
              </a:solidFill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24" name="Google Shape;624;p62"/>
          <p:cNvSpPr/>
          <p:nvPr/>
        </p:nvSpPr>
        <p:spPr>
          <a:xfrm flipH="1">
            <a:off x="8060521" y="3500952"/>
            <a:ext cx="1975569" cy="682553"/>
          </a:xfrm>
          <a:prstGeom prst="homePlate">
            <a:avLst>
              <a:gd name="adj" fmla="val 50000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100779" tIns="100779" rIns="100779" bIns="100779" anchor="ctr" anchorCtr="0">
            <a:noAutofit/>
          </a:bodyPr>
          <a:lstStyle/>
          <a:p>
            <a:pPr algn="ctr">
              <a:buClr>
                <a:srgbClr val="000000"/>
              </a:buClr>
              <a:buSzPts val="1025"/>
            </a:pPr>
            <a:r>
              <a:rPr lang="en-AU" sz="1130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Knowledge </a:t>
            </a: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is in the heads of a few key personnel</a:t>
            </a:r>
            <a:endParaRPr sz="1764" dirty="0">
              <a:solidFill>
                <a:srgbClr val="FFFFFF"/>
              </a:solidFill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sp>
        <p:nvSpPr>
          <p:cNvPr id="625" name="Google Shape;625;p62"/>
          <p:cNvSpPr/>
          <p:nvPr/>
        </p:nvSpPr>
        <p:spPr>
          <a:xfrm flipH="1">
            <a:off x="8060521" y="4360371"/>
            <a:ext cx="1975569" cy="682553"/>
          </a:xfrm>
          <a:prstGeom prst="homePlate">
            <a:avLst>
              <a:gd name="adj" fmla="val 50000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100779" tIns="100779" rIns="100779" bIns="100779" anchor="ctr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r>
              <a:rPr lang="en-AU" sz="1102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Not designed </a:t>
            </a:r>
            <a:r>
              <a:rPr lang="en-AU" sz="1102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for small scale distributed energy</a:t>
            </a:r>
            <a:endParaRPr sz="1102" dirty="0">
              <a:solidFill>
                <a:srgbClr val="FFFFFF"/>
              </a:solidFill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sp>
        <p:nvSpPr>
          <p:cNvPr id="626" name="Google Shape;626;p62"/>
          <p:cNvSpPr/>
          <p:nvPr/>
        </p:nvSpPr>
        <p:spPr>
          <a:xfrm flipH="1">
            <a:off x="8060521" y="6079188"/>
            <a:ext cx="1975569" cy="682553"/>
          </a:xfrm>
          <a:prstGeom prst="homePlate">
            <a:avLst>
              <a:gd name="adj" fmla="val 50000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100779" tIns="100779" rIns="100779" bIns="100779" anchor="ctr" anchorCtr="0">
            <a:noAutofit/>
          </a:bodyPr>
          <a:lstStyle/>
          <a:p>
            <a:pPr algn="ctr">
              <a:buClr>
                <a:srgbClr val="000000"/>
              </a:buClr>
              <a:buSzPts val="1025"/>
            </a:pPr>
            <a:r>
              <a:rPr lang="en-AU" sz="1130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Fragmentation and duplication</a:t>
            </a: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 leads to high cost licensing &amp; support</a:t>
            </a:r>
            <a:endParaRPr sz="1764" dirty="0">
              <a:solidFill>
                <a:srgbClr val="FFFFFF"/>
              </a:solidFill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sp>
        <p:nvSpPr>
          <p:cNvPr id="627" name="Google Shape;627;p62"/>
          <p:cNvSpPr/>
          <p:nvPr/>
        </p:nvSpPr>
        <p:spPr>
          <a:xfrm flipH="1">
            <a:off x="8060521" y="5219779"/>
            <a:ext cx="1975569" cy="682553"/>
          </a:xfrm>
          <a:prstGeom prst="homePlate">
            <a:avLst>
              <a:gd name="adj" fmla="val 50000"/>
            </a:avLst>
          </a:prstGeom>
          <a:solidFill>
            <a:srgbClr val="741B47"/>
          </a:solidFill>
          <a:ln>
            <a:noFill/>
          </a:ln>
        </p:spPr>
        <p:txBody>
          <a:bodyPr spcFirstLastPara="1" wrap="square" lIns="100779" tIns="100779" rIns="100779" bIns="100779" anchor="ctr" anchorCtr="0">
            <a:noAutofit/>
          </a:bodyPr>
          <a:lstStyle/>
          <a:p>
            <a:pPr algn="ctr">
              <a:buClr>
                <a:srgbClr val="000000"/>
              </a:buClr>
              <a:buSzPts val="1025"/>
            </a:pPr>
            <a:r>
              <a:rPr lang="en-AU" sz="1130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Has not leveraged modern concepts such as</a:t>
            </a:r>
            <a:r>
              <a:rPr lang="en-AU" sz="1130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 security by design</a:t>
            </a:r>
            <a:endParaRPr sz="1764" b="1" dirty="0">
              <a:solidFill>
                <a:srgbClr val="FFFFFF"/>
              </a:solidFill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grpSp>
        <p:nvGrpSpPr>
          <p:cNvPr id="628" name="Google Shape;628;p62"/>
          <p:cNvGrpSpPr/>
          <p:nvPr/>
        </p:nvGrpSpPr>
        <p:grpSpPr>
          <a:xfrm>
            <a:off x="6403381" y="2247097"/>
            <a:ext cx="1293677" cy="667011"/>
            <a:chOff x="5531322" y="2292525"/>
            <a:chExt cx="1173600" cy="605100"/>
          </a:xfrm>
        </p:grpSpPr>
        <p:sp>
          <p:nvSpPr>
            <p:cNvPr id="629" name="Google Shape;629;p62"/>
            <p:cNvSpPr/>
            <p:nvPr/>
          </p:nvSpPr>
          <p:spPr>
            <a:xfrm>
              <a:off x="5531322" y="2292525"/>
              <a:ext cx="1173600" cy="605100"/>
            </a:xfrm>
            <a:prstGeom prst="roundRect">
              <a:avLst>
                <a:gd name="adj" fmla="val 16667"/>
              </a:avLst>
            </a:prstGeom>
            <a:solidFill>
              <a:srgbClr val="D5A6BD"/>
            </a:solidFill>
            <a:ln w="28575" cap="flat" cmpd="sng">
              <a:solidFill>
                <a:srgbClr val="EAD1D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543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Arial"/>
              </a:endParaRPr>
            </a:p>
          </p:txBody>
        </p:sp>
        <p:sp>
          <p:nvSpPr>
            <p:cNvPr id="630" name="Google Shape;630;p62"/>
            <p:cNvSpPr txBox="1"/>
            <p:nvPr/>
          </p:nvSpPr>
          <p:spPr>
            <a:xfrm>
              <a:off x="5726521" y="2408634"/>
              <a:ext cx="816900" cy="334500"/>
            </a:xfrm>
            <a:prstGeom prst="rect">
              <a:avLst/>
            </a:prstGeom>
            <a:solidFill>
              <a:srgbClr val="D5A6BD"/>
            </a:solidFill>
            <a:ln>
              <a:noFill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r">
                <a:lnSpc>
                  <a:spcPct val="115000"/>
                </a:lnSpc>
                <a:buClr>
                  <a:schemeClr val="dk2"/>
                </a:buClr>
                <a:buSzPts val="1100"/>
              </a:pPr>
              <a:r>
                <a:rPr lang="en-AU" sz="1102" dirty="0">
                  <a:solidFill>
                    <a:schemeClr val="lt1"/>
                  </a:solidFill>
                  <a:latin typeface="Segoe UI Semilight" panose="020B0402040204020203" pitchFamily="34" charset="0"/>
                  <a:ea typeface="Roboto"/>
                  <a:cs typeface="Segoe UI Semilight" panose="020B0402040204020203" pitchFamily="34" charset="0"/>
                  <a:sym typeface="Roboto"/>
                </a:rPr>
                <a:t>STTM</a:t>
              </a:r>
              <a:endParaRPr sz="1102" dirty="0">
                <a:solidFill>
                  <a:srgbClr val="FFFFFF"/>
                </a:solidFill>
                <a:latin typeface="Segoe UI Semilight" panose="020B0402040204020203" pitchFamily="34" charset="0"/>
                <a:ea typeface="Roboto"/>
                <a:cs typeface="Segoe UI Semilight" panose="020B0402040204020203" pitchFamily="34" charset="0"/>
                <a:sym typeface="Roboto"/>
              </a:endParaRPr>
            </a:p>
          </p:txBody>
        </p:sp>
      </p:grpSp>
      <p:grpSp>
        <p:nvGrpSpPr>
          <p:cNvPr id="631" name="Google Shape;631;p62"/>
          <p:cNvGrpSpPr/>
          <p:nvPr/>
        </p:nvGrpSpPr>
        <p:grpSpPr>
          <a:xfrm>
            <a:off x="4135520" y="2349761"/>
            <a:ext cx="1293677" cy="667011"/>
            <a:chOff x="3478107" y="2292528"/>
            <a:chExt cx="1173600" cy="605100"/>
          </a:xfrm>
        </p:grpSpPr>
        <p:sp>
          <p:nvSpPr>
            <p:cNvPr id="632" name="Google Shape;632;p62"/>
            <p:cNvSpPr/>
            <p:nvPr/>
          </p:nvSpPr>
          <p:spPr>
            <a:xfrm>
              <a:off x="3478107" y="2292528"/>
              <a:ext cx="1173600" cy="605100"/>
            </a:xfrm>
            <a:prstGeom prst="roundRect">
              <a:avLst>
                <a:gd name="adj" fmla="val 16667"/>
              </a:avLst>
            </a:prstGeom>
            <a:solidFill>
              <a:srgbClr val="D5A6BD"/>
            </a:solidFill>
            <a:ln w="28575" cap="flat" cmpd="sng">
              <a:solidFill>
                <a:srgbClr val="EAD1D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543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Arial"/>
              </a:endParaRPr>
            </a:p>
          </p:txBody>
        </p:sp>
        <p:sp>
          <p:nvSpPr>
            <p:cNvPr id="633" name="Google Shape;633;p62"/>
            <p:cNvSpPr txBox="1"/>
            <p:nvPr/>
          </p:nvSpPr>
          <p:spPr>
            <a:xfrm>
              <a:off x="3673324" y="2408641"/>
              <a:ext cx="816950" cy="334374"/>
            </a:xfrm>
            <a:prstGeom prst="rect">
              <a:avLst/>
            </a:prstGeom>
            <a:solidFill>
              <a:srgbClr val="D5A6BD"/>
            </a:solidFill>
            <a:ln>
              <a:noFill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>
                <a:lnSpc>
                  <a:spcPct val="115000"/>
                </a:lnSpc>
                <a:buClr>
                  <a:srgbClr val="000000"/>
                </a:buClr>
                <a:buSzPts val="1000"/>
              </a:pPr>
              <a:r>
                <a:rPr lang="en-AU" sz="1102" dirty="0">
                  <a:solidFill>
                    <a:srgbClr val="FFFFFF"/>
                  </a:solidFill>
                  <a:latin typeface="Segoe UI Semilight" panose="020B0402040204020203" pitchFamily="34" charset="0"/>
                  <a:ea typeface="Roboto"/>
                  <a:cs typeface="Segoe UI Semilight" panose="020B0402040204020203" pitchFamily="34" charset="0"/>
                  <a:sym typeface="Roboto"/>
                </a:rPr>
                <a:t>WEM</a:t>
              </a:r>
              <a:endParaRPr sz="1102" dirty="0">
                <a:solidFill>
                  <a:srgbClr val="FFFFFF"/>
                </a:solidFill>
                <a:latin typeface="Segoe UI Semilight" panose="020B0402040204020203" pitchFamily="34" charset="0"/>
                <a:ea typeface="Roboto"/>
                <a:cs typeface="Segoe UI Semilight" panose="020B0402040204020203" pitchFamily="34" charset="0"/>
                <a:sym typeface="Roboto"/>
              </a:endParaRPr>
            </a:p>
          </p:txBody>
        </p:sp>
      </p:grpSp>
      <p:sp>
        <p:nvSpPr>
          <p:cNvPr id="634" name="Google Shape;634;p62"/>
          <p:cNvSpPr/>
          <p:nvPr/>
        </p:nvSpPr>
        <p:spPr>
          <a:xfrm>
            <a:off x="2756458" y="2983636"/>
            <a:ext cx="5172723" cy="402455"/>
          </a:xfrm>
          <a:prstGeom prst="triangle">
            <a:avLst>
              <a:gd name="adj" fmla="val 60796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100779" tIns="100779" rIns="100779" bIns="100779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543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5" name="Google Shape;635;p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56456" y="3423897"/>
            <a:ext cx="5172778" cy="3779838"/>
          </a:xfrm>
          <a:prstGeom prst="rect">
            <a:avLst/>
          </a:prstGeom>
          <a:noFill/>
          <a:ln w="38100" cap="flat" cmpd="sng">
            <a:solidFill>
              <a:srgbClr val="A64D79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636" name="Google Shape;636;p62"/>
          <p:cNvGrpSpPr/>
          <p:nvPr/>
        </p:nvGrpSpPr>
        <p:grpSpPr>
          <a:xfrm>
            <a:off x="5185454" y="2462135"/>
            <a:ext cx="1293677" cy="667011"/>
            <a:chOff x="4504715" y="2292525"/>
            <a:chExt cx="1173600" cy="605100"/>
          </a:xfrm>
        </p:grpSpPr>
        <p:sp>
          <p:nvSpPr>
            <p:cNvPr id="637" name="Google Shape;637;p62"/>
            <p:cNvSpPr/>
            <p:nvPr/>
          </p:nvSpPr>
          <p:spPr>
            <a:xfrm>
              <a:off x="4504715" y="2292525"/>
              <a:ext cx="1173600" cy="605100"/>
            </a:xfrm>
            <a:prstGeom prst="roundRect">
              <a:avLst>
                <a:gd name="adj" fmla="val 16667"/>
              </a:avLst>
            </a:prstGeom>
            <a:solidFill>
              <a:srgbClr val="741B47"/>
            </a:solidFill>
            <a:ln w="28575" cap="flat" cmpd="sng">
              <a:solidFill>
                <a:srgbClr val="EAD1D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400"/>
              </a:pPr>
              <a:endParaRPr sz="1543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Arial"/>
              </a:endParaRPr>
            </a:p>
          </p:txBody>
        </p:sp>
        <p:sp>
          <p:nvSpPr>
            <p:cNvPr id="638" name="Google Shape;638;p62"/>
            <p:cNvSpPr txBox="1"/>
            <p:nvPr/>
          </p:nvSpPr>
          <p:spPr>
            <a:xfrm>
              <a:off x="4699922" y="2408634"/>
              <a:ext cx="816950" cy="334374"/>
            </a:xfrm>
            <a:prstGeom prst="rect">
              <a:avLst/>
            </a:prstGeom>
            <a:solidFill>
              <a:srgbClr val="741B47"/>
            </a:solidFill>
            <a:ln>
              <a:noFill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lnSpc>
                  <a:spcPct val="115000"/>
                </a:lnSpc>
                <a:buClr>
                  <a:srgbClr val="000000"/>
                </a:buClr>
                <a:buSzPts val="1000"/>
              </a:pPr>
              <a:r>
                <a:rPr lang="en-AU" sz="1102" dirty="0">
                  <a:solidFill>
                    <a:srgbClr val="FFFFFF"/>
                  </a:solidFill>
                  <a:latin typeface="Segoe UI Semilight" panose="020B0402040204020203" pitchFamily="34" charset="0"/>
                  <a:ea typeface="Roboto"/>
                  <a:cs typeface="Segoe UI Semilight" panose="020B0402040204020203" pitchFamily="34" charset="0"/>
                  <a:sym typeface="Roboto"/>
                </a:rPr>
                <a:t>NEM</a:t>
              </a:r>
              <a:endParaRPr sz="1102" dirty="0">
                <a:solidFill>
                  <a:srgbClr val="FFFFFF"/>
                </a:solidFill>
                <a:latin typeface="Segoe UI Semilight" panose="020B0402040204020203" pitchFamily="34" charset="0"/>
                <a:ea typeface="Roboto"/>
                <a:cs typeface="Segoe UI Semilight" panose="020B0402040204020203" pitchFamily="34" charset="0"/>
                <a:sym typeface="Roboto"/>
              </a:endParaRPr>
            </a:p>
          </p:txBody>
        </p:sp>
      </p:grpSp>
      <p:sp>
        <p:nvSpPr>
          <p:cNvPr id="639" name="Google Shape;639;p62"/>
          <p:cNvSpPr txBox="1"/>
          <p:nvPr/>
        </p:nvSpPr>
        <p:spPr>
          <a:xfrm>
            <a:off x="597657" y="2086874"/>
            <a:ext cx="1975569" cy="1117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779" tIns="100779" rIns="100779" bIns="100779" anchor="t" anchorCtr="0">
            <a:noAutofit/>
          </a:bodyPr>
          <a:lstStyle/>
          <a:p>
            <a:pPr>
              <a:buClr>
                <a:schemeClr val="dk2"/>
              </a:buClr>
              <a:buSzPts val="825"/>
            </a:pPr>
            <a:r>
              <a:rPr lang="en-AU" sz="1213" b="1" i="1" dirty="0">
                <a:solidFill>
                  <a:schemeClr val="dk1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This is just one of many:</a:t>
            </a:r>
            <a:r>
              <a:rPr lang="en-AU" sz="1213" b="1" dirty="0">
                <a:solidFill>
                  <a:schemeClr val="dk1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 </a:t>
            </a:r>
            <a:r>
              <a:rPr lang="en-AU" sz="1213" dirty="0">
                <a:solidFill>
                  <a:schemeClr val="dk1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Other markets have similar application landscapes and associated issues</a:t>
            </a:r>
            <a:endParaRPr sz="1213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21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58"/>
          <p:cNvSpPr txBox="1">
            <a:spLocks noGrp="1"/>
          </p:cNvSpPr>
          <p:nvPr>
            <p:ph type="title"/>
          </p:nvPr>
        </p:nvSpPr>
        <p:spPr>
          <a:xfrm>
            <a:off x="500846" y="150493"/>
            <a:ext cx="9668183" cy="12457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00779" tIns="50376" rIns="100779" bIns="50376" rtlCol="0" anchor="b" anchorCtr="0">
            <a:noAutofit/>
          </a:bodyPr>
          <a:lstStyle/>
          <a:p>
            <a:pPr>
              <a:spcBef>
                <a:spcPts val="0"/>
              </a:spcBef>
              <a:buClr>
                <a:schemeClr val="lt1"/>
              </a:buClr>
              <a:buSzPts val="3300"/>
            </a:pPr>
            <a:r>
              <a:rPr lang="en-AU" sz="3086" dirty="0"/>
              <a:t>The </a:t>
            </a:r>
            <a:r>
              <a:rPr lang="en-AU" sz="3086" dirty="0">
                <a:solidFill>
                  <a:schemeClr val="lt1"/>
                </a:solidFill>
                <a:sym typeface="Century Gothic"/>
              </a:rPr>
              <a:t>Digital </a:t>
            </a:r>
            <a:r>
              <a:rPr lang="en-AU" sz="3086" dirty="0"/>
              <a:t>Platform will deliver the foundation of Australia’s energy ecosystem</a:t>
            </a:r>
            <a:endParaRPr sz="3086" dirty="0">
              <a:solidFill>
                <a:schemeClr val="lt1"/>
              </a:solidFill>
              <a:sym typeface="Century Gothic"/>
            </a:endParaRPr>
          </a:p>
        </p:txBody>
      </p:sp>
      <p:sp>
        <p:nvSpPr>
          <p:cNvPr id="476" name="Google Shape;476;p58"/>
          <p:cNvSpPr txBox="1">
            <a:spLocks noGrp="1"/>
          </p:cNvSpPr>
          <p:nvPr>
            <p:ph type="sldNum" idx="12"/>
          </p:nvPr>
        </p:nvSpPr>
        <p:spPr>
          <a:xfrm>
            <a:off x="9692719" y="7006699"/>
            <a:ext cx="476200" cy="40245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00779" tIns="50376" rIns="100779" bIns="50376" rtlCol="0" anchor="ctr" anchorCtr="0">
            <a:noAutofit/>
          </a:bodyPr>
          <a:lstStyle/>
          <a:p>
            <a:pPr>
              <a:buClr>
                <a:srgbClr val="000000"/>
              </a:buClr>
              <a:buSzPts val="900"/>
            </a:pPr>
            <a:fld id="{00000000-1234-1234-1234-123412341234}" type="slidenum">
              <a:rPr lang="en-AU"/>
              <a:pPr>
                <a:buClr>
                  <a:srgbClr val="000000"/>
                </a:buClr>
                <a:buSzPts val="900"/>
              </a:pPr>
              <a:t>13</a:t>
            </a:fld>
            <a:endParaRPr dirty="0"/>
          </a:p>
        </p:txBody>
      </p:sp>
      <p:grpSp>
        <p:nvGrpSpPr>
          <p:cNvPr id="477" name="Google Shape;477;p58"/>
          <p:cNvGrpSpPr/>
          <p:nvPr/>
        </p:nvGrpSpPr>
        <p:grpSpPr>
          <a:xfrm>
            <a:off x="510325" y="2202422"/>
            <a:ext cx="9671162" cy="4162678"/>
            <a:chOff x="152400" y="1877652"/>
            <a:chExt cx="8773503" cy="3776306"/>
          </a:xfrm>
        </p:grpSpPr>
        <p:sp>
          <p:nvSpPr>
            <p:cNvPr id="478" name="Google Shape;478;p58"/>
            <p:cNvSpPr/>
            <p:nvPr/>
          </p:nvSpPr>
          <p:spPr>
            <a:xfrm>
              <a:off x="1346700" y="3141532"/>
              <a:ext cx="7503300" cy="601500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90000"/>
                <a:lumOff val="10000"/>
              </a:schemeClr>
            </a:solidFill>
            <a:ln w="9525" cap="flat" cmpd="sng">
              <a:solidFill>
                <a:srgbClr val="761E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buClr>
                  <a:schemeClr val="dk2"/>
                </a:buClr>
                <a:buSzPts val="1100"/>
              </a:pPr>
              <a:r>
                <a:rPr lang="en-AU" sz="1543" b="1" dirty="0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+</a:t>
              </a:r>
              <a:endParaRPr sz="1543" b="1" dirty="0">
                <a:solidFill>
                  <a:srgbClr val="761E86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479" name="Google Shape;479;p58"/>
            <p:cNvSpPr txBox="1"/>
            <p:nvPr/>
          </p:nvSpPr>
          <p:spPr>
            <a:xfrm>
              <a:off x="152400" y="3202397"/>
              <a:ext cx="1771500" cy="47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r>
                <a:rPr lang="en-AU" sz="1543" b="1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SOLUTION</a:t>
              </a:r>
              <a:endParaRPr sz="1543" dirty="0">
                <a:solidFill>
                  <a:schemeClr val="accent2">
                    <a:lumMod val="90000"/>
                    <a:lumOff val="1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Arial"/>
              </a:endParaRPr>
            </a:p>
          </p:txBody>
        </p:sp>
        <p:sp>
          <p:nvSpPr>
            <p:cNvPr id="480" name="Google Shape;480;p58"/>
            <p:cNvSpPr txBox="1"/>
            <p:nvPr/>
          </p:nvSpPr>
          <p:spPr>
            <a:xfrm>
              <a:off x="152400" y="4158997"/>
              <a:ext cx="1771500" cy="47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r>
                <a:rPr lang="en-AU" sz="1543" b="1" dirty="0">
                  <a:solidFill>
                    <a:srgbClr val="741B47"/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DATA</a:t>
              </a:r>
              <a:endParaRPr sz="1543" dirty="0">
                <a:solidFill>
                  <a:srgbClr val="741B47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Arial"/>
              </a:endParaRPr>
            </a:p>
          </p:txBody>
        </p:sp>
        <p:sp>
          <p:nvSpPr>
            <p:cNvPr id="481" name="Google Shape;481;p58"/>
            <p:cNvSpPr txBox="1"/>
            <p:nvPr/>
          </p:nvSpPr>
          <p:spPr>
            <a:xfrm>
              <a:off x="152400" y="5093411"/>
              <a:ext cx="1771500" cy="47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r>
                <a:rPr lang="en-AU" sz="1543" b="1" dirty="0">
                  <a:solidFill>
                    <a:srgbClr val="4C1130"/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COMPUTE</a:t>
              </a:r>
              <a:endParaRPr sz="1543" dirty="0">
                <a:solidFill>
                  <a:srgbClr val="4C113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Arial"/>
              </a:endParaRPr>
            </a:p>
          </p:txBody>
        </p:sp>
        <p:sp>
          <p:nvSpPr>
            <p:cNvPr id="482" name="Google Shape;482;p58"/>
            <p:cNvSpPr/>
            <p:nvPr/>
          </p:nvSpPr>
          <p:spPr>
            <a:xfrm>
              <a:off x="1346700" y="4094857"/>
              <a:ext cx="1876200" cy="601500"/>
            </a:xfrm>
            <a:prstGeom prst="roundRect">
              <a:avLst>
                <a:gd name="adj" fmla="val 0"/>
              </a:avLst>
            </a:prstGeom>
            <a:solidFill>
              <a:srgbClr val="741B47"/>
            </a:solidFill>
            <a:ln w="9525" cap="flat" cmpd="sng">
              <a:solidFill>
                <a:srgbClr val="741B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400"/>
              </a:pPr>
              <a:r>
                <a:rPr lang="en-AU" sz="1543" b="1" dirty="0">
                  <a:solidFill>
                    <a:srgbClr val="FFFFFF"/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Enterprise Data Platform (EDP)</a:t>
              </a:r>
              <a:endParaRPr sz="1102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endParaRPr>
            </a:p>
          </p:txBody>
        </p:sp>
        <p:sp>
          <p:nvSpPr>
            <p:cNvPr id="483" name="Google Shape;483;p58"/>
            <p:cNvSpPr/>
            <p:nvPr/>
          </p:nvSpPr>
          <p:spPr>
            <a:xfrm>
              <a:off x="3222442" y="4094857"/>
              <a:ext cx="1876200" cy="601500"/>
            </a:xfrm>
            <a:prstGeom prst="roundRect">
              <a:avLst>
                <a:gd name="adj" fmla="val 0"/>
              </a:avLst>
            </a:prstGeom>
            <a:solidFill>
              <a:srgbClr val="741B47"/>
            </a:solidFill>
            <a:ln w="9525" cap="flat" cmpd="sng">
              <a:solidFill>
                <a:srgbClr val="741B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buClr>
                  <a:schemeClr val="dk2"/>
                </a:buClr>
                <a:buSzPts val="1100"/>
              </a:pPr>
              <a:r>
                <a:rPr lang="en-AU" sz="1543" b="1" dirty="0">
                  <a:solidFill>
                    <a:srgbClr val="FFFFFF"/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Internet of Things (IoT)</a:t>
              </a:r>
              <a:endParaRPr sz="1543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endParaRPr>
            </a:p>
          </p:txBody>
        </p:sp>
        <p:sp>
          <p:nvSpPr>
            <p:cNvPr id="484" name="Google Shape;484;p58"/>
            <p:cNvSpPr/>
            <p:nvPr/>
          </p:nvSpPr>
          <p:spPr>
            <a:xfrm>
              <a:off x="5098184" y="4094857"/>
              <a:ext cx="1876200" cy="601500"/>
            </a:xfrm>
            <a:prstGeom prst="roundRect">
              <a:avLst>
                <a:gd name="adj" fmla="val 0"/>
              </a:avLst>
            </a:prstGeom>
            <a:solidFill>
              <a:srgbClr val="741B47"/>
            </a:solidFill>
            <a:ln w="9525" cap="flat" cmpd="sng">
              <a:solidFill>
                <a:srgbClr val="741B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buClr>
                  <a:schemeClr val="dk2"/>
                </a:buClr>
                <a:buSzPts val="1100"/>
              </a:pPr>
              <a:r>
                <a:rPr lang="en-AU" sz="1543" b="1" dirty="0">
                  <a:solidFill>
                    <a:srgbClr val="FFFFFF"/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Blockchain</a:t>
              </a:r>
              <a:endParaRPr sz="1543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endParaRPr>
            </a:p>
          </p:txBody>
        </p:sp>
        <p:sp>
          <p:nvSpPr>
            <p:cNvPr id="485" name="Google Shape;485;p58"/>
            <p:cNvSpPr/>
            <p:nvPr/>
          </p:nvSpPr>
          <p:spPr>
            <a:xfrm>
              <a:off x="6973927" y="4094857"/>
              <a:ext cx="1876200" cy="601500"/>
            </a:xfrm>
            <a:prstGeom prst="roundRect">
              <a:avLst>
                <a:gd name="adj" fmla="val 0"/>
              </a:avLst>
            </a:prstGeom>
            <a:solidFill>
              <a:srgbClr val="741B47"/>
            </a:solidFill>
            <a:ln w="9525" cap="flat" cmpd="sng">
              <a:solidFill>
                <a:srgbClr val="741B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buClr>
                  <a:schemeClr val="dk2"/>
                </a:buClr>
                <a:buSzPts val="1100"/>
              </a:pPr>
              <a:r>
                <a:rPr lang="en-AU" sz="1543" b="1" dirty="0">
                  <a:solidFill>
                    <a:srgbClr val="FFFFFF"/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AI &amp; Machine Learning</a:t>
              </a:r>
              <a:endParaRPr sz="1543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endParaRPr>
            </a:p>
          </p:txBody>
        </p:sp>
        <p:sp>
          <p:nvSpPr>
            <p:cNvPr id="486" name="Google Shape;486;p58"/>
            <p:cNvSpPr/>
            <p:nvPr/>
          </p:nvSpPr>
          <p:spPr>
            <a:xfrm>
              <a:off x="1346700" y="5052458"/>
              <a:ext cx="7503300" cy="601500"/>
            </a:xfrm>
            <a:prstGeom prst="roundRect">
              <a:avLst>
                <a:gd name="adj" fmla="val 0"/>
              </a:avLst>
            </a:prstGeom>
            <a:solidFill>
              <a:srgbClr val="4C1130"/>
            </a:solidFill>
            <a:ln w="9525" cap="flat" cmpd="sng">
              <a:solidFill>
                <a:srgbClr val="4C113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400"/>
              </a:pPr>
              <a:r>
                <a:rPr lang="en-AU" sz="1984" b="1" dirty="0">
                  <a:solidFill>
                    <a:srgbClr val="FFFFFF"/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INFRASTRUCTURE | CLOUD | INTEGRATION | SECURITY | NETWORKS</a:t>
              </a:r>
              <a:endParaRPr sz="1543" b="1" dirty="0">
                <a:solidFill>
                  <a:srgbClr val="FFFFFF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endParaRPr>
            </a:p>
          </p:txBody>
        </p:sp>
        <p:grpSp>
          <p:nvGrpSpPr>
            <p:cNvPr id="487" name="Google Shape;487;p58"/>
            <p:cNvGrpSpPr/>
            <p:nvPr/>
          </p:nvGrpSpPr>
          <p:grpSpPr>
            <a:xfrm>
              <a:off x="1216988" y="1877669"/>
              <a:ext cx="683537" cy="1264855"/>
              <a:chOff x="1216934" y="1877931"/>
              <a:chExt cx="683400" cy="1266628"/>
            </a:xfrm>
          </p:grpSpPr>
          <p:grpSp>
            <p:nvGrpSpPr>
              <p:cNvPr id="488" name="Google Shape;488;p58"/>
              <p:cNvGrpSpPr/>
              <p:nvPr/>
            </p:nvGrpSpPr>
            <p:grpSpPr>
              <a:xfrm>
                <a:off x="1458284" y="2528235"/>
                <a:ext cx="200700" cy="616324"/>
                <a:chOff x="1545716" y="2528235"/>
                <a:chExt cx="200700" cy="616324"/>
              </a:xfrm>
            </p:grpSpPr>
            <p:cxnSp>
              <p:nvCxnSpPr>
                <p:cNvPr id="489" name="Google Shape;489;p58"/>
                <p:cNvCxnSpPr/>
                <p:nvPr/>
              </p:nvCxnSpPr>
              <p:spPr>
                <a:xfrm rot="10800000">
                  <a:off x="1646066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  <p:sp>
              <p:nvSpPr>
                <p:cNvPr id="490" name="Google Shape;490;p58"/>
                <p:cNvSpPr/>
                <p:nvPr/>
              </p:nvSpPr>
              <p:spPr>
                <a:xfrm>
                  <a:off x="1545716" y="2528235"/>
                  <a:ext cx="200700" cy="27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20000" extrusionOk="0">
                      <a:moveTo>
                        <a:pt x="76734" y="32562"/>
                      </a:moveTo>
                      <a:cubicBezTo>
                        <a:pt x="76734" y="9045"/>
                        <a:pt x="76734" y="9045"/>
                        <a:pt x="76734" y="9045"/>
                      </a:cubicBezTo>
                      <a:cubicBezTo>
                        <a:pt x="85714" y="16281"/>
                        <a:pt x="85714" y="16281"/>
                        <a:pt x="85714" y="16281"/>
                      </a:cubicBezTo>
                      <a:cubicBezTo>
                        <a:pt x="85714" y="25326"/>
                        <a:pt x="85714" y="25326"/>
                        <a:pt x="85714" y="25326"/>
                      </a:cubicBezTo>
                      <a:cubicBezTo>
                        <a:pt x="97959" y="25326"/>
                        <a:pt x="97959" y="25326"/>
                        <a:pt x="97959" y="25326"/>
                      </a:cubicBezTo>
                      <a:cubicBezTo>
                        <a:pt x="107755" y="32562"/>
                        <a:pt x="107755" y="32562"/>
                        <a:pt x="107755" y="32562"/>
                      </a:cubicBezTo>
                      <a:lnTo>
                        <a:pt x="76734" y="32562"/>
                      </a:lnTo>
                      <a:close/>
                      <a:moveTo>
                        <a:pt x="59591" y="103718"/>
                      </a:moveTo>
                      <a:cubicBezTo>
                        <a:pt x="39183" y="103718"/>
                        <a:pt x="22040" y="91055"/>
                        <a:pt x="22040" y="75979"/>
                      </a:cubicBezTo>
                      <a:cubicBezTo>
                        <a:pt x="59591" y="75979"/>
                        <a:pt x="59591" y="75979"/>
                        <a:pt x="59591" y="75979"/>
                      </a:cubicBezTo>
                      <a:cubicBezTo>
                        <a:pt x="59591" y="47638"/>
                        <a:pt x="59591" y="47638"/>
                        <a:pt x="59591" y="47638"/>
                      </a:cubicBezTo>
                      <a:cubicBezTo>
                        <a:pt x="80816" y="47638"/>
                        <a:pt x="97959" y="60301"/>
                        <a:pt x="97959" y="75979"/>
                      </a:cubicBezTo>
                      <a:cubicBezTo>
                        <a:pt x="97959" y="91055"/>
                        <a:pt x="80816" y="103718"/>
                        <a:pt x="59591" y="103718"/>
                      </a:cubicBezTo>
                      <a:close/>
                      <a:moveTo>
                        <a:pt x="51428" y="41608"/>
                      </a:moveTo>
                      <a:cubicBezTo>
                        <a:pt x="51428" y="69346"/>
                        <a:pt x="51428" y="69346"/>
                        <a:pt x="51428" y="69346"/>
                      </a:cubicBezTo>
                      <a:cubicBezTo>
                        <a:pt x="13061" y="69346"/>
                        <a:pt x="13061" y="69346"/>
                        <a:pt x="13061" y="69346"/>
                      </a:cubicBezTo>
                      <a:cubicBezTo>
                        <a:pt x="13061" y="53668"/>
                        <a:pt x="30204" y="41608"/>
                        <a:pt x="51428" y="41608"/>
                      </a:cubicBezTo>
                      <a:close/>
                      <a:moveTo>
                        <a:pt x="111836" y="25326"/>
                      </a:moveTo>
                      <a:cubicBezTo>
                        <a:pt x="85714" y="6030"/>
                        <a:pt x="85714" y="6030"/>
                        <a:pt x="85714" y="6030"/>
                      </a:cubicBezTo>
                      <a:cubicBezTo>
                        <a:pt x="77551" y="0"/>
                        <a:pt x="77551" y="0"/>
                        <a:pt x="77551" y="0"/>
                      </a:cubicBezTo>
                      <a:cubicBezTo>
                        <a:pt x="8163" y="0"/>
                        <a:pt x="8163" y="0"/>
                        <a:pt x="8163" y="0"/>
                      </a:cubicBezTo>
                      <a:cubicBezTo>
                        <a:pt x="3265" y="0"/>
                        <a:pt x="0" y="3015"/>
                        <a:pt x="0" y="6030"/>
                      </a:cubicBezTo>
                      <a:cubicBezTo>
                        <a:pt x="0" y="113366"/>
                        <a:pt x="0" y="113366"/>
                        <a:pt x="0" y="113366"/>
                      </a:cubicBezTo>
                      <a:cubicBezTo>
                        <a:pt x="0" y="116984"/>
                        <a:pt x="3265" y="120000"/>
                        <a:pt x="8163" y="120000"/>
                      </a:cubicBezTo>
                      <a:cubicBezTo>
                        <a:pt x="111836" y="120000"/>
                        <a:pt x="111836" y="120000"/>
                        <a:pt x="111836" y="120000"/>
                      </a:cubicBezTo>
                      <a:cubicBezTo>
                        <a:pt x="116734" y="120000"/>
                        <a:pt x="120000" y="116984"/>
                        <a:pt x="120000" y="113366"/>
                      </a:cubicBezTo>
                      <a:cubicBezTo>
                        <a:pt x="120000" y="31356"/>
                        <a:pt x="120000" y="31356"/>
                        <a:pt x="120000" y="31356"/>
                      </a:cubicBezTo>
                      <a:lnTo>
                        <a:pt x="111836" y="25326"/>
                      </a:lnTo>
                      <a:close/>
                      <a:moveTo>
                        <a:pt x="68571" y="54874"/>
                      </a:moveTo>
                      <a:cubicBezTo>
                        <a:pt x="68571" y="75979"/>
                        <a:pt x="68571" y="75979"/>
                        <a:pt x="68571" y="75979"/>
                      </a:cubicBezTo>
                      <a:cubicBezTo>
                        <a:pt x="68571" y="82010"/>
                        <a:pt x="68571" y="82010"/>
                        <a:pt x="68571" y="82010"/>
                      </a:cubicBezTo>
                      <a:cubicBezTo>
                        <a:pt x="59591" y="82010"/>
                        <a:pt x="59591" y="82010"/>
                        <a:pt x="59591" y="82010"/>
                      </a:cubicBezTo>
                      <a:cubicBezTo>
                        <a:pt x="31836" y="82010"/>
                        <a:pt x="31836" y="82010"/>
                        <a:pt x="31836" y="82010"/>
                      </a:cubicBezTo>
                      <a:cubicBezTo>
                        <a:pt x="35102" y="91055"/>
                        <a:pt x="46530" y="97688"/>
                        <a:pt x="59591" y="97688"/>
                      </a:cubicBezTo>
                      <a:cubicBezTo>
                        <a:pt x="75918" y="97688"/>
                        <a:pt x="89795" y="87437"/>
                        <a:pt x="89795" y="75979"/>
                      </a:cubicBezTo>
                      <a:cubicBezTo>
                        <a:pt x="89795" y="65728"/>
                        <a:pt x="80816" y="57286"/>
                        <a:pt x="68571" y="54874"/>
                      </a:cubicBez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543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91" name="Google Shape;491;p58"/>
              <p:cNvSpPr txBox="1"/>
              <p:nvPr/>
            </p:nvSpPr>
            <p:spPr>
              <a:xfrm>
                <a:off x="1216934" y="1877931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Exchange Information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sym typeface="Arial"/>
                </a:endParaRPr>
              </a:p>
            </p:txBody>
          </p:sp>
        </p:grpSp>
        <p:grpSp>
          <p:nvGrpSpPr>
            <p:cNvPr id="492" name="Google Shape;492;p58"/>
            <p:cNvGrpSpPr/>
            <p:nvPr/>
          </p:nvGrpSpPr>
          <p:grpSpPr>
            <a:xfrm>
              <a:off x="1997586" y="1877669"/>
              <a:ext cx="683537" cy="1264855"/>
              <a:chOff x="1817648" y="1877931"/>
              <a:chExt cx="683400" cy="1266628"/>
            </a:xfrm>
          </p:grpSpPr>
          <p:grpSp>
            <p:nvGrpSpPr>
              <p:cNvPr id="493" name="Google Shape;493;p58"/>
              <p:cNvGrpSpPr/>
              <p:nvPr/>
            </p:nvGrpSpPr>
            <p:grpSpPr>
              <a:xfrm>
                <a:off x="2023298" y="2530982"/>
                <a:ext cx="272100" cy="613577"/>
                <a:chOff x="2245629" y="2530982"/>
                <a:chExt cx="272100" cy="613577"/>
              </a:xfrm>
            </p:grpSpPr>
            <p:cxnSp>
              <p:nvCxnSpPr>
                <p:cNvPr id="494" name="Google Shape;494;p58"/>
                <p:cNvCxnSpPr/>
                <p:nvPr/>
              </p:nvCxnSpPr>
              <p:spPr>
                <a:xfrm rot="10800000">
                  <a:off x="2381679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  <p:sp>
              <p:nvSpPr>
                <p:cNvPr id="495" name="Google Shape;495;p58"/>
                <p:cNvSpPr/>
                <p:nvPr/>
              </p:nvSpPr>
              <p:spPr>
                <a:xfrm>
                  <a:off x="2245629" y="2530982"/>
                  <a:ext cx="272100" cy="286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20000" extrusionOk="0">
                      <a:moveTo>
                        <a:pt x="98461" y="81951"/>
                      </a:moveTo>
                      <a:cubicBezTo>
                        <a:pt x="98461" y="81951"/>
                        <a:pt x="97948" y="81463"/>
                        <a:pt x="97948" y="80975"/>
                      </a:cubicBezTo>
                      <a:cubicBezTo>
                        <a:pt x="96410" y="75609"/>
                        <a:pt x="90256" y="71707"/>
                        <a:pt x="83589" y="71707"/>
                      </a:cubicBezTo>
                      <a:cubicBezTo>
                        <a:pt x="70256" y="71707"/>
                        <a:pt x="70256" y="71707"/>
                        <a:pt x="70256" y="71707"/>
                      </a:cubicBezTo>
                      <a:cubicBezTo>
                        <a:pt x="60000" y="87804"/>
                        <a:pt x="60000" y="87804"/>
                        <a:pt x="60000" y="87804"/>
                      </a:cubicBezTo>
                      <a:cubicBezTo>
                        <a:pt x="50256" y="71707"/>
                        <a:pt x="50256" y="71707"/>
                        <a:pt x="50256" y="71707"/>
                      </a:cubicBezTo>
                      <a:cubicBezTo>
                        <a:pt x="36923" y="71707"/>
                        <a:pt x="36923" y="71707"/>
                        <a:pt x="36923" y="71707"/>
                      </a:cubicBezTo>
                      <a:cubicBezTo>
                        <a:pt x="30256" y="71707"/>
                        <a:pt x="24102" y="75609"/>
                        <a:pt x="22564" y="80975"/>
                      </a:cubicBezTo>
                      <a:cubicBezTo>
                        <a:pt x="22564" y="81463"/>
                        <a:pt x="22051" y="81951"/>
                        <a:pt x="22051" y="81951"/>
                      </a:cubicBezTo>
                      <a:cubicBezTo>
                        <a:pt x="17948" y="105853"/>
                        <a:pt x="17948" y="105853"/>
                        <a:pt x="17948" y="105853"/>
                      </a:cubicBezTo>
                      <a:cubicBezTo>
                        <a:pt x="22564" y="109268"/>
                        <a:pt x="27179" y="111707"/>
                        <a:pt x="32307" y="114146"/>
                      </a:cubicBezTo>
                      <a:cubicBezTo>
                        <a:pt x="35384" y="95609"/>
                        <a:pt x="35384" y="95609"/>
                        <a:pt x="35384" y="95609"/>
                      </a:cubicBezTo>
                      <a:cubicBezTo>
                        <a:pt x="39487" y="95609"/>
                        <a:pt x="39487" y="95609"/>
                        <a:pt x="39487" y="95609"/>
                      </a:cubicBezTo>
                      <a:cubicBezTo>
                        <a:pt x="38461" y="116585"/>
                        <a:pt x="38461" y="116585"/>
                        <a:pt x="38461" y="116585"/>
                      </a:cubicBezTo>
                      <a:cubicBezTo>
                        <a:pt x="45641" y="118536"/>
                        <a:pt x="52820" y="120000"/>
                        <a:pt x="60000" y="120000"/>
                      </a:cubicBezTo>
                      <a:cubicBezTo>
                        <a:pt x="67692" y="120000"/>
                        <a:pt x="74871" y="118536"/>
                        <a:pt x="82051" y="116585"/>
                      </a:cubicBezTo>
                      <a:cubicBezTo>
                        <a:pt x="81025" y="95609"/>
                        <a:pt x="81025" y="95609"/>
                        <a:pt x="81025" y="95609"/>
                      </a:cubicBezTo>
                      <a:cubicBezTo>
                        <a:pt x="85128" y="95609"/>
                        <a:pt x="85128" y="95609"/>
                        <a:pt x="85128" y="95609"/>
                      </a:cubicBezTo>
                      <a:cubicBezTo>
                        <a:pt x="88205" y="114146"/>
                        <a:pt x="88205" y="114146"/>
                        <a:pt x="88205" y="114146"/>
                      </a:cubicBezTo>
                      <a:cubicBezTo>
                        <a:pt x="93333" y="111707"/>
                        <a:pt x="97948" y="108780"/>
                        <a:pt x="102564" y="105853"/>
                      </a:cubicBezTo>
                      <a:lnTo>
                        <a:pt x="98461" y="81951"/>
                      </a:lnTo>
                      <a:close/>
                      <a:moveTo>
                        <a:pt x="60000" y="37073"/>
                      </a:moveTo>
                      <a:cubicBezTo>
                        <a:pt x="51282" y="37073"/>
                        <a:pt x="44102" y="43902"/>
                        <a:pt x="44102" y="52195"/>
                      </a:cubicBezTo>
                      <a:cubicBezTo>
                        <a:pt x="44102" y="60975"/>
                        <a:pt x="51282" y="67804"/>
                        <a:pt x="60000" y="67804"/>
                      </a:cubicBezTo>
                      <a:cubicBezTo>
                        <a:pt x="69230" y="67804"/>
                        <a:pt x="76410" y="60975"/>
                        <a:pt x="76410" y="52195"/>
                      </a:cubicBezTo>
                      <a:cubicBezTo>
                        <a:pt x="76410" y="43902"/>
                        <a:pt x="69230" y="37073"/>
                        <a:pt x="60000" y="37073"/>
                      </a:cubicBezTo>
                      <a:moveTo>
                        <a:pt x="10769" y="61463"/>
                      </a:moveTo>
                      <a:cubicBezTo>
                        <a:pt x="14871" y="37073"/>
                        <a:pt x="14871" y="37073"/>
                        <a:pt x="14871" y="37073"/>
                      </a:cubicBezTo>
                      <a:cubicBezTo>
                        <a:pt x="17948" y="37073"/>
                        <a:pt x="17948" y="37073"/>
                        <a:pt x="17948" y="37073"/>
                      </a:cubicBezTo>
                      <a:cubicBezTo>
                        <a:pt x="17435" y="76585"/>
                        <a:pt x="17435" y="76585"/>
                        <a:pt x="17435" y="76585"/>
                      </a:cubicBezTo>
                      <a:cubicBezTo>
                        <a:pt x="20512" y="69756"/>
                        <a:pt x="28205" y="65365"/>
                        <a:pt x="36923" y="65365"/>
                      </a:cubicBezTo>
                      <a:cubicBezTo>
                        <a:pt x="42051" y="65365"/>
                        <a:pt x="42051" y="65365"/>
                        <a:pt x="42051" y="65365"/>
                      </a:cubicBezTo>
                      <a:cubicBezTo>
                        <a:pt x="38974" y="61463"/>
                        <a:pt x="37435" y="57073"/>
                        <a:pt x="37435" y="52195"/>
                      </a:cubicBezTo>
                      <a:cubicBezTo>
                        <a:pt x="37435" y="41951"/>
                        <a:pt x="45641" y="33170"/>
                        <a:pt x="55897" y="31219"/>
                      </a:cubicBezTo>
                      <a:cubicBezTo>
                        <a:pt x="55897" y="28780"/>
                        <a:pt x="55897" y="28780"/>
                        <a:pt x="55897" y="28780"/>
                      </a:cubicBezTo>
                      <a:cubicBezTo>
                        <a:pt x="55384" y="28292"/>
                        <a:pt x="55384" y="28292"/>
                        <a:pt x="55384" y="27804"/>
                      </a:cubicBezTo>
                      <a:cubicBezTo>
                        <a:pt x="54358" y="24390"/>
                        <a:pt x="50256" y="21951"/>
                        <a:pt x="46153" y="21951"/>
                      </a:cubicBezTo>
                      <a:cubicBezTo>
                        <a:pt x="37435" y="21951"/>
                        <a:pt x="37435" y="21951"/>
                        <a:pt x="37435" y="21951"/>
                      </a:cubicBezTo>
                      <a:cubicBezTo>
                        <a:pt x="30769" y="32195"/>
                        <a:pt x="30769" y="32195"/>
                        <a:pt x="30769" y="32195"/>
                      </a:cubicBezTo>
                      <a:cubicBezTo>
                        <a:pt x="24615" y="21951"/>
                        <a:pt x="24615" y="21951"/>
                        <a:pt x="24615" y="21951"/>
                      </a:cubicBezTo>
                      <a:cubicBezTo>
                        <a:pt x="15897" y="21951"/>
                        <a:pt x="15897" y="21951"/>
                        <a:pt x="15897" y="21951"/>
                      </a:cubicBezTo>
                      <a:cubicBezTo>
                        <a:pt x="11282" y="21951"/>
                        <a:pt x="7692" y="24390"/>
                        <a:pt x="6153" y="27804"/>
                      </a:cubicBezTo>
                      <a:cubicBezTo>
                        <a:pt x="6153" y="28292"/>
                        <a:pt x="6153" y="28292"/>
                        <a:pt x="6153" y="28780"/>
                      </a:cubicBezTo>
                      <a:cubicBezTo>
                        <a:pt x="512" y="60000"/>
                        <a:pt x="512" y="60000"/>
                        <a:pt x="512" y="60000"/>
                      </a:cubicBezTo>
                      <a:cubicBezTo>
                        <a:pt x="0" y="62439"/>
                        <a:pt x="2051" y="64878"/>
                        <a:pt x="4615" y="65365"/>
                      </a:cubicBezTo>
                      <a:cubicBezTo>
                        <a:pt x="5128" y="65365"/>
                        <a:pt x="5641" y="65365"/>
                        <a:pt x="5641" y="65365"/>
                      </a:cubicBezTo>
                      <a:cubicBezTo>
                        <a:pt x="8205" y="65365"/>
                        <a:pt x="10256" y="63902"/>
                        <a:pt x="10769" y="61463"/>
                      </a:cubicBezTo>
                      <a:close/>
                      <a:moveTo>
                        <a:pt x="30769" y="18536"/>
                      </a:moveTo>
                      <a:cubicBezTo>
                        <a:pt x="36410" y="18536"/>
                        <a:pt x="40512" y="14146"/>
                        <a:pt x="40512" y="9268"/>
                      </a:cubicBezTo>
                      <a:cubicBezTo>
                        <a:pt x="40512" y="3902"/>
                        <a:pt x="36410" y="0"/>
                        <a:pt x="30769" y="0"/>
                      </a:cubicBezTo>
                      <a:cubicBezTo>
                        <a:pt x="25641" y="0"/>
                        <a:pt x="21025" y="3902"/>
                        <a:pt x="21025" y="9268"/>
                      </a:cubicBezTo>
                      <a:cubicBezTo>
                        <a:pt x="21025" y="14146"/>
                        <a:pt x="25641" y="18536"/>
                        <a:pt x="30769" y="18536"/>
                      </a:cubicBezTo>
                      <a:close/>
                      <a:moveTo>
                        <a:pt x="120000" y="60000"/>
                      </a:moveTo>
                      <a:cubicBezTo>
                        <a:pt x="114358" y="28780"/>
                        <a:pt x="114358" y="28780"/>
                        <a:pt x="114358" y="28780"/>
                      </a:cubicBezTo>
                      <a:cubicBezTo>
                        <a:pt x="114358" y="28292"/>
                        <a:pt x="114358" y="28292"/>
                        <a:pt x="114358" y="27804"/>
                      </a:cubicBezTo>
                      <a:cubicBezTo>
                        <a:pt x="112820" y="24390"/>
                        <a:pt x="109230" y="21951"/>
                        <a:pt x="104615" y="21951"/>
                      </a:cubicBezTo>
                      <a:cubicBezTo>
                        <a:pt x="95897" y="21951"/>
                        <a:pt x="95897" y="21951"/>
                        <a:pt x="95897" y="21951"/>
                      </a:cubicBezTo>
                      <a:cubicBezTo>
                        <a:pt x="89743" y="32195"/>
                        <a:pt x="89743" y="32195"/>
                        <a:pt x="89743" y="32195"/>
                      </a:cubicBezTo>
                      <a:cubicBezTo>
                        <a:pt x="83076" y="21951"/>
                        <a:pt x="83076" y="21951"/>
                        <a:pt x="83076" y="21951"/>
                      </a:cubicBezTo>
                      <a:cubicBezTo>
                        <a:pt x="74358" y="21951"/>
                        <a:pt x="74358" y="21951"/>
                        <a:pt x="74358" y="21951"/>
                      </a:cubicBezTo>
                      <a:cubicBezTo>
                        <a:pt x="69743" y="21951"/>
                        <a:pt x="66153" y="24390"/>
                        <a:pt x="65128" y="27804"/>
                      </a:cubicBezTo>
                      <a:cubicBezTo>
                        <a:pt x="65128" y="28292"/>
                        <a:pt x="65128" y="28292"/>
                        <a:pt x="64615" y="28780"/>
                      </a:cubicBezTo>
                      <a:cubicBezTo>
                        <a:pt x="64102" y="31219"/>
                        <a:pt x="64102" y="31219"/>
                        <a:pt x="64102" y="31219"/>
                      </a:cubicBezTo>
                      <a:cubicBezTo>
                        <a:pt x="74871" y="33170"/>
                        <a:pt x="83076" y="41951"/>
                        <a:pt x="83076" y="52195"/>
                      </a:cubicBezTo>
                      <a:cubicBezTo>
                        <a:pt x="83076" y="57073"/>
                        <a:pt x="81025" y="61463"/>
                        <a:pt x="78461" y="65365"/>
                      </a:cubicBezTo>
                      <a:cubicBezTo>
                        <a:pt x="83589" y="65365"/>
                        <a:pt x="83589" y="65365"/>
                        <a:pt x="83589" y="65365"/>
                      </a:cubicBezTo>
                      <a:cubicBezTo>
                        <a:pt x="91794" y="65365"/>
                        <a:pt x="100000" y="69756"/>
                        <a:pt x="103076" y="76585"/>
                      </a:cubicBezTo>
                      <a:cubicBezTo>
                        <a:pt x="102564" y="37073"/>
                        <a:pt x="102564" y="37073"/>
                        <a:pt x="102564" y="37073"/>
                      </a:cubicBezTo>
                      <a:cubicBezTo>
                        <a:pt x="105641" y="37073"/>
                        <a:pt x="105641" y="37073"/>
                        <a:pt x="105641" y="37073"/>
                      </a:cubicBezTo>
                      <a:cubicBezTo>
                        <a:pt x="109743" y="61463"/>
                        <a:pt x="109743" y="61463"/>
                        <a:pt x="109743" y="61463"/>
                      </a:cubicBezTo>
                      <a:cubicBezTo>
                        <a:pt x="110256" y="63902"/>
                        <a:pt x="112307" y="65365"/>
                        <a:pt x="114871" y="65365"/>
                      </a:cubicBezTo>
                      <a:cubicBezTo>
                        <a:pt x="114871" y="65365"/>
                        <a:pt x="115384" y="65365"/>
                        <a:pt x="115384" y="65365"/>
                      </a:cubicBezTo>
                      <a:cubicBezTo>
                        <a:pt x="118461" y="64878"/>
                        <a:pt x="120000" y="62439"/>
                        <a:pt x="120000" y="60000"/>
                      </a:cubicBezTo>
                      <a:close/>
                      <a:moveTo>
                        <a:pt x="89743" y="18536"/>
                      </a:moveTo>
                      <a:cubicBezTo>
                        <a:pt x="94871" y="18536"/>
                        <a:pt x="99487" y="14146"/>
                        <a:pt x="99487" y="9268"/>
                      </a:cubicBezTo>
                      <a:cubicBezTo>
                        <a:pt x="99487" y="3902"/>
                        <a:pt x="94871" y="0"/>
                        <a:pt x="89743" y="0"/>
                      </a:cubicBezTo>
                      <a:cubicBezTo>
                        <a:pt x="84102" y="0"/>
                        <a:pt x="80000" y="3902"/>
                        <a:pt x="80000" y="9268"/>
                      </a:cubicBezTo>
                      <a:cubicBezTo>
                        <a:pt x="80000" y="14146"/>
                        <a:pt x="84102" y="18536"/>
                        <a:pt x="89743" y="18536"/>
                      </a:cubicBez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543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96" name="Google Shape;496;p58"/>
              <p:cNvSpPr txBox="1"/>
              <p:nvPr/>
            </p:nvSpPr>
            <p:spPr>
              <a:xfrm>
                <a:off x="1817648" y="1877931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Enable Participants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sym typeface="Arial"/>
                </a:endParaRPr>
              </a:p>
            </p:txBody>
          </p:sp>
        </p:grpSp>
        <p:grpSp>
          <p:nvGrpSpPr>
            <p:cNvPr id="497" name="Google Shape;497;p58"/>
            <p:cNvGrpSpPr/>
            <p:nvPr/>
          </p:nvGrpSpPr>
          <p:grpSpPr>
            <a:xfrm>
              <a:off x="2778183" y="1877669"/>
              <a:ext cx="683537" cy="1264855"/>
              <a:chOff x="2494876" y="1877931"/>
              <a:chExt cx="683400" cy="1266628"/>
            </a:xfrm>
          </p:grpSpPr>
          <p:grpSp>
            <p:nvGrpSpPr>
              <p:cNvPr id="498" name="Google Shape;498;p58"/>
              <p:cNvGrpSpPr/>
              <p:nvPr/>
            </p:nvGrpSpPr>
            <p:grpSpPr>
              <a:xfrm>
                <a:off x="2665726" y="2528239"/>
                <a:ext cx="341700" cy="616320"/>
                <a:chOff x="2946450" y="2528239"/>
                <a:chExt cx="341700" cy="616320"/>
              </a:xfrm>
            </p:grpSpPr>
            <p:sp>
              <p:nvSpPr>
                <p:cNvPr id="499" name="Google Shape;499;p58"/>
                <p:cNvSpPr/>
                <p:nvPr/>
              </p:nvSpPr>
              <p:spPr>
                <a:xfrm>
                  <a:off x="2946450" y="2528239"/>
                  <a:ext cx="341700" cy="27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20000" extrusionOk="0">
                      <a:moveTo>
                        <a:pt x="70216" y="40312"/>
                      </a:moveTo>
                      <a:cubicBezTo>
                        <a:pt x="69473" y="36562"/>
                        <a:pt x="69473" y="36562"/>
                        <a:pt x="69473" y="36562"/>
                      </a:cubicBezTo>
                      <a:cubicBezTo>
                        <a:pt x="75789" y="36562"/>
                        <a:pt x="75789" y="36562"/>
                        <a:pt x="75789" y="36562"/>
                      </a:cubicBezTo>
                      <a:lnTo>
                        <a:pt x="70216" y="40312"/>
                      </a:lnTo>
                      <a:close/>
                      <a:moveTo>
                        <a:pt x="72817" y="75468"/>
                      </a:moveTo>
                      <a:cubicBezTo>
                        <a:pt x="64643" y="69375"/>
                        <a:pt x="64643" y="69375"/>
                        <a:pt x="64643" y="69375"/>
                      </a:cubicBezTo>
                      <a:cubicBezTo>
                        <a:pt x="70588" y="65156"/>
                        <a:pt x="70588" y="65156"/>
                        <a:pt x="70588" y="65156"/>
                      </a:cubicBezTo>
                      <a:lnTo>
                        <a:pt x="72817" y="75468"/>
                      </a:lnTo>
                      <a:close/>
                      <a:moveTo>
                        <a:pt x="78761" y="104062"/>
                      </a:moveTo>
                      <a:cubicBezTo>
                        <a:pt x="64643" y="93281"/>
                        <a:pt x="64643" y="93281"/>
                        <a:pt x="64643" y="93281"/>
                      </a:cubicBezTo>
                      <a:cubicBezTo>
                        <a:pt x="75046" y="85781"/>
                        <a:pt x="75046" y="85781"/>
                        <a:pt x="75046" y="85781"/>
                      </a:cubicBezTo>
                      <a:lnTo>
                        <a:pt x="78761" y="104062"/>
                      </a:lnTo>
                      <a:close/>
                      <a:moveTo>
                        <a:pt x="47925" y="81562"/>
                      </a:moveTo>
                      <a:cubicBezTo>
                        <a:pt x="59814" y="72656"/>
                        <a:pt x="59814" y="72656"/>
                        <a:pt x="59814" y="72656"/>
                      </a:cubicBezTo>
                      <a:cubicBezTo>
                        <a:pt x="71702" y="81562"/>
                        <a:pt x="71702" y="81562"/>
                        <a:pt x="71702" y="81562"/>
                      </a:cubicBezTo>
                      <a:cubicBezTo>
                        <a:pt x="59814" y="90000"/>
                        <a:pt x="59814" y="90000"/>
                        <a:pt x="59814" y="90000"/>
                      </a:cubicBezTo>
                      <a:lnTo>
                        <a:pt x="47925" y="81562"/>
                      </a:lnTo>
                      <a:close/>
                      <a:moveTo>
                        <a:pt x="40866" y="104062"/>
                      </a:moveTo>
                      <a:cubicBezTo>
                        <a:pt x="44582" y="85781"/>
                        <a:pt x="44582" y="85781"/>
                        <a:pt x="44582" y="85781"/>
                      </a:cubicBezTo>
                      <a:cubicBezTo>
                        <a:pt x="54984" y="93281"/>
                        <a:pt x="54984" y="93281"/>
                        <a:pt x="54984" y="93281"/>
                      </a:cubicBezTo>
                      <a:lnTo>
                        <a:pt x="40866" y="104062"/>
                      </a:lnTo>
                      <a:close/>
                      <a:moveTo>
                        <a:pt x="49040" y="65156"/>
                      </a:moveTo>
                      <a:cubicBezTo>
                        <a:pt x="54984" y="69375"/>
                        <a:pt x="54984" y="69375"/>
                        <a:pt x="54984" y="69375"/>
                      </a:cubicBezTo>
                      <a:cubicBezTo>
                        <a:pt x="46811" y="75468"/>
                        <a:pt x="46811" y="75468"/>
                        <a:pt x="46811" y="75468"/>
                      </a:cubicBezTo>
                      <a:lnTo>
                        <a:pt x="49040" y="65156"/>
                      </a:lnTo>
                      <a:close/>
                      <a:moveTo>
                        <a:pt x="44210" y="36562"/>
                      </a:moveTo>
                      <a:cubicBezTo>
                        <a:pt x="50154" y="36562"/>
                        <a:pt x="50154" y="36562"/>
                        <a:pt x="50154" y="36562"/>
                      </a:cubicBezTo>
                      <a:cubicBezTo>
                        <a:pt x="49411" y="40312"/>
                        <a:pt x="49411" y="40312"/>
                        <a:pt x="49411" y="40312"/>
                      </a:cubicBezTo>
                      <a:lnTo>
                        <a:pt x="44210" y="36562"/>
                      </a:lnTo>
                      <a:close/>
                      <a:moveTo>
                        <a:pt x="52383" y="49687"/>
                      </a:moveTo>
                      <a:cubicBezTo>
                        <a:pt x="54984" y="51562"/>
                        <a:pt x="54984" y="51562"/>
                        <a:pt x="54984" y="51562"/>
                      </a:cubicBezTo>
                      <a:cubicBezTo>
                        <a:pt x="51269" y="54375"/>
                        <a:pt x="51269" y="54375"/>
                        <a:pt x="51269" y="54375"/>
                      </a:cubicBezTo>
                      <a:lnTo>
                        <a:pt x="52383" y="49687"/>
                      </a:lnTo>
                      <a:close/>
                      <a:moveTo>
                        <a:pt x="54984" y="36562"/>
                      </a:moveTo>
                      <a:cubicBezTo>
                        <a:pt x="64643" y="36562"/>
                        <a:pt x="64643" y="36562"/>
                        <a:pt x="64643" y="36562"/>
                      </a:cubicBezTo>
                      <a:cubicBezTo>
                        <a:pt x="66130" y="43593"/>
                        <a:pt x="66130" y="43593"/>
                        <a:pt x="66130" y="43593"/>
                      </a:cubicBezTo>
                      <a:cubicBezTo>
                        <a:pt x="59814" y="48281"/>
                        <a:pt x="59814" y="48281"/>
                        <a:pt x="59814" y="48281"/>
                      </a:cubicBezTo>
                      <a:cubicBezTo>
                        <a:pt x="53869" y="43593"/>
                        <a:pt x="53869" y="43593"/>
                        <a:pt x="53869" y="43593"/>
                      </a:cubicBezTo>
                      <a:lnTo>
                        <a:pt x="54984" y="36562"/>
                      </a:lnTo>
                      <a:close/>
                      <a:moveTo>
                        <a:pt x="59814" y="14531"/>
                      </a:moveTo>
                      <a:cubicBezTo>
                        <a:pt x="63157" y="30468"/>
                        <a:pt x="63157" y="30468"/>
                        <a:pt x="63157" y="30468"/>
                      </a:cubicBezTo>
                      <a:cubicBezTo>
                        <a:pt x="56470" y="30468"/>
                        <a:pt x="56470" y="30468"/>
                        <a:pt x="56470" y="30468"/>
                      </a:cubicBezTo>
                      <a:lnTo>
                        <a:pt x="59814" y="14531"/>
                      </a:lnTo>
                      <a:close/>
                      <a:moveTo>
                        <a:pt x="67244" y="60468"/>
                      </a:moveTo>
                      <a:cubicBezTo>
                        <a:pt x="59814" y="65625"/>
                        <a:pt x="59814" y="65625"/>
                        <a:pt x="59814" y="65625"/>
                      </a:cubicBezTo>
                      <a:cubicBezTo>
                        <a:pt x="52755" y="60468"/>
                        <a:pt x="52755" y="60468"/>
                        <a:pt x="52755" y="60468"/>
                      </a:cubicBezTo>
                      <a:cubicBezTo>
                        <a:pt x="59814" y="55312"/>
                        <a:pt x="59814" y="55312"/>
                        <a:pt x="59814" y="55312"/>
                      </a:cubicBezTo>
                      <a:lnTo>
                        <a:pt x="67244" y="60468"/>
                      </a:lnTo>
                      <a:close/>
                      <a:moveTo>
                        <a:pt x="68359" y="54375"/>
                      </a:moveTo>
                      <a:cubicBezTo>
                        <a:pt x="64643" y="51562"/>
                        <a:pt x="64643" y="51562"/>
                        <a:pt x="64643" y="51562"/>
                      </a:cubicBezTo>
                      <a:cubicBezTo>
                        <a:pt x="67244" y="49687"/>
                        <a:pt x="67244" y="49687"/>
                        <a:pt x="67244" y="49687"/>
                      </a:cubicBezTo>
                      <a:lnTo>
                        <a:pt x="68359" y="54375"/>
                      </a:lnTo>
                      <a:close/>
                      <a:moveTo>
                        <a:pt x="119256" y="49687"/>
                      </a:moveTo>
                      <a:cubicBezTo>
                        <a:pt x="106625" y="49218"/>
                        <a:pt x="94736" y="43125"/>
                        <a:pt x="85820" y="31406"/>
                      </a:cubicBezTo>
                      <a:cubicBezTo>
                        <a:pt x="85820" y="31406"/>
                        <a:pt x="85820" y="31406"/>
                        <a:pt x="85820" y="31406"/>
                      </a:cubicBezTo>
                      <a:cubicBezTo>
                        <a:pt x="85820" y="31406"/>
                        <a:pt x="85448" y="30937"/>
                        <a:pt x="85077" y="30937"/>
                      </a:cubicBezTo>
                      <a:cubicBezTo>
                        <a:pt x="84705" y="30937"/>
                        <a:pt x="84334" y="30468"/>
                        <a:pt x="84334" y="30468"/>
                      </a:cubicBezTo>
                      <a:cubicBezTo>
                        <a:pt x="68359" y="30468"/>
                        <a:pt x="68359" y="30468"/>
                        <a:pt x="68359" y="30468"/>
                      </a:cubicBezTo>
                      <a:cubicBezTo>
                        <a:pt x="62043" y="1875"/>
                        <a:pt x="62043" y="1875"/>
                        <a:pt x="62043" y="1875"/>
                      </a:cubicBezTo>
                      <a:cubicBezTo>
                        <a:pt x="62043" y="1875"/>
                        <a:pt x="62043" y="1875"/>
                        <a:pt x="62043" y="1875"/>
                      </a:cubicBezTo>
                      <a:cubicBezTo>
                        <a:pt x="62043" y="1406"/>
                        <a:pt x="62043" y="1406"/>
                        <a:pt x="62043" y="937"/>
                      </a:cubicBezTo>
                      <a:cubicBezTo>
                        <a:pt x="61671" y="937"/>
                        <a:pt x="61671" y="937"/>
                        <a:pt x="61671" y="937"/>
                      </a:cubicBezTo>
                      <a:cubicBezTo>
                        <a:pt x="61300" y="468"/>
                        <a:pt x="61300" y="468"/>
                        <a:pt x="61300" y="468"/>
                      </a:cubicBezTo>
                      <a:cubicBezTo>
                        <a:pt x="60928" y="0"/>
                        <a:pt x="60928" y="0"/>
                        <a:pt x="60928" y="0"/>
                      </a:cubicBezTo>
                      <a:cubicBezTo>
                        <a:pt x="60557" y="0"/>
                        <a:pt x="60557" y="0"/>
                        <a:pt x="60557" y="0"/>
                      </a:cubicBezTo>
                      <a:cubicBezTo>
                        <a:pt x="60557" y="0"/>
                        <a:pt x="60557" y="0"/>
                        <a:pt x="60185" y="0"/>
                      </a:cubicBezTo>
                      <a:cubicBezTo>
                        <a:pt x="60185" y="0"/>
                        <a:pt x="59814" y="0"/>
                        <a:pt x="59814" y="0"/>
                      </a:cubicBezTo>
                      <a:cubicBezTo>
                        <a:pt x="59814" y="0"/>
                        <a:pt x="59442" y="0"/>
                        <a:pt x="59442" y="0"/>
                      </a:cubicBezTo>
                      <a:cubicBezTo>
                        <a:pt x="59442" y="0"/>
                        <a:pt x="59442" y="0"/>
                        <a:pt x="59071" y="0"/>
                      </a:cubicBezTo>
                      <a:cubicBezTo>
                        <a:pt x="59071" y="0"/>
                        <a:pt x="59071" y="0"/>
                        <a:pt x="59071" y="0"/>
                      </a:cubicBezTo>
                      <a:cubicBezTo>
                        <a:pt x="59071" y="0"/>
                        <a:pt x="58699" y="0"/>
                        <a:pt x="58699" y="468"/>
                      </a:cubicBezTo>
                      <a:cubicBezTo>
                        <a:pt x="58328" y="468"/>
                        <a:pt x="58328" y="468"/>
                        <a:pt x="58328" y="937"/>
                      </a:cubicBezTo>
                      <a:cubicBezTo>
                        <a:pt x="57956" y="937"/>
                        <a:pt x="57956" y="937"/>
                        <a:pt x="57956" y="937"/>
                      </a:cubicBezTo>
                      <a:cubicBezTo>
                        <a:pt x="57956" y="1406"/>
                        <a:pt x="57956" y="1406"/>
                        <a:pt x="57585" y="1875"/>
                      </a:cubicBezTo>
                      <a:cubicBezTo>
                        <a:pt x="57585" y="1875"/>
                        <a:pt x="57585" y="1875"/>
                        <a:pt x="57585" y="1875"/>
                      </a:cubicBezTo>
                      <a:cubicBezTo>
                        <a:pt x="51640" y="30468"/>
                        <a:pt x="51640" y="30468"/>
                        <a:pt x="51640" y="30468"/>
                      </a:cubicBezTo>
                      <a:cubicBezTo>
                        <a:pt x="35665" y="30468"/>
                        <a:pt x="35665" y="30468"/>
                        <a:pt x="35665" y="30468"/>
                      </a:cubicBezTo>
                      <a:cubicBezTo>
                        <a:pt x="35294" y="30468"/>
                        <a:pt x="34922" y="30937"/>
                        <a:pt x="34551" y="30937"/>
                      </a:cubicBezTo>
                      <a:cubicBezTo>
                        <a:pt x="34551" y="30937"/>
                        <a:pt x="34179" y="31406"/>
                        <a:pt x="33808" y="31406"/>
                      </a:cubicBezTo>
                      <a:cubicBezTo>
                        <a:pt x="33808" y="31406"/>
                        <a:pt x="33808" y="31406"/>
                        <a:pt x="33808" y="31406"/>
                      </a:cubicBezTo>
                      <a:cubicBezTo>
                        <a:pt x="24891" y="43125"/>
                        <a:pt x="13003" y="49218"/>
                        <a:pt x="371" y="49687"/>
                      </a:cubicBezTo>
                      <a:cubicBezTo>
                        <a:pt x="371" y="51562"/>
                        <a:pt x="0" y="53437"/>
                        <a:pt x="0" y="55781"/>
                      </a:cubicBezTo>
                      <a:cubicBezTo>
                        <a:pt x="0" y="55781"/>
                        <a:pt x="0" y="55781"/>
                        <a:pt x="0" y="55781"/>
                      </a:cubicBezTo>
                      <a:cubicBezTo>
                        <a:pt x="0" y="55781"/>
                        <a:pt x="0" y="55781"/>
                        <a:pt x="0" y="55781"/>
                      </a:cubicBezTo>
                      <a:cubicBezTo>
                        <a:pt x="13374" y="55781"/>
                        <a:pt x="26006" y="49218"/>
                        <a:pt x="35665" y="37500"/>
                      </a:cubicBezTo>
                      <a:cubicBezTo>
                        <a:pt x="47925" y="46875"/>
                        <a:pt x="47925" y="46875"/>
                        <a:pt x="47925" y="46875"/>
                      </a:cubicBezTo>
                      <a:cubicBezTo>
                        <a:pt x="33436" y="116250"/>
                        <a:pt x="33436" y="116250"/>
                        <a:pt x="33436" y="116250"/>
                      </a:cubicBezTo>
                      <a:cubicBezTo>
                        <a:pt x="33065" y="118125"/>
                        <a:pt x="33808" y="119531"/>
                        <a:pt x="34922" y="120000"/>
                      </a:cubicBezTo>
                      <a:cubicBezTo>
                        <a:pt x="35294" y="120000"/>
                        <a:pt x="35294" y="120000"/>
                        <a:pt x="35665" y="120000"/>
                      </a:cubicBezTo>
                      <a:cubicBezTo>
                        <a:pt x="36780" y="120000"/>
                        <a:pt x="37523" y="119062"/>
                        <a:pt x="37894" y="118125"/>
                      </a:cubicBezTo>
                      <a:cubicBezTo>
                        <a:pt x="39009" y="112031"/>
                        <a:pt x="39009" y="112031"/>
                        <a:pt x="39009" y="112031"/>
                      </a:cubicBezTo>
                      <a:cubicBezTo>
                        <a:pt x="59814" y="97031"/>
                        <a:pt x="59814" y="97031"/>
                        <a:pt x="59814" y="97031"/>
                      </a:cubicBezTo>
                      <a:cubicBezTo>
                        <a:pt x="80619" y="112031"/>
                        <a:pt x="80619" y="112031"/>
                        <a:pt x="80619" y="112031"/>
                      </a:cubicBezTo>
                      <a:cubicBezTo>
                        <a:pt x="81733" y="118125"/>
                        <a:pt x="81733" y="118125"/>
                        <a:pt x="81733" y="118125"/>
                      </a:cubicBezTo>
                      <a:cubicBezTo>
                        <a:pt x="82105" y="119062"/>
                        <a:pt x="83219" y="120000"/>
                        <a:pt x="84334" y="120000"/>
                      </a:cubicBezTo>
                      <a:cubicBezTo>
                        <a:pt x="84334" y="120000"/>
                        <a:pt x="84705" y="120000"/>
                        <a:pt x="84705" y="120000"/>
                      </a:cubicBezTo>
                      <a:cubicBezTo>
                        <a:pt x="86191" y="119531"/>
                        <a:pt x="86934" y="118125"/>
                        <a:pt x="86563" y="116250"/>
                      </a:cubicBezTo>
                      <a:cubicBezTo>
                        <a:pt x="71702" y="46875"/>
                        <a:pt x="71702" y="46875"/>
                        <a:pt x="71702" y="46875"/>
                      </a:cubicBezTo>
                      <a:cubicBezTo>
                        <a:pt x="83962" y="37500"/>
                        <a:pt x="83962" y="37500"/>
                        <a:pt x="83962" y="37500"/>
                      </a:cubicBezTo>
                      <a:cubicBezTo>
                        <a:pt x="93622" y="49218"/>
                        <a:pt x="106253" y="55312"/>
                        <a:pt x="119628" y="55781"/>
                      </a:cubicBezTo>
                      <a:cubicBezTo>
                        <a:pt x="119628" y="55781"/>
                        <a:pt x="119628" y="55781"/>
                        <a:pt x="119628" y="55781"/>
                      </a:cubicBezTo>
                      <a:cubicBezTo>
                        <a:pt x="119628" y="55781"/>
                        <a:pt x="119628" y="55781"/>
                        <a:pt x="120000" y="55781"/>
                      </a:cubicBezTo>
                      <a:cubicBezTo>
                        <a:pt x="119628" y="53437"/>
                        <a:pt x="119628" y="51562"/>
                        <a:pt x="119256" y="49687"/>
                      </a:cubicBez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543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500" name="Google Shape;500;p58"/>
                <p:cNvCxnSpPr/>
                <p:nvPr/>
              </p:nvCxnSpPr>
              <p:spPr>
                <a:xfrm rot="10800000">
                  <a:off x="3117300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</p:grpSp>
          <p:sp>
            <p:nvSpPr>
              <p:cNvPr id="501" name="Google Shape;501;p58"/>
              <p:cNvSpPr txBox="1"/>
              <p:nvPr/>
            </p:nvSpPr>
            <p:spPr>
              <a:xfrm>
                <a:off x="2494876" y="1877931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Facilitate Grid Access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sym typeface="Arial"/>
                </a:endParaRPr>
              </a:p>
            </p:txBody>
          </p:sp>
        </p:grpSp>
        <p:grpSp>
          <p:nvGrpSpPr>
            <p:cNvPr id="502" name="Google Shape;502;p58"/>
            <p:cNvGrpSpPr/>
            <p:nvPr/>
          </p:nvGrpSpPr>
          <p:grpSpPr>
            <a:xfrm>
              <a:off x="3558781" y="1877677"/>
              <a:ext cx="683537" cy="1264847"/>
              <a:chOff x="3125106" y="1877939"/>
              <a:chExt cx="683400" cy="1266620"/>
            </a:xfrm>
          </p:grpSpPr>
          <p:sp>
            <p:nvSpPr>
              <p:cNvPr id="503" name="Google Shape;503;p58"/>
              <p:cNvSpPr txBox="1"/>
              <p:nvPr/>
            </p:nvSpPr>
            <p:spPr>
              <a:xfrm>
                <a:off x="3125106" y="1877939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Support Web and Mobile Channels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  <a:sym typeface="Arial"/>
                </a:endParaRPr>
              </a:p>
            </p:txBody>
          </p:sp>
          <p:grpSp>
            <p:nvGrpSpPr>
              <p:cNvPr id="504" name="Google Shape;504;p58"/>
              <p:cNvGrpSpPr/>
              <p:nvPr/>
            </p:nvGrpSpPr>
            <p:grpSpPr>
              <a:xfrm>
                <a:off x="3366457" y="2550238"/>
                <a:ext cx="200700" cy="594321"/>
                <a:chOff x="3763878" y="2550238"/>
                <a:chExt cx="200700" cy="594321"/>
              </a:xfrm>
            </p:grpSpPr>
            <p:sp>
              <p:nvSpPr>
                <p:cNvPr id="505" name="Google Shape;505;p58"/>
                <p:cNvSpPr/>
                <p:nvPr/>
              </p:nvSpPr>
              <p:spPr>
                <a:xfrm>
                  <a:off x="3763878" y="2550238"/>
                  <a:ext cx="200700" cy="25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20000" extrusionOk="0">
                      <a:moveTo>
                        <a:pt x="120000" y="84615"/>
                      </a:moveTo>
                      <a:cubicBezTo>
                        <a:pt x="120000" y="84615"/>
                        <a:pt x="120000" y="84615"/>
                        <a:pt x="120000" y="84102"/>
                      </a:cubicBezTo>
                      <a:cubicBezTo>
                        <a:pt x="120000" y="66153"/>
                        <a:pt x="120000" y="66153"/>
                        <a:pt x="120000" y="66153"/>
                      </a:cubicBezTo>
                      <a:cubicBezTo>
                        <a:pt x="120000" y="62564"/>
                        <a:pt x="116739" y="60000"/>
                        <a:pt x="112826" y="60000"/>
                      </a:cubicBezTo>
                      <a:cubicBezTo>
                        <a:pt x="108913" y="60000"/>
                        <a:pt x="106304" y="62051"/>
                        <a:pt x="105000" y="64615"/>
                      </a:cubicBezTo>
                      <a:cubicBezTo>
                        <a:pt x="105000" y="63076"/>
                        <a:pt x="105000" y="63076"/>
                        <a:pt x="105000" y="63076"/>
                      </a:cubicBezTo>
                      <a:cubicBezTo>
                        <a:pt x="105000" y="59487"/>
                        <a:pt x="101739" y="56923"/>
                        <a:pt x="97826" y="56923"/>
                      </a:cubicBezTo>
                      <a:cubicBezTo>
                        <a:pt x="93913" y="56923"/>
                        <a:pt x="90652" y="58974"/>
                        <a:pt x="90000" y="61538"/>
                      </a:cubicBezTo>
                      <a:cubicBezTo>
                        <a:pt x="90000" y="60000"/>
                        <a:pt x="90000" y="60000"/>
                        <a:pt x="90000" y="60000"/>
                      </a:cubicBezTo>
                      <a:cubicBezTo>
                        <a:pt x="90000" y="56923"/>
                        <a:pt x="86739" y="53846"/>
                        <a:pt x="82173" y="53846"/>
                      </a:cubicBezTo>
                      <a:cubicBezTo>
                        <a:pt x="78913" y="53846"/>
                        <a:pt x="76304" y="55897"/>
                        <a:pt x="75000" y="58461"/>
                      </a:cubicBezTo>
                      <a:cubicBezTo>
                        <a:pt x="75000" y="38974"/>
                        <a:pt x="75000" y="38974"/>
                        <a:pt x="75000" y="38974"/>
                      </a:cubicBezTo>
                      <a:cubicBezTo>
                        <a:pt x="75000" y="35384"/>
                        <a:pt x="71739" y="32820"/>
                        <a:pt x="67173" y="32820"/>
                      </a:cubicBezTo>
                      <a:cubicBezTo>
                        <a:pt x="63260" y="32820"/>
                        <a:pt x="60000" y="35384"/>
                        <a:pt x="60000" y="38974"/>
                      </a:cubicBezTo>
                      <a:cubicBezTo>
                        <a:pt x="60000" y="78974"/>
                        <a:pt x="60000" y="78974"/>
                        <a:pt x="60000" y="78974"/>
                      </a:cubicBezTo>
                      <a:cubicBezTo>
                        <a:pt x="48913" y="70256"/>
                        <a:pt x="48913" y="70256"/>
                        <a:pt x="48913" y="70256"/>
                      </a:cubicBezTo>
                      <a:cubicBezTo>
                        <a:pt x="45652" y="67692"/>
                        <a:pt x="41086" y="67692"/>
                        <a:pt x="37826" y="70256"/>
                      </a:cubicBezTo>
                      <a:cubicBezTo>
                        <a:pt x="35217" y="72307"/>
                        <a:pt x="35217" y="76410"/>
                        <a:pt x="37826" y="78461"/>
                      </a:cubicBezTo>
                      <a:cubicBezTo>
                        <a:pt x="69130" y="103076"/>
                        <a:pt x="69130" y="103076"/>
                        <a:pt x="69130" y="103076"/>
                      </a:cubicBezTo>
                      <a:cubicBezTo>
                        <a:pt x="69782" y="103589"/>
                        <a:pt x="69782" y="103589"/>
                        <a:pt x="70434" y="104102"/>
                      </a:cubicBezTo>
                      <a:cubicBezTo>
                        <a:pt x="75652" y="107692"/>
                        <a:pt x="82826" y="109743"/>
                        <a:pt x="90000" y="109743"/>
                      </a:cubicBezTo>
                      <a:cubicBezTo>
                        <a:pt x="106956" y="109743"/>
                        <a:pt x="120000" y="98974"/>
                        <a:pt x="120000" y="86153"/>
                      </a:cubicBezTo>
                      <a:cubicBezTo>
                        <a:pt x="120000" y="85641"/>
                        <a:pt x="120000" y="85128"/>
                        <a:pt x="120000" y="84615"/>
                      </a:cubicBezTo>
                      <a:close/>
                      <a:moveTo>
                        <a:pt x="46304" y="113333"/>
                      </a:moveTo>
                      <a:cubicBezTo>
                        <a:pt x="42391" y="113333"/>
                        <a:pt x="38478" y="110256"/>
                        <a:pt x="38478" y="106666"/>
                      </a:cubicBezTo>
                      <a:cubicBezTo>
                        <a:pt x="38478" y="103076"/>
                        <a:pt x="42391" y="100000"/>
                        <a:pt x="46304" y="100000"/>
                      </a:cubicBezTo>
                      <a:cubicBezTo>
                        <a:pt x="51521" y="100000"/>
                        <a:pt x="54782" y="103076"/>
                        <a:pt x="54782" y="106666"/>
                      </a:cubicBezTo>
                      <a:cubicBezTo>
                        <a:pt x="54782" y="110256"/>
                        <a:pt x="51521" y="113333"/>
                        <a:pt x="46304" y="113333"/>
                      </a:cubicBezTo>
                      <a:close/>
                      <a:moveTo>
                        <a:pt x="65869" y="108205"/>
                      </a:moveTo>
                      <a:cubicBezTo>
                        <a:pt x="65869" y="107692"/>
                        <a:pt x="65217" y="107179"/>
                        <a:pt x="64565" y="106666"/>
                      </a:cubicBezTo>
                      <a:cubicBezTo>
                        <a:pt x="45652" y="92307"/>
                        <a:pt x="45652" y="92307"/>
                        <a:pt x="45652" y="92307"/>
                      </a:cubicBezTo>
                      <a:cubicBezTo>
                        <a:pt x="16304" y="92307"/>
                        <a:pt x="16304" y="92307"/>
                        <a:pt x="16304" y="92307"/>
                      </a:cubicBezTo>
                      <a:cubicBezTo>
                        <a:pt x="14347" y="92307"/>
                        <a:pt x="12391" y="90769"/>
                        <a:pt x="12391" y="89230"/>
                      </a:cubicBezTo>
                      <a:cubicBezTo>
                        <a:pt x="12391" y="13333"/>
                        <a:pt x="12391" y="13333"/>
                        <a:pt x="12391" y="13333"/>
                      </a:cubicBezTo>
                      <a:cubicBezTo>
                        <a:pt x="12391" y="11282"/>
                        <a:pt x="14347" y="10256"/>
                        <a:pt x="16304" y="10256"/>
                      </a:cubicBezTo>
                      <a:cubicBezTo>
                        <a:pt x="76956" y="10256"/>
                        <a:pt x="76956" y="10256"/>
                        <a:pt x="76956" y="10256"/>
                      </a:cubicBezTo>
                      <a:cubicBezTo>
                        <a:pt x="78913" y="10256"/>
                        <a:pt x="80869" y="11282"/>
                        <a:pt x="80869" y="13333"/>
                      </a:cubicBezTo>
                      <a:cubicBezTo>
                        <a:pt x="80869" y="48717"/>
                        <a:pt x="80869" y="48717"/>
                        <a:pt x="80869" y="48717"/>
                      </a:cubicBezTo>
                      <a:cubicBezTo>
                        <a:pt x="81521" y="48717"/>
                        <a:pt x="82173" y="48717"/>
                        <a:pt x="82173" y="48717"/>
                      </a:cubicBezTo>
                      <a:cubicBezTo>
                        <a:pt x="86739" y="48717"/>
                        <a:pt x="90652" y="50256"/>
                        <a:pt x="92608" y="52307"/>
                      </a:cubicBezTo>
                      <a:cubicBezTo>
                        <a:pt x="93260" y="52307"/>
                        <a:pt x="93260" y="52307"/>
                        <a:pt x="93913" y="52307"/>
                      </a:cubicBezTo>
                      <a:cubicBezTo>
                        <a:pt x="93913" y="13333"/>
                        <a:pt x="93913" y="13333"/>
                        <a:pt x="93913" y="13333"/>
                      </a:cubicBezTo>
                      <a:cubicBezTo>
                        <a:pt x="93913" y="6153"/>
                        <a:pt x="86086" y="0"/>
                        <a:pt x="76956" y="0"/>
                      </a:cubicBezTo>
                      <a:cubicBezTo>
                        <a:pt x="16304" y="0"/>
                        <a:pt x="16304" y="0"/>
                        <a:pt x="16304" y="0"/>
                      </a:cubicBezTo>
                      <a:cubicBezTo>
                        <a:pt x="7173" y="0"/>
                        <a:pt x="0" y="6153"/>
                        <a:pt x="0" y="13333"/>
                      </a:cubicBezTo>
                      <a:cubicBezTo>
                        <a:pt x="0" y="107179"/>
                        <a:pt x="0" y="107179"/>
                        <a:pt x="0" y="107179"/>
                      </a:cubicBezTo>
                      <a:cubicBezTo>
                        <a:pt x="0" y="114358"/>
                        <a:pt x="7173" y="120000"/>
                        <a:pt x="16304" y="120000"/>
                      </a:cubicBezTo>
                      <a:cubicBezTo>
                        <a:pt x="76956" y="120000"/>
                        <a:pt x="76956" y="120000"/>
                        <a:pt x="76956" y="120000"/>
                      </a:cubicBezTo>
                      <a:cubicBezTo>
                        <a:pt x="82173" y="120000"/>
                        <a:pt x="87391" y="117948"/>
                        <a:pt x="90000" y="114871"/>
                      </a:cubicBezTo>
                      <a:cubicBezTo>
                        <a:pt x="90000" y="114871"/>
                        <a:pt x="90000" y="114871"/>
                        <a:pt x="90000" y="114871"/>
                      </a:cubicBezTo>
                      <a:cubicBezTo>
                        <a:pt x="80869" y="114871"/>
                        <a:pt x="72391" y="112307"/>
                        <a:pt x="65869" y="108205"/>
                      </a:cubicBezTo>
                      <a:close/>
                      <a:moveTo>
                        <a:pt x="29347" y="48717"/>
                      </a:moveTo>
                      <a:cubicBezTo>
                        <a:pt x="24130" y="48717"/>
                        <a:pt x="24130" y="48717"/>
                        <a:pt x="24130" y="48717"/>
                      </a:cubicBezTo>
                      <a:cubicBezTo>
                        <a:pt x="21521" y="48717"/>
                        <a:pt x="19565" y="50256"/>
                        <a:pt x="19565" y="51794"/>
                      </a:cubicBezTo>
                      <a:cubicBezTo>
                        <a:pt x="19565" y="55897"/>
                        <a:pt x="19565" y="55897"/>
                        <a:pt x="19565" y="55897"/>
                      </a:cubicBezTo>
                      <a:cubicBezTo>
                        <a:pt x="19565" y="57948"/>
                        <a:pt x="21521" y="59487"/>
                        <a:pt x="24130" y="59487"/>
                      </a:cubicBezTo>
                      <a:cubicBezTo>
                        <a:pt x="29347" y="59487"/>
                        <a:pt x="29347" y="59487"/>
                        <a:pt x="29347" y="59487"/>
                      </a:cubicBezTo>
                      <a:cubicBezTo>
                        <a:pt x="31304" y="59487"/>
                        <a:pt x="33260" y="57948"/>
                        <a:pt x="33260" y="55897"/>
                      </a:cubicBezTo>
                      <a:cubicBezTo>
                        <a:pt x="33260" y="51794"/>
                        <a:pt x="33260" y="51794"/>
                        <a:pt x="33260" y="51794"/>
                      </a:cubicBezTo>
                      <a:cubicBezTo>
                        <a:pt x="33260" y="50256"/>
                        <a:pt x="31304" y="48717"/>
                        <a:pt x="29347" y="48717"/>
                      </a:cubicBezTo>
                      <a:close/>
                      <a:moveTo>
                        <a:pt x="49565" y="48717"/>
                      </a:moveTo>
                      <a:cubicBezTo>
                        <a:pt x="44347" y="48717"/>
                        <a:pt x="44347" y="48717"/>
                        <a:pt x="44347" y="48717"/>
                      </a:cubicBezTo>
                      <a:cubicBezTo>
                        <a:pt x="41739" y="48717"/>
                        <a:pt x="39782" y="50256"/>
                        <a:pt x="39782" y="51794"/>
                      </a:cubicBezTo>
                      <a:cubicBezTo>
                        <a:pt x="39782" y="55897"/>
                        <a:pt x="39782" y="55897"/>
                        <a:pt x="39782" y="55897"/>
                      </a:cubicBezTo>
                      <a:cubicBezTo>
                        <a:pt x="39782" y="57948"/>
                        <a:pt x="41739" y="59487"/>
                        <a:pt x="44347" y="59487"/>
                      </a:cubicBezTo>
                      <a:cubicBezTo>
                        <a:pt x="49565" y="59487"/>
                        <a:pt x="49565" y="59487"/>
                        <a:pt x="49565" y="59487"/>
                      </a:cubicBezTo>
                      <a:cubicBezTo>
                        <a:pt x="51521" y="59487"/>
                        <a:pt x="53478" y="57948"/>
                        <a:pt x="53478" y="55897"/>
                      </a:cubicBezTo>
                      <a:cubicBezTo>
                        <a:pt x="53478" y="51794"/>
                        <a:pt x="53478" y="51794"/>
                        <a:pt x="53478" y="51794"/>
                      </a:cubicBezTo>
                      <a:cubicBezTo>
                        <a:pt x="53478" y="50256"/>
                        <a:pt x="51521" y="48717"/>
                        <a:pt x="49565" y="48717"/>
                      </a:cubicBezTo>
                      <a:close/>
                      <a:moveTo>
                        <a:pt x="33260" y="35897"/>
                      </a:moveTo>
                      <a:cubicBezTo>
                        <a:pt x="33260" y="34358"/>
                        <a:pt x="31304" y="32820"/>
                        <a:pt x="29347" y="32820"/>
                      </a:cubicBezTo>
                      <a:cubicBezTo>
                        <a:pt x="24130" y="32820"/>
                        <a:pt x="24130" y="32820"/>
                        <a:pt x="24130" y="32820"/>
                      </a:cubicBezTo>
                      <a:cubicBezTo>
                        <a:pt x="21521" y="32820"/>
                        <a:pt x="19565" y="34358"/>
                        <a:pt x="19565" y="35897"/>
                      </a:cubicBezTo>
                      <a:cubicBezTo>
                        <a:pt x="19565" y="40000"/>
                        <a:pt x="19565" y="40000"/>
                        <a:pt x="19565" y="40000"/>
                      </a:cubicBezTo>
                      <a:cubicBezTo>
                        <a:pt x="19565" y="42051"/>
                        <a:pt x="21521" y="43589"/>
                        <a:pt x="24130" y="43589"/>
                      </a:cubicBezTo>
                      <a:cubicBezTo>
                        <a:pt x="29347" y="43589"/>
                        <a:pt x="29347" y="43589"/>
                        <a:pt x="29347" y="43589"/>
                      </a:cubicBezTo>
                      <a:cubicBezTo>
                        <a:pt x="31304" y="43589"/>
                        <a:pt x="33260" y="42051"/>
                        <a:pt x="33260" y="40000"/>
                      </a:cubicBezTo>
                      <a:lnTo>
                        <a:pt x="33260" y="35897"/>
                      </a:lnTo>
                      <a:close/>
                      <a:moveTo>
                        <a:pt x="53478" y="35897"/>
                      </a:moveTo>
                      <a:cubicBezTo>
                        <a:pt x="53478" y="34358"/>
                        <a:pt x="51521" y="32820"/>
                        <a:pt x="49565" y="32820"/>
                      </a:cubicBezTo>
                      <a:cubicBezTo>
                        <a:pt x="44347" y="32820"/>
                        <a:pt x="44347" y="32820"/>
                        <a:pt x="44347" y="32820"/>
                      </a:cubicBezTo>
                      <a:cubicBezTo>
                        <a:pt x="41739" y="32820"/>
                        <a:pt x="39782" y="34358"/>
                        <a:pt x="39782" y="35897"/>
                      </a:cubicBezTo>
                      <a:cubicBezTo>
                        <a:pt x="39782" y="40000"/>
                        <a:pt x="39782" y="40000"/>
                        <a:pt x="39782" y="40000"/>
                      </a:cubicBezTo>
                      <a:cubicBezTo>
                        <a:pt x="39782" y="42051"/>
                        <a:pt x="41739" y="43589"/>
                        <a:pt x="44347" y="43589"/>
                      </a:cubicBezTo>
                      <a:cubicBezTo>
                        <a:pt x="49565" y="43589"/>
                        <a:pt x="49565" y="43589"/>
                        <a:pt x="49565" y="43589"/>
                      </a:cubicBezTo>
                      <a:cubicBezTo>
                        <a:pt x="51521" y="43589"/>
                        <a:pt x="53478" y="42051"/>
                        <a:pt x="53478" y="40000"/>
                      </a:cubicBezTo>
                      <a:lnTo>
                        <a:pt x="53478" y="35897"/>
                      </a:lnTo>
                      <a:close/>
                      <a:moveTo>
                        <a:pt x="64565" y="16923"/>
                      </a:moveTo>
                      <a:cubicBezTo>
                        <a:pt x="61956" y="16923"/>
                        <a:pt x="60000" y="18461"/>
                        <a:pt x="60000" y="20512"/>
                      </a:cubicBezTo>
                      <a:cubicBezTo>
                        <a:pt x="60000" y="24615"/>
                        <a:pt x="60000" y="24615"/>
                        <a:pt x="60000" y="24615"/>
                      </a:cubicBezTo>
                      <a:cubicBezTo>
                        <a:pt x="60000" y="26153"/>
                        <a:pt x="61956" y="27692"/>
                        <a:pt x="64565" y="27692"/>
                      </a:cubicBezTo>
                      <a:cubicBezTo>
                        <a:pt x="69782" y="27692"/>
                        <a:pt x="69782" y="27692"/>
                        <a:pt x="69782" y="27692"/>
                      </a:cubicBezTo>
                      <a:cubicBezTo>
                        <a:pt x="71739" y="27692"/>
                        <a:pt x="73695" y="26153"/>
                        <a:pt x="73695" y="24615"/>
                      </a:cubicBezTo>
                      <a:cubicBezTo>
                        <a:pt x="73695" y="20512"/>
                        <a:pt x="73695" y="20512"/>
                        <a:pt x="73695" y="20512"/>
                      </a:cubicBezTo>
                      <a:cubicBezTo>
                        <a:pt x="73695" y="18461"/>
                        <a:pt x="71739" y="16923"/>
                        <a:pt x="69782" y="16923"/>
                      </a:cubicBezTo>
                      <a:lnTo>
                        <a:pt x="64565" y="16923"/>
                      </a:lnTo>
                      <a:close/>
                      <a:moveTo>
                        <a:pt x="33260" y="20512"/>
                      </a:moveTo>
                      <a:cubicBezTo>
                        <a:pt x="33260" y="18461"/>
                        <a:pt x="31304" y="16923"/>
                        <a:pt x="29347" y="16923"/>
                      </a:cubicBezTo>
                      <a:cubicBezTo>
                        <a:pt x="24130" y="16923"/>
                        <a:pt x="24130" y="16923"/>
                        <a:pt x="24130" y="16923"/>
                      </a:cubicBezTo>
                      <a:cubicBezTo>
                        <a:pt x="21521" y="16923"/>
                        <a:pt x="19565" y="18461"/>
                        <a:pt x="19565" y="20512"/>
                      </a:cubicBezTo>
                      <a:cubicBezTo>
                        <a:pt x="19565" y="24615"/>
                        <a:pt x="19565" y="24615"/>
                        <a:pt x="19565" y="24615"/>
                      </a:cubicBezTo>
                      <a:cubicBezTo>
                        <a:pt x="19565" y="26153"/>
                        <a:pt x="21521" y="27692"/>
                        <a:pt x="24130" y="27692"/>
                      </a:cubicBezTo>
                      <a:cubicBezTo>
                        <a:pt x="29347" y="27692"/>
                        <a:pt x="29347" y="27692"/>
                        <a:pt x="29347" y="27692"/>
                      </a:cubicBezTo>
                      <a:cubicBezTo>
                        <a:pt x="31304" y="27692"/>
                        <a:pt x="33260" y="26153"/>
                        <a:pt x="33260" y="24615"/>
                      </a:cubicBezTo>
                      <a:lnTo>
                        <a:pt x="33260" y="20512"/>
                      </a:lnTo>
                      <a:close/>
                      <a:moveTo>
                        <a:pt x="53478" y="20512"/>
                      </a:moveTo>
                      <a:cubicBezTo>
                        <a:pt x="53478" y="18461"/>
                        <a:pt x="51521" y="16923"/>
                        <a:pt x="49565" y="16923"/>
                      </a:cubicBezTo>
                      <a:cubicBezTo>
                        <a:pt x="44347" y="16923"/>
                        <a:pt x="44347" y="16923"/>
                        <a:pt x="44347" y="16923"/>
                      </a:cubicBezTo>
                      <a:cubicBezTo>
                        <a:pt x="41739" y="16923"/>
                        <a:pt x="39782" y="18461"/>
                        <a:pt x="39782" y="20512"/>
                      </a:cubicBezTo>
                      <a:cubicBezTo>
                        <a:pt x="39782" y="24615"/>
                        <a:pt x="39782" y="24615"/>
                        <a:pt x="39782" y="24615"/>
                      </a:cubicBezTo>
                      <a:cubicBezTo>
                        <a:pt x="39782" y="26153"/>
                        <a:pt x="41739" y="27692"/>
                        <a:pt x="44347" y="27692"/>
                      </a:cubicBezTo>
                      <a:cubicBezTo>
                        <a:pt x="49565" y="27692"/>
                        <a:pt x="49565" y="27692"/>
                        <a:pt x="49565" y="27692"/>
                      </a:cubicBezTo>
                      <a:cubicBezTo>
                        <a:pt x="51521" y="27692"/>
                        <a:pt x="53478" y="26153"/>
                        <a:pt x="53478" y="24615"/>
                      </a:cubicBezTo>
                      <a:lnTo>
                        <a:pt x="53478" y="20512"/>
                      </a:ln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543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506" name="Google Shape;506;p58"/>
                <p:cNvCxnSpPr/>
                <p:nvPr/>
              </p:nvCxnSpPr>
              <p:spPr>
                <a:xfrm rot="10800000">
                  <a:off x="3864228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</p:grpSp>
        </p:grpSp>
        <p:grpSp>
          <p:nvGrpSpPr>
            <p:cNvPr id="507" name="Google Shape;507;p58"/>
            <p:cNvGrpSpPr/>
            <p:nvPr/>
          </p:nvGrpSpPr>
          <p:grpSpPr>
            <a:xfrm>
              <a:off x="4339378" y="1877677"/>
              <a:ext cx="683537" cy="1264847"/>
              <a:chOff x="3797112" y="1877939"/>
              <a:chExt cx="683400" cy="1266620"/>
            </a:xfrm>
          </p:grpSpPr>
          <p:sp>
            <p:nvSpPr>
              <p:cNvPr id="508" name="Google Shape;508;p58"/>
              <p:cNvSpPr txBox="1"/>
              <p:nvPr/>
            </p:nvSpPr>
            <p:spPr>
              <a:xfrm>
                <a:off x="3797112" y="1877939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Publish open data services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endParaRPr>
              </a:p>
            </p:txBody>
          </p:sp>
          <p:grpSp>
            <p:nvGrpSpPr>
              <p:cNvPr id="509" name="Google Shape;509;p58"/>
              <p:cNvGrpSpPr/>
              <p:nvPr/>
            </p:nvGrpSpPr>
            <p:grpSpPr>
              <a:xfrm>
                <a:off x="4002771" y="2559620"/>
                <a:ext cx="272100" cy="584939"/>
                <a:chOff x="4452472" y="2559620"/>
                <a:chExt cx="272100" cy="584939"/>
              </a:xfrm>
            </p:grpSpPr>
            <p:cxnSp>
              <p:nvCxnSpPr>
                <p:cNvPr id="510" name="Google Shape;510;p58"/>
                <p:cNvCxnSpPr/>
                <p:nvPr/>
              </p:nvCxnSpPr>
              <p:spPr>
                <a:xfrm rot="10800000">
                  <a:off x="4588522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  <p:sp>
              <p:nvSpPr>
                <p:cNvPr id="511" name="Google Shape;511;p58"/>
                <p:cNvSpPr/>
                <p:nvPr/>
              </p:nvSpPr>
              <p:spPr>
                <a:xfrm>
                  <a:off x="4452472" y="2559620"/>
                  <a:ext cx="272100" cy="27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20000" extrusionOk="0">
                      <a:moveTo>
                        <a:pt x="101344" y="105762"/>
                      </a:moveTo>
                      <a:cubicBezTo>
                        <a:pt x="101344" y="97627"/>
                        <a:pt x="94789" y="91016"/>
                        <a:pt x="86722" y="91016"/>
                      </a:cubicBezTo>
                      <a:cubicBezTo>
                        <a:pt x="79159" y="91016"/>
                        <a:pt x="72605" y="97627"/>
                        <a:pt x="72605" y="105762"/>
                      </a:cubicBezTo>
                      <a:cubicBezTo>
                        <a:pt x="72605" y="113389"/>
                        <a:pt x="79159" y="120000"/>
                        <a:pt x="86722" y="120000"/>
                      </a:cubicBezTo>
                      <a:cubicBezTo>
                        <a:pt x="94789" y="120000"/>
                        <a:pt x="101344" y="113389"/>
                        <a:pt x="101344" y="105762"/>
                      </a:cubicBezTo>
                      <a:close/>
                      <a:moveTo>
                        <a:pt x="76638" y="88983"/>
                      </a:moveTo>
                      <a:cubicBezTo>
                        <a:pt x="78655" y="87966"/>
                        <a:pt x="80672" y="86949"/>
                        <a:pt x="82689" y="86440"/>
                      </a:cubicBezTo>
                      <a:cubicBezTo>
                        <a:pt x="77647" y="74237"/>
                        <a:pt x="77647" y="74237"/>
                        <a:pt x="77647" y="74237"/>
                      </a:cubicBezTo>
                      <a:cubicBezTo>
                        <a:pt x="77142" y="72711"/>
                        <a:pt x="75126" y="72203"/>
                        <a:pt x="73613" y="72711"/>
                      </a:cubicBezTo>
                      <a:cubicBezTo>
                        <a:pt x="71596" y="73220"/>
                        <a:pt x="71092" y="75254"/>
                        <a:pt x="71596" y="76779"/>
                      </a:cubicBezTo>
                      <a:lnTo>
                        <a:pt x="76638" y="88983"/>
                      </a:lnTo>
                      <a:close/>
                      <a:moveTo>
                        <a:pt x="71596" y="67627"/>
                      </a:moveTo>
                      <a:cubicBezTo>
                        <a:pt x="74621" y="66610"/>
                        <a:pt x="78151" y="67118"/>
                        <a:pt x="80672" y="69661"/>
                      </a:cubicBezTo>
                      <a:cubicBezTo>
                        <a:pt x="85210" y="65593"/>
                        <a:pt x="87731" y="60000"/>
                        <a:pt x="87731" y="53389"/>
                      </a:cubicBezTo>
                      <a:cubicBezTo>
                        <a:pt x="87731" y="41186"/>
                        <a:pt x="77647" y="31016"/>
                        <a:pt x="65546" y="31016"/>
                      </a:cubicBezTo>
                      <a:cubicBezTo>
                        <a:pt x="63025" y="31016"/>
                        <a:pt x="60504" y="31525"/>
                        <a:pt x="58487" y="32033"/>
                      </a:cubicBezTo>
                      <a:cubicBezTo>
                        <a:pt x="60504" y="34067"/>
                        <a:pt x="60504" y="34067"/>
                        <a:pt x="60504" y="34067"/>
                      </a:cubicBezTo>
                      <a:cubicBezTo>
                        <a:pt x="63529" y="38135"/>
                        <a:pt x="63025" y="43728"/>
                        <a:pt x="59495" y="46271"/>
                      </a:cubicBezTo>
                      <a:cubicBezTo>
                        <a:pt x="57983" y="47796"/>
                        <a:pt x="55966" y="48813"/>
                        <a:pt x="53949" y="48813"/>
                      </a:cubicBezTo>
                      <a:cubicBezTo>
                        <a:pt x="51428" y="48813"/>
                        <a:pt x="48907" y="47796"/>
                        <a:pt x="47394" y="45762"/>
                      </a:cubicBezTo>
                      <a:cubicBezTo>
                        <a:pt x="45378" y="43220"/>
                        <a:pt x="45378" y="43220"/>
                        <a:pt x="45378" y="43220"/>
                      </a:cubicBezTo>
                      <a:cubicBezTo>
                        <a:pt x="43865" y="46271"/>
                        <a:pt x="42857" y="49830"/>
                        <a:pt x="42857" y="53389"/>
                      </a:cubicBezTo>
                      <a:cubicBezTo>
                        <a:pt x="42857" y="65593"/>
                        <a:pt x="52941" y="75762"/>
                        <a:pt x="65546" y="75762"/>
                      </a:cubicBezTo>
                      <a:cubicBezTo>
                        <a:pt x="65546" y="75762"/>
                        <a:pt x="66050" y="75762"/>
                        <a:pt x="66050" y="75762"/>
                      </a:cubicBezTo>
                      <a:cubicBezTo>
                        <a:pt x="66050" y="72203"/>
                        <a:pt x="68067" y="69152"/>
                        <a:pt x="71596" y="67627"/>
                      </a:cubicBezTo>
                      <a:close/>
                      <a:moveTo>
                        <a:pt x="54957" y="18813"/>
                      </a:moveTo>
                      <a:cubicBezTo>
                        <a:pt x="54957" y="8644"/>
                        <a:pt x="46386" y="0"/>
                        <a:pt x="35798" y="0"/>
                      </a:cubicBezTo>
                      <a:cubicBezTo>
                        <a:pt x="25714" y="0"/>
                        <a:pt x="17142" y="8644"/>
                        <a:pt x="17142" y="18813"/>
                      </a:cubicBezTo>
                      <a:cubicBezTo>
                        <a:pt x="17142" y="29491"/>
                        <a:pt x="25714" y="38135"/>
                        <a:pt x="35798" y="38135"/>
                      </a:cubicBezTo>
                      <a:cubicBezTo>
                        <a:pt x="46386" y="38135"/>
                        <a:pt x="54957" y="29491"/>
                        <a:pt x="54957" y="18813"/>
                      </a:cubicBezTo>
                      <a:close/>
                      <a:moveTo>
                        <a:pt x="53949" y="35084"/>
                      </a:moveTo>
                      <a:cubicBezTo>
                        <a:pt x="52436" y="36610"/>
                        <a:pt x="50924" y="38135"/>
                        <a:pt x="48907" y="39152"/>
                      </a:cubicBezTo>
                      <a:cubicBezTo>
                        <a:pt x="51428" y="42203"/>
                        <a:pt x="51428" y="42203"/>
                        <a:pt x="51428" y="42203"/>
                      </a:cubicBezTo>
                      <a:cubicBezTo>
                        <a:pt x="51932" y="42711"/>
                        <a:pt x="52941" y="43220"/>
                        <a:pt x="53949" y="43220"/>
                      </a:cubicBezTo>
                      <a:cubicBezTo>
                        <a:pt x="54957" y="43220"/>
                        <a:pt x="55462" y="43220"/>
                        <a:pt x="55966" y="42203"/>
                      </a:cubicBezTo>
                      <a:cubicBezTo>
                        <a:pt x="57478" y="41186"/>
                        <a:pt x="57478" y="39152"/>
                        <a:pt x="56470" y="38135"/>
                      </a:cubicBezTo>
                      <a:lnTo>
                        <a:pt x="53949" y="35084"/>
                      </a:lnTo>
                      <a:close/>
                      <a:moveTo>
                        <a:pt x="98823" y="44237"/>
                      </a:moveTo>
                      <a:cubicBezTo>
                        <a:pt x="98319" y="42711"/>
                        <a:pt x="96302" y="41694"/>
                        <a:pt x="94789" y="42203"/>
                      </a:cubicBezTo>
                      <a:cubicBezTo>
                        <a:pt x="90252" y="43220"/>
                        <a:pt x="90252" y="43220"/>
                        <a:pt x="90252" y="43220"/>
                      </a:cubicBezTo>
                      <a:cubicBezTo>
                        <a:pt x="90756" y="45254"/>
                        <a:pt x="91260" y="47288"/>
                        <a:pt x="91764" y="49322"/>
                      </a:cubicBezTo>
                      <a:cubicBezTo>
                        <a:pt x="96302" y="48305"/>
                        <a:pt x="96302" y="48305"/>
                        <a:pt x="96302" y="48305"/>
                      </a:cubicBezTo>
                      <a:cubicBezTo>
                        <a:pt x="98319" y="47796"/>
                        <a:pt x="99327" y="46271"/>
                        <a:pt x="98823" y="44237"/>
                      </a:cubicBezTo>
                      <a:close/>
                      <a:moveTo>
                        <a:pt x="41344" y="64576"/>
                      </a:moveTo>
                      <a:cubicBezTo>
                        <a:pt x="21176" y="76271"/>
                        <a:pt x="21176" y="76271"/>
                        <a:pt x="21176" y="76271"/>
                      </a:cubicBezTo>
                      <a:cubicBezTo>
                        <a:pt x="19663" y="77288"/>
                        <a:pt x="19159" y="79322"/>
                        <a:pt x="20168" y="80847"/>
                      </a:cubicBezTo>
                      <a:cubicBezTo>
                        <a:pt x="20672" y="81864"/>
                        <a:pt x="21680" y="82372"/>
                        <a:pt x="23193" y="82372"/>
                      </a:cubicBezTo>
                      <a:cubicBezTo>
                        <a:pt x="23697" y="82372"/>
                        <a:pt x="24201" y="82372"/>
                        <a:pt x="24705" y="81864"/>
                      </a:cubicBezTo>
                      <a:cubicBezTo>
                        <a:pt x="44369" y="69661"/>
                        <a:pt x="44369" y="69661"/>
                        <a:pt x="44369" y="69661"/>
                      </a:cubicBezTo>
                      <a:cubicBezTo>
                        <a:pt x="42857" y="68135"/>
                        <a:pt x="41848" y="66101"/>
                        <a:pt x="41344" y="64576"/>
                      </a:cubicBezTo>
                      <a:close/>
                      <a:moveTo>
                        <a:pt x="15630" y="83898"/>
                      </a:moveTo>
                      <a:cubicBezTo>
                        <a:pt x="14117" y="81355"/>
                        <a:pt x="14117" y="78305"/>
                        <a:pt x="15126" y="76271"/>
                      </a:cubicBezTo>
                      <a:cubicBezTo>
                        <a:pt x="13613" y="75762"/>
                        <a:pt x="12100" y="75254"/>
                        <a:pt x="10588" y="75254"/>
                      </a:cubicBezTo>
                      <a:cubicBezTo>
                        <a:pt x="4537" y="75254"/>
                        <a:pt x="0" y="80338"/>
                        <a:pt x="0" y="86440"/>
                      </a:cubicBezTo>
                      <a:cubicBezTo>
                        <a:pt x="0" y="92542"/>
                        <a:pt x="4537" y="97627"/>
                        <a:pt x="10588" y="97627"/>
                      </a:cubicBezTo>
                      <a:cubicBezTo>
                        <a:pt x="16638" y="97627"/>
                        <a:pt x="21176" y="93050"/>
                        <a:pt x="21680" y="87457"/>
                      </a:cubicBezTo>
                      <a:cubicBezTo>
                        <a:pt x="19159" y="87457"/>
                        <a:pt x="17142" y="85932"/>
                        <a:pt x="15630" y="83898"/>
                      </a:cubicBezTo>
                      <a:close/>
                      <a:moveTo>
                        <a:pt x="119495" y="43728"/>
                      </a:moveTo>
                      <a:cubicBezTo>
                        <a:pt x="118991" y="51355"/>
                        <a:pt x="111932" y="57457"/>
                        <a:pt x="104369" y="56949"/>
                      </a:cubicBezTo>
                      <a:cubicBezTo>
                        <a:pt x="101344" y="56949"/>
                        <a:pt x="98319" y="55932"/>
                        <a:pt x="96302" y="53898"/>
                      </a:cubicBezTo>
                      <a:cubicBezTo>
                        <a:pt x="97815" y="53389"/>
                        <a:pt x="97815" y="53389"/>
                        <a:pt x="97815" y="53389"/>
                      </a:cubicBezTo>
                      <a:cubicBezTo>
                        <a:pt x="102352" y="52372"/>
                        <a:pt x="104873" y="47796"/>
                        <a:pt x="103865" y="43220"/>
                      </a:cubicBezTo>
                      <a:cubicBezTo>
                        <a:pt x="102857" y="38135"/>
                        <a:pt x="97815" y="35593"/>
                        <a:pt x="93277" y="36610"/>
                      </a:cubicBezTo>
                      <a:cubicBezTo>
                        <a:pt x="91764" y="37118"/>
                        <a:pt x="91764" y="37118"/>
                        <a:pt x="91764" y="37118"/>
                      </a:cubicBezTo>
                      <a:cubicBezTo>
                        <a:pt x="93781" y="31525"/>
                        <a:pt x="99327" y="27457"/>
                        <a:pt x="105882" y="27966"/>
                      </a:cubicBezTo>
                      <a:cubicBezTo>
                        <a:pt x="113949" y="28474"/>
                        <a:pt x="120000" y="35593"/>
                        <a:pt x="119495" y="43728"/>
                      </a:cubicBez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543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cxnSp>
          <p:nvCxnSpPr>
            <p:cNvPr id="512" name="Google Shape;512;p58"/>
            <p:cNvCxnSpPr>
              <a:stCxn id="486" idx="0"/>
              <a:endCxn id="482" idx="2"/>
            </p:cNvCxnSpPr>
            <p:nvPr/>
          </p:nvCxnSpPr>
          <p:spPr>
            <a:xfrm rot="5400000" flipH="1">
              <a:off x="3513600" y="3467708"/>
              <a:ext cx="356100" cy="2813400"/>
            </a:xfrm>
            <a:prstGeom prst="bentConnector3">
              <a:avLst>
                <a:gd name="adj1" fmla="val 50007"/>
              </a:avLst>
            </a:prstGeom>
            <a:noFill/>
            <a:ln w="9525" cap="flat" cmpd="sng">
              <a:solidFill>
                <a:srgbClr val="741B47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513" name="Google Shape;513;p58"/>
            <p:cNvCxnSpPr>
              <a:stCxn id="486" idx="0"/>
              <a:endCxn id="483" idx="2"/>
            </p:cNvCxnSpPr>
            <p:nvPr/>
          </p:nvCxnSpPr>
          <p:spPr>
            <a:xfrm rot="5400000" flipH="1">
              <a:off x="4451400" y="4405508"/>
              <a:ext cx="356100" cy="937800"/>
            </a:xfrm>
            <a:prstGeom prst="bentConnector3">
              <a:avLst>
                <a:gd name="adj1" fmla="val 50007"/>
              </a:avLst>
            </a:prstGeom>
            <a:noFill/>
            <a:ln w="9525" cap="flat" cmpd="sng">
              <a:solidFill>
                <a:srgbClr val="741B47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514" name="Google Shape;514;p58"/>
            <p:cNvCxnSpPr>
              <a:stCxn id="486" idx="0"/>
              <a:endCxn id="484" idx="2"/>
            </p:cNvCxnSpPr>
            <p:nvPr/>
          </p:nvCxnSpPr>
          <p:spPr>
            <a:xfrm rot="-5400000">
              <a:off x="5389200" y="4405508"/>
              <a:ext cx="356100" cy="937800"/>
            </a:xfrm>
            <a:prstGeom prst="bentConnector3">
              <a:avLst>
                <a:gd name="adj1" fmla="val 50007"/>
              </a:avLst>
            </a:prstGeom>
            <a:noFill/>
            <a:ln w="9525" cap="flat" cmpd="sng">
              <a:solidFill>
                <a:srgbClr val="741B47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515" name="Google Shape;515;p58"/>
            <p:cNvCxnSpPr>
              <a:stCxn id="486" idx="0"/>
              <a:endCxn id="485" idx="2"/>
            </p:cNvCxnSpPr>
            <p:nvPr/>
          </p:nvCxnSpPr>
          <p:spPr>
            <a:xfrm rot="-5400000">
              <a:off x="6327150" y="3467558"/>
              <a:ext cx="356100" cy="2813700"/>
            </a:xfrm>
            <a:prstGeom prst="bentConnector3">
              <a:avLst>
                <a:gd name="adj1" fmla="val 50007"/>
              </a:avLst>
            </a:prstGeom>
            <a:noFill/>
            <a:ln w="9525" cap="flat" cmpd="sng">
              <a:solidFill>
                <a:srgbClr val="741B47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516" name="Google Shape;516;p58"/>
            <p:cNvCxnSpPr>
              <a:stCxn id="482" idx="0"/>
            </p:cNvCxnSpPr>
            <p:nvPr/>
          </p:nvCxnSpPr>
          <p:spPr>
            <a:xfrm rot="-5400000">
              <a:off x="2108100" y="3917557"/>
              <a:ext cx="354000" cy="600"/>
            </a:xfrm>
            <a:prstGeom prst="bentConnector3">
              <a:avLst>
                <a:gd name="adj1" fmla="val 50001"/>
              </a:avLst>
            </a:prstGeom>
            <a:noFill/>
            <a:ln w="9525" cap="flat" cmpd="sng">
              <a:solidFill>
                <a:srgbClr val="761E86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517" name="Google Shape;517;p58"/>
            <p:cNvCxnSpPr>
              <a:stCxn id="483" idx="0"/>
            </p:cNvCxnSpPr>
            <p:nvPr/>
          </p:nvCxnSpPr>
          <p:spPr>
            <a:xfrm rot="-5400000">
              <a:off x="3983842" y="3917557"/>
              <a:ext cx="354000" cy="600"/>
            </a:xfrm>
            <a:prstGeom prst="bentConnector3">
              <a:avLst>
                <a:gd name="adj1" fmla="val 50001"/>
              </a:avLst>
            </a:prstGeom>
            <a:noFill/>
            <a:ln w="9525" cap="flat" cmpd="sng">
              <a:solidFill>
                <a:srgbClr val="761E86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518" name="Google Shape;518;p58"/>
            <p:cNvCxnSpPr>
              <a:stCxn id="485" idx="0"/>
            </p:cNvCxnSpPr>
            <p:nvPr/>
          </p:nvCxnSpPr>
          <p:spPr>
            <a:xfrm rot="-5400000">
              <a:off x="7735327" y="3917557"/>
              <a:ext cx="354000" cy="600"/>
            </a:xfrm>
            <a:prstGeom prst="bentConnector3">
              <a:avLst>
                <a:gd name="adj1" fmla="val 50001"/>
              </a:avLst>
            </a:prstGeom>
            <a:noFill/>
            <a:ln w="9525" cap="flat" cmpd="sng">
              <a:solidFill>
                <a:srgbClr val="761E86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519" name="Google Shape;519;p58"/>
            <p:cNvCxnSpPr/>
            <p:nvPr/>
          </p:nvCxnSpPr>
          <p:spPr>
            <a:xfrm rot="-5400000">
              <a:off x="5859128" y="3917549"/>
              <a:ext cx="354000" cy="6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761E86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520" name="Google Shape;520;p58"/>
            <p:cNvSpPr txBox="1"/>
            <p:nvPr/>
          </p:nvSpPr>
          <p:spPr>
            <a:xfrm>
              <a:off x="1423975" y="3204650"/>
              <a:ext cx="3590400" cy="47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400"/>
              </a:pPr>
              <a:r>
                <a:rPr lang="en-AU" sz="1543" b="1" dirty="0">
                  <a:solidFill>
                    <a:srgbClr val="FFFFFF"/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INFORMATIONAL USER EXPERIENCE</a:t>
              </a:r>
              <a:endParaRPr sz="1543" dirty="0">
                <a:solidFill>
                  <a:srgbClr val="FFFF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Arial"/>
              </a:endParaRPr>
            </a:p>
          </p:txBody>
        </p:sp>
        <p:sp>
          <p:nvSpPr>
            <p:cNvPr id="521" name="Google Shape;521;p58"/>
            <p:cNvSpPr txBox="1"/>
            <p:nvPr/>
          </p:nvSpPr>
          <p:spPr>
            <a:xfrm>
              <a:off x="5351150" y="3204650"/>
              <a:ext cx="3328800" cy="47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0779" tIns="100779" rIns="100779" bIns="10077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400"/>
              </a:pPr>
              <a:r>
                <a:rPr lang="en-AU" sz="1543" b="1" dirty="0">
                  <a:solidFill>
                    <a:srgbClr val="FFFFFF"/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rPr>
                <a:t>TRANSACTIONAL USER EXPERIENCE</a:t>
              </a:r>
              <a:endParaRPr sz="1543" dirty="0">
                <a:solidFill>
                  <a:srgbClr val="FFFF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Arial"/>
              </a:endParaRPr>
            </a:p>
          </p:txBody>
        </p:sp>
        <p:cxnSp>
          <p:nvCxnSpPr>
            <p:cNvPr id="522" name="Google Shape;522;p58"/>
            <p:cNvCxnSpPr/>
            <p:nvPr/>
          </p:nvCxnSpPr>
          <p:spPr>
            <a:xfrm>
              <a:off x="2286000" y="3938324"/>
              <a:ext cx="5624400" cy="0"/>
            </a:xfrm>
            <a:prstGeom prst="straightConnector1">
              <a:avLst/>
            </a:prstGeom>
            <a:noFill/>
            <a:ln w="9525" cap="flat" cmpd="sng">
              <a:solidFill>
                <a:srgbClr val="761E86"/>
              </a:solidFill>
              <a:prstDash val="solid"/>
              <a:round/>
              <a:headEnd type="none" w="sm" len="sm"/>
              <a:tailEnd type="none" w="sm" len="sm"/>
            </a:ln>
          </p:spPr>
        </p:cxnSp>
        <p:grpSp>
          <p:nvGrpSpPr>
            <p:cNvPr id="523" name="Google Shape;523;p58"/>
            <p:cNvGrpSpPr/>
            <p:nvPr/>
          </p:nvGrpSpPr>
          <p:grpSpPr>
            <a:xfrm>
              <a:off x="5900574" y="1877652"/>
              <a:ext cx="683537" cy="1264872"/>
              <a:chOff x="5491069" y="1877913"/>
              <a:chExt cx="683400" cy="1266646"/>
            </a:xfrm>
          </p:grpSpPr>
          <p:sp>
            <p:nvSpPr>
              <p:cNvPr id="524" name="Google Shape;524;p58"/>
              <p:cNvSpPr txBox="1"/>
              <p:nvPr/>
            </p:nvSpPr>
            <p:spPr>
              <a:xfrm>
                <a:off x="5491069" y="1877913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Provide Short and Long Term Forecasts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endParaRPr>
              </a:p>
            </p:txBody>
          </p:sp>
          <p:grpSp>
            <p:nvGrpSpPr>
              <p:cNvPr id="525" name="Google Shape;525;p58"/>
              <p:cNvGrpSpPr/>
              <p:nvPr/>
            </p:nvGrpSpPr>
            <p:grpSpPr>
              <a:xfrm>
                <a:off x="5696732" y="2514943"/>
                <a:ext cx="272100" cy="629616"/>
                <a:chOff x="6371604" y="2514943"/>
                <a:chExt cx="272100" cy="629616"/>
              </a:xfrm>
            </p:grpSpPr>
            <p:cxnSp>
              <p:nvCxnSpPr>
                <p:cNvPr id="526" name="Google Shape;526;p58"/>
                <p:cNvCxnSpPr/>
                <p:nvPr/>
              </p:nvCxnSpPr>
              <p:spPr>
                <a:xfrm rot="10800000">
                  <a:off x="6507650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  <p:sp>
              <p:nvSpPr>
                <p:cNvPr id="527" name="Google Shape;527;p58"/>
                <p:cNvSpPr/>
                <p:nvPr/>
              </p:nvSpPr>
              <p:spPr>
                <a:xfrm>
                  <a:off x="6371604" y="2514943"/>
                  <a:ext cx="272100" cy="233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20000" extrusionOk="0">
                      <a:moveTo>
                        <a:pt x="116417" y="43255"/>
                      </a:moveTo>
                      <a:cubicBezTo>
                        <a:pt x="102089" y="43255"/>
                        <a:pt x="102089" y="43255"/>
                        <a:pt x="102089" y="43255"/>
                      </a:cubicBezTo>
                      <a:cubicBezTo>
                        <a:pt x="100298" y="43255"/>
                        <a:pt x="98507" y="45348"/>
                        <a:pt x="98507" y="47441"/>
                      </a:cubicBezTo>
                      <a:cubicBezTo>
                        <a:pt x="98507" y="115813"/>
                        <a:pt x="98507" y="115813"/>
                        <a:pt x="98507" y="115813"/>
                      </a:cubicBezTo>
                      <a:cubicBezTo>
                        <a:pt x="98507" y="118604"/>
                        <a:pt x="100298" y="120000"/>
                        <a:pt x="102089" y="120000"/>
                      </a:cubicBezTo>
                      <a:cubicBezTo>
                        <a:pt x="116417" y="120000"/>
                        <a:pt x="116417" y="120000"/>
                        <a:pt x="116417" y="120000"/>
                      </a:cubicBezTo>
                      <a:cubicBezTo>
                        <a:pt x="118208" y="120000"/>
                        <a:pt x="120000" y="118604"/>
                        <a:pt x="120000" y="115813"/>
                      </a:cubicBezTo>
                      <a:cubicBezTo>
                        <a:pt x="120000" y="47441"/>
                        <a:pt x="120000" y="47441"/>
                        <a:pt x="120000" y="47441"/>
                      </a:cubicBezTo>
                      <a:cubicBezTo>
                        <a:pt x="120000" y="45348"/>
                        <a:pt x="118208" y="43255"/>
                        <a:pt x="116417" y="43255"/>
                      </a:cubicBezTo>
                      <a:close/>
                      <a:moveTo>
                        <a:pt x="83582" y="71162"/>
                      </a:moveTo>
                      <a:cubicBezTo>
                        <a:pt x="69253" y="71162"/>
                        <a:pt x="69253" y="71162"/>
                        <a:pt x="69253" y="71162"/>
                      </a:cubicBezTo>
                      <a:cubicBezTo>
                        <a:pt x="66865" y="71162"/>
                        <a:pt x="65671" y="73255"/>
                        <a:pt x="65671" y="76046"/>
                      </a:cubicBezTo>
                      <a:cubicBezTo>
                        <a:pt x="65671" y="115813"/>
                        <a:pt x="65671" y="115813"/>
                        <a:pt x="65671" y="115813"/>
                      </a:cubicBezTo>
                      <a:cubicBezTo>
                        <a:pt x="65671" y="118604"/>
                        <a:pt x="66865" y="120000"/>
                        <a:pt x="69253" y="120000"/>
                      </a:cubicBezTo>
                      <a:cubicBezTo>
                        <a:pt x="83582" y="120000"/>
                        <a:pt x="83582" y="120000"/>
                        <a:pt x="83582" y="120000"/>
                      </a:cubicBezTo>
                      <a:cubicBezTo>
                        <a:pt x="85970" y="120000"/>
                        <a:pt x="87761" y="118604"/>
                        <a:pt x="87761" y="115813"/>
                      </a:cubicBezTo>
                      <a:cubicBezTo>
                        <a:pt x="87761" y="76046"/>
                        <a:pt x="87761" y="76046"/>
                        <a:pt x="87761" y="76046"/>
                      </a:cubicBezTo>
                      <a:cubicBezTo>
                        <a:pt x="87761" y="73255"/>
                        <a:pt x="85970" y="71162"/>
                        <a:pt x="83582" y="71162"/>
                      </a:cubicBezTo>
                      <a:close/>
                      <a:moveTo>
                        <a:pt x="72238" y="61395"/>
                      </a:moveTo>
                      <a:cubicBezTo>
                        <a:pt x="108656" y="19534"/>
                        <a:pt x="108656" y="19534"/>
                        <a:pt x="108656" y="19534"/>
                      </a:cubicBezTo>
                      <a:cubicBezTo>
                        <a:pt x="118805" y="31395"/>
                        <a:pt x="118805" y="31395"/>
                        <a:pt x="118805" y="31395"/>
                      </a:cubicBezTo>
                      <a:cubicBezTo>
                        <a:pt x="118805" y="0"/>
                        <a:pt x="118805" y="0"/>
                        <a:pt x="118805" y="0"/>
                      </a:cubicBezTo>
                      <a:cubicBezTo>
                        <a:pt x="91940" y="0"/>
                        <a:pt x="91940" y="0"/>
                        <a:pt x="91940" y="0"/>
                      </a:cubicBezTo>
                      <a:cubicBezTo>
                        <a:pt x="102089" y="12558"/>
                        <a:pt x="102089" y="12558"/>
                        <a:pt x="102089" y="12558"/>
                      </a:cubicBezTo>
                      <a:cubicBezTo>
                        <a:pt x="68059" y="50930"/>
                        <a:pt x="68059" y="50930"/>
                        <a:pt x="68059" y="50930"/>
                      </a:cubicBezTo>
                      <a:cubicBezTo>
                        <a:pt x="38805" y="34186"/>
                        <a:pt x="38805" y="34186"/>
                        <a:pt x="38805" y="34186"/>
                      </a:cubicBezTo>
                      <a:cubicBezTo>
                        <a:pt x="37611" y="33488"/>
                        <a:pt x="35223" y="33488"/>
                        <a:pt x="34029" y="34883"/>
                      </a:cubicBezTo>
                      <a:cubicBezTo>
                        <a:pt x="1791" y="69069"/>
                        <a:pt x="1791" y="69069"/>
                        <a:pt x="1791" y="69069"/>
                      </a:cubicBezTo>
                      <a:cubicBezTo>
                        <a:pt x="0" y="71162"/>
                        <a:pt x="0" y="74651"/>
                        <a:pt x="1791" y="76744"/>
                      </a:cubicBezTo>
                      <a:cubicBezTo>
                        <a:pt x="2388" y="78139"/>
                        <a:pt x="3582" y="78837"/>
                        <a:pt x="5373" y="78837"/>
                      </a:cubicBezTo>
                      <a:cubicBezTo>
                        <a:pt x="5970" y="78837"/>
                        <a:pt x="7164" y="78139"/>
                        <a:pt x="8358" y="77441"/>
                      </a:cubicBezTo>
                      <a:cubicBezTo>
                        <a:pt x="37611" y="45348"/>
                        <a:pt x="37611" y="45348"/>
                        <a:pt x="37611" y="45348"/>
                      </a:cubicBezTo>
                      <a:cubicBezTo>
                        <a:pt x="66865" y="62093"/>
                        <a:pt x="66865" y="62093"/>
                        <a:pt x="66865" y="62093"/>
                      </a:cubicBezTo>
                      <a:cubicBezTo>
                        <a:pt x="68656" y="63488"/>
                        <a:pt x="71044" y="62790"/>
                        <a:pt x="72238" y="61395"/>
                      </a:cubicBezTo>
                      <a:close/>
                      <a:moveTo>
                        <a:pt x="50746" y="63488"/>
                      </a:moveTo>
                      <a:cubicBezTo>
                        <a:pt x="37014" y="63488"/>
                        <a:pt x="37014" y="63488"/>
                        <a:pt x="37014" y="63488"/>
                      </a:cubicBezTo>
                      <a:cubicBezTo>
                        <a:pt x="34626" y="63488"/>
                        <a:pt x="32835" y="65581"/>
                        <a:pt x="32835" y="67674"/>
                      </a:cubicBezTo>
                      <a:cubicBezTo>
                        <a:pt x="32835" y="115813"/>
                        <a:pt x="32835" y="115813"/>
                        <a:pt x="32835" y="115813"/>
                      </a:cubicBezTo>
                      <a:cubicBezTo>
                        <a:pt x="32835" y="118604"/>
                        <a:pt x="34626" y="120000"/>
                        <a:pt x="37014" y="120000"/>
                      </a:cubicBezTo>
                      <a:cubicBezTo>
                        <a:pt x="50746" y="120000"/>
                        <a:pt x="50746" y="120000"/>
                        <a:pt x="50746" y="120000"/>
                      </a:cubicBezTo>
                      <a:cubicBezTo>
                        <a:pt x="52537" y="120000"/>
                        <a:pt x="54328" y="118604"/>
                        <a:pt x="54328" y="115813"/>
                      </a:cubicBezTo>
                      <a:cubicBezTo>
                        <a:pt x="54328" y="67674"/>
                        <a:pt x="54328" y="67674"/>
                        <a:pt x="54328" y="67674"/>
                      </a:cubicBezTo>
                      <a:cubicBezTo>
                        <a:pt x="54328" y="65581"/>
                        <a:pt x="52537" y="63488"/>
                        <a:pt x="50746" y="63488"/>
                      </a:cubicBezTo>
                      <a:close/>
                      <a:moveTo>
                        <a:pt x="22089" y="92093"/>
                      </a:moveTo>
                      <a:cubicBezTo>
                        <a:pt x="22089" y="115813"/>
                        <a:pt x="22089" y="115813"/>
                        <a:pt x="22089" y="115813"/>
                      </a:cubicBezTo>
                      <a:cubicBezTo>
                        <a:pt x="22089" y="118604"/>
                        <a:pt x="20298" y="120000"/>
                        <a:pt x="18507" y="120000"/>
                      </a:cubicBezTo>
                      <a:cubicBezTo>
                        <a:pt x="4179" y="120000"/>
                        <a:pt x="4179" y="120000"/>
                        <a:pt x="4179" y="120000"/>
                      </a:cubicBezTo>
                      <a:cubicBezTo>
                        <a:pt x="2388" y="120000"/>
                        <a:pt x="597" y="118604"/>
                        <a:pt x="597" y="115813"/>
                      </a:cubicBezTo>
                      <a:cubicBezTo>
                        <a:pt x="597" y="92093"/>
                        <a:pt x="597" y="92093"/>
                        <a:pt x="597" y="92093"/>
                      </a:cubicBezTo>
                      <a:cubicBezTo>
                        <a:pt x="597" y="89302"/>
                        <a:pt x="2388" y="87209"/>
                        <a:pt x="4179" y="87209"/>
                      </a:cubicBezTo>
                      <a:cubicBezTo>
                        <a:pt x="18507" y="87209"/>
                        <a:pt x="18507" y="87209"/>
                        <a:pt x="18507" y="87209"/>
                      </a:cubicBezTo>
                      <a:cubicBezTo>
                        <a:pt x="20298" y="87209"/>
                        <a:pt x="22089" y="89302"/>
                        <a:pt x="22089" y="92093"/>
                      </a:cubicBez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543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528" name="Google Shape;528;p58"/>
            <p:cNvGrpSpPr/>
            <p:nvPr/>
          </p:nvGrpSpPr>
          <p:grpSpPr>
            <a:xfrm>
              <a:off x="5119976" y="1877652"/>
              <a:ext cx="683537" cy="1264872"/>
              <a:chOff x="4657538" y="1877913"/>
              <a:chExt cx="683400" cy="1266646"/>
            </a:xfrm>
          </p:grpSpPr>
          <p:sp>
            <p:nvSpPr>
              <p:cNvPr id="529" name="Google Shape;529;p58"/>
              <p:cNvSpPr txBox="1"/>
              <p:nvPr/>
            </p:nvSpPr>
            <p:spPr>
              <a:xfrm>
                <a:off x="4657538" y="1877913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Settle gas and electricity markets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endParaRPr>
              </a:p>
            </p:txBody>
          </p:sp>
          <p:grpSp>
            <p:nvGrpSpPr>
              <p:cNvPr id="530" name="Google Shape;530;p58"/>
              <p:cNvGrpSpPr/>
              <p:nvPr/>
            </p:nvGrpSpPr>
            <p:grpSpPr>
              <a:xfrm>
                <a:off x="4796709" y="2519620"/>
                <a:ext cx="405096" cy="624939"/>
                <a:chOff x="5388525" y="2519620"/>
                <a:chExt cx="405096" cy="624939"/>
              </a:xfrm>
            </p:grpSpPr>
            <p:cxnSp>
              <p:nvCxnSpPr>
                <p:cNvPr id="531" name="Google Shape;531;p58"/>
                <p:cNvCxnSpPr/>
                <p:nvPr/>
              </p:nvCxnSpPr>
              <p:spPr>
                <a:xfrm rot="10800000">
                  <a:off x="5591075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  <p:sp>
              <p:nvSpPr>
                <p:cNvPr id="532" name="Google Shape;532;p58"/>
                <p:cNvSpPr/>
                <p:nvPr/>
              </p:nvSpPr>
              <p:spPr>
                <a:xfrm>
                  <a:off x="5640021" y="2519620"/>
                  <a:ext cx="153600" cy="25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20000" extrusionOk="0">
                      <a:moveTo>
                        <a:pt x="65675" y="12734"/>
                      </a:moveTo>
                      <a:cubicBezTo>
                        <a:pt x="65675" y="11265"/>
                        <a:pt x="63243" y="9795"/>
                        <a:pt x="60000" y="9795"/>
                      </a:cubicBezTo>
                      <a:cubicBezTo>
                        <a:pt x="37297" y="9795"/>
                        <a:pt x="14594" y="18122"/>
                        <a:pt x="14594" y="37714"/>
                      </a:cubicBezTo>
                      <a:cubicBezTo>
                        <a:pt x="14594" y="39183"/>
                        <a:pt x="17027" y="40653"/>
                        <a:pt x="20270" y="40653"/>
                      </a:cubicBezTo>
                      <a:cubicBezTo>
                        <a:pt x="22702" y="40653"/>
                        <a:pt x="25135" y="39183"/>
                        <a:pt x="25135" y="37714"/>
                      </a:cubicBezTo>
                      <a:cubicBezTo>
                        <a:pt x="25135" y="21551"/>
                        <a:pt x="43783" y="15673"/>
                        <a:pt x="60000" y="15673"/>
                      </a:cubicBezTo>
                      <a:cubicBezTo>
                        <a:pt x="63243" y="15673"/>
                        <a:pt x="65675" y="14693"/>
                        <a:pt x="65675" y="12734"/>
                      </a:cubicBezTo>
                      <a:close/>
                      <a:moveTo>
                        <a:pt x="120000" y="37224"/>
                      </a:moveTo>
                      <a:cubicBezTo>
                        <a:pt x="120000" y="48489"/>
                        <a:pt x="112702" y="54857"/>
                        <a:pt x="104594" y="60734"/>
                      </a:cubicBezTo>
                      <a:cubicBezTo>
                        <a:pt x="95675" y="68081"/>
                        <a:pt x="86756" y="75918"/>
                        <a:pt x="85945" y="94530"/>
                      </a:cubicBezTo>
                      <a:cubicBezTo>
                        <a:pt x="85135" y="96979"/>
                        <a:pt x="81891" y="99428"/>
                        <a:pt x="77027" y="99428"/>
                      </a:cubicBezTo>
                      <a:cubicBezTo>
                        <a:pt x="42972" y="99428"/>
                        <a:pt x="42972" y="99428"/>
                        <a:pt x="42972" y="99428"/>
                      </a:cubicBezTo>
                      <a:cubicBezTo>
                        <a:pt x="38108" y="99428"/>
                        <a:pt x="34054" y="96979"/>
                        <a:pt x="34054" y="94530"/>
                      </a:cubicBezTo>
                      <a:cubicBezTo>
                        <a:pt x="34054" y="75918"/>
                        <a:pt x="24324" y="68081"/>
                        <a:pt x="14594" y="60734"/>
                      </a:cubicBezTo>
                      <a:cubicBezTo>
                        <a:pt x="7297" y="54857"/>
                        <a:pt x="0" y="48489"/>
                        <a:pt x="0" y="37224"/>
                      </a:cubicBezTo>
                      <a:cubicBezTo>
                        <a:pt x="0" y="19102"/>
                        <a:pt x="18648" y="0"/>
                        <a:pt x="60000" y="0"/>
                      </a:cubicBezTo>
                      <a:cubicBezTo>
                        <a:pt x="101351" y="0"/>
                        <a:pt x="120000" y="19102"/>
                        <a:pt x="120000" y="37224"/>
                      </a:cubicBezTo>
                      <a:close/>
                      <a:moveTo>
                        <a:pt x="72162" y="114122"/>
                      </a:moveTo>
                      <a:cubicBezTo>
                        <a:pt x="47837" y="114122"/>
                        <a:pt x="47837" y="114122"/>
                        <a:pt x="47837" y="114122"/>
                      </a:cubicBezTo>
                      <a:cubicBezTo>
                        <a:pt x="45405" y="114122"/>
                        <a:pt x="42972" y="115591"/>
                        <a:pt x="42972" y="117061"/>
                      </a:cubicBezTo>
                      <a:cubicBezTo>
                        <a:pt x="42972" y="119020"/>
                        <a:pt x="45405" y="120000"/>
                        <a:pt x="47837" y="120000"/>
                      </a:cubicBezTo>
                      <a:cubicBezTo>
                        <a:pt x="72162" y="120000"/>
                        <a:pt x="72162" y="120000"/>
                        <a:pt x="72162" y="120000"/>
                      </a:cubicBezTo>
                      <a:cubicBezTo>
                        <a:pt x="74594" y="120000"/>
                        <a:pt x="77027" y="119020"/>
                        <a:pt x="77027" y="117061"/>
                      </a:cubicBezTo>
                      <a:cubicBezTo>
                        <a:pt x="77027" y="115591"/>
                        <a:pt x="74594" y="114122"/>
                        <a:pt x="72162" y="114122"/>
                      </a:cubicBezTo>
                      <a:close/>
                      <a:moveTo>
                        <a:pt x="84324" y="107265"/>
                      </a:moveTo>
                      <a:cubicBezTo>
                        <a:pt x="84324" y="108734"/>
                        <a:pt x="81891" y="110204"/>
                        <a:pt x="79459" y="110204"/>
                      </a:cubicBezTo>
                      <a:cubicBezTo>
                        <a:pt x="40540" y="110204"/>
                        <a:pt x="40540" y="110204"/>
                        <a:pt x="40540" y="110204"/>
                      </a:cubicBezTo>
                      <a:cubicBezTo>
                        <a:pt x="38108" y="110204"/>
                        <a:pt x="35675" y="108734"/>
                        <a:pt x="35675" y="107265"/>
                      </a:cubicBezTo>
                      <a:cubicBezTo>
                        <a:pt x="35675" y="105306"/>
                        <a:pt x="38108" y="103836"/>
                        <a:pt x="40540" y="103836"/>
                      </a:cubicBezTo>
                      <a:cubicBezTo>
                        <a:pt x="79459" y="103836"/>
                        <a:pt x="79459" y="103836"/>
                        <a:pt x="79459" y="103836"/>
                      </a:cubicBezTo>
                      <a:cubicBezTo>
                        <a:pt x="81891" y="103836"/>
                        <a:pt x="84324" y="105306"/>
                        <a:pt x="84324" y="107265"/>
                      </a:cubicBez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543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3" name="Google Shape;533;p58"/>
                <p:cNvSpPr/>
                <p:nvPr/>
              </p:nvSpPr>
              <p:spPr>
                <a:xfrm>
                  <a:off x="5388525" y="2528770"/>
                  <a:ext cx="216000" cy="236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20000" extrusionOk="0">
                      <a:moveTo>
                        <a:pt x="70588" y="119076"/>
                      </a:moveTo>
                      <a:cubicBezTo>
                        <a:pt x="0" y="109846"/>
                        <a:pt x="17142" y="22153"/>
                        <a:pt x="50420" y="8307"/>
                      </a:cubicBezTo>
                      <a:cubicBezTo>
                        <a:pt x="38319" y="20307"/>
                        <a:pt x="34285" y="36923"/>
                        <a:pt x="42352" y="45230"/>
                      </a:cubicBezTo>
                      <a:cubicBezTo>
                        <a:pt x="50420" y="25846"/>
                        <a:pt x="62521" y="12923"/>
                        <a:pt x="78655" y="0"/>
                      </a:cubicBezTo>
                      <a:cubicBezTo>
                        <a:pt x="72605" y="15692"/>
                        <a:pt x="80672" y="39692"/>
                        <a:pt x="98823" y="43384"/>
                      </a:cubicBezTo>
                      <a:cubicBezTo>
                        <a:pt x="103865" y="43384"/>
                        <a:pt x="108907" y="36923"/>
                        <a:pt x="104873" y="26769"/>
                      </a:cubicBezTo>
                      <a:cubicBezTo>
                        <a:pt x="115966" y="40615"/>
                        <a:pt x="120000" y="60000"/>
                        <a:pt x="117983" y="68307"/>
                      </a:cubicBezTo>
                      <a:cubicBezTo>
                        <a:pt x="112941" y="93230"/>
                        <a:pt x="87731" y="86769"/>
                        <a:pt x="78655" y="120000"/>
                      </a:cubicBezTo>
                      <a:cubicBezTo>
                        <a:pt x="74621" y="96923"/>
                        <a:pt x="88739" y="85846"/>
                        <a:pt x="93781" y="79384"/>
                      </a:cubicBezTo>
                      <a:cubicBezTo>
                        <a:pt x="105882" y="64615"/>
                        <a:pt x="62521" y="53538"/>
                        <a:pt x="68571" y="21230"/>
                      </a:cubicBezTo>
                      <a:cubicBezTo>
                        <a:pt x="53445" y="39692"/>
                        <a:pt x="58487" y="74769"/>
                        <a:pt x="67563" y="84000"/>
                      </a:cubicBezTo>
                      <a:cubicBezTo>
                        <a:pt x="55462" y="77538"/>
                        <a:pt x="48403" y="69230"/>
                        <a:pt x="50420" y="53538"/>
                      </a:cubicBezTo>
                      <a:cubicBezTo>
                        <a:pt x="29243" y="88615"/>
                        <a:pt x="49411" y="111692"/>
                        <a:pt x="70588" y="119076"/>
                      </a:cubicBez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800"/>
                  </a:pPr>
                  <a:endParaRPr sz="1984" dirty="0">
                    <a:solidFill>
                      <a:srgbClr val="000000"/>
                    </a:solidFill>
                    <a:latin typeface="Rockwell"/>
                    <a:ea typeface="Rockwell"/>
                    <a:cs typeface="Rockwell"/>
                    <a:sym typeface="Rockwell"/>
                  </a:endParaRPr>
                </a:p>
              </p:txBody>
            </p:sp>
          </p:grpSp>
        </p:grpSp>
        <p:grpSp>
          <p:nvGrpSpPr>
            <p:cNvPr id="534" name="Google Shape;534;p58"/>
            <p:cNvGrpSpPr/>
            <p:nvPr/>
          </p:nvGrpSpPr>
          <p:grpSpPr>
            <a:xfrm>
              <a:off x="6681171" y="1877750"/>
              <a:ext cx="683537" cy="1264774"/>
              <a:chOff x="6295075" y="1878011"/>
              <a:chExt cx="683400" cy="1266548"/>
            </a:xfrm>
          </p:grpSpPr>
          <p:sp>
            <p:nvSpPr>
              <p:cNvPr id="535" name="Google Shape;535;p58"/>
              <p:cNvSpPr txBox="1"/>
              <p:nvPr/>
            </p:nvSpPr>
            <p:spPr>
              <a:xfrm>
                <a:off x="6295075" y="1878011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Integrate Distributed Energy Resources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endParaRPr>
              </a:p>
            </p:txBody>
          </p:sp>
          <p:grpSp>
            <p:nvGrpSpPr>
              <p:cNvPr id="536" name="Google Shape;536;p58"/>
              <p:cNvGrpSpPr/>
              <p:nvPr/>
            </p:nvGrpSpPr>
            <p:grpSpPr>
              <a:xfrm>
                <a:off x="6499977" y="2506800"/>
                <a:ext cx="273600" cy="637759"/>
                <a:chOff x="7330975" y="2506800"/>
                <a:chExt cx="273600" cy="637759"/>
              </a:xfrm>
            </p:grpSpPr>
            <p:cxnSp>
              <p:nvCxnSpPr>
                <p:cNvPr id="537" name="Google Shape;537;p58"/>
                <p:cNvCxnSpPr/>
                <p:nvPr/>
              </p:nvCxnSpPr>
              <p:spPr>
                <a:xfrm rot="10800000">
                  <a:off x="7467775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  <p:sp>
              <p:nvSpPr>
                <p:cNvPr id="538" name="Google Shape;538;p58"/>
                <p:cNvSpPr/>
                <p:nvPr/>
              </p:nvSpPr>
              <p:spPr>
                <a:xfrm>
                  <a:off x="7330975" y="2506800"/>
                  <a:ext cx="273600" cy="2501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" h="214" extrusionOk="0">
                      <a:moveTo>
                        <a:pt x="198" y="173"/>
                      </a:moveTo>
                      <a:cubicBezTo>
                        <a:pt x="149" y="197"/>
                        <a:pt x="149" y="197"/>
                        <a:pt x="149" y="197"/>
                      </a:cubicBezTo>
                      <a:cubicBezTo>
                        <a:pt x="149" y="132"/>
                        <a:pt x="149" y="132"/>
                        <a:pt x="149" y="132"/>
                      </a:cubicBezTo>
                      <a:cubicBezTo>
                        <a:pt x="150" y="133"/>
                        <a:pt x="151" y="133"/>
                        <a:pt x="153" y="133"/>
                      </a:cubicBezTo>
                      <a:cubicBezTo>
                        <a:pt x="154" y="133"/>
                        <a:pt x="155" y="133"/>
                        <a:pt x="156" y="133"/>
                      </a:cubicBezTo>
                      <a:cubicBezTo>
                        <a:pt x="198" y="111"/>
                        <a:pt x="198" y="111"/>
                        <a:pt x="198" y="111"/>
                      </a:cubicBezTo>
                      <a:lnTo>
                        <a:pt x="198" y="173"/>
                      </a:lnTo>
                      <a:close/>
                      <a:moveTo>
                        <a:pt x="155" y="35"/>
                      </a:moveTo>
                      <a:cubicBezTo>
                        <a:pt x="165" y="40"/>
                        <a:pt x="165" y="40"/>
                        <a:pt x="165" y="40"/>
                      </a:cubicBezTo>
                      <a:cubicBezTo>
                        <a:pt x="165" y="89"/>
                        <a:pt x="165" y="89"/>
                        <a:pt x="165" y="89"/>
                      </a:cubicBezTo>
                      <a:cubicBezTo>
                        <a:pt x="155" y="84"/>
                        <a:pt x="155" y="84"/>
                        <a:pt x="155" y="84"/>
                      </a:cubicBezTo>
                      <a:lnTo>
                        <a:pt x="155" y="35"/>
                      </a:lnTo>
                      <a:close/>
                      <a:moveTo>
                        <a:pt x="191" y="33"/>
                      </a:moveTo>
                      <a:cubicBezTo>
                        <a:pt x="191" y="82"/>
                        <a:pt x="191" y="82"/>
                        <a:pt x="191" y="82"/>
                      </a:cubicBezTo>
                      <a:cubicBezTo>
                        <a:pt x="176" y="89"/>
                        <a:pt x="176" y="89"/>
                        <a:pt x="176" y="89"/>
                      </a:cubicBezTo>
                      <a:cubicBezTo>
                        <a:pt x="176" y="40"/>
                        <a:pt x="176" y="40"/>
                        <a:pt x="176" y="40"/>
                      </a:cubicBezTo>
                      <a:lnTo>
                        <a:pt x="191" y="33"/>
                      </a:lnTo>
                      <a:close/>
                      <a:moveTo>
                        <a:pt x="175" y="20"/>
                      </a:moveTo>
                      <a:cubicBezTo>
                        <a:pt x="184" y="24"/>
                        <a:pt x="184" y="24"/>
                        <a:pt x="184" y="24"/>
                      </a:cubicBezTo>
                      <a:cubicBezTo>
                        <a:pt x="170" y="31"/>
                        <a:pt x="170" y="31"/>
                        <a:pt x="170" y="31"/>
                      </a:cubicBezTo>
                      <a:cubicBezTo>
                        <a:pt x="162" y="27"/>
                        <a:pt x="162" y="27"/>
                        <a:pt x="162" y="27"/>
                      </a:cubicBezTo>
                      <a:lnTo>
                        <a:pt x="175" y="20"/>
                      </a:lnTo>
                      <a:close/>
                      <a:moveTo>
                        <a:pt x="136" y="201"/>
                      </a:moveTo>
                      <a:cubicBezTo>
                        <a:pt x="97" y="197"/>
                        <a:pt x="97" y="197"/>
                        <a:pt x="97" y="197"/>
                      </a:cubicBezTo>
                      <a:cubicBezTo>
                        <a:pt x="97" y="135"/>
                        <a:pt x="97" y="135"/>
                        <a:pt x="97" y="135"/>
                      </a:cubicBezTo>
                      <a:cubicBezTo>
                        <a:pt x="97" y="127"/>
                        <a:pt x="91" y="120"/>
                        <a:pt x="83" y="120"/>
                      </a:cubicBezTo>
                      <a:cubicBezTo>
                        <a:pt x="75" y="119"/>
                        <a:pt x="69" y="125"/>
                        <a:pt x="69" y="133"/>
                      </a:cubicBezTo>
                      <a:cubicBezTo>
                        <a:pt x="69" y="194"/>
                        <a:pt x="69" y="194"/>
                        <a:pt x="69" y="194"/>
                      </a:cubicBezTo>
                      <a:cubicBezTo>
                        <a:pt x="40" y="192"/>
                        <a:pt x="40" y="192"/>
                        <a:pt x="40" y="192"/>
                      </a:cubicBezTo>
                      <a:cubicBezTo>
                        <a:pt x="40" y="90"/>
                        <a:pt x="40" y="90"/>
                        <a:pt x="40" y="90"/>
                      </a:cubicBezTo>
                      <a:cubicBezTo>
                        <a:pt x="77" y="57"/>
                        <a:pt x="77" y="57"/>
                        <a:pt x="77" y="57"/>
                      </a:cubicBezTo>
                      <a:cubicBezTo>
                        <a:pt x="136" y="119"/>
                        <a:pt x="136" y="119"/>
                        <a:pt x="136" y="119"/>
                      </a:cubicBezTo>
                      <a:lnTo>
                        <a:pt x="136" y="201"/>
                      </a:lnTo>
                      <a:close/>
                      <a:moveTo>
                        <a:pt x="231" y="85"/>
                      </a:moveTo>
                      <a:cubicBezTo>
                        <a:pt x="201" y="53"/>
                        <a:pt x="201" y="53"/>
                        <a:pt x="201" y="53"/>
                      </a:cubicBezTo>
                      <a:cubicBezTo>
                        <a:pt x="201" y="24"/>
                        <a:pt x="201" y="24"/>
                        <a:pt x="201" y="24"/>
                      </a:cubicBezTo>
                      <a:cubicBezTo>
                        <a:pt x="201" y="24"/>
                        <a:pt x="201" y="23"/>
                        <a:pt x="201" y="23"/>
                      </a:cubicBezTo>
                      <a:cubicBezTo>
                        <a:pt x="201" y="23"/>
                        <a:pt x="201" y="23"/>
                        <a:pt x="201" y="22"/>
                      </a:cubicBezTo>
                      <a:cubicBezTo>
                        <a:pt x="201" y="22"/>
                        <a:pt x="200" y="22"/>
                        <a:pt x="200" y="22"/>
                      </a:cubicBezTo>
                      <a:cubicBezTo>
                        <a:pt x="200" y="22"/>
                        <a:pt x="200" y="22"/>
                        <a:pt x="200" y="21"/>
                      </a:cubicBezTo>
                      <a:cubicBezTo>
                        <a:pt x="200" y="21"/>
                        <a:pt x="200" y="21"/>
                        <a:pt x="200" y="21"/>
                      </a:cubicBezTo>
                      <a:cubicBezTo>
                        <a:pt x="199" y="20"/>
                        <a:pt x="199" y="20"/>
                        <a:pt x="199" y="20"/>
                      </a:cubicBezTo>
                      <a:cubicBezTo>
                        <a:pt x="199" y="20"/>
                        <a:pt x="199" y="20"/>
                        <a:pt x="199" y="20"/>
                      </a:cubicBezTo>
                      <a:cubicBezTo>
                        <a:pt x="199" y="20"/>
                        <a:pt x="199" y="20"/>
                        <a:pt x="198" y="20"/>
                      </a:cubicBezTo>
                      <a:cubicBezTo>
                        <a:pt x="198" y="20"/>
                        <a:pt x="198" y="20"/>
                        <a:pt x="198" y="20"/>
                      </a:cubicBezTo>
                      <a:cubicBezTo>
                        <a:pt x="178" y="10"/>
                        <a:pt x="178" y="10"/>
                        <a:pt x="178" y="10"/>
                      </a:cubicBezTo>
                      <a:cubicBezTo>
                        <a:pt x="176" y="9"/>
                        <a:pt x="175" y="9"/>
                        <a:pt x="173" y="10"/>
                      </a:cubicBezTo>
                      <a:cubicBezTo>
                        <a:pt x="164" y="14"/>
                        <a:pt x="164" y="14"/>
                        <a:pt x="164" y="14"/>
                      </a:cubicBezTo>
                      <a:cubicBezTo>
                        <a:pt x="154" y="3"/>
                        <a:pt x="154" y="3"/>
                        <a:pt x="154" y="3"/>
                      </a:cubicBezTo>
                      <a:cubicBezTo>
                        <a:pt x="152" y="1"/>
                        <a:pt x="149" y="0"/>
                        <a:pt x="146" y="2"/>
                      </a:cubicBezTo>
                      <a:cubicBezTo>
                        <a:pt x="74" y="38"/>
                        <a:pt x="74" y="38"/>
                        <a:pt x="74" y="38"/>
                      </a:cubicBezTo>
                      <a:cubicBezTo>
                        <a:pt x="72" y="39"/>
                        <a:pt x="72" y="39"/>
                        <a:pt x="72" y="39"/>
                      </a:cubicBezTo>
                      <a:cubicBezTo>
                        <a:pt x="72" y="39"/>
                        <a:pt x="72" y="39"/>
                        <a:pt x="72" y="39"/>
                      </a:cubicBezTo>
                      <a:cubicBezTo>
                        <a:pt x="72" y="40"/>
                        <a:pt x="71" y="40"/>
                        <a:pt x="71" y="40"/>
                      </a:cubicBezTo>
                      <a:cubicBezTo>
                        <a:pt x="71" y="40"/>
                        <a:pt x="71" y="40"/>
                        <a:pt x="71" y="40"/>
                      </a:cubicBezTo>
                      <a:cubicBezTo>
                        <a:pt x="3" y="104"/>
                        <a:pt x="3" y="104"/>
                        <a:pt x="3" y="104"/>
                      </a:cubicBezTo>
                      <a:cubicBezTo>
                        <a:pt x="1" y="105"/>
                        <a:pt x="0" y="109"/>
                        <a:pt x="1" y="111"/>
                      </a:cubicBezTo>
                      <a:cubicBezTo>
                        <a:pt x="2" y="113"/>
                        <a:pt x="5" y="115"/>
                        <a:pt x="7" y="115"/>
                      </a:cubicBezTo>
                      <a:cubicBezTo>
                        <a:pt x="7" y="115"/>
                        <a:pt x="8" y="115"/>
                        <a:pt x="8" y="114"/>
                      </a:cubicBezTo>
                      <a:cubicBezTo>
                        <a:pt x="27" y="112"/>
                        <a:pt x="27" y="112"/>
                        <a:pt x="27" y="112"/>
                      </a:cubicBezTo>
                      <a:cubicBezTo>
                        <a:pt x="27" y="197"/>
                        <a:pt x="27" y="197"/>
                        <a:pt x="27" y="197"/>
                      </a:cubicBezTo>
                      <a:cubicBezTo>
                        <a:pt x="27" y="201"/>
                        <a:pt x="30" y="204"/>
                        <a:pt x="33" y="204"/>
                      </a:cubicBezTo>
                      <a:cubicBezTo>
                        <a:pt x="142" y="214"/>
                        <a:pt x="142" y="214"/>
                        <a:pt x="142" y="214"/>
                      </a:cubicBezTo>
                      <a:cubicBezTo>
                        <a:pt x="142" y="214"/>
                        <a:pt x="143" y="214"/>
                        <a:pt x="143" y="214"/>
                      </a:cubicBezTo>
                      <a:cubicBezTo>
                        <a:pt x="143" y="214"/>
                        <a:pt x="144" y="214"/>
                        <a:pt x="145" y="214"/>
                      </a:cubicBezTo>
                      <a:cubicBezTo>
                        <a:pt x="145" y="214"/>
                        <a:pt x="145" y="214"/>
                        <a:pt x="145" y="214"/>
                      </a:cubicBezTo>
                      <a:cubicBezTo>
                        <a:pt x="146" y="214"/>
                        <a:pt x="146" y="214"/>
                        <a:pt x="146" y="214"/>
                      </a:cubicBezTo>
                      <a:cubicBezTo>
                        <a:pt x="208" y="182"/>
                        <a:pt x="208" y="182"/>
                        <a:pt x="208" y="182"/>
                      </a:cubicBezTo>
                      <a:cubicBezTo>
                        <a:pt x="210" y="182"/>
                        <a:pt x="211" y="179"/>
                        <a:pt x="211" y="177"/>
                      </a:cubicBezTo>
                      <a:cubicBezTo>
                        <a:pt x="211" y="104"/>
                        <a:pt x="211" y="104"/>
                        <a:pt x="211" y="104"/>
                      </a:cubicBezTo>
                      <a:cubicBezTo>
                        <a:pt x="230" y="95"/>
                        <a:pt x="230" y="95"/>
                        <a:pt x="230" y="95"/>
                      </a:cubicBezTo>
                      <a:cubicBezTo>
                        <a:pt x="231" y="94"/>
                        <a:pt x="232" y="92"/>
                        <a:pt x="233" y="90"/>
                      </a:cubicBezTo>
                      <a:cubicBezTo>
                        <a:pt x="233" y="88"/>
                        <a:pt x="232" y="86"/>
                        <a:pt x="231" y="85"/>
                      </a:cubicBez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endParaRPr sz="1984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539" name="Google Shape;539;p58"/>
            <p:cNvGrpSpPr/>
            <p:nvPr/>
          </p:nvGrpSpPr>
          <p:grpSpPr>
            <a:xfrm>
              <a:off x="8242366" y="1877750"/>
              <a:ext cx="683537" cy="1264774"/>
              <a:chOff x="8049557" y="1878011"/>
              <a:chExt cx="683400" cy="1266548"/>
            </a:xfrm>
          </p:grpSpPr>
          <p:grpSp>
            <p:nvGrpSpPr>
              <p:cNvPr id="540" name="Google Shape;540;p58"/>
              <p:cNvGrpSpPr/>
              <p:nvPr/>
            </p:nvGrpSpPr>
            <p:grpSpPr>
              <a:xfrm>
                <a:off x="8255977" y="2554150"/>
                <a:ext cx="272100" cy="590409"/>
                <a:chOff x="8291847" y="2554150"/>
                <a:chExt cx="272100" cy="590409"/>
              </a:xfrm>
            </p:grpSpPr>
            <p:cxnSp>
              <p:nvCxnSpPr>
                <p:cNvPr id="541" name="Google Shape;541;p58"/>
                <p:cNvCxnSpPr/>
                <p:nvPr/>
              </p:nvCxnSpPr>
              <p:spPr>
                <a:xfrm rot="10800000">
                  <a:off x="8427909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  <p:sp>
              <p:nvSpPr>
                <p:cNvPr id="542" name="Google Shape;542;p58"/>
                <p:cNvSpPr/>
                <p:nvPr/>
              </p:nvSpPr>
              <p:spPr>
                <a:xfrm>
                  <a:off x="8291847" y="2554150"/>
                  <a:ext cx="272100" cy="190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000" h="120000" extrusionOk="0">
                      <a:moveTo>
                        <a:pt x="89702" y="77446"/>
                      </a:moveTo>
                      <a:cubicBezTo>
                        <a:pt x="89702" y="42553"/>
                        <a:pt x="89702" y="42553"/>
                        <a:pt x="89702" y="42553"/>
                      </a:cubicBezTo>
                      <a:cubicBezTo>
                        <a:pt x="108118" y="59574"/>
                        <a:pt x="108118" y="59574"/>
                        <a:pt x="108118" y="59574"/>
                      </a:cubicBezTo>
                      <a:lnTo>
                        <a:pt x="89702" y="77446"/>
                      </a:lnTo>
                      <a:close/>
                      <a:moveTo>
                        <a:pt x="72475" y="43404"/>
                      </a:moveTo>
                      <a:cubicBezTo>
                        <a:pt x="63564" y="43404"/>
                        <a:pt x="63564" y="43404"/>
                        <a:pt x="63564" y="43404"/>
                      </a:cubicBezTo>
                      <a:cubicBezTo>
                        <a:pt x="60594" y="43404"/>
                        <a:pt x="58811" y="40851"/>
                        <a:pt x="58811" y="36595"/>
                      </a:cubicBezTo>
                      <a:cubicBezTo>
                        <a:pt x="58811" y="33191"/>
                        <a:pt x="60594" y="30638"/>
                        <a:pt x="63564" y="30638"/>
                      </a:cubicBezTo>
                      <a:cubicBezTo>
                        <a:pt x="72475" y="30638"/>
                        <a:pt x="72475" y="30638"/>
                        <a:pt x="72475" y="30638"/>
                      </a:cubicBezTo>
                      <a:cubicBezTo>
                        <a:pt x="75445" y="30638"/>
                        <a:pt x="77227" y="33191"/>
                        <a:pt x="77227" y="36595"/>
                      </a:cubicBezTo>
                      <a:cubicBezTo>
                        <a:pt x="77227" y="40851"/>
                        <a:pt x="75445" y="43404"/>
                        <a:pt x="72475" y="43404"/>
                      </a:cubicBezTo>
                      <a:close/>
                      <a:moveTo>
                        <a:pt x="71881" y="107234"/>
                      </a:moveTo>
                      <a:cubicBezTo>
                        <a:pt x="64158" y="107234"/>
                        <a:pt x="64158" y="107234"/>
                        <a:pt x="64158" y="107234"/>
                      </a:cubicBezTo>
                      <a:cubicBezTo>
                        <a:pt x="64158" y="51063"/>
                        <a:pt x="64158" y="51063"/>
                        <a:pt x="64158" y="51063"/>
                      </a:cubicBezTo>
                      <a:cubicBezTo>
                        <a:pt x="71881" y="51063"/>
                        <a:pt x="71881" y="51063"/>
                        <a:pt x="71881" y="51063"/>
                      </a:cubicBezTo>
                      <a:lnTo>
                        <a:pt x="71881" y="107234"/>
                      </a:lnTo>
                      <a:close/>
                      <a:moveTo>
                        <a:pt x="48712" y="88510"/>
                      </a:moveTo>
                      <a:cubicBezTo>
                        <a:pt x="39801" y="88510"/>
                        <a:pt x="39801" y="88510"/>
                        <a:pt x="39801" y="88510"/>
                      </a:cubicBezTo>
                      <a:cubicBezTo>
                        <a:pt x="36831" y="88510"/>
                        <a:pt x="35049" y="85957"/>
                        <a:pt x="35049" y="82553"/>
                      </a:cubicBezTo>
                      <a:cubicBezTo>
                        <a:pt x="35049" y="79148"/>
                        <a:pt x="36831" y="75744"/>
                        <a:pt x="39801" y="75744"/>
                      </a:cubicBezTo>
                      <a:cubicBezTo>
                        <a:pt x="48712" y="75744"/>
                        <a:pt x="48712" y="75744"/>
                        <a:pt x="48712" y="75744"/>
                      </a:cubicBezTo>
                      <a:cubicBezTo>
                        <a:pt x="51683" y="75744"/>
                        <a:pt x="53465" y="79148"/>
                        <a:pt x="53465" y="82553"/>
                      </a:cubicBezTo>
                      <a:cubicBezTo>
                        <a:pt x="53465" y="85957"/>
                        <a:pt x="51683" y="88510"/>
                        <a:pt x="48712" y="88510"/>
                      </a:cubicBezTo>
                      <a:close/>
                      <a:moveTo>
                        <a:pt x="48118" y="107234"/>
                      </a:moveTo>
                      <a:cubicBezTo>
                        <a:pt x="40396" y="107234"/>
                        <a:pt x="40396" y="107234"/>
                        <a:pt x="40396" y="107234"/>
                      </a:cubicBezTo>
                      <a:cubicBezTo>
                        <a:pt x="40396" y="96170"/>
                        <a:pt x="40396" y="96170"/>
                        <a:pt x="40396" y="96170"/>
                      </a:cubicBezTo>
                      <a:cubicBezTo>
                        <a:pt x="48118" y="96170"/>
                        <a:pt x="48118" y="96170"/>
                        <a:pt x="48118" y="96170"/>
                      </a:cubicBezTo>
                      <a:lnTo>
                        <a:pt x="48118" y="107234"/>
                      </a:lnTo>
                      <a:close/>
                      <a:moveTo>
                        <a:pt x="24950" y="66382"/>
                      </a:moveTo>
                      <a:cubicBezTo>
                        <a:pt x="15445" y="66382"/>
                        <a:pt x="15445" y="66382"/>
                        <a:pt x="15445" y="66382"/>
                      </a:cubicBezTo>
                      <a:cubicBezTo>
                        <a:pt x="13069" y="66382"/>
                        <a:pt x="11287" y="63829"/>
                        <a:pt x="11287" y="59574"/>
                      </a:cubicBezTo>
                      <a:cubicBezTo>
                        <a:pt x="11287" y="56170"/>
                        <a:pt x="13069" y="53617"/>
                        <a:pt x="15445" y="53617"/>
                      </a:cubicBezTo>
                      <a:cubicBezTo>
                        <a:pt x="24950" y="53617"/>
                        <a:pt x="24950" y="53617"/>
                        <a:pt x="24950" y="53617"/>
                      </a:cubicBezTo>
                      <a:cubicBezTo>
                        <a:pt x="27326" y="53617"/>
                        <a:pt x="29702" y="56170"/>
                        <a:pt x="29702" y="59574"/>
                      </a:cubicBezTo>
                      <a:cubicBezTo>
                        <a:pt x="29702" y="63829"/>
                        <a:pt x="27326" y="66382"/>
                        <a:pt x="24950" y="66382"/>
                      </a:cubicBezTo>
                      <a:close/>
                      <a:moveTo>
                        <a:pt x="24356" y="107234"/>
                      </a:moveTo>
                      <a:cubicBezTo>
                        <a:pt x="16633" y="107234"/>
                        <a:pt x="16633" y="107234"/>
                        <a:pt x="16633" y="107234"/>
                      </a:cubicBezTo>
                      <a:cubicBezTo>
                        <a:pt x="16633" y="74042"/>
                        <a:pt x="16633" y="74042"/>
                        <a:pt x="16633" y="74042"/>
                      </a:cubicBezTo>
                      <a:cubicBezTo>
                        <a:pt x="24356" y="74042"/>
                        <a:pt x="24356" y="74042"/>
                        <a:pt x="24356" y="74042"/>
                      </a:cubicBezTo>
                      <a:lnTo>
                        <a:pt x="24356" y="107234"/>
                      </a:lnTo>
                      <a:close/>
                      <a:moveTo>
                        <a:pt x="16633" y="12765"/>
                      </a:moveTo>
                      <a:cubicBezTo>
                        <a:pt x="24356" y="12765"/>
                        <a:pt x="24356" y="12765"/>
                        <a:pt x="24356" y="12765"/>
                      </a:cubicBezTo>
                      <a:cubicBezTo>
                        <a:pt x="24356" y="45957"/>
                        <a:pt x="24356" y="45957"/>
                        <a:pt x="24356" y="45957"/>
                      </a:cubicBezTo>
                      <a:cubicBezTo>
                        <a:pt x="16633" y="45957"/>
                        <a:pt x="16633" y="45957"/>
                        <a:pt x="16633" y="45957"/>
                      </a:cubicBezTo>
                      <a:lnTo>
                        <a:pt x="16633" y="12765"/>
                      </a:lnTo>
                      <a:close/>
                      <a:moveTo>
                        <a:pt x="40396" y="12765"/>
                      </a:moveTo>
                      <a:cubicBezTo>
                        <a:pt x="48118" y="12765"/>
                        <a:pt x="48118" y="12765"/>
                        <a:pt x="48118" y="12765"/>
                      </a:cubicBezTo>
                      <a:cubicBezTo>
                        <a:pt x="48118" y="68085"/>
                        <a:pt x="48118" y="68085"/>
                        <a:pt x="48118" y="68085"/>
                      </a:cubicBezTo>
                      <a:cubicBezTo>
                        <a:pt x="40396" y="68085"/>
                        <a:pt x="40396" y="68085"/>
                        <a:pt x="40396" y="68085"/>
                      </a:cubicBezTo>
                      <a:lnTo>
                        <a:pt x="40396" y="12765"/>
                      </a:lnTo>
                      <a:close/>
                      <a:moveTo>
                        <a:pt x="64158" y="12765"/>
                      </a:moveTo>
                      <a:cubicBezTo>
                        <a:pt x="71881" y="12765"/>
                        <a:pt x="71881" y="12765"/>
                        <a:pt x="71881" y="12765"/>
                      </a:cubicBezTo>
                      <a:cubicBezTo>
                        <a:pt x="71881" y="22978"/>
                        <a:pt x="71881" y="22978"/>
                        <a:pt x="71881" y="22978"/>
                      </a:cubicBezTo>
                      <a:cubicBezTo>
                        <a:pt x="64158" y="22978"/>
                        <a:pt x="64158" y="22978"/>
                        <a:pt x="64158" y="22978"/>
                      </a:cubicBezTo>
                      <a:lnTo>
                        <a:pt x="64158" y="12765"/>
                      </a:lnTo>
                      <a:close/>
                      <a:moveTo>
                        <a:pt x="114059" y="0"/>
                      </a:moveTo>
                      <a:cubicBezTo>
                        <a:pt x="5940" y="0"/>
                        <a:pt x="5940" y="0"/>
                        <a:pt x="5940" y="0"/>
                      </a:cubicBezTo>
                      <a:cubicBezTo>
                        <a:pt x="2970" y="0"/>
                        <a:pt x="0" y="3404"/>
                        <a:pt x="0" y="8510"/>
                      </a:cubicBezTo>
                      <a:cubicBezTo>
                        <a:pt x="0" y="111489"/>
                        <a:pt x="0" y="111489"/>
                        <a:pt x="0" y="111489"/>
                      </a:cubicBezTo>
                      <a:cubicBezTo>
                        <a:pt x="0" y="116595"/>
                        <a:pt x="2970" y="120000"/>
                        <a:pt x="5940" y="120000"/>
                      </a:cubicBezTo>
                      <a:cubicBezTo>
                        <a:pt x="114059" y="120000"/>
                        <a:pt x="114059" y="120000"/>
                        <a:pt x="114059" y="120000"/>
                      </a:cubicBezTo>
                      <a:cubicBezTo>
                        <a:pt x="117623" y="120000"/>
                        <a:pt x="120000" y="116595"/>
                        <a:pt x="120000" y="111489"/>
                      </a:cubicBezTo>
                      <a:cubicBezTo>
                        <a:pt x="120000" y="8510"/>
                        <a:pt x="120000" y="8510"/>
                        <a:pt x="120000" y="8510"/>
                      </a:cubicBezTo>
                      <a:cubicBezTo>
                        <a:pt x="120000" y="3404"/>
                        <a:pt x="117623" y="0"/>
                        <a:pt x="114059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543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543" name="Google Shape;543;p58"/>
              <p:cNvSpPr txBox="1"/>
              <p:nvPr/>
            </p:nvSpPr>
            <p:spPr>
              <a:xfrm>
                <a:off x="8049557" y="1878011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Enable Grid Operations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endParaRPr>
              </a:p>
            </p:txBody>
          </p:sp>
        </p:grpSp>
        <p:grpSp>
          <p:nvGrpSpPr>
            <p:cNvPr id="544" name="Google Shape;544;p58"/>
            <p:cNvGrpSpPr/>
            <p:nvPr/>
          </p:nvGrpSpPr>
          <p:grpSpPr>
            <a:xfrm>
              <a:off x="7461769" y="1877750"/>
              <a:ext cx="683537" cy="1264774"/>
              <a:chOff x="7183228" y="1878011"/>
              <a:chExt cx="683400" cy="1266548"/>
            </a:xfrm>
          </p:grpSpPr>
          <p:sp>
            <p:nvSpPr>
              <p:cNvPr id="545" name="Google Shape;545;p58"/>
              <p:cNvSpPr txBox="1"/>
              <p:nvPr/>
            </p:nvSpPr>
            <p:spPr>
              <a:xfrm>
                <a:off x="7183228" y="1878011"/>
                <a:ext cx="683400" cy="60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00"/>
                </a:pPr>
                <a:r>
                  <a:rPr lang="en-AU" sz="992" dirty="0">
                    <a:solidFill>
                      <a:schemeClr val="accent2">
                        <a:lumMod val="90000"/>
                        <a:lumOff val="10000"/>
                      </a:schemeClr>
                    </a:solidFill>
                    <a:latin typeface="Segoe UI Semilight" panose="020B0402040204020203" pitchFamily="34" charset="0"/>
                    <a:ea typeface="Quattrocento Sans"/>
                    <a:cs typeface="Segoe UI Semilight" panose="020B0402040204020203" pitchFamily="34" charset="0"/>
                    <a:sym typeface="Quattrocento Sans"/>
                  </a:rPr>
                  <a:t>Support Capacity Trading</a:t>
                </a:r>
                <a:endParaRPr sz="992" dirty="0">
                  <a:solidFill>
                    <a:schemeClr val="accent2">
                      <a:lumMod val="90000"/>
                      <a:lumOff val="10000"/>
                    </a:schemeClr>
                  </a:solidFill>
                  <a:latin typeface="Segoe UI Semilight" panose="020B0402040204020203" pitchFamily="34" charset="0"/>
                  <a:ea typeface="Quattrocento Sans"/>
                  <a:cs typeface="Segoe UI Semilight" panose="020B0402040204020203" pitchFamily="34" charset="0"/>
                  <a:sym typeface="Quattrocento Sans"/>
                </a:endParaRPr>
              </a:p>
            </p:txBody>
          </p:sp>
          <p:grpSp>
            <p:nvGrpSpPr>
              <p:cNvPr id="546" name="Google Shape;546;p58"/>
              <p:cNvGrpSpPr/>
              <p:nvPr/>
            </p:nvGrpSpPr>
            <p:grpSpPr>
              <a:xfrm>
                <a:off x="7388127" y="2516541"/>
                <a:ext cx="273600" cy="628018"/>
                <a:chOff x="7377963" y="2516541"/>
                <a:chExt cx="273600" cy="628018"/>
              </a:xfrm>
            </p:grpSpPr>
            <p:cxnSp>
              <p:nvCxnSpPr>
                <p:cNvPr id="547" name="Google Shape;547;p58"/>
                <p:cNvCxnSpPr/>
                <p:nvPr/>
              </p:nvCxnSpPr>
              <p:spPr>
                <a:xfrm rot="10800000">
                  <a:off x="7514763" y="2873059"/>
                  <a:ext cx="0" cy="271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761E86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  <p:sp>
              <p:nvSpPr>
                <p:cNvPr id="548" name="Google Shape;548;p58"/>
                <p:cNvSpPr/>
                <p:nvPr/>
              </p:nvSpPr>
              <p:spPr>
                <a:xfrm>
                  <a:off x="7377963" y="2516541"/>
                  <a:ext cx="273600" cy="2423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" h="202" extrusionOk="0">
                      <a:moveTo>
                        <a:pt x="200" y="157"/>
                      </a:moveTo>
                      <a:cubicBezTo>
                        <a:pt x="203" y="157"/>
                        <a:pt x="206" y="155"/>
                        <a:pt x="206" y="151"/>
                      </a:cubicBezTo>
                      <a:cubicBezTo>
                        <a:pt x="206" y="67"/>
                        <a:pt x="206" y="67"/>
                        <a:pt x="206" y="67"/>
                      </a:cubicBezTo>
                      <a:cubicBezTo>
                        <a:pt x="206" y="63"/>
                        <a:pt x="203" y="60"/>
                        <a:pt x="200" y="60"/>
                      </a:cubicBezTo>
                      <a:cubicBezTo>
                        <a:pt x="185" y="60"/>
                        <a:pt x="185" y="60"/>
                        <a:pt x="185" y="60"/>
                      </a:cubicBezTo>
                      <a:cubicBezTo>
                        <a:pt x="182" y="60"/>
                        <a:pt x="179" y="63"/>
                        <a:pt x="179" y="67"/>
                      </a:cubicBezTo>
                      <a:cubicBezTo>
                        <a:pt x="179" y="151"/>
                        <a:pt x="179" y="151"/>
                        <a:pt x="179" y="151"/>
                      </a:cubicBezTo>
                      <a:cubicBezTo>
                        <a:pt x="179" y="155"/>
                        <a:pt x="182" y="157"/>
                        <a:pt x="185" y="157"/>
                      </a:cubicBezTo>
                      <a:lnTo>
                        <a:pt x="200" y="157"/>
                      </a:lnTo>
                      <a:close/>
                      <a:moveTo>
                        <a:pt x="147" y="157"/>
                      </a:moveTo>
                      <a:cubicBezTo>
                        <a:pt x="151" y="157"/>
                        <a:pt x="153" y="155"/>
                        <a:pt x="153" y="151"/>
                      </a:cubicBezTo>
                      <a:cubicBezTo>
                        <a:pt x="153" y="67"/>
                        <a:pt x="153" y="67"/>
                        <a:pt x="153" y="67"/>
                      </a:cubicBezTo>
                      <a:cubicBezTo>
                        <a:pt x="153" y="63"/>
                        <a:pt x="151" y="60"/>
                        <a:pt x="147" y="60"/>
                      </a:cubicBezTo>
                      <a:cubicBezTo>
                        <a:pt x="133" y="60"/>
                        <a:pt x="133" y="60"/>
                        <a:pt x="133" y="60"/>
                      </a:cubicBezTo>
                      <a:cubicBezTo>
                        <a:pt x="129" y="60"/>
                        <a:pt x="126" y="63"/>
                        <a:pt x="126" y="67"/>
                      </a:cubicBezTo>
                      <a:cubicBezTo>
                        <a:pt x="126" y="151"/>
                        <a:pt x="126" y="151"/>
                        <a:pt x="126" y="151"/>
                      </a:cubicBezTo>
                      <a:cubicBezTo>
                        <a:pt x="126" y="155"/>
                        <a:pt x="129" y="157"/>
                        <a:pt x="133" y="157"/>
                      </a:cubicBezTo>
                      <a:lnTo>
                        <a:pt x="147" y="157"/>
                      </a:lnTo>
                      <a:close/>
                      <a:moveTo>
                        <a:pt x="221" y="189"/>
                      </a:moveTo>
                      <a:cubicBezTo>
                        <a:pt x="6" y="189"/>
                        <a:pt x="6" y="189"/>
                        <a:pt x="6" y="189"/>
                      </a:cubicBezTo>
                      <a:cubicBezTo>
                        <a:pt x="2" y="189"/>
                        <a:pt x="0" y="192"/>
                        <a:pt x="0" y="195"/>
                      </a:cubicBezTo>
                      <a:cubicBezTo>
                        <a:pt x="0" y="199"/>
                        <a:pt x="2" y="202"/>
                        <a:pt x="6" y="202"/>
                      </a:cubicBezTo>
                      <a:cubicBezTo>
                        <a:pt x="221" y="202"/>
                        <a:pt x="221" y="202"/>
                        <a:pt x="221" y="202"/>
                      </a:cubicBezTo>
                      <a:cubicBezTo>
                        <a:pt x="225" y="202"/>
                        <a:pt x="227" y="199"/>
                        <a:pt x="227" y="195"/>
                      </a:cubicBezTo>
                      <a:cubicBezTo>
                        <a:pt x="227" y="192"/>
                        <a:pt x="225" y="189"/>
                        <a:pt x="221" y="189"/>
                      </a:cubicBezTo>
                      <a:close/>
                      <a:moveTo>
                        <a:pt x="114" y="15"/>
                      </a:moveTo>
                      <a:cubicBezTo>
                        <a:pt x="120" y="15"/>
                        <a:pt x="125" y="20"/>
                        <a:pt x="125" y="27"/>
                      </a:cubicBezTo>
                      <a:cubicBezTo>
                        <a:pt x="125" y="33"/>
                        <a:pt x="120" y="38"/>
                        <a:pt x="114" y="38"/>
                      </a:cubicBezTo>
                      <a:cubicBezTo>
                        <a:pt x="107" y="38"/>
                        <a:pt x="102" y="33"/>
                        <a:pt x="102" y="27"/>
                      </a:cubicBezTo>
                      <a:cubicBezTo>
                        <a:pt x="102" y="20"/>
                        <a:pt x="107" y="15"/>
                        <a:pt x="114" y="15"/>
                      </a:cubicBezTo>
                      <a:close/>
                      <a:moveTo>
                        <a:pt x="10" y="51"/>
                      </a:moveTo>
                      <a:cubicBezTo>
                        <a:pt x="114" y="51"/>
                        <a:pt x="114" y="51"/>
                        <a:pt x="114" y="51"/>
                      </a:cubicBezTo>
                      <a:cubicBezTo>
                        <a:pt x="114" y="51"/>
                        <a:pt x="114" y="51"/>
                        <a:pt x="114" y="51"/>
                      </a:cubicBezTo>
                      <a:cubicBezTo>
                        <a:pt x="217" y="51"/>
                        <a:pt x="217" y="51"/>
                        <a:pt x="217" y="51"/>
                      </a:cubicBezTo>
                      <a:cubicBezTo>
                        <a:pt x="217" y="51"/>
                        <a:pt x="217" y="51"/>
                        <a:pt x="217" y="51"/>
                      </a:cubicBezTo>
                      <a:cubicBezTo>
                        <a:pt x="221" y="51"/>
                        <a:pt x="224" y="48"/>
                        <a:pt x="224" y="44"/>
                      </a:cubicBezTo>
                      <a:cubicBezTo>
                        <a:pt x="224" y="42"/>
                        <a:pt x="222" y="39"/>
                        <a:pt x="219" y="38"/>
                      </a:cubicBezTo>
                      <a:cubicBezTo>
                        <a:pt x="116" y="0"/>
                        <a:pt x="116" y="0"/>
                        <a:pt x="116" y="0"/>
                      </a:cubicBezTo>
                      <a:cubicBezTo>
                        <a:pt x="116" y="0"/>
                        <a:pt x="116" y="0"/>
                        <a:pt x="116" y="0"/>
                      </a:cubicBezTo>
                      <a:cubicBezTo>
                        <a:pt x="116" y="0"/>
                        <a:pt x="115" y="0"/>
                        <a:pt x="115" y="0"/>
                      </a:cubicBezTo>
                      <a:cubicBezTo>
                        <a:pt x="115" y="0"/>
                        <a:pt x="115" y="0"/>
                        <a:pt x="114" y="0"/>
                      </a:cubicBezTo>
                      <a:cubicBezTo>
                        <a:pt x="114" y="0"/>
                        <a:pt x="114" y="0"/>
                        <a:pt x="114" y="0"/>
                      </a:cubicBezTo>
                      <a:cubicBezTo>
                        <a:pt x="113" y="0"/>
                        <a:pt x="113" y="0"/>
                        <a:pt x="113" y="0"/>
                      </a:cubicBezTo>
                      <a:cubicBezTo>
                        <a:pt x="112" y="0"/>
                        <a:pt x="112" y="0"/>
                        <a:pt x="112" y="0"/>
                      </a:cubicBezTo>
                      <a:cubicBezTo>
                        <a:pt x="112" y="0"/>
                        <a:pt x="111" y="0"/>
                        <a:pt x="111" y="0"/>
                      </a:cubicBezTo>
                      <a:cubicBezTo>
                        <a:pt x="111" y="0"/>
                        <a:pt x="111" y="0"/>
                        <a:pt x="111" y="0"/>
                      </a:cubicBezTo>
                      <a:cubicBezTo>
                        <a:pt x="111" y="0"/>
                        <a:pt x="111" y="0"/>
                        <a:pt x="111" y="0"/>
                      </a:cubicBezTo>
                      <a:cubicBezTo>
                        <a:pt x="8" y="39"/>
                        <a:pt x="8" y="39"/>
                        <a:pt x="8" y="39"/>
                      </a:cubicBezTo>
                      <a:cubicBezTo>
                        <a:pt x="5" y="40"/>
                        <a:pt x="3" y="43"/>
                        <a:pt x="3" y="46"/>
                      </a:cubicBezTo>
                      <a:cubicBezTo>
                        <a:pt x="4" y="49"/>
                        <a:pt x="7" y="51"/>
                        <a:pt x="10" y="51"/>
                      </a:cubicBezTo>
                      <a:close/>
                      <a:moveTo>
                        <a:pt x="94" y="157"/>
                      </a:moveTo>
                      <a:cubicBezTo>
                        <a:pt x="98" y="157"/>
                        <a:pt x="101" y="155"/>
                        <a:pt x="101" y="151"/>
                      </a:cubicBezTo>
                      <a:cubicBezTo>
                        <a:pt x="101" y="67"/>
                        <a:pt x="101" y="67"/>
                        <a:pt x="101" y="67"/>
                      </a:cubicBezTo>
                      <a:cubicBezTo>
                        <a:pt x="101" y="63"/>
                        <a:pt x="98" y="60"/>
                        <a:pt x="94" y="60"/>
                      </a:cubicBezTo>
                      <a:cubicBezTo>
                        <a:pt x="80" y="60"/>
                        <a:pt x="80" y="60"/>
                        <a:pt x="80" y="60"/>
                      </a:cubicBezTo>
                      <a:cubicBezTo>
                        <a:pt x="77" y="60"/>
                        <a:pt x="74" y="63"/>
                        <a:pt x="74" y="67"/>
                      </a:cubicBezTo>
                      <a:cubicBezTo>
                        <a:pt x="74" y="151"/>
                        <a:pt x="74" y="151"/>
                        <a:pt x="74" y="151"/>
                      </a:cubicBezTo>
                      <a:cubicBezTo>
                        <a:pt x="74" y="155"/>
                        <a:pt x="77" y="157"/>
                        <a:pt x="80" y="157"/>
                      </a:cubicBezTo>
                      <a:lnTo>
                        <a:pt x="94" y="157"/>
                      </a:lnTo>
                      <a:close/>
                      <a:moveTo>
                        <a:pt x="19" y="173"/>
                      </a:moveTo>
                      <a:cubicBezTo>
                        <a:pt x="19" y="177"/>
                        <a:pt x="22" y="180"/>
                        <a:pt x="25" y="180"/>
                      </a:cubicBezTo>
                      <a:cubicBezTo>
                        <a:pt x="202" y="180"/>
                        <a:pt x="202" y="180"/>
                        <a:pt x="202" y="180"/>
                      </a:cubicBezTo>
                      <a:cubicBezTo>
                        <a:pt x="205" y="180"/>
                        <a:pt x="208" y="177"/>
                        <a:pt x="208" y="173"/>
                      </a:cubicBezTo>
                      <a:cubicBezTo>
                        <a:pt x="208" y="169"/>
                        <a:pt x="205" y="167"/>
                        <a:pt x="202" y="167"/>
                      </a:cubicBezTo>
                      <a:cubicBezTo>
                        <a:pt x="25" y="167"/>
                        <a:pt x="25" y="167"/>
                        <a:pt x="25" y="167"/>
                      </a:cubicBezTo>
                      <a:cubicBezTo>
                        <a:pt x="22" y="167"/>
                        <a:pt x="19" y="169"/>
                        <a:pt x="19" y="173"/>
                      </a:cubicBezTo>
                      <a:close/>
                      <a:moveTo>
                        <a:pt x="42" y="157"/>
                      </a:moveTo>
                      <a:cubicBezTo>
                        <a:pt x="45" y="157"/>
                        <a:pt x="48" y="155"/>
                        <a:pt x="48" y="151"/>
                      </a:cubicBezTo>
                      <a:cubicBezTo>
                        <a:pt x="48" y="67"/>
                        <a:pt x="48" y="67"/>
                        <a:pt x="48" y="67"/>
                      </a:cubicBezTo>
                      <a:cubicBezTo>
                        <a:pt x="48" y="63"/>
                        <a:pt x="45" y="60"/>
                        <a:pt x="42" y="60"/>
                      </a:cubicBezTo>
                      <a:cubicBezTo>
                        <a:pt x="27" y="60"/>
                        <a:pt x="27" y="60"/>
                        <a:pt x="27" y="60"/>
                      </a:cubicBezTo>
                      <a:cubicBezTo>
                        <a:pt x="24" y="60"/>
                        <a:pt x="21" y="63"/>
                        <a:pt x="21" y="67"/>
                      </a:cubicBezTo>
                      <a:cubicBezTo>
                        <a:pt x="21" y="151"/>
                        <a:pt x="21" y="151"/>
                        <a:pt x="21" y="151"/>
                      </a:cubicBezTo>
                      <a:cubicBezTo>
                        <a:pt x="21" y="155"/>
                        <a:pt x="24" y="157"/>
                        <a:pt x="27" y="157"/>
                      </a:cubicBezTo>
                      <a:lnTo>
                        <a:pt x="42" y="157"/>
                      </a:lnTo>
                      <a:close/>
                    </a:path>
                  </a:pathLst>
                </a:custGeom>
                <a:solidFill>
                  <a:schemeClr val="accent2">
                    <a:lumMod val="90000"/>
                    <a:lumOff val="10000"/>
                  </a:schemeClr>
                </a:solidFill>
                <a:ln>
                  <a:noFill/>
                </a:ln>
              </p:spPr>
              <p:txBody>
                <a:bodyPr spcFirstLastPara="1" wrap="square" lIns="100779" tIns="50376" rIns="100779" bIns="50376" anchor="t" anchorCtr="0">
                  <a:noAutofit/>
                </a:bodyPr>
                <a:lstStyle/>
                <a:p>
                  <a:endParaRPr sz="1984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10431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Forward meeting plan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Peter </a:t>
            </a:r>
            <a:r>
              <a:rPr lang="en-AU" dirty="0" err="1"/>
              <a:t>Geers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8208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B661-6FD3-4F95-8B51-6359665F9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Further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5C02F-BE6A-43B6-B326-8D47EA4313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Global Settlement rule 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AEMC website: </a:t>
            </a:r>
            <a:r>
              <a:rPr lang="en-AU" dirty="0">
                <a:hlinkClick r:id="rId2"/>
              </a:rPr>
              <a:t>https://www.aemc.gov.au/rule-changes/global-settlement-and-market-reconciliation</a:t>
            </a:r>
            <a:r>
              <a:rPr lang="en-AU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AEMO 5MS Program contacts: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Graeme Windley, 5MS Program Manager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Chris Muffett, 5MS Business Lead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Emily Brodie, 5MS Procedure Lead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Hamish McNeish, 5MS Systems Lead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Gary Eisner, 5MS Stakeholder Liaison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Contact details: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5MS email: </a:t>
            </a:r>
            <a:r>
              <a:rPr lang="en-AU" dirty="0">
                <a:hlinkClick r:id="rId3"/>
              </a:rPr>
              <a:t>5ms@aemo.com.au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5MS webpage: </a:t>
            </a:r>
            <a:r>
              <a:rPr lang="en-AU" dirty="0">
                <a:hlinkClick r:id="rId4"/>
              </a:rPr>
              <a:t>http://www.aemo.com.au/Electricity/National-Electricity-Market-NEM/Five-Minute-Settlement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8575F-8A4B-4876-AE71-B959271C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9559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A0469-428F-466B-84E6-9D10200E8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Upcoming meetings  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4FF69-5D0E-4EF9-897C-E454D156C4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Next Executive Forum: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Tuesday 12 February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Next Program Consultative Forum: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Tuesday 4 December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Next Procedure Working Group: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Monday 19 November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Next Systems Working Group: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Wednesday 21 November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Meetings and forum dates: </a:t>
            </a:r>
            <a:r>
              <a:rPr lang="en-AU" dirty="0">
                <a:hlinkClick r:id="rId2"/>
              </a:rPr>
              <a:t>http://www.aemo.com.au/Electricity/National-Electricity-Market-NEM/Five-Minute-Settlement</a:t>
            </a:r>
            <a:r>
              <a:rPr lang="en-AU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551AF2-509E-4117-A1B0-83D619C2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9538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B9C27-437E-4C05-826E-FF7E2C0A88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86988" y="7007225"/>
            <a:ext cx="504825" cy="401638"/>
          </a:xfrm>
        </p:spPr>
        <p:txBody>
          <a:bodyPr/>
          <a:lstStyle/>
          <a:p>
            <a:fld id="{4EC81F68-4976-451A-B2E9-79BCBD2F70C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63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BB54DA2-9A95-427E-83BB-87433DCF9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318514"/>
              </p:ext>
            </p:extLst>
          </p:nvPr>
        </p:nvGraphicFramePr>
        <p:xfrm>
          <a:off x="206546" y="1586071"/>
          <a:ext cx="10255424" cy="4065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878">
                  <a:extLst>
                    <a:ext uri="{9D8B030D-6E8A-4147-A177-3AD203B41FA5}">
                      <a16:colId xmlns:a16="http://schemas.microsoft.com/office/drawing/2014/main" val="538271126"/>
                    </a:ext>
                  </a:extLst>
                </a:gridCol>
                <a:gridCol w="2818526">
                  <a:extLst>
                    <a:ext uri="{9D8B030D-6E8A-4147-A177-3AD203B41FA5}">
                      <a16:colId xmlns:a16="http://schemas.microsoft.com/office/drawing/2014/main" val="1422408940"/>
                    </a:ext>
                  </a:extLst>
                </a:gridCol>
                <a:gridCol w="3752804">
                  <a:extLst>
                    <a:ext uri="{9D8B030D-6E8A-4147-A177-3AD203B41FA5}">
                      <a16:colId xmlns:a16="http://schemas.microsoft.com/office/drawing/2014/main" val="2436665780"/>
                    </a:ext>
                  </a:extLst>
                </a:gridCol>
                <a:gridCol w="3157216">
                  <a:extLst>
                    <a:ext uri="{9D8B030D-6E8A-4147-A177-3AD203B41FA5}">
                      <a16:colId xmlns:a16="http://schemas.microsoft.com/office/drawing/2014/main" val="2835572980"/>
                    </a:ext>
                  </a:extLst>
                </a:gridCol>
              </a:tblGrid>
              <a:tr h="338789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NO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Time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AGENDA ITEM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Responsible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372720"/>
                  </a:ext>
                </a:extLst>
              </a:tr>
              <a:tr h="338789">
                <a:tc gridSpan="4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Preliminary Matters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5216850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10:00am – 10:05am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Welcome, introduction and apologies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aseline="0" dirty="0">
                          <a:effectLst/>
                          <a:latin typeface="+mn-lt"/>
                        </a:rPr>
                        <a:t>Peter </a:t>
                      </a:r>
                      <a:r>
                        <a:rPr lang="en-AU" sz="1600" baseline="0" dirty="0" err="1">
                          <a:effectLst/>
                          <a:latin typeface="+mn-lt"/>
                        </a:rPr>
                        <a:t>Geers</a:t>
                      </a:r>
                      <a:r>
                        <a:rPr lang="en-AU" sz="1600" baseline="0" dirty="0">
                          <a:effectLst/>
                          <a:latin typeface="+mn-lt"/>
                        </a:rPr>
                        <a:t> (AEMO)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2688441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10:05am – 10:10am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Minutes and actions from previous meeting</a:t>
                      </a:r>
                      <a:endParaRPr lang="en-A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Peter </a:t>
                      </a:r>
                      <a:r>
                        <a:rPr lang="en-AU" sz="16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Geers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(AEMO)</a:t>
                      </a:r>
                      <a:endParaRPr lang="en-A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7929589"/>
                  </a:ext>
                </a:extLst>
              </a:tr>
              <a:tr h="338789">
                <a:tc gridSpan="4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Matters for Noting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6998584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10:10am – 10:20am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update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Graeme Windley </a:t>
                      </a:r>
                      <a:r>
                        <a:rPr lang="en-AU" sz="1600" baseline="0" dirty="0">
                          <a:effectLst/>
                          <a:latin typeface="+mn-lt"/>
                        </a:rPr>
                        <a:t>(AEMO)</a:t>
                      </a:r>
                      <a:endParaRPr lang="en-A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10:20am – 10:30am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risks &amp; issues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Graeme Windley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5645518"/>
                  </a:ext>
                </a:extLst>
              </a:tr>
              <a:tr h="338789">
                <a:tc gridSpan="4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Matters for Discussion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00362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10:30am – 11:00am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approach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Joe </a:t>
                      </a:r>
                      <a:r>
                        <a:rPr lang="en-AU" sz="16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Locandro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4015437"/>
                  </a:ext>
                </a:extLst>
              </a:tr>
              <a:tr h="338789">
                <a:tc gridSpan="4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Business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6777921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11:00am – 11:10am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General questions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Peter </a:t>
                      </a:r>
                      <a:r>
                        <a:rPr lang="en-AU" sz="16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Geers</a:t>
                      </a:r>
                      <a:r>
                        <a:rPr lang="en-A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83044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11:10am – 11:20pm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Forward meeting plan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Peter </a:t>
                      </a:r>
                      <a:r>
                        <a:rPr lang="en-AU" sz="16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Geers</a:t>
                      </a:r>
                      <a:r>
                        <a:rPr lang="en-AU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723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9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Minutes and actions from previous meeting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Peter </a:t>
            </a:r>
            <a:r>
              <a:rPr lang="en-AU" dirty="0" err="1"/>
              <a:t>Geers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8557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DD5A4-B3C1-4975-AA83-69942689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Previous meetings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5338D-2120-4DEA-914B-AE2356DE99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Executive Forum met on Wednesday 18 July 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No actions identified during the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Meeting scheduled for 10 September was not held, but meeting pack was distributed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Meeting pack and notes from meetings are published at: </a:t>
            </a:r>
            <a:r>
              <a:rPr lang="en-AU" dirty="0">
                <a:hlinkClick r:id="rId2"/>
              </a:rPr>
              <a:t>http://www.aemo.com.au/Electricity/National-Electricity-Market-NEM/Five-Minute-Settlement/Program-Management/Executive-Forum</a:t>
            </a:r>
            <a:r>
              <a:rPr lang="en-AU" dirty="0"/>
              <a:t>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375134-5553-4610-9705-C95871DF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fld id="{4EC81F68-4976-451A-B2E9-79BCBD2F70CC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878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Program update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Graeme Windley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6159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High-level status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/>
              <a:t>Procedures work is progressing well, with nearly all activities on track:</a:t>
            </a:r>
          </a:p>
          <a:p>
            <a:pPr lvl="1"/>
            <a:r>
              <a:rPr lang="en-AU"/>
              <a:t>Working groups and focus groups have been constructive</a:t>
            </a:r>
          </a:p>
          <a:p>
            <a:r>
              <a:rPr lang="en-AU"/>
              <a:t>Systems work continues to ramp up:</a:t>
            </a:r>
          </a:p>
          <a:p>
            <a:pPr lvl="1"/>
            <a:r>
              <a:rPr lang="en-AU"/>
              <a:t>Architecture, Requirements and Design work underway</a:t>
            </a:r>
          </a:p>
          <a:p>
            <a:pPr lvl="1"/>
            <a:r>
              <a:rPr lang="en-AU"/>
              <a:t>Development work to commence in Q4 2018</a:t>
            </a:r>
          </a:p>
          <a:p>
            <a:r>
              <a:rPr lang="en-AU"/>
              <a:t>Rule changes:</a:t>
            </a:r>
          </a:p>
          <a:p>
            <a:pPr lvl="1"/>
            <a:r>
              <a:rPr lang="en-AU"/>
              <a:t>Global settlement rule determination due in December 2018.</a:t>
            </a:r>
          </a:p>
          <a:p>
            <a:pPr lvl="1"/>
            <a:r>
              <a:rPr lang="en-AU"/>
              <a:t>DER rule has been made – potential impact to 5MS solution design; however go live of 1 December 2019 may have a resourcing impact for participants</a:t>
            </a:r>
          </a:p>
          <a:p>
            <a:r>
              <a:rPr lang="en-AU"/>
              <a:t>Stakeholder engagement is proceeding:</a:t>
            </a:r>
          </a:p>
          <a:p>
            <a:pPr lvl="1"/>
            <a:r>
              <a:rPr lang="en-AU"/>
              <a:t>Next EF meeting scheduled for 13 November – AEMO CTO Joe Locandro to attend to discuss AEMO IT vision</a:t>
            </a:r>
          </a:p>
          <a:p>
            <a:pPr lvl="1"/>
            <a:r>
              <a:rPr lang="en-AU"/>
              <a:t>1-on-1 discussions have been held and will continue on a rolling basis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489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Conceptual Timeline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7</a:t>
            </a:fld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D90B51-F0AC-4E90-9BC5-138B1AF41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46" y="1461190"/>
            <a:ext cx="9915861" cy="59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41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Industry risks &amp; issues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Graeme Windley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8144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3F986-1075-4E1C-B869-1F8248B52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Summary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141D2-9992-40EF-94F0-420827AA5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/>
              <a:t>Latest risk/issue register included with meeting pack</a:t>
            </a:r>
          </a:p>
          <a:p>
            <a:r>
              <a:rPr lang="en-AU"/>
              <a:t>Risk/issue register is published on 5MS PCF page: </a:t>
            </a:r>
            <a:r>
              <a:rPr lang="en-AU" sz="2400">
                <a:hlinkClick r:id="rId2"/>
              </a:rPr>
              <a:t>http://www.aemo.com.au/Electricity/National-Electricity-Market-NEM/Five-Minute-Settlement/Program-Management/Program-Consultative-Forum</a:t>
            </a:r>
            <a:r>
              <a:rPr lang="en-AU" sz="2400"/>
              <a:t> </a:t>
            </a:r>
          </a:p>
          <a:p>
            <a:r>
              <a:rPr lang="en-AU"/>
              <a:t>AEMO welcomes any feedback from the PCF on the risks &amp; issues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0751E-6553-4E15-A9CD-24D4B43B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988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 A4 v2.potx" id="{56C674FB-5903-4E08-9F7A-81B5291517EA}" vid="{3EC44A36-076D-48EC-9FED-1333FF1338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1</Value>
    </TaxCatchAll>
    <AEMODescription xmlns="a14523ce-dede-483e-883a-2d83261080bd" xsi:nil="true"/>
    <_dlc_DocId xmlns="a14523ce-dede-483e-883a-2d83261080bd">PROJECT-107690352-1296</_dlc_DocId>
    <_dlc_DocIdUrl xmlns="a14523ce-dede-483e-883a-2d83261080bd">
      <Url>http://sharedocs/projects/5ms/_layouts/15/DocIdRedir.aspx?ID=PROJECT-107690352-1296</Url>
      <Description>PROJECT-107690352-1296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090D6681D809D4D8FC2F677DB1CD59F" ma:contentTypeVersion="0" ma:contentTypeDescription="" ma:contentTypeScope="" ma:versionID="5f210c46fef8c3b1101fe9149cdec39d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61CE80-04B0-4325-95A9-E7D555045A4F}">
  <ds:schemaRefs>
    <ds:schemaRef ds:uri="http://purl.org/dc/elements/1.1/"/>
    <ds:schemaRef ds:uri="http://purl.org/dc/dcmitype/"/>
    <ds:schemaRef ds:uri="http://purl.org/dc/terms/"/>
    <ds:schemaRef ds:uri="a14523ce-dede-483e-883a-2d83261080bd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FFDE70-8749-4212-B5F5-A7D4010AEF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C8B596-F14F-4C6C-B9AD-321698AE40A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1B58D7C-F3BD-4BE0-85CB-D36468012E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presentation 2018 A4</Template>
  <TotalTime>88955</TotalTime>
  <Words>853</Words>
  <Application>Microsoft Office PowerPoint</Application>
  <PresentationFormat>Custom</PresentationFormat>
  <Paragraphs>170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Arial</vt:lpstr>
      <vt:lpstr>Calibri</vt:lpstr>
      <vt:lpstr>Century Gothic</vt:lpstr>
      <vt:lpstr>Courier New</vt:lpstr>
      <vt:lpstr>Futura Std Light</vt:lpstr>
      <vt:lpstr>Quattrocento Sans</vt:lpstr>
      <vt:lpstr>Roboto</vt:lpstr>
      <vt:lpstr>Rockwell</vt:lpstr>
      <vt:lpstr>Segoe UI Semilight</vt:lpstr>
      <vt:lpstr>Times New Roman</vt:lpstr>
      <vt:lpstr>Tw Cen MT</vt:lpstr>
      <vt:lpstr>Wingdings</vt:lpstr>
      <vt:lpstr>Office Theme</vt:lpstr>
      <vt:lpstr>Five-Minute Settlement Program: Executive Forum 3 </vt:lpstr>
      <vt:lpstr>Agenda</vt:lpstr>
      <vt:lpstr>Minutes and actions from previous meeting </vt:lpstr>
      <vt:lpstr>Previous meetings</vt:lpstr>
      <vt:lpstr>Program update </vt:lpstr>
      <vt:lpstr>High-level status</vt:lpstr>
      <vt:lpstr>Program Conceptual Timeline</vt:lpstr>
      <vt:lpstr>Industry risks &amp; issues </vt:lpstr>
      <vt:lpstr>Summary</vt:lpstr>
      <vt:lpstr>Risk/issue updates</vt:lpstr>
      <vt:lpstr>Technology approach </vt:lpstr>
      <vt:lpstr>History of tactical delivery has led to significant technical complexity and cost</vt:lpstr>
      <vt:lpstr>The Digital Platform will deliver the foundation of Australia’s energy ecosystem</vt:lpstr>
      <vt:lpstr>Forward meeting plan </vt:lpstr>
      <vt:lpstr>Further information</vt:lpstr>
      <vt:lpstr>Upcoming meetings  </vt:lpstr>
      <vt:lpstr>PowerPoint Presentation</vt:lpstr>
    </vt:vector>
  </TitlesOfParts>
  <Company>AEMO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Energy, Information and Control</dc:title>
  <dc:creator>AEMO</dc:creator>
  <cp:lastModifiedBy>Chris Muffett</cp:lastModifiedBy>
  <cp:revision>145</cp:revision>
  <cp:lastPrinted>2018-05-23T08:16:40Z</cp:lastPrinted>
  <dcterms:created xsi:type="dcterms:W3CDTF">2018-03-14T04:52:00Z</dcterms:created>
  <dcterms:modified xsi:type="dcterms:W3CDTF">2018-11-08T04:58:51Z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0x0101009BE89D58CAF0934CA32A20BCFFD353DC00D090D6681D809D4D8FC2F677DB1CD59F</vt:lpwstr>
  </property>
  <property fmtid="{D5CDD505-2E9C-101B-9397-08002B2CF9AE}" pid="3" name="_dlc_DocIdItemGuid">
    <vt:lpwstr>6c265f02-072d-4efe-b45d-74bd3b812281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/>
  </property>
</Properties>
</file>