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4"/>
  </p:notesMasterIdLst>
  <p:handoutMasterIdLst>
    <p:handoutMasterId r:id="rId25"/>
  </p:handoutMasterIdLst>
  <p:sldIdLst>
    <p:sldId id="268" r:id="rId6"/>
    <p:sldId id="280" r:id="rId7"/>
    <p:sldId id="362" r:id="rId8"/>
    <p:sldId id="367" r:id="rId9"/>
    <p:sldId id="318" r:id="rId10"/>
    <p:sldId id="307" r:id="rId11"/>
    <p:sldId id="356" r:id="rId12"/>
    <p:sldId id="364" r:id="rId13"/>
    <p:sldId id="363" r:id="rId14"/>
    <p:sldId id="366" r:id="rId15"/>
    <p:sldId id="361" r:id="rId16"/>
    <p:sldId id="355" r:id="rId17"/>
    <p:sldId id="357" r:id="rId18"/>
    <p:sldId id="365" r:id="rId19"/>
    <p:sldId id="324" r:id="rId20"/>
    <p:sldId id="348" r:id="rId21"/>
    <p:sldId id="347" r:id="rId22"/>
    <p:sldId id="261" r:id="rId23"/>
  </p:sldIdLst>
  <p:sldSz cx="10691813" cy="7559675"/>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ily Brodie" initials="EB" lastIdx="2" clrIdx="0">
    <p:extLst>
      <p:ext uri="{19B8F6BF-5375-455C-9EA6-DF929625EA0E}">
        <p15:presenceInfo xmlns:p15="http://schemas.microsoft.com/office/powerpoint/2012/main" userId="S-1-5-21-256186967-1468483519-2110688028-501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4660"/>
  </p:normalViewPr>
  <p:slideViewPr>
    <p:cSldViewPr snapToGrid="0">
      <p:cViewPr varScale="1">
        <p:scale>
          <a:sx n="77" d="100"/>
          <a:sy n="77" d="100"/>
        </p:scale>
        <p:origin x="792" y="62"/>
      </p:cViewPr>
      <p:guideLst/>
    </p:cSldViewPr>
  </p:slideViewPr>
  <p:notesTextViewPr>
    <p:cViewPr>
      <p:scale>
        <a:sx n="1" d="1"/>
        <a:sy n="1" d="1"/>
      </p:scale>
      <p:origin x="0" y="0"/>
    </p:cViewPr>
  </p:notesTextViewPr>
  <p:notesViewPr>
    <p:cSldViewPr snapToGrid="0">
      <p:cViewPr varScale="1">
        <p:scale>
          <a:sx n="65" d="100"/>
          <a:sy n="65" d="100"/>
        </p:scale>
        <p:origin x="26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98259DE2-C421-4E13-9F76-51845421A3DE}" type="datetimeFigureOut">
              <a:rPr lang="en-AU" smtClean="0"/>
              <a:t>11/09/2018</a:t>
            </a:fld>
            <a:endParaRPr lang="en-AU" dirty="0"/>
          </a:p>
        </p:txBody>
      </p:sp>
      <p:sp>
        <p:nvSpPr>
          <p:cNvPr id="4" name="Footer Placeholder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B127480D-C3E3-4F76-921A-B5AECA94BA43}" type="slidenum">
              <a:rPr lang="en-AU" smtClean="0"/>
              <a:t>‹#›</a:t>
            </a:fld>
            <a:endParaRPr lang="en-AU" dirty="0"/>
          </a:p>
        </p:txBody>
      </p:sp>
    </p:spTree>
    <p:extLst>
      <p:ext uri="{BB962C8B-B14F-4D97-AF65-F5344CB8AC3E}">
        <p14:creationId xmlns:p14="http://schemas.microsoft.com/office/powerpoint/2010/main" val="5554418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F84A6D0C-C9B8-4521-8276-6951BD83D76B}" type="datetimeFigureOut">
              <a:rPr lang="en-AU" smtClean="0"/>
              <a:t>11/09/2018</a:t>
            </a:fld>
            <a:endParaRPr lang="en-AU" dirty="0"/>
          </a:p>
        </p:txBody>
      </p:sp>
      <p:sp>
        <p:nvSpPr>
          <p:cNvPr id="4" name="Slide Image Placeholder 3"/>
          <p:cNvSpPr>
            <a:spLocks noGrp="1" noRot="1" noChangeAspect="1"/>
          </p:cNvSpPr>
          <p:nvPr>
            <p:ph type="sldImg" idx="2"/>
          </p:nvPr>
        </p:nvSpPr>
        <p:spPr>
          <a:xfrm>
            <a:off x="1014413" y="1233488"/>
            <a:ext cx="4706937" cy="3328987"/>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89525E48-7303-4C99-A797-AD8A06121544}" type="slidenum">
              <a:rPr lang="en-AU" smtClean="0"/>
              <a:t>‹#›</a:t>
            </a:fld>
            <a:endParaRPr lang="en-AU" dirty="0"/>
          </a:p>
        </p:txBody>
      </p:sp>
    </p:spTree>
    <p:extLst>
      <p:ext uri="{BB962C8B-B14F-4D97-AF65-F5344CB8AC3E}">
        <p14:creationId xmlns:p14="http://schemas.microsoft.com/office/powerpoint/2010/main" val="92468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05A90067-2361-4840-83F8-CBD421F060F8}"/>
              </a:ext>
            </a:extLst>
          </p:cNvPr>
          <p:cNvGrpSpPr/>
          <p:nvPr userDrawn="1"/>
        </p:nvGrpSpPr>
        <p:grpSpPr>
          <a:xfrm>
            <a:off x="-2522553" y="5191458"/>
            <a:ext cx="13381761" cy="3156233"/>
            <a:chOff x="-2935513" y="4064389"/>
            <a:chExt cx="15659100" cy="3693368"/>
          </a:xfrm>
        </p:grpSpPr>
        <p:sp>
          <p:nvSpPr>
            <p:cNvPr id="14" name="Freeform 15">
              <a:extLst>
                <a:ext uri="{FF2B5EF4-FFF2-40B4-BE49-F238E27FC236}">
                  <a16:creationId xmlns:a16="http://schemas.microsoft.com/office/drawing/2014/main" id="{DEBCA1C5-5795-4F26-B880-05CD7CA9A5B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15" name="Freeform 16">
              <a:extLst>
                <a:ext uri="{FF2B5EF4-FFF2-40B4-BE49-F238E27FC236}">
                  <a16:creationId xmlns:a16="http://schemas.microsoft.com/office/drawing/2014/main" id="{F253B752-9D1D-46A8-B0EA-628BFC103A70}"/>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10691813" cy="7559675"/>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01929" rtl="0" eaLnBrk="1" fontAlgn="auto" latinLnBrk="0" hangingPunct="1">
              <a:lnSpc>
                <a:spcPct val="100000"/>
              </a:lnSpc>
              <a:spcBef>
                <a:spcPts val="0"/>
              </a:spcBef>
              <a:spcAft>
                <a:spcPts val="0"/>
              </a:spcAft>
              <a:buClrTx/>
              <a:buSzTx/>
              <a:buFontTx/>
              <a:buNone/>
              <a:tabLst/>
              <a:defRPr/>
            </a:pPr>
            <a:endParaRPr kumimoji="0" lang="en-US" sz="1579" b="0" i="0" u="none" strike="noStrike" kern="1200" cap="none" spc="0" normalizeH="0" baseline="0" noProof="0" dirty="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735588" y="2591322"/>
            <a:ext cx="8018860" cy="2631887"/>
          </a:xfrm>
        </p:spPr>
        <p:txBody>
          <a:bodyPr anchor="b"/>
          <a:lstStyle>
            <a:lvl1pPr algn="l">
              <a:defRPr sz="5262"/>
            </a:lvl1pPr>
          </a:lstStyle>
          <a:p>
            <a:r>
              <a:rPr lang="en-US"/>
              <a:t>Click to edit Master title style</a:t>
            </a:r>
            <a:endParaRPr lang="en-AU" dirty="0"/>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735588" y="5400902"/>
            <a:ext cx="8018860" cy="690490"/>
          </a:xfrm>
        </p:spPr>
        <p:txBody>
          <a:bodyPr>
            <a:normAutofit/>
          </a:bodyPr>
          <a:lstStyle>
            <a:lvl1pPr marL="0" indent="0" algn="l">
              <a:buNone/>
              <a:defRPr sz="2456">
                <a:solidFill>
                  <a:schemeClr val="bg1"/>
                </a:solidFill>
              </a:defRPr>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en-US"/>
              <a:t>Click to edit Master subtitle style</a:t>
            </a:r>
            <a:endParaRPr lang="en-AU" dirty="0"/>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9941028" y="6868355"/>
            <a:ext cx="505220" cy="402483"/>
          </a:xfrm>
        </p:spPr>
        <p:txBody>
          <a:bodyPr/>
          <a:lstStyle>
            <a:lvl1pPr>
              <a:defRPr>
                <a:solidFill>
                  <a:schemeClr val="bg1"/>
                </a:solidFill>
              </a:defRPr>
            </a:lvl1pPr>
          </a:lstStyle>
          <a:p>
            <a:fld id="{4EC81F68-4976-451A-B2E9-79BCBD2F70CC}" type="slidenum">
              <a:rPr lang="en-AU" smtClean="0"/>
              <a:pPr/>
              <a:t>‹#›</a:t>
            </a:fld>
            <a:endParaRPr lang="en-AU" dirty="0"/>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8312197" y="6868355"/>
            <a:ext cx="1522449" cy="402483"/>
          </a:xfrm>
        </p:spPr>
        <p:txBody>
          <a:bodyPr/>
          <a:lstStyle>
            <a:lvl1pPr>
              <a:defRPr>
                <a:solidFill>
                  <a:schemeClr val="bg1"/>
                </a:solidFill>
              </a:defRPr>
            </a:lvl1pPr>
          </a:lstStyle>
          <a:p>
            <a:fld id="{DB25E40E-9DF4-47B5-BAB8-388FDD99D59B}" type="datetimeFigureOut">
              <a:rPr lang="en-AU" smtClean="0"/>
              <a:pPr/>
              <a:t>11/09/2018</a:t>
            </a:fld>
            <a:endParaRPr lang="en-AU" dirty="0"/>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3525940" y="6868355"/>
            <a:ext cx="4679868" cy="402483"/>
          </a:xfrm>
        </p:spPr>
        <p:txBody>
          <a:bodyPr/>
          <a:lstStyle>
            <a:lvl1pPr>
              <a:defRPr>
                <a:solidFill>
                  <a:schemeClr val="bg1"/>
                </a:solidFill>
              </a:defRPr>
            </a:lvl1pPr>
          </a:lstStyle>
          <a:p>
            <a:endParaRPr lang="en-AU" dirty="0"/>
          </a:p>
        </p:txBody>
      </p:sp>
      <p:pic>
        <p:nvPicPr>
          <p:cNvPr id="11" name="Picture 10">
            <a:extLst>
              <a:ext uri="{FF2B5EF4-FFF2-40B4-BE49-F238E27FC236}">
                <a16:creationId xmlns:a16="http://schemas.microsoft.com/office/drawing/2014/main" id="{5DF909FA-3722-4F31-ACE2-78B291F153C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82657" y="834013"/>
            <a:ext cx="3024336" cy="996252"/>
          </a:xfrm>
          <a:prstGeom prst="rect">
            <a:avLst/>
          </a:prstGeom>
        </p:spPr>
      </p:pic>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3684793" y="503978"/>
            <a:ext cx="6774452" cy="6202505"/>
          </a:xfrm>
        </p:spPr>
        <p:txBody>
          <a:bodyPr/>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en-US" dirty="0"/>
              <a:t>Click icon to add picture</a:t>
            </a:r>
            <a:endParaRPr lang="en-AU" dirty="0"/>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33620" y="3436577"/>
            <a:ext cx="2907626" cy="2035755"/>
          </a:xfrm>
        </p:spPr>
        <p:txBody>
          <a:bodyPr/>
          <a:lstStyle>
            <a:lvl1pPr marL="0" indent="0">
              <a:buNone/>
              <a:defRPr sz="2456">
                <a:solidFill>
                  <a:schemeClr val="bg1"/>
                </a:solidFill>
              </a:defRPr>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n-US"/>
              <a:t>Click to 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DB25E40E-9DF4-47B5-BAB8-388FDD99D59B}" type="datetimeFigureOut">
              <a:rPr lang="en-AU" smtClean="0"/>
              <a:t>11/09/2018</a:t>
            </a:fld>
            <a:endParaRPr lang="en-AU" dirty="0"/>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B963A3D-4158-4862-80EF-B6397DC9CE90}"/>
              </a:ext>
            </a:extLst>
          </p:cNvPr>
          <p:cNvGrpSpPr/>
          <p:nvPr userDrawn="1"/>
        </p:nvGrpSpPr>
        <p:grpSpPr>
          <a:xfrm>
            <a:off x="-2080098" y="5309446"/>
            <a:ext cx="13381761" cy="3156233"/>
            <a:chOff x="-2935513" y="4064389"/>
            <a:chExt cx="15659100" cy="3693368"/>
          </a:xfrm>
        </p:grpSpPr>
        <p:sp>
          <p:nvSpPr>
            <p:cNvPr id="6" name="Freeform 15">
              <a:extLst>
                <a:ext uri="{FF2B5EF4-FFF2-40B4-BE49-F238E27FC236}">
                  <a16:creationId xmlns:a16="http://schemas.microsoft.com/office/drawing/2014/main" id="{847E1A0B-CD25-493E-BBD2-63F153442D8D}"/>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5E2C415D-48A1-4209-A679-82D52AD61504}"/>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pic>
        <p:nvPicPr>
          <p:cNvPr id="11" name="Picture 10">
            <a:extLst>
              <a:ext uri="{FF2B5EF4-FFF2-40B4-BE49-F238E27FC236}">
                <a16:creationId xmlns:a16="http://schemas.microsoft.com/office/drawing/2014/main" id="{D2C647D8-C790-464F-B73C-E653BB9133A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23138" y="3080572"/>
            <a:ext cx="4245537" cy="1398530"/>
          </a:xfrm>
          <a:prstGeom prst="rect">
            <a:avLst/>
          </a:prstGeom>
        </p:spPr>
      </p:pic>
    </p:spTree>
    <p:extLst>
      <p:ext uri="{BB962C8B-B14F-4D97-AF65-F5344CB8AC3E}">
        <p14:creationId xmlns:p14="http://schemas.microsoft.com/office/powerpoint/2010/main" val="535503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ilver Agenda Layout">
    <p:spTree>
      <p:nvGrpSpPr>
        <p:cNvPr id="1" name=""/>
        <p:cNvGrpSpPr/>
        <p:nvPr/>
      </p:nvGrpSpPr>
      <p:grpSpPr>
        <a:xfrm>
          <a:off x="0" y="0"/>
          <a:ext cx="0" cy="0"/>
          <a:chOff x="0" y="0"/>
          <a:chExt cx="0" cy="0"/>
        </a:xfrm>
      </p:grpSpPr>
      <p:pic>
        <p:nvPicPr>
          <p:cNvPr id="6" name="Picture 5" descr="silver lines.JPG"/>
          <p:cNvPicPr>
            <a:picLocks noChangeAspect="1"/>
          </p:cNvPicPr>
          <p:nvPr userDrawn="1"/>
        </p:nvPicPr>
        <p:blipFill>
          <a:blip r:embed="rId2" cstate="print"/>
          <a:stretch>
            <a:fillRect/>
          </a:stretch>
        </p:blipFill>
        <p:spPr>
          <a:xfrm>
            <a:off x="1" y="-15716"/>
            <a:ext cx="10691813" cy="7575392"/>
          </a:xfrm>
          <a:prstGeom prst="rect">
            <a:avLst/>
          </a:prstGeom>
        </p:spPr>
      </p:pic>
      <p:pic>
        <p:nvPicPr>
          <p:cNvPr id="8" name="Picture 7" descr="Header 1"/>
          <p:cNvPicPr/>
          <p:nvPr userDrawn="1"/>
        </p:nvPicPr>
        <p:blipFill>
          <a:blip r:embed="rId3" cstate="print"/>
          <a:srcRect/>
          <a:stretch>
            <a:fillRect/>
          </a:stretch>
        </p:blipFill>
        <p:spPr bwMode="auto">
          <a:xfrm>
            <a:off x="8185939" y="629951"/>
            <a:ext cx="1670607" cy="472483"/>
          </a:xfrm>
          <a:prstGeom prst="rect">
            <a:avLst/>
          </a:prstGeom>
          <a:solidFill>
            <a:srgbClr val="FFFFFF"/>
          </a:solidFill>
          <a:ln w="9525">
            <a:noFill/>
            <a:miter lim="800000"/>
            <a:headEnd/>
            <a:tailEnd/>
          </a:ln>
        </p:spPr>
      </p:pic>
      <p:sp>
        <p:nvSpPr>
          <p:cNvPr id="2" name="Title 1"/>
          <p:cNvSpPr>
            <a:spLocks noGrp="1"/>
          </p:cNvSpPr>
          <p:nvPr>
            <p:ph type="title"/>
          </p:nvPr>
        </p:nvSpPr>
        <p:spPr>
          <a:xfrm>
            <a:off x="584675" y="472456"/>
            <a:ext cx="7434203" cy="787472"/>
          </a:xfrm>
        </p:spPr>
        <p:txBody>
          <a:bodyPr anchor="b">
            <a:normAutofit/>
          </a:bodyPr>
          <a:lstStyle>
            <a:lvl1pPr algn="l">
              <a:defRPr sz="2646" b="0" cap="all" baseline="0">
                <a:solidFill>
                  <a:schemeClr val="tx1"/>
                </a:solidFill>
              </a:defRPr>
            </a:lvl1pPr>
          </a:lstStyle>
          <a:p>
            <a:r>
              <a:rPr lang="en-US"/>
              <a:t>Click to edit Master title style</a:t>
            </a:r>
            <a:endParaRPr lang="en-AU" dirty="0"/>
          </a:p>
        </p:txBody>
      </p:sp>
      <p:sp>
        <p:nvSpPr>
          <p:cNvPr id="5" name="Text Placeholder 4"/>
          <p:cNvSpPr>
            <a:spLocks noGrp="1"/>
          </p:cNvSpPr>
          <p:nvPr>
            <p:ph type="body" sz="quarter" idx="10"/>
          </p:nvPr>
        </p:nvSpPr>
        <p:spPr>
          <a:xfrm>
            <a:off x="584710" y="1574933"/>
            <a:ext cx="9188277" cy="5197277"/>
          </a:xfrm>
        </p:spPr>
        <p:txBody>
          <a:bodyPr/>
          <a:lstStyle>
            <a:lvl1pPr marL="503972" indent="-503972">
              <a:buFont typeface="+mj-lt"/>
              <a:buAutoNum type="arabicPeriod"/>
              <a:defRPr>
                <a:solidFill>
                  <a:schemeClr val="tx1"/>
                </a:solidFill>
              </a:defRPr>
            </a:lvl1pPr>
            <a:lvl2pPr marL="904699" indent="-503972">
              <a:buFont typeface="+mj-lt"/>
              <a:buAutoNum type="arabicPeriod"/>
              <a:defRPr>
                <a:solidFill>
                  <a:schemeClr val="tx1"/>
                </a:solidFill>
              </a:defRPr>
            </a:lvl2pPr>
            <a:lvl3pPr>
              <a:buFont typeface="Arial" pitchFamily="34" charset="0"/>
              <a:buChar char="•"/>
              <a:defRPr>
                <a:solidFill>
                  <a:schemeClr val="tx1"/>
                </a:solidFill>
              </a:defRPr>
            </a:lvl3pPr>
            <a:lvl4pPr>
              <a:buFont typeface="Courier New" pitchFamily="49" charset="0"/>
              <a:buChar char="o"/>
              <a:defRPr>
                <a:solidFill>
                  <a:schemeClr val="tx1"/>
                </a:solidFill>
              </a:defRPr>
            </a:lvl4pPr>
            <a:lvl5pPr>
              <a:buFont typeface="Wingdings" pitchFamily="2" charset="2"/>
              <a:buChar char="Ø"/>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2340667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DB25E40E-9DF4-47B5-BAB8-388FDD99D59B}" type="datetimeFigureOut">
              <a:rPr lang="en-AU" smtClean="0"/>
              <a:t>11/09/2018</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sp>
        <p:nvSpPr>
          <p:cNvPr id="9" name="Text Placeholder 8">
            <a:extLst>
              <a:ext uri="{FF2B5EF4-FFF2-40B4-BE49-F238E27FC236}">
                <a16:creationId xmlns:a16="http://schemas.microsoft.com/office/drawing/2014/main" id="{96966F1C-22DB-47A8-8E30-240A14932D3A}"/>
              </a:ext>
            </a:extLst>
          </p:cNvPr>
          <p:cNvSpPr>
            <a:spLocks noGrp="1"/>
          </p:cNvSpPr>
          <p:nvPr>
            <p:ph type="body" sz="quarter" idx="13"/>
          </p:nvPr>
        </p:nvSpPr>
        <p:spPr>
          <a:xfrm>
            <a:off x="3686400" y="503237"/>
            <a:ext cx="6775200" cy="6202800"/>
          </a:xfrm>
        </p:spPr>
        <p:txBody>
          <a:bodyPr/>
          <a:lstStyle>
            <a:lvl1pPr marL="360363" indent="-360363">
              <a:buFont typeface="+mj-lt"/>
              <a:buAutoNum type="arabicPeriod"/>
              <a:defRPr/>
            </a:lvl1pPr>
            <a:lvl2pPr marL="858165" indent="-457200">
              <a:buFont typeface="+mj-lt"/>
              <a:buAutoNum type="arabicPeriod"/>
              <a:defRPr/>
            </a:lvl2pPr>
            <a:lvl3pPr marL="1144829" indent="-342900">
              <a:buFont typeface="+mj-lt"/>
              <a:buAutoNum type="arabicPeriod"/>
              <a:defRPr/>
            </a:lvl3pPr>
            <a:lvl4pPr marL="1545793" indent="-342900">
              <a:buFont typeface="+mj-lt"/>
              <a:buAutoNum type="arabicPeriod"/>
              <a:defRPr/>
            </a:lvl4pPr>
            <a:lvl5pPr marL="1946758" indent="-342900">
              <a:buFont typeface="+mj-lt"/>
              <a:buAutoNum type="arabicPeriod"/>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DB25E40E-9DF4-47B5-BAB8-388FDD99D59B}" type="datetimeFigureOut">
              <a:rPr lang="en-AU" smtClean="0"/>
              <a:t>11/09/2018</a:t>
            </a:fld>
            <a:endParaRPr lang="en-AU" dirty="0"/>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729493" y="1884670"/>
            <a:ext cx="9221689" cy="3144614"/>
          </a:xfrm>
        </p:spPr>
        <p:txBody>
          <a:bodyPr anchor="b"/>
          <a:lstStyle>
            <a:lvl1pPr>
              <a:defRPr sz="5262"/>
            </a:lvl1p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729493" y="5059034"/>
            <a:ext cx="9221689" cy="1653678"/>
          </a:xfrm>
        </p:spPr>
        <p:txBody>
          <a:bodyPr/>
          <a:lstStyle>
            <a:lvl1pPr marL="0" indent="0">
              <a:buNone/>
              <a:defRPr sz="2105">
                <a:solidFill>
                  <a:schemeClr val="bg1"/>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DB25E40E-9DF4-47B5-BAB8-388FDD99D59B}" type="datetimeFigureOut">
              <a:rPr lang="en-AU" smtClean="0"/>
              <a:pPr/>
              <a:t>11/09/2018</a:t>
            </a:fld>
            <a:endParaRPr lang="en-AU" dirty="0"/>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dirty="0"/>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dirty="0"/>
          </a:p>
        </p:txBody>
      </p:sp>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06547" y="2012414"/>
            <a:ext cx="5048093"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5412730" y="2012414"/>
            <a:ext cx="5049240"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DB25E40E-9DF4-47B5-BAB8-388FDD99D59B}" type="datetimeFigureOut">
              <a:rPr lang="en-AU" smtClean="0"/>
              <a:t>11/09/2018</a:t>
            </a:fld>
            <a:endParaRPr lang="en-AU" dirty="0"/>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05207" y="150797"/>
            <a:ext cx="7895736" cy="1309550"/>
          </a:xfrm>
        </p:spPr>
        <p:txBody>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05208" y="1853171"/>
            <a:ext cx="5054385"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n-US"/>
              <a:t>Click to 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05208" y="2761381"/>
            <a:ext cx="5054385"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5412730" y="1853171"/>
            <a:ext cx="5054407"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n-US"/>
              <a:t>Click to 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5412730" y="2761381"/>
            <a:ext cx="5054407"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DB25E40E-9DF4-47B5-BAB8-388FDD99D59B}" type="datetimeFigureOut">
              <a:rPr lang="en-AU" smtClean="0"/>
              <a:t>11/09/2018</a:t>
            </a:fld>
            <a:endParaRPr lang="en-AU" dirty="0"/>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dirty="0"/>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DB25E40E-9DF4-47B5-BAB8-388FDD99D59B}" type="datetimeFigureOut">
              <a:rPr lang="en-AU" smtClean="0"/>
              <a:t>11/09/2018</a:t>
            </a:fld>
            <a:endParaRPr lang="en-AU" dirty="0"/>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dirty="0"/>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DB25E40E-9DF4-47B5-BAB8-388FDD99D59B}" type="datetimeFigureOut">
              <a:rPr lang="en-AU" smtClean="0"/>
              <a:t>11/09/2018</a:t>
            </a:fld>
            <a:endParaRPr lang="en-AU" dirty="0"/>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dirty="0"/>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3684793" y="503978"/>
            <a:ext cx="6774452" cy="620250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33620" y="3436577"/>
            <a:ext cx="2907626" cy="2035755"/>
          </a:xfrm>
        </p:spPr>
        <p:txBody>
          <a:bodyPr>
            <a:normAutofit/>
          </a:bodyPr>
          <a:lstStyle>
            <a:lvl1pPr marL="0" indent="0">
              <a:buNone/>
              <a:defRPr sz="2456">
                <a:solidFill>
                  <a:schemeClr val="bg1"/>
                </a:solidFill>
              </a:defRPr>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n-US"/>
              <a:t>Click to 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DB25E40E-9DF4-47B5-BAB8-388FDD99D59B}" type="datetimeFigureOut">
              <a:rPr lang="en-AU" smtClean="0"/>
              <a:t>11/09/2018</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0"/>
            <a:ext cx="10691813" cy="1461188"/>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84" dirty="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06547" y="150494"/>
            <a:ext cx="7894138" cy="1310695"/>
          </a:xfrm>
          <a:prstGeom prst="rect">
            <a:avLst/>
          </a:prstGeom>
        </p:spPr>
        <p:txBody>
          <a:bodyPr vert="horz" lIns="91440" tIns="45720" rIns="91440" bIns="45720" rtlCol="0" anchor="b" anchorCtr="0">
            <a:normAutofit/>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06546" y="2012414"/>
            <a:ext cx="10255425" cy="479654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8327920" y="7006699"/>
            <a:ext cx="1522449" cy="402483"/>
          </a:xfrm>
          <a:prstGeom prst="rect">
            <a:avLst/>
          </a:prstGeom>
        </p:spPr>
        <p:txBody>
          <a:bodyPr vert="horz" lIns="91440" tIns="45720" rIns="91440" bIns="45720" rtlCol="0" anchor="ctr"/>
          <a:lstStyle>
            <a:lvl1pPr algn="l">
              <a:defRPr sz="1052">
                <a:solidFill>
                  <a:schemeClr val="tx1">
                    <a:tint val="75000"/>
                  </a:schemeClr>
                </a:solidFill>
              </a:defRPr>
            </a:lvl1pPr>
          </a:lstStyle>
          <a:p>
            <a:fld id="{DB25E40E-9DF4-47B5-BAB8-388FDD99D59B}" type="datetimeFigureOut">
              <a:rPr lang="en-AU" smtClean="0"/>
              <a:t>11/09/2018</a:t>
            </a:fld>
            <a:endParaRPr lang="en-AU" dirty="0"/>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3541663" y="7006699"/>
            <a:ext cx="4679868" cy="402483"/>
          </a:xfrm>
          <a:prstGeom prst="rect">
            <a:avLst/>
          </a:prstGeom>
        </p:spPr>
        <p:txBody>
          <a:bodyPr vert="horz" lIns="91440" tIns="45720" rIns="91440" bIns="45720" rtlCol="0" anchor="ctr"/>
          <a:lstStyle>
            <a:lvl1pPr algn="r">
              <a:defRPr sz="1052">
                <a:solidFill>
                  <a:schemeClr val="tx1">
                    <a:tint val="75000"/>
                  </a:schemeClr>
                </a:solidFill>
              </a:defRPr>
            </a:lvl1pPr>
          </a:lstStyle>
          <a:p>
            <a:endParaRPr lang="en-AU" dirty="0"/>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9956751" y="7006699"/>
            <a:ext cx="505220" cy="402483"/>
          </a:xfrm>
          <a:prstGeom prst="rect">
            <a:avLst/>
          </a:prstGeom>
        </p:spPr>
        <p:txBody>
          <a:bodyPr vert="horz" lIns="91440" tIns="45720" rIns="91440" bIns="45720" rtlCol="0" anchor="ctr"/>
          <a:lstStyle>
            <a:lvl1pPr algn="r">
              <a:defRPr sz="1052">
                <a:solidFill>
                  <a:schemeClr val="tx1">
                    <a:tint val="75000"/>
                  </a:schemeClr>
                </a:solidFill>
              </a:defRPr>
            </a:lvl1pPr>
          </a:lstStyle>
          <a:p>
            <a:fld id="{4EC81F68-4976-451A-B2E9-79BCBD2F70CC}" type="slidenum">
              <a:rPr lang="en-AU" smtClean="0"/>
              <a:t>‹#›</a:t>
            </a:fld>
            <a:endParaRPr lang="en-AU" dirty="0"/>
          </a:p>
        </p:txBody>
      </p:sp>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 id="2147483660" r:id="rId12"/>
  </p:sldLayoutIdLst>
  <p:txStyles>
    <p:titleStyle>
      <a:lvl1pPr algn="l" defTabSz="801929" rtl="0" eaLnBrk="1" latinLnBrk="0" hangingPunct="1">
        <a:lnSpc>
          <a:spcPct val="90000"/>
        </a:lnSpc>
        <a:spcBef>
          <a:spcPct val="0"/>
        </a:spcBef>
        <a:buNone/>
        <a:defRPr sz="3859" b="0" kern="1200">
          <a:solidFill>
            <a:schemeClr val="bg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mailto:5ms@aemo.com.au" TargetMode="External"/><Relationship Id="rId2" Type="http://schemas.openxmlformats.org/officeDocument/2006/relationships/hyperlink" Target="https://www.aemc.gov.au/rule-changes/global-settlement-and-market-reconciliation" TargetMode="External"/><Relationship Id="rId1" Type="http://schemas.openxmlformats.org/officeDocument/2006/relationships/slideLayout" Target="../slideLayouts/slideLayout2.xml"/><Relationship Id="rId4" Type="http://schemas.openxmlformats.org/officeDocument/2006/relationships/hyperlink" Target="http://www.aemo.com.au/Electricity/National-Electricity-Market-NEM/Five-Minute-Settlement"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www.aemo.com.au/-/media/Files/Electricity/NEM/5MS/5MS-2018-Industry-Meeting-Schedule---External-Version.xls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www.aemo.com.au/Electricity/National-Electricity-Market-NEM/Five-Minute-Settlement/Program-Management/Executive-Foru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www.aemo.com.au/Electricity/National-Electricity-Market-NEM/Five-Minute-Settlement/Program-Management/Program-Consultative-Forum" TargetMode="Externa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a:xfrm>
            <a:off x="735588" y="2262908"/>
            <a:ext cx="9205440" cy="1993231"/>
          </a:xfrm>
        </p:spPr>
        <p:txBody>
          <a:bodyPr>
            <a:normAutofit fontScale="90000"/>
          </a:bodyPr>
          <a:lstStyle/>
          <a:p>
            <a:r>
              <a:rPr lang="en-AU" dirty="0"/>
              <a:t>Five-Minute Settlement Program:</a:t>
            </a:r>
            <a:br>
              <a:rPr lang="en-AU" dirty="0"/>
            </a:br>
            <a:r>
              <a:rPr lang="en-AU" dirty="0"/>
              <a:t>Executive Forum 2</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a:xfrm>
            <a:off x="735588" y="3832350"/>
            <a:ext cx="8018860" cy="690490"/>
          </a:xfrm>
        </p:spPr>
        <p:txBody>
          <a:bodyPr>
            <a:normAutofit/>
          </a:bodyPr>
          <a:lstStyle/>
          <a:p>
            <a:r>
              <a:rPr lang="en-AU" dirty="0"/>
              <a:t>AEMO 5MS Program Team</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1</a:t>
            </a:fld>
            <a:endParaRPr lang="en-AU" dirty="0"/>
          </a:p>
        </p:txBody>
      </p:sp>
      <p:sp>
        <p:nvSpPr>
          <p:cNvPr id="5" name="Text Placeholder 7">
            <a:extLst>
              <a:ext uri="{FF2B5EF4-FFF2-40B4-BE49-F238E27FC236}">
                <a16:creationId xmlns:a16="http://schemas.microsoft.com/office/drawing/2014/main" id="{1786A2E3-196B-4987-861F-72C20A7F2BDA}"/>
              </a:ext>
            </a:extLst>
          </p:cNvPr>
          <p:cNvSpPr txBox="1">
            <a:spLocks/>
          </p:cNvSpPr>
          <p:nvPr/>
        </p:nvSpPr>
        <p:spPr>
          <a:xfrm>
            <a:off x="735588" y="4522840"/>
            <a:ext cx="7849880" cy="2212256"/>
          </a:xfrm>
          <a:prstGeom prst="rect">
            <a:avLst/>
          </a:prstGeom>
        </p:spPr>
        <p:txBody>
          <a:bodyPr vert="horz" lIns="91440" tIns="45720" rIns="91440" bIns="45720" rtlCol="0">
            <a:normAutofit/>
          </a:bodyPr>
          <a:lstStyle>
            <a:lvl1pPr marL="0" indent="0" algn="l" defTabSz="801929" rtl="0" eaLnBrk="1" latinLnBrk="0" hangingPunct="1">
              <a:lnSpc>
                <a:spcPct val="90000"/>
              </a:lnSpc>
              <a:spcBef>
                <a:spcPts val="877"/>
              </a:spcBef>
              <a:buFont typeface="Arial" panose="020B0604020202020204" pitchFamily="34" charset="0"/>
              <a:buNone/>
              <a:defRPr sz="2456" kern="1200">
                <a:solidFill>
                  <a:schemeClr val="bg1"/>
                </a:solidFill>
                <a:latin typeface="+mn-lt"/>
                <a:ea typeface="+mn-ea"/>
                <a:cs typeface="+mn-cs"/>
              </a:defRPr>
            </a:lvl1pPr>
            <a:lvl2pPr marL="400964" indent="0" algn="ctr" defTabSz="801929" rtl="0" eaLnBrk="1" latinLnBrk="0" hangingPunct="1">
              <a:lnSpc>
                <a:spcPct val="90000"/>
              </a:lnSpc>
              <a:spcBef>
                <a:spcPts val="439"/>
              </a:spcBef>
              <a:buFont typeface="Arial" panose="020B0604020202020204" pitchFamily="34" charset="0"/>
              <a:buNone/>
              <a:defRPr sz="1754" kern="1200">
                <a:solidFill>
                  <a:schemeClr val="tx1"/>
                </a:solidFill>
                <a:latin typeface="+mn-lt"/>
                <a:ea typeface="+mn-ea"/>
                <a:cs typeface="+mn-cs"/>
              </a:defRPr>
            </a:lvl2pPr>
            <a:lvl3pPr marL="801929" indent="0" algn="ctr" defTabSz="801929" rtl="0" eaLnBrk="1" latinLnBrk="0" hangingPunct="1">
              <a:lnSpc>
                <a:spcPct val="90000"/>
              </a:lnSpc>
              <a:spcBef>
                <a:spcPts val="439"/>
              </a:spcBef>
              <a:buFont typeface="Arial" panose="020B0604020202020204" pitchFamily="34" charset="0"/>
              <a:buNone/>
              <a:defRPr sz="1579" kern="1200">
                <a:solidFill>
                  <a:schemeClr val="tx1"/>
                </a:solidFill>
                <a:latin typeface="+mn-lt"/>
                <a:ea typeface="+mn-ea"/>
                <a:cs typeface="+mn-cs"/>
              </a:defRPr>
            </a:lvl3pPr>
            <a:lvl4pPr marL="1202893" indent="0" algn="ctr" defTabSz="801929" rtl="0" eaLnBrk="1" latinLnBrk="0" hangingPunct="1">
              <a:lnSpc>
                <a:spcPct val="90000"/>
              </a:lnSpc>
              <a:spcBef>
                <a:spcPts val="439"/>
              </a:spcBef>
              <a:buFont typeface="Arial" panose="020B0604020202020204" pitchFamily="34" charset="0"/>
              <a:buNone/>
              <a:defRPr sz="1403" kern="1200">
                <a:solidFill>
                  <a:schemeClr val="tx1"/>
                </a:solidFill>
                <a:latin typeface="+mn-lt"/>
                <a:ea typeface="+mn-ea"/>
                <a:cs typeface="+mn-cs"/>
              </a:defRPr>
            </a:lvl4pPr>
            <a:lvl5pPr marL="1603858" indent="0" algn="ctr" defTabSz="801929" rtl="0" eaLnBrk="1" latinLnBrk="0" hangingPunct="1">
              <a:lnSpc>
                <a:spcPct val="90000"/>
              </a:lnSpc>
              <a:spcBef>
                <a:spcPts val="439"/>
              </a:spcBef>
              <a:buFont typeface="Arial" panose="020B0604020202020204" pitchFamily="34" charset="0"/>
              <a:buNone/>
              <a:defRPr sz="1403" kern="1200">
                <a:solidFill>
                  <a:schemeClr val="tx1"/>
                </a:solidFill>
                <a:latin typeface="+mn-lt"/>
                <a:ea typeface="+mn-ea"/>
                <a:cs typeface="+mn-cs"/>
              </a:defRPr>
            </a:lvl5pPr>
            <a:lvl6pPr marL="2004822" indent="0" algn="ctr" defTabSz="801929" rtl="0" eaLnBrk="1" latinLnBrk="0" hangingPunct="1">
              <a:lnSpc>
                <a:spcPct val="90000"/>
              </a:lnSpc>
              <a:spcBef>
                <a:spcPts val="439"/>
              </a:spcBef>
              <a:buFont typeface="Arial" panose="020B0604020202020204" pitchFamily="34" charset="0"/>
              <a:buNone/>
              <a:defRPr sz="1403" kern="1200">
                <a:solidFill>
                  <a:schemeClr val="tx1"/>
                </a:solidFill>
                <a:latin typeface="+mn-lt"/>
                <a:ea typeface="+mn-ea"/>
                <a:cs typeface="+mn-cs"/>
              </a:defRPr>
            </a:lvl6pPr>
            <a:lvl7pPr marL="2405786" indent="0" algn="ctr" defTabSz="801929" rtl="0" eaLnBrk="1" latinLnBrk="0" hangingPunct="1">
              <a:lnSpc>
                <a:spcPct val="90000"/>
              </a:lnSpc>
              <a:spcBef>
                <a:spcPts val="439"/>
              </a:spcBef>
              <a:buFont typeface="Arial" panose="020B0604020202020204" pitchFamily="34" charset="0"/>
              <a:buNone/>
              <a:defRPr sz="1403" kern="1200">
                <a:solidFill>
                  <a:schemeClr val="tx1"/>
                </a:solidFill>
                <a:latin typeface="+mn-lt"/>
                <a:ea typeface="+mn-ea"/>
                <a:cs typeface="+mn-cs"/>
              </a:defRPr>
            </a:lvl7pPr>
            <a:lvl8pPr marL="2806751" indent="0" algn="ctr" defTabSz="801929" rtl="0" eaLnBrk="1" latinLnBrk="0" hangingPunct="1">
              <a:lnSpc>
                <a:spcPct val="90000"/>
              </a:lnSpc>
              <a:spcBef>
                <a:spcPts val="439"/>
              </a:spcBef>
              <a:buFont typeface="Arial" panose="020B0604020202020204" pitchFamily="34" charset="0"/>
              <a:buNone/>
              <a:defRPr sz="1403" kern="1200">
                <a:solidFill>
                  <a:schemeClr val="tx1"/>
                </a:solidFill>
                <a:latin typeface="+mn-lt"/>
                <a:ea typeface="+mn-ea"/>
                <a:cs typeface="+mn-cs"/>
              </a:defRPr>
            </a:lvl8pPr>
            <a:lvl9pPr marL="3207715" indent="0" algn="ctr" defTabSz="801929" rtl="0" eaLnBrk="1" latinLnBrk="0" hangingPunct="1">
              <a:lnSpc>
                <a:spcPct val="90000"/>
              </a:lnSpc>
              <a:spcBef>
                <a:spcPts val="439"/>
              </a:spcBef>
              <a:buFont typeface="Arial" panose="020B0604020202020204" pitchFamily="34" charset="0"/>
              <a:buNone/>
              <a:defRPr sz="1403" kern="1200">
                <a:solidFill>
                  <a:schemeClr val="tx1"/>
                </a:solidFill>
                <a:latin typeface="+mn-lt"/>
                <a:ea typeface="+mn-ea"/>
                <a:cs typeface="+mn-cs"/>
              </a:defRPr>
            </a:lvl9pPr>
          </a:lstStyle>
          <a:p>
            <a:r>
              <a:rPr lang="en-AU" sz="2000" cap="all" dirty="0"/>
              <a:t>MONDAY 10 SEPTEMBER 2018</a:t>
            </a:r>
          </a:p>
          <a:p>
            <a:r>
              <a:rPr lang="en-AU" sz="2000" cap="all" dirty="0"/>
              <a:t>For information only – meeting not held</a:t>
            </a:r>
          </a:p>
        </p:txBody>
      </p:sp>
    </p:spTree>
    <p:extLst>
      <p:ext uri="{BB962C8B-B14F-4D97-AF65-F5344CB8AC3E}">
        <p14:creationId xmlns:p14="http://schemas.microsoft.com/office/powerpoint/2010/main" val="1683874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B276D4-AFDE-430E-9661-ABB0D5291352}"/>
              </a:ext>
            </a:extLst>
          </p:cNvPr>
          <p:cNvSpPr>
            <a:spLocks noGrp="1"/>
          </p:cNvSpPr>
          <p:nvPr>
            <p:ph type="title"/>
          </p:nvPr>
        </p:nvSpPr>
        <p:spPr/>
        <p:txBody>
          <a:bodyPr/>
          <a:lstStyle/>
          <a:p>
            <a:r>
              <a:rPr lang="en-AU" dirty="0"/>
              <a:t>1-on-1 discussions</a:t>
            </a:r>
          </a:p>
        </p:txBody>
      </p:sp>
      <p:sp>
        <p:nvSpPr>
          <p:cNvPr id="6" name="Text Placeholder 5">
            <a:extLst>
              <a:ext uri="{FF2B5EF4-FFF2-40B4-BE49-F238E27FC236}">
                <a16:creationId xmlns:a16="http://schemas.microsoft.com/office/drawing/2014/main" id="{25341176-6B47-4516-832D-0C7A789A9022}"/>
              </a:ext>
            </a:extLst>
          </p:cNvPr>
          <p:cNvSpPr>
            <a:spLocks noGrp="1"/>
          </p:cNvSpPr>
          <p:nvPr>
            <p:ph type="body" idx="1"/>
          </p:nvPr>
        </p:nvSpPr>
        <p:spPr/>
        <p:txBody>
          <a:bodyPr/>
          <a:lstStyle/>
          <a:p>
            <a:r>
              <a:rPr lang="en-AU" dirty="0"/>
              <a:t>Chris Muffett</a:t>
            </a:r>
          </a:p>
        </p:txBody>
      </p:sp>
    </p:spTree>
    <p:extLst>
      <p:ext uri="{BB962C8B-B14F-4D97-AF65-F5344CB8AC3E}">
        <p14:creationId xmlns:p14="http://schemas.microsoft.com/office/powerpoint/2010/main" val="547551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21F8D-74FC-4ED7-B17B-B14AA5A70902}"/>
              </a:ext>
            </a:extLst>
          </p:cNvPr>
          <p:cNvSpPr>
            <a:spLocks noGrp="1"/>
          </p:cNvSpPr>
          <p:nvPr>
            <p:ph type="title"/>
          </p:nvPr>
        </p:nvSpPr>
        <p:spPr/>
        <p:txBody>
          <a:bodyPr/>
          <a:lstStyle/>
          <a:p>
            <a:r>
              <a:rPr lang="en-AU" dirty="0"/>
              <a:t>1-on-1 discussions</a:t>
            </a:r>
          </a:p>
        </p:txBody>
      </p:sp>
      <p:sp>
        <p:nvSpPr>
          <p:cNvPr id="3" name="Content Placeholder 2">
            <a:extLst>
              <a:ext uri="{FF2B5EF4-FFF2-40B4-BE49-F238E27FC236}">
                <a16:creationId xmlns:a16="http://schemas.microsoft.com/office/drawing/2014/main" id="{95688347-5800-4535-85FF-F0F483606A11}"/>
              </a:ext>
            </a:extLst>
          </p:cNvPr>
          <p:cNvSpPr>
            <a:spLocks noGrp="1"/>
          </p:cNvSpPr>
          <p:nvPr>
            <p:ph idx="1"/>
          </p:nvPr>
        </p:nvSpPr>
        <p:spPr/>
        <p:txBody>
          <a:bodyPr>
            <a:normAutofit/>
          </a:bodyPr>
          <a:lstStyle/>
          <a:p>
            <a:r>
              <a:rPr lang="en-AU" dirty="0"/>
              <a:t>AEMO has held discussions with a cross-section of participants, to understand:</a:t>
            </a:r>
          </a:p>
          <a:p>
            <a:pPr lvl="1"/>
            <a:r>
              <a:rPr lang="en-AU" dirty="0"/>
              <a:t>How participants are going about preparing for 5MS?</a:t>
            </a:r>
          </a:p>
          <a:p>
            <a:pPr lvl="1"/>
            <a:r>
              <a:rPr lang="en-AU" dirty="0"/>
              <a:t>Are there other risks and issues which need to considered?</a:t>
            </a:r>
          </a:p>
          <a:p>
            <a:pPr lvl="1"/>
            <a:r>
              <a:rPr lang="en-AU" dirty="0"/>
              <a:t>Is AEMO’s program helpful for participants?</a:t>
            </a:r>
          </a:p>
          <a:p>
            <a:r>
              <a:rPr lang="en-AU" dirty="0"/>
              <a:t>Feedback received indicates:</a:t>
            </a:r>
          </a:p>
          <a:p>
            <a:pPr lvl="1"/>
            <a:r>
              <a:rPr lang="en-AU" dirty="0"/>
              <a:t>Participants are at different stages of development</a:t>
            </a:r>
          </a:p>
          <a:p>
            <a:pPr lvl="1"/>
            <a:r>
              <a:rPr lang="en-AU" dirty="0"/>
              <a:t>Several learnings from Power of Choice program have been taken on board (particularly starting early)</a:t>
            </a:r>
          </a:p>
          <a:p>
            <a:pPr lvl="1"/>
            <a:r>
              <a:rPr lang="en-AU" dirty="0"/>
              <a:t>Working with external software partners and service providers has some challenges</a:t>
            </a:r>
          </a:p>
          <a:p>
            <a:pPr lvl="1"/>
            <a:r>
              <a:rPr lang="en-AU" dirty="0"/>
              <a:t>Regular 1-on-1 meetings with AEMO are worthwhile</a:t>
            </a:r>
          </a:p>
          <a:p>
            <a:r>
              <a:rPr lang="en-AU" dirty="0"/>
              <a:t>Next steps:</a:t>
            </a:r>
          </a:p>
          <a:p>
            <a:pPr lvl="1"/>
            <a:r>
              <a:rPr lang="en-AU" dirty="0"/>
              <a:t>AEMO is considering whether to publish a summary</a:t>
            </a:r>
          </a:p>
          <a:p>
            <a:pPr lvl="1"/>
            <a:r>
              <a:rPr lang="en-AU" dirty="0"/>
              <a:t>Proposing to conduct an online survey in October</a:t>
            </a:r>
          </a:p>
        </p:txBody>
      </p:sp>
      <p:sp>
        <p:nvSpPr>
          <p:cNvPr id="6" name="Slide Number Placeholder 5">
            <a:extLst>
              <a:ext uri="{FF2B5EF4-FFF2-40B4-BE49-F238E27FC236}">
                <a16:creationId xmlns:a16="http://schemas.microsoft.com/office/drawing/2014/main" id="{7E3A0D3A-4B90-417C-A664-660D4DA82855}"/>
              </a:ext>
            </a:extLst>
          </p:cNvPr>
          <p:cNvSpPr>
            <a:spLocks noGrp="1"/>
          </p:cNvSpPr>
          <p:nvPr>
            <p:ph type="sldNum" sz="quarter" idx="12"/>
          </p:nvPr>
        </p:nvSpPr>
        <p:spPr/>
        <p:txBody>
          <a:bodyPr/>
          <a:lstStyle/>
          <a:p>
            <a:fld id="{4EC81F68-4976-451A-B2E9-79BCBD2F70CC}" type="slidenum">
              <a:rPr lang="en-AU" smtClean="0"/>
              <a:pPr/>
              <a:t>11</a:t>
            </a:fld>
            <a:endParaRPr lang="en-AU"/>
          </a:p>
        </p:txBody>
      </p:sp>
    </p:spTree>
    <p:extLst>
      <p:ext uri="{BB962C8B-B14F-4D97-AF65-F5344CB8AC3E}">
        <p14:creationId xmlns:p14="http://schemas.microsoft.com/office/powerpoint/2010/main" val="3739951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lstStyle/>
          <a:p>
            <a:r>
              <a:rPr lang="en-AU" dirty="0"/>
              <a:t>Small participant engagement</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Chris Muffett</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12</a:t>
            </a:fld>
            <a:endParaRPr lang="en-AU" dirty="0"/>
          </a:p>
        </p:txBody>
      </p:sp>
    </p:spTree>
    <p:extLst>
      <p:ext uri="{BB962C8B-B14F-4D97-AF65-F5344CB8AC3E}">
        <p14:creationId xmlns:p14="http://schemas.microsoft.com/office/powerpoint/2010/main" val="3879479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8097C-9A1F-454C-8A44-7B41079D0E64}"/>
              </a:ext>
            </a:extLst>
          </p:cNvPr>
          <p:cNvSpPr>
            <a:spLocks noGrp="1"/>
          </p:cNvSpPr>
          <p:nvPr>
            <p:ph type="title"/>
          </p:nvPr>
        </p:nvSpPr>
        <p:spPr>
          <a:xfrm>
            <a:off x="233620" y="503978"/>
            <a:ext cx="3103346" cy="1460347"/>
          </a:xfrm>
        </p:spPr>
        <p:txBody>
          <a:bodyPr/>
          <a:lstStyle/>
          <a:p>
            <a:r>
              <a:rPr lang="en-AU" dirty="0"/>
              <a:t>Engagement approach</a:t>
            </a:r>
          </a:p>
        </p:txBody>
      </p:sp>
      <p:sp>
        <p:nvSpPr>
          <p:cNvPr id="4" name="Content Placeholder 3">
            <a:extLst>
              <a:ext uri="{FF2B5EF4-FFF2-40B4-BE49-F238E27FC236}">
                <a16:creationId xmlns:a16="http://schemas.microsoft.com/office/drawing/2014/main" id="{6A298C55-EC2E-47D5-9BDA-6F06D962E092}"/>
              </a:ext>
            </a:extLst>
          </p:cNvPr>
          <p:cNvSpPr>
            <a:spLocks noGrp="1"/>
          </p:cNvSpPr>
          <p:nvPr>
            <p:ph idx="1"/>
          </p:nvPr>
        </p:nvSpPr>
        <p:spPr/>
        <p:txBody>
          <a:bodyPr/>
          <a:lstStyle/>
          <a:p>
            <a:r>
              <a:rPr lang="en-AU" dirty="0"/>
              <a:t>AEMO is engaging in order to:</a:t>
            </a:r>
          </a:p>
          <a:p>
            <a:pPr lvl="1"/>
            <a:r>
              <a:rPr lang="en-AU" dirty="0"/>
              <a:t>Keep participants updated with program status</a:t>
            </a:r>
          </a:p>
          <a:p>
            <a:pPr lvl="1"/>
            <a:r>
              <a:rPr lang="en-AU" dirty="0"/>
              <a:t>Consultation on procedure changes</a:t>
            </a:r>
          </a:p>
          <a:p>
            <a:pPr lvl="1"/>
            <a:r>
              <a:rPr lang="en-AU" dirty="0"/>
              <a:t>Develop IT changes</a:t>
            </a:r>
          </a:p>
          <a:p>
            <a:pPr lvl="1"/>
            <a:r>
              <a:rPr lang="en-AU" dirty="0"/>
              <a:t>Facilitate industry readiness</a:t>
            </a:r>
          </a:p>
          <a:p>
            <a:pPr lvl="1"/>
            <a:r>
              <a:rPr lang="en-AU" dirty="0"/>
              <a:t>Help participants understand their obligations and changes requires</a:t>
            </a:r>
          </a:p>
          <a:p>
            <a:r>
              <a:rPr lang="en-AU" dirty="0"/>
              <a:t>The primary method of engagement is through multiple levels of forums/working groups:</a:t>
            </a:r>
          </a:p>
          <a:p>
            <a:pPr lvl="1"/>
            <a:r>
              <a:rPr lang="en-AU" dirty="0"/>
              <a:t>Executive Forum (EF)</a:t>
            </a:r>
          </a:p>
          <a:p>
            <a:pPr lvl="1"/>
            <a:r>
              <a:rPr lang="en-AU" dirty="0"/>
              <a:t>Program Consultative Forum (PCF)</a:t>
            </a:r>
          </a:p>
          <a:p>
            <a:pPr lvl="1"/>
            <a:r>
              <a:rPr lang="en-AU" dirty="0"/>
              <a:t>Working Groups (PWG, SWG &amp; RWG)</a:t>
            </a:r>
          </a:p>
          <a:p>
            <a:pPr lvl="1"/>
            <a:r>
              <a:rPr lang="en-AU" dirty="0"/>
              <a:t>Focus Groups</a:t>
            </a:r>
          </a:p>
        </p:txBody>
      </p:sp>
      <p:sp>
        <p:nvSpPr>
          <p:cNvPr id="6" name="Slide Number Placeholder 5">
            <a:extLst>
              <a:ext uri="{FF2B5EF4-FFF2-40B4-BE49-F238E27FC236}">
                <a16:creationId xmlns:a16="http://schemas.microsoft.com/office/drawing/2014/main" id="{702D79AE-EF5D-4CAB-9F37-6801B0063961}"/>
              </a:ext>
            </a:extLst>
          </p:cNvPr>
          <p:cNvSpPr>
            <a:spLocks noGrp="1"/>
          </p:cNvSpPr>
          <p:nvPr>
            <p:ph type="sldNum" sz="quarter" idx="12"/>
          </p:nvPr>
        </p:nvSpPr>
        <p:spPr>
          <a:xfrm>
            <a:off x="9956751" y="7006699"/>
            <a:ext cx="505220" cy="402483"/>
          </a:xfrm>
        </p:spPr>
        <p:txBody>
          <a:bodyPr/>
          <a:lstStyle/>
          <a:p>
            <a:fld id="{4EC81F68-4976-451A-B2E9-79BCBD2F70CC}" type="slidenum">
              <a:rPr lang="en-AU" smtClean="0"/>
              <a:pPr/>
              <a:t>13</a:t>
            </a:fld>
            <a:endParaRPr lang="en-AU"/>
          </a:p>
        </p:txBody>
      </p:sp>
    </p:spTree>
    <p:extLst>
      <p:ext uri="{BB962C8B-B14F-4D97-AF65-F5344CB8AC3E}">
        <p14:creationId xmlns:p14="http://schemas.microsoft.com/office/powerpoint/2010/main" val="4060488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EB064-92DF-4940-BB2A-DD8C637E041D}"/>
              </a:ext>
            </a:extLst>
          </p:cNvPr>
          <p:cNvSpPr>
            <a:spLocks noGrp="1"/>
          </p:cNvSpPr>
          <p:nvPr>
            <p:ph type="title"/>
          </p:nvPr>
        </p:nvSpPr>
        <p:spPr>
          <a:xfrm>
            <a:off x="233620" y="503978"/>
            <a:ext cx="2996468" cy="1460347"/>
          </a:xfrm>
        </p:spPr>
        <p:txBody>
          <a:bodyPr/>
          <a:lstStyle/>
          <a:p>
            <a:r>
              <a:rPr lang="en-AU" dirty="0"/>
              <a:t>Resource-constrained stakeholders</a:t>
            </a:r>
          </a:p>
        </p:txBody>
      </p:sp>
      <p:sp>
        <p:nvSpPr>
          <p:cNvPr id="3" name="Content Placeholder 2">
            <a:extLst>
              <a:ext uri="{FF2B5EF4-FFF2-40B4-BE49-F238E27FC236}">
                <a16:creationId xmlns:a16="http://schemas.microsoft.com/office/drawing/2014/main" id="{3BEDA6C7-1B3C-4E7B-91C2-7A5A2E78872E}"/>
              </a:ext>
            </a:extLst>
          </p:cNvPr>
          <p:cNvSpPr>
            <a:spLocks noGrp="1"/>
          </p:cNvSpPr>
          <p:nvPr>
            <p:ph idx="1"/>
          </p:nvPr>
        </p:nvSpPr>
        <p:spPr/>
        <p:txBody>
          <a:bodyPr/>
          <a:lstStyle/>
          <a:p>
            <a:r>
              <a:rPr lang="en-AU" dirty="0"/>
              <a:t>AEMO recognises the engagement approach can be resource intensive, if stakeholders engage at all levels</a:t>
            </a:r>
          </a:p>
          <a:p>
            <a:pPr lvl="1"/>
            <a:r>
              <a:rPr lang="en-AU" dirty="0"/>
              <a:t>This is not practical for smaller participants and potential new entrants</a:t>
            </a:r>
          </a:p>
          <a:p>
            <a:r>
              <a:rPr lang="en-AU" dirty="0"/>
              <a:t>A summary document (included in the meeting pack) has been provided to help outline the supporting activities and methods of engagement that smaller participants can use to achieve each of the objectives</a:t>
            </a:r>
          </a:p>
          <a:p>
            <a:r>
              <a:rPr lang="en-AU" dirty="0"/>
              <a:t>AEMO welcomes feedback on the approach, and if there’s any other activities to consider</a:t>
            </a:r>
          </a:p>
        </p:txBody>
      </p:sp>
      <p:sp>
        <p:nvSpPr>
          <p:cNvPr id="5" name="Slide Number Placeholder 5">
            <a:extLst>
              <a:ext uri="{FF2B5EF4-FFF2-40B4-BE49-F238E27FC236}">
                <a16:creationId xmlns:a16="http://schemas.microsoft.com/office/drawing/2014/main" id="{DB5927B6-8BCD-4E5B-B92B-9D1772AEF00B}"/>
              </a:ext>
            </a:extLst>
          </p:cNvPr>
          <p:cNvSpPr>
            <a:spLocks noGrp="1"/>
          </p:cNvSpPr>
          <p:nvPr>
            <p:ph type="sldNum" sz="quarter" idx="12"/>
          </p:nvPr>
        </p:nvSpPr>
        <p:spPr>
          <a:xfrm>
            <a:off x="9956751" y="7006699"/>
            <a:ext cx="505220" cy="402483"/>
          </a:xfrm>
        </p:spPr>
        <p:txBody>
          <a:bodyPr/>
          <a:lstStyle/>
          <a:p>
            <a:fld id="{4EC81F68-4976-451A-B2E9-79BCBD2F70CC}" type="slidenum">
              <a:rPr lang="en-AU" smtClean="0"/>
              <a:pPr/>
              <a:t>14</a:t>
            </a:fld>
            <a:endParaRPr lang="en-AU"/>
          </a:p>
        </p:txBody>
      </p:sp>
    </p:spTree>
    <p:extLst>
      <p:ext uri="{BB962C8B-B14F-4D97-AF65-F5344CB8AC3E}">
        <p14:creationId xmlns:p14="http://schemas.microsoft.com/office/powerpoint/2010/main" val="3176187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lstStyle/>
          <a:p>
            <a:r>
              <a:rPr lang="en-AU" dirty="0"/>
              <a:t>Forward meeting plan</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Peter </a:t>
            </a:r>
            <a:r>
              <a:rPr lang="en-AU" dirty="0" err="1"/>
              <a:t>Geers</a:t>
            </a:r>
            <a:endParaRPr lang="en-AU" dirty="0"/>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15</a:t>
            </a:fld>
            <a:endParaRPr lang="en-AU" dirty="0"/>
          </a:p>
        </p:txBody>
      </p:sp>
    </p:spTree>
    <p:extLst>
      <p:ext uri="{BB962C8B-B14F-4D97-AF65-F5344CB8AC3E}">
        <p14:creationId xmlns:p14="http://schemas.microsoft.com/office/powerpoint/2010/main" val="2198208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1B661-6FD3-4F95-8B51-6359665F907B}"/>
              </a:ext>
            </a:extLst>
          </p:cNvPr>
          <p:cNvSpPr>
            <a:spLocks noGrp="1"/>
          </p:cNvSpPr>
          <p:nvPr>
            <p:ph type="title"/>
          </p:nvPr>
        </p:nvSpPr>
        <p:spPr/>
        <p:txBody>
          <a:bodyPr/>
          <a:lstStyle/>
          <a:p>
            <a:r>
              <a:rPr lang="en-AU" dirty="0"/>
              <a:t>Further information</a:t>
            </a:r>
          </a:p>
        </p:txBody>
      </p:sp>
      <p:sp>
        <p:nvSpPr>
          <p:cNvPr id="3" name="Text Placeholder 2">
            <a:extLst>
              <a:ext uri="{FF2B5EF4-FFF2-40B4-BE49-F238E27FC236}">
                <a16:creationId xmlns:a16="http://schemas.microsoft.com/office/drawing/2014/main" id="{5E45C02F-BE6A-43B6-B326-8D47EA43133E}"/>
              </a:ext>
            </a:extLst>
          </p:cNvPr>
          <p:cNvSpPr>
            <a:spLocks noGrp="1"/>
          </p:cNvSpPr>
          <p:nvPr>
            <p:ph type="body" sz="quarter" idx="13"/>
          </p:nvPr>
        </p:nvSpPr>
        <p:spPr/>
        <p:txBody>
          <a:bodyPr/>
          <a:lstStyle/>
          <a:p>
            <a:pPr>
              <a:buFont typeface="Arial" panose="020B0604020202020204" pitchFamily="34" charset="0"/>
              <a:buChar char="•"/>
            </a:pPr>
            <a:r>
              <a:rPr lang="en-AU" dirty="0"/>
              <a:t>Global Settlement rule change:</a:t>
            </a:r>
          </a:p>
          <a:p>
            <a:pPr lvl="1">
              <a:buFont typeface="Arial" panose="020B0604020202020204" pitchFamily="34" charset="0"/>
              <a:buChar char="•"/>
            </a:pPr>
            <a:r>
              <a:rPr lang="en-AU" dirty="0"/>
              <a:t>AEMC website: </a:t>
            </a:r>
            <a:r>
              <a:rPr lang="en-AU" dirty="0">
                <a:hlinkClick r:id="rId2"/>
              </a:rPr>
              <a:t>https://www.aemc.gov.au/rule-changes/global-settlement-and-market-reconciliation</a:t>
            </a:r>
            <a:r>
              <a:rPr lang="en-AU" dirty="0"/>
              <a:t> </a:t>
            </a:r>
          </a:p>
          <a:p>
            <a:pPr>
              <a:buFont typeface="Arial" panose="020B0604020202020204" pitchFamily="34" charset="0"/>
              <a:buChar char="•"/>
            </a:pPr>
            <a:r>
              <a:rPr lang="en-AU" dirty="0"/>
              <a:t>AEMO 5MS Program contacts:</a:t>
            </a:r>
          </a:p>
          <a:p>
            <a:pPr lvl="1">
              <a:buFont typeface="Arial" panose="020B0604020202020204" pitchFamily="34" charset="0"/>
              <a:buChar char="•"/>
            </a:pPr>
            <a:r>
              <a:rPr lang="en-AU" dirty="0"/>
              <a:t>Graeme Windley, 5MS Program Manager</a:t>
            </a:r>
          </a:p>
          <a:p>
            <a:pPr lvl="1">
              <a:buFont typeface="Arial" panose="020B0604020202020204" pitchFamily="34" charset="0"/>
              <a:buChar char="•"/>
            </a:pPr>
            <a:r>
              <a:rPr lang="en-AU" dirty="0"/>
              <a:t>Chris Muffett, 5MS Business Lead</a:t>
            </a:r>
          </a:p>
          <a:p>
            <a:pPr lvl="1">
              <a:buFont typeface="Arial" panose="020B0604020202020204" pitchFamily="34" charset="0"/>
              <a:buChar char="•"/>
            </a:pPr>
            <a:r>
              <a:rPr lang="en-AU" dirty="0"/>
              <a:t>Emily Brodie, 5MS Procedure Lead</a:t>
            </a:r>
          </a:p>
          <a:p>
            <a:pPr lvl="1">
              <a:buFont typeface="Arial" panose="020B0604020202020204" pitchFamily="34" charset="0"/>
              <a:buChar char="•"/>
            </a:pPr>
            <a:r>
              <a:rPr lang="en-AU" dirty="0"/>
              <a:t>Hamish McNeish, 5MS Systems Lead</a:t>
            </a:r>
          </a:p>
          <a:p>
            <a:pPr lvl="1">
              <a:buFont typeface="Arial" panose="020B0604020202020204" pitchFamily="34" charset="0"/>
              <a:buChar char="•"/>
            </a:pPr>
            <a:r>
              <a:rPr lang="en-AU" dirty="0"/>
              <a:t>Gary Eisner, 5MS Stakeholder Liaison</a:t>
            </a:r>
          </a:p>
          <a:p>
            <a:pPr>
              <a:buFont typeface="Arial" panose="020B0604020202020204" pitchFamily="34" charset="0"/>
              <a:buChar char="•"/>
            </a:pPr>
            <a:r>
              <a:rPr lang="en-AU" dirty="0"/>
              <a:t>Contact details:</a:t>
            </a:r>
          </a:p>
          <a:p>
            <a:pPr lvl="1">
              <a:buFont typeface="Arial" panose="020B0604020202020204" pitchFamily="34" charset="0"/>
              <a:buChar char="•"/>
            </a:pPr>
            <a:r>
              <a:rPr lang="en-AU" dirty="0"/>
              <a:t>5MS email: </a:t>
            </a:r>
            <a:r>
              <a:rPr lang="en-AU" dirty="0">
                <a:hlinkClick r:id="rId3"/>
              </a:rPr>
              <a:t>5ms@aemo.com.au</a:t>
            </a:r>
            <a:endParaRPr lang="en-AU" dirty="0"/>
          </a:p>
          <a:p>
            <a:pPr lvl="1">
              <a:buFont typeface="Arial" panose="020B0604020202020204" pitchFamily="34" charset="0"/>
              <a:buChar char="•"/>
            </a:pPr>
            <a:r>
              <a:rPr lang="en-AU" dirty="0"/>
              <a:t>5MS webpage: </a:t>
            </a:r>
            <a:r>
              <a:rPr lang="en-AU" dirty="0">
                <a:hlinkClick r:id="rId4"/>
              </a:rPr>
              <a:t>http://www.aemo.com.au/Electricity/National-Electricity-Market-NEM/Five-Minute-Settlement</a:t>
            </a:r>
            <a:endParaRPr lang="en-AU" dirty="0"/>
          </a:p>
          <a:p>
            <a:pPr>
              <a:buFont typeface="Arial" panose="020B0604020202020204" pitchFamily="34" charset="0"/>
              <a:buChar char="•"/>
            </a:pPr>
            <a:endParaRPr lang="en-AU" dirty="0"/>
          </a:p>
        </p:txBody>
      </p:sp>
      <p:sp>
        <p:nvSpPr>
          <p:cNvPr id="4" name="Slide Number Placeholder 5">
            <a:extLst>
              <a:ext uri="{FF2B5EF4-FFF2-40B4-BE49-F238E27FC236}">
                <a16:creationId xmlns:a16="http://schemas.microsoft.com/office/drawing/2014/main" id="{75622825-2C66-4AA1-91B3-D3F42D656B45}"/>
              </a:ext>
            </a:extLst>
          </p:cNvPr>
          <p:cNvSpPr>
            <a:spLocks noGrp="1"/>
          </p:cNvSpPr>
          <p:nvPr>
            <p:ph type="sldNum" sz="quarter" idx="12"/>
          </p:nvPr>
        </p:nvSpPr>
        <p:spPr>
          <a:xfrm>
            <a:off x="9956751" y="7006699"/>
            <a:ext cx="505220" cy="402483"/>
          </a:xfrm>
        </p:spPr>
        <p:txBody>
          <a:bodyPr/>
          <a:lstStyle/>
          <a:p>
            <a:fld id="{4EC81F68-4976-451A-B2E9-79BCBD2F70CC}" type="slidenum">
              <a:rPr lang="en-AU" smtClean="0"/>
              <a:pPr/>
              <a:t>16</a:t>
            </a:fld>
            <a:endParaRPr lang="en-AU"/>
          </a:p>
        </p:txBody>
      </p:sp>
    </p:spTree>
    <p:extLst>
      <p:ext uri="{BB962C8B-B14F-4D97-AF65-F5344CB8AC3E}">
        <p14:creationId xmlns:p14="http://schemas.microsoft.com/office/powerpoint/2010/main" val="36234021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A0469-428F-466B-84E6-9D10200E8FAD}"/>
              </a:ext>
            </a:extLst>
          </p:cNvPr>
          <p:cNvSpPr>
            <a:spLocks noGrp="1"/>
          </p:cNvSpPr>
          <p:nvPr>
            <p:ph type="title"/>
          </p:nvPr>
        </p:nvSpPr>
        <p:spPr/>
        <p:txBody>
          <a:bodyPr/>
          <a:lstStyle/>
          <a:p>
            <a:r>
              <a:rPr lang="en-AU" dirty="0"/>
              <a:t>Upcoming meetings</a:t>
            </a:r>
          </a:p>
        </p:txBody>
      </p:sp>
      <p:sp>
        <p:nvSpPr>
          <p:cNvPr id="3" name="Text Placeholder 2">
            <a:extLst>
              <a:ext uri="{FF2B5EF4-FFF2-40B4-BE49-F238E27FC236}">
                <a16:creationId xmlns:a16="http://schemas.microsoft.com/office/drawing/2014/main" id="{6214FF69-5D0E-4EF9-897C-E454D156C4A9}"/>
              </a:ext>
            </a:extLst>
          </p:cNvPr>
          <p:cNvSpPr>
            <a:spLocks noGrp="1"/>
          </p:cNvSpPr>
          <p:nvPr>
            <p:ph type="body" sz="quarter" idx="13"/>
          </p:nvPr>
        </p:nvSpPr>
        <p:spPr/>
        <p:txBody>
          <a:bodyPr>
            <a:normAutofit/>
          </a:bodyPr>
          <a:lstStyle/>
          <a:p>
            <a:pPr>
              <a:buFont typeface="Arial" panose="020B0604020202020204" pitchFamily="34" charset="0"/>
              <a:buChar char="•"/>
            </a:pPr>
            <a:r>
              <a:rPr lang="en-AU" dirty="0"/>
              <a:t>Next Executive Forum:</a:t>
            </a:r>
          </a:p>
          <a:p>
            <a:pPr lvl="1">
              <a:buFont typeface="Arial" panose="020B0604020202020204" pitchFamily="34" charset="0"/>
              <a:buChar char="•"/>
            </a:pPr>
            <a:r>
              <a:rPr lang="en-AU" dirty="0"/>
              <a:t>Tuesday 13 November</a:t>
            </a:r>
          </a:p>
          <a:p>
            <a:pPr>
              <a:buFont typeface="Arial" panose="020B0604020202020204" pitchFamily="34" charset="0"/>
              <a:buChar char="•"/>
            </a:pPr>
            <a:r>
              <a:rPr lang="en-AU" dirty="0"/>
              <a:t>Program Consultative Forums:</a:t>
            </a:r>
          </a:p>
          <a:p>
            <a:pPr lvl="1">
              <a:buFont typeface="Arial" panose="020B0604020202020204" pitchFamily="34" charset="0"/>
              <a:buChar char="•"/>
            </a:pPr>
            <a:r>
              <a:rPr lang="en-AU" dirty="0"/>
              <a:t>Thursday 4 October</a:t>
            </a:r>
          </a:p>
          <a:p>
            <a:pPr>
              <a:buFont typeface="Arial" panose="020B0604020202020204" pitchFamily="34" charset="0"/>
              <a:buChar char="•"/>
            </a:pPr>
            <a:r>
              <a:rPr lang="en-AU" dirty="0"/>
              <a:t>Next Procedure Working Group:</a:t>
            </a:r>
          </a:p>
          <a:p>
            <a:pPr lvl="1">
              <a:buFont typeface="Arial" panose="020B0604020202020204" pitchFamily="34" charset="0"/>
              <a:buChar char="•"/>
            </a:pPr>
            <a:r>
              <a:rPr lang="en-AU" dirty="0"/>
              <a:t>Thursday 13 September</a:t>
            </a:r>
          </a:p>
          <a:p>
            <a:pPr>
              <a:buFont typeface="Arial" panose="020B0604020202020204" pitchFamily="34" charset="0"/>
              <a:buChar char="•"/>
            </a:pPr>
            <a:r>
              <a:rPr lang="en-AU" dirty="0"/>
              <a:t>Next Systems Working Group:</a:t>
            </a:r>
          </a:p>
          <a:p>
            <a:pPr lvl="1">
              <a:buFont typeface="Arial" panose="020B0604020202020204" pitchFamily="34" charset="0"/>
              <a:buChar char="•"/>
            </a:pPr>
            <a:r>
              <a:rPr lang="en-AU" dirty="0"/>
              <a:t>Monday 17 September</a:t>
            </a:r>
          </a:p>
          <a:p>
            <a:pPr>
              <a:buFont typeface="Arial" panose="020B0604020202020204" pitchFamily="34" charset="0"/>
              <a:buChar char="•"/>
            </a:pPr>
            <a:r>
              <a:rPr lang="en-AU" dirty="0"/>
              <a:t>Meetings and forum dates: </a:t>
            </a:r>
            <a:r>
              <a:rPr lang="en-AU" sz="2000" dirty="0">
                <a:hlinkClick r:id="rId2"/>
              </a:rPr>
              <a:t>http://www.aemo.com.au/-/media/Files/Electricity/NEM/5MS/5MS-2018-Industry-Meeting-Schedule---External-Version.xlsx</a:t>
            </a:r>
            <a:r>
              <a:rPr lang="en-AU" sz="2000" dirty="0"/>
              <a:t> </a:t>
            </a:r>
            <a:endParaRPr lang="en-AU" dirty="0"/>
          </a:p>
        </p:txBody>
      </p:sp>
      <p:sp>
        <p:nvSpPr>
          <p:cNvPr id="4" name="Slide Number Placeholder 5">
            <a:extLst>
              <a:ext uri="{FF2B5EF4-FFF2-40B4-BE49-F238E27FC236}">
                <a16:creationId xmlns:a16="http://schemas.microsoft.com/office/drawing/2014/main" id="{D684585E-6FE0-4982-A335-46B781C79535}"/>
              </a:ext>
            </a:extLst>
          </p:cNvPr>
          <p:cNvSpPr>
            <a:spLocks noGrp="1"/>
          </p:cNvSpPr>
          <p:nvPr>
            <p:ph type="sldNum" sz="quarter" idx="12"/>
          </p:nvPr>
        </p:nvSpPr>
        <p:spPr>
          <a:xfrm>
            <a:off x="9956751" y="7006699"/>
            <a:ext cx="505220" cy="402483"/>
          </a:xfrm>
        </p:spPr>
        <p:txBody>
          <a:bodyPr/>
          <a:lstStyle/>
          <a:p>
            <a:fld id="{4EC81F68-4976-451A-B2E9-79BCBD2F70CC}" type="slidenum">
              <a:rPr lang="en-AU" smtClean="0"/>
              <a:pPr/>
              <a:t>17</a:t>
            </a:fld>
            <a:endParaRPr lang="en-AU"/>
          </a:p>
        </p:txBody>
      </p:sp>
    </p:spTree>
    <p:extLst>
      <p:ext uri="{BB962C8B-B14F-4D97-AF65-F5344CB8AC3E}">
        <p14:creationId xmlns:p14="http://schemas.microsoft.com/office/powerpoint/2010/main" val="2180693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FE1B9C27-437E-4C05-826E-FF7E2C0A8808}"/>
              </a:ext>
            </a:extLst>
          </p:cNvPr>
          <p:cNvSpPr>
            <a:spLocks noGrp="1"/>
          </p:cNvSpPr>
          <p:nvPr>
            <p:ph type="sldNum" sz="quarter" idx="4294967295"/>
          </p:nvPr>
        </p:nvSpPr>
        <p:spPr>
          <a:xfrm>
            <a:off x="10186988" y="7007225"/>
            <a:ext cx="504825" cy="401638"/>
          </a:xfrm>
        </p:spPr>
        <p:txBody>
          <a:bodyPr/>
          <a:lstStyle/>
          <a:p>
            <a:fld id="{4EC81F68-4976-451A-B2E9-79BCBD2F70CC}" type="slidenum">
              <a:rPr lang="en-AU" smtClean="0"/>
              <a:pPr/>
              <a:t>18</a:t>
            </a:fld>
            <a:endParaRPr lang="en-AU" dirty="0"/>
          </a:p>
        </p:txBody>
      </p:sp>
    </p:spTree>
    <p:extLst>
      <p:ext uri="{BB962C8B-B14F-4D97-AF65-F5344CB8AC3E}">
        <p14:creationId xmlns:p14="http://schemas.microsoft.com/office/powerpoint/2010/main" val="6863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t>Agenda</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p:txBody>
          <a:bodyPr/>
          <a:lstStyle/>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dirty="0"/>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2</a:t>
            </a:fld>
            <a:endParaRPr lang="en-AU" dirty="0"/>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graphicFrame>
        <p:nvGraphicFramePr>
          <p:cNvPr id="3" name="Table 2">
            <a:extLst>
              <a:ext uri="{FF2B5EF4-FFF2-40B4-BE49-F238E27FC236}">
                <a16:creationId xmlns:a16="http://schemas.microsoft.com/office/drawing/2014/main" id="{62711CFE-9D89-4F3F-8EF2-82FDD5EC0D46}"/>
              </a:ext>
            </a:extLst>
          </p:cNvPr>
          <p:cNvGraphicFramePr>
            <a:graphicFrameLocks noGrp="1"/>
          </p:cNvGraphicFramePr>
          <p:nvPr>
            <p:extLst>
              <p:ext uri="{D42A27DB-BD31-4B8C-83A1-F6EECF244321}">
                <p14:modId xmlns:p14="http://schemas.microsoft.com/office/powerpoint/2010/main" val="2107336964"/>
              </p:ext>
            </p:extLst>
          </p:nvPr>
        </p:nvGraphicFramePr>
        <p:xfrm>
          <a:off x="206546" y="1586071"/>
          <a:ext cx="10255424" cy="2371523"/>
        </p:xfrm>
        <a:graphic>
          <a:graphicData uri="http://schemas.openxmlformats.org/drawingml/2006/table">
            <a:tbl>
              <a:tblPr firstRow="1" firstCol="1" bandRow="1">
                <a:tableStyleId>{5C22544A-7EE6-4342-B048-85BDC9FD1C3A}</a:tableStyleId>
              </a:tblPr>
              <a:tblGrid>
                <a:gridCol w="526878">
                  <a:extLst>
                    <a:ext uri="{9D8B030D-6E8A-4147-A177-3AD203B41FA5}">
                      <a16:colId xmlns:a16="http://schemas.microsoft.com/office/drawing/2014/main" val="538271126"/>
                    </a:ext>
                  </a:extLst>
                </a:gridCol>
                <a:gridCol w="2818526">
                  <a:extLst>
                    <a:ext uri="{9D8B030D-6E8A-4147-A177-3AD203B41FA5}">
                      <a16:colId xmlns:a16="http://schemas.microsoft.com/office/drawing/2014/main" val="1422408940"/>
                    </a:ext>
                  </a:extLst>
                </a:gridCol>
                <a:gridCol w="3752804">
                  <a:extLst>
                    <a:ext uri="{9D8B030D-6E8A-4147-A177-3AD203B41FA5}">
                      <a16:colId xmlns:a16="http://schemas.microsoft.com/office/drawing/2014/main" val="2436665780"/>
                    </a:ext>
                  </a:extLst>
                </a:gridCol>
                <a:gridCol w="3157216">
                  <a:extLst>
                    <a:ext uri="{9D8B030D-6E8A-4147-A177-3AD203B41FA5}">
                      <a16:colId xmlns:a16="http://schemas.microsoft.com/office/drawing/2014/main" val="2835572980"/>
                    </a:ext>
                  </a:extLst>
                </a:gridCol>
              </a:tblGrid>
              <a:tr h="338789">
                <a:tc>
                  <a:txBody>
                    <a:bodyPr/>
                    <a:lstStyle/>
                    <a:p>
                      <a:pPr algn="ctr">
                        <a:spcBef>
                          <a:spcPts val="100"/>
                        </a:spcBef>
                        <a:spcAft>
                          <a:spcPts val="100"/>
                        </a:spcAft>
                        <a:tabLst>
                          <a:tab pos="252095" algn="l"/>
                          <a:tab pos="504190" algn="l"/>
                          <a:tab pos="756285" algn="l"/>
                        </a:tabLst>
                      </a:pPr>
                      <a:r>
                        <a:rPr lang="en-AU" sz="1600" cap="all" dirty="0">
                          <a:effectLst/>
                          <a:latin typeface="+mn-lt"/>
                        </a:rPr>
                        <a:t>NO</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mn-lt"/>
                        </a:rPr>
                        <a:t>Time</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mn-lt"/>
                        </a:rPr>
                        <a:t>AGENDA ITEM</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mn-lt"/>
                        </a:rPr>
                        <a:t>Responsible</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054372720"/>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1</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ea typeface="Times New Roman" panose="02020603050405020304" pitchFamily="18" charset="0"/>
                          <a:cs typeface="Times New Roman" panose="02020603050405020304" pitchFamily="18" charset="0"/>
                        </a:rPr>
                        <a:t>Minutes and actions from previous meeting</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Peter </a:t>
                      </a:r>
                      <a:r>
                        <a:rPr lang="en-AU" sz="1600" b="0" dirty="0" err="1">
                          <a:solidFill>
                            <a:schemeClr val="tx1"/>
                          </a:solidFill>
                          <a:effectLst/>
                          <a:latin typeface="+mn-lt"/>
                          <a:ea typeface="Times New Roman" panose="02020603050405020304" pitchFamily="18" charset="0"/>
                          <a:cs typeface="Times New Roman" panose="02020603050405020304" pitchFamily="18" charset="0"/>
                        </a:rPr>
                        <a:t>Geers</a:t>
                      </a:r>
                      <a:r>
                        <a:rPr lang="en-AU" sz="1600" b="0" dirty="0">
                          <a:solidFill>
                            <a:schemeClr val="tx1"/>
                          </a:solidFill>
                          <a:effectLst/>
                          <a:latin typeface="+mn-lt"/>
                          <a:ea typeface="Times New Roman" panose="02020603050405020304" pitchFamily="18" charset="0"/>
                          <a:cs typeface="Times New Roman" panose="02020603050405020304" pitchFamily="18" charset="0"/>
                        </a:rPr>
                        <a:t> (AEMO)</a:t>
                      </a:r>
                    </a:p>
                  </a:txBody>
                  <a:tcPr marL="68580" marR="68580" marT="0" marB="0" anchor="ctr"/>
                </a:tc>
                <a:extLst>
                  <a:ext uri="{0D108BD9-81ED-4DB2-BD59-A6C34878D82A}">
                    <a16:rowId xmlns:a16="http://schemas.microsoft.com/office/drawing/2014/main" val="4271142355"/>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2</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ea typeface="Times New Roman" panose="02020603050405020304" pitchFamily="18" charset="0"/>
                          <a:cs typeface="Times New Roman" panose="02020603050405020304" pitchFamily="18" charset="0"/>
                        </a:rPr>
                        <a:t>Program update</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Graeme Windley (AEMO)</a:t>
                      </a:r>
                    </a:p>
                  </a:txBody>
                  <a:tcPr marL="68580" marR="68580" marT="0" marB="0" anchor="ctr"/>
                </a:tc>
                <a:extLst>
                  <a:ext uri="{0D108BD9-81ED-4DB2-BD59-A6C34878D82A}">
                    <a16:rowId xmlns:a16="http://schemas.microsoft.com/office/drawing/2014/main" val="10005"/>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3</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a:solidFill>
                            <a:schemeClr val="tx1"/>
                          </a:solidFill>
                          <a:effectLst/>
                          <a:latin typeface="+mn-lt"/>
                          <a:ea typeface="Times New Roman" panose="02020603050405020304" pitchFamily="18" charset="0"/>
                          <a:cs typeface="Times New Roman" panose="02020603050405020304" pitchFamily="18" charset="0"/>
                        </a:rPr>
                        <a:t>Industry risks &amp; issues</a:t>
                      </a:r>
                    </a:p>
                  </a:txBody>
                  <a:tcPr marL="68580" marR="68580" marT="0" marB="0" anchor="ctr"/>
                </a:tc>
                <a:tc>
                  <a:txBody>
                    <a:bodyPr/>
                    <a:lstStyle/>
                    <a:p>
                      <a:pPr>
                        <a:spcBef>
                          <a:spcPts val="100"/>
                        </a:spcBef>
                        <a:spcAft>
                          <a:spcPts val="100"/>
                        </a:spcAft>
                      </a:pPr>
                      <a:r>
                        <a:rPr lang="en-AU" sz="1600" b="0" dirty="0">
                          <a:solidFill>
                            <a:schemeClr val="tx1"/>
                          </a:solidFill>
                          <a:effectLst/>
                          <a:latin typeface="+mn-lt"/>
                          <a:ea typeface="Times New Roman" panose="02020603050405020304" pitchFamily="18" charset="0"/>
                          <a:cs typeface="Times New Roman" panose="02020603050405020304" pitchFamily="18" charset="0"/>
                        </a:rPr>
                        <a:t>Graeme Windley (AEMO)</a:t>
                      </a:r>
                    </a:p>
                  </a:txBody>
                  <a:tcPr marL="68580" marR="68580" marT="0" marB="0" anchor="ctr"/>
                </a:tc>
                <a:extLst>
                  <a:ext uri="{0D108BD9-81ED-4DB2-BD59-A6C34878D82A}">
                    <a16:rowId xmlns:a16="http://schemas.microsoft.com/office/drawing/2014/main" val="3826184845"/>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a:t>
                      </a:r>
                    </a:p>
                  </a:txBody>
                  <a:tcPr marL="68580" marR="68580" marT="0" marB="0" anchor="ctr"/>
                </a:tc>
                <a:tc>
                  <a:txBody>
                    <a:bodyPr/>
                    <a:lstStyle/>
                    <a:p>
                      <a:pPr marL="0" algn="l" defTabSz="801929" rtl="0" eaLnBrk="1" latinLnBrk="0" hangingPunct="1">
                        <a:spcBef>
                          <a:spcPts val="100"/>
                        </a:spcBef>
                        <a:spcAft>
                          <a:spcPts val="100"/>
                        </a:spcAft>
                        <a:tabLst>
                          <a:tab pos="504190" algn="l"/>
                          <a:tab pos="756285" algn="l"/>
                        </a:tabLst>
                      </a:pPr>
                      <a:r>
                        <a:rPr lang="en-AU" sz="1600" b="0" kern="1200" dirty="0">
                          <a:solidFill>
                            <a:schemeClr val="tx1"/>
                          </a:solidFill>
                          <a:effectLst/>
                          <a:latin typeface="+mn-lt"/>
                          <a:ea typeface="Times New Roman" panose="02020603050405020304" pitchFamily="18" charset="0"/>
                          <a:cs typeface="Times New Roman" panose="02020603050405020304" pitchFamily="18" charset="0"/>
                        </a:rPr>
                        <a:t>1-on-1 engagement</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Chris Muffett (AEMO)</a:t>
                      </a:r>
                    </a:p>
                  </a:txBody>
                  <a:tcPr marL="68580" marR="68580" marT="0" marB="0" anchor="ctr"/>
                </a:tc>
                <a:extLst>
                  <a:ext uri="{0D108BD9-81ED-4DB2-BD59-A6C34878D82A}">
                    <a16:rowId xmlns:a16="http://schemas.microsoft.com/office/drawing/2014/main" val="3426961266"/>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5</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a:t>
                      </a:r>
                    </a:p>
                  </a:txBody>
                  <a:tcPr marL="68580" marR="68580" marT="0" marB="0" anchor="ctr"/>
                </a:tc>
                <a:tc>
                  <a:txBody>
                    <a:bodyPr/>
                    <a:lstStyle/>
                    <a:p>
                      <a:pPr marL="0" algn="l" defTabSz="801929" rtl="0" eaLnBrk="1" latinLnBrk="0" hangingPunct="1">
                        <a:spcBef>
                          <a:spcPts val="100"/>
                        </a:spcBef>
                        <a:spcAft>
                          <a:spcPts val="100"/>
                        </a:spcAft>
                        <a:tabLst>
                          <a:tab pos="504190" algn="l"/>
                          <a:tab pos="756285" algn="l"/>
                        </a:tabLst>
                      </a:pPr>
                      <a:r>
                        <a:rPr lang="en-AU" sz="1600" b="0" kern="1200" dirty="0">
                          <a:solidFill>
                            <a:schemeClr val="tx1"/>
                          </a:solidFill>
                          <a:effectLst/>
                          <a:latin typeface="+mn-lt"/>
                          <a:ea typeface="Times New Roman" panose="02020603050405020304" pitchFamily="18" charset="0"/>
                          <a:cs typeface="Times New Roman" panose="02020603050405020304" pitchFamily="18" charset="0"/>
                        </a:rPr>
                        <a:t>Small participant engagement</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Chris Muffett (AEMO)</a:t>
                      </a:r>
                    </a:p>
                  </a:txBody>
                  <a:tcPr marL="68580" marR="68580" marT="0" marB="0" anchor="ctr"/>
                </a:tc>
                <a:extLst>
                  <a:ext uri="{0D108BD9-81ED-4DB2-BD59-A6C34878D82A}">
                    <a16:rowId xmlns:a16="http://schemas.microsoft.com/office/drawing/2014/main" val="4114015437"/>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6</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a:t>
                      </a:r>
                    </a:p>
                  </a:txBody>
                  <a:tcPr marL="68580" marR="68580" marT="0" marB="0" anchor="ctr"/>
                </a:tc>
                <a:tc>
                  <a:txBody>
                    <a:bodyPr/>
                    <a:lstStyle/>
                    <a:p>
                      <a:pPr>
                        <a:spcBef>
                          <a:spcPts val="100"/>
                        </a:spcBef>
                        <a:spcAft>
                          <a:spcPts val="100"/>
                        </a:spcAft>
                      </a:pPr>
                      <a:r>
                        <a:rPr lang="en-AU" sz="1600" dirty="0">
                          <a:effectLst/>
                          <a:latin typeface="+mn-lt"/>
                          <a:ea typeface="Times New Roman" panose="02020603050405020304" pitchFamily="18" charset="0"/>
                          <a:cs typeface="Times New Roman" panose="02020603050405020304" pitchFamily="18" charset="0"/>
                        </a:rPr>
                        <a:t>Forward meeting plan</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dirty="0">
                          <a:effectLst/>
                          <a:latin typeface="+mn-lt"/>
                          <a:ea typeface="Times New Roman" panose="02020603050405020304" pitchFamily="18" charset="0"/>
                          <a:cs typeface="Times New Roman" panose="02020603050405020304" pitchFamily="18" charset="0"/>
                        </a:rPr>
                        <a:t>Peter </a:t>
                      </a:r>
                      <a:r>
                        <a:rPr lang="en-AU" sz="1600" dirty="0" err="1">
                          <a:effectLst/>
                          <a:latin typeface="+mn-lt"/>
                          <a:ea typeface="Times New Roman" panose="02020603050405020304" pitchFamily="18" charset="0"/>
                          <a:cs typeface="Times New Roman" panose="02020603050405020304" pitchFamily="18" charset="0"/>
                        </a:rPr>
                        <a:t>Geers</a:t>
                      </a:r>
                      <a:r>
                        <a:rPr lang="en-AU" sz="1600" dirty="0">
                          <a:effectLst/>
                          <a:latin typeface="+mn-lt"/>
                          <a:ea typeface="Times New Roman" panose="02020603050405020304" pitchFamily="18" charset="0"/>
                          <a:cs typeface="Times New Roman" panose="02020603050405020304" pitchFamily="18" charset="0"/>
                        </a:rPr>
                        <a:t> (AEMO)</a:t>
                      </a:r>
                    </a:p>
                  </a:txBody>
                  <a:tcPr marL="68580" marR="68580" marT="0" marB="0" anchor="ctr"/>
                </a:tc>
                <a:extLst>
                  <a:ext uri="{0D108BD9-81ED-4DB2-BD59-A6C34878D82A}">
                    <a16:rowId xmlns:a16="http://schemas.microsoft.com/office/drawing/2014/main" val="1807239946"/>
                  </a:ext>
                </a:extLst>
              </a:tr>
            </a:tbl>
          </a:graphicData>
        </a:graphic>
      </p:graphicFrame>
    </p:spTree>
    <p:extLst>
      <p:ext uri="{BB962C8B-B14F-4D97-AF65-F5344CB8AC3E}">
        <p14:creationId xmlns:p14="http://schemas.microsoft.com/office/powerpoint/2010/main" val="3750593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lstStyle/>
          <a:p>
            <a:r>
              <a:rPr lang="en-AU" dirty="0"/>
              <a:t>Minutes and actions from previous meeting</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Peter </a:t>
            </a:r>
            <a:r>
              <a:rPr lang="en-AU" dirty="0" err="1"/>
              <a:t>Geers</a:t>
            </a:r>
            <a:endParaRPr lang="en-AU" dirty="0"/>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3</a:t>
            </a:fld>
            <a:endParaRPr lang="en-AU" dirty="0"/>
          </a:p>
        </p:txBody>
      </p:sp>
    </p:spTree>
    <p:extLst>
      <p:ext uri="{BB962C8B-B14F-4D97-AF65-F5344CB8AC3E}">
        <p14:creationId xmlns:p14="http://schemas.microsoft.com/office/powerpoint/2010/main" val="988557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DD5A4-B3C1-4975-AA83-69942689E5A2}"/>
              </a:ext>
            </a:extLst>
          </p:cNvPr>
          <p:cNvSpPr>
            <a:spLocks noGrp="1"/>
          </p:cNvSpPr>
          <p:nvPr>
            <p:ph type="title"/>
          </p:nvPr>
        </p:nvSpPr>
        <p:spPr/>
        <p:txBody>
          <a:bodyPr/>
          <a:lstStyle/>
          <a:p>
            <a:r>
              <a:rPr lang="en-AU" dirty="0"/>
              <a:t>Previous meeting</a:t>
            </a:r>
          </a:p>
        </p:txBody>
      </p:sp>
      <p:sp>
        <p:nvSpPr>
          <p:cNvPr id="3" name="Text Placeholder 2">
            <a:extLst>
              <a:ext uri="{FF2B5EF4-FFF2-40B4-BE49-F238E27FC236}">
                <a16:creationId xmlns:a16="http://schemas.microsoft.com/office/drawing/2014/main" id="{2E45338D-2120-4DEA-914B-AE2356DE9957}"/>
              </a:ext>
            </a:extLst>
          </p:cNvPr>
          <p:cNvSpPr>
            <a:spLocks noGrp="1"/>
          </p:cNvSpPr>
          <p:nvPr>
            <p:ph type="body" sz="quarter" idx="13"/>
          </p:nvPr>
        </p:nvSpPr>
        <p:spPr/>
        <p:txBody>
          <a:bodyPr/>
          <a:lstStyle/>
          <a:p>
            <a:pPr>
              <a:buFont typeface="Arial" panose="020B0604020202020204" pitchFamily="34" charset="0"/>
              <a:buChar char="•"/>
            </a:pPr>
            <a:r>
              <a:rPr lang="en-AU" dirty="0"/>
              <a:t>Executive Forum met on Wednesday 18 July 2018</a:t>
            </a:r>
          </a:p>
          <a:p>
            <a:pPr>
              <a:buFont typeface="Arial" panose="020B0604020202020204" pitchFamily="34" charset="0"/>
              <a:buChar char="•"/>
            </a:pPr>
            <a:r>
              <a:rPr lang="en-AU" dirty="0"/>
              <a:t>Meeting pack and notes from the meeting are published at: </a:t>
            </a:r>
            <a:r>
              <a:rPr lang="en-AU" dirty="0">
                <a:hlinkClick r:id="rId2"/>
              </a:rPr>
              <a:t>http://www.aemo.com.au/Electricity/National-Electricity-Market-NEM/Five-Minute-Settlement/Program-Management/Executive-Forum</a:t>
            </a:r>
            <a:r>
              <a:rPr lang="en-AU" dirty="0"/>
              <a:t> </a:t>
            </a:r>
          </a:p>
          <a:p>
            <a:pPr>
              <a:buFont typeface="Arial" panose="020B0604020202020204" pitchFamily="34" charset="0"/>
              <a:buChar char="•"/>
            </a:pPr>
            <a:r>
              <a:rPr lang="en-AU" dirty="0"/>
              <a:t>No actions identified during the meeting</a:t>
            </a:r>
          </a:p>
        </p:txBody>
      </p:sp>
      <p:sp>
        <p:nvSpPr>
          <p:cNvPr id="4" name="Slide Number Placeholder 5">
            <a:extLst>
              <a:ext uri="{FF2B5EF4-FFF2-40B4-BE49-F238E27FC236}">
                <a16:creationId xmlns:a16="http://schemas.microsoft.com/office/drawing/2014/main" id="{5B375134-5553-4610-9705-C95871DFD151}"/>
              </a:ext>
            </a:extLst>
          </p:cNvPr>
          <p:cNvSpPr>
            <a:spLocks noGrp="1"/>
          </p:cNvSpPr>
          <p:nvPr>
            <p:ph type="sldNum" sz="quarter" idx="12"/>
          </p:nvPr>
        </p:nvSpPr>
        <p:spPr>
          <a:xfrm>
            <a:off x="9956751" y="7006699"/>
            <a:ext cx="505220" cy="402483"/>
          </a:xfrm>
        </p:spPr>
        <p:txBody>
          <a:bodyPr/>
          <a:lstStyle/>
          <a:p>
            <a:fld id="{4EC81F68-4976-451A-B2E9-79BCBD2F70CC}" type="slidenum">
              <a:rPr lang="en-AU" smtClean="0"/>
              <a:pPr/>
              <a:t>4</a:t>
            </a:fld>
            <a:endParaRPr lang="en-AU"/>
          </a:p>
        </p:txBody>
      </p:sp>
    </p:spTree>
    <p:extLst>
      <p:ext uri="{BB962C8B-B14F-4D97-AF65-F5344CB8AC3E}">
        <p14:creationId xmlns:p14="http://schemas.microsoft.com/office/powerpoint/2010/main" val="2798780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lstStyle/>
          <a:p>
            <a:r>
              <a:rPr lang="en-AU" dirty="0"/>
              <a:t>Program update</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Graeme Windley</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5</a:t>
            </a:fld>
            <a:endParaRPr lang="en-AU" dirty="0"/>
          </a:p>
        </p:txBody>
      </p:sp>
    </p:spTree>
    <p:extLst>
      <p:ext uri="{BB962C8B-B14F-4D97-AF65-F5344CB8AC3E}">
        <p14:creationId xmlns:p14="http://schemas.microsoft.com/office/powerpoint/2010/main" val="3686159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High-level status</a:t>
            </a:r>
          </a:p>
        </p:txBody>
      </p:sp>
      <p:sp>
        <p:nvSpPr>
          <p:cNvPr id="8" name="Content Placeholder 7"/>
          <p:cNvSpPr>
            <a:spLocks noGrp="1"/>
          </p:cNvSpPr>
          <p:nvPr>
            <p:ph idx="1"/>
          </p:nvPr>
        </p:nvSpPr>
        <p:spPr/>
        <p:txBody>
          <a:bodyPr>
            <a:normAutofit/>
          </a:bodyPr>
          <a:lstStyle/>
          <a:p>
            <a:r>
              <a:rPr lang="en-AU" dirty="0"/>
              <a:t>Procedures work is progressing well, with all activities on track:</a:t>
            </a:r>
          </a:p>
          <a:p>
            <a:pPr lvl="1"/>
            <a:r>
              <a:rPr lang="en-AU" dirty="0"/>
              <a:t>Working groups and focus groups have been constructive</a:t>
            </a:r>
          </a:p>
          <a:p>
            <a:r>
              <a:rPr lang="en-AU" dirty="0"/>
              <a:t>Systems work is ramping up:</a:t>
            </a:r>
          </a:p>
          <a:p>
            <a:pPr lvl="1"/>
            <a:r>
              <a:rPr lang="en-AU" dirty="0"/>
              <a:t>Stakeholder engagement has commenced</a:t>
            </a:r>
          </a:p>
          <a:p>
            <a:pPr lvl="1"/>
            <a:r>
              <a:rPr lang="en-AU" dirty="0"/>
              <a:t>Development work to commence in Q4 2018</a:t>
            </a:r>
          </a:p>
          <a:p>
            <a:r>
              <a:rPr lang="en-AU" dirty="0"/>
              <a:t>Rule changes:</a:t>
            </a:r>
          </a:p>
          <a:p>
            <a:pPr lvl="1"/>
            <a:r>
              <a:rPr lang="en-AU" dirty="0"/>
              <a:t>Global settlement draft determination published 30 August</a:t>
            </a:r>
          </a:p>
          <a:p>
            <a:pPr lvl="1"/>
            <a:r>
              <a:rPr lang="en-AU" dirty="0"/>
              <a:t>Potential additional rule change to address drafting amendments – as agreed, this will be considered as part of the procedure activities</a:t>
            </a:r>
          </a:p>
          <a:p>
            <a:r>
              <a:rPr lang="en-AU" dirty="0"/>
              <a:t>Stakeholder engagement is proceeding:</a:t>
            </a:r>
          </a:p>
          <a:p>
            <a:pPr lvl="1"/>
            <a:r>
              <a:rPr lang="en-AU" dirty="0"/>
              <a:t>Procedure and System Working Groups meeting regularly</a:t>
            </a:r>
          </a:p>
          <a:p>
            <a:pPr lvl="1"/>
            <a:r>
              <a:rPr lang="en-AU" dirty="0"/>
              <a:t>Program Consultative Forum held its 3</a:t>
            </a:r>
            <a:r>
              <a:rPr lang="en-AU" baseline="30000" dirty="0"/>
              <a:t>rd</a:t>
            </a:r>
            <a:r>
              <a:rPr lang="en-AU" dirty="0"/>
              <a:t> meeting on 3 September</a:t>
            </a:r>
          </a:p>
          <a:p>
            <a:pPr lvl="1"/>
            <a:r>
              <a:rPr lang="en-AU" dirty="0"/>
              <a:t>1-on-1 discussions have been held</a:t>
            </a:r>
          </a:p>
        </p:txBody>
      </p:sp>
      <p:sp>
        <p:nvSpPr>
          <p:cNvPr id="6" name="Slide Number Placeholder 5"/>
          <p:cNvSpPr>
            <a:spLocks noGrp="1"/>
          </p:cNvSpPr>
          <p:nvPr>
            <p:ph type="sldNum" sz="quarter" idx="12"/>
          </p:nvPr>
        </p:nvSpPr>
        <p:spPr/>
        <p:txBody>
          <a:bodyPr/>
          <a:lstStyle/>
          <a:p>
            <a:fld id="{4EC81F68-4976-451A-B2E9-79BCBD2F70CC}" type="slidenum">
              <a:rPr lang="en-AU" smtClean="0"/>
              <a:pPr/>
              <a:t>6</a:t>
            </a:fld>
            <a:endParaRPr lang="en-AU"/>
          </a:p>
        </p:txBody>
      </p:sp>
    </p:spTree>
    <p:extLst>
      <p:ext uri="{BB962C8B-B14F-4D97-AF65-F5344CB8AC3E}">
        <p14:creationId xmlns:p14="http://schemas.microsoft.com/office/powerpoint/2010/main" val="1934896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lstStyle/>
          <a:p>
            <a:r>
              <a:rPr lang="en-AU" dirty="0"/>
              <a:t>Industry risks &amp; issues</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Graeme Windley</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7</a:t>
            </a:fld>
            <a:endParaRPr lang="en-AU" dirty="0"/>
          </a:p>
        </p:txBody>
      </p:sp>
    </p:spTree>
    <p:extLst>
      <p:ext uri="{BB962C8B-B14F-4D97-AF65-F5344CB8AC3E}">
        <p14:creationId xmlns:p14="http://schemas.microsoft.com/office/powerpoint/2010/main" val="2768144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3F986-1075-4E1C-B869-1F8248B526A8}"/>
              </a:ext>
            </a:extLst>
          </p:cNvPr>
          <p:cNvSpPr>
            <a:spLocks noGrp="1"/>
          </p:cNvSpPr>
          <p:nvPr>
            <p:ph type="title"/>
          </p:nvPr>
        </p:nvSpPr>
        <p:spPr/>
        <p:txBody>
          <a:bodyPr/>
          <a:lstStyle/>
          <a:p>
            <a:r>
              <a:rPr lang="en-AU" dirty="0"/>
              <a:t>Summary</a:t>
            </a:r>
          </a:p>
        </p:txBody>
      </p:sp>
      <p:sp>
        <p:nvSpPr>
          <p:cNvPr id="3" name="Content Placeholder 2">
            <a:extLst>
              <a:ext uri="{FF2B5EF4-FFF2-40B4-BE49-F238E27FC236}">
                <a16:creationId xmlns:a16="http://schemas.microsoft.com/office/drawing/2014/main" id="{289141D2-9992-40EF-94F0-420827AA50A8}"/>
              </a:ext>
            </a:extLst>
          </p:cNvPr>
          <p:cNvSpPr>
            <a:spLocks noGrp="1"/>
          </p:cNvSpPr>
          <p:nvPr>
            <p:ph idx="1"/>
          </p:nvPr>
        </p:nvSpPr>
        <p:spPr/>
        <p:txBody>
          <a:bodyPr/>
          <a:lstStyle/>
          <a:p>
            <a:r>
              <a:rPr lang="en-AU" dirty="0"/>
              <a:t>Latest risk/issue register included with meeting pack</a:t>
            </a:r>
          </a:p>
          <a:p>
            <a:r>
              <a:rPr lang="en-AU" dirty="0"/>
              <a:t>Risk/issue register is published on 5MS Program Consultative Forum page: </a:t>
            </a:r>
            <a:r>
              <a:rPr lang="en-AU" sz="2400" dirty="0">
                <a:hlinkClick r:id="rId2"/>
              </a:rPr>
              <a:t>http://www.aemo.com.au/Electricity/National-Electricity-Market-NEM/Five-Minute-Settlement/Program-Management/Program-Consultative-Forum</a:t>
            </a:r>
            <a:r>
              <a:rPr lang="en-AU" sz="2400" dirty="0"/>
              <a:t> </a:t>
            </a:r>
          </a:p>
          <a:p>
            <a:r>
              <a:rPr lang="en-AU" dirty="0"/>
              <a:t>AEMO welcomes any feedback from the Executive Forum on the risks &amp; issues</a:t>
            </a:r>
          </a:p>
        </p:txBody>
      </p:sp>
      <p:sp>
        <p:nvSpPr>
          <p:cNvPr id="5" name="Slide Number Placeholder 5">
            <a:extLst>
              <a:ext uri="{FF2B5EF4-FFF2-40B4-BE49-F238E27FC236}">
                <a16:creationId xmlns:a16="http://schemas.microsoft.com/office/drawing/2014/main" id="{299E9D6A-28D9-40FD-BDE4-CD032D243734}"/>
              </a:ext>
            </a:extLst>
          </p:cNvPr>
          <p:cNvSpPr>
            <a:spLocks noGrp="1"/>
          </p:cNvSpPr>
          <p:nvPr>
            <p:ph type="sldNum" sz="quarter" idx="12"/>
          </p:nvPr>
        </p:nvSpPr>
        <p:spPr>
          <a:xfrm>
            <a:off x="9956751" y="7006699"/>
            <a:ext cx="505220" cy="402483"/>
          </a:xfrm>
        </p:spPr>
        <p:txBody>
          <a:bodyPr/>
          <a:lstStyle/>
          <a:p>
            <a:fld id="{4EC81F68-4976-451A-B2E9-79BCBD2F70CC}" type="slidenum">
              <a:rPr lang="en-AU" smtClean="0"/>
              <a:pPr/>
              <a:t>8</a:t>
            </a:fld>
            <a:endParaRPr lang="en-AU"/>
          </a:p>
        </p:txBody>
      </p:sp>
    </p:spTree>
    <p:extLst>
      <p:ext uri="{BB962C8B-B14F-4D97-AF65-F5344CB8AC3E}">
        <p14:creationId xmlns:p14="http://schemas.microsoft.com/office/powerpoint/2010/main" val="3373113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9A67-4CC7-4DFC-A6C2-19518693F52B}"/>
              </a:ext>
            </a:extLst>
          </p:cNvPr>
          <p:cNvSpPr>
            <a:spLocks noGrp="1"/>
          </p:cNvSpPr>
          <p:nvPr>
            <p:ph type="title"/>
          </p:nvPr>
        </p:nvSpPr>
        <p:spPr/>
        <p:txBody>
          <a:bodyPr/>
          <a:lstStyle/>
          <a:p>
            <a:r>
              <a:rPr lang="en-AU" dirty="0"/>
              <a:t>Risk/issue updates</a:t>
            </a:r>
          </a:p>
        </p:txBody>
      </p:sp>
      <p:sp>
        <p:nvSpPr>
          <p:cNvPr id="4" name="Content Placeholder 3">
            <a:extLst>
              <a:ext uri="{FF2B5EF4-FFF2-40B4-BE49-F238E27FC236}">
                <a16:creationId xmlns:a16="http://schemas.microsoft.com/office/drawing/2014/main" id="{E6DE1D81-17DA-439E-B0DE-CF7D70C24E9F}"/>
              </a:ext>
            </a:extLst>
          </p:cNvPr>
          <p:cNvSpPr>
            <a:spLocks noGrp="1"/>
          </p:cNvSpPr>
          <p:nvPr>
            <p:ph idx="1"/>
          </p:nvPr>
        </p:nvSpPr>
        <p:spPr/>
        <p:txBody>
          <a:bodyPr/>
          <a:lstStyle/>
          <a:p>
            <a:r>
              <a:rPr lang="en-AU" dirty="0"/>
              <a:t>Two risks added following PWG:</a:t>
            </a:r>
          </a:p>
          <a:p>
            <a:pPr lvl="1"/>
            <a:r>
              <a:rPr lang="en-AU" dirty="0"/>
              <a:t>R08: Procedure changes arising from IT activities</a:t>
            </a:r>
          </a:p>
          <a:p>
            <a:pPr lvl="1"/>
            <a:r>
              <a:rPr lang="en-AU" dirty="0"/>
              <a:t>R09: Future rule changes could affect the implementation of 5MS</a:t>
            </a:r>
          </a:p>
          <a:p>
            <a:r>
              <a:rPr lang="en-AU" dirty="0"/>
              <a:t>Two issues closed following PCF discussions:</a:t>
            </a:r>
          </a:p>
          <a:p>
            <a:pPr lvl="1"/>
            <a:r>
              <a:rPr lang="en-AU" dirty="0"/>
              <a:t>I02: Small participant engagement (covered by R01)</a:t>
            </a:r>
          </a:p>
          <a:p>
            <a:pPr lvl="1"/>
            <a:r>
              <a:rPr lang="en-AU" dirty="0"/>
              <a:t>I03: Competing projects, impact on stakeholders (covered R06)</a:t>
            </a:r>
          </a:p>
          <a:p>
            <a:r>
              <a:rPr lang="en-AU" dirty="0"/>
              <a:t>Industry champions nominated:</a:t>
            </a:r>
          </a:p>
          <a:p>
            <a:pPr lvl="1"/>
            <a:r>
              <a:rPr lang="en-AU" dirty="0"/>
              <a:t>R01: Small participant engagement</a:t>
            </a:r>
          </a:p>
          <a:p>
            <a:pPr lvl="1"/>
            <a:r>
              <a:rPr lang="en-AU" dirty="0"/>
              <a:t>R06: Interaction with other industry changes</a:t>
            </a:r>
          </a:p>
        </p:txBody>
      </p:sp>
      <p:sp>
        <p:nvSpPr>
          <p:cNvPr id="6" name="Slide Number Placeholder 5">
            <a:extLst>
              <a:ext uri="{FF2B5EF4-FFF2-40B4-BE49-F238E27FC236}">
                <a16:creationId xmlns:a16="http://schemas.microsoft.com/office/drawing/2014/main" id="{D7214870-3C28-4741-AAA8-6B9E46E90B43}"/>
              </a:ext>
            </a:extLst>
          </p:cNvPr>
          <p:cNvSpPr>
            <a:spLocks noGrp="1"/>
          </p:cNvSpPr>
          <p:nvPr>
            <p:ph type="sldNum" sz="quarter" idx="12"/>
          </p:nvPr>
        </p:nvSpPr>
        <p:spPr>
          <a:xfrm>
            <a:off x="9956751" y="7006699"/>
            <a:ext cx="505220" cy="402483"/>
          </a:xfrm>
        </p:spPr>
        <p:txBody>
          <a:bodyPr/>
          <a:lstStyle/>
          <a:p>
            <a:fld id="{4EC81F68-4976-451A-B2E9-79BCBD2F70CC}" type="slidenum">
              <a:rPr lang="en-AU" smtClean="0"/>
              <a:pPr/>
              <a:t>9</a:t>
            </a:fld>
            <a:endParaRPr lang="en-AU"/>
          </a:p>
        </p:txBody>
      </p:sp>
    </p:spTree>
    <p:extLst>
      <p:ext uri="{BB962C8B-B14F-4D97-AF65-F5344CB8AC3E}">
        <p14:creationId xmlns:p14="http://schemas.microsoft.com/office/powerpoint/2010/main" val="46094939"/>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A4 v2.potx" id="{56C674FB-5903-4E08-9F7A-81B5291517EA}" vid="{3EC44A36-076D-48EC-9FED-1333FF1338B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EMOCustodian xmlns="a14523ce-dede-483e-883a-2d83261080bd">
      <UserInfo>
        <DisplayName/>
        <AccountId xsi:nil="true"/>
        <AccountType/>
      </UserInfo>
    </AEMOCustodian>
    <ArchiveDocument xmlns="a14523ce-dede-483e-883a-2d83261080bd">false</ArchiveDocument>
    <AEMODocumentTypeTaxHTField0 xmlns="a14523ce-dede-483e-883a-2d83261080bd">
      <Terms xmlns="http://schemas.microsoft.com/office/infopath/2007/PartnerControls">
        <TermInfo xmlns="http://schemas.microsoft.com/office/infopath/2007/PartnerControls">
          <TermName xmlns="http://schemas.microsoft.com/office/infopath/2007/PartnerControls">Operational Record</TermName>
          <TermId xmlns="http://schemas.microsoft.com/office/infopath/2007/PartnerControls">859762f2-4462-42eb-9744-c955c7e2c540</TermId>
        </TermInfo>
      </Terms>
    </AEMODocumentTypeTaxHTField0>
    <AEMOKeywordsTaxHTField0 xmlns="a14523ce-dede-483e-883a-2d83261080bd">
      <Terms xmlns="http://schemas.microsoft.com/office/infopath/2007/PartnerControls"/>
    </AEMOKeywordsTaxHTField0>
    <TaxCatchAll xmlns="a14523ce-dede-483e-883a-2d83261080bd">
      <Value>1</Value>
    </TaxCatchAll>
    <AEMODescription xmlns="a14523ce-dede-483e-883a-2d83261080bd" xsi:nil="true"/>
    <_dlc_DocId xmlns="a14523ce-dede-483e-883a-2d83261080bd">PROJECT-107690352-1031</_dlc_DocId>
    <_dlc_DocIdUrl xmlns="a14523ce-dede-483e-883a-2d83261080bd">
      <Url>http://sharedocs/projects/5ms/_layouts/15/DocIdRedir.aspx?ID=PROJECT-107690352-1031</Url>
      <Description>PROJECT-107690352-1031</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AEMODocument" ma:contentTypeID="0x0101009BE89D58CAF0934CA32A20BCFFD353DC00D090D6681D809D4D8FC2F677DB1CD59F" ma:contentTypeVersion="0" ma:contentTypeDescription="" ma:contentTypeScope="" ma:versionID="5f210c46fef8c3b1101fe9149cdec39d">
  <xsd:schema xmlns:xsd="http://www.w3.org/2001/XMLSchema" xmlns:xs="http://www.w3.org/2001/XMLSchema" xmlns:p="http://schemas.microsoft.com/office/2006/metadata/properties" xmlns:ns2="a14523ce-dede-483e-883a-2d83261080bd" targetNamespace="http://schemas.microsoft.com/office/2006/metadata/properties" ma:root="true" ma:fieldsID="7d74405751bc119387ad193d718cb389" ns2:_="">
    <xsd:import namespace="a14523ce-dede-483e-883a-2d83261080bd"/>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AEMOCustodian" minOccurs="0"/>
                <xsd:element ref="ns2:AEMODescription" minOccurs="0"/>
                <xsd:element ref="ns2:AEMODocumentTypeTaxHTField0" minOccurs="0"/>
                <xsd:element ref="ns2:AEMOKeywordsTaxHTField0" minOccurs="0"/>
                <xsd:element ref="ns2:ArchiveDocu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4523ce-dede-483e-883a-2d83261080b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93fb317b-587c-4d3f-8b3e-5de22a86522e}" ma:internalName="TaxCatchAll" ma:showField="CatchAllData"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93fb317b-587c-4d3f-8b3e-5de22a86522e}" ma:internalName="TaxCatchAllLabel" ma:readOnly="true" ma:showField="CatchAllDataLabel"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AEMOCustodian" ma:index="13" nillable="true" ma:displayName="AEMOCustodian" ma:list="UserInfo" ma:SharePointGroup="0" ma:internalName="AEMOCustodian"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EMODescription" ma:index="14" nillable="true" ma:displayName="AEMODescription" ma:internalName="AEMODescription">
      <xsd:simpleType>
        <xsd:restriction base="dms:Note"/>
      </xsd:simpleType>
    </xsd:element>
    <xsd:element name="AEMODocumentTypeTaxHTField0" ma:index="15" nillable="true" ma:taxonomy="true" ma:internalName="AEMODocumentTypeTaxHTField0" ma:taxonomyFieldName="AEMODocumentType" ma:displayName="AEMODocumentType" ma:default="1;#Operational Record|859762f2-4462-42eb-9744-c955c7e2c540" ma:fieldId="{da861434-c661-4929-8c0f-a462c80621ee}" ma:sspId="409ac0fb-07cb-4169-8a26-def2760b5502" ma:termSetId="7d85e329-3a18-4351-8865-4c9585fd1cc0" ma:anchorId="00000000-0000-0000-0000-000000000000" ma:open="false" ma:isKeyword="false">
      <xsd:complexType>
        <xsd:sequence>
          <xsd:element ref="pc:Terms" minOccurs="0" maxOccurs="1"/>
        </xsd:sequence>
      </xsd:complexType>
    </xsd:element>
    <xsd:element name="AEMOKeywordsTaxHTField0" ma:index="17" nillable="true" ma:taxonomy="true" ma:internalName="AEMOKeywordsTaxHTField0" ma:taxonomyFieldName="AEMOKeywords" ma:displayName="AEMOKeywords" ma:default="" ma:fieldId="{443585ba-fce9-427e-bd78-308c17c973aa}" ma:taxonomyMulti="true" ma:sspId="409ac0fb-07cb-4169-8a26-def2760b5502" ma:termSetId="70885f33-8be5-4917-bc67-8833a068ef45" ma:anchorId="00000000-0000-0000-0000-000000000000" ma:open="true" ma:isKeyword="false">
      <xsd:complexType>
        <xsd:sequence>
          <xsd:element ref="pc:Terms" minOccurs="0" maxOccurs="1"/>
        </xsd:sequence>
      </xsd:complexType>
    </xsd:element>
    <xsd:element name="ArchiveDocument" ma:index="19" nillable="true" ma:displayName="ArchiveDocument" ma:default="0" ma:description="Checking this box will send the document to the AEMO Archive and leave a link in its place." ma:internalName="ArchiveDocument">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261CE80-04B0-4325-95A9-E7D555045A4F}">
  <ds:schemaRefs>
    <ds:schemaRef ds:uri="http://schemas.microsoft.com/office/2006/metadata/properties"/>
    <ds:schemaRef ds:uri="http://purl.org/dc/terms/"/>
    <ds:schemaRef ds:uri="http://purl.org/dc/elements/1.1/"/>
    <ds:schemaRef ds:uri="http://schemas.microsoft.com/office/2006/documentManagement/types"/>
    <ds:schemaRef ds:uri="http://www.w3.org/XML/1998/namespace"/>
    <ds:schemaRef ds:uri="http://schemas.openxmlformats.org/package/2006/metadata/core-properties"/>
    <ds:schemaRef ds:uri="a14523ce-dede-483e-883a-2d83261080bd"/>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EAFFDE70-8749-4212-B5F5-A7D4010AEF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4523ce-dede-483e-883a-2d83261080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DC8B596-F14F-4C6C-B9AD-321698AE40A8}">
  <ds:schemaRefs>
    <ds:schemaRef ds:uri="http://schemas.microsoft.com/sharepoint/events"/>
  </ds:schemaRefs>
</ds:datastoreItem>
</file>

<file path=customXml/itemProps4.xml><?xml version="1.0" encoding="utf-8"?>
<ds:datastoreItem xmlns:ds="http://schemas.openxmlformats.org/officeDocument/2006/customXml" ds:itemID="{F1B58D7C-F3BD-4BE0-85CB-D36468012E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AEMO presentation 2018 A4</Template>
  <TotalTime>88880</TotalTime>
  <Words>814</Words>
  <Application>Microsoft Office PowerPoint</Application>
  <PresentationFormat>Custom</PresentationFormat>
  <Paragraphs>157</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Courier New</vt:lpstr>
      <vt:lpstr>Futura Std Light</vt:lpstr>
      <vt:lpstr>Times New Roman</vt:lpstr>
      <vt:lpstr>Tw Cen MT</vt:lpstr>
      <vt:lpstr>Wingdings</vt:lpstr>
      <vt:lpstr>Office Theme</vt:lpstr>
      <vt:lpstr>Five-Minute Settlement Program: Executive Forum 2 </vt:lpstr>
      <vt:lpstr>Agenda</vt:lpstr>
      <vt:lpstr>Minutes and actions from previous meeting </vt:lpstr>
      <vt:lpstr>Previous meeting</vt:lpstr>
      <vt:lpstr>Program update </vt:lpstr>
      <vt:lpstr>High-level status</vt:lpstr>
      <vt:lpstr>Industry risks &amp; issues </vt:lpstr>
      <vt:lpstr>Summary</vt:lpstr>
      <vt:lpstr>Risk/issue updates</vt:lpstr>
      <vt:lpstr>1-on-1 discussions</vt:lpstr>
      <vt:lpstr>1-on-1 discussions</vt:lpstr>
      <vt:lpstr>Small participant engagement </vt:lpstr>
      <vt:lpstr>Engagement approach</vt:lpstr>
      <vt:lpstr>Resource-constrained stakeholders</vt:lpstr>
      <vt:lpstr>Forward meeting plan </vt:lpstr>
      <vt:lpstr>Further information</vt:lpstr>
      <vt:lpstr>Upcoming meetings</vt:lpstr>
      <vt:lpstr>PowerPoint Presentation</vt:lpstr>
    </vt:vector>
  </TitlesOfParts>
  <Company>AEMO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Information and Control</dc:title>
  <dc:creator>AEMO</dc:creator>
  <cp:lastModifiedBy>Chris Muffett</cp:lastModifiedBy>
  <cp:revision>142</cp:revision>
  <cp:lastPrinted>2018-05-23T08:16:40Z</cp:lastPrinted>
  <dcterms:created xsi:type="dcterms:W3CDTF">2018-03-14T04:52:00Z</dcterms:created>
  <dcterms:modified xsi:type="dcterms:W3CDTF">2018-09-11T01:44:40Z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0x0101009BE89D58CAF0934CA32A20BCFFD353DC00D090D6681D809D4D8FC2F677DB1CD59F</vt:lpwstr>
  </property>
  <property fmtid="{D5CDD505-2E9C-101B-9397-08002B2CF9AE}" pid="3" name="_dlc_DocIdItemGuid">
    <vt:lpwstr>75e5e6de-a34b-4123-8fcd-cb396ba0b4f9</vt:lpwstr>
  </property>
  <property fmtid="{D5CDD505-2E9C-101B-9397-08002B2CF9AE}" pid="4" name="AEMODocumentType">
    <vt:lpwstr>1;#Operational Record|859762f2-4462-42eb-9744-c955c7e2c540</vt:lpwstr>
  </property>
  <property fmtid="{D5CDD505-2E9C-101B-9397-08002B2CF9AE}" pid="5" name="AEMOKeywords">
    <vt:lpwstr/>
  </property>
</Properties>
</file>