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1"/>
  </p:notesMasterIdLst>
  <p:handoutMasterIdLst>
    <p:handoutMasterId r:id="rId22"/>
  </p:handoutMasterIdLst>
  <p:sldIdLst>
    <p:sldId id="268" r:id="rId6"/>
    <p:sldId id="280" r:id="rId7"/>
    <p:sldId id="332" r:id="rId8"/>
    <p:sldId id="333" r:id="rId9"/>
    <p:sldId id="334" r:id="rId10"/>
    <p:sldId id="340" r:id="rId11"/>
    <p:sldId id="335" r:id="rId12"/>
    <p:sldId id="336" r:id="rId13"/>
    <p:sldId id="337" r:id="rId14"/>
    <p:sldId id="338" r:id="rId15"/>
    <p:sldId id="323" r:id="rId16"/>
    <p:sldId id="348" r:id="rId17"/>
    <p:sldId id="324" r:id="rId18"/>
    <p:sldId id="347" r:id="rId19"/>
    <p:sldId id="261" r:id="rId20"/>
  </p:sldIdLst>
  <p:sldSz cx="10691813" cy="7559675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7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6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59DE2-C421-4E13-9F76-51845421A3DE}" type="datetimeFigureOut">
              <a:rPr lang="en-AU" smtClean="0"/>
              <a:t>17/07/2018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7480D-C3E3-4F76-921A-B5AECA94BA4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55441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A6D0C-C9B8-4521-8276-6951BD83D76B}" type="datetimeFigureOut">
              <a:rPr lang="en-AU" smtClean="0"/>
              <a:t>17/07/2018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1233488"/>
            <a:ext cx="47069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525E48-7303-4C99-A797-AD8A0612154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2468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05A90067-2361-4840-83F8-CBD421F060F8}"/>
              </a:ext>
            </a:extLst>
          </p:cNvPr>
          <p:cNvGrpSpPr/>
          <p:nvPr userDrawn="1"/>
        </p:nvGrpSpPr>
        <p:grpSpPr>
          <a:xfrm>
            <a:off x="-2522553" y="5191458"/>
            <a:ext cx="13381761" cy="3156233"/>
            <a:chOff x="-2935513" y="4064389"/>
            <a:chExt cx="15659100" cy="3693368"/>
          </a:xfrm>
        </p:grpSpPr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DEBCA1C5-5795-4F26-B880-05CD7CA9A5B0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-2935513" y="4166205"/>
              <a:ext cx="11139999" cy="3591552"/>
            </a:xfrm>
            <a:custGeom>
              <a:avLst/>
              <a:gdLst>
                <a:gd name="T0" fmla="*/ 6807 w 8055"/>
                <a:gd name="T1" fmla="*/ 1082 h 2594"/>
                <a:gd name="T2" fmla="*/ 3279 w 8055"/>
                <a:gd name="T3" fmla="*/ 786 h 2594"/>
                <a:gd name="T4" fmla="*/ 1046 w 8055"/>
                <a:gd name="T5" fmla="*/ 5 h 2594"/>
                <a:gd name="T6" fmla="*/ 1063 w 8055"/>
                <a:gd name="T7" fmla="*/ 6 h 2594"/>
                <a:gd name="T8" fmla="*/ 0 w 8055"/>
                <a:gd name="T9" fmla="*/ 292 h 2594"/>
                <a:gd name="T10" fmla="*/ 1311 w 8055"/>
                <a:gd name="T11" fmla="*/ 482 h 2594"/>
                <a:gd name="T12" fmla="*/ 3231 w 8055"/>
                <a:gd name="T13" fmla="*/ 1898 h 2594"/>
                <a:gd name="T14" fmla="*/ 5831 w 8055"/>
                <a:gd name="T15" fmla="*/ 1722 h 2594"/>
                <a:gd name="T16" fmla="*/ 8055 w 8055"/>
                <a:gd name="T17" fmla="*/ 1346 h 2594"/>
                <a:gd name="T18" fmla="*/ 8055 w 8055"/>
                <a:gd name="T19" fmla="*/ 1098 h 2594"/>
                <a:gd name="T20" fmla="*/ 6807 w 8055"/>
                <a:gd name="T21" fmla="*/ 1082 h 2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55" h="2594">
                  <a:moveTo>
                    <a:pt x="6807" y="1082"/>
                  </a:moveTo>
                  <a:cubicBezTo>
                    <a:pt x="5911" y="1330"/>
                    <a:pt x="4872" y="1860"/>
                    <a:pt x="3279" y="786"/>
                  </a:cubicBezTo>
                  <a:cubicBezTo>
                    <a:pt x="2364" y="169"/>
                    <a:pt x="1673" y="0"/>
                    <a:pt x="1046" y="5"/>
                  </a:cubicBezTo>
                  <a:cubicBezTo>
                    <a:pt x="1057" y="6"/>
                    <a:pt x="1063" y="6"/>
                    <a:pt x="1063" y="6"/>
                  </a:cubicBezTo>
                  <a:cubicBezTo>
                    <a:pt x="1063" y="6"/>
                    <a:pt x="530" y="57"/>
                    <a:pt x="0" y="292"/>
                  </a:cubicBezTo>
                  <a:cubicBezTo>
                    <a:pt x="399" y="260"/>
                    <a:pt x="917" y="274"/>
                    <a:pt x="1311" y="482"/>
                  </a:cubicBezTo>
                  <a:cubicBezTo>
                    <a:pt x="2055" y="874"/>
                    <a:pt x="2783" y="1610"/>
                    <a:pt x="3231" y="1898"/>
                  </a:cubicBezTo>
                  <a:cubicBezTo>
                    <a:pt x="3598" y="2134"/>
                    <a:pt x="4463" y="2594"/>
                    <a:pt x="5831" y="1722"/>
                  </a:cubicBezTo>
                  <a:cubicBezTo>
                    <a:pt x="7199" y="850"/>
                    <a:pt x="8055" y="1346"/>
                    <a:pt x="8055" y="1346"/>
                  </a:cubicBezTo>
                  <a:cubicBezTo>
                    <a:pt x="8055" y="1098"/>
                    <a:pt x="8055" y="1098"/>
                    <a:pt x="8055" y="1098"/>
                  </a:cubicBezTo>
                  <a:cubicBezTo>
                    <a:pt x="8055" y="1098"/>
                    <a:pt x="7703" y="834"/>
                    <a:pt x="6807" y="1082"/>
                  </a:cubicBezTo>
                  <a:close/>
                </a:path>
              </a:pathLst>
            </a:custGeom>
            <a:gradFill flip="none" rotWithShape="1">
              <a:gsLst>
                <a:gs pos="17000">
                  <a:srgbClr val="360F3C">
                    <a:alpha val="70000"/>
                  </a:srgbClr>
                </a:gs>
                <a:gs pos="57000">
                  <a:srgbClr val="5C1C8C">
                    <a:alpha val="20000"/>
                  </a:srgbClr>
                </a:gs>
                <a:gs pos="94000">
                  <a:srgbClr val="C72032">
                    <a:alpha val="50000"/>
                  </a:srgbClr>
                </a:gs>
              </a:gsLst>
              <a:lin ang="10800000" scaled="1"/>
              <a:tileRect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F253B752-9D1D-46A8-B0EA-628BFC103A70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6738333" y="4064389"/>
              <a:ext cx="5985254" cy="2631276"/>
            </a:xfrm>
            <a:custGeom>
              <a:avLst/>
              <a:gdLst>
                <a:gd name="T0" fmla="*/ 2196 w 4328"/>
                <a:gd name="T1" fmla="*/ 1896 h 1900"/>
                <a:gd name="T2" fmla="*/ 2448 w 4328"/>
                <a:gd name="T3" fmla="*/ 992 h 1900"/>
                <a:gd name="T4" fmla="*/ 4328 w 4328"/>
                <a:gd name="T5" fmla="*/ 80 h 1900"/>
                <a:gd name="T6" fmla="*/ 1632 w 4328"/>
                <a:gd name="T7" fmla="*/ 420 h 1900"/>
                <a:gd name="T8" fmla="*/ 248 w 4328"/>
                <a:gd name="T9" fmla="*/ 1900 h 1900"/>
                <a:gd name="T10" fmla="*/ 2196 w 4328"/>
                <a:gd name="T11" fmla="*/ 1896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8" h="1900">
                  <a:moveTo>
                    <a:pt x="2196" y="1896"/>
                  </a:moveTo>
                  <a:cubicBezTo>
                    <a:pt x="2196" y="1896"/>
                    <a:pt x="2113" y="1475"/>
                    <a:pt x="2448" y="992"/>
                  </a:cubicBezTo>
                  <a:cubicBezTo>
                    <a:pt x="2992" y="208"/>
                    <a:pt x="4328" y="80"/>
                    <a:pt x="4328" y="80"/>
                  </a:cubicBezTo>
                  <a:cubicBezTo>
                    <a:pt x="4328" y="80"/>
                    <a:pt x="3161" y="0"/>
                    <a:pt x="1632" y="420"/>
                  </a:cubicBezTo>
                  <a:cubicBezTo>
                    <a:pt x="0" y="868"/>
                    <a:pt x="248" y="1900"/>
                    <a:pt x="248" y="1900"/>
                  </a:cubicBezTo>
                  <a:lnTo>
                    <a:pt x="2196" y="1896"/>
                  </a:lnTo>
                  <a:close/>
                </a:path>
              </a:pathLst>
            </a:custGeom>
            <a:gradFill flip="none" rotWithShape="1">
              <a:gsLst>
                <a:gs pos="37000">
                  <a:srgbClr val="D93B50">
                    <a:alpha val="50000"/>
                  </a:srgbClr>
                </a:gs>
                <a:gs pos="0">
                  <a:srgbClr val="C72032">
                    <a:alpha val="80000"/>
                  </a:srgbClr>
                </a:gs>
                <a:gs pos="95575">
                  <a:srgbClr val="5C1C8C">
                    <a:alpha val="35000"/>
                  </a:srgbClr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</p:grp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B9E9ED6-D0E9-4818-A55E-FEFC2F0CD672}"/>
              </a:ext>
            </a:extLst>
          </p:cNvPr>
          <p:cNvSpPr/>
          <p:nvPr userDrawn="1"/>
        </p:nvSpPr>
        <p:spPr>
          <a:xfrm>
            <a:off x="0" y="0"/>
            <a:ext cx="10691813" cy="7559675"/>
          </a:xfrm>
          <a:custGeom>
            <a:avLst/>
            <a:gdLst>
              <a:gd name="connsiteX0" fmla="*/ 263525 w 12192000"/>
              <a:gd name="connsiteY0" fmla="*/ 260350 h 6858000"/>
              <a:gd name="connsiteX1" fmla="*/ 263525 w 12192000"/>
              <a:gd name="connsiteY1" fmla="*/ 6597650 h 6858000"/>
              <a:gd name="connsiteX2" fmla="*/ 11928475 w 12192000"/>
              <a:gd name="connsiteY2" fmla="*/ 6597650 h 6858000"/>
              <a:gd name="connsiteX3" fmla="*/ 11928475 w 12192000"/>
              <a:gd name="connsiteY3" fmla="*/ 260350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263525" y="260350"/>
                </a:moveTo>
                <a:lnTo>
                  <a:pt x="263525" y="6597650"/>
                </a:lnTo>
                <a:lnTo>
                  <a:pt x="11928475" y="6597650"/>
                </a:lnTo>
                <a:lnTo>
                  <a:pt x="11928475" y="2603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9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79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utura Std Light"/>
              <a:ea typeface="+mn-ea"/>
              <a:cs typeface="+mn-cs"/>
              <a:sym typeface="Futura Std Ligh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559B4D-39E2-4A2E-8A5C-95726E785F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588" y="2591322"/>
            <a:ext cx="8018860" cy="2631887"/>
          </a:xfrm>
        </p:spPr>
        <p:txBody>
          <a:bodyPr anchor="b"/>
          <a:lstStyle>
            <a:lvl1pPr algn="l">
              <a:defRPr sz="5262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9AB51E-A732-4105-AAF9-C4C491281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588" y="5400902"/>
            <a:ext cx="8018860" cy="690490"/>
          </a:xfrm>
        </p:spPr>
        <p:txBody>
          <a:bodyPr>
            <a:normAutofit/>
          </a:bodyPr>
          <a:lstStyle>
            <a:lvl1pPr marL="0" indent="0" algn="l">
              <a:buNone/>
              <a:defRPr sz="2456">
                <a:solidFill>
                  <a:schemeClr val="bg1"/>
                </a:solidFill>
              </a:defRPr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216FF-48D2-43CC-A7A2-6B66955AF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1028" y="6868355"/>
            <a:ext cx="505220" cy="4024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C81F68-4976-451A-B2E9-79BCBD2F70CC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F4901-5DA8-4CDF-9DD6-0DFA0044C2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12197" y="6868355"/>
            <a:ext cx="1522449" cy="4024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B25E40E-9DF4-47B5-BAB8-388FDD99D59B}" type="datetimeFigureOut">
              <a:rPr lang="en-AU" smtClean="0"/>
              <a:pPr/>
              <a:t>17/07/2018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7B57D-1C5A-4936-973A-C09D58DAE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25940" y="6868355"/>
            <a:ext cx="4679868" cy="4024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DF909FA-3722-4F31-ACE2-78B291F153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657" y="834013"/>
            <a:ext cx="3024336" cy="99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04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6B70B14-71BF-4D10-B3DA-12193BF02EE1}"/>
              </a:ext>
            </a:extLst>
          </p:cNvPr>
          <p:cNvSpPr/>
          <p:nvPr userDrawn="1"/>
        </p:nvSpPr>
        <p:spPr>
          <a:xfrm>
            <a:off x="0" y="0"/>
            <a:ext cx="3451173" cy="7559675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579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A023EC-89BA-427F-B659-C9BA6F7C9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20" y="503978"/>
            <a:ext cx="2907626" cy="1460347"/>
          </a:xfrm>
        </p:spPr>
        <p:txBody>
          <a:bodyPr anchor="t" anchorCtr="0">
            <a:noAutofit/>
          </a:bodyPr>
          <a:lstStyle>
            <a:lvl1pPr>
              <a:defRPr sz="3859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789DB-5346-49A4-93BC-CE824ABD6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684793" y="503978"/>
            <a:ext cx="6774452" cy="6202505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7ED3C4-6241-480A-9C80-94FA28B6B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3620" y="3436577"/>
            <a:ext cx="2907626" cy="2035755"/>
          </a:xfrm>
        </p:spPr>
        <p:txBody>
          <a:bodyPr/>
          <a:lstStyle>
            <a:lvl1pPr marL="0" indent="0">
              <a:buNone/>
              <a:defRPr sz="2456">
                <a:solidFill>
                  <a:schemeClr val="bg1"/>
                </a:solidFill>
              </a:defRPr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BE93A-F35B-437B-B683-A13F8549B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17/07/2018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D30DB-3BC0-4933-B267-A5A1205AA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7EDBB3-96E6-4EEA-931F-DB7B9E145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8974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B963A3D-4158-4862-80EF-B6397DC9CE90}"/>
              </a:ext>
            </a:extLst>
          </p:cNvPr>
          <p:cNvGrpSpPr/>
          <p:nvPr userDrawn="1"/>
        </p:nvGrpSpPr>
        <p:grpSpPr>
          <a:xfrm>
            <a:off x="-2080098" y="5309446"/>
            <a:ext cx="13381761" cy="3156233"/>
            <a:chOff x="-2935513" y="4064389"/>
            <a:chExt cx="15659100" cy="3693368"/>
          </a:xfrm>
        </p:grpSpPr>
        <p:sp>
          <p:nvSpPr>
            <p:cNvPr id="6" name="Freeform 15">
              <a:extLst>
                <a:ext uri="{FF2B5EF4-FFF2-40B4-BE49-F238E27FC236}">
                  <a16:creationId xmlns:a16="http://schemas.microsoft.com/office/drawing/2014/main" id="{847E1A0B-CD25-493E-BBD2-63F153442D8D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-2935513" y="4166205"/>
              <a:ext cx="11139999" cy="3591552"/>
            </a:xfrm>
            <a:custGeom>
              <a:avLst/>
              <a:gdLst>
                <a:gd name="T0" fmla="*/ 6807 w 8055"/>
                <a:gd name="T1" fmla="*/ 1082 h 2594"/>
                <a:gd name="T2" fmla="*/ 3279 w 8055"/>
                <a:gd name="T3" fmla="*/ 786 h 2594"/>
                <a:gd name="T4" fmla="*/ 1046 w 8055"/>
                <a:gd name="T5" fmla="*/ 5 h 2594"/>
                <a:gd name="T6" fmla="*/ 1063 w 8055"/>
                <a:gd name="T7" fmla="*/ 6 h 2594"/>
                <a:gd name="T8" fmla="*/ 0 w 8055"/>
                <a:gd name="T9" fmla="*/ 292 h 2594"/>
                <a:gd name="T10" fmla="*/ 1311 w 8055"/>
                <a:gd name="T11" fmla="*/ 482 h 2594"/>
                <a:gd name="T12" fmla="*/ 3231 w 8055"/>
                <a:gd name="T13" fmla="*/ 1898 h 2594"/>
                <a:gd name="T14" fmla="*/ 5831 w 8055"/>
                <a:gd name="T15" fmla="*/ 1722 h 2594"/>
                <a:gd name="T16" fmla="*/ 8055 w 8055"/>
                <a:gd name="T17" fmla="*/ 1346 h 2594"/>
                <a:gd name="T18" fmla="*/ 8055 w 8055"/>
                <a:gd name="T19" fmla="*/ 1098 h 2594"/>
                <a:gd name="T20" fmla="*/ 6807 w 8055"/>
                <a:gd name="T21" fmla="*/ 1082 h 2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55" h="2594">
                  <a:moveTo>
                    <a:pt x="6807" y="1082"/>
                  </a:moveTo>
                  <a:cubicBezTo>
                    <a:pt x="5911" y="1330"/>
                    <a:pt x="4872" y="1860"/>
                    <a:pt x="3279" y="786"/>
                  </a:cubicBezTo>
                  <a:cubicBezTo>
                    <a:pt x="2364" y="169"/>
                    <a:pt x="1673" y="0"/>
                    <a:pt x="1046" y="5"/>
                  </a:cubicBezTo>
                  <a:cubicBezTo>
                    <a:pt x="1057" y="6"/>
                    <a:pt x="1063" y="6"/>
                    <a:pt x="1063" y="6"/>
                  </a:cubicBezTo>
                  <a:cubicBezTo>
                    <a:pt x="1063" y="6"/>
                    <a:pt x="530" y="57"/>
                    <a:pt x="0" y="292"/>
                  </a:cubicBezTo>
                  <a:cubicBezTo>
                    <a:pt x="399" y="260"/>
                    <a:pt x="917" y="274"/>
                    <a:pt x="1311" y="482"/>
                  </a:cubicBezTo>
                  <a:cubicBezTo>
                    <a:pt x="2055" y="874"/>
                    <a:pt x="2783" y="1610"/>
                    <a:pt x="3231" y="1898"/>
                  </a:cubicBezTo>
                  <a:cubicBezTo>
                    <a:pt x="3598" y="2134"/>
                    <a:pt x="4463" y="2594"/>
                    <a:pt x="5831" y="1722"/>
                  </a:cubicBezTo>
                  <a:cubicBezTo>
                    <a:pt x="7199" y="850"/>
                    <a:pt x="8055" y="1346"/>
                    <a:pt x="8055" y="1346"/>
                  </a:cubicBezTo>
                  <a:cubicBezTo>
                    <a:pt x="8055" y="1098"/>
                    <a:pt x="8055" y="1098"/>
                    <a:pt x="8055" y="1098"/>
                  </a:cubicBezTo>
                  <a:cubicBezTo>
                    <a:pt x="8055" y="1098"/>
                    <a:pt x="7703" y="834"/>
                    <a:pt x="6807" y="1082"/>
                  </a:cubicBezTo>
                  <a:close/>
                </a:path>
              </a:pathLst>
            </a:custGeom>
            <a:gradFill flip="none" rotWithShape="1">
              <a:gsLst>
                <a:gs pos="17000">
                  <a:srgbClr val="360F3C">
                    <a:alpha val="70000"/>
                  </a:srgbClr>
                </a:gs>
                <a:gs pos="57000">
                  <a:srgbClr val="5C1C8C">
                    <a:alpha val="20000"/>
                  </a:srgbClr>
                </a:gs>
                <a:gs pos="94000">
                  <a:srgbClr val="C72032">
                    <a:alpha val="50000"/>
                  </a:srgbClr>
                </a:gs>
              </a:gsLst>
              <a:lin ang="10800000" scaled="1"/>
              <a:tileRect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id="{5E2C415D-48A1-4209-A679-82D52AD61504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6738333" y="4064389"/>
              <a:ext cx="5985254" cy="2631276"/>
            </a:xfrm>
            <a:custGeom>
              <a:avLst/>
              <a:gdLst>
                <a:gd name="T0" fmla="*/ 2196 w 4328"/>
                <a:gd name="T1" fmla="*/ 1896 h 1900"/>
                <a:gd name="T2" fmla="*/ 2448 w 4328"/>
                <a:gd name="T3" fmla="*/ 992 h 1900"/>
                <a:gd name="T4" fmla="*/ 4328 w 4328"/>
                <a:gd name="T5" fmla="*/ 80 h 1900"/>
                <a:gd name="T6" fmla="*/ 1632 w 4328"/>
                <a:gd name="T7" fmla="*/ 420 h 1900"/>
                <a:gd name="T8" fmla="*/ 248 w 4328"/>
                <a:gd name="T9" fmla="*/ 1900 h 1900"/>
                <a:gd name="T10" fmla="*/ 2196 w 4328"/>
                <a:gd name="T11" fmla="*/ 1896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8" h="1900">
                  <a:moveTo>
                    <a:pt x="2196" y="1896"/>
                  </a:moveTo>
                  <a:cubicBezTo>
                    <a:pt x="2196" y="1896"/>
                    <a:pt x="2113" y="1475"/>
                    <a:pt x="2448" y="992"/>
                  </a:cubicBezTo>
                  <a:cubicBezTo>
                    <a:pt x="2992" y="208"/>
                    <a:pt x="4328" y="80"/>
                    <a:pt x="4328" y="80"/>
                  </a:cubicBezTo>
                  <a:cubicBezTo>
                    <a:pt x="4328" y="80"/>
                    <a:pt x="3161" y="0"/>
                    <a:pt x="1632" y="420"/>
                  </a:cubicBezTo>
                  <a:cubicBezTo>
                    <a:pt x="0" y="868"/>
                    <a:pt x="248" y="1900"/>
                    <a:pt x="248" y="1900"/>
                  </a:cubicBezTo>
                  <a:lnTo>
                    <a:pt x="2196" y="1896"/>
                  </a:lnTo>
                  <a:close/>
                </a:path>
              </a:pathLst>
            </a:custGeom>
            <a:gradFill flip="none" rotWithShape="1">
              <a:gsLst>
                <a:gs pos="37000">
                  <a:srgbClr val="D93B50">
                    <a:alpha val="50000"/>
                  </a:srgbClr>
                </a:gs>
                <a:gs pos="0">
                  <a:srgbClr val="C72032">
                    <a:alpha val="80000"/>
                  </a:srgbClr>
                </a:gs>
                <a:gs pos="95575">
                  <a:srgbClr val="5C1C8C">
                    <a:alpha val="35000"/>
                  </a:srgbClr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D2C647D8-C790-464F-B73C-E653BB9133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138" y="3080572"/>
            <a:ext cx="4245537" cy="139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503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lver 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ilver lin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-15716"/>
            <a:ext cx="10691813" cy="7575392"/>
          </a:xfrm>
          <a:prstGeom prst="rect">
            <a:avLst/>
          </a:prstGeom>
        </p:spPr>
      </p:pic>
      <p:pic>
        <p:nvPicPr>
          <p:cNvPr id="8" name="Picture 7" descr="Header 1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85939" y="629951"/>
            <a:ext cx="1670607" cy="47248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675" y="472456"/>
            <a:ext cx="7434203" cy="787472"/>
          </a:xfrm>
        </p:spPr>
        <p:txBody>
          <a:bodyPr anchor="b">
            <a:normAutofit/>
          </a:bodyPr>
          <a:lstStyle>
            <a:lvl1pPr algn="l">
              <a:defRPr sz="2646" b="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84710" y="1574933"/>
            <a:ext cx="9188277" cy="5197277"/>
          </a:xfrm>
        </p:spPr>
        <p:txBody>
          <a:bodyPr/>
          <a:lstStyle>
            <a:lvl1pPr marL="503972" indent="-503972">
              <a:buFont typeface="+mj-lt"/>
              <a:buAutoNum type="arabicPeriod"/>
              <a:defRPr>
                <a:solidFill>
                  <a:schemeClr val="tx1"/>
                </a:solidFill>
              </a:defRPr>
            </a:lvl1pPr>
            <a:lvl2pPr marL="904699" indent="-503972">
              <a:buFont typeface="+mj-lt"/>
              <a:buAutoNum type="arabicPeriod"/>
              <a:defRPr>
                <a:solidFill>
                  <a:schemeClr val="tx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>
              <a:buFont typeface="Courier New" pitchFamily="49" charset="0"/>
              <a:buChar char="o"/>
              <a:defRPr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40667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CABBF1-340C-406B-8C6D-79AE564C0DDF}"/>
              </a:ext>
            </a:extLst>
          </p:cNvPr>
          <p:cNvSpPr/>
          <p:nvPr userDrawn="1"/>
        </p:nvSpPr>
        <p:spPr>
          <a:xfrm>
            <a:off x="0" y="0"/>
            <a:ext cx="3451173" cy="7559675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579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B8A512-F5E2-4729-A3C7-D3CBFFA81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20" y="503978"/>
            <a:ext cx="2907626" cy="1460347"/>
          </a:xfrm>
        </p:spPr>
        <p:txBody>
          <a:bodyPr anchor="t" anchorCtr="0">
            <a:noAutofit/>
          </a:bodyPr>
          <a:lstStyle>
            <a:lvl1pPr>
              <a:defRPr sz="3859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08899-091A-4986-B914-D309D649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17/07/2018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35479A-D9D2-45B0-9A87-66C743FA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2F7D9-6D72-472F-9761-03996650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6966F1C-22DB-47A8-8E30-240A14932D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86400" y="503237"/>
            <a:ext cx="6775200" cy="6202800"/>
          </a:xfrm>
        </p:spPr>
        <p:txBody>
          <a:bodyPr/>
          <a:lstStyle>
            <a:lvl1pPr marL="360363" indent="-360363">
              <a:buFont typeface="+mj-lt"/>
              <a:buAutoNum type="arabicPeriod"/>
              <a:defRPr/>
            </a:lvl1pPr>
            <a:lvl2pPr marL="858165" indent="-457200">
              <a:buFont typeface="+mj-lt"/>
              <a:buAutoNum type="arabicPeriod"/>
              <a:defRPr/>
            </a:lvl2pPr>
            <a:lvl3pPr marL="1144829" indent="-342900">
              <a:buFont typeface="+mj-lt"/>
              <a:buAutoNum type="arabicPeriod"/>
              <a:defRPr/>
            </a:lvl3pPr>
            <a:lvl4pPr marL="1545793" indent="-342900">
              <a:buFont typeface="+mj-lt"/>
              <a:buAutoNum type="arabicPeriod"/>
              <a:defRPr/>
            </a:lvl4pPr>
            <a:lvl5pPr marL="1946758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1345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78D73-741E-4A3A-B8C4-124CE6BAC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DF620-32AE-46C9-9F22-DDE369B50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A0033-3118-46E0-9F01-3652AE36E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17/07/2018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995D5-0AEB-4D1D-8A60-9100F1F04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5ED6E-F140-4083-9570-EFDF8AAE9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46279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07475-FEE0-40F3-B487-DB82C280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56FD0D-B4CE-41F4-9879-E575CB28F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bg1"/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DB86D-BED8-4F4E-A228-4A9502398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B25E40E-9DF4-47B5-BAB8-388FDD99D59B}" type="datetimeFigureOut">
              <a:rPr lang="en-AU" smtClean="0"/>
              <a:pPr/>
              <a:t>17/07/2018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C2DBD-604C-465E-B9D8-B4B22647C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5CE2D-E898-480E-8C7D-50D7E3781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C81F68-4976-451A-B2E9-79BCBD2F70CC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70968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775BD-C264-4D14-9F9C-5E355E615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0E30A-9FDC-436A-82DC-AF6B205EB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6547" y="2012414"/>
            <a:ext cx="5048093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E30723-81C3-4A18-9021-A93A3C56F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5049240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43672F-28FD-447E-B5A2-6040CEC9D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17/07/2018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EE0952-34FB-4217-8FBC-774BE000F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122B44-2702-4DE0-8F4B-297ACA78C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5438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346C0-76B2-4261-BBDE-BA8E98953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07" y="150797"/>
            <a:ext cx="7895736" cy="13095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F9673-06A6-4883-87B9-AEFCC485B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5208" y="1853171"/>
            <a:ext cx="5054385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ECD162-0697-49BE-8899-05FCFB715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5208" y="2761381"/>
            <a:ext cx="5054385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9E6007-785B-41D0-B932-2B4BFF0737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5054407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5DF337-0335-4780-B1BA-0BBD0A42EA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505440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D2C4F8-CFFF-463C-BEA7-03012D7F8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17/07/2018</a:t>
            </a:fld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F5B21B-D917-4C2D-A86B-12BB20BCD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D006EB-F623-4403-A677-A9921610C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6557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57A25-6280-4D1F-8222-2DE5D168B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5B11E6-D675-4EEF-978E-E38783196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17/07/2018</a:t>
            </a:fld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5CDF87-D029-4429-9F21-882389F5C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0BC53C-4C4B-4FB5-B43A-F9255C94B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57413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ABD13F-814C-4D3A-8EB6-2F0288292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17/07/2018</a:t>
            </a:fld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DB036C-D370-4FDE-B942-8258769CE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CCFD27-C193-40B6-BAF5-5C073FCA2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813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CABBF1-340C-406B-8C6D-79AE564C0DDF}"/>
              </a:ext>
            </a:extLst>
          </p:cNvPr>
          <p:cNvSpPr/>
          <p:nvPr userDrawn="1"/>
        </p:nvSpPr>
        <p:spPr>
          <a:xfrm>
            <a:off x="0" y="0"/>
            <a:ext cx="3451173" cy="7559675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579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B8A512-F5E2-4729-A3C7-D3CBFFA81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20" y="503978"/>
            <a:ext cx="2907626" cy="1460347"/>
          </a:xfrm>
        </p:spPr>
        <p:txBody>
          <a:bodyPr anchor="t" anchorCtr="0">
            <a:noAutofit/>
          </a:bodyPr>
          <a:lstStyle>
            <a:lvl1pPr>
              <a:defRPr sz="3859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116F7-0AE7-40B0-9C9D-0F9CBF82D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4793" y="503978"/>
            <a:ext cx="6774452" cy="6202505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46DFC6-B1F9-4548-AD13-D6EEFAE6DD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3620" y="3436577"/>
            <a:ext cx="2907626" cy="2035755"/>
          </a:xfrm>
        </p:spPr>
        <p:txBody>
          <a:bodyPr>
            <a:normAutofit/>
          </a:bodyPr>
          <a:lstStyle>
            <a:lvl1pPr marL="0" indent="0">
              <a:buNone/>
              <a:defRPr sz="2456">
                <a:solidFill>
                  <a:schemeClr val="bg1"/>
                </a:solidFill>
              </a:defRPr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08899-091A-4986-B914-D309D649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17/07/2018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35479A-D9D2-45B0-9A87-66C743FA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2F7D9-6D72-472F-9761-03996650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3536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4AA570C-1BBC-4CDB-A506-E6982C6B7BDD}"/>
              </a:ext>
            </a:extLst>
          </p:cNvPr>
          <p:cNvSpPr/>
          <p:nvPr userDrawn="1"/>
        </p:nvSpPr>
        <p:spPr>
          <a:xfrm>
            <a:off x="0" y="0"/>
            <a:ext cx="10691813" cy="1461188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184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13FF67-1633-4DD4-99C9-C98EEFE70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7" y="150494"/>
            <a:ext cx="7894138" cy="131069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D0BBB1-D145-40B9-81B9-93197AFAA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546" y="2012414"/>
            <a:ext cx="10255425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2B31C-A208-4978-9A1D-EA4662D26B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27920" y="7006699"/>
            <a:ext cx="152244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5E40E-9DF4-47B5-BAB8-388FDD99D59B}" type="datetimeFigureOut">
              <a:rPr lang="en-AU" smtClean="0"/>
              <a:t>17/07/2018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C266F-310A-4449-8A29-6F1ACA0C6C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467986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EF9F2-B7AF-45F0-96E3-4AB78790C4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56751" y="7006699"/>
            <a:ext cx="50522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3749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9" r:id="rId11"/>
    <p:sldLayoutId id="2147483660" r:id="rId12"/>
  </p:sldLayoutIdLst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5ms@aemo.com.au" TargetMode="External"/><Relationship Id="rId2" Type="http://schemas.openxmlformats.org/officeDocument/2006/relationships/hyperlink" Target="https://www.aemc.gov.au/rule-changes/global-settlement-and-market-reconcilia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emo.com.au/Electricity/National-Electricity-Market-NEM/Five-Minute-Settlement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emo.com.au/-/media/Files/Electricity/NEM/5MS/5MS-2018-Industry-Meeting-Schedule---External-Version.xls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9DB5817-0F41-4E8A-AB6E-1B6851A45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588" y="2262908"/>
            <a:ext cx="9205440" cy="1993231"/>
          </a:xfrm>
        </p:spPr>
        <p:txBody>
          <a:bodyPr>
            <a:normAutofit fontScale="90000"/>
          </a:bodyPr>
          <a:lstStyle/>
          <a:p>
            <a:r>
              <a:rPr lang="en-AU" dirty="0"/>
              <a:t>Five-Minute Settlement Program:</a:t>
            </a:r>
            <a:br>
              <a:rPr lang="en-AU" dirty="0"/>
            </a:br>
            <a:r>
              <a:rPr lang="en-AU" dirty="0"/>
              <a:t>Executive Forum 1</a:t>
            </a:r>
            <a:br>
              <a:rPr lang="en-AU" dirty="0"/>
            </a:b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F4219A2-5D79-4E54-A0BA-051ECF115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588" y="3832350"/>
            <a:ext cx="8018860" cy="690490"/>
          </a:xfrm>
        </p:spPr>
        <p:txBody>
          <a:bodyPr>
            <a:normAutofit/>
          </a:bodyPr>
          <a:lstStyle/>
          <a:p>
            <a:r>
              <a:rPr lang="en-AU" dirty="0"/>
              <a:t>AEMO 5MS Program Team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0E16-043C-4A42-961A-F292EDF45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1</a:t>
            </a:fld>
            <a:endParaRPr lang="en-AU" dirty="0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1786A2E3-196B-4987-861F-72C20A7F2BDA}"/>
              </a:ext>
            </a:extLst>
          </p:cNvPr>
          <p:cNvSpPr txBox="1">
            <a:spLocks/>
          </p:cNvSpPr>
          <p:nvPr/>
        </p:nvSpPr>
        <p:spPr>
          <a:xfrm>
            <a:off x="735588" y="4522840"/>
            <a:ext cx="7849880" cy="2212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801929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  <a:defRPr sz="2456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00964" indent="0" algn="ctr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7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1929" indent="0" algn="ctr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2893" indent="0" algn="ctr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3858" indent="0" algn="ctr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04822" indent="0" algn="ctr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05786" indent="0" algn="ctr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6751" indent="0" algn="ctr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7715" indent="0" algn="ctr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000" cap="all" dirty="0"/>
              <a:t>Wednesday 18 July 2018</a:t>
            </a:r>
          </a:p>
          <a:p>
            <a:r>
              <a:rPr lang="en-AU" sz="1400" cap="all" dirty="0"/>
              <a:t>AEMO Offices:</a:t>
            </a:r>
          </a:p>
          <a:p>
            <a:r>
              <a:rPr lang="en-AU" sz="1400" cap="all" dirty="0"/>
              <a:t>Level 9, 99 Gawler Place, Adelaide</a:t>
            </a:r>
          </a:p>
          <a:p>
            <a:r>
              <a:rPr lang="en-AU" sz="1400" cap="all" dirty="0"/>
              <a:t>Level 10, 10 Eagle Street, Brisbane</a:t>
            </a:r>
          </a:p>
          <a:p>
            <a:r>
              <a:rPr lang="en-AU" sz="1400" cap="all" dirty="0"/>
              <a:t>Level 22, 530 Collins Street, Melbourne</a:t>
            </a:r>
          </a:p>
          <a:p>
            <a:r>
              <a:rPr lang="en-AU" sz="1400" dirty="0"/>
              <a:t>LEVEL 2, 20 BOND STREET, SYDNEY</a:t>
            </a:r>
          </a:p>
          <a:p>
            <a:r>
              <a:rPr lang="en-AU" sz="1400" dirty="0"/>
              <a:t>DIAL IN: 1800 055 132    MEETING ID: 75185189</a:t>
            </a:r>
          </a:p>
        </p:txBody>
      </p:sp>
    </p:spTree>
    <p:extLst>
      <p:ext uri="{BB962C8B-B14F-4D97-AF65-F5344CB8AC3E}">
        <p14:creationId xmlns:p14="http://schemas.microsoft.com/office/powerpoint/2010/main" val="1683874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Approach to Risks &amp; Issues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584448" y="320040"/>
            <a:ext cx="6874797" cy="7014210"/>
          </a:xfrm>
        </p:spPr>
        <p:txBody>
          <a:bodyPr>
            <a:normAutofit lnSpcReduction="10000"/>
          </a:bodyPr>
          <a:lstStyle/>
          <a:p>
            <a:r>
              <a:rPr lang="en-AU" dirty="0"/>
              <a:t>Log maintained by AEMO, inputs by market participants including (where relevant) ownership, reviewed at each PCF, shared with EF.</a:t>
            </a:r>
          </a:p>
          <a:p>
            <a:r>
              <a:rPr lang="en-AU" dirty="0"/>
              <a:t>Risks and Issues topics for inclusion:</a:t>
            </a:r>
          </a:p>
          <a:p>
            <a:pPr lvl="1"/>
            <a:r>
              <a:rPr lang="en-AU" dirty="0"/>
              <a:t>Impacts to AEMO &amp; Industry participant delivery.</a:t>
            </a:r>
          </a:p>
          <a:p>
            <a:pPr lvl="1"/>
            <a:r>
              <a:rPr lang="en-AU" dirty="0"/>
              <a:t>Escalations from PWG, SWG &amp; RWG. </a:t>
            </a:r>
          </a:p>
          <a:p>
            <a:pPr lvl="1"/>
            <a:r>
              <a:rPr lang="en-AU" dirty="0"/>
              <a:t>R&amp;I with the integrated AEMO &amp; Industry delivery plan i.e. software drops, environment availability, industry testing progression.</a:t>
            </a:r>
          </a:p>
          <a:p>
            <a:pPr lvl="1"/>
            <a:r>
              <a:rPr lang="en-AU" dirty="0"/>
              <a:t>Go Live risk reduction.</a:t>
            </a:r>
          </a:p>
          <a:p>
            <a:r>
              <a:rPr lang="en-AU"/>
              <a:t>Risks </a:t>
            </a:r>
            <a:r>
              <a:rPr lang="en-AU" dirty="0"/>
              <a:t>and Issues not included:</a:t>
            </a:r>
          </a:p>
          <a:p>
            <a:pPr lvl="1"/>
            <a:r>
              <a:rPr lang="en-AU" dirty="0"/>
              <a:t>Impact of 5MS (&amp; GS) on market behaviour – benefits and costs.</a:t>
            </a:r>
          </a:p>
          <a:p>
            <a:pPr lvl="1"/>
            <a:r>
              <a:rPr lang="en-AU" dirty="0"/>
              <a:t>Changes to program timeframes provided by the AEMC.</a:t>
            </a:r>
          </a:p>
          <a:p>
            <a:pPr lvl="1"/>
            <a:r>
              <a:rPr lang="en-AU" dirty="0"/>
              <a:t>Technical documentation.</a:t>
            </a:r>
          </a:p>
          <a:p>
            <a:pPr lvl="1"/>
            <a:endParaRPr lang="en-AU" dirty="0"/>
          </a:p>
          <a:p>
            <a:pPr lvl="1"/>
            <a:endParaRPr lang="en-AU" dirty="0"/>
          </a:p>
          <a:p>
            <a:endParaRPr lang="en-AU" dirty="0"/>
          </a:p>
          <a:p>
            <a:pPr lvl="1"/>
            <a:endParaRPr lang="en-AU" dirty="0"/>
          </a:p>
          <a:p>
            <a:endParaRPr lang="en-AU" dirty="0"/>
          </a:p>
          <a:p>
            <a:pPr lvl="1"/>
            <a:endParaRPr lang="en-AU" dirty="0"/>
          </a:p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8309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9DB5817-0F41-4E8A-AB6E-1B6851A45D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General questions</a:t>
            </a:r>
            <a:br>
              <a:rPr lang="en-AU" dirty="0"/>
            </a:b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F4219A2-5D79-4E54-A0BA-051ECF115A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Chris Muffett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0E16-043C-4A42-961A-F292EDF45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92078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1B661-6FD3-4F95-8B51-6359665F9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Further information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45C02F-BE6A-43B6-B326-8D47EA4313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Global Settlement rule change: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/>
              <a:t>AEMC website: </a:t>
            </a:r>
            <a:r>
              <a:rPr lang="en-AU" dirty="0">
                <a:hlinkClick r:id="rId2"/>
              </a:rPr>
              <a:t>https://www.aemc.gov.au/rule-changes/global-settlement-and-market-reconciliation</a:t>
            </a:r>
            <a:r>
              <a:rPr lang="en-AU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AEMO 5MS Program contacts: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/>
              <a:t>Graeme Windley, 5MS Program Manager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/>
              <a:t>Chris Muffett, 5MS Business Lead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/>
              <a:t>Emily Brodie, 5MS Procedure Lead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/>
              <a:t>Hamish McNeish, 5MS Systems Lead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Contact details: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/>
              <a:t>5MS email: </a:t>
            </a:r>
            <a:r>
              <a:rPr lang="en-AU" dirty="0">
                <a:hlinkClick r:id="rId3"/>
              </a:rPr>
              <a:t>5ms@aemo.com.au</a:t>
            </a:r>
            <a:endParaRPr lang="en-AU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/>
              <a:t>5MS webpage: </a:t>
            </a:r>
            <a:r>
              <a:rPr lang="en-AU" dirty="0">
                <a:hlinkClick r:id="rId4"/>
              </a:rPr>
              <a:t>http://www.aemo.com.au/Electricity/National-Electricity-Market-NEM/Five-Minute-Settlement</a:t>
            </a: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23402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9DB5817-0F41-4E8A-AB6E-1B6851A45D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Forward meeting plan</a:t>
            </a:r>
            <a:br>
              <a:rPr lang="en-AU" dirty="0"/>
            </a:b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F4219A2-5D79-4E54-A0BA-051ECF115A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Chris Muffett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0E16-043C-4A42-961A-F292EDF45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98208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A0469-428F-466B-84E6-9D10200E8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Upcoming meetings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14FF69-5D0E-4EF9-897C-E454D156C4A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Executive Forums: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/>
              <a:t>EF #2: Tuesday 11 September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/>
              <a:t>EF #3: Tuesday 13 November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Next Program Consultative Forum: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/>
              <a:t>Wednesday 8 August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Next Procedure Working Group: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/>
              <a:t>Friday 27 July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Next Systems Working Group: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/>
              <a:t>Friday 24 August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Meetings and forum dates: </a:t>
            </a:r>
            <a:r>
              <a:rPr lang="en-AU" sz="2000" dirty="0">
                <a:hlinkClick r:id="rId2"/>
              </a:rPr>
              <a:t>http://www.aemo.com.au/-/media/Files/Electricity/NEM/5MS/5MS-2018-Industry-Meeting-Schedule---External-Version.xlsx</a:t>
            </a:r>
            <a:r>
              <a:rPr lang="en-AU" sz="2000" dirty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80693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B9C27-437E-4C05-826E-FF7E2C0A880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186988" y="7007225"/>
            <a:ext cx="504825" cy="401638"/>
          </a:xfrm>
        </p:spPr>
        <p:txBody>
          <a:bodyPr/>
          <a:lstStyle/>
          <a:p>
            <a:fld id="{4EC81F68-4976-451A-B2E9-79BCBD2F70CC}" type="slidenum">
              <a:rPr lang="en-AU" smtClean="0"/>
              <a:pPr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863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931AF-E38F-4CBB-99D0-77B07A6DF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Agenda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C6135E2-BB95-4227-B6BA-F528455E4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465CF-94CC-48DA-A9F9-C442C67E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2</a:t>
            </a:fld>
            <a:endParaRPr lang="en-AU" dirty="0"/>
          </a:p>
        </p:txBody>
      </p:sp>
      <p:sp>
        <p:nvSpPr>
          <p:cNvPr id="8" name="AutoShape 2" descr="Image result for contr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2711CFE-9D89-4F3F-8EF2-82FDD5EC0D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766867"/>
              </p:ext>
            </p:extLst>
          </p:nvPr>
        </p:nvGraphicFramePr>
        <p:xfrm>
          <a:off x="206546" y="1586071"/>
          <a:ext cx="10255425" cy="25204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6878">
                  <a:extLst>
                    <a:ext uri="{9D8B030D-6E8A-4147-A177-3AD203B41FA5}">
                      <a16:colId xmlns:a16="http://schemas.microsoft.com/office/drawing/2014/main" val="538271126"/>
                    </a:ext>
                  </a:extLst>
                </a:gridCol>
                <a:gridCol w="2818527">
                  <a:extLst>
                    <a:ext uri="{9D8B030D-6E8A-4147-A177-3AD203B41FA5}">
                      <a16:colId xmlns:a16="http://schemas.microsoft.com/office/drawing/2014/main" val="1422408940"/>
                    </a:ext>
                  </a:extLst>
                </a:gridCol>
                <a:gridCol w="3752804">
                  <a:extLst>
                    <a:ext uri="{9D8B030D-6E8A-4147-A177-3AD203B41FA5}">
                      <a16:colId xmlns:a16="http://schemas.microsoft.com/office/drawing/2014/main" val="2436665780"/>
                    </a:ext>
                  </a:extLst>
                </a:gridCol>
                <a:gridCol w="3157216">
                  <a:extLst>
                    <a:ext uri="{9D8B030D-6E8A-4147-A177-3AD203B41FA5}">
                      <a16:colId xmlns:a16="http://schemas.microsoft.com/office/drawing/2014/main" val="2835572980"/>
                    </a:ext>
                  </a:extLst>
                </a:gridCol>
              </a:tblGrid>
              <a:tr h="338789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r>
                        <a:rPr lang="en-AU" sz="1600" cap="all" dirty="0">
                          <a:effectLst/>
                          <a:latin typeface="+mn-lt"/>
                        </a:rPr>
                        <a:t>NO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r>
                        <a:rPr lang="en-AU" sz="1600" cap="all" dirty="0">
                          <a:effectLst/>
                          <a:latin typeface="+mn-lt"/>
                        </a:rPr>
                        <a:t>Time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r>
                        <a:rPr lang="en-AU" sz="1600" cap="all" dirty="0">
                          <a:effectLst/>
                          <a:latin typeface="+mn-lt"/>
                        </a:rPr>
                        <a:t>AGENDA ITEM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r>
                        <a:rPr lang="en-AU" sz="1600" cap="all" dirty="0">
                          <a:effectLst/>
                          <a:latin typeface="+mn-lt"/>
                        </a:rPr>
                        <a:t>Responsible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54372720"/>
                  </a:ext>
                </a:extLst>
              </a:tr>
              <a:tr h="3387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09:30am – 09:40am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801929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Welcome, introductions and apologies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Peter </a:t>
                      </a:r>
                      <a:r>
                        <a:rPr lang="en-AU" sz="1600" dirty="0" err="1">
                          <a:effectLst/>
                          <a:latin typeface="+mn-lt"/>
                        </a:rPr>
                        <a:t>Geers</a:t>
                      </a:r>
                      <a:r>
                        <a:rPr lang="en-AU" sz="1600" baseline="0" dirty="0">
                          <a:effectLst/>
                          <a:latin typeface="+mn-lt"/>
                        </a:rPr>
                        <a:t> (AEMO)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2688441"/>
                  </a:ext>
                </a:extLst>
              </a:tr>
              <a:tr h="3387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09:40am – 09:50am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801929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EF objectives and expectations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Peter </a:t>
                      </a:r>
                      <a:r>
                        <a:rPr lang="en-AU" sz="1600" dirty="0" err="1">
                          <a:effectLst/>
                          <a:latin typeface="+mn-lt"/>
                        </a:rPr>
                        <a:t>Geers</a:t>
                      </a:r>
                      <a:r>
                        <a:rPr lang="en-AU" sz="1600" baseline="0" dirty="0">
                          <a:effectLst/>
                          <a:latin typeface="+mn-lt"/>
                        </a:rPr>
                        <a:t> (AEMO)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77929589"/>
                  </a:ext>
                </a:extLst>
              </a:tr>
              <a:tr h="3387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</a:tabLst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09:50am – 10:10am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801929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Program overview and update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Graeme Windley / Chris Muffett (AEMO)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92290741"/>
                  </a:ext>
                </a:extLst>
              </a:tr>
              <a:tr h="3387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</a:tabLst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10:10am – 10:20am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801929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Program risk and issue management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Graeme Windley (AEMO)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7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</a:tabLst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10:20am – 10:40am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801929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General questions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Peter </a:t>
                      </a:r>
                      <a:r>
                        <a:rPr lang="en-AU" sz="1600" dirty="0" err="1">
                          <a:effectLst/>
                          <a:latin typeface="+mn-lt"/>
                        </a:rPr>
                        <a:t>Geers</a:t>
                      </a:r>
                      <a:r>
                        <a:rPr lang="en-AU" sz="1600" baseline="0" dirty="0">
                          <a:effectLst/>
                          <a:latin typeface="+mn-lt"/>
                        </a:rPr>
                        <a:t> (AEMO)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05645518"/>
                  </a:ext>
                </a:extLst>
              </a:tr>
              <a:tr h="3387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</a:tabLst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10:40am – 10:50am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801929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Forward meeting plan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Peter </a:t>
                      </a:r>
                      <a:r>
                        <a:rPr lang="en-AU" sz="1600" dirty="0" err="1">
                          <a:effectLst/>
                          <a:latin typeface="+mn-lt"/>
                        </a:rPr>
                        <a:t>Geers</a:t>
                      </a:r>
                      <a:r>
                        <a:rPr lang="en-AU" sz="1600" baseline="0" dirty="0">
                          <a:effectLst/>
                          <a:latin typeface="+mn-lt"/>
                        </a:rPr>
                        <a:t> (AEMO)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8470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593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931AF-E38F-4CBB-99D0-77B07A6DF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5MS Summary</a:t>
            </a:r>
            <a:endParaRPr lang="en-AU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C6135E2-BB95-4227-B6BA-F528455E4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1692373"/>
            <a:ext cx="10255425" cy="54418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1800" b="1" i="1" dirty="0"/>
              <a:t>AEMC Decision</a:t>
            </a:r>
            <a:endParaRPr lang="en-AU" sz="1800" dirty="0"/>
          </a:p>
          <a:p>
            <a:pPr marL="0" indent="0">
              <a:buNone/>
            </a:pPr>
            <a:r>
              <a:rPr lang="en-AU" sz="1800" dirty="0"/>
              <a:t>On 28 November 2017, the AEMC made a final rule change altering the settlement period to five-minutes (align with dispatch period). The industry go live is 1 July 2021. Purpose of rule change:</a:t>
            </a:r>
          </a:p>
          <a:p>
            <a:pPr marL="171450" indent="-171450"/>
            <a:r>
              <a:rPr lang="en-AU" sz="1800" dirty="0"/>
              <a:t>To remove the anomaly that exists between the five-minute dispatch and 30-minute settlement, which has been identified as a contributing factor to disorderly bidding.</a:t>
            </a:r>
          </a:p>
          <a:p>
            <a:pPr marL="171450" indent="-171450"/>
            <a:r>
              <a:rPr lang="en-AU" sz="1800" dirty="0"/>
              <a:t>To provide a clearer price signal for investment in fast response technology, including batteries and demand response.</a:t>
            </a:r>
          </a:p>
          <a:p>
            <a:pPr marL="171450" indent="-171450"/>
            <a:endParaRPr lang="en-AU" sz="1800" dirty="0"/>
          </a:p>
          <a:p>
            <a:pPr marL="0" indent="0" hangingPunct="0">
              <a:buNone/>
            </a:pPr>
            <a:r>
              <a:rPr lang="en-AU" sz="1800" dirty="0"/>
              <a:t> Key functional implications of 5MS include:</a:t>
            </a:r>
          </a:p>
          <a:p>
            <a:pPr marL="0" indent="0" hangingPunct="0">
              <a:buNone/>
            </a:pPr>
            <a:r>
              <a:rPr lang="en-AU" sz="1800" b="1" i="1" dirty="0"/>
              <a:t>Metering</a:t>
            </a:r>
          </a:p>
          <a:p>
            <a:pPr marL="171450" lvl="0" indent="-171450" hangingPunct="0"/>
            <a:r>
              <a:rPr lang="en-AU" sz="1800" dirty="0"/>
              <a:t>Central systems acceptance of five-minute metering data from the market.</a:t>
            </a:r>
          </a:p>
          <a:p>
            <a:pPr marL="171450" lvl="0" indent="-171450" hangingPunct="0"/>
            <a:r>
              <a:rPr lang="en-AU" sz="1800" dirty="0"/>
              <a:t>Adjusting interval meters to deliver data at five-minute intervals.</a:t>
            </a:r>
          </a:p>
          <a:p>
            <a:pPr marL="171450" lvl="0" indent="-171450" hangingPunct="0"/>
            <a:r>
              <a:rPr lang="en-AU" sz="1800" dirty="0"/>
              <a:t>Re-accreditation of all MDPs and MPs intent on providing five-minute metering services.</a:t>
            </a:r>
          </a:p>
          <a:p>
            <a:pPr marL="171450" lvl="0" indent="-171450" hangingPunct="0"/>
            <a:r>
              <a:rPr lang="en-AU" sz="1800" dirty="0"/>
              <a:t>Controlled Load Profile (CLP) and Net System Load Profile (NSLP) change from 30-minute to five-minute.</a:t>
            </a:r>
          </a:p>
          <a:p>
            <a:pPr marL="171450" lvl="0" indent="-171450" hangingPunct="0"/>
            <a:r>
              <a:rPr lang="en-AU" sz="1800" dirty="0"/>
              <a:t>Potential changes to the frequency of which Metering Data is delivered.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465CF-94CC-48DA-A9F9-C442C67E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3</a:t>
            </a:fld>
            <a:endParaRPr lang="en-AU" dirty="0"/>
          </a:p>
        </p:txBody>
      </p:sp>
      <p:sp>
        <p:nvSpPr>
          <p:cNvPr id="8" name="AutoShape 2" descr="Image result for contr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02484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931AF-E38F-4CBB-99D0-77B07A6DF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5MS Summary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C6135E2-BB95-4227-B6BA-F528455E4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7" y="1502084"/>
            <a:ext cx="10255425" cy="5705856"/>
          </a:xfrm>
        </p:spPr>
        <p:txBody>
          <a:bodyPr>
            <a:noAutofit/>
          </a:bodyPr>
          <a:lstStyle/>
          <a:p>
            <a:pPr marL="0" indent="0" hangingPunct="0">
              <a:buNone/>
            </a:pPr>
            <a:r>
              <a:rPr lang="en-AU" sz="1800" b="1" i="1" dirty="0"/>
              <a:t>Settlement Calculation</a:t>
            </a:r>
            <a:endParaRPr lang="en-AU" sz="1800" b="1" dirty="0"/>
          </a:p>
          <a:p>
            <a:pPr lvl="0" hangingPunct="0"/>
            <a:r>
              <a:rPr lang="en-AU" sz="1800" dirty="0"/>
              <a:t>Profiling algorithms introduced to derive five-minute energy data. </a:t>
            </a:r>
          </a:p>
          <a:p>
            <a:pPr lvl="0" hangingPunct="0"/>
            <a:r>
              <a:rPr lang="en-AU" sz="1800" dirty="0"/>
              <a:t>Transactions will need to be calculated for each five-minute period. </a:t>
            </a:r>
          </a:p>
          <a:p>
            <a:pPr lvl="0" hangingPunct="0"/>
            <a:r>
              <a:rPr lang="en-AU" sz="1800" dirty="0"/>
              <a:t>The process of settlement estimation will also calculate energy transactions for every five-minute period.</a:t>
            </a:r>
          </a:p>
          <a:p>
            <a:pPr lvl="0" hangingPunct="0"/>
            <a:r>
              <a:rPr lang="en-AU" sz="1800" dirty="0"/>
              <a:t>Inter-regional and intra-regional residue will be calculated on a five-minute basis.</a:t>
            </a:r>
          </a:p>
          <a:p>
            <a:pPr lvl="0" hangingPunct="0"/>
            <a:r>
              <a:rPr lang="en-AU" sz="1800" dirty="0"/>
              <a:t>A number of non-energy transactions, such as market ancillary services (i.e. FACS) and compensation recovery, will be completed using five-minute energy volumes.</a:t>
            </a:r>
          </a:p>
          <a:p>
            <a:pPr marL="0" indent="0" hangingPunct="0">
              <a:buNone/>
            </a:pPr>
            <a:r>
              <a:rPr lang="en-AU" sz="1800" dirty="0"/>
              <a:t> </a:t>
            </a:r>
          </a:p>
          <a:p>
            <a:pPr marL="0" indent="0" hangingPunct="0">
              <a:buNone/>
            </a:pPr>
            <a:r>
              <a:rPr lang="en-AU" sz="1800" b="1" i="1" dirty="0"/>
              <a:t>Dispatch &amp; Market Information</a:t>
            </a:r>
            <a:endParaRPr lang="en-AU" sz="1800" b="1" dirty="0"/>
          </a:p>
          <a:p>
            <a:pPr lvl="0" hangingPunct="0"/>
            <a:r>
              <a:rPr lang="en-AU" sz="1800" dirty="0"/>
              <a:t>Daily bidding intervals to increase from 48 to 288. AEMO will create new data structures to receive, use and store five-minute bids and offers.</a:t>
            </a:r>
          </a:p>
          <a:p>
            <a:pPr lvl="0" hangingPunct="0"/>
            <a:r>
              <a:rPr lang="en-AU" sz="1800" dirty="0"/>
              <a:t>30-minute pre-dispatch and PASA processes that use bid information will be provided with five-minute data.</a:t>
            </a:r>
          </a:p>
          <a:p>
            <a:pPr lvl="0" hangingPunct="0"/>
            <a:r>
              <a:rPr lang="en-AU" sz="1800" dirty="0"/>
              <a:t>Market participant systems will need to be updated to submit and receive confirmations of five-minute bid and offer data.</a:t>
            </a:r>
          </a:p>
          <a:p>
            <a:pPr lvl="0" hangingPunct="0"/>
            <a:r>
              <a:rPr lang="en-AU" sz="1800" dirty="0"/>
              <a:t>AEMO will publish five-minute data.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465CF-94CC-48DA-A9F9-C442C67E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4</a:t>
            </a:fld>
            <a:endParaRPr lang="en-AU" dirty="0"/>
          </a:p>
        </p:txBody>
      </p:sp>
      <p:sp>
        <p:nvSpPr>
          <p:cNvPr id="8" name="AutoShape 2" descr="Image result for contr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54711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931AF-E38F-4CBB-99D0-77B07A6DF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Program Overview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C6135E2-BB95-4227-B6BA-F528455E4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1642807"/>
            <a:ext cx="10255425" cy="5705856"/>
          </a:xfrm>
        </p:spPr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en-AU" sz="1800" b="1" i="1" dirty="0"/>
              <a:t>Procedures – Market Go Live 1 December 2019</a:t>
            </a:r>
            <a:endParaRPr lang="en-AU" sz="1800" b="1" dirty="0"/>
          </a:p>
          <a:p>
            <a:pPr hangingPunct="0"/>
            <a:r>
              <a:rPr lang="en-AU" sz="1800" dirty="0"/>
              <a:t>Detailed market design – detailing the operation of core market processes, roles and responsibilities, timelines and information flows.</a:t>
            </a:r>
          </a:p>
          <a:p>
            <a:pPr hangingPunct="0"/>
            <a:r>
              <a:rPr lang="en-AU" sz="1800" dirty="0"/>
              <a:t>Procedure development and engagement based on the rule change.</a:t>
            </a:r>
          </a:p>
          <a:p>
            <a:pPr hangingPunct="0"/>
            <a:r>
              <a:rPr lang="en-AU" sz="1800" dirty="0"/>
              <a:t>Procedure consultation with relevant industry participants, staggered approach.</a:t>
            </a:r>
          </a:p>
          <a:p>
            <a:pPr hangingPunct="0"/>
            <a:r>
              <a:rPr lang="en-AU" sz="1800" dirty="0"/>
              <a:t>Supporting documentation used internally by AEMO. </a:t>
            </a:r>
          </a:p>
          <a:p>
            <a:pPr hangingPunct="0"/>
            <a:r>
              <a:rPr lang="en-AU" sz="1800" dirty="0"/>
              <a:t>B2B procedures – support for B2B teams in case of change.</a:t>
            </a:r>
          </a:p>
          <a:p>
            <a:pPr hangingPunct="0"/>
            <a:endParaRPr lang="en-AU" sz="1800" dirty="0"/>
          </a:p>
          <a:p>
            <a:pPr marL="0" indent="0" hangingPunct="0">
              <a:buNone/>
            </a:pPr>
            <a:r>
              <a:rPr lang="en-AU" sz="1800" dirty="0"/>
              <a:t> </a:t>
            </a:r>
            <a:r>
              <a:rPr lang="en-AU" sz="1800" b="1" i="1" dirty="0"/>
              <a:t>Industry Groups and Forums</a:t>
            </a:r>
            <a:endParaRPr lang="en-AU" sz="1800" b="1" dirty="0"/>
          </a:p>
          <a:p>
            <a:pPr lvl="0" hangingPunct="0"/>
            <a:r>
              <a:rPr lang="en-AU" sz="1800" dirty="0"/>
              <a:t>Numerous consultative groups to be set up</a:t>
            </a:r>
          </a:p>
          <a:p>
            <a:pPr lvl="0" hangingPunct="0"/>
            <a:r>
              <a:rPr lang="en-AU" sz="1800" dirty="0"/>
              <a:t>Detail to come in Stakeholder session</a:t>
            </a:r>
          </a:p>
          <a:p>
            <a:pPr hangingPunct="0"/>
            <a:endParaRPr lang="en-AU" sz="1800" dirty="0"/>
          </a:p>
          <a:p>
            <a:pPr marL="0" indent="0" hangingPunct="0">
              <a:buNone/>
            </a:pPr>
            <a:r>
              <a:rPr lang="en-AU" sz="1800" dirty="0"/>
              <a:t> </a:t>
            </a:r>
            <a:endParaRPr lang="en-AU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465CF-94CC-48DA-A9F9-C442C67E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5</a:t>
            </a:fld>
            <a:endParaRPr lang="en-AU" dirty="0"/>
          </a:p>
        </p:txBody>
      </p:sp>
      <p:sp>
        <p:nvSpPr>
          <p:cNvPr id="8" name="AutoShape 2" descr="Image result for contr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79362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itle 7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Program engagement structure</a:t>
            </a:r>
          </a:p>
        </p:txBody>
      </p:sp>
      <p:pic>
        <p:nvPicPr>
          <p:cNvPr id="75" name="Picture 7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225" y="1461190"/>
            <a:ext cx="7590415" cy="609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122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931AF-E38F-4CBB-99D0-77B07A6DF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Program Overview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C6135E2-BB95-4227-B6BA-F528455E4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1746504"/>
            <a:ext cx="10255425" cy="5705856"/>
          </a:xfrm>
        </p:spPr>
        <p:txBody>
          <a:bodyPr>
            <a:normAutofit fontScale="92500" lnSpcReduction="10000"/>
          </a:bodyPr>
          <a:lstStyle/>
          <a:p>
            <a:pPr marL="0" indent="0" hangingPunct="0">
              <a:buNone/>
            </a:pPr>
            <a:r>
              <a:rPr lang="en-AU" sz="1800" b="1" i="1" dirty="0"/>
              <a:t>IT Delivery</a:t>
            </a:r>
            <a:endParaRPr lang="en-AU" sz="1800" b="1" dirty="0"/>
          </a:p>
          <a:p>
            <a:pPr lvl="0" hangingPunct="0"/>
            <a:r>
              <a:rPr lang="en-AU" sz="1800" dirty="0"/>
              <a:t>Requirement drafting for 5MS &amp; GS, application, interfaces &amp; infrastructure.</a:t>
            </a:r>
          </a:p>
          <a:p>
            <a:pPr hangingPunct="0"/>
            <a:r>
              <a:rPr lang="en-AU" sz="1800" dirty="0"/>
              <a:t>Technical infrastructure build.</a:t>
            </a:r>
          </a:p>
          <a:p>
            <a:pPr lvl="0" hangingPunct="0"/>
            <a:r>
              <a:rPr lang="en-AU" sz="1800" dirty="0"/>
              <a:t>System development and delivery.</a:t>
            </a:r>
          </a:p>
          <a:p>
            <a:pPr lvl="0" hangingPunct="0"/>
            <a:r>
              <a:rPr lang="en-AU" sz="1800" dirty="0"/>
              <a:t>Internal AEMO Testing.</a:t>
            </a:r>
          </a:p>
          <a:p>
            <a:pPr lvl="0" hangingPunct="0"/>
            <a:r>
              <a:rPr lang="en-AU" sz="1800" dirty="0"/>
              <a:t>Performance Testing.</a:t>
            </a:r>
          </a:p>
          <a:p>
            <a:pPr lvl="0" hangingPunct="0"/>
            <a:r>
              <a:rPr lang="en-AU" sz="1800" dirty="0"/>
              <a:t>Pre-Prod and Prod system deployments.</a:t>
            </a:r>
          </a:p>
          <a:p>
            <a:pPr lvl="0" hangingPunct="0"/>
            <a:r>
              <a:rPr lang="en-AU" sz="1800" dirty="0"/>
              <a:t>Operational Support.</a:t>
            </a:r>
          </a:p>
          <a:p>
            <a:pPr lvl="0" hangingPunct="0"/>
            <a:endParaRPr lang="en-AU" sz="1600" dirty="0"/>
          </a:p>
          <a:p>
            <a:pPr marL="0" indent="0" hangingPunct="0">
              <a:buNone/>
            </a:pPr>
            <a:r>
              <a:rPr lang="en-AU" sz="1800" b="1" i="1" dirty="0"/>
              <a:t>Readiness</a:t>
            </a:r>
            <a:endParaRPr lang="en-AU" sz="1800" b="1" dirty="0"/>
          </a:p>
          <a:p>
            <a:pPr lvl="0" hangingPunct="0"/>
            <a:r>
              <a:rPr lang="en-AU" sz="1800" dirty="0"/>
              <a:t>Registration and Accreditation, including Meter Data Providers &amp; Meter Providers</a:t>
            </a:r>
          </a:p>
          <a:p>
            <a:pPr lvl="0" hangingPunct="0"/>
            <a:r>
              <a:rPr lang="en-AU" sz="1800" dirty="0"/>
              <a:t>Market participant readiness monitoring</a:t>
            </a:r>
          </a:p>
          <a:p>
            <a:pPr lvl="0" hangingPunct="0"/>
            <a:r>
              <a:rPr lang="en-AU" sz="1800" dirty="0"/>
              <a:t>Industry Testing / Market Trial</a:t>
            </a:r>
          </a:p>
          <a:p>
            <a:pPr lvl="0" hangingPunct="0"/>
            <a:r>
              <a:rPr lang="en-AU" sz="1800" dirty="0"/>
              <a:t>AEMO Operating procedure review</a:t>
            </a:r>
          </a:p>
          <a:p>
            <a:pPr lvl="0" hangingPunct="0"/>
            <a:r>
              <a:rPr lang="en-AU" sz="1800" dirty="0"/>
              <a:t>Operational plan, including KPIs, SLAs, compliance register and risk register</a:t>
            </a:r>
          </a:p>
          <a:p>
            <a:pPr lvl="0" hangingPunct="0"/>
            <a:r>
              <a:rPr lang="en-AU" sz="1800" dirty="0"/>
              <a:t>Program communication</a:t>
            </a:r>
          </a:p>
          <a:p>
            <a:pPr lvl="0" hangingPunct="0"/>
            <a:r>
              <a:rPr lang="en-AU" sz="1800" dirty="0"/>
              <a:t>Industry cutover activities</a:t>
            </a:r>
            <a:endParaRPr lang="en-AU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465CF-94CC-48DA-A9F9-C442C67E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7</a:t>
            </a:fld>
            <a:endParaRPr lang="en-AU" dirty="0"/>
          </a:p>
        </p:txBody>
      </p:sp>
      <p:sp>
        <p:nvSpPr>
          <p:cNvPr id="8" name="AutoShape 2" descr="Image result for contr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29083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931AF-E38F-4CBB-99D0-77B07A6DF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Program Overview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465CF-94CC-48DA-A9F9-C442C67E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8</a:t>
            </a:fld>
            <a:endParaRPr lang="en-AU" dirty="0"/>
          </a:p>
        </p:txBody>
      </p:sp>
      <p:sp>
        <p:nvSpPr>
          <p:cNvPr id="8" name="AutoShape 2" descr="Image result for contr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9F3871-050F-4E6D-B74F-F5FB88AF1D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575" y="1461189"/>
            <a:ext cx="10306396" cy="594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238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Program Status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584448" y="320040"/>
            <a:ext cx="6874797" cy="6876288"/>
          </a:xfrm>
        </p:spPr>
        <p:txBody>
          <a:bodyPr>
            <a:normAutofit/>
          </a:bodyPr>
          <a:lstStyle/>
          <a:p>
            <a:r>
              <a:rPr lang="en-AU" dirty="0"/>
              <a:t>Procedures stage on track, high-level impact assessments in progress. Delivery to complete by 1 December 2019.</a:t>
            </a:r>
          </a:p>
          <a:p>
            <a:endParaRPr lang="en-AU" dirty="0"/>
          </a:p>
          <a:p>
            <a:r>
              <a:rPr lang="en-AU" dirty="0"/>
              <a:t>Systems design &amp; planning to Q3/Q4 2018:</a:t>
            </a:r>
          </a:p>
          <a:p>
            <a:pPr lvl="1"/>
            <a:r>
              <a:rPr lang="en-AU" dirty="0"/>
              <a:t>Impact of increase in data volumes</a:t>
            </a:r>
          </a:p>
          <a:p>
            <a:pPr lvl="1"/>
            <a:r>
              <a:rPr lang="en-AU" dirty="0"/>
              <a:t>Integration of industry initiatives:</a:t>
            </a:r>
          </a:p>
          <a:p>
            <a:pPr lvl="2"/>
            <a:r>
              <a:rPr lang="en-AU" dirty="0"/>
              <a:t>Global Settlement rule change; Distributed Energy Register; 3rd Party Access to data.</a:t>
            </a:r>
          </a:p>
          <a:p>
            <a:pPr lvl="1"/>
            <a:r>
              <a:rPr lang="en-AU" dirty="0"/>
              <a:t>Streamlining of internal processes </a:t>
            </a:r>
          </a:p>
          <a:p>
            <a:endParaRPr lang="en-AU" dirty="0"/>
          </a:p>
          <a:p>
            <a:r>
              <a:rPr lang="en-AU" dirty="0"/>
              <a:t>Stakeholder Engagement:</a:t>
            </a:r>
          </a:p>
          <a:p>
            <a:pPr lvl="1"/>
            <a:r>
              <a:rPr lang="en-AU" dirty="0"/>
              <a:t>Initial Procedures Working Group – 27 July 2018</a:t>
            </a:r>
          </a:p>
          <a:p>
            <a:pPr lvl="1"/>
            <a:endParaRPr lang="en-AU" dirty="0"/>
          </a:p>
          <a:p>
            <a:pPr lvl="1"/>
            <a:endParaRPr lang="en-AU" dirty="0"/>
          </a:p>
          <a:p>
            <a:endParaRPr lang="en-AU" dirty="0"/>
          </a:p>
          <a:p>
            <a:pPr lvl="1"/>
            <a:endParaRPr lang="en-AU" dirty="0"/>
          </a:p>
          <a:p>
            <a:endParaRPr lang="en-AU" dirty="0"/>
          </a:p>
          <a:p>
            <a:pPr lvl="1"/>
            <a:endParaRPr lang="en-AU" dirty="0"/>
          </a:p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4896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EMO PPT 2018">
      <a:dk1>
        <a:srgbClr val="222324"/>
      </a:dk1>
      <a:lt1>
        <a:srgbClr val="FFFFFF"/>
      </a:lt1>
      <a:dk2>
        <a:srgbClr val="000000"/>
      </a:dk2>
      <a:lt2>
        <a:srgbClr val="E0E8EA"/>
      </a:lt2>
      <a:accent1>
        <a:srgbClr val="C41230"/>
      </a:accent1>
      <a:accent2>
        <a:srgbClr val="360F3C"/>
      </a:accent2>
      <a:accent3>
        <a:srgbClr val="F37421"/>
      </a:accent3>
      <a:accent4>
        <a:srgbClr val="FFC222"/>
      </a:accent4>
      <a:accent5>
        <a:srgbClr val="82859C"/>
      </a:accent5>
      <a:accent6>
        <a:srgbClr val="B3E0EE"/>
      </a:accent6>
      <a:hlink>
        <a:srgbClr val="C41230"/>
      </a:hlink>
      <a:folHlink>
        <a:srgbClr val="C41230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2018 A4 v2.potx" id="{56C674FB-5903-4E08-9F7A-81B5291517EA}" vid="{3EC44A36-076D-48EC-9FED-1333FF1338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EMOCustodian xmlns="a14523ce-dede-483e-883a-2d83261080bd">
      <UserInfo>
        <DisplayName/>
        <AccountId xsi:nil="true"/>
        <AccountType/>
      </UserInfo>
    </AEMOCustodian>
    <ArchiveDocument xmlns="a14523ce-dede-483e-883a-2d83261080bd">false</ArchiveDocument>
    <AEMODocumentTypeTaxHTField0 xmlns="a14523ce-dede-483e-883a-2d83261080bd">
      <Terms xmlns="http://schemas.microsoft.com/office/infopath/2007/PartnerControls">
        <TermInfo xmlns="http://schemas.microsoft.com/office/infopath/2007/PartnerControls">
          <TermName xmlns="http://schemas.microsoft.com/office/infopath/2007/PartnerControls">Operational Record</TermName>
          <TermId xmlns="http://schemas.microsoft.com/office/infopath/2007/PartnerControls">859762f2-4462-42eb-9744-c955c7e2c540</TermId>
        </TermInfo>
      </Terms>
    </AEMODocumentTypeTaxHTField0>
    <AEMOKeywordsTaxHTField0 xmlns="a14523ce-dede-483e-883a-2d83261080bd">
      <Terms xmlns="http://schemas.microsoft.com/office/infopath/2007/PartnerControls"/>
    </AEMOKeywordsTaxHTField0>
    <TaxCatchAll xmlns="a14523ce-dede-483e-883a-2d83261080bd">
      <Value>1</Value>
    </TaxCatchAll>
    <AEMODescription xmlns="a14523ce-dede-483e-883a-2d83261080bd" xsi:nil="true"/>
    <_dlc_DocId xmlns="a14523ce-dede-483e-883a-2d83261080bd">PROJECT-107690352-680</_dlc_DocId>
    <_dlc_DocIdUrl xmlns="a14523ce-dede-483e-883a-2d83261080bd">
      <Url>http://sharedocs/projects/5ms/_layouts/15/DocIdRedir.aspx?ID=PROJECT-107690352-680</Url>
      <Description>PROJECT-107690352-680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EMODocument" ma:contentTypeID="0x0101009BE89D58CAF0934CA32A20BCFFD353DC00D090D6681D809D4D8FC2F677DB1CD59F" ma:contentTypeVersion="0" ma:contentTypeDescription="" ma:contentTypeScope="" ma:versionID="5f210c46fef8c3b1101fe9149cdec39d">
  <xsd:schema xmlns:xsd="http://www.w3.org/2001/XMLSchema" xmlns:xs="http://www.w3.org/2001/XMLSchema" xmlns:p="http://schemas.microsoft.com/office/2006/metadata/properties" xmlns:ns2="a14523ce-dede-483e-883a-2d83261080bd" targetNamespace="http://schemas.microsoft.com/office/2006/metadata/properties" ma:root="true" ma:fieldsID="7d74405751bc119387ad193d718cb389" ns2:_="">
    <xsd:import namespace="a14523ce-dede-483e-883a-2d83261080b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2:AEMOCustodian" minOccurs="0"/>
                <xsd:element ref="ns2:AEMODescription" minOccurs="0"/>
                <xsd:element ref="ns2:AEMODocumentTypeTaxHTField0" minOccurs="0"/>
                <xsd:element ref="ns2:AEMOKeywordsTaxHTField0" minOccurs="0"/>
                <xsd:element ref="ns2:ArchiveDocum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4523ce-dede-483e-883a-2d83261080b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93fb317b-587c-4d3f-8b3e-5de22a86522e}" ma:internalName="TaxCatchAll" ma:showField="CatchAllData" ma:web="dba14153-4303-4379-8f24-de02eb1e2c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93fb317b-587c-4d3f-8b3e-5de22a86522e}" ma:internalName="TaxCatchAllLabel" ma:readOnly="true" ma:showField="CatchAllDataLabel" ma:web="dba14153-4303-4379-8f24-de02eb1e2c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EMOCustodian" ma:index="13" nillable="true" ma:displayName="AEMOCustodian" ma:list="UserInfo" ma:SharePointGroup="0" ma:internalName="AEMOCustodian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EMODescription" ma:index="14" nillable="true" ma:displayName="AEMODescription" ma:internalName="AEMODescription">
      <xsd:simpleType>
        <xsd:restriction base="dms:Note"/>
      </xsd:simpleType>
    </xsd:element>
    <xsd:element name="AEMODocumentTypeTaxHTField0" ma:index="15" nillable="true" ma:taxonomy="true" ma:internalName="AEMODocumentTypeTaxHTField0" ma:taxonomyFieldName="AEMODocumentType" ma:displayName="AEMODocumentType" ma:default="1;#Operational Record|859762f2-4462-42eb-9744-c955c7e2c540" ma:fieldId="{da861434-c661-4929-8c0f-a462c80621ee}" ma:sspId="409ac0fb-07cb-4169-8a26-def2760b5502" ma:termSetId="7d85e329-3a18-4351-8865-4c9585fd1c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EMOKeywordsTaxHTField0" ma:index="17" nillable="true" ma:taxonomy="true" ma:internalName="AEMOKeywordsTaxHTField0" ma:taxonomyFieldName="AEMOKeywords" ma:displayName="AEMOKeywords" ma:default="" ma:fieldId="{443585ba-fce9-427e-bd78-308c17c973aa}" ma:taxonomyMulti="true" ma:sspId="409ac0fb-07cb-4169-8a26-def2760b5502" ma:termSetId="70885f33-8be5-4917-bc67-8833a068ef45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ArchiveDocument" ma:index="19" nillable="true" ma:displayName="ArchiveDocument" ma:default="0" ma:description="Checking this box will send the document to the AEMO Archive and leave a link in its place." ma:internalName="ArchiveDocument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F1B58D7C-F3BD-4BE0-85CB-D36468012E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261CE80-04B0-4325-95A9-E7D555045A4F}">
  <ds:schemaRefs>
    <ds:schemaRef ds:uri="a14523ce-dede-483e-883a-2d83261080bd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AFFDE70-8749-4212-B5F5-A7D4010AEF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4523ce-dede-483e-883a-2d83261080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DC8B596-F14F-4C6C-B9AD-321698AE40A8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AEMO presentation 2018 A4</Template>
  <TotalTime>88326</TotalTime>
  <Words>835</Words>
  <Application>Microsoft Office PowerPoint</Application>
  <PresentationFormat>Custom</PresentationFormat>
  <Paragraphs>180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Courier New</vt:lpstr>
      <vt:lpstr>Futura Std Light</vt:lpstr>
      <vt:lpstr>Times New Roman</vt:lpstr>
      <vt:lpstr>Tw Cen MT</vt:lpstr>
      <vt:lpstr>Wingdings</vt:lpstr>
      <vt:lpstr>Office Theme</vt:lpstr>
      <vt:lpstr>Five-Minute Settlement Program: Executive Forum 1 </vt:lpstr>
      <vt:lpstr>Agenda</vt:lpstr>
      <vt:lpstr>5MS Summary</vt:lpstr>
      <vt:lpstr>5MS Summary</vt:lpstr>
      <vt:lpstr>Program Overview</vt:lpstr>
      <vt:lpstr>Program engagement structure</vt:lpstr>
      <vt:lpstr>Program Overview</vt:lpstr>
      <vt:lpstr>Program Overview</vt:lpstr>
      <vt:lpstr>Program Status</vt:lpstr>
      <vt:lpstr>Approach to Risks &amp; Issues</vt:lpstr>
      <vt:lpstr>General questions </vt:lpstr>
      <vt:lpstr>Further information</vt:lpstr>
      <vt:lpstr>Forward meeting plan </vt:lpstr>
      <vt:lpstr>Upcoming meetings</vt:lpstr>
      <vt:lpstr>PowerPoint Presentation</vt:lpstr>
    </vt:vector>
  </TitlesOfParts>
  <Company>AEMO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Energy, Information and Control</dc:title>
  <dc:creator>AEMO</dc:creator>
  <cp:lastModifiedBy>Graeme Windley</cp:lastModifiedBy>
  <cp:revision>118</cp:revision>
  <cp:lastPrinted>2018-05-23T08:16:40Z</cp:lastPrinted>
  <dcterms:created xsi:type="dcterms:W3CDTF">2018-03-14T04:52:00Z</dcterms:created>
  <dcterms:modified xsi:type="dcterms:W3CDTF">2018-07-17T08:23:19Z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0x0101009BE89D58CAF0934CA32A20BCFFD353DC00D090D6681D809D4D8FC2F677DB1CD59F</vt:lpwstr>
  </property>
  <property fmtid="{D5CDD505-2E9C-101B-9397-08002B2CF9AE}" pid="3" name="_dlc_DocIdItemGuid">
    <vt:lpwstr>7f2c0ea4-cadf-4576-b28b-78b3dd1e61fe</vt:lpwstr>
  </property>
  <property fmtid="{D5CDD505-2E9C-101B-9397-08002B2CF9AE}" pid="4" name="AEMODocumentType">
    <vt:lpwstr>1;#Operational Record|859762f2-4462-42eb-9744-c955c7e2c540</vt:lpwstr>
  </property>
  <property fmtid="{D5CDD505-2E9C-101B-9397-08002B2CF9AE}" pid="5" name="AEMOKeywords">
    <vt:lpwstr/>
  </property>
</Properties>
</file>