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68" r:id="rId6"/>
    <p:sldId id="280" r:id="rId7"/>
    <p:sldId id="332" r:id="rId8"/>
    <p:sldId id="333" r:id="rId9"/>
    <p:sldId id="334" r:id="rId10"/>
    <p:sldId id="340" r:id="rId11"/>
    <p:sldId id="335" r:id="rId12"/>
    <p:sldId id="336" r:id="rId13"/>
    <p:sldId id="337" r:id="rId14"/>
    <p:sldId id="338" r:id="rId15"/>
    <p:sldId id="323" r:id="rId16"/>
    <p:sldId id="348" r:id="rId17"/>
    <p:sldId id="324" r:id="rId18"/>
    <p:sldId id="347" r:id="rId19"/>
    <p:sldId id="261" r:id="rId20"/>
  </p:sldIdLst>
  <p:sldSz cx="10691813" cy="7559675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7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59DE2-C421-4E13-9F76-51845421A3DE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7480D-C3E3-4F76-921A-B5AECA94BA4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544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6D0C-C9B8-4521-8276-6951BD83D76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25E48-7303-4C99-A797-AD8A0612154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46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 userDrawn="1"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17/07/2018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 userDrawn="1"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5716"/>
            <a:ext cx="10691813" cy="7575392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5939" y="629951"/>
            <a:ext cx="1670607" cy="4724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675" y="472456"/>
            <a:ext cx="7434203" cy="787472"/>
          </a:xfrm>
        </p:spPr>
        <p:txBody>
          <a:bodyPr anchor="b">
            <a:normAutofit/>
          </a:bodyPr>
          <a:lstStyle>
            <a:lvl1pPr algn="l">
              <a:defRPr sz="2646" b="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84710" y="1574933"/>
            <a:ext cx="9188277" cy="5197277"/>
          </a:xfrm>
        </p:spPr>
        <p:txBody>
          <a:bodyPr/>
          <a:lstStyle>
            <a:lvl1pPr marL="503972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904699" indent="-503972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066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17/07/2018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17/07/2018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5ms@aemo.com.au" TargetMode="External"/><Relationship Id="rId2" Type="http://schemas.openxmlformats.org/officeDocument/2006/relationships/hyperlink" Target="https://www.aemc.gov.au/rule-changes/global-settlement-and-market-reconcili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emo.com.au/Electricity/National-Electricity-Market-NEM/Five-Minute-Settlemen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o.com.au/-/media/Files/Electricity/NEM/5MS/5MS-2018-Industry-Meeting-Schedule---External-Version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262908"/>
            <a:ext cx="9205440" cy="1993231"/>
          </a:xfrm>
        </p:spPr>
        <p:txBody>
          <a:bodyPr>
            <a:normAutofit fontScale="90000"/>
          </a:bodyPr>
          <a:lstStyle/>
          <a:p>
            <a:r>
              <a:rPr lang="en-AU" dirty="0"/>
              <a:t>Five-Minute Settlement Program:</a:t>
            </a:r>
            <a:br>
              <a:rPr lang="en-AU" dirty="0"/>
            </a:br>
            <a:r>
              <a:rPr lang="en-AU" dirty="0"/>
              <a:t>Executive Forum 1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3832350"/>
            <a:ext cx="8018860" cy="690490"/>
          </a:xfrm>
        </p:spPr>
        <p:txBody>
          <a:bodyPr>
            <a:normAutofit/>
          </a:bodyPr>
          <a:lstStyle/>
          <a:p>
            <a:r>
              <a:rPr lang="en-AU" dirty="0"/>
              <a:t>AEMO 5MS Program Team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1786A2E3-196B-4987-861F-72C20A7F2BDA}"/>
              </a:ext>
            </a:extLst>
          </p:cNvPr>
          <p:cNvSpPr txBox="1">
            <a:spLocks/>
          </p:cNvSpPr>
          <p:nvPr/>
        </p:nvSpPr>
        <p:spPr>
          <a:xfrm>
            <a:off x="735588" y="4522840"/>
            <a:ext cx="7849880" cy="2212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  <a:defRPr sz="2456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0964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1929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2893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3858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04822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05786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6751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07715" indent="0" algn="ctr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cap="all" dirty="0"/>
              <a:t>Wednesday 18 July 2018</a:t>
            </a:r>
          </a:p>
          <a:p>
            <a:r>
              <a:rPr lang="en-AU" sz="1400" cap="all" dirty="0"/>
              <a:t>AEMO Offices:</a:t>
            </a:r>
          </a:p>
          <a:p>
            <a:r>
              <a:rPr lang="en-AU" sz="1400" cap="all" dirty="0"/>
              <a:t>Level 9, 99 Gawler Place, Adelaide</a:t>
            </a:r>
          </a:p>
          <a:p>
            <a:r>
              <a:rPr lang="en-AU" sz="1400" cap="all" dirty="0"/>
              <a:t>Level 10, 10 Eagle Street, Brisbane</a:t>
            </a:r>
          </a:p>
          <a:p>
            <a:r>
              <a:rPr lang="en-AU" sz="1400" cap="all" dirty="0"/>
              <a:t>Level 22, 530 Collins Street, Melbourne</a:t>
            </a:r>
          </a:p>
          <a:p>
            <a:r>
              <a:rPr lang="en-AU" sz="1400" dirty="0"/>
              <a:t>LEVEL 2, 20 BOND STREET, SYDNEY</a:t>
            </a:r>
          </a:p>
          <a:p>
            <a:r>
              <a:rPr lang="en-AU" sz="1400" dirty="0"/>
              <a:t>DIAL IN: 1800 055 132    MEETING ID: 75185189</a:t>
            </a:r>
          </a:p>
        </p:txBody>
      </p:sp>
    </p:spTree>
    <p:extLst>
      <p:ext uri="{BB962C8B-B14F-4D97-AF65-F5344CB8AC3E}">
        <p14:creationId xmlns:p14="http://schemas.microsoft.com/office/powerpoint/2010/main" val="168387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Approach to Risks &amp; Issues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84448" y="320040"/>
            <a:ext cx="6874797" cy="7014210"/>
          </a:xfrm>
        </p:spPr>
        <p:txBody>
          <a:bodyPr>
            <a:normAutofit lnSpcReduction="10000"/>
          </a:bodyPr>
          <a:lstStyle/>
          <a:p>
            <a:r>
              <a:rPr lang="en-AU" dirty="0"/>
              <a:t>Log maintained by AEMO, inputs by market participants including (where relevant) ownership, reviewed at each PCF, shared with EF.</a:t>
            </a:r>
          </a:p>
          <a:p>
            <a:r>
              <a:rPr lang="en-AU" dirty="0"/>
              <a:t>Risks and Issues topics for inclusion:</a:t>
            </a:r>
          </a:p>
          <a:p>
            <a:pPr lvl="1"/>
            <a:r>
              <a:rPr lang="en-AU" dirty="0"/>
              <a:t>Impacts to AEMO &amp; Industry participant delivery.</a:t>
            </a:r>
          </a:p>
          <a:p>
            <a:pPr lvl="1"/>
            <a:r>
              <a:rPr lang="en-AU" dirty="0"/>
              <a:t>Escalations from PWG, SWG &amp; RWG. </a:t>
            </a:r>
          </a:p>
          <a:p>
            <a:pPr lvl="1"/>
            <a:r>
              <a:rPr lang="en-AU" dirty="0"/>
              <a:t>R&amp;I with the integrated AEMO &amp; Industry delivery plan i.e. software drops, environment availability, industry testing progression.</a:t>
            </a:r>
          </a:p>
          <a:p>
            <a:pPr lvl="1"/>
            <a:r>
              <a:rPr lang="en-AU" dirty="0"/>
              <a:t>Go Live risk reduction.</a:t>
            </a:r>
          </a:p>
          <a:p>
            <a:r>
              <a:rPr lang="en-AU"/>
              <a:t>Risks </a:t>
            </a:r>
            <a:r>
              <a:rPr lang="en-AU" dirty="0"/>
              <a:t>and Issues not included:</a:t>
            </a:r>
          </a:p>
          <a:p>
            <a:pPr lvl="1"/>
            <a:r>
              <a:rPr lang="en-AU" dirty="0"/>
              <a:t>Impact of 5MS (&amp; GS) on market behaviour – benefits and costs.</a:t>
            </a:r>
          </a:p>
          <a:p>
            <a:pPr lvl="1"/>
            <a:r>
              <a:rPr lang="en-AU" dirty="0"/>
              <a:t>Changes to program timeframes provided by the AEMC.</a:t>
            </a:r>
          </a:p>
          <a:p>
            <a:pPr lvl="1"/>
            <a:r>
              <a:rPr lang="en-AU" dirty="0"/>
              <a:t>Technical documentation.</a:t>
            </a:r>
          </a:p>
          <a:p>
            <a:pPr lvl="1"/>
            <a:endParaRPr lang="en-AU" dirty="0"/>
          </a:p>
          <a:p>
            <a:pPr lvl="1"/>
            <a:endParaRPr lang="en-AU" dirty="0"/>
          </a:p>
          <a:p>
            <a:endParaRPr lang="en-AU" dirty="0"/>
          </a:p>
          <a:p>
            <a:pPr lvl="1"/>
            <a:endParaRPr lang="en-AU" dirty="0"/>
          </a:p>
          <a:p>
            <a:endParaRPr lang="en-AU" dirty="0"/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8309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General questions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Chris Muffett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2078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B661-6FD3-4F95-8B51-6359665F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Further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C02F-BE6A-43B6-B326-8D47EA4313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Global Settlement rule 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AEMC website: </a:t>
            </a:r>
            <a:r>
              <a:rPr lang="en-AU" dirty="0">
                <a:hlinkClick r:id="rId2"/>
              </a:rPr>
              <a:t>https://www.aemc.gov.au/rule-changes/global-settlement-and-market-reconciliation</a:t>
            </a:r>
            <a:r>
              <a:rPr lang="en-AU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AEMO 5MS Program contacts: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Graeme Windley, 5MS Program Manager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Chris Muffett, 5MS Business Lead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Emily Brodie, 5MS Procedure Lead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Hamish McNeish, 5MS Systems Lead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Contact details: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5MS email: </a:t>
            </a:r>
            <a:r>
              <a:rPr lang="en-AU" dirty="0">
                <a:hlinkClick r:id="rId3"/>
              </a:rPr>
              <a:t>5ms@aemo.com.au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5MS webpage: </a:t>
            </a:r>
            <a:r>
              <a:rPr lang="en-AU" dirty="0">
                <a:hlinkClick r:id="rId4"/>
              </a:rPr>
              <a:t>http://www.aemo.com.au/Electricity/National-Electricity-Market-NEM/Five-Minute-Settlement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3402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DB5817-0F41-4E8A-AB6E-1B6851A45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Forward meeting plan</a:t>
            </a:r>
            <a:br>
              <a:rPr lang="en-AU" dirty="0"/>
            </a:b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4219A2-5D79-4E54-A0BA-051ECF115A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Chris Muffett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0E16-043C-4A42-961A-F292EDF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208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A0469-428F-466B-84E6-9D10200E8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Upcoming meetings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4FF69-5D0E-4EF9-897C-E454D156C4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Executive Forums: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EF #2: Tuesday 11 September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EF #3: Tuesday 13 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Next Program Consultative Forum: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Wednesday 8 August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Next Procedure Working Group: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Friday 27 July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Next Systems Working Group: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Friday 24 August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Meetings and forum dates: </a:t>
            </a:r>
            <a:r>
              <a:rPr lang="en-AU" sz="2000" dirty="0">
                <a:hlinkClick r:id="rId2"/>
              </a:rPr>
              <a:t>http://www.aemo.com.au/-/media/Files/Electricity/NEM/5MS/5MS-2018-Industry-Meeting-Schedule---External-Version.xlsx</a:t>
            </a:r>
            <a:r>
              <a:rPr lang="en-AU" sz="2000" dirty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069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B9C27-437E-4C05-826E-FF7E2C0A88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86988" y="7007225"/>
            <a:ext cx="504825" cy="401638"/>
          </a:xfrm>
        </p:spPr>
        <p:txBody>
          <a:bodyPr/>
          <a:lstStyle/>
          <a:p>
            <a:fld id="{4EC81F68-4976-451A-B2E9-79BCBD2F70C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6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711CFE-9D89-4F3F-8EF2-82FDD5EC0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66867"/>
              </p:ext>
            </p:extLst>
          </p:nvPr>
        </p:nvGraphicFramePr>
        <p:xfrm>
          <a:off x="206546" y="1586071"/>
          <a:ext cx="10255425" cy="2520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878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818527">
                  <a:extLst>
                    <a:ext uri="{9D8B030D-6E8A-4147-A177-3AD203B41FA5}">
                      <a16:colId xmlns:a16="http://schemas.microsoft.com/office/drawing/2014/main" val="1422408940"/>
                    </a:ext>
                  </a:extLst>
                </a:gridCol>
                <a:gridCol w="3752804">
                  <a:extLst>
                    <a:ext uri="{9D8B030D-6E8A-4147-A177-3AD203B41FA5}">
                      <a16:colId xmlns:a16="http://schemas.microsoft.com/office/drawing/2014/main" val="2436665780"/>
                    </a:ext>
                  </a:extLst>
                </a:gridCol>
                <a:gridCol w="3157216">
                  <a:extLst>
                    <a:ext uri="{9D8B030D-6E8A-4147-A177-3AD203B41FA5}">
                      <a16:colId xmlns:a16="http://schemas.microsoft.com/office/drawing/2014/main" val="2835572980"/>
                    </a:ext>
                  </a:extLst>
                </a:gridCol>
              </a:tblGrid>
              <a:tr h="33878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NO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Time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AGENDA ITEM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+mn-lt"/>
                        </a:rPr>
                        <a:t>Responsible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09:30am – 09:40am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Welcome, introductions and apologies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Peter </a:t>
                      </a:r>
                      <a:r>
                        <a:rPr lang="en-AU" sz="1600" dirty="0" err="1">
                          <a:effectLst/>
                          <a:latin typeface="+mn-lt"/>
                        </a:rPr>
                        <a:t>Geers</a:t>
                      </a:r>
                      <a:r>
                        <a:rPr lang="en-AU" sz="1600" baseline="0" dirty="0">
                          <a:effectLst/>
                          <a:latin typeface="+mn-lt"/>
                        </a:rPr>
                        <a:t>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09:40am – 09:50am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 objectives and expectations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Peter </a:t>
                      </a:r>
                      <a:r>
                        <a:rPr lang="en-AU" sz="1600" dirty="0" err="1">
                          <a:effectLst/>
                          <a:latin typeface="+mn-lt"/>
                        </a:rPr>
                        <a:t>Geers</a:t>
                      </a:r>
                      <a:r>
                        <a:rPr lang="en-AU" sz="1600" baseline="0" dirty="0">
                          <a:effectLst/>
                          <a:latin typeface="+mn-lt"/>
                        </a:rPr>
                        <a:t>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792958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09:50am – 10:10am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overview and update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Graeme Windley / Chris Muffett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29074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10:10am – 10:20am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risk and issue management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Graeme Windley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10:20am – 10:40am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General questions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Peter </a:t>
                      </a:r>
                      <a:r>
                        <a:rPr lang="en-AU" sz="1600" dirty="0" err="1">
                          <a:effectLst/>
                          <a:latin typeface="+mn-lt"/>
                        </a:rPr>
                        <a:t>Geers</a:t>
                      </a:r>
                      <a:r>
                        <a:rPr lang="en-AU" sz="1600" baseline="0" dirty="0">
                          <a:effectLst/>
                          <a:latin typeface="+mn-lt"/>
                        </a:rPr>
                        <a:t>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5645518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10:40am – 10:50am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Forward meeting plan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+mn-lt"/>
                        </a:rPr>
                        <a:t>Peter </a:t>
                      </a:r>
                      <a:r>
                        <a:rPr lang="en-AU" sz="1600" dirty="0" err="1">
                          <a:effectLst/>
                          <a:latin typeface="+mn-lt"/>
                        </a:rPr>
                        <a:t>Geers</a:t>
                      </a:r>
                      <a:r>
                        <a:rPr lang="en-AU" sz="1600" baseline="0" dirty="0">
                          <a:effectLst/>
                          <a:latin typeface="+mn-lt"/>
                        </a:rPr>
                        <a:t>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470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9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5MS Summary</a:t>
            </a:r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92373"/>
            <a:ext cx="10255425" cy="54418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800" b="1" i="1" dirty="0"/>
              <a:t>AEMC Decision</a:t>
            </a:r>
            <a:endParaRPr lang="en-AU" sz="1800" dirty="0"/>
          </a:p>
          <a:p>
            <a:pPr marL="0" indent="0">
              <a:buNone/>
            </a:pPr>
            <a:r>
              <a:rPr lang="en-AU" sz="1800" dirty="0"/>
              <a:t>On 28 November 2017, the AEMC made a final rule change altering the settlement period to five-minutes (align with dispatch period). The industry go live is 1 July 2021. Purpose of rule change:</a:t>
            </a:r>
          </a:p>
          <a:p>
            <a:pPr marL="171450" indent="-171450"/>
            <a:r>
              <a:rPr lang="en-AU" sz="1800" dirty="0"/>
              <a:t>To remove the anomaly that exists between the five-minute dispatch and 30-minute settlement, which has been identified as a contributing factor to disorderly bidding.</a:t>
            </a:r>
          </a:p>
          <a:p>
            <a:pPr marL="171450" indent="-171450"/>
            <a:r>
              <a:rPr lang="en-AU" sz="1800" dirty="0"/>
              <a:t>To provide a clearer price signal for investment in fast response technology, including batteries and demand response.</a:t>
            </a:r>
          </a:p>
          <a:p>
            <a:pPr marL="171450" indent="-171450"/>
            <a:endParaRPr lang="en-AU" sz="1800" dirty="0"/>
          </a:p>
          <a:p>
            <a:pPr marL="0" indent="0" hangingPunct="0">
              <a:buNone/>
            </a:pPr>
            <a:r>
              <a:rPr lang="en-AU" sz="1800" dirty="0"/>
              <a:t> Key functional implications of 5MS include:</a:t>
            </a:r>
          </a:p>
          <a:p>
            <a:pPr marL="0" indent="0" hangingPunct="0">
              <a:buNone/>
            </a:pPr>
            <a:r>
              <a:rPr lang="en-AU" sz="1800" b="1" i="1" dirty="0"/>
              <a:t>Metering</a:t>
            </a:r>
          </a:p>
          <a:p>
            <a:pPr marL="171450" lvl="0" indent="-171450" hangingPunct="0"/>
            <a:r>
              <a:rPr lang="en-AU" sz="1800" dirty="0"/>
              <a:t>Central systems acceptance of five-minute metering data from the market.</a:t>
            </a:r>
          </a:p>
          <a:p>
            <a:pPr marL="171450" lvl="0" indent="-171450" hangingPunct="0"/>
            <a:r>
              <a:rPr lang="en-AU" sz="1800" dirty="0"/>
              <a:t>Adjusting interval meters to deliver data at five-minute intervals.</a:t>
            </a:r>
          </a:p>
          <a:p>
            <a:pPr marL="171450" lvl="0" indent="-171450" hangingPunct="0"/>
            <a:r>
              <a:rPr lang="en-AU" sz="1800" dirty="0"/>
              <a:t>Re-accreditation of all MDPs and MPs intent on providing five-minute metering services.</a:t>
            </a:r>
          </a:p>
          <a:p>
            <a:pPr marL="171450" lvl="0" indent="-171450" hangingPunct="0"/>
            <a:r>
              <a:rPr lang="en-AU" sz="1800" dirty="0"/>
              <a:t>Controlled Load Profile (CLP) and Net System Load Profile (NSLP) change from 30-minute to five-minute.</a:t>
            </a:r>
          </a:p>
          <a:p>
            <a:pPr marL="171450" lvl="0" indent="-171450" hangingPunct="0"/>
            <a:r>
              <a:rPr lang="en-AU" sz="1800" dirty="0"/>
              <a:t>Potential changes to the frequency of which Metering Data is delivered.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248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5MS Summary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7" y="1502084"/>
            <a:ext cx="10255425" cy="570585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en-AU" sz="1800" b="1" i="1" dirty="0"/>
              <a:t>Settlement Calculation</a:t>
            </a:r>
            <a:endParaRPr lang="en-AU" sz="1800" b="1" dirty="0"/>
          </a:p>
          <a:p>
            <a:pPr lvl="0" hangingPunct="0"/>
            <a:r>
              <a:rPr lang="en-AU" sz="1800" dirty="0"/>
              <a:t>Profiling algorithms introduced to derive five-minute energy data. </a:t>
            </a:r>
          </a:p>
          <a:p>
            <a:pPr lvl="0" hangingPunct="0"/>
            <a:r>
              <a:rPr lang="en-AU" sz="1800" dirty="0"/>
              <a:t>Transactions will need to be calculated for each five-minute period. </a:t>
            </a:r>
          </a:p>
          <a:p>
            <a:pPr lvl="0" hangingPunct="0"/>
            <a:r>
              <a:rPr lang="en-AU" sz="1800" dirty="0"/>
              <a:t>The process of settlement estimation will also calculate energy transactions for every five-minute period.</a:t>
            </a:r>
          </a:p>
          <a:p>
            <a:pPr lvl="0" hangingPunct="0"/>
            <a:r>
              <a:rPr lang="en-AU" sz="1800" dirty="0"/>
              <a:t>Inter-regional and intra-regional residue will be calculated on a five-minute basis.</a:t>
            </a:r>
          </a:p>
          <a:p>
            <a:pPr lvl="0" hangingPunct="0"/>
            <a:r>
              <a:rPr lang="en-AU" sz="1800" dirty="0"/>
              <a:t>A number of non-energy transactions, such as market ancillary services (i.e. FACS) and compensation recovery, will be completed using five-minute energy volumes.</a:t>
            </a:r>
          </a:p>
          <a:p>
            <a:pPr marL="0" indent="0" hangingPunct="0">
              <a:buNone/>
            </a:pPr>
            <a:r>
              <a:rPr lang="en-AU" sz="1800" dirty="0"/>
              <a:t> </a:t>
            </a:r>
          </a:p>
          <a:p>
            <a:pPr marL="0" indent="0" hangingPunct="0">
              <a:buNone/>
            </a:pPr>
            <a:r>
              <a:rPr lang="en-AU" sz="1800" b="1" i="1" dirty="0"/>
              <a:t>Dispatch &amp; Market Information</a:t>
            </a:r>
            <a:endParaRPr lang="en-AU" sz="1800" b="1" dirty="0"/>
          </a:p>
          <a:p>
            <a:pPr lvl="0" hangingPunct="0"/>
            <a:r>
              <a:rPr lang="en-AU" sz="1800" dirty="0"/>
              <a:t>Daily bidding intervals to increase from 48 to 288. AEMO will create new data structures to receive, use and store five-minute bids and offers.</a:t>
            </a:r>
          </a:p>
          <a:p>
            <a:pPr lvl="0" hangingPunct="0"/>
            <a:r>
              <a:rPr lang="en-AU" sz="1800" dirty="0"/>
              <a:t>30-minute pre-dispatch and PASA processes that use bid information will be provided with five-minute data.</a:t>
            </a:r>
          </a:p>
          <a:p>
            <a:pPr lvl="0" hangingPunct="0"/>
            <a:r>
              <a:rPr lang="en-AU" sz="1800" dirty="0"/>
              <a:t>Market participant systems will need to be updated to submit and receive confirmations of five-minute bid and offer data.</a:t>
            </a:r>
          </a:p>
          <a:p>
            <a:pPr lvl="0" hangingPunct="0"/>
            <a:r>
              <a:rPr lang="en-AU" sz="1800" dirty="0"/>
              <a:t>AEMO will publish five-minute data.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4711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Overview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42807"/>
            <a:ext cx="10255425" cy="5705856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AU" sz="1800" b="1" i="1" dirty="0"/>
              <a:t>Procedures – Market Go Live 1 December 2019</a:t>
            </a:r>
            <a:endParaRPr lang="en-AU" sz="1800" b="1" dirty="0"/>
          </a:p>
          <a:p>
            <a:pPr hangingPunct="0"/>
            <a:r>
              <a:rPr lang="en-AU" sz="1800" dirty="0"/>
              <a:t>Detailed market design – detailing the operation of core market processes, roles and responsibilities, timelines and information flows.</a:t>
            </a:r>
          </a:p>
          <a:p>
            <a:pPr hangingPunct="0"/>
            <a:r>
              <a:rPr lang="en-AU" sz="1800" dirty="0"/>
              <a:t>Procedure development and engagement based on the rule change.</a:t>
            </a:r>
          </a:p>
          <a:p>
            <a:pPr hangingPunct="0"/>
            <a:r>
              <a:rPr lang="en-AU" sz="1800" dirty="0"/>
              <a:t>Procedure consultation with relevant industry participants, staggered approach.</a:t>
            </a:r>
          </a:p>
          <a:p>
            <a:pPr hangingPunct="0"/>
            <a:r>
              <a:rPr lang="en-AU" sz="1800" dirty="0"/>
              <a:t>Supporting documentation used internally by AEMO. </a:t>
            </a:r>
          </a:p>
          <a:p>
            <a:pPr hangingPunct="0"/>
            <a:r>
              <a:rPr lang="en-AU" sz="1800" dirty="0"/>
              <a:t>B2B procedures – support for B2B teams in case of change.</a:t>
            </a:r>
          </a:p>
          <a:p>
            <a:pPr hangingPunct="0"/>
            <a:endParaRPr lang="en-AU" sz="1800" dirty="0"/>
          </a:p>
          <a:p>
            <a:pPr marL="0" indent="0" hangingPunct="0">
              <a:buNone/>
            </a:pPr>
            <a:r>
              <a:rPr lang="en-AU" sz="1800" dirty="0"/>
              <a:t> </a:t>
            </a:r>
            <a:r>
              <a:rPr lang="en-AU" sz="1800" b="1" i="1" dirty="0"/>
              <a:t>Industry Groups and Forums</a:t>
            </a:r>
            <a:endParaRPr lang="en-AU" sz="1800" b="1" dirty="0"/>
          </a:p>
          <a:p>
            <a:pPr lvl="0" hangingPunct="0"/>
            <a:r>
              <a:rPr lang="en-AU" sz="1800" dirty="0"/>
              <a:t>Numerous consultative groups to be set up</a:t>
            </a:r>
          </a:p>
          <a:p>
            <a:pPr lvl="0" hangingPunct="0"/>
            <a:r>
              <a:rPr lang="en-AU" sz="1800" dirty="0"/>
              <a:t>Detail to come in Stakeholder session</a:t>
            </a:r>
          </a:p>
          <a:p>
            <a:pPr hangingPunct="0"/>
            <a:endParaRPr lang="en-AU" sz="1800" dirty="0"/>
          </a:p>
          <a:p>
            <a:pPr marL="0" indent="0" hangingPunct="0">
              <a:buNone/>
            </a:pPr>
            <a:r>
              <a:rPr lang="en-AU" sz="1800" dirty="0"/>
              <a:t> </a:t>
            </a:r>
            <a:endParaRPr lang="en-AU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9362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engagement structure</a:t>
            </a: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225" y="1461190"/>
            <a:ext cx="7590415" cy="609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2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Overview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746504"/>
            <a:ext cx="10255425" cy="5705856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r>
              <a:rPr lang="en-AU" sz="1800" b="1" i="1" dirty="0"/>
              <a:t>IT Delivery</a:t>
            </a:r>
            <a:endParaRPr lang="en-AU" sz="1800" b="1" dirty="0"/>
          </a:p>
          <a:p>
            <a:pPr lvl="0" hangingPunct="0"/>
            <a:r>
              <a:rPr lang="en-AU" sz="1800" dirty="0"/>
              <a:t>Requirement drafting for 5MS &amp; GS, application, interfaces &amp; infrastructure.</a:t>
            </a:r>
          </a:p>
          <a:p>
            <a:pPr hangingPunct="0"/>
            <a:r>
              <a:rPr lang="en-AU" sz="1800" dirty="0"/>
              <a:t>Technical infrastructure build.</a:t>
            </a:r>
          </a:p>
          <a:p>
            <a:pPr lvl="0" hangingPunct="0"/>
            <a:r>
              <a:rPr lang="en-AU" sz="1800" dirty="0"/>
              <a:t>System development and delivery.</a:t>
            </a:r>
          </a:p>
          <a:p>
            <a:pPr lvl="0" hangingPunct="0"/>
            <a:r>
              <a:rPr lang="en-AU" sz="1800" dirty="0"/>
              <a:t>Internal AEMO Testing.</a:t>
            </a:r>
          </a:p>
          <a:p>
            <a:pPr lvl="0" hangingPunct="0"/>
            <a:r>
              <a:rPr lang="en-AU" sz="1800" dirty="0"/>
              <a:t>Performance Testing.</a:t>
            </a:r>
          </a:p>
          <a:p>
            <a:pPr lvl="0" hangingPunct="0"/>
            <a:r>
              <a:rPr lang="en-AU" sz="1800" dirty="0"/>
              <a:t>Pre-Prod and Prod system deployments.</a:t>
            </a:r>
          </a:p>
          <a:p>
            <a:pPr lvl="0" hangingPunct="0"/>
            <a:r>
              <a:rPr lang="en-AU" sz="1800" dirty="0"/>
              <a:t>Operational Support.</a:t>
            </a:r>
          </a:p>
          <a:p>
            <a:pPr lvl="0" hangingPunct="0"/>
            <a:endParaRPr lang="en-AU" sz="1600" dirty="0"/>
          </a:p>
          <a:p>
            <a:pPr marL="0" indent="0" hangingPunct="0">
              <a:buNone/>
            </a:pPr>
            <a:r>
              <a:rPr lang="en-AU" sz="1800" b="1" i="1" dirty="0"/>
              <a:t>Readiness</a:t>
            </a:r>
            <a:endParaRPr lang="en-AU" sz="1800" b="1" dirty="0"/>
          </a:p>
          <a:p>
            <a:pPr lvl="0" hangingPunct="0"/>
            <a:r>
              <a:rPr lang="en-AU" sz="1800" dirty="0"/>
              <a:t>Registration and Accreditation, including Meter Data Providers &amp; Meter Providers</a:t>
            </a:r>
          </a:p>
          <a:p>
            <a:pPr lvl="0" hangingPunct="0"/>
            <a:r>
              <a:rPr lang="en-AU" sz="1800" dirty="0"/>
              <a:t>Market participant readiness monitoring</a:t>
            </a:r>
          </a:p>
          <a:p>
            <a:pPr lvl="0" hangingPunct="0"/>
            <a:r>
              <a:rPr lang="en-AU" sz="1800" dirty="0"/>
              <a:t>Industry Testing / Market Trial</a:t>
            </a:r>
          </a:p>
          <a:p>
            <a:pPr lvl="0" hangingPunct="0"/>
            <a:r>
              <a:rPr lang="en-AU" sz="1800" dirty="0"/>
              <a:t>AEMO Operating procedure review</a:t>
            </a:r>
          </a:p>
          <a:p>
            <a:pPr lvl="0" hangingPunct="0"/>
            <a:r>
              <a:rPr lang="en-AU" sz="1800" dirty="0"/>
              <a:t>Operational plan, including KPIs, SLAs, compliance register and risk register</a:t>
            </a:r>
          </a:p>
          <a:p>
            <a:pPr lvl="0" hangingPunct="0"/>
            <a:r>
              <a:rPr lang="en-AU" sz="1800" dirty="0"/>
              <a:t>Program communication</a:t>
            </a:r>
          </a:p>
          <a:p>
            <a:pPr lvl="0" hangingPunct="0"/>
            <a:r>
              <a:rPr lang="en-AU" sz="1800" dirty="0"/>
              <a:t>Industry cutover activities</a:t>
            </a:r>
            <a:endParaRPr lang="en-AU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9083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Overview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8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9F3871-050F-4E6D-B74F-F5FB88AF1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75" y="1461189"/>
            <a:ext cx="10306396" cy="594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3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Program Status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84448" y="320040"/>
            <a:ext cx="6874797" cy="6876288"/>
          </a:xfrm>
        </p:spPr>
        <p:txBody>
          <a:bodyPr>
            <a:normAutofit/>
          </a:bodyPr>
          <a:lstStyle/>
          <a:p>
            <a:r>
              <a:rPr lang="en-AU" dirty="0"/>
              <a:t>Procedures stage on track, high-level impact assessments in progress. Delivery to complete by 1 December 2019.</a:t>
            </a:r>
          </a:p>
          <a:p>
            <a:endParaRPr lang="en-AU" dirty="0"/>
          </a:p>
          <a:p>
            <a:r>
              <a:rPr lang="en-AU" dirty="0"/>
              <a:t>Systems design &amp; planning to Q3/Q4 2018:</a:t>
            </a:r>
          </a:p>
          <a:p>
            <a:pPr lvl="1"/>
            <a:r>
              <a:rPr lang="en-AU" dirty="0"/>
              <a:t>Impact of increase in data volumes</a:t>
            </a:r>
          </a:p>
          <a:p>
            <a:pPr lvl="1"/>
            <a:r>
              <a:rPr lang="en-AU" dirty="0"/>
              <a:t>Integration of industry initiatives:</a:t>
            </a:r>
          </a:p>
          <a:p>
            <a:pPr lvl="2"/>
            <a:r>
              <a:rPr lang="en-AU" dirty="0"/>
              <a:t>Global Settlement rule change; Distributed Energy Register; 3rd Party Access to data.</a:t>
            </a:r>
          </a:p>
          <a:p>
            <a:pPr lvl="1"/>
            <a:r>
              <a:rPr lang="en-AU" dirty="0"/>
              <a:t>Streamlining of internal processes </a:t>
            </a:r>
          </a:p>
          <a:p>
            <a:endParaRPr lang="en-AU" dirty="0"/>
          </a:p>
          <a:p>
            <a:r>
              <a:rPr lang="en-AU" dirty="0"/>
              <a:t>Stakeholder Engagement:</a:t>
            </a:r>
          </a:p>
          <a:p>
            <a:pPr lvl="1"/>
            <a:r>
              <a:rPr lang="en-AU" dirty="0"/>
              <a:t>Initial Procedures Working Group – 27 July 2018</a:t>
            </a:r>
          </a:p>
          <a:p>
            <a:pPr lvl="1"/>
            <a:endParaRPr lang="en-AU" dirty="0"/>
          </a:p>
          <a:p>
            <a:pPr lvl="1"/>
            <a:endParaRPr lang="en-AU" dirty="0"/>
          </a:p>
          <a:p>
            <a:endParaRPr lang="en-AU" dirty="0"/>
          </a:p>
          <a:p>
            <a:pPr lvl="1"/>
            <a:endParaRPr lang="en-AU" dirty="0"/>
          </a:p>
          <a:p>
            <a:endParaRPr lang="en-AU" dirty="0"/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896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A4 v2.potx" id="{56C674FB-5903-4E08-9F7A-81B5291517EA}" vid="{3EC44A36-076D-48EC-9FED-1333FF1338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PROJECT-107690352-680</_dlc_DocId>
    <_dlc_DocIdUrl xmlns="a14523ce-dede-483e-883a-2d83261080bd">
      <Url>http://sharedocs/projects/5ms/_layouts/15/DocIdRedir.aspx?ID=PROJECT-107690352-680</Url>
      <Description>PROJECT-107690352-680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090D6681D809D4D8FC2F677DB1CD59F" ma:contentTypeVersion="0" ma:contentTypeDescription="" ma:contentTypeScope="" ma:versionID="5f210c46fef8c3b1101fe9149cdec39d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1B58D7C-F3BD-4BE0-85CB-D36468012E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61CE80-04B0-4325-95A9-E7D555045A4F}">
  <ds:schemaRefs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AFFDE70-8749-4212-B5F5-A7D4010AE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DC8B596-F14F-4C6C-B9AD-321698AE40A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presentation 2018 A4</Template>
  <TotalTime>88326</TotalTime>
  <Words>835</Words>
  <Application>Microsoft Office PowerPoint</Application>
  <PresentationFormat>Custom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Futura Std Light</vt:lpstr>
      <vt:lpstr>Times New Roman</vt:lpstr>
      <vt:lpstr>Tw Cen MT</vt:lpstr>
      <vt:lpstr>Wingdings</vt:lpstr>
      <vt:lpstr>Office Theme</vt:lpstr>
      <vt:lpstr>Five-Minute Settlement Program: Executive Forum 1 </vt:lpstr>
      <vt:lpstr>Agenda</vt:lpstr>
      <vt:lpstr>5MS Summary</vt:lpstr>
      <vt:lpstr>5MS Summary</vt:lpstr>
      <vt:lpstr>Program Overview</vt:lpstr>
      <vt:lpstr>Program engagement structure</vt:lpstr>
      <vt:lpstr>Program Overview</vt:lpstr>
      <vt:lpstr>Program Overview</vt:lpstr>
      <vt:lpstr>Program Status</vt:lpstr>
      <vt:lpstr>Approach to Risks &amp; Issues</vt:lpstr>
      <vt:lpstr>General questions </vt:lpstr>
      <vt:lpstr>Further information</vt:lpstr>
      <vt:lpstr>Forward meeting plan </vt:lpstr>
      <vt:lpstr>Upcoming meetings</vt:lpstr>
      <vt:lpstr>PowerPoint Presentation</vt:lpstr>
    </vt:vector>
  </TitlesOfParts>
  <Company>AEMO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Energy, Information and Control</dc:title>
  <dc:creator>AEMO</dc:creator>
  <cp:lastModifiedBy>Graeme Windley</cp:lastModifiedBy>
  <cp:revision>118</cp:revision>
  <cp:lastPrinted>2018-05-23T08:16:40Z</cp:lastPrinted>
  <dcterms:created xsi:type="dcterms:W3CDTF">2018-03-14T04:52:00Z</dcterms:created>
  <dcterms:modified xsi:type="dcterms:W3CDTF">2018-07-17T08:23:19Z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0x0101009BE89D58CAF0934CA32A20BCFFD353DC00D090D6681D809D4D8FC2F677DB1CD59F</vt:lpwstr>
  </property>
  <property fmtid="{D5CDD505-2E9C-101B-9397-08002B2CF9AE}" pid="3" name="_dlc_DocIdItemGuid">
    <vt:lpwstr>7f2c0ea4-cadf-4576-b28b-78b3dd1e61fe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