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7"/>
  </p:sldMasterIdLst>
  <p:notesMasterIdLst>
    <p:notesMasterId r:id="rId22"/>
  </p:notesMasterIdLst>
  <p:sldIdLst>
    <p:sldId id="256" r:id="rId8"/>
    <p:sldId id="257" r:id="rId9"/>
    <p:sldId id="265" r:id="rId10"/>
    <p:sldId id="288" r:id="rId11"/>
    <p:sldId id="287" r:id="rId12"/>
    <p:sldId id="289" r:id="rId13"/>
    <p:sldId id="290" r:id="rId14"/>
    <p:sldId id="291" r:id="rId15"/>
    <p:sldId id="292" r:id="rId16"/>
    <p:sldId id="293" r:id="rId17"/>
    <p:sldId id="294" r:id="rId18"/>
    <p:sldId id="295" r:id="rId19"/>
    <p:sldId id="296" r:id="rId20"/>
    <p:sldId id="272"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72430" autoAdjust="0"/>
  </p:normalViewPr>
  <p:slideViewPr>
    <p:cSldViewPr snapToGrid="0">
      <p:cViewPr varScale="1">
        <p:scale>
          <a:sx n="87" d="100"/>
          <a:sy n="87" d="100"/>
        </p:scale>
        <p:origin x="2286" y="78"/>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4.xml"/><Relationship Id="rId7" Type="http://schemas.openxmlformats.org/officeDocument/2006/relationships/slideMaster" Target="slideMasters/slideMaster1.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slide" Target="slides/slide4.xml"/><Relationship Id="rId24" Type="http://schemas.openxmlformats.org/officeDocument/2006/relationships/viewProps" Target="viewProps.xml"/><Relationship Id="rId5" Type="http://schemas.openxmlformats.org/officeDocument/2006/relationships/customXml" Target="../customXml/item5.xml"/><Relationship Id="rId15" Type="http://schemas.openxmlformats.org/officeDocument/2006/relationships/slide" Target="slides/slide8.xml"/><Relationship Id="rId23" Type="http://schemas.openxmlformats.org/officeDocument/2006/relationships/presProps" Target="presProps.xml"/><Relationship Id="rId10" Type="http://schemas.openxmlformats.org/officeDocument/2006/relationships/slide" Target="slides/slide3.xml"/><Relationship Id="rId19" Type="http://schemas.openxmlformats.org/officeDocument/2006/relationships/slide" Target="slides/slide12.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1"/>
          <c:order val="0"/>
          <c:tx>
            <c:strRef>
              <c:f>Sheet1!$B$1</c:f>
              <c:strCache>
                <c:ptCount val="1"/>
                <c:pt idx="0">
                  <c:v>FUM </c:v>
                </c:pt>
              </c:strCache>
            </c:strRef>
          </c:tx>
          <c:spPr>
            <a:ln w="28575" cap="rnd">
              <a:solidFill>
                <a:schemeClr val="accent3">
                  <a:lumMod val="75000"/>
                </a:schemeClr>
              </a:solidFill>
              <a:prstDash val="solid"/>
              <a:round/>
            </a:ln>
            <a:effectLst/>
          </c:spPr>
          <c:marker>
            <c:symbol val="none"/>
          </c:marker>
          <c:val>
            <c:numRef>
              <c:f>Sheet1!$B$2:$B$20</c:f>
              <c:numCache>
                <c:formatCode>General</c:formatCode>
                <c:ptCount val="19"/>
                <c:pt idx="0">
                  <c:v>50</c:v>
                </c:pt>
                <c:pt idx="1">
                  <c:v>100</c:v>
                </c:pt>
                <c:pt idx="2">
                  <c:v>250</c:v>
                </c:pt>
                <c:pt idx="3">
                  <c:v>400</c:v>
                </c:pt>
                <c:pt idx="4">
                  <c:v>500</c:v>
                </c:pt>
                <c:pt idx="5">
                  <c:v>550</c:v>
                </c:pt>
                <c:pt idx="6">
                  <c:v>650</c:v>
                </c:pt>
                <c:pt idx="7">
                  <c:v>700</c:v>
                </c:pt>
                <c:pt idx="8">
                  <c:v>800</c:v>
                </c:pt>
                <c:pt idx="9">
                  <c:v>900</c:v>
                </c:pt>
                <c:pt idx="10">
                  <c:v>1000</c:v>
                </c:pt>
                <c:pt idx="11">
                  <c:v>1100</c:v>
                </c:pt>
                <c:pt idx="12">
                  <c:v>1200</c:v>
                </c:pt>
                <c:pt idx="13">
                  <c:v>1250</c:v>
                </c:pt>
                <c:pt idx="14">
                  <c:v>1300</c:v>
                </c:pt>
                <c:pt idx="15">
                  <c:v>1350</c:v>
                </c:pt>
                <c:pt idx="16">
                  <c:v>1400</c:v>
                </c:pt>
                <c:pt idx="17">
                  <c:v>1450</c:v>
                </c:pt>
                <c:pt idx="18">
                  <c:v>1450</c:v>
                </c:pt>
              </c:numCache>
            </c:numRef>
          </c:val>
          <c:smooth val="0"/>
          <c:extLst>
            <c:ext xmlns:c16="http://schemas.microsoft.com/office/drawing/2014/chart" uri="{C3380CC4-5D6E-409C-BE32-E72D297353CC}">
              <c16:uniqueId val="{00000000-5C91-4B24-B746-55BA88DE5286}"/>
            </c:ext>
          </c:extLst>
        </c:ser>
        <c:ser>
          <c:idx val="2"/>
          <c:order val="1"/>
          <c:tx>
            <c:strRef>
              <c:f>Sheet1!$C$1</c:f>
              <c:strCache>
                <c:ptCount val="1"/>
                <c:pt idx="0">
                  <c:v>LOR3</c:v>
                </c:pt>
              </c:strCache>
            </c:strRef>
          </c:tx>
          <c:spPr>
            <a:ln w="47625" cap="rnd">
              <a:solidFill>
                <a:schemeClr val="accent2">
                  <a:lumMod val="75000"/>
                </a:schemeClr>
              </a:solidFill>
              <a:round/>
            </a:ln>
            <a:effectLst/>
          </c:spPr>
          <c:marker>
            <c:symbol val="none"/>
          </c:marker>
          <c:val>
            <c:numRef>
              <c:f>Sheet1!$C$2:$C$20</c:f>
              <c:numCache>
                <c:formatCode>General</c:formatCode>
                <c:ptCount val="19"/>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numCache>
            </c:numRef>
          </c:val>
          <c:smooth val="0"/>
          <c:extLst>
            <c:ext xmlns:c16="http://schemas.microsoft.com/office/drawing/2014/chart" uri="{C3380CC4-5D6E-409C-BE32-E72D297353CC}">
              <c16:uniqueId val="{00000001-5C91-4B24-B746-55BA88DE5286}"/>
            </c:ext>
          </c:extLst>
        </c:ser>
        <c:ser>
          <c:idx val="3"/>
          <c:order val="2"/>
          <c:tx>
            <c:strRef>
              <c:f>Sheet1!$D$1</c:f>
              <c:strCache>
                <c:ptCount val="1"/>
                <c:pt idx="0">
                  <c:v>LOR2 </c:v>
                </c:pt>
              </c:strCache>
            </c:strRef>
          </c:tx>
          <c:spPr>
            <a:ln w="28575" cap="rnd">
              <a:solidFill>
                <a:schemeClr val="accent2">
                  <a:lumMod val="60000"/>
                  <a:lumOff val="40000"/>
                </a:schemeClr>
              </a:solidFill>
              <a:prstDash val="dash"/>
              <a:round/>
            </a:ln>
            <a:effectLst/>
          </c:spPr>
          <c:marker>
            <c:symbol val="none"/>
          </c:marker>
          <c:val>
            <c:numRef>
              <c:f>Sheet1!$D$2:$D$20</c:f>
              <c:numCache>
                <c:formatCode>General</c:formatCode>
                <c:ptCount val="19"/>
                <c:pt idx="0">
                  <c:v>700</c:v>
                </c:pt>
                <c:pt idx="1">
                  <c:v>700</c:v>
                </c:pt>
                <c:pt idx="2">
                  <c:v>700</c:v>
                </c:pt>
                <c:pt idx="3">
                  <c:v>700</c:v>
                </c:pt>
                <c:pt idx="4">
                  <c:v>700</c:v>
                </c:pt>
                <c:pt idx="5">
                  <c:v>700</c:v>
                </c:pt>
                <c:pt idx="6">
                  <c:v>700</c:v>
                </c:pt>
                <c:pt idx="7">
                  <c:v>700</c:v>
                </c:pt>
                <c:pt idx="8">
                  <c:v>800</c:v>
                </c:pt>
                <c:pt idx="9">
                  <c:v>900</c:v>
                </c:pt>
                <c:pt idx="10">
                  <c:v>1000</c:v>
                </c:pt>
                <c:pt idx="11">
                  <c:v>1100</c:v>
                </c:pt>
                <c:pt idx="12">
                  <c:v>1200</c:v>
                </c:pt>
                <c:pt idx="13">
                  <c:v>1250</c:v>
                </c:pt>
                <c:pt idx="14">
                  <c:v>1300</c:v>
                </c:pt>
                <c:pt idx="15">
                  <c:v>1350</c:v>
                </c:pt>
                <c:pt idx="16">
                  <c:v>1400</c:v>
                </c:pt>
                <c:pt idx="17">
                  <c:v>1450</c:v>
                </c:pt>
                <c:pt idx="18">
                  <c:v>1450</c:v>
                </c:pt>
              </c:numCache>
            </c:numRef>
          </c:val>
          <c:smooth val="0"/>
          <c:extLst>
            <c:ext xmlns:c16="http://schemas.microsoft.com/office/drawing/2014/chart" uri="{C3380CC4-5D6E-409C-BE32-E72D297353CC}">
              <c16:uniqueId val="{00000002-5C91-4B24-B746-55BA88DE5286}"/>
            </c:ext>
          </c:extLst>
        </c:ser>
        <c:ser>
          <c:idx val="0"/>
          <c:order val="3"/>
          <c:tx>
            <c:strRef>
              <c:f>Sheet1!$E$1</c:f>
              <c:strCache>
                <c:ptCount val="1"/>
                <c:pt idx="0">
                  <c:v>LOR1 </c:v>
                </c:pt>
              </c:strCache>
            </c:strRef>
          </c:tx>
          <c:spPr>
            <a:ln w="28575" cap="rnd">
              <a:solidFill>
                <a:schemeClr val="accent1"/>
              </a:solidFill>
              <a:prstDash val="dash"/>
              <a:round/>
            </a:ln>
            <a:effectLst/>
          </c:spPr>
          <c:marker>
            <c:symbol val="none"/>
          </c:marker>
          <c:val>
            <c:numRef>
              <c:f>Sheet1!$E$2:$E$20</c:f>
              <c:numCache>
                <c:formatCode>General</c:formatCode>
                <c:ptCount val="19"/>
                <c:pt idx="0">
                  <c:v>1100</c:v>
                </c:pt>
                <c:pt idx="1">
                  <c:v>1100</c:v>
                </c:pt>
                <c:pt idx="2">
                  <c:v>1100</c:v>
                </c:pt>
                <c:pt idx="3">
                  <c:v>1100</c:v>
                </c:pt>
                <c:pt idx="4">
                  <c:v>1100</c:v>
                </c:pt>
                <c:pt idx="5">
                  <c:v>1100</c:v>
                </c:pt>
                <c:pt idx="6">
                  <c:v>1100</c:v>
                </c:pt>
                <c:pt idx="7">
                  <c:v>1100</c:v>
                </c:pt>
                <c:pt idx="8">
                  <c:v>1100</c:v>
                </c:pt>
                <c:pt idx="9">
                  <c:v>1100</c:v>
                </c:pt>
                <c:pt idx="10">
                  <c:v>1100</c:v>
                </c:pt>
                <c:pt idx="11">
                  <c:v>1100</c:v>
                </c:pt>
                <c:pt idx="12">
                  <c:v>1200</c:v>
                </c:pt>
                <c:pt idx="13">
                  <c:v>1250</c:v>
                </c:pt>
                <c:pt idx="14">
                  <c:v>1300</c:v>
                </c:pt>
                <c:pt idx="15">
                  <c:v>1350</c:v>
                </c:pt>
                <c:pt idx="16">
                  <c:v>1400</c:v>
                </c:pt>
                <c:pt idx="17">
                  <c:v>1450</c:v>
                </c:pt>
                <c:pt idx="18">
                  <c:v>1450</c:v>
                </c:pt>
              </c:numCache>
            </c:numRef>
          </c:val>
          <c:smooth val="0"/>
          <c:extLst>
            <c:ext xmlns:c16="http://schemas.microsoft.com/office/drawing/2014/chart" uri="{C3380CC4-5D6E-409C-BE32-E72D297353CC}">
              <c16:uniqueId val="{00000003-5C91-4B24-B746-55BA88DE5286}"/>
            </c:ext>
          </c:extLst>
        </c:ser>
        <c:dLbls>
          <c:showLegendKey val="0"/>
          <c:showVal val="0"/>
          <c:showCatName val="0"/>
          <c:showSerName val="0"/>
          <c:showPercent val="0"/>
          <c:showBubbleSize val="0"/>
        </c:dLbls>
        <c:smooth val="0"/>
        <c:axId val="621054800"/>
        <c:axId val="621055192"/>
      </c:lineChart>
      <c:catAx>
        <c:axId val="621054800"/>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AU"/>
                  <a:t>Forecasting Horizon (hrs) </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21055192"/>
        <c:crosses val="autoZero"/>
        <c:auto val="1"/>
        <c:lblAlgn val="ctr"/>
        <c:lblOffset val="100"/>
        <c:noMultiLvlLbl val="0"/>
      </c:catAx>
      <c:valAx>
        <c:axId val="62105519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AU" baseline="0" dirty="0"/>
                  <a:t>Reserve Requirement (MW)</a:t>
                </a:r>
                <a:endParaRPr lang="en-AU" dirty="0"/>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210548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0.1493</cdr:x>
      <cdr:y>0.36402</cdr:y>
    </cdr:from>
    <cdr:to>
      <cdr:x>0.32201</cdr:x>
      <cdr:y>0.43925</cdr:y>
    </cdr:to>
    <cdr:sp macro="" textlink="">
      <cdr:nvSpPr>
        <cdr:cNvPr id="2" name="TextBox 1"/>
        <cdr:cNvSpPr txBox="1"/>
      </cdr:nvSpPr>
      <cdr:spPr>
        <a:xfrm xmlns:a="http://schemas.openxmlformats.org/drawingml/2006/main">
          <a:off x="1148212" y="1608969"/>
          <a:ext cx="1328288" cy="33252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AU" dirty="0"/>
            <a:t>Largest contingency</a:t>
          </a:r>
          <a:endParaRPr lang="en-AU" sz="1100" dirty="0"/>
        </a:p>
      </cdr:txBody>
    </cdr:sp>
  </cdr:relSizeAnchor>
  <cdr:relSizeAnchor xmlns:cdr="http://schemas.openxmlformats.org/drawingml/2006/chartDrawing">
    <cdr:from>
      <cdr:x>0.17042</cdr:x>
      <cdr:y>0.15272</cdr:y>
    </cdr:from>
    <cdr:to>
      <cdr:x>0.33944</cdr:x>
      <cdr:y>0.22176</cdr:y>
    </cdr:to>
    <cdr:sp macro="" textlink="">
      <cdr:nvSpPr>
        <cdr:cNvPr id="3" name="TextBox 2"/>
        <cdr:cNvSpPr txBox="1"/>
      </cdr:nvSpPr>
      <cdr:spPr>
        <a:xfrm xmlns:a="http://schemas.openxmlformats.org/drawingml/2006/main">
          <a:off x="922020" y="556260"/>
          <a:ext cx="914400" cy="25146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AU" sz="1100"/>
        </a:p>
      </cdr:txBody>
    </cdr:sp>
  </cdr:relSizeAnchor>
  <cdr:relSizeAnchor xmlns:cdr="http://schemas.openxmlformats.org/drawingml/2006/chartDrawing">
    <cdr:from>
      <cdr:x>0.18169</cdr:x>
      <cdr:y>0.1841</cdr:y>
    </cdr:from>
    <cdr:to>
      <cdr:x>0.3507</cdr:x>
      <cdr:y>0.2364</cdr:y>
    </cdr:to>
    <cdr:sp macro="" textlink="">
      <cdr:nvSpPr>
        <cdr:cNvPr id="4" name="TextBox 3"/>
        <cdr:cNvSpPr txBox="1"/>
      </cdr:nvSpPr>
      <cdr:spPr>
        <a:xfrm xmlns:a="http://schemas.openxmlformats.org/drawingml/2006/main">
          <a:off x="982980" y="670560"/>
          <a:ext cx="914400" cy="1905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AU" sz="1100"/>
        </a:p>
      </cdr:txBody>
    </cdr:sp>
  </cdr:relSizeAnchor>
  <cdr:relSizeAnchor xmlns:cdr="http://schemas.openxmlformats.org/drawingml/2006/chartDrawing">
    <cdr:from>
      <cdr:x>0.14507</cdr:x>
      <cdr:y>0.16527</cdr:y>
    </cdr:from>
    <cdr:to>
      <cdr:x>0.22535</cdr:x>
      <cdr:y>0.25105</cdr:y>
    </cdr:to>
    <cdr:sp macro="" textlink="">
      <cdr:nvSpPr>
        <cdr:cNvPr id="5" name="TextBox 4"/>
        <cdr:cNvSpPr txBox="1"/>
      </cdr:nvSpPr>
      <cdr:spPr>
        <a:xfrm xmlns:a="http://schemas.openxmlformats.org/drawingml/2006/main">
          <a:off x="784860" y="601980"/>
          <a:ext cx="434340" cy="31242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AU" sz="1100" dirty="0"/>
            <a:t>2</a:t>
          </a:r>
          <a:r>
            <a:rPr lang="en-AU" sz="1100" baseline="30000" dirty="0"/>
            <a:t>nd</a:t>
          </a:r>
          <a:r>
            <a:rPr lang="en-AU" sz="1100" dirty="0"/>
            <a:t> largest contingency</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7950368-C231-424B-8EDC-C5EA884CC8D2}" type="datetimeFigureOut">
              <a:rPr lang="en-AU" smtClean="0"/>
              <a:t>16/10/2018</a:t>
            </a:fld>
            <a:endParaRPr lang="en-AU"/>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39DE090-26EF-450E-97B6-379DF324908B}" type="slidenum">
              <a:rPr lang="en-AU" smtClean="0"/>
              <a:t>‹#›</a:t>
            </a:fld>
            <a:endParaRPr lang="en-AU"/>
          </a:p>
        </p:txBody>
      </p:sp>
    </p:spTree>
    <p:extLst>
      <p:ext uri="{BB962C8B-B14F-4D97-AF65-F5344CB8AC3E}">
        <p14:creationId xmlns:p14="http://schemas.microsoft.com/office/powerpoint/2010/main" val="37411567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439DE090-26EF-450E-97B6-379DF324908B}" type="slidenum">
              <a:rPr lang="en-AU" smtClean="0"/>
              <a:t>3</a:t>
            </a:fld>
            <a:endParaRPr lang="en-AU"/>
          </a:p>
        </p:txBody>
      </p:sp>
    </p:spTree>
    <p:extLst>
      <p:ext uri="{BB962C8B-B14F-4D97-AF65-F5344CB8AC3E}">
        <p14:creationId xmlns:p14="http://schemas.microsoft.com/office/powerpoint/2010/main" val="10846918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439DE090-26EF-450E-97B6-379DF324908B}" type="slidenum">
              <a:rPr lang="en-AU" smtClean="0"/>
              <a:t>7</a:t>
            </a:fld>
            <a:endParaRPr lang="en-AU"/>
          </a:p>
        </p:txBody>
      </p:sp>
    </p:spTree>
    <p:extLst>
      <p:ext uri="{BB962C8B-B14F-4D97-AF65-F5344CB8AC3E}">
        <p14:creationId xmlns:p14="http://schemas.microsoft.com/office/powerpoint/2010/main" val="21842738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439DE090-26EF-450E-97B6-379DF324908B}" type="slidenum">
              <a:rPr lang="en-AU" smtClean="0"/>
              <a:t>8</a:t>
            </a:fld>
            <a:endParaRPr lang="en-AU"/>
          </a:p>
        </p:txBody>
      </p:sp>
    </p:spTree>
    <p:extLst>
      <p:ext uri="{BB962C8B-B14F-4D97-AF65-F5344CB8AC3E}">
        <p14:creationId xmlns:p14="http://schemas.microsoft.com/office/powerpoint/2010/main" val="7931537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439DE090-26EF-450E-97B6-379DF324908B}" type="slidenum">
              <a:rPr lang="en-AU" smtClean="0"/>
              <a:t>9</a:t>
            </a:fld>
            <a:endParaRPr lang="en-AU"/>
          </a:p>
        </p:txBody>
      </p:sp>
    </p:spTree>
    <p:extLst>
      <p:ext uri="{BB962C8B-B14F-4D97-AF65-F5344CB8AC3E}">
        <p14:creationId xmlns:p14="http://schemas.microsoft.com/office/powerpoint/2010/main" val="39910656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439DE090-26EF-450E-97B6-379DF324908B}" type="slidenum">
              <a:rPr lang="en-AU" smtClean="0"/>
              <a:t>10</a:t>
            </a:fld>
            <a:endParaRPr lang="en-AU"/>
          </a:p>
        </p:txBody>
      </p:sp>
    </p:spTree>
    <p:extLst>
      <p:ext uri="{BB962C8B-B14F-4D97-AF65-F5344CB8AC3E}">
        <p14:creationId xmlns:p14="http://schemas.microsoft.com/office/powerpoint/2010/main" val="23772541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439DE090-26EF-450E-97B6-379DF324908B}" type="slidenum">
              <a:rPr lang="en-AU" smtClean="0"/>
              <a:t>11</a:t>
            </a:fld>
            <a:endParaRPr lang="en-AU"/>
          </a:p>
        </p:txBody>
      </p:sp>
    </p:spTree>
    <p:extLst>
      <p:ext uri="{BB962C8B-B14F-4D97-AF65-F5344CB8AC3E}">
        <p14:creationId xmlns:p14="http://schemas.microsoft.com/office/powerpoint/2010/main" val="13883311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439DE090-26EF-450E-97B6-379DF324908B}" type="slidenum">
              <a:rPr lang="en-AU" smtClean="0"/>
              <a:t>12</a:t>
            </a:fld>
            <a:endParaRPr lang="en-AU"/>
          </a:p>
        </p:txBody>
      </p:sp>
    </p:spTree>
    <p:extLst>
      <p:ext uri="{BB962C8B-B14F-4D97-AF65-F5344CB8AC3E}">
        <p14:creationId xmlns:p14="http://schemas.microsoft.com/office/powerpoint/2010/main" val="20751915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439DE090-26EF-450E-97B6-379DF324908B}" type="slidenum">
              <a:rPr lang="en-AU" smtClean="0"/>
              <a:t>13</a:t>
            </a:fld>
            <a:endParaRPr lang="en-AU"/>
          </a:p>
        </p:txBody>
      </p:sp>
    </p:spTree>
    <p:extLst>
      <p:ext uri="{BB962C8B-B14F-4D97-AF65-F5344CB8AC3E}">
        <p14:creationId xmlns:p14="http://schemas.microsoft.com/office/powerpoint/2010/main" val="33606015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439DE090-26EF-450E-97B6-379DF324908B}" type="slidenum">
              <a:rPr lang="en-AU" smtClean="0"/>
              <a:t>14</a:t>
            </a:fld>
            <a:endParaRPr lang="en-AU"/>
          </a:p>
        </p:txBody>
      </p:sp>
    </p:spTree>
    <p:extLst>
      <p:ext uri="{BB962C8B-B14F-4D97-AF65-F5344CB8AC3E}">
        <p14:creationId xmlns:p14="http://schemas.microsoft.com/office/powerpoint/2010/main" val="57143695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2"/>
        </a:solidFill>
        <a:effectLst/>
      </p:bgPr>
    </p:bg>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655AF0A9-B75F-4CE4-B6F5-9C9C91644E71}"/>
              </a:ext>
            </a:extLst>
          </p:cNvPr>
          <p:cNvGrpSpPr/>
          <p:nvPr userDrawn="1"/>
        </p:nvGrpSpPr>
        <p:grpSpPr>
          <a:xfrm>
            <a:off x="-3171489" y="4738399"/>
            <a:ext cx="12801436" cy="3019357"/>
            <a:chOff x="-2935513" y="4064389"/>
            <a:chExt cx="15659100" cy="3693368"/>
          </a:xfrm>
        </p:grpSpPr>
        <p:sp>
          <p:nvSpPr>
            <p:cNvPr id="14" name="Freeform 15">
              <a:extLst>
                <a:ext uri="{FF2B5EF4-FFF2-40B4-BE49-F238E27FC236}">
                  <a16:creationId xmlns:a16="http://schemas.microsoft.com/office/drawing/2014/main" id="{C472C06F-2F73-4B39-8BAB-A874F77BACE5}"/>
                </a:ext>
              </a:extLst>
            </p:cNvPr>
            <p:cNvSpPr>
              <a:spLocks/>
            </p:cNvSpPr>
            <p:nvPr userDrawn="1"/>
          </p:nvSpPr>
          <p:spPr bwMode="auto">
            <a:xfrm flipH="1">
              <a:off x="-2935513" y="4166205"/>
              <a:ext cx="11139999" cy="3591552"/>
            </a:xfrm>
            <a:custGeom>
              <a:avLst/>
              <a:gdLst>
                <a:gd name="T0" fmla="*/ 6807 w 8055"/>
                <a:gd name="T1" fmla="*/ 1082 h 2594"/>
                <a:gd name="T2" fmla="*/ 3279 w 8055"/>
                <a:gd name="T3" fmla="*/ 786 h 2594"/>
                <a:gd name="T4" fmla="*/ 1046 w 8055"/>
                <a:gd name="T5" fmla="*/ 5 h 2594"/>
                <a:gd name="T6" fmla="*/ 1063 w 8055"/>
                <a:gd name="T7" fmla="*/ 6 h 2594"/>
                <a:gd name="T8" fmla="*/ 0 w 8055"/>
                <a:gd name="T9" fmla="*/ 292 h 2594"/>
                <a:gd name="T10" fmla="*/ 1311 w 8055"/>
                <a:gd name="T11" fmla="*/ 482 h 2594"/>
                <a:gd name="T12" fmla="*/ 3231 w 8055"/>
                <a:gd name="T13" fmla="*/ 1898 h 2594"/>
                <a:gd name="T14" fmla="*/ 5831 w 8055"/>
                <a:gd name="T15" fmla="*/ 1722 h 2594"/>
                <a:gd name="T16" fmla="*/ 8055 w 8055"/>
                <a:gd name="T17" fmla="*/ 1346 h 2594"/>
                <a:gd name="T18" fmla="*/ 8055 w 8055"/>
                <a:gd name="T19" fmla="*/ 1098 h 2594"/>
                <a:gd name="T20" fmla="*/ 6807 w 8055"/>
                <a:gd name="T21" fmla="*/ 1082 h 2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55" h="2594">
                  <a:moveTo>
                    <a:pt x="6807" y="1082"/>
                  </a:moveTo>
                  <a:cubicBezTo>
                    <a:pt x="5911" y="1330"/>
                    <a:pt x="4872" y="1860"/>
                    <a:pt x="3279" y="786"/>
                  </a:cubicBezTo>
                  <a:cubicBezTo>
                    <a:pt x="2364" y="169"/>
                    <a:pt x="1673" y="0"/>
                    <a:pt x="1046" y="5"/>
                  </a:cubicBezTo>
                  <a:cubicBezTo>
                    <a:pt x="1057" y="6"/>
                    <a:pt x="1063" y="6"/>
                    <a:pt x="1063" y="6"/>
                  </a:cubicBezTo>
                  <a:cubicBezTo>
                    <a:pt x="1063" y="6"/>
                    <a:pt x="530" y="57"/>
                    <a:pt x="0" y="292"/>
                  </a:cubicBezTo>
                  <a:cubicBezTo>
                    <a:pt x="399" y="260"/>
                    <a:pt x="917" y="274"/>
                    <a:pt x="1311" y="482"/>
                  </a:cubicBezTo>
                  <a:cubicBezTo>
                    <a:pt x="2055" y="874"/>
                    <a:pt x="2783" y="1610"/>
                    <a:pt x="3231" y="1898"/>
                  </a:cubicBezTo>
                  <a:cubicBezTo>
                    <a:pt x="3598" y="2134"/>
                    <a:pt x="4463" y="2594"/>
                    <a:pt x="5831" y="1722"/>
                  </a:cubicBezTo>
                  <a:cubicBezTo>
                    <a:pt x="7199" y="850"/>
                    <a:pt x="8055" y="1346"/>
                    <a:pt x="8055" y="1346"/>
                  </a:cubicBezTo>
                  <a:cubicBezTo>
                    <a:pt x="8055" y="1098"/>
                    <a:pt x="8055" y="1098"/>
                    <a:pt x="8055" y="1098"/>
                  </a:cubicBezTo>
                  <a:cubicBezTo>
                    <a:pt x="8055" y="1098"/>
                    <a:pt x="7703" y="834"/>
                    <a:pt x="6807" y="1082"/>
                  </a:cubicBezTo>
                  <a:close/>
                </a:path>
              </a:pathLst>
            </a:custGeom>
            <a:gradFill flip="none" rotWithShape="1">
              <a:gsLst>
                <a:gs pos="17000">
                  <a:srgbClr val="360F3C">
                    <a:alpha val="70000"/>
                  </a:srgbClr>
                </a:gs>
                <a:gs pos="57000">
                  <a:srgbClr val="5C1C8C">
                    <a:alpha val="20000"/>
                  </a:srgbClr>
                </a:gs>
                <a:gs pos="94000">
                  <a:srgbClr val="C72032">
                    <a:alpha val="50000"/>
                  </a:srgbClr>
                </a:gs>
              </a:gsLst>
              <a:lin ang="10800000" scaled="1"/>
              <a:tileRect/>
            </a:gradFill>
            <a:ln>
              <a:noFill/>
            </a:ln>
            <a:effec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222324"/>
                </a:solidFill>
                <a:effectLst/>
                <a:uLnTx/>
                <a:uFillTx/>
                <a:latin typeface="Futura Std Light"/>
                <a:ea typeface="+mn-ea"/>
                <a:cs typeface="+mn-cs"/>
                <a:sym typeface="Futura Std Light"/>
              </a:endParaRPr>
            </a:p>
          </p:txBody>
        </p:sp>
        <p:sp>
          <p:nvSpPr>
            <p:cNvPr id="15" name="Freeform 16">
              <a:extLst>
                <a:ext uri="{FF2B5EF4-FFF2-40B4-BE49-F238E27FC236}">
                  <a16:creationId xmlns:a16="http://schemas.microsoft.com/office/drawing/2014/main" id="{2BDC0F06-172D-4ABF-B968-903A61518BDF}"/>
                </a:ext>
              </a:extLst>
            </p:cNvPr>
            <p:cNvSpPr>
              <a:spLocks/>
            </p:cNvSpPr>
            <p:nvPr userDrawn="1"/>
          </p:nvSpPr>
          <p:spPr bwMode="auto">
            <a:xfrm flipH="1">
              <a:off x="6738333" y="4064389"/>
              <a:ext cx="5985254" cy="2631276"/>
            </a:xfrm>
            <a:custGeom>
              <a:avLst/>
              <a:gdLst>
                <a:gd name="T0" fmla="*/ 2196 w 4328"/>
                <a:gd name="T1" fmla="*/ 1896 h 1900"/>
                <a:gd name="T2" fmla="*/ 2448 w 4328"/>
                <a:gd name="T3" fmla="*/ 992 h 1900"/>
                <a:gd name="T4" fmla="*/ 4328 w 4328"/>
                <a:gd name="T5" fmla="*/ 80 h 1900"/>
                <a:gd name="T6" fmla="*/ 1632 w 4328"/>
                <a:gd name="T7" fmla="*/ 420 h 1900"/>
                <a:gd name="T8" fmla="*/ 248 w 4328"/>
                <a:gd name="T9" fmla="*/ 1900 h 1900"/>
                <a:gd name="T10" fmla="*/ 2196 w 4328"/>
                <a:gd name="T11" fmla="*/ 1896 h 1900"/>
              </a:gdLst>
              <a:ahLst/>
              <a:cxnLst>
                <a:cxn ang="0">
                  <a:pos x="T0" y="T1"/>
                </a:cxn>
                <a:cxn ang="0">
                  <a:pos x="T2" y="T3"/>
                </a:cxn>
                <a:cxn ang="0">
                  <a:pos x="T4" y="T5"/>
                </a:cxn>
                <a:cxn ang="0">
                  <a:pos x="T6" y="T7"/>
                </a:cxn>
                <a:cxn ang="0">
                  <a:pos x="T8" y="T9"/>
                </a:cxn>
                <a:cxn ang="0">
                  <a:pos x="T10" y="T11"/>
                </a:cxn>
              </a:cxnLst>
              <a:rect l="0" t="0" r="r" b="b"/>
              <a:pathLst>
                <a:path w="4328" h="1900">
                  <a:moveTo>
                    <a:pt x="2196" y="1896"/>
                  </a:moveTo>
                  <a:cubicBezTo>
                    <a:pt x="2196" y="1896"/>
                    <a:pt x="2113" y="1475"/>
                    <a:pt x="2448" y="992"/>
                  </a:cubicBezTo>
                  <a:cubicBezTo>
                    <a:pt x="2992" y="208"/>
                    <a:pt x="4328" y="80"/>
                    <a:pt x="4328" y="80"/>
                  </a:cubicBezTo>
                  <a:cubicBezTo>
                    <a:pt x="4328" y="80"/>
                    <a:pt x="3161" y="0"/>
                    <a:pt x="1632" y="420"/>
                  </a:cubicBezTo>
                  <a:cubicBezTo>
                    <a:pt x="0" y="868"/>
                    <a:pt x="248" y="1900"/>
                    <a:pt x="248" y="1900"/>
                  </a:cubicBezTo>
                  <a:lnTo>
                    <a:pt x="2196" y="1896"/>
                  </a:lnTo>
                  <a:close/>
                </a:path>
              </a:pathLst>
            </a:custGeom>
            <a:gradFill flip="none" rotWithShape="1">
              <a:gsLst>
                <a:gs pos="37000">
                  <a:srgbClr val="D93B50">
                    <a:alpha val="50000"/>
                  </a:srgbClr>
                </a:gs>
                <a:gs pos="0">
                  <a:srgbClr val="C72032">
                    <a:alpha val="80000"/>
                  </a:srgbClr>
                </a:gs>
                <a:gs pos="95575">
                  <a:srgbClr val="5C1C8C">
                    <a:alpha val="35000"/>
                  </a:srgbClr>
                </a:gs>
              </a:gsLst>
              <a:lin ang="18900000" scaled="1"/>
              <a:tileRect/>
            </a:gra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22324"/>
                </a:solidFill>
                <a:effectLst/>
                <a:uLnTx/>
                <a:uFillTx/>
                <a:latin typeface="Futura Std Light"/>
                <a:ea typeface="+mn-ea"/>
                <a:cs typeface="+mn-cs"/>
                <a:sym typeface="Futura Std Light"/>
              </a:endParaRPr>
            </a:p>
          </p:txBody>
        </p:sp>
      </p:grpSp>
      <p:sp>
        <p:nvSpPr>
          <p:cNvPr id="10" name="Freeform: Shape 9">
            <a:extLst>
              <a:ext uri="{FF2B5EF4-FFF2-40B4-BE49-F238E27FC236}">
                <a16:creationId xmlns:a16="http://schemas.microsoft.com/office/drawing/2014/main" id="{7B9E9ED6-D0E9-4818-A55E-FEFC2F0CD672}"/>
              </a:ext>
            </a:extLst>
          </p:cNvPr>
          <p:cNvSpPr/>
          <p:nvPr userDrawn="1"/>
        </p:nvSpPr>
        <p:spPr>
          <a:xfrm>
            <a:off x="0" y="0"/>
            <a:ext cx="9144000" cy="6858000"/>
          </a:xfrm>
          <a:custGeom>
            <a:avLst/>
            <a:gdLst>
              <a:gd name="connsiteX0" fmla="*/ 263525 w 12192000"/>
              <a:gd name="connsiteY0" fmla="*/ 260350 h 6858000"/>
              <a:gd name="connsiteX1" fmla="*/ 263525 w 12192000"/>
              <a:gd name="connsiteY1" fmla="*/ 6597650 h 6858000"/>
              <a:gd name="connsiteX2" fmla="*/ 11928475 w 12192000"/>
              <a:gd name="connsiteY2" fmla="*/ 6597650 h 6858000"/>
              <a:gd name="connsiteX3" fmla="*/ 11928475 w 12192000"/>
              <a:gd name="connsiteY3" fmla="*/ 260350 h 6858000"/>
              <a:gd name="connsiteX4" fmla="*/ 0 w 12192000"/>
              <a:gd name="connsiteY4" fmla="*/ 0 h 6858000"/>
              <a:gd name="connsiteX5" fmla="*/ 12192000 w 12192000"/>
              <a:gd name="connsiteY5" fmla="*/ 0 h 6858000"/>
              <a:gd name="connsiteX6" fmla="*/ 12192000 w 12192000"/>
              <a:gd name="connsiteY6" fmla="*/ 6858000 h 6858000"/>
              <a:gd name="connsiteX7" fmla="*/ 0 w 12192000"/>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858000">
                <a:moveTo>
                  <a:pt x="263525" y="260350"/>
                </a:moveTo>
                <a:lnTo>
                  <a:pt x="263525" y="6597650"/>
                </a:lnTo>
                <a:lnTo>
                  <a:pt x="11928475" y="6597650"/>
                </a:lnTo>
                <a:lnTo>
                  <a:pt x="11928475" y="260350"/>
                </a:lnTo>
                <a:close/>
                <a:moveTo>
                  <a:pt x="0" y="0"/>
                </a:moveTo>
                <a:lnTo>
                  <a:pt x="12192000" y="0"/>
                </a:lnTo>
                <a:lnTo>
                  <a:pt x="12192000"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Futura Std Light"/>
              <a:ea typeface="+mn-ea"/>
              <a:cs typeface="+mn-cs"/>
              <a:sym typeface="Futura Std Light"/>
            </a:endParaRPr>
          </a:p>
        </p:txBody>
      </p:sp>
      <p:sp>
        <p:nvSpPr>
          <p:cNvPr id="2" name="Title 1">
            <a:extLst>
              <a:ext uri="{FF2B5EF4-FFF2-40B4-BE49-F238E27FC236}">
                <a16:creationId xmlns:a16="http://schemas.microsoft.com/office/drawing/2014/main" id="{AD559B4D-39E2-4A2E-8A5C-95726E785FF9}"/>
              </a:ext>
            </a:extLst>
          </p:cNvPr>
          <p:cNvSpPr>
            <a:spLocks noGrp="1"/>
          </p:cNvSpPr>
          <p:nvPr>
            <p:ph type="ctrTitle"/>
          </p:nvPr>
        </p:nvSpPr>
        <p:spPr>
          <a:xfrm>
            <a:off x="629100" y="2350800"/>
            <a:ext cx="6858000" cy="2387600"/>
          </a:xfrm>
        </p:spPr>
        <p:txBody>
          <a:bodyPr anchor="b"/>
          <a:lstStyle>
            <a:lvl1pPr algn="l">
              <a:defRPr sz="4500"/>
            </a:lvl1pPr>
          </a:lstStyle>
          <a:p>
            <a:r>
              <a:rPr lang="en-US"/>
              <a:t>Click to edit Master title style</a:t>
            </a:r>
            <a:endParaRPr lang="en-AU" dirty="0"/>
          </a:p>
        </p:txBody>
      </p:sp>
      <p:sp>
        <p:nvSpPr>
          <p:cNvPr id="3" name="Subtitle 2">
            <a:extLst>
              <a:ext uri="{FF2B5EF4-FFF2-40B4-BE49-F238E27FC236}">
                <a16:creationId xmlns:a16="http://schemas.microsoft.com/office/drawing/2014/main" id="{4F9AB51E-A732-4105-AAF9-C4C491281C8E}"/>
              </a:ext>
            </a:extLst>
          </p:cNvPr>
          <p:cNvSpPr>
            <a:spLocks noGrp="1"/>
          </p:cNvSpPr>
          <p:nvPr>
            <p:ph type="subTitle" idx="1"/>
          </p:nvPr>
        </p:nvSpPr>
        <p:spPr>
          <a:xfrm>
            <a:off x="629100" y="4899600"/>
            <a:ext cx="6858000" cy="626400"/>
          </a:xfrm>
        </p:spPr>
        <p:txBody>
          <a:bodyPr>
            <a:normAutofit/>
          </a:bodyPr>
          <a:lstStyle>
            <a:lvl1pPr marL="0" indent="0" algn="l">
              <a:buNone/>
              <a:defRPr sz="210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AU" dirty="0"/>
          </a:p>
        </p:txBody>
      </p:sp>
      <p:sp>
        <p:nvSpPr>
          <p:cNvPr id="6" name="Slide Number Placeholder 5">
            <a:extLst>
              <a:ext uri="{FF2B5EF4-FFF2-40B4-BE49-F238E27FC236}">
                <a16:creationId xmlns:a16="http://schemas.microsoft.com/office/drawing/2014/main" id="{5B9216FF-48D2-43CC-A7A2-6B66955AF4F4}"/>
              </a:ext>
            </a:extLst>
          </p:cNvPr>
          <p:cNvSpPr>
            <a:spLocks noGrp="1"/>
          </p:cNvSpPr>
          <p:nvPr>
            <p:ph type="sldNum" sz="quarter" idx="12"/>
          </p:nvPr>
        </p:nvSpPr>
        <p:spPr>
          <a:xfrm>
            <a:off x="8501903" y="6230848"/>
            <a:ext cx="432081" cy="365125"/>
          </a:xfrm>
        </p:spPr>
        <p:txBody>
          <a:bodyPr/>
          <a:lstStyle>
            <a:lvl1pPr>
              <a:defRPr>
                <a:solidFill>
                  <a:schemeClr val="bg1"/>
                </a:solidFill>
              </a:defRPr>
            </a:lvl1pPr>
          </a:lstStyle>
          <a:p>
            <a:fld id="{4EC81F68-4976-451A-B2E9-79BCBD2F70CC}" type="slidenum">
              <a:rPr lang="en-AU" smtClean="0"/>
              <a:pPr/>
              <a:t>‹#›</a:t>
            </a:fld>
            <a:endParaRPr lang="en-AU"/>
          </a:p>
        </p:txBody>
      </p:sp>
      <p:sp>
        <p:nvSpPr>
          <p:cNvPr id="4" name="Date Placeholder 3">
            <a:extLst>
              <a:ext uri="{FF2B5EF4-FFF2-40B4-BE49-F238E27FC236}">
                <a16:creationId xmlns:a16="http://schemas.microsoft.com/office/drawing/2014/main" id="{FCDF4901-5DA8-4CDF-9DD6-0DFA0044C2F9}"/>
              </a:ext>
            </a:extLst>
          </p:cNvPr>
          <p:cNvSpPr>
            <a:spLocks noGrp="1"/>
          </p:cNvSpPr>
          <p:nvPr>
            <p:ph type="dt" sz="half" idx="10"/>
          </p:nvPr>
        </p:nvSpPr>
        <p:spPr>
          <a:xfrm>
            <a:off x="7108872" y="6230848"/>
            <a:ext cx="1302050" cy="365125"/>
          </a:xfrm>
        </p:spPr>
        <p:txBody>
          <a:bodyPr/>
          <a:lstStyle>
            <a:lvl1pPr>
              <a:defRPr>
                <a:solidFill>
                  <a:schemeClr val="bg1"/>
                </a:solidFill>
              </a:defRPr>
            </a:lvl1pPr>
          </a:lstStyle>
          <a:p>
            <a:fld id="{F3349B18-5F17-4330-9F7A-A0BF225BF4B4}" type="datetime1">
              <a:rPr lang="en-AU" smtClean="0"/>
              <a:t>16/10/2018</a:t>
            </a:fld>
            <a:endParaRPr lang="en-AU"/>
          </a:p>
        </p:txBody>
      </p:sp>
      <p:sp>
        <p:nvSpPr>
          <p:cNvPr id="5" name="Footer Placeholder 4">
            <a:extLst>
              <a:ext uri="{FF2B5EF4-FFF2-40B4-BE49-F238E27FC236}">
                <a16:creationId xmlns:a16="http://schemas.microsoft.com/office/drawing/2014/main" id="{4A27B57D-1C5A-4936-973A-C09D58DAEA00}"/>
              </a:ext>
            </a:extLst>
          </p:cNvPr>
          <p:cNvSpPr>
            <a:spLocks noGrp="1"/>
          </p:cNvSpPr>
          <p:nvPr>
            <p:ph type="ftr" sz="quarter" idx="11"/>
          </p:nvPr>
        </p:nvSpPr>
        <p:spPr>
          <a:xfrm>
            <a:off x="3015503" y="6230848"/>
            <a:ext cx="4002382" cy="365125"/>
          </a:xfrm>
        </p:spPr>
        <p:txBody>
          <a:bodyPr/>
          <a:lstStyle>
            <a:lvl1pPr>
              <a:defRPr>
                <a:solidFill>
                  <a:schemeClr val="bg1"/>
                </a:solidFill>
              </a:defRPr>
            </a:lvl1pPr>
          </a:lstStyle>
          <a:p>
            <a:r>
              <a:rPr lang="en-AU"/>
              <a:t>Example footer text</a:t>
            </a:r>
            <a:endParaRPr lang="en-AU" dirty="0"/>
          </a:p>
        </p:txBody>
      </p:sp>
      <p:pic>
        <p:nvPicPr>
          <p:cNvPr id="12" name="Picture 11">
            <a:extLst>
              <a:ext uri="{FF2B5EF4-FFF2-40B4-BE49-F238E27FC236}">
                <a16:creationId xmlns:a16="http://schemas.microsoft.com/office/drawing/2014/main" id="{04319888-40C2-4948-8D49-4AD61140109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596440" y="728074"/>
            <a:ext cx="3024336" cy="996252"/>
          </a:xfrm>
          <a:prstGeom prst="rect">
            <a:avLst/>
          </a:prstGeom>
        </p:spPr>
      </p:pic>
    </p:spTree>
    <p:extLst>
      <p:ext uri="{BB962C8B-B14F-4D97-AF65-F5344CB8AC3E}">
        <p14:creationId xmlns:p14="http://schemas.microsoft.com/office/powerpoint/2010/main" val="3191040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6B70B14-71BF-4D10-B3DA-12193BF02EE1}"/>
              </a:ext>
            </a:extLst>
          </p:cNvPr>
          <p:cNvSpPr/>
          <p:nvPr userDrawn="1"/>
        </p:nvSpPr>
        <p:spPr>
          <a:xfrm>
            <a:off x="0" y="0"/>
            <a:ext cx="2951560" cy="6858000"/>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a:p>
        </p:txBody>
      </p:sp>
      <p:sp>
        <p:nvSpPr>
          <p:cNvPr id="2" name="Title 1">
            <a:extLst>
              <a:ext uri="{FF2B5EF4-FFF2-40B4-BE49-F238E27FC236}">
                <a16:creationId xmlns:a16="http://schemas.microsoft.com/office/drawing/2014/main" id="{93A023EC-89BA-427F-B659-C9BA6F7C97BD}"/>
              </a:ext>
            </a:extLst>
          </p:cNvPr>
          <p:cNvSpPr>
            <a:spLocks noGrp="1"/>
          </p:cNvSpPr>
          <p:nvPr>
            <p:ph type="title"/>
          </p:nvPr>
        </p:nvSpPr>
        <p:spPr>
          <a:xfrm>
            <a:off x="199800" y="457200"/>
            <a:ext cx="2486700" cy="1324800"/>
          </a:xfrm>
        </p:spPr>
        <p:txBody>
          <a:bodyPr anchor="t" anchorCtr="0">
            <a:noAutofit/>
          </a:bodyPr>
          <a:lstStyle>
            <a:lvl1pPr>
              <a:defRPr sz="3300"/>
            </a:lvl1pPr>
          </a:lstStyle>
          <a:p>
            <a:r>
              <a:rPr lang="en-US"/>
              <a:t>Click to edit Master title style</a:t>
            </a:r>
            <a:endParaRPr lang="en-AU" dirty="0"/>
          </a:p>
        </p:txBody>
      </p:sp>
      <p:sp>
        <p:nvSpPr>
          <p:cNvPr id="3" name="Picture Placeholder 2">
            <a:extLst>
              <a:ext uri="{FF2B5EF4-FFF2-40B4-BE49-F238E27FC236}">
                <a16:creationId xmlns:a16="http://schemas.microsoft.com/office/drawing/2014/main" id="{6E2789DB-5346-49A4-93BC-CE824ABD6F0D}"/>
              </a:ext>
            </a:extLst>
          </p:cNvPr>
          <p:cNvSpPr>
            <a:spLocks noGrp="1"/>
          </p:cNvSpPr>
          <p:nvPr>
            <p:ph type="pic" idx="1"/>
          </p:nvPr>
        </p:nvSpPr>
        <p:spPr>
          <a:xfrm>
            <a:off x="3151360" y="457200"/>
            <a:ext cx="5793740" cy="5626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AU" dirty="0"/>
          </a:p>
        </p:txBody>
      </p:sp>
      <p:sp>
        <p:nvSpPr>
          <p:cNvPr id="4" name="Text Placeholder 3">
            <a:extLst>
              <a:ext uri="{FF2B5EF4-FFF2-40B4-BE49-F238E27FC236}">
                <a16:creationId xmlns:a16="http://schemas.microsoft.com/office/drawing/2014/main" id="{227ED3C4-6241-480A-9C80-94FA28B6BFD3}"/>
              </a:ext>
            </a:extLst>
          </p:cNvPr>
          <p:cNvSpPr>
            <a:spLocks noGrp="1"/>
          </p:cNvSpPr>
          <p:nvPr>
            <p:ph type="body" sz="half" idx="2"/>
          </p:nvPr>
        </p:nvSpPr>
        <p:spPr>
          <a:xfrm>
            <a:off x="199800" y="3117600"/>
            <a:ext cx="2486700" cy="1846800"/>
          </a:xfrm>
        </p:spPr>
        <p:txBody>
          <a:bodyPr/>
          <a:lstStyle>
            <a:lvl1pPr marL="0" indent="0">
              <a:buNone/>
              <a:defRPr sz="210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9A2BE93A-F35B-437B-B683-A13F8549B11A}"/>
              </a:ext>
            </a:extLst>
          </p:cNvPr>
          <p:cNvSpPr>
            <a:spLocks noGrp="1"/>
          </p:cNvSpPr>
          <p:nvPr>
            <p:ph type="dt" sz="half" idx="10"/>
          </p:nvPr>
        </p:nvSpPr>
        <p:spPr/>
        <p:txBody>
          <a:bodyPr/>
          <a:lstStyle/>
          <a:p>
            <a:fld id="{0E12C75C-E969-48BF-A3F2-6990F8E034DE}" type="datetime1">
              <a:rPr lang="en-AU" smtClean="0"/>
              <a:t>16/10/2018</a:t>
            </a:fld>
            <a:endParaRPr lang="en-AU"/>
          </a:p>
        </p:txBody>
      </p:sp>
      <p:sp>
        <p:nvSpPr>
          <p:cNvPr id="6" name="Footer Placeholder 5">
            <a:extLst>
              <a:ext uri="{FF2B5EF4-FFF2-40B4-BE49-F238E27FC236}">
                <a16:creationId xmlns:a16="http://schemas.microsoft.com/office/drawing/2014/main" id="{F94D30DB-3BC0-4933-B267-A5A1205AA3B8}"/>
              </a:ext>
            </a:extLst>
          </p:cNvPr>
          <p:cNvSpPr>
            <a:spLocks noGrp="1"/>
          </p:cNvSpPr>
          <p:nvPr>
            <p:ph type="ftr" sz="quarter" idx="11"/>
          </p:nvPr>
        </p:nvSpPr>
        <p:spPr/>
        <p:txBody>
          <a:bodyPr/>
          <a:lstStyle/>
          <a:p>
            <a:r>
              <a:rPr lang="en-AU"/>
              <a:t>Example footer text</a:t>
            </a:r>
          </a:p>
        </p:txBody>
      </p:sp>
      <p:sp>
        <p:nvSpPr>
          <p:cNvPr id="7" name="Slide Number Placeholder 6">
            <a:extLst>
              <a:ext uri="{FF2B5EF4-FFF2-40B4-BE49-F238E27FC236}">
                <a16:creationId xmlns:a16="http://schemas.microsoft.com/office/drawing/2014/main" id="{167EDBB3-96E6-4EEA-931F-DB7B9E145130}"/>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438974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Final Slide">
    <p:bg>
      <p:bgPr>
        <a:solidFill>
          <a:schemeClr val="accent2"/>
        </a:solidFill>
        <a:effectLst/>
      </p:bgPr>
    </p:bg>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9963E6EB-8CED-4108-B6F2-E6D13942F327}"/>
              </a:ext>
            </a:extLst>
          </p:cNvPr>
          <p:cNvGrpSpPr/>
          <p:nvPr userDrawn="1"/>
        </p:nvGrpSpPr>
        <p:grpSpPr>
          <a:xfrm>
            <a:off x="-3171489" y="4738399"/>
            <a:ext cx="12801436" cy="3019357"/>
            <a:chOff x="-2935513" y="4064389"/>
            <a:chExt cx="15659100" cy="3693368"/>
          </a:xfrm>
        </p:grpSpPr>
        <p:sp>
          <p:nvSpPr>
            <p:cNvPr id="6" name="Freeform 15">
              <a:extLst>
                <a:ext uri="{FF2B5EF4-FFF2-40B4-BE49-F238E27FC236}">
                  <a16:creationId xmlns:a16="http://schemas.microsoft.com/office/drawing/2014/main" id="{666E238F-C6F1-48EE-9384-92F4A10A7D10}"/>
                </a:ext>
              </a:extLst>
            </p:cNvPr>
            <p:cNvSpPr>
              <a:spLocks/>
            </p:cNvSpPr>
            <p:nvPr userDrawn="1"/>
          </p:nvSpPr>
          <p:spPr bwMode="auto">
            <a:xfrm flipH="1">
              <a:off x="-2935513" y="4166205"/>
              <a:ext cx="11139999" cy="3591552"/>
            </a:xfrm>
            <a:custGeom>
              <a:avLst/>
              <a:gdLst>
                <a:gd name="T0" fmla="*/ 6807 w 8055"/>
                <a:gd name="T1" fmla="*/ 1082 h 2594"/>
                <a:gd name="T2" fmla="*/ 3279 w 8055"/>
                <a:gd name="T3" fmla="*/ 786 h 2594"/>
                <a:gd name="T4" fmla="*/ 1046 w 8055"/>
                <a:gd name="T5" fmla="*/ 5 h 2594"/>
                <a:gd name="T6" fmla="*/ 1063 w 8055"/>
                <a:gd name="T7" fmla="*/ 6 h 2594"/>
                <a:gd name="T8" fmla="*/ 0 w 8055"/>
                <a:gd name="T9" fmla="*/ 292 h 2594"/>
                <a:gd name="T10" fmla="*/ 1311 w 8055"/>
                <a:gd name="T11" fmla="*/ 482 h 2594"/>
                <a:gd name="T12" fmla="*/ 3231 w 8055"/>
                <a:gd name="T13" fmla="*/ 1898 h 2594"/>
                <a:gd name="T14" fmla="*/ 5831 w 8055"/>
                <a:gd name="T15" fmla="*/ 1722 h 2594"/>
                <a:gd name="T16" fmla="*/ 8055 w 8055"/>
                <a:gd name="T17" fmla="*/ 1346 h 2594"/>
                <a:gd name="T18" fmla="*/ 8055 w 8055"/>
                <a:gd name="T19" fmla="*/ 1098 h 2594"/>
                <a:gd name="T20" fmla="*/ 6807 w 8055"/>
                <a:gd name="T21" fmla="*/ 1082 h 2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55" h="2594">
                  <a:moveTo>
                    <a:pt x="6807" y="1082"/>
                  </a:moveTo>
                  <a:cubicBezTo>
                    <a:pt x="5911" y="1330"/>
                    <a:pt x="4872" y="1860"/>
                    <a:pt x="3279" y="786"/>
                  </a:cubicBezTo>
                  <a:cubicBezTo>
                    <a:pt x="2364" y="169"/>
                    <a:pt x="1673" y="0"/>
                    <a:pt x="1046" y="5"/>
                  </a:cubicBezTo>
                  <a:cubicBezTo>
                    <a:pt x="1057" y="6"/>
                    <a:pt x="1063" y="6"/>
                    <a:pt x="1063" y="6"/>
                  </a:cubicBezTo>
                  <a:cubicBezTo>
                    <a:pt x="1063" y="6"/>
                    <a:pt x="530" y="57"/>
                    <a:pt x="0" y="292"/>
                  </a:cubicBezTo>
                  <a:cubicBezTo>
                    <a:pt x="399" y="260"/>
                    <a:pt x="917" y="274"/>
                    <a:pt x="1311" y="482"/>
                  </a:cubicBezTo>
                  <a:cubicBezTo>
                    <a:pt x="2055" y="874"/>
                    <a:pt x="2783" y="1610"/>
                    <a:pt x="3231" y="1898"/>
                  </a:cubicBezTo>
                  <a:cubicBezTo>
                    <a:pt x="3598" y="2134"/>
                    <a:pt x="4463" y="2594"/>
                    <a:pt x="5831" y="1722"/>
                  </a:cubicBezTo>
                  <a:cubicBezTo>
                    <a:pt x="7199" y="850"/>
                    <a:pt x="8055" y="1346"/>
                    <a:pt x="8055" y="1346"/>
                  </a:cubicBezTo>
                  <a:cubicBezTo>
                    <a:pt x="8055" y="1098"/>
                    <a:pt x="8055" y="1098"/>
                    <a:pt x="8055" y="1098"/>
                  </a:cubicBezTo>
                  <a:cubicBezTo>
                    <a:pt x="8055" y="1098"/>
                    <a:pt x="7703" y="834"/>
                    <a:pt x="6807" y="1082"/>
                  </a:cubicBezTo>
                  <a:close/>
                </a:path>
              </a:pathLst>
            </a:custGeom>
            <a:gradFill flip="none" rotWithShape="1">
              <a:gsLst>
                <a:gs pos="17000">
                  <a:srgbClr val="360F3C">
                    <a:alpha val="70000"/>
                  </a:srgbClr>
                </a:gs>
                <a:gs pos="57000">
                  <a:srgbClr val="5C1C8C">
                    <a:alpha val="20000"/>
                  </a:srgbClr>
                </a:gs>
                <a:gs pos="94000">
                  <a:srgbClr val="C72032">
                    <a:alpha val="50000"/>
                  </a:srgbClr>
                </a:gs>
              </a:gsLst>
              <a:lin ang="10800000" scaled="1"/>
              <a:tileRect/>
            </a:gradFill>
            <a:ln>
              <a:noFill/>
            </a:ln>
            <a:effec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222324"/>
                </a:solidFill>
                <a:effectLst/>
                <a:uLnTx/>
                <a:uFillTx/>
                <a:latin typeface="Futura Std Light"/>
                <a:ea typeface="+mn-ea"/>
                <a:cs typeface="+mn-cs"/>
                <a:sym typeface="Futura Std Light"/>
              </a:endParaRPr>
            </a:p>
          </p:txBody>
        </p:sp>
        <p:sp>
          <p:nvSpPr>
            <p:cNvPr id="8" name="Freeform 16">
              <a:extLst>
                <a:ext uri="{FF2B5EF4-FFF2-40B4-BE49-F238E27FC236}">
                  <a16:creationId xmlns:a16="http://schemas.microsoft.com/office/drawing/2014/main" id="{CB2B2F3D-67A7-4D54-903D-159DD3309EF1}"/>
                </a:ext>
              </a:extLst>
            </p:cNvPr>
            <p:cNvSpPr>
              <a:spLocks/>
            </p:cNvSpPr>
            <p:nvPr userDrawn="1"/>
          </p:nvSpPr>
          <p:spPr bwMode="auto">
            <a:xfrm flipH="1">
              <a:off x="6738333" y="4064389"/>
              <a:ext cx="5985254" cy="2631276"/>
            </a:xfrm>
            <a:custGeom>
              <a:avLst/>
              <a:gdLst>
                <a:gd name="T0" fmla="*/ 2196 w 4328"/>
                <a:gd name="T1" fmla="*/ 1896 h 1900"/>
                <a:gd name="T2" fmla="*/ 2448 w 4328"/>
                <a:gd name="T3" fmla="*/ 992 h 1900"/>
                <a:gd name="T4" fmla="*/ 4328 w 4328"/>
                <a:gd name="T5" fmla="*/ 80 h 1900"/>
                <a:gd name="T6" fmla="*/ 1632 w 4328"/>
                <a:gd name="T7" fmla="*/ 420 h 1900"/>
                <a:gd name="T8" fmla="*/ 248 w 4328"/>
                <a:gd name="T9" fmla="*/ 1900 h 1900"/>
                <a:gd name="T10" fmla="*/ 2196 w 4328"/>
                <a:gd name="T11" fmla="*/ 1896 h 1900"/>
              </a:gdLst>
              <a:ahLst/>
              <a:cxnLst>
                <a:cxn ang="0">
                  <a:pos x="T0" y="T1"/>
                </a:cxn>
                <a:cxn ang="0">
                  <a:pos x="T2" y="T3"/>
                </a:cxn>
                <a:cxn ang="0">
                  <a:pos x="T4" y="T5"/>
                </a:cxn>
                <a:cxn ang="0">
                  <a:pos x="T6" y="T7"/>
                </a:cxn>
                <a:cxn ang="0">
                  <a:pos x="T8" y="T9"/>
                </a:cxn>
                <a:cxn ang="0">
                  <a:pos x="T10" y="T11"/>
                </a:cxn>
              </a:cxnLst>
              <a:rect l="0" t="0" r="r" b="b"/>
              <a:pathLst>
                <a:path w="4328" h="1900">
                  <a:moveTo>
                    <a:pt x="2196" y="1896"/>
                  </a:moveTo>
                  <a:cubicBezTo>
                    <a:pt x="2196" y="1896"/>
                    <a:pt x="2113" y="1475"/>
                    <a:pt x="2448" y="992"/>
                  </a:cubicBezTo>
                  <a:cubicBezTo>
                    <a:pt x="2992" y="208"/>
                    <a:pt x="4328" y="80"/>
                    <a:pt x="4328" y="80"/>
                  </a:cubicBezTo>
                  <a:cubicBezTo>
                    <a:pt x="4328" y="80"/>
                    <a:pt x="3161" y="0"/>
                    <a:pt x="1632" y="420"/>
                  </a:cubicBezTo>
                  <a:cubicBezTo>
                    <a:pt x="0" y="868"/>
                    <a:pt x="248" y="1900"/>
                    <a:pt x="248" y="1900"/>
                  </a:cubicBezTo>
                  <a:lnTo>
                    <a:pt x="2196" y="1896"/>
                  </a:lnTo>
                  <a:close/>
                </a:path>
              </a:pathLst>
            </a:custGeom>
            <a:gradFill flip="none" rotWithShape="1">
              <a:gsLst>
                <a:gs pos="37000">
                  <a:srgbClr val="D93B50">
                    <a:alpha val="50000"/>
                  </a:srgbClr>
                </a:gs>
                <a:gs pos="0">
                  <a:srgbClr val="C72032">
                    <a:alpha val="80000"/>
                  </a:srgbClr>
                </a:gs>
                <a:gs pos="95575">
                  <a:srgbClr val="5C1C8C">
                    <a:alpha val="35000"/>
                  </a:srgbClr>
                </a:gs>
              </a:gsLst>
              <a:lin ang="18900000" scaled="1"/>
              <a:tileRect/>
            </a:gra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22324"/>
                </a:solidFill>
                <a:effectLst/>
                <a:uLnTx/>
                <a:uFillTx/>
                <a:latin typeface="Futura Std Light"/>
                <a:ea typeface="+mn-ea"/>
                <a:cs typeface="+mn-cs"/>
                <a:sym typeface="Futura Std Light"/>
              </a:endParaRPr>
            </a:p>
          </p:txBody>
        </p:sp>
      </p:grpSp>
      <p:pic>
        <p:nvPicPr>
          <p:cNvPr id="11" name="Picture 10">
            <a:extLst>
              <a:ext uri="{FF2B5EF4-FFF2-40B4-BE49-F238E27FC236}">
                <a16:creationId xmlns:a16="http://schemas.microsoft.com/office/drawing/2014/main" id="{911649FD-DC19-4DB8-B570-D7606441309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736416" y="2824337"/>
            <a:ext cx="3671168" cy="1209326"/>
          </a:xfrm>
          <a:prstGeom prst="rect">
            <a:avLst/>
          </a:prstGeom>
        </p:spPr>
      </p:pic>
    </p:spTree>
    <p:extLst>
      <p:ext uri="{BB962C8B-B14F-4D97-AF65-F5344CB8AC3E}">
        <p14:creationId xmlns:p14="http://schemas.microsoft.com/office/powerpoint/2010/main" val="10298087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Agenda">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CABBF1-340C-406B-8C6D-79AE564C0DDF}"/>
              </a:ext>
            </a:extLst>
          </p:cNvPr>
          <p:cNvSpPr/>
          <p:nvPr userDrawn="1"/>
        </p:nvSpPr>
        <p:spPr>
          <a:xfrm>
            <a:off x="0" y="0"/>
            <a:ext cx="2951560" cy="6858000"/>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a:p>
        </p:txBody>
      </p:sp>
      <p:sp>
        <p:nvSpPr>
          <p:cNvPr id="2" name="Title 1">
            <a:extLst>
              <a:ext uri="{FF2B5EF4-FFF2-40B4-BE49-F238E27FC236}">
                <a16:creationId xmlns:a16="http://schemas.microsoft.com/office/drawing/2014/main" id="{94B8A512-F5E2-4729-A3C7-D3CBFFA81415}"/>
              </a:ext>
            </a:extLst>
          </p:cNvPr>
          <p:cNvSpPr>
            <a:spLocks noGrp="1"/>
          </p:cNvSpPr>
          <p:nvPr>
            <p:ph type="title"/>
          </p:nvPr>
        </p:nvSpPr>
        <p:spPr>
          <a:xfrm>
            <a:off x="199800" y="457200"/>
            <a:ext cx="2486700" cy="1324800"/>
          </a:xfrm>
        </p:spPr>
        <p:txBody>
          <a:bodyPr anchor="t" anchorCtr="0">
            <a:noAutofit/>
          </a:bodyPr>
          <a:lstStyle>
            <a:lvl1pPr>
              <a:defRPr sz="3300"/>
            </a:lvl1pPr>
          </a:lstStyle>
          <a:p>
            <a:r>
              <a:rPr lang="en-US"/>
              <a:t>Click to edit Master title style</a:t>
            </a:r>
            <a:endParaRPr lang="en-AU" dirty="0"/>
          </a:p>
        </p:txBody>
      </p:sp>
      <p:sp>
        <p:nvSpPr>
          <p:cNvPr id="5" name="Date Placeholder 4">
            <a:extLst>
              <a:ext uri="{FF2B5EF4-FFF2-40B4-BE49-F238E27FC236}">
                <a16:creationId xmlns:a16="http://schemas.microsoft.com/office/drawing/2014/main" id="{AEB08899-091A-4986-B914-D309D6491E2A}"/>
              </a:ext>
            </a:extLst>
          </p:cNvPr>
          <p:cNvSpPr>
            <a:spLocks noGrp="1"/>
          </p:cNvSpPr>
          <p:nvPr>
            <p:ph type="dt" sz="half" idx="10"/>
          </p:nvPr>
        </p:nvSpPr>
        <p:spPr/>
        <p:txBody>
          <a:bodyPr/>
          <a:lstStyle/>
          <a:p>
            <a:fld id="{A1BCD5CE-50B2-4AD0-AF69-20801E4E8051}" type="datetime1">
              <a:rPr lang="en-AU" smtClean="0"/>
              <a:t>16/10/2018</a:t>
            </a:fld>
            <a:endParaRPr lang="en-AU"/>
          </a:p>
        </p:txBody>
      </p:sp>
      <p:sp>
        <p:nvSpPr>
          <p:cNvPr id="6" name="Footer Placeholder 5">
            <a:extLst>
              <a:ext uri="{FF2B5EF4-FFF2-40B4-BE49-F238E27FC236}">
                <a16:creationId xmlns:a16="http://schemas.microsoft.com/office/drawing/2014/main" id="{B935479A-D9D2-45B0-9A87-66C743FAB20E}"/>
              </a:ext>
            </a:extLst>
          </p:cNvPr>
          <p:cNvSpPr>
            <a:spLocks noGrp="1"/>
          </p:cNvSpPr>
          <p:nvPr>
            <p:ph type="ftr" sz="quarter" idx="11"/>
          </p:nvPr>
        </p:nvSpPr>
        <p:spPr/>
        <p:txBody>
          <a:bodyPr/>
          <a:lstStyle/>
          <a:p>
            <a:r>
              <a:rPr lang="en-AU"/>
              <a:t>Example footer text</a:t>
            </a:r>
          </a:p>
        </p:txBody>
      </p:sp>
      <p:sp>
        <p:nvSpPr>
          <p:cNvPr id="7" name="Slide Number Placeholder 6">
            <a:extLst>
              <a:ext uri="{FF2B5EF4-FFF2-40B4-BE49-F238E27FC236}">
                <a16:creationId xmlns:a16="http://schemas.microsoft.com/office/drawing/2014/main" id="{F7E2F7D9-6D72-472F-9761-0399665077CA}"/>
              </a:ext>
            </a:extLst>
          </p:cNvPr>
          <p:cNvSpPr>
            <a:spLocks noGrp="1"/>
          </p:cNvSpPr>
          <p:nvPr>
            <p:ph type="sldNum" sz="quarter" idx="12"/>
          </p:nvPr>
        </p:nvSpPr>
        <p:spPr/>
        <p:txBody>
          <a:bodyPr/>
          <a:lstStyle/>
          <a:p>
            <a:fld id="{4EC81F68-4976-451A-B2E9-79BCBD2F70CC}" type="slidenum">
              <a:rPr lang="en-AU" smtClean="0"/>
              <a:t>‹#›</a:t>
            </a:fld>
            <a:endParaRPr lang="en-AU"/>
          </a:p>
        </p:txBody>
      </p:sp>
      <p:sp>
        <p:nvSpPr>
          <p:cNvPr id="9" name="Text Placeholder 8">
            <a:extLst>
              <a:ext uri="{FF2B5EF4-FFF2-40B4-BE49-F238E27FC236}">
                <a16:creationId xmlns:a16="http://schemas.microsoft.com/office/drawing/2014/main" id="{8E5A8E53-6B2A-4241-96AC-8D49FD25DC61}"/>
              </a:ext>
            </a:extLst>
          </p:cNvPr>
          <p:cNvSpPr>
            <a:spLocks noGrp="1"/>
          </p:cNvSpPr>
          <p:nvPr>
            <p:ph type="body" sz="quarter" idx="13"/>
          </p:nvPr>
        </p:nvSpPr>
        <p:spPr>
          <a:xfrm>
            <a:off x="3150000" y="457199"/>
            <a:ext cx="5792400" cy="5626800"/>
          </a:xfrm>
        </p:spPr>
        <p:txBody>
          <a:bodyPr/>
          <a:lstStyle>
            <a:lvl1pPr marL="361950" indent="-361950">
              <a:buFont typeface="+mj-lt"/>
              <a:buAutoNum type="arabicPeriod"/>
              <a:defRPr/>
            </a:lvl1pPr>
            <a:lvl2pPr marL="685800" indent="-342900">
              <a:buFont typeface="+mj-lt"/>
              <a:buAutoNum type="arabicPeriod"/>
              <a:defRPr/>
            </a:lvl2pPr>
            <a:lvl3pPr marL="1028700" indent="-342900">
              <a:buFont typeface="+mj-lt"/>
              <a:buAutoNum type="arabicPeriod"/>
              <a:defRPr/>
            </a:lvl3pPr>
            <a:lvl4pPr marL="1371600" indent="-342900">
              <a:buFont typeface="+mj-lt"/>
              <a:buAutoNum type="arabicPeriod"/>
              <a:defRPr/>
            </a:lvl4pPr>
            <a:lvl5pPr marL="1714500" indent="-342900">
              <a:buFont typeface="+mj-lt"/>
              <a:buAutoNum type="arabicPeriod"/>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Tree>
    <p:extLst>
      <p:ext uri="{BB962C8B-B14F-4D97-AF65-F5344CB8AC3E}">
        <p14:creationId xmlns:p14="http://schemas.microsoft.com/office/powerpoint/2010/main" val="1613455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078D73-741E-4A3A-B8C4-124CE6BAC49F}"/>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3D4DF620-32AE-46C9-9F22-DDE369B504A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9E8A0033-3118-46E0-9F01-3652AE36EBE3}"/>
              </a:ext>
            </a:extLst>
          </p:cNvPr>
          <p:cNvSpPr>
            <a:spLocks noGrp="1"/>
          </p:cNvSpPr>
          <p:nvPr>
            <p:ph type="dt" sz="half" idx="10"/>
          </p:nvPr>
        </p:nvSpPr>
        <p:spPr/>
        <p:txBody>
          <a:bodyPr/>
          <a:lstStyle/>
          <a:p>
            <a:fld id="{FDEF3A66-B67E-4569-919D-CB6E78FCED42}" type="datetime1">
              <a:rPr lang="en-AU" smtClean="0"/>
              <a:t>16/10/2018</a:t>
            </a:fld>
            <a:endParaRPr lang="en-AU"/>
          </a:p>
        </p:txBody>
      </p:sp>
      <p:sp>
        <p:nvSpPr>
          <p:cNvPr id="5" name="Footer Placeholder 4">
            <a:extLst>
              <a:ext uri="{FF2B5EF4-FFF2-40B4-BE49-F238E27FC236}">
                <a16:creationId xmlns:a16="http://schemas.microsoft.com/office/drawing/2014/main" id="{947995D5-0AEB-4D1D-8A60-9100F1F04538}"/>
              </a:ext>
            </a:extLst>
          </p:cNvPr>
          <p:cNvSpPr>
            <a:spLocks noGrp="1"/>
          </p:cNvSpPr>
          <p:nvPr>
            <p:ph type="ftr" sz="quarter" idx="11"/>
          </p:nvPr>
        </p:nvSpPr>
        <p:spPr/>
        <p:txBody>
          <a:bodyPr/>
          <a:lstStyle/>
          <a:p>
            <a:r>
              <a:rPr lang="en-AU"/>
              <a:t>Example footer text</a:t>
            </a:r>
          </a:p>
        </p:txBody>
      </p:sp>
      <p:sp>
        <p:nvSpPr>
          <p:cNvPr id="6" name="Slide Number Placeholder 5">
            <a:extLst>
              <a:ext uri="{FF2B5EF4-FFF2-40B4-BE49-F238E27FC236}">
                <a16:creationId xmlns:a16="http://schemas.microsoft.com/office/drawing/2014/main" id="{1B05ED6E-F140-4083-9570-EFDF8AAE9C49}"/>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10462795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07475-FEE0-40F3-B487-DB82C280664C}"/>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AU" dirty="0"/>
          </a:p>
        </p:txBody>
      </p:sp>
      <p:sp>
        <p:nvSpPr>
          <p:cNvPr id="3" name="Text Placeholder 2">
            <a:extLst>
              <a:ext uri="{FF2B5EF4-FFF2-40B4-BE49-F238E27FC236}">
                <a16:creationId xmlns:a16="http://schemas.microsoft.com/office/drawing/2014/main" id="{2A56FD0D-B4CE-41F4-9879-E575CB28F436}"/>
              </a:ext>
            </a:extLst>
          </p:cNvPr>
          <p:cNvSpPr>
            <a:spLocks noGrp="1"/>
          </p:cNvSpPr>
          <p:nvPr>
            <p:ph type="body" idx="1"/>
          </p:nvPr>
        </p:nvSpPr>
        <p:spPr>
          <a:xfrm>
            <a:off x="623888" y="4589464"/>
            <a:ext cx="7886700" cy="1500187"/>
          </a:xfrm>
        </p:spPr>
        <p:txBody>
          <a:bodyPr/>
          <a:lstStyle>
            <a:lvl1pPr marL="0" indent="0">
              <a:buNone/>
              <a:defRPr sz="1800">
                <a:solidFill>
                  <a:schemeClr val="bg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3BDB86D-BED8-4F4E-A228-4A9502398278}"/>
              </a:ext>
            </a:extLst>
          </p:cNvPr>
          <p:cNvSpPr>
            <a:spLocks noGrp="1"/>
          </p:cNvSpPr>
          <p:nvPr>
            <p:ph type="dt" sz="half" idx="10"/>
          </p:nvPr>
        </p:nvSpPr>
        <p:spPr/>
        <p:txBody>
          <a:bodyPr/>
          <a:lstStyle>
            <a:lvl1pPr>
              <a:defRPr>
                <a:solidFill>
                  <a:schemeClr val="bg1"/>
                </a:solidFill>
              </a:defRPr>
            </a:lvl1pPr>
          </a:lstStyle>
          <a:p>
            <a:fld id="{681D5AC9-D7BA-485E-B465-DE82470048ED}" type="datetime1">
              <a:rPr lang="en-AU" smtClean="0"/>
              <a:t>16/10/2018</a:t>
            </a:fld>
            <a:endParaRPr lang="en-AU"/>
          </a:p>
        </p:txBody>
      </p:sp>
      <p:sp>
        <p:nvSpPr>
          <p:cNvPr id="5" name="Footer Placeholder 4">
            <a:extLst>
              <a:ext uri="{FF2B5EF4-FFF2-40B4-BE49-F238E27FC236}">
                <a16:creationId xmlns:a16="http://schemas.microsoft.com/office/drawing/2014/main" id="{8C4C2DBD-604C-465E-B9D8-B4B22647CF29}"/>
              </a:ext>
            </a:extLst>
          </p:cNvPr>
          <p:cNvSpPr>
            <a:spLocks noGrp="1"/>
          </p:cNvSpPr>
          <p:nvPr>
            <p:ph type="ftr" sz="quarter" idx="11"/>
          </p:nvPr>
        </p:nvSpPr>
        <p:spPr/>
        <p:txBody>
          <a:bodyPr/>
          <a:lstStyle>
            <a:lvl1pPr>
              <a:defRPr>
                <a:solidFill>
                  <a:schemeClr val="bg1"/>
                </a:solidFill>
              </a:defRPr>
            </a:lvl1pPr>
          </a:lstStyle>
          <a:p>
            <a:r>
              <a:rPr lang="en-AU"/>
              <a:t>Example footer text</a:t>
            </a:r>
          </a:p>
        </p:txBody>
      </p:sp>
      <p:sp>
        <p:nvSpPr>
          <p:cNvPr id="6" name="Slide Number Placeholder 5">
            <a:extLst>
              <a:ext uri="{FF2B5EF4-FFF2-40B4-BE49-F238E27FC236}">
                <a16:creationId xmlns:a16="http://schemas.microsoft.com/office/drawing/2014/main" id="{DFD5CE2D-E898-480E-8C7D-50D7E3781CA3}"/>
              </a:ext>
            </a:extLst>
          </p:cNvPr>
          <p:cNvSpPr>
            <a:spLocks noGrp="1"/>
          </p:cNvSpPr>
          <p:nvPr>
            <p:ph type="sldNum" sz="quarter" idx="12"/>
          </p:nvPr>
        </p:nvSpPr>
        <p:spPr/>
        <p:txBody>
          <a:bodyPr/>
          <a:lstStyle>
            <a:lvl1pPr>
              <a:defRPr>
                <a:solidFill>
                  <a:schemeClr val="bg1"/>
                </a:solidFill>
              </a:defRPr>
            </a:lvl1pPr>
          </a:lstStyle>
          <a:p>
            <a:fld id="{4EC81F68-4976-451A-B2E9-79BCBD2F70CC}" type="slidenum">
              <a:rPr lang="en-AU" smtClean="0"/>
              <a:pPr/>
              <a:t>‹#›</a:t>
            </a:fld>
            <a:endParaRPr lang="en-AU"/>
          </a:p>
        </p:txBody>
      </p:sp>
    </p:spTree>
    <p:extLst>
      <p:ext uri="{BB962C8B-B14F-4D97-AF65-F5344CB8AC3E}">
        <p14:creationId xmlns:p14="http://schemas.microsoft.com/office/powerpoint/2010/main" val="2570968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775BD-C264-4D14-9F9C-5E355E6152C5}"/>
              </a:ext>
            </a:extLst>
          </p:cNvPr>
          <p:cNvSpPr>
            <a:spLocks noGrp="1"/>
          </p:cNvSpPr>
          <p:nvPr>
            <p:ph type="title"/>
          </p:nvPr>
        </p:nvSpPr>
        <p:spPr/>
        <p:txBody>
          <a:bodyPr/>
          <a:lstStyle/>
          <a:p>
            <a:r>
              <a:rPr lang="en-US"/>
              <a:t>Click to edit Master title style</a:t>
            </a:r>
            <a:endParaRPr lang="en-AU" dirty="0"/>
          </a:p>
        </p:txBody>
      </p:sp>
      <p:sp>
        <p:nvSpPr>
          <p:cNvPr id="3" name="Content Placeholder 2">
            <a:extLst>
              <a:ext uri="{FF2B5EF4-FFF2-40B4-BE49-F238E27FC236}">
                <a16:creationId xmlns:a16="http://schemas.microsoft.com/office/drawing/2014/main" id="{C050E30A-9FDC-436A-82DC-AF6B205EB45E}"/>
              </a:ext>
            </a:extLst>
          </p:cNvPr>
          <p:cNvSpPr>
            <a:spLocks noGrp="1"/>
          </p:cNvSpPr>
          <p:nvPr>
            <p:ph sz="half" idx="1"/>
          </p:nvPr>
        </p:nvSpPr>
        <p:spPr>
          <a:xfrm>
            <a:off x="176646" y="1825625"/>
            <a:ext cx="43173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4" name="Content Placeholder 3">
            <a:extLst>
              <a:ext uri="{FF2B5EF4-FFF2-40B4-BE49-F238E27FC236}">
                <a16:creationId xmlns:a16="http://schemas.microsoft.com/office/drawing/2014/main" id="{66E30723-81C3-4A18-9021-A93A3C56F363}"/>
              </a:ext>
            </a:extLst>
          </p:cNvPr>
          <p:cNvSpPr>
            <a:spLocks noGrp="1"/>
          </p:cNvSpPr>
          <p:nvPr>
            <p:ph sz="half" idx="2"/>
          </p:nvPr>
        </p:nvSpPr>
        <p:spPr>
          <a:xfrm>
            <a:off x="4629150" y="1825625"/>
            <a:ext cx="4318281"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5" name="Date Placeholder 4">
            <a:extLst>
              <a:ext uri="{FF2B5EF4-FFF2-40B4-BE49-F238E27FC236}">
                <a16:creationId xmlns:a16="http://schemas.microsoft.com/office/drawing/2014/main" id="{CC43672F-28FD-447E-B5A2-6040CEC9D790}"/>
              </a:ext>
            </a:extLst>
          </p:cNvPr>
          <p:cNvSpPr>
            <a:spLocks noGrp="1"/>
          </p:cNvSpPr>
          <p:nvPr>
            <p:ph type="dt" sz="half" idx="10"/>
          </p:nvPr>
        </p:nvSpPr>
        <p:spPr/>
        <p:txBody>
          <a:bodyPr/>
          <a:lstStyle/>
          <a:p>
            <a:fld id="{AFC39633-2930-45EC-84E3-81882872B149}" type="datetime1">
              <a:rPr lang="en-AU" smtClean="0"/>
              <a:t>16/10/2018</a:t>
            </a:fld>
            <a:endParaRPr lang="en-AU"/>
          </a:p>
        </p:txBody>
      </p:sp>
      <p:sp>
        <p:nvSpPr>
          <p:cNvPr id="6" name="Footer Placeholder 5">
            <a:extLst>
              <a:ext uri="{FF2B5EF4-FFF2-40B4-BE49-F238E27FC236}">
                <a16:creationId xmlns:a16="http://schemas.microsoft.com/office/drawing/2014/main" id="{69EE0952-34FB-4217-8FBC-774BE000F6FC}"/>
              </a:ext>
            </a:extLst>
          </p:cNvPr>
          <p:cNvSpPr>
            <a:spLocks noGrp="1"/>
          </p:cNvSpPr>
          <p:nvPr>
            <p:ph type="ftr" sz="quarter" idx="11"/>
          </p:nvPr>
        </p:nvSpPr>
        <p:spPr/>
        <p:txBody>
          <a:bodyPr/>
          <a:lstStyle/>
          <a:p>
            <a:r>
              <a:rPr lang="en-AU"/>
              <a:t>Example footer text</a:t>
            </a:r>
          </a:p>
        </p:txBody>
      </p:sp>
      <p:sp>
        <p:nvSpPr>
          <p:cNvPr id="7" name="Slide Number Placeholder 6">
            <a:extLst>
              <a:ext uri="{FF2B5EF4-FFF2-40B4-BE49-F238E27FC236}">
                <a16:creationId xmlns:a16="http://schemas.microsoft.com/office/drawing/2014/main" id="{F1122B44-2702-4DE0-8F4B-297ACA78CA11}"/>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2554385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346C0-76B2-4261-BBDE-BA8E98953FAE}"/>
              </a:ext>
            </a:extLst>
          </p:cNvPr>
          <p:cNvSpPr>
            <a:spLocks noGrp="1"/>
          </p:cNvSpPr>
          <p:nvPr>
            <p:ph type="title"/>
          </p:nvPr>
        </p:nvSpPr>
        <p:spPr>
          <a:xfrm>
            <a:off x="175500" y="136800"/>
            <a:ext cx="6752700" cy="1188000"/>
          </a:xfrm>
        </p:spPr>
        <p:txBody>
          <a:bodyPr/>
          <a:lstStyle/>
          <a:p>
            <a:r>
              <a:rPr lang="en-US"/>
              <a:t>Click to edit Master title style</a:t>
            </a:r>
            <a:endParaRPr lang="en-AU" dirty="0"/>
          </a:p>
        </p:txBody>
      </p:sp>
      <p:sp>
        <p:nvSpPr>
          <p:cNvPr id="3" name="Text Placeholder 2">
            <a:extLst>
              <a:ext uri="{FF2B5EF4-FFF2-40B4-BE49-F238E27FC236}">
                <a16:creationId xmlns:a16="http://schemas.microsoft.com/office/drawing/2014/main" id="{526F9673-06A6-4883-87B9-AEFCC485B9D1}"/>
              </a:ext>
            </a:extLst>
          </p:cNvPr>
          <p:cNvSpPr>
            <a:spLocks noGrp="1"/>
          </p:cNvSpPr>
          <p:nvPr>
            <p:ph type="body" idx="1"/>
          </p:nvPr>
        </p:nvSpPr>
        <p:spPr>
          <a:xfrm>
            <a:off x="175501" y="1681163"/>
            <a:ext cx="432268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25ECD162-0697-49BE-8899-05FCFB71539C}"/>
              </a:ext>
            </a:extLst>
          </p:cNvPr>
          <p:cNvSpPr>
            <a:spLocks noGrp="1"/>
          </p:cNvSpPr>
          <p:nvPr>
            <p:ph sz="half" idx="2"/>
          </p:nvPr>
        </p:nvSpPr>
        <p:spPr>
          <a:xfrm>
            <a:off x="175501" y="2505075"/>
            <a:ext cx="432268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A69E6007-785B-41D0-B932-2B4BFF073755}"/>
              </a:ext>
            </a:extLst>
          </p:cNvPr>
          <p:cNvSpPr>
            <a:spLocks noGrp="1"/>
          </p:cNvSpPr>
          <p:nvPr>
            <p:ph type="body" sz="quarter" idx="3"/>
          </p:nvPr>
        </p:nvSpPr>
        <p:spPr>
          <a:xfrm>
            <a:off x="4629150" y="1681163"/>
            <a:ext cx="432270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E35DF337-0335-4780-B1BA-0BBD0A42EA5C}"/>
              </a:ext>
            </a:extLst>
          </p:cNvPr>
          <p:cNvSpPr>
            <a:spLocks noGrp="1"/>
          </p:cNvSpPr>
          <p:nvPr>
            <p:ph sz="quarter" idx="4"/>
          </p:nvPr>
        </p:nvSpPr>
        <p:spPr>
          <a:xfrm>
            <a:off x="4629150" y="2505075"/>
            <a:ext cx="432270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30D2C4F8-CFFF-463C-BEA7-03012D7F8516}"/>
              </a:ext>
            </a:extLst>
          </p:cNvPr>
          <p:cNvSpPr>
            <a:spLocks noGrp="1"/>
          </p:cNvSpPr>
          <p:nvPr>
            <p:ph type="dt" sz="half" idx="10"/>
          </p:nvPr>
        </p:nvSpPr>
        <p:spPr/>
        <p:txBody>
          <a:bodyPr/>
          <a:lstStyle/>
          <a:p>
            <a:fld id="{B83F76AA-FEFB-4B7F-A241-B7D5C39B5DB2}" type="datetime1">
              <a:rPr lang="en-AU" smtClean="0"/>
              <a:t>16/10/2018</a:t>
            </a:fld>
            <a:endParaRPr lang="en-AU"/>
          </a:p>
        </p:txBody>
      </p:sp>
      <p:sp>
        <p:nvSpPr>
          <p:cNvPr id="8" name="Footer Placeholder 7">
            <a:extLst>
              <a:ext uri="{FF2B5EF4-FFF2-40B4-BE49-F238E27FC236}">
                <a16:creationId xmlns:a16="http://schemas.microsoft.com/office/drawing/2014/main" id="{45F5B21B-D917-4C2D-A86B-12BB20BCDC13}"/>
              </a:ext>
            </a:extLst>
          </p:cNvPr>
          <p:cNvSpPr>
            <a:spLocks noGrp="1"/>
          </p:cNvSpPr>
          <p:nvPr>
            <p:ph type="ftr" sz="quarter" idx="11"/>
          </p:nvPr>
        </p:nvSpPr>
        <p:spPr/>
        <p:txBody>
          <a:bodyPr/>
          <a:lstStyle/>
          <a:p>
            <a:r>
              <a:rPr lang="en-AU"/>
              <a:t>Example footer text</a:t>
            </a:r>
          </a:p>
        </p:txBody>
      </p:sp>
      <p:sp>
        <p:nvSpPr>
          <p:cNvPr id="9" name="Slide Number Placeholder 8">
            <a:extLst>
              <a:ext uri="{FF2B5EF4-FFF2-40B4-BE49-F238E27FC236}">
                <a16:creationId xmlns:a16="http://schemas.microsoft.com/office/drawing/2014/main" id="{3ED006EB-F623-4403-A677-A9921610C0AE}"/>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33655750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57A25-6280-4D1F-8222-2DE5D168B254}"/>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AF5B11E6-D675-4EEF-978E-E387831969B1}"/>
              </a:ext>
            </a:extLst>
          </p:cNvPr>
          <p:cNvSpPr>
            <a:spLocks noGrp="1"/>
          </p:cNvSpPr>
          <p:nvPr>
            <p:ph type="dt" sz="half" idx="10"/>
          </p:nvPr>
        </p:nvSpPr>
        <p:spPr/>
        <p:txBody>
          <a:bodyPr/>
          <a:lstStyle/>
          <a:p>
            <a:fld id="{361B27D2-0EC4-4053-8C82-3A04EF401119}" type="datetime1">
              <a:rPr lang="en-AU" smtClean="0"/>
              <a:t>16/10/2018</a:t>
            </a:fld>
            <a:endParaRPr lang="en-AU"/>
          </a:p>
        </p:txBody>
      </p:sp>
      <p:sp>
        <p:nvSpPr>
          <p:cNvPr id="4" name="Footer Placeholder 3">
            <a:extLst>
              <a:ext uri="{FF2B5EF4-FFF2-40B4-BE49-F238E27FC236}">
                <a16:creationId xmlns:a16="http://schemas.microsoft.com/office/drawing/2014/main" id="{495CDF87-D029-4429-9F21-882389F5C0E6}"/>
              </a:ext>
            </a:extLst>
          </p:cNvPr>
          <p:cNvSpPr>
            <a:spLocks noGrp="1"/>
          </p:cNvSpPr>
          <p:nvPr>
            <p:ph type="ftr" sz="quarter" idx="11"/>
          </p:nvPr>
        </p:nvSpPr>
        <p:spPr/>
        <p:txBody>
          <a:bodyPr/>
          <a:lstStyle/>
          <a:p>
            <a:r>
              <a:rPr lang="en-AU"/>
              <a:t>Example footer text</a:t>
            </a:r>
          </a:p>
        </p:txBody>
      </p:sp>
      <p:sp>
        <p:nvSpPr>
          <p:cNvPr id="5" name="Slide Number Placeholder 4">
            <a:extLst>
              <a:ext uri="{FF2B5EF4-FFF2-40B4-BE49-F238E27FC236}">
                <a16:creationId xmlns:a16="http://schemas.microsoft.com/office/drawing/2014/main" id="{170BC53C-4C4B-4FB5-B43A-F9255C94B3E5}"/>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1857413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6ABD13F-814C-4D3A-8EB6-2F0288292708}"/>
              </a:ext>
            </a:extLst>
          </p:cNvPr>
          <p:cNvSpPr>
            <a:spLocks noGrp="1"/>
          </p:cNvSpPr>
          <p:nvPr>
            <p:ph type="dt" sz="half" idx="10"/>
          </p:nvPr>
        </p:nvSpPr>
        <p:spPr/>
        <p:txBody>
          <a:bodyPr/>
          <a:lstStyle/>
          <a:p>
            <a:fld id="{1B8F8879-5CF9-42C4-8DCE-22447CDD699B}" type="datetime1">
              <a:rPr lang="en-AU" smtClean="0"/>
              <a:t>16/10/2018</a:t>
            </a:fld>
            <a:endParaRPr lang="en-AU"/>
          </a:p>
        </p:txBody>
      </p:sp>
      <p:sp>
        <p:nvSpPr>
          <p:cNvPr id="3" name="Footer Placeholder 2">
            <a:extLst>
              <a:ext uri="{FF2B5EF4-FFF2-40B4-BE49-F238E27FC236}">
                <a16:creationId xmlns:a16="http://schemas.microsoft.com/office/drawing/2014/main" id="{A6DB036C-D370-4FDE-B942-8258769CEEC3}"/>
              </a:ext>
            </a:extLst>
          </p:cNvPr>
          <p:cNvSpPr>
            <a:spLocks noGrp="1"/>
          </p:cNvSpPr>
          <p:nvPr>
            <p:ph type="ftr" sz="quarter" idx="11"/>
          </p:nvPr>
        </p:nvSpPr>
        <p:spPr/>
        <p:txBody>
          <a:bodyPr/>
          <a:lstStyle/>
          <a:p>
            <a:r>
              <a:rPr lang="en-AU"/>
              <a:t>Example footer text</a:t>
            </a:r>
          </a:p>
        </p:txBody>
      </p:sp>
      <p:sp>
        <p:nvSpPr>
          <p:cNvPr id="4" name="Slide Number Placeholder 3">
            <a:extLst>
              <a:ext uri="{FF2B5EF4-FFF2-40B4-BE49-F238E27FC236}">
                <a16:creationId xmlns:a16="http://schemas.microsoft.com/office/drawing/2014/main" id="{00CCFD27-C193-40B6-BAF5-5C073FCA20A5}"/>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278137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CABBF1-340C-406B-8C6D-79AE564C0DDF}"/>
              </a:ext>
            </a:extLst>
          </p:cNvPr>
          <p:cNvSpPr/>
          <p:nvPr userDrawn="1"/>
        </p:nvSpPr>
        <p:spPr>
          <a:xfrm>
            <a:off x="0" y="0"/>
            <a:ext cx="2951560" cy="6858000"/>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a:p>
        </p:txBody>
      </p:sp>
      <p:sp>
        <p:nvSpPr>
          <p:cNvPr id="2" name="Title 1">
            <a:extLst>
              <a:ext uri="{FF2B5EF4-FFF2-40B4-BE49-F238E27FC236}">
                <a16:creationId xmlns:a16="http://schemas.microsoft.com/office/drawing/2014/main" id="{94B8A512-F5E2-4729-A3C7-D3CBFFA81415}"/>
              </a:ext>
            </a:extLst>
          </p:cNvPr>
          <p:cNvSpPr>
            <a:spLocks noGrp="1"/>
          </p:cNvSpPr>
          <p:nvPr>
            <p:ph type="title"/>
          </p:nvPr>
        </p:nvSpPr>
        <p:spPr>
          <a:xfrm>
            <a:off x="199800" y="457200"/>
            <a:ext cx="2486700" cy="1324800"/>
          </a:xfrm>
        </p:spPr>
        <p:txBody>
          <a:bodyPr anchor="t" anchorCtr="0">
            <a:noAutofit/>
          </a:bodyPr>
          <a:lstStyle>
            <a:lvl1pPr>
              <a:defRPr sz="3300"/>
            </a:lvl1pPr>
          </a:lstStyle>
          <a:p>
            <a:r>
              <a:rPr lang="en-US"/>
              <a:t>Click to edit Master title style</a:t>
            </a:r>
            <a:endParaRPr lang="en-AU" dirty="0"/>
          </a:p>
        </p:txBody>
      </p:sp>
      <p:sp>
        <p:nvSpPr>
          <p:cNvPr id="3" name="Content Placeholder 2">
            <a:extLst>
              <a:ext uri="{FF2B5EF4-FFF2-40B4-BE49-F238E27FC236}">
                <a16:creationId xmlns:a16="http://schemas.microsoft.com/office/drawing/2014/main" id="{5AE116F7-0AE7-40B0-9C9D-0F9CBF82DF85}"/>
              </a:ext>
            </a:extLst>
          </p:cNvPr>
          <p:cNvSpPr>
            <a:spLocks noGrp="1"/>
          </p:cNvSpPr>
          <p:nvPr>
            <p:ph idx="1"/>
          </p:nvPr>
        </p:nvSpPr>
        <p:spPr>
          <a:xfrm>
            <a:off x="3151360" y="457200"/>
            <a:ext cx="5793740" cy="562680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4" name="Text Placeholder 3">
            <a:extLst>
              <a:ext uri="{FF2B5EF4-FFF2-40B4-BE49-F238E27FC236}">
                <a16:creationId xmlns:a16="http://schemas.microsoft.com/office/drawing/2014/main" id="{4A46DFC6-B1F9-4548-AD13-D6EEFAE6DD0C}"/>
              </a:ext>
            </a:extLst>
          </p:cNvPr>
          <p:cNvSpPr>
            <a:spLocks noGrp="1"/>
          </p:cNvSpPr>
          <p:nvPr>
            <p:ph type="body" sz="half" idx="2"/>
          </p:nvPr>
        </p:nvSpPr>
        <p:spPr>
          <a:xfrm>
            <a:off x="199800" y="3117600"/>
            <a:ext cx="2486700" cy="1846800"/>
          </a:xfrm>
        </p:spPr>
        <p:txBody>
          <a:bodyPr>
            <a:normAutofit/>
          </a:bodyPr>
          <a:lstStyle>
            <a:lvl1pPr marL="0" indent="0">
              <a:buNone/>
              <a:defRPr sz="210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AEB08899-091A-4986-B914-D309D6491E2A}"/>
              </a:ext>
            </a:extLst>
          </p:cNvPr>
          <p:cNvSpPr>
            <a:spLocks noGrp="1"/>
          </p:cNvSpPr>
          <p:nvPr>
            <p:ph type="dt" sz="half" idx="10"/>
          </p:nvPr>
        </p:nvSpPr>
        <p:spPr/>
        <p:txBody>
          <a:bodyPr/>
          <a:lstStyle/>
          <a:p>
            <a:fld id="{6D5AD2C3-C4A0-4B3F-ADEC-D6135EED3EA2}" type="datetime1">
              <a:rPr lang="en-AU" smtClean="0"/>
              <a:t>16/10/2018</a:t>
            </a:fld>
            <a:endParaRPr lang="en-AU"/>
          </a:p>
        </p:txBody>
      </p:sp>
      <p:sp>
        <p:nvSpPr>
          <p:cNvPr id="6" name="Footer Placeholder 5">
            <a:extLst>
              <a:ext uri="{FF2B5EF4-FFF2-40B4-BE49-F238E27FC236}">
                <a16:creationId xmlns:a16="http://schemas.microsoft.com/office/drawing/2014/main" id="{B935479A-D9D2-45B0-9A87-66C743FAB20E}"/>
              </a:ext>
            </a:extLst>
          </p:cNvPr>
          <p:cNvSpPr>
            <a:spLocks noGrp="1"/>
          </p:cNvSpPr>
          <p:nvPr>
            <p:ph type="ftr" sz="quarter" idx="11"/>
          </p:nvPr>
        </p:nvSpPr>
        <p:spPr/>
        <p:txBody>
          <a:bodyPr/>
          <a:lstStyle/>
          <a:p>
            <a:r>
              <a:rPr lang="en-AU"/>
              <a:t>Example footer text</a:t>
            </a:r>
          </a:p>
        </p:txBody>
      </p:sp>
      <p:sp>
        <p:nvSpPr>
          <p:cNvPr id="7" name="Slide Number Placeholder 6">
            <a:extLst>
              <a:ext uri="{FF2B5EF4-FFF2-40B4-BE49-F238E27FC236}">
                <a16:creationId xmlns:a16="http://schemas.microsoft.com/office/drawing/2014/main" id="{F7E2F7D9-6D72-472F-9761-0399665077CA}"/>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4035369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4AA570C-1BBC-4CDB-A506-E6982C6B7BDD}"/>
              </a:ext>
            </a:extLst>
          </p:cNvPr>
          <p:cNvSpPr/>
          <p:nvPr userDrawn="1"/>
        </p:nvSpPr>
        <p:spPr>
          <a:xfrm>
            <a:off x="0" y="1"/>
            <a:ext cx="9144000" cy="1325563"/>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13"/>
          </a:p>
        </p:txBody>
      </p:sp>
      <p:sp>
        <p:nvSpPr>
          <p:cNvPr id="2" name="Title Placeholder 1">
            <a:extLst>
              <a:ext uri="{FF2B5EF4-FFF2-40B4-BE49-F238E27FC236}">
                <a16:creationId xmlns:a16="http://schemas.microsoft.com/office/drawing/2014/main" id="{E813FF67-1633-4DD4-99C9-C98EEFE702B2}"/>
              </a:ext>
            </a:extLst>
          </p:cNvPr>
          <p:cNvSpPr>
            <a:spLocks noGrp="1"/>
          </p:cNvSpPr>
          <p:nvPr>
            <p:ph type="title"/>
          </p:nvPr>
        </p:nvSpPr>
        <p:spPr>
          <a:xfrm>
            <a:off x="176646" y="136526"/>
            <a:ext cx="6751334" cy="1189039"/>
          </a:xfrm>
          <a:prstGeom prst="rect">
            <a:avLst/>
          </a:prstGeom>
        </p:spPr>
        <p:txBody>
          <a:bodyPr vert="horz" lIns="91440" tIns="45720" rIns="91440" bIns="45720" rtlCol="0" anchor="b" anchorCtr="0">
            <a:normAutofit/>
          </a:bodyPr>
          <a:lstStyle/>
          <a:p>
            <a:r>
              <a:rPr lang="en-US"/>
              <a:t>Click to edit Master title style</a:t>
            </a:r>
            <a:endParaRPr lang="en-AU" dirty="0"/>
          </a:p>
        </p:txBody>
      </p:sp>
      <p:sp>
        <p:nvSpPr>
          <p:cNvPr id="3" name="Text Placeholder 2">
            <a:extLst>
              <a:ext uri="{FF2B5EF4-FFF2-40B4-BE49-F238E27FC236}">
                <a16:creationId xmlns:a16="http://schemas.microsoft.com/office/drawing/2014/main" id="{27D0BBB1-D145-40B9-81B9-93197AFAADDE}"/>
              </a:ext>
            </a:extLst>
          </p:cNvPr>
          <p:cNvSpPr>
            <a:spLocks noGrp="1"/>
          </p:cNvSpPr>
          <p:nvPr>
            <p:ph type="body" idx="1"/>
          </p:nvPr>
        </p:nvSpPr>
        <p:spPr>
          <a:xfrm>
            <a:off x="176645" y="1825625"/>
            <a:ext cx="8770787"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Date Placeholder 3">
            <a:extLst>
              <a:ext uri="{FF2B5EF4-FFF2-40B4-BE49-F238E27FC236}">
                <a16:creationId xmlns:a16="http://schemas.microsoft.com/office/drawing/2014/main" id="{C4F2B31C-A208-4978-9A1D-EA4662D26BC7}"/>
              </a:ext>
            </a:extLst>
          </p:cNvPr>
          <p:cNvSpPr>
            <a:spLocks noGrp="1"/>
          </p:cNvSpPr>
          <p:nvPr>
            <p:ph type="dt" sz="half" idx="2"/>
          </p:nvPr>
        </p:nvSpPr>
        <p:spPr>
          <a:xfrm>
            <a:off x="7122319" y="6356351"/>
            <a:ext cx="130205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6B130C62-9B47-4189-AE29-F80B4AC02F59}" type="datetime1">
              <a:rPr lang="en-AU" smtClean="0"/>
              <a:t>16/10/2018</a:t>
            </a:fld>
            <a:endParaRPr lang="en-AU" dirty="0"/>
          </a:p>
        </p:txBody>
      </p:sp>
      <p:sp>
        <p:nvSpPr>
          <p:cNvPr id="5" name="Footer Placeholder 4">
            <a:extLst>
              <a:ext uri="{FF2B5EF4-FFF2-40B4-BE49-F238E27FC236}">
                <a16:creationId xmlns:a16="http://schemas.microsoft.com/office/drawing/2014/main" id="{7ACC266F-310A-4449-8A29-6F1ACA0C6CA5}"/>
              </a:ext>
            </a:extLst>
          </p:cNvPr>
          <p:cNvSpPr>
            <a:spLocks noGrp="1"/>
          </p:cNvSpPr>
          <p:nvPr>
            <p:ph type="ftr" sz="quarter" idx="3"/>
          </p:nvPr>
        </p:nvSpPr>
        <p:spPr>
          <a:xfrm>
            <a:off x="3028950" y="6356351"/>
            <a:ext cx="4002382" cy="365125"/>
          </a:xfrm>
          <a:prstGeom prst="rect">
            <a:avLst/>
          </a:prstGeom>
        </p:spPr>
        <p:txBody>
          <a:bodyPr vert="horz" lIns="91440" tIns="45720" rIns="91440" bIns="45720" rtlCol="0" anchor="ctr"/>
          <a:lstStyle>
            <a:lvl1pPr algn="r">
              <a:defRPr sz="900">
                <a:solidFill>
                  <a:schemeClr val="tx1">
                    <a:tint val="75000"/>
                  </a:schemeClr>
                </a:solidFill>
              </a:defRPr>
            </a:lvl1pPr>
          </a:lstStyle>
          <a:p>
            <a:r>
              <a:rPr lang="en-AU"/>
              <a:t>Example footer text</a:t>
            </a:r>
            <a:endParaRPr lang="en-AU" dirty="0"/>
          </a:p>
        </p:txBody>
      </p:sp>
      <p:sp>
        <p:nvSpPr>
          <p:cNvPr id="6" name="Slide Number Placeholder 5">
            <a:extLst>
              <a:ext uri="{FF2B5EF4-FFF2-40B4-BE49-F238E27FC236}">
                <a16:creationId xmlns:a16="http://schemas.microsoft.com/office/drawing/2014/main" id="{F32EF9F2-B7AF-45F0-96E3-4AB78790C458}"/>
              </a:ext>
            </a:extLst>
          </p:cNvPr>
          <p:cNvSpPr>
            <a:spLocks noGrp="1"/>
          </p:cNvSpPr>
          <p:nvPr>
            <p:ph type="sldNum" sz="quarter" idx="4"/>
          </p:nvPr>
        </p:nvSpPr>
        <p:spPr>
          <a:xfrm>
            <a:off x="8515350" y="6356351"/>
            <a:ext cx="432081"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EC81F68-4976-451A-B2E9-79BCBD2F70CC}" type="slidenum">
              <a:rPr lang="en-AU" smtClean="0"/>
              <a:t>‹#›</a:t>
            </a:fld>
            <a:endParaRPr lang="en-AU" dirty="0"/>
          </a:p>
        </p:txBody>
      </p:sp>
    </p:spTree>
    <p:extLst>
      <p:ext uri="{BB962C8B-B14F-4D97-AF65-F5344CB8AC3E}">
        <p14:creationId xmlns:p14="http://schemas.microsoft.com/office/powerpoint/2010/main" val="3437493204"/>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9" r:id="rId11"/>
  </p:sldLayoutIdLst>
  <p:hf hdr="0"/>
  <p:txStyles>
    <p:titleStyle>
      <a:lvl1pPr algn="l" defTabSz="685800" rtl="0" eaLnBrk="1" latinLnBrk="0" hangingPunct="1">
        <a:lnSpc>
          <a:spcPct val="90000"/>
        </a:lnSpc>
        <a:spcBef>
          <a:spcPct val="0"/>
        </a:spcBef>
        <a:buNone/>
        <a:defRPr sz="3300" b="0" kern="1200">
          <a:solidFill>
            <a:schemeClr val="bg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hyperlink" Target="http://aemo.com.au/Stakeholder-Consultation/Consultations/Changes-to-Reserve-Level-Declaration-Guidelines" TargetMode="External"/><Relationship Id="rId2" Type="http://schemas.openxmlformats.org/officeDocument/2006/relationships/notesSlide" Target="../notesSlides/notesSlide9.xml"/><Relationship Id="rId1" Type="http://schemas.openxmlformats.org/officeDocument/2006/relationships/slideLayout" Target="../slideLayouts/slideLayout3.xml"/><Relationship Id="rId6" Type="http://schemas.openxmlformats.org/officeDocument/2006/relationships/hyperlink" Target="mailto:Op.Forecasting@aemo.com.au" TargetMode="External"/><Relationship Id="rId5" Type="http://schemas.openxmlformats.org/officeDocument/2006/relationships/hyperlink" Target="http://aemo.com.au/Electricity/National-Electricity-Market-NEM/Security-and-reliability/Power-system-operation/NEM-Lack-of-Reserve-Framework-Quarterly-Reports" TargetMode="External"/><Relationship Id="rId4" Type="http://schemas.openxmlformats.org/officeDocument/2006/relationships/hyperlink" Target="http://aemo.com.au/Electricity/National-Electricity-Market-NEM/Security-and-reliability/Power-system-operation"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aemo.com.au/Electricity/National-Electricity-Market-NEM/Security-and-reliability/Power-system-operation"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p:txBody>
          <a:bodyPr/>
          <a:lstStyle/>
          <a:p>
            <a:r>
              <a:rPr lang="en-AU" dirty="0"/>
              <a:t>Changes to Reserve Level Declaration Guidelines</a:t>
            </a:r>
          </a:p>
        </p:txBody>
      </p:sp>
      <p:sp>
        <p:nvSpPr>
          <p:cNvPr id="5" name="Subtitle 4">
            <a:extLst>
              <a:ext uri="{FF2B5EF4-FFF2-40B4-BE49-F238E27FC236}">
                <a16:creationId xmlns:a16="http://schemas.microsoft.com/office/drawing/2014/main" id="{8C1BF767-69BB-4556-9D40-83E020974227}"/>
              </a:ext>
            </a:extLst>
          </p:cNvPr>
          <p:cNvSpPr>
            <a:spLocks noGrp="1"/>
          </p:cNvSpPr>
          <p:nvPr>
            <p:ph type="subTitle" idx="1"/>
          </p:nvPr>
        </p:nvSpPr>
        <p:spPr>
          <a:xfrm>
            <a:off x="629100" y="4899600"/>
            <a:ext cx="6858000" cy="941130"/>
          </a:xfrm>
        </p:spPr>
        <p:txBody>
          <a:bodyPr>
            <a:normAutofit/>
          </a:bodyPr>
          <a:lstStyle/>
          <a:p>
            <a:r>
              <a:rPr lang="en-AU" dirty="0"/>
              <a:t>Stakeholder forum 12 October 2018</a:t>
            </a:r>
          </a:p>
          <a:p>
            <a:r>
              <a:rPr lang="en-AU" dirty="0"/>
              <a:t>Jack Fox, Operational Forecasting</a:t>
            </a:r>
          </a:p>
        </p:txBody>
      </p:sp>
    </p:spTree>
    <p:extLst>
      <p:ext uri="{BB962C8B-B14F-4D97-AF65-F5344CB8AC3E}">
        <p14:creationId xmlns:p14="http://schemas.microsoft.com/office/powerpoint/2010/main" val="8372156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62703-9BD6-47A7-8EB4-F7715D11919C}"/>
              </a:ext>
            </a:extLst>
          </p:cNvPr>
          <p:cNvSpPr>
            <a:spLocks noGrp="1"/>
          </p:cNvSpPr>
          <p:nvPr>
            <p:ph type="title"/>
          </p:nvPr>
        </p:nvSpPr>
        <p:spPr/>
        <p:txBody>
          <a:bodyPr/>
          <a:lstStyle/>
          <a:p>
            <a:r>
              <a:rPr lang="en-AU" dirty="0"/>
              <a:t>Proposed changes</a:t>
            </a:r>
          </a:p>
        </p:txBody>
      </p:sp>
      <p:sp>
        <p:nvSpPr>
          <p:cNvPr id="4" name="Date Placeholder 3">
            <a:extLst>
              <a:ext uri="{FF2B5EF4-FFF2-40B4-BE49-F238E27FC236}">
                <a16:creationId xmlns:a16="http://schemas.microsoft.com/office/drawing/2014/main" id="{0B4C9DE6-B5F3-41FF-B0B4-77631824FA9B}"/>
              </a:ext>
            </a:extLst>
          </p:cNvPr>
          <p:cNvSpPr>
            <a:spLocks noGrp="1"/>
          </p:cNvSpPr>
          <p:nvPr>
            <p:ph type="dt" sz="half" idx="10"/>
          </p:nvPr>
        </p:nvSpPr>
        <p:spPr/>
        <p:txBody>
          <a:bodyPr/>
          <a:lstStyle/>
          <a:p>
            <a:fld id="{FDEF3A66-B67E-4569-919D-CB6E78FCED42}" type="datetime1">
              <a:rPr lang="en-AU" smtClean="0"/>
              <a:t>16/10/2018</a:t>
            </a:fld>
            <a:endParaRPr lang="en-AU"/>
          </a:p>
        </p:txBody>
      </p:sp>
      <p:sp>
        <p:nvSpPr>
          <p:cNvPr id="6" name="Slide Number Placeholder 5">
            <a:extLst>
              <a:ext uri="{FF2B5EF4-FFF2-40B4-BE49-F238E27FC236}">
                <a16:creationId xmlns:a16="http://schemas.microsoft.com/office/drawing/2014/main" id="{C8689CD5-AF3C-4130-8FA5-18A39D500361}"/>
              </a:ext>
            </a:extLst>
          </p:cNvPr>
          <p:cNvSpPr>
            <a:spLocks noGrp="1"/>
          </p:cNvSpPr>
          <p:nvPr>
            <p:ph type="sldNum" sz="quarter" idx="12"/>
          </p:nvPr>
        </p:nvSpPr>
        <p:spPr/>
        <p:txBody>
          <a:bodyPr/>
          <a:lstStyle/>
          <a:p>
            <a:fld id="{4EC81F68-4976-451A-B2E9-79BCBD2F70CC}" type="slidenum">
              <a:rPr lang="en-AU" smtClean="0"/>
              <a:t>10</a:t>
            </a:fld>
            <a:endParaRPr lang="en-AU"/>
          </a:p>
        </p:txBody>
      </p:sp>
      <p:sp>
        <p:nvSpPr>
          <p:cNvPr id="3" name="Content Placeholder 2">
            <a:extLst>
              <a:ext uri="{FF2B5EF4-FFF2-40B4-BE49-F238E27FC236}">
                <a16:creationId xmlns:a16="http://schemas.microsoft.com/office/drawing/2014/main" id="{940ADD0F-74E7-4F7C-BD3E-CED30B48A4CF}"/>
              </a:ext>
            </a:extLst>
          </p:cNvPr>
          <p:cNvSpPr>
            <a:spLocks noGrp="1"/>
          </p:cNvSpPr>
          <p:nvPr>
            <p:ph idx="1"/>
          </p:nvPr>
        </p:nvSpPr>
        <p:spPr>
          <a:xfrm>
            <a:off x="176645" y="1509311"/>
            <a:ext cx="8770787" cy="4847040"/>
          </a:xfrm>
        </p:spPr>
        <p:txBody>
          <a:bodyPr>
            <a:normAutofit/>
          </a:bodyPr>
          <a:lstStyle/>
          <a:p>
            <a:r>
              <a:rPr lang="en-AU" dirty="0"/>
              <a:t>Update the model which determines the FUM values to incorporate other potentially significant components of </a:t>
            </a:r>
            <a:r>
              <a:rPr lang="en-AU" b="1" i="1" dirty="0"/>
              <a:t>forecasting uncertainty</a:t>
            </a:r>
            <a:r>
              <a:rPr lang="en-AU" dirty="0"/>
              <a:t>. These include how the PASA process accounts for:</a:t>
            </a:r>
          </a:p>
          <a:p>
            <a:pPr lvl="1"/>
            <a:r>
              <a:rPr lang="en-AU" dirty="0"/>
              <a:t>Network limitations, both inter-regional and intra-regional</a:t>
            </a:r>
          </a:p>
          <a:p>
            <a:pPr lvl="1"/>
            <a:r>
              <a:rPr lang="en-AU" dirty="0"/>
              <a:t>The supply-demand balance in neighbouring regions</a:t>
            </a:r>
          </a:p>
          <a:p>
            <a:pPr lvl="1"/>
            <a:r>
              <a:rPr lang="en-AU" dirty="0"/>
              <a:t>Energy limitations on scheduled generating units</a:t>
            </a:r>
          </a:p>
          <a:p>
            <a:pPr lvl="1"/>
            <a:endParaRPr lang="en-AU" dirty="0"/>
          </a:p>
          <a:p>
            <a:r>
              <a:rPr lang="en-AU" dirty="0"/>
              <a:t>Update the inputs used to inform the model of the </a:t>
            </a:r>
            <a:r>
              <a:rPr lang="en-AU" b="1" i="1" dirty="0"/>
              <a:t>expected conditions </a:t>
            </a:r>
            <a:r>
              <a:rPr lang="en-AU" dirty="0"/>
              <a:t>to:</a:t>
            </a:r>
          </a:p>
          <a:p>
            <a:pPr lvl="1"/>
            <a:r>
              <a:rPr lang="en-AU" dirty="0"/>
              <a:t>Forecast lead time</a:t>
            </a:r>
          </a:p>
          <a:p>
            <a:pPr lvl="1"/>
            <a:r>
              <a:rPr lang="en-AU" dirty="0"/>
              <a:t>Forecast temperature</a:t>
            </a:r>
          </a:p>
          <a:p>
            <a:pPr lvl="1"/>
            <a:r>
              <a:rPr lang="en-AU" dirty="0"/>
              <a:t>The current demand forecast error </a:t>
            </a:r>
          </a:p>
          <a:p>
            <a:pPr lvl="1"/>
            <a:r>
              <a:rPr lang="en-AU" dirty="0"/>
              <a:t>The forecast of intermittent generation</a:t>
            </a:r>
          </a:p>
          <a:p>
            <a:pPr lvl="1"/>
            <a:r>
              <a:rPr lang="en-AU" dirty="0"/>
              <a:t>Forecast solar irradiance</a:t>
            </a:r>
          </a:p>
          <a:p>
            <a:pPr lvl="1"/>
            <a:r>
              <a:rPr lang="en-AU" dirty="0"/>
              <a:t>The current scheduled generation fuel mix (coal/gas/hydro)</a:t>
            </a:r>
          </a:p>
          <a:p>
            <a:pPr lvl="1"/>
            <a:endParaRPr lang="en-AU" dirty="0"/>
          </a:p>
        </p:txBody>
      </p:sp>
    </p:spTree>
    <p:extLst>
      <p:ext uri="{BB962C8B-B14F-4D97-AF65-F5344CB8AC3E}">
        <p14:creationId xmlns:p14="http://schemas.microsoft.com/office/powerpoint/2010/main" val="11221018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62703-9BD6-47A7-8EB4-F7715D11919C}"/>
              </a:ext>
            </a:extLst>
          </p:cNvPr>
          <p:cNvSpPr>
            <a:spLocks noGrp="1"/>
          </p:cNvSpPr>
          <p:nvPr>
            <p:ph type="title"/>
          </p:nvPr>
        </p:nvSpPr>
        <p:spPr/>
        <p:txBody>
          <a:bodyPr/>
          <a:lstStyle/>
          <a:p>
            <a:r>
              <a:rPr lang="en-AU" dirty="0"/>
              <a:t>Proposed changes – expected impact</a:t>
            </a:r>
          </a:p>
        </p:txBody>
      </p:sp>
      <p:sp>
        <p:nvSpPr>
          <p:cNvPr id="4" name="Date Placeholder 3">
            <a:extLst>
              <a:ext uri="{FF2B5EF4-FFF2-40B4-BE49-F238E27FC236}">
                <a16:creationId xmlns:a16="http://schemas.microsoft.com/office/drawing/2014/main" id="{0B4C9DE6-B5F3-41FF-B0B4-77631824FA9B}"/>
              </a:ext>
            </a:extLst>
          </p:cNvPr>
          <p:cNvSpPr>
            <a:spLocks noGrp="1"/>
          </p:cNvSpPr>
          <p:nvPr>
            <p:ph type="dt" sz="half" idx="10"/>
          </p:nvPr>
        </p:nvSpPr>
        <p:spPr/>
        <p:txBody>
          <a:bodyPr/>
          <a:lstStyle/>
          <a:p>
            <a:fld id="{FDEF3A66-B67E-4569-919D-CB6E78FCED42}" type="datetime1">
              <a:rPr lang="en-AU" smtClean="0"/>
              <a:t>16/10/2018</a:t>
            </a:fld>
            <a:endParaRPr lang="en-AU"/>
          </a:p>
        </p:txBody>
      </p:sp>
      <p:sp>
        <p:nvSpPr>
          <p:cNvPr id="6" name="Slide Number Placeholder 5">
            <a:extLst>
              <a:ext uri="{FF2B5EF4-FFF2-40B4-BE49-F238E27FC236}">
                <a16:creationId xmlns:a16="http://schemas.microsoft.com/office/drawing/2014/main" id="{C8689CD5-AF3C-4130-8FA5-18A39D500361}"/>
              </a:ext>
            </a:extLst>
          </p:cNvPr>
          <p:cNvSpPr>
            <a:spLocks noGrp="1"/>
          </p:cNvSpPr>
          <p:nvPr>
            <p:ph type="sldNum" sz="quarter" idx="12"/>
          </p:nvPr>
        </p:nvSpPr>
        <p:spPr/>
        <p:txBody>
          <a:bodyPr/>
          <a:lstStyle/>
          <a:p>
            <a:fld id="{4EC81F68-4976-451A-B2E9-79BCBD2F70CC}" type="slidenum">
              <a:rPr lang="en-AU" smtClean="0"/>
              <a:t>11</a:t>
            </a:fld>
            <a:endParaRPr lang="en-AU"/>
          </a:p>
        </p:txBody>
      </p:sp>
      <p:sp>
        <p:nvSpPr>
          <p:cNvPr id="3" name="Content Placeholder 2">
            <a:extLst>
              <a:ext uri="{FF2B5EF4-FFF2-40B4-BE49-F238E27FC236}">
                <a16:creationId xmlns:a16="http://schemas.microsoft.com/office/drawing/2014/main" id="{940ADD0F-74E7-4F7C-BD3E-CED30B48A4CF}"/>
              </a:ext>
            </a:extLst>
          </p:cNvPr>
          <p:cNvSpPr>
            <a:spLocks noGrp="1"/>
          </p:cNvSpPr>
          <p:nvPr>
            <p:ph idx="1"/>
          </p:nvPr>
        </p:nvSpPr>
        <p:spPr>
          <a:xfrm>
            <a:off x="176645" y="1509311"/>
            <a:ext cx="8770787" cy="4847040"/>
          </a:xfrm>
        </p:spPr>
        <p:txBody>
          <a:bodyPr>
            <a:normAutofit/>
          </a:bodyPr>
          <a:lstStyle/>
          <a:p>
            <a:r>
              <a:rPr lang="en-AU" dirty="0"/>
              <a:t>A reduction in FUM values – indicative amount below, see the Update Report for details</a:t>
            </a:r>
          </a:p>
          <a:p>
            <a:pPr lvl="1"/>
            <a:r>
              <a:rPr lang="en-AU" dirty="0"/>
              <a:t>Average FUM values:</a:t>
            </a:r>
          </a:p>
          <a:p>
            <a:pPr lvl="1"/>
            <a:endParaRPr lang="en-AU" dirty="0"/>
          </a:p>
        </p:txBody>
      </p:sp>
      <p:graphicFrame>
        <p:nvGraphicFramePr>
          <p:cNvPr id="5" name="Table 4">
            <a:extLst>
              <a:ext uri="{FF2B5EF4-FFF2-40B4-BE49-F238E27FC236}">
                <a16:creationId xmlns:a16="http://schemas.microsoft.com/office/drawing/2014/main" id="{E4A09056-FC37-46CA-85FA-AFBC5BBDBD68}"/>
              </a:ext>
            </a:extLst>
          </p:cNvPr>
          <p:cNvGraphicFramePr>
            <a:graphicFrameLocks noGrp="1"/>
          </p:cNvGraphicFramePr>
          <p:nvPr>
            <p:extLst>
              <p:ext uri="{D42A27DB-BD31-4B8C-83A1-F6EECF244321}">
                <p14:modId xmlns:p14="http://schemas.microsoft.com/office/powerpoint/2010/main" val="972952162"/>
              </p:ext>
            </p:extLst>
          </p:nvPr>
        </p:nvGraphicFramePr>
        <p:xfrm>
          <a:off x="1524000" y="2461388"/>
          <a:ext cx="6096000" cy="3866287"/>
        </p:xfrm>
        <a:graphic>
          <a:graphicData uri="http://schemas.openxmlformats.org/drawingml/2006/table">
            <a:tbl>
              <a:tblPr firstRow="1" bandRow="1">
                <a:tableStyleId>{5C22544A-7EE6-4342-B048-85BDC9FD1C3A}</a:tableStyleId>
              </a:tblPr>
              <a:tblGrid>
                <a:gridCol w="1524000">
                  <a:extLst>
                    <a:ext uri="{9D8B030D-6E8A-4147-A177-3AD203B41FA5}">
                      <a16:colId xmlns:a16="http://schemas.microsoft.com/office/drawing/2014/main" val="1532865012"/>
                    </a:ext>
                  </a:extLst>
                </a:gridCol>
                <a:gridCol w="1524000">
                  <a:extLst>
                    <a:ext uri="{9D8B030D-6E8A-4147-A177-3AD203B41FA5}">
                      <a16:colId xmlns:a16="http://schemas.microsoft.com/office/drawing/2014/main" val="4014197944"/>
                    </a:ext>
                  </a:extLst>
                </a:gridCol>
                <a:gridCol w="1524000">
                  <a:extLst>
                    <a:ext uri="{9D8B030D-6E8A-4147-A177-3AD203B41FA5}">
                      <a16:colId xmlns:a16="http://schemas.microsoft.com/office/drawing/2014/main" val="1038671209"/>
                    </a:ext>
                  </a:extLst>
                </a:gridCol>
                <a:gridCol w="1524000">
                  <a:extLst>
                    <a:ext uri="{9D8B030D-6E8A-4147-A177-3AD203B41FA5}">
                      <a16:colId xmlns:a16="http://schemas.microsoft.com/office/drawing/2014/main" val="2552787725"/>
                    </a:ext>
                  </a:extLst>
                </a:gridCol>
              </a:tblGrid>
              <a:tr h="720437">
                <a:tc>
                  <a:txBody>
                    <a:bodyPr/>
                    <a:lstStyle/>
                    <a:p>
                      <a:r>
                        <a:rPr lang="en-AU" dirty="0"/>
                        <a:t>Region</a:t>
                      </a:r>
                    </a:p>
                  </a:txBody>
                  <a:tcPr/>
                </a:tc>
                <a:tc>
                  <a:txBody>
                    <a:bodyPr/>
                    <a:lstStyle/>
                    <a:p>
                      <a:r>
                        <a:rPr lang="en-AU" dirty="0"/>
                        <a:t>Forecast horizon (lead time)</a:t>
                      </a:r>
                    </a:p>
                  </a:txBody>
                  <a:tcPr/>
                </a:tc>
                <a:tc>
                  <a:txBody>
                    <a:bodyPr/>
                    <a:lstStyle/>
                    <a:p>
                      <a:r>
                        <a:rPr lang="en-AU" dirty="0" err="1"/>
                        <a:t>Avg</a:t>
                      </a:r>
                      <a:r>
                        <a:rPr lang="en-AU" dirty="0"/>
                        <a:t> FUM values (existing)</a:t>
                      </a:r>
                    </a:p>
                  </a:txBody>
                  <a:tcPr/>
                </a:tc>
                <a:tc>
                  <a:txBody>
                    <a:bodyPr/>
                    <a:lstStyle/>
                    <a:p>
                      <a:r>
                        <a:rPr lang="en-AU" dirty="0" err="1"/>
                        <a:t>Avg</a:t>
                      </a:r>
                      <a:r>
                        <a:rPr lang="en-AU" dirty="0"/>
                        <a:t> FUM values with proposed changes</a:t>
                      </a:r>
                    </a:p>
                  </a:txBody>
                  <a:tcPr/>
                </a:tc>
                <a:extLst>
                  <a:ext uri="{0D108BD9-81ED-4DB2-BD59-A6C34878D82A}">
                    <a16:rowId xmlns:a16="http://schemas.microsoft.com/office/drawing/2014/main" val="2432516177"/>
                  </a:ext>
                </a:extLst>
              </a:tr>
              <a:tr h="314585">
                <a:tc>
                  <a:txBody>
                    <a:bodyPr/>
                    <a:lstStyle/>
                    <a:p>
                      <a:r>
                        <a:rPr lang="en-AU" dirty="0"/>
                        <a:t>NSW</a:t>
                      </a:r>
                    </a:p>
                  </a:txBody>
                  <a:tcPr/>
                </a:tc>
                <a:tc>
                  <a:txBody>
                    <a:bodyPr/>
                    <a:lstStyle/>
                    <a:p>
                      <a:r>
                        <a:rPr lang="en-AU" dirty="0"/>
                        <a:t>0-24hrs</a:t>
                      </a:r>
                    </a:p>
                  </a:txBody>
                  <a:tcPr/>
                </a:tc>
                <a:tc>
                  <a:txBody>
                    <a:bodyPr/>
                    <a:lstStyle/>
                    <a:p>
                      <a:r>
                        <a:rPr lang="en-AU" dirty="0"/>
                        <a:t>500-1400MW</a:t>
                      </a:r>
                    </a:p>
                  </a:txBody>
                  <a:tcPr/>
                </a:tc>
                <a:tc>
                  <a:txBody>
                    <a:bodyPr/>
                    <a:lstStyle/>
                    <a:p>
                      <a:r>
                        <a:rPr lang="en-AU" dirty="0"/>
                        <a:t>250-900MW</a:t>
                      </a:r>
                    </a:p>
                  </a:txBody>
                  <a:tcPr/>
                </a:tc>
                <a:extLst>
                  <a:ext uri="{0D108BD9-81ED-4DB2-BD59-A6C34878D82A}">
                    <a16:rowId xmlns:a16="http://schemas.microsoft.com/office/drawing/2014/main" val="4058961483"/>
                  </a:ext>
                </a:extLst>
              </a:tr>
              <a:tr h="314585">
                <a:tc>
                  <a:txBody>
                    <a:bodyPr/>
                    <a:lstStyle/>
                    <a:p>
                      <a:r>
                        <a:rPr lang="en-AU" dirty="0"/>
                        <a:t>NSW</a:t>
                      </a:r>
                    </a:p>
                  </a:txBody>
                  <a:tcPr/>
                </a:tc>
                <a:tc>
                  <a:txBody>
                    <a:bodyPr/>
                    <a:lstStyle/>
                    <a:p>
                      <a:r>
                        <a:rPr lang="en-AU" dirty="0"/>
                        <a:t>24-72hrs</a:t>
                      </a:r>
                    </a:p>
                  </a:txBody>
                  <a:tcPr/>
                </a:tc>
                <a:tc>
                  <a:txBody>
                    <a:bodyPr/>
                    <a:lstStyle/>
                    <a:p>
                      <a:r>
                        <a:rPr lang="en-AU" dirty="0"/>
                        <a:t>1200-1800MW</a:t>
                      </a:r>
                    </a:p>
                  </a:txBody>
                  <a:tcPr/>
                </a:tc>
                <a:tc>
                  <a:txBody>
                    <a:bodyPr/>
                    <a:lstStyle/>
                    <a:p>
                      <a:r>
                        <a:rPr lang="en-AU" dirty="0"/>
                        <a:t>900-1200MW</a:t>
                      </a:r>
                    </a:p>
                  </a:txBody>
                  <a:tcPr/>
                </a:tc>
                <a:extLst>
                  <a:ext uri="{0D108BD9-81ED-4DB2-BD59-A6C34878D82A}">
                    <a16:rowId xmlns:a16="http://schemas.microsoft.com/office/drawing/2014/main" val="2279842345"/>
                  </a:ext>
                </a:extLst>
              </a:tr>
              <a:tr h="314585">
                <a:tc>
                  <a:txBody>
                    <a:bodyPr/>
                    <a:lstStyle/>
                    <a:p>
                      <a:r>
                        <a:rPr lang="en-AU" dirty="0"/>
                        <a:t>QLD</a:t>
                      </a:r>
                    </a:p>
                  </a:txBody>
                  <a:tcPr/>
                </a:tc>
                <a:tc>
                  <a:txBody>
                    <a:bodyPr/>
                    <a:lstStyle/>
                    <a:p>
                      <a:r>
                        <a:rPr lang="en-AU" dirty="0"/>
                        <a:t>0-24hrs</a:t>
                      </a:r>
                    </a:p>
                  </a:txBody>
                  <a:tcPr/>
                </a:tc>
                <a:tc>
                  <a:txBody>
                    <a:bodyPr/>
                    <a:lstStyle/>
                    <a:p>
                      <a:r>
                        <a:rPr lang="en-AU" dirty="0"/>
                        <a:t>300-850MW</a:t>
                      </a:r>
                    </a:p>
                  </a:txBody>
                  <a:tcPr/>
                </a:tc>
                <a:tc>
                  <a:txBody>
                    <a:bodyPr/>
                    <a:lstStyle/>
                    <a:p>
                      <a:r>
                        <a:rPr lang="en-AU" dirty="0"/>
                        <a:t>250-650MW</a:t>
                      </a:r>
                    </a:p>
                  </a:txBody>
                  <a:tcPr/>
                </a:tc>
                <a:extLst>
                  <a:ext uri="{0D108BD9-81ED-4DB2-BD59-A6C34878D82A}">
                    <a16:rowId xmlns:a16="http://schemas.microsoft.com/office/drawing/2014/main" val="1378909222"/>
                  </a:ext>
                </a:extLst>
              </a:tr>
              <a:tr h="314585">
                <a:tc>
                  <a:txBody>
                    <a:bodyPr/>
                    <a:lstStyle/>
                    <a:p>
                      <a:r>
                        <a:rPr lang="en-AU" dirty="0"/>
                        <a:t>QLD</a:t>
                      </a:r>
                    </a:p>
                  </a:txBody>
                  <a:tcPr/>
                </a:tc>
                <a:tc>
                  <a:txBody>
                    <a:bodyPr/>
                    <a:lstStyle/>
                    <a:p>
                      <a:r>
                        <a:rPr lang="en-AU" dirty="0"/>
                        <a:t>24-72hrs</a:t>
                      </a:r>
                    </a:p>
                  </a:txBody>
                  <a:tcPr/>
                </a:tc>
                <a:tc>
                  <a:txBody>
                    <a:bodyPr/>
                    <a:lstStyle/>
                    <a:p>
                      <a:r>
                        <a:rPr lang="en-AU" dirty="0"/>
                        <a:t>800-1100MW</a:t>
                      </a:r>
                    </a:p>
                  </a:txBody>
                  <a:tcPr/>
                </a:tc>
                <a:tc>
                  <a:txBody>
                    <a:bodyPr/>
                    <a:lstStyle/>
                    <a:p>
                      <a:r>
                        <a:rPr lang="en-AU" dirty="0"/>
                        <a:t>650-800MW</a:t>
                      </a:r>
                    </a:p>
                  </a:txBody>
                  <a:tcPr/>
                </a:tc>
                <a:extLst>
                  <a:ext uri="{0D108BD9-81ED-4DB2-BD59-A6C34878D82A}">
                    <a16:rowId xmlns:a16="http://schemas.microsoft.com/office/drawing/2014/main" val="3745905398"/>
                  </a:ext>
                </a:extLst>
              </a:tr>
              <a:tr h="314585">
                <a:tc>
                  <a:txBody>
                    <a:bodyPr/>
                    <a:lstStyle/>
                    <a:p>
                      <a:r>
                        <a:rPr lang="en-AU" dirty="0"/>
                        <a:t>SA</a:t>
                      </a:r>
                    </a:p>
                  </a:txBody>
                  <a:tcPr/>
                </a:tc>
                <a:tc>
                  <a:txBody>
                    <a:bodyPr/>
                    <a:lstStyle/>
                    <a:p>
                      <a:r>
                        <a:rPr lang="en-AU" dirty="0"/>
                        <a:t>0-24hrs</a:t>
                      </a:r>
                    </a:p>
                  </a:txBody>
                  <a:tcPr/>
                </a:tc>
                <a:tc>
                  <a:txBody>
                    <a:bodyPr/>
                    <a:lstStyle/>
                    <a:p>
                      <a:r>
                        <a:rPr lang="en-AU" dirty="0"/>
                        <a:t>200-450MW</a:t>
                      </a:r>
                    </a:p>
                  </a:txBody>
                  <a:tcPr/>
                </a:tc>
                <a:tc>
                  <a:txBody>
                    <a:bodyPr/>
                    <a:lstStyle/>
                    <a:p>
                      <a:r>
                        <a:rPr lang="en-AU" dirty="0"/>
                        <a:t>150-250MW</a:t>
                      </a:r>
                    </a:p>
                  </a:txBody>
                  <a:tcPr/>
                </a:tc>
                <a:extLst>
                  <a:ext uri="{0D108BD9-81ED-4DB2-BD59-A6C34878D82A}">
                    <a16:rowId xmlns:a16="http://schemas.microsoft.com/office/drawing/2014/main" val="493374868"/>
                  </a:ext>
                </a:extLst>
              </a:tr>
              <a:tr h="314585">
                <a:tc>
                  <a:txBody>
                    <a:bodyPr/>
                    <a:lstStyle/>
                    <a:p>
                      <a:r>
                        <a:rPr lang="en-AU" dirty="0"/>
                        <a:t>SA</a:t>
                      </a:r>
                    </a:p>
                  </a:txBody>
                  <a:tcPr/>
                </a:tc>
                <a:tc>
                  <a:txBody>
                    <a:bodyPr/>
                    <a:lstStyle/>
                    <a:p>
                      <a:r>
                        <a:rPr lang="en-AU" dirty="0"/>
                        <a:t>24-72hrs</a:t>
                      </a:r>
                    </a:p>
                  </a:txBody>
                  <a:tcPr/>
                </a:tc>
                <a:tc>
                  <a:txBody>
                    <a:bodyPr/>
                    <a:lstStyle/>
                    <a:p>
                      <a:r>
                        <a:rPr lang="en-AU" dirty="0"/>
                        <a:t>350-600MW</a:t>
                      </a:r>
                    </a:p>
                  </a:txBody>
                  <a:tcPr/>
                </a:tc>
                <a:tc>
                  <a:txBody>
                    <a:bodyPr/>
                    <a:lstStyle/>
                    <a:p>
                      <a:r>
                        <a:rPr lang="en-AU" dirty="0"/>
                        <a:t>250-400MW</a:t>
                      </a:r>
                    </a:p>
                  </a:txBody>
                  <a:tcPr/>
                </a:tc>
                <a:extLst>
                  <a:ext uri="{0D108BD9-81ED-4DB2-BD59-A6C34878D82A}">
                    <a16:rowId xmlns:a16="http://schemas.microsoft.com/office/drawing/2014/main" val="2197685320"/>
                  </a:ext>
                </a:extLst>
              </a:tr>
              <a:tr h="314585">
                <a:tc>
                  <a:txBody>
                    <a:bodyPr/>
                    <a:lstStyle/>
                    <a:p>
                      <a:r>
                        <a:rPr lang="en-AU" dirty="0"/>
                        <a:t>TAS</a:t>
                      </a:r>
                    </a:p>
                  </a:txBody>
                  <a:tcPr/>
                </a:tc>
                <a:tc>
                  <a:txBody>
                    <a:bodyPr/>
                    <a:lstStyle/>
                    <a:p>
                      <a:r>
                        <a:rPr lang="en-AU" dirty="0"/>
                        <a:t>0-24hrs</a:t>
                      </a:r>
                    </a:p>
                  </a:txBody>
                  <a:tcPr/>
                </a:tc>
                <a:tc>
                  <a:txBody>
                    <a:bodyPr/>
                    <a:lstStyle/>
                    <a:p>
                      <a:r>
                        <a:rPr lang="en-AU" dirty="0"/>
                        <a:t>130-230MW</a:t>
                      </a:r>
                    </a:p>
                  </a:txBody>
                  <a:tcPr/>
                </a:tc>
                <a:tc>
                  <a:txBody>
                    <a:bodyPr/>
                    <a:lstStyle/>
                    <a:p>
                      <a:r>
                        <a:rPr lang="en-AU" dirty="0"/>
                        <a:t>60-160MW</a:t>
                      </a:r>
                    </a:p>
                  </a:txBody>
                  <a:tcPr/>
                </a:tc>
                <a:extLst>
                  <a:ext uri="{0D108BD9-81ED-4DB2-BD59-A6C34878D82A}">
                    <a16:rowId xmlns:a16="http://schemas.microsoft.com/office/drawing/2014/main" val="547899870"/>
                  </a:ext>
                </a:extLst>
              </a:tr>
              <a:tr h="314585">
                <a:tc>
                  <a:txBody>
                    <a:bodyPr/>
                    <a:lstStyle/>
                    <a:p>
                      <a:r>
                        <a:rPr lang="en-AU" dirty="0"/>
                        <a:t>TAS</a:t>
                      </a:r>
                    </a:p>
                  </a:txBody>
                  <a:tcPr/>
                </a:tc>
                <a:tc>
                  <a:txBody>
                    <a:bodyPr/>
                    <a:lstStyle/>
                    <a:p>
                      <a:r>
                        <a:rPr lang="en-AU" dirty="0"/>
                        <a:t>24-72hrs</a:t>
                      </a:r>
                    </a:p>
                  </a:txBody>
                  <a:tcPr/>
                </a:tc>
                <a:tc>
                  <a:txBody>
                    <a:bodyPr/>
                    <a:lstStyle/>
                    <a:p>
                      <a:r>
                        <a:rPr lang="en-AU" dirty="0"/>
                        <a:t>160-250MW</a:t>
                      </a:r>
                    </a:p>
                  </a:txBody>
                  <a:tcPr/>
                </a:tc>
                <a:tc>
                  <a:txBody>
                    <a:bodyPr/>
                    <a:lstStyle/>
                    <a:p>
                      <a:r>
                        <a:rPr lang="en-AU" dirty="0"/>
                        <a:t>160-230MW</a:t>
                      </a:r>
                    </a:p>
                  </a:txBody>
                  <a:tcPr/>
                </a:tc>
                <a:extLst>
                  <a:ext uri="{0D108BD9-81ED-4DB2-BD59-A6C34878D82A}">
                    <a16:rowId xmlns:a16="http://schemas.microsoft.com/office/drawing/2014/main" val="2145884756"/>
                  </a:ext>
                </a:extLst>
              </a:tr>
              <a:tr h="314585">
                <a:tc>
                  <a:txBody>
                    <a:bodyPr/>
                    <a:lstStyle/>
                    <a:p>
                      <a:r>
                        <a:rPr lang="en-AU" dirty="0"/>
                        <a:t>VIC</a:t>
                      </a:r>
                    </a:p>
                  </a:txBody>
                  <a:tcPr/>
                </a:tc>
                <a:tc>
                  <a:txBody>
                    <a:bodyPr/>
                    <a:lstStyle/>
                    <a:p>
                      <a:r>
                        <a:rPr lang="en-AU" dirty="0"/>
                        <a:t>0-24hrs</a:t>
                      </a:r>
                    </a:p>
                  </a:txBody>
                  <a:tcPr/>
                </a:tc>
                <a:tc>
                  <a:txBody>
                    <a:bodyPr/>
                    <a:lstStyle/>
                    <a:p>
                      <a:r>
                        <a:rPr lang="en-AU" dirty="0"/>
                        <a:t>300-900MW</a:t>
                      </a:r>
                    </a:p>
                  </a:txBody>
                  <a:tcPr/>
                </a:tc>
                <a:tc>
                  <a:txBody>
                    <a:bodyPr/>
                    <a:lstStyle/>
                    <a:p>
                      <a:r>
                        <a:rPr lang="en-AU" dirty="0"/>
                        <a:t>200-800MW</a:t>
                      </a:r>
                    </a:p>
                  </a:txBody>
                  <a:tcPr/>
                </a:tc>
                <a:extLst>
                  <a:ext uri="{0D108BD9-81ED-4DB2-BD59-A6C34878D82A}">
                    <a16:rowId xmlns:a16="http://schemas.microsoft.com/office/drawing/2014/main" val="1299047480"/>
                  </a:ext>
                </a:extLst>
              </a:tr>
              <a:tr h="314585">
                <a:tc>
                  <a:txBody>
                    <a:bodyPr/>
                    <a:lstStyle/>
                    <a:p>
                      <a:r>
                        <a:rPr lang="en-AU" dirty="0"/>
                        <a:t>VIC</a:t>
                      </a:r>
                    </a:p>
                  </a:txBody>
                  <a:tcPr/>
                </a:tc>
                <a:tc>
                  <a:txBody>
                    <a:bodyPr/>
                    <a:lstStyle/>
                    <a:p>
                      <a:r>
                        <a:rPr lang="en-AU" dirty="0"/>
                        <a:t>24-72hrs</a:t>
                      </a:r>
                    </a:p>
                  </a:txBody>
                  <a:tcPr/>
                </a:tc>
                <a:tc>
                  <a:txBody>
                    <a:bodyPr/>
                    <a:lstStyle/>
                    <a:p>
                      <a:r>
                        <a:rPr lang="en-AU" dirty="0"/>
                        <a:t>900-1200MW</a:t>
                      </a:r>
                    </a:p>
                  </a:txBody>
                  <a:tcPr/>
                </a:tc>
                <a:tc>
                  <a:txBody>
                    <a:bodyPr/>
                    <a:lstStyle/>
                    <a:p>
                      <a:r>
                        <a:rPr lang="en-AU" dirty="0"/>
                        <a:t>800-1100MW</a:t>
                      </a:r>
                    </a:p>
                  </a:txBody>
                  <a:tcPr/>
                </a:tc>
                <a:extLst>
                  <a:ext uri="{0D108BD9-81ED-4DB2-BD59-A6C34878D82A}">
                    <a16:rowId xmlns:a16="http://schemas.microsoft.com/office/drawing/2014/main" val="1919817058"/>
                  </a:ext>
                </a:extLst>
              </a:tr>
            </a:tbl>
          </a:graphicData>
        </a:graphic>
      </p:graphicFrame>
      <p:sp>
        <p:nvSpPr>
          <p:cNvPr id="7" name="TextBox 6">
            <a:extLst>
              <a:ext uri="{FF2B5EF4-FFF2-40B4-BE49-F238E27FC236}">
                <a16:creationId xmlns:a16="http://schemas.microsoft.com/office/drawing/2014/main" id="{4B3D4FED-754B-45D6-828B-3FDBE90CC320}"/>
              </a:ext>
            </a:extLst>
          </p:cNvPr>
          <p:cNvSpPr txBox="1"/>
          <p:nvPr/>
        </p:nvSpPr>
        <p:spPr>
          <a:xfrm>
            <a:off x="385590" y="6385024"/>
            <a:ext cx="6534161" cy="261610"/>
          </a:xfrm>
          <a:prstGeom prst="rect">
            <a:avLst/>
          </a:prstGeom>
          <a:noFill/>
        </p:spPr>
        <p:txBody>
          <a:bodyPr wrap="none" rtlCol="0">
            <a:spAutoFit/>
          </a:bodyPr>
          <a:lstStyle/>
          <a:p>
            <a:r>
              <a:rPr lang="en-AU" sz="1100" dirty="0"/>
              <a:t>Based on </a:t>
            </a:r>
            <a:r>
              <a:rPr lang="en-AU" sz="1100" dirty="0" err="1"/>
              <a:t>backcast</a:t>
            </a:r>
            <a:r>
              <a:rPr lang="en-AU" sz="1100" dirty="0"/>
              <a:t> of proposed changes compared to existing method for period 15 Feb 2018 to 30 June 2018</a:t>
            </a:r>
            <a:endParaRPr lang="en-AU" sz="1400" dirty="0"/>
          </a:p>
        </p:txBody>
      </p:sp>
    </p:spTree>
    <p:extLst>
      <p:ext uri="{BB962C8B-B14F-4D97-AF65-F5344CB8AC3E}">
        <p14:creationId xmlns:p14="http://schemas.microsoft.com/office/powerpoint/2010/main" val="13410362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62703-9BD6-47A7-8EB4-F7715D11919C}"/>
              </a:ext>
            </a:extLst>
          </p:cNvPr>
          <p:cNvSpPr>
            <a:spLocks noGrp="1"/>
          </p:cNvSpPr>
          <p:nvPr>
            <p:ph type="title"/>
          </p:nvPr>
        </p:nvSpPr>
        <p:spPr/>
        <p:txBody>
          <a:bodyPr/>
          <a:lstStyle/>
          <a:p>
            <a:r>
              <a:rPr lang="en-AU" dirty="0"/>
              <a:t>Next steps</a:t>
            </a:r>
          </a:p>
        </p:txBody>
      </p:sp>
      <p:sp>
        <p:nvSpPr>
          <p:cNvPr id="4" name="Date Placeholder 3">
            <a:extLst>
              <a:ext uri="{FF2B5EF4-FFF2-40B4-BE49-F238E27FC236}">
                <a16:creationId xmlns:a16="http://schemas.microsoft.com/office/drawing/2014/main" id="{0B4C9DE6-B5F3-41FF-B0B4-77631824FA9B}"/>
              </a:ext>
            </a:extLst>
          </p:cNvPr>
          <p:cNvSpPr>
            <a:spLocks noGrp="1"/>
          </p:cNvSpPr>
          <p:nvPr>
            <p:ph type="dt" sz="half" idx="10"/>
          </p:nvPr>
        </p:nvSpPr>
        <p:spPr/>
        <p:txBody>
          <a:bodyPr/>
          <a:lstStyle/>
          <a:p>
            <a:fld id="{FDEF3A66-B67E-4569-919D-CB6E78FCED42}" type="datetime1">
              <a:rPr lang="en-AU" smtClean="0"/>
              <a:t>16/10/2018</a:t>
            </a:fld>
            <a:endParaRPr lang="en-AU"/>
          </a:p>
        </p:txBody>
      </p:sp>
      <p:sp>
        <p:nvSpPr>
          <p:cNvPr id="6" name="Slide Number Placeholder 5">
            <a:extLst>
              <a:ext uri="{FF2B5EF4-FFF2-40B4-BE49-F238E27FC236}">
                <a16:creationId xmlns:a16="http://schemas.microsoft.com/office/drawing/2014/main" id="{C8689CD5-AF3C-4130-8FA5-18A39D500361}"/>
              </a:ext>
            </a:extLst>
          </p:cNvPr>
          <p:cNvSpPr>
            <a:spLocks noGrp="1"/>
          </p:cNvSpPr>
          <p:nvPr>
            <p:ph type="sldNum" sz="quarter" idx="12"/>
          </p:nvPr>
        </p:nvSpPr>
        <p:spPr/>
        <p:txBody>
          <a:bodyPr/>
          <a:lstStyle/>
          <a:p>
            <a:fld id="{4EC81F68-4976-451A-B2E9-79BCBD2F70CC}" type="slidenum">
              <a:rPr lang="en-AU" smtClean="0"/>
              <a:t>12</a:t>
            </a:fld>
            <a:endParaRPr lang="en-AU"/>
          </a:p>
        </p:txBody>
      </p:sp>
      <p:graphicFrame>
        <p:nvGraphicFramePr>
          <p:cNvPr id="8" name="Content Placeholder 7">
            <a:extLst>
              <a:ext uri="{FF2B5EF4-FFF2-40B4-BE49-F238E27FC236}">
                <a16:creationId xmlns:a16="http://schemas.microsoft.com/office/drawing/2014/main" id="{4C5C4BF2-FB7A-42DA-8C9A-322C49E39023}"/>
              </a:ext>
            </a:extLst>
          </p:cNvPr>
          <p:cNvGraphicFramePr>
            <a:graphicFrameLocks noGrp="1"/>
          </p:cNvGraphicFramePr>
          <p:nvPr>
            <p:ph idx="1"/>
            <p:extLst>
              <p:ext uri="{D42A27DB-BD31-4B8C-83A1-F6EECF244321}">
                <p14:modId xmlns:p14="http://schemas.microsoft.com/office/powerpoint/2010/main" val="1001833129"/>
              </p:ext>
            </p:extLst>
          </p:nvPr>
        </p:nvGraphicFramePr>
        <p:xfrm>
          <a:off x="176213" y="1509713"/>
          <a:ext cx="8770938" cy="2225040"/>
        </p:xfrm>
        <a:graphic>
          <a:graphicData uri="http://schemas.openxmlformats.org/drawingml/2006/table">
            <a:tbl>
              <a:tblPr firstRow="1" bandRow="1">
                <a:tableStyleId>{5C22544A-7EE6-4342-B048-85BDC9FD1C3A}</a:tableStyleId>
              </a:tblPr>
              <a:tblGrid>
                <a:gridCol w="4385469">
                  <a:extLst>
                    <a:ext uri="{9D8B030D-6E8A-4147-A177-3AD203B41FA5}">
                      <a16:colId xmlns:a16="http://schemas.microsoft.com/office/drawing/2014/main" val="785296382"/>
                    </a:ext>
                  </a:extLst>
                </a:gridCol>
                <a:gridCol w="4385469">
                  <a:extLst>
                    <a:ext uri="{9D8B030D-6E8A-4147-A177-3AD203B41FA5}">
                      <a16:colId xmlns:a16="http://schemas.microsoft.com/office/drawing/2014/main" val="2734358345"/>
                    </a:ext>
                  </a:extLst>
                </a:gridCol>
              </a:tblGrid>
              <a:tr h="370840">
                <a:tc>
                  <a:txBody>
                    <a:bodyPr/>
                    <a:lstStyle/>
                    <a:p>
                      <a:r>
                        <a:rPr lang="en-AU" dirty="0"/>
                        <a:t>Milestone</a:t>
                      </a:r>
                    </a:p>
                  </a:txBody>
                  <a:tcPr/>
                </a:tc>
                <a:tc>
                  <a:txBody>
                    <a:bodyPr/>
                    <a:lstStyle/>
                    <a:p>
                      <a:r>
                        <a:rPr lang="en-AU" dirty="0"/>
                        <a:t>Date</a:t>
                      </a:r>
                    </a:p>
                  </a:txBody>
                  <a:tcPr/>
                </a:tc>
                <a:extLst>
                  <a:ext uri="{0D108BD9-81ED-4DB2-BD59-A6C34878D82A}">
                    <a16:rowId xmlns:a16="http://schemas.microsoft.com/office/drawing/2014/main" val="853580739"/>
                  </a:ext>
                </a:extLst>
              </a:tr>
              <a:tr h="370840">
                <a:tc>
                  <a:txBody>
                    <a:bodyPr/>
                    <a:lstStyle/>
                    <a:p>
                      <a:r>
                        <a:rPr lang="en-AU" dirty="0"/>
                        <a:t>Update Paper and draft Guidelines published</a:t>
                      </a:r>
                    </a:p>
                  </a:txBody>
                  <a:tcPr/>
                </a:tc>
                <a:tc>
                  <a:txBody>
                    <a:bodyPr/>
                    <a:lstStyle/>
                    <a:p>
                      <a:r>
                        <a:rPr lang="en-AU" dirty="0"/>
                        <a:t>5 October 2018</a:t>
                      </a:r>
                    </a:p>
                  </a:txBody>
                  <a:tcPr/>
                </a:tc>
                <a:extLst>
                  <a:ext uri="{0D108BD9-81ED-4DB2-BD59-A6C34878D82A}">
                    <a16:rowId xmlns:a16="http://schemas.microsoft.com/office/drawing/2014/main" val="32879921"/>
                  </a:ext>
                </a:extLst>
              </a:tr>
              <a:tr h="370840">
                <a:tc>
                  <a:txBody>
                    <a:bodyPr/>
                    <a:lstStyle/>
                    <a:p>
                      <a:r>
                        <a:rPr lang="en-AU" dirty="0"/>
                        <a:t>Stakeholder forum</a:t>
                      </a:r>
                    </a:p>
                  </a:txBody>
                  <a:tcPr/>
                </a:tc>
                <a:tc>
                  <a:txBody>
                    <a:bodyPr/>
                    <a:lstStyle/>
                    <a:p>
                      <a:r>
                        <a:rPr lang="en-AU" dirty="0"/>
                        <a:t>12 October 2018</a:t>
                      </a:r>
                    </a:p>
                  </a:txBody>
                  <a:tcPr/>
                </a:tc>
                <a:extLst>
                  <a:ext uri="{0D108BD9-81ED-4DB2-BD59-A6C34878D82A}">
                    <a16:rowId xmlns:a16="http://schemas.microsoft.com/office/drawing/2014/main" val="727559387"/>
                  </a:ext>
                </a:extLst>
              </a:tr>
              <a:tr h="370840">
                <a:tc>
                  <a:txBody>
                    <a:bodyPr/>
                    <a:lstStyle/>
                    <a:p>
                      <a:r>
                        <a:rPr lang="en-AU" dirty="0"/>
                        <a:t>Submissions due on Update Paper and draft Guidelines</a:t>
                      </a:r>
                    </a:p>
                  </a:txBody>
                  <a:tcPr/>
                </a:tc>
                <a:tc>
                  <a:txBody>
                    <a:bodyPr/>
                    <a:lstStyle/>
                    <a:p>
                      <a:r>
                        <a:rPr lang="en-AU" dirty="0"/>
                        <a:t>24 October 2018</a:t>
                      </a:r>
                    </a:p>
                  </a:txBody>
                  <a:tcPr/>
                </a:tc>
                <a:extLst>
                  <a:ext uri="{0D108BD9-81ED-4DB2-BD59-A6C34878D82A}">
                    <a16:rowId xmlns:a16="http://schemas.microsoft.com/office/drawing/2014/main" val="3516936276"/>
                  </a:ext>
                </a:extLst>
              </a:tr>
              <a:tr h="370840">
                <a:tc>
                  <a:txBody>
                    <a:bodyPr/>
                    <a:lstStyle/>
                    <a:p>
                      <a:r>
                        <a:rPr lang="en-AU" dirty="0"/>
                        <a:t>Final report and Guidelines published</a:t>
                      </a:r>
                    </a:p>
                  </a:txBody>
                  <a:tcPr/>
                </a:tc>
                <a:tc>
                  <a:txBody>
                    <a:bodyPr/>
                    <a:lstStyle/>
                    <a:p>
                      <a:r>
                        <a:rPr lang="en-AU"/>
                        <a:t>1</a:t>
                      </a:r>
                      <a:r>
                        <a:rPr lang="en-AU" dirty="0"/>
                        <a:t>4</a:t>
                      </a:r>
                      <a:r>
                        <a:rPr lang="en-AU"/>
                        <a:t> </a:t>
                      </a:r>
                      <a:r>
                        <a:rPr lang="en-AU" dirty="0"/>
                        <a:t>November 2018</a:t>
                      </a:r>
                    </a:p>
                  </a:txBody>
                  <a:tcPr/>
                </a:tc>
                <a:extLst>
                  <a:ext uri="{0D108BD9-81ED-4DB2-BD59-A6C34878D82A}">
                    <a16:rowId xmlns:a16="http://schemas.microsoft.com/office/drawing/2014/main" val="3818336331"/>
                  </a:ext>
                </a:extLst>
              </a:tr>
              <a:tr h="370840">
                <a:tc>
                  <a:txBody>
                    <a:bodyPr/>
                    <a:lstStyle/>
                    <a:p>
                      <a:r>
                        <a:rPr lang="en-AU" dirty="0"/>
                        <a:t>Guidelines take effect</a:t>
                      </a:r>
                    </a:p>
                  </a:txBody>
                  <a:tcPr/>
                </a:tc>
                <a:tc>
                  <a:txBody>
                    <a:bodyPr/>
                    <a:lstStyle/>
                    <a:p>
                      <a:r>
                        <a:rPr lang="en-AU" dirty="0"/>
                        <a:t>3 December 2018 (indicative date)</a:t>
                      </a:r>
                    </a:p>
                  </a:txBody>
                  <a:tcPr/>
                </a:tc>
                <a:extLst>
                  <a:ext uri="{0D108BD9-81ED-4DB2-BD59-A6C34878D82A}">
                    <a16:rowId xmlns:a16="http://schemas.microsoft.com/office/drawing/2014/main" val="2846959094"/>
                  </a:ext>
                </a:extLst>
              </a:tr>
            </a:tbl>
          </a:graphicData>
        </a:graphic>
      </p:graphicFrame>
    </p:spTree>
    <p:extLst>
      <p:ext uri="{BB962C8B-B14F-4D97-AF65-F5344CB8AC3E}">
        <p14:creationId xmlns:p14="http://schemas.microsoft.com/office/powerpoint/2010/main" val="29688411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62703-9BD6-47A7-8EB4-F7715D11919C}"/>
              </a:ext>
            </a:extLst>
          </p:cNvPr>
          <p:cNvSpPr>
            <a:spLocks noGrp="1"/>
          </p:cNvSpPr>
          <p:nvPr>
            <p:ph type="title"/>
          </p:nvPr>
        </p:nvSpPr>
        <p:spPr/>
        <p:txBody>
          <a:bodyPr/>
          <a:lstStyle/>
          <a:p>
            <a:r>
              <a:rPr lang="en-AU" dirty="0"/>
              <a:t>Questions</a:t>
            </a:r>
          </a:p>
        </p:txBody>
      </p:sp>
      <p:sp>
        <p:nvSpPr>
          <p:cNvPr id="4" name="Date Placeholder 3">
            <a:extLst>
              <a:ext uri="{FF2B5EF4-FFF2-40B4-BE49-F238E27FC236}">
                <a16:creationId xmlns:a16="http://schemas.microsoft.com/office/drawing/2014/main" id="{0B4C9DE6-B5F3-41FF-B0B4-77631824FA9B}"/>
              </a:ext>
            </a:extLst>
          </p:cNvPr>
          <p:cNvSpPr>
            <a:spLocks noGrp="1"/>
          </p:cNvSpPr>
          <p:nvPr>
            <p:ph type="dt" sz="half" idx="10"/>
          </p:nvPr>
        </p:nvSpPr>
        <p:spPr/>
        <p:txBody>
          <a:bodyPr/>
          <a:lstStyle/>
          <a:p>
            <a:fld id="{FDEF3A66-B67E-4569-919D-CB6E78FCED42}" type="datetime1">
              <a:rPr lang="en-AU" smtClean="0"/>
              <a:t>16/10/2018</a:t>
            </a:fld>
            <a:endParaRPr lang="en-AU"/>
          </a:p>
        </p:txBody>
      </p:sp>
      <p:sp>
        <p:nvSpPr>
          <p:cNvPr id="6" name="Slide Number Placeholder 5">
            <a:extLst>
              <a:ext uri="{FF2B5EF4-FFF2-40B4-BE49-F238E27FC236}">
                <a16:creationId xmlns:a16="http://schemas.microsoft.com/office/drawing/2014/main" id="{C8689CD5-AF3C-4130-8FA5-18A39D500361}"/>
              </a:ext>
            </a:extLst>
          </p:cNvPr>
          <p:cNvSpPr>
            <a:spLocks noGrp="1"/>
          </p:cNvSpPr>
          <p:nvPr>
            <p:ph type="sldNum" sz="quarter" idx="12"/>
          </p:nvPr>
        </p:nvSpPr>
        <p:spPr/>
        <p:txBody>
          <a:bodyPr/>
          <a:lstStyle/>
          <a:p>
            <a:fld id="{4EC81F68-4976-451A-B2E9-79BCBD2F70CC}" type="slidenum">
              <a:rPr lang="en-AU" smtClean="0"/>
              <a:t>13</a:t>
            </a:fld>
            <a:endParaRPr lang="en-AU"/>
          </a:p>
        </p:txBody>
      </p:sp>
      <p:sp>
        <p:nvSpPr>
          <p:cNvPr id="5" name="Content Placeholder 4">
            <a:extLst>
              <a:ext uri="{FF2B5EF4-FFF2-40B4-BE49-F238E27FC236}">
                <a16:creationId xmlns:a16="http://schemas.microsoft.com/office/drawing/2014/main" id="{2FBBA311-B6F9-4335-9C6B-301E3B8B7278}"/>
              </a:ext>
            </a:extLst>
          </p:cNvPr>
          <p:cNvSpPr>
            <a:spLocks noGrp="1"/>
          </p:cNvSpPr>
          <p:nvPr>
            <p:ph idx="1"/>
          </p:nvPr>
        </p:nvSpPr>
        <p:spPr/>
        <p:txBody>
          <a:bodyPr/>
          <a:lstStyle/>
          <a:p>
            <a:endParaRPr lang="en-AU"/>
          </a:p>
        </p:txBody>
      </p:sp>
    </p:spTree>
    <p:extLst>
      <p:ext uri="{BB962C8B-B14F-4D97-AF65-F5344CB8AC3E}">
        <p14:creationId xmlns:p14="http://schemas.microsoft.com/office/powerpoint/2010/main" val="5615606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931AF-E38F-4CBB-99D0-77B07A6DF2DA}"/>
              </a:ext>
            </a:extLst>
          </p:cNvPr>
          <p:cNvSpPr>
            <a:spLocks noGrp="1"/>
          </p:cNvSpPr>
          <p:nvPr>
            <p:ph type="title"/>
          </p:nvPr>
        </p:nvSpPr>
        <p:spPr/>
        <p:txBody>
          <a:bodyPr/>
          <a:lstStyle/>
          <a:p>
            <a:r>
              <a:rPr lang="en-AU" dirty="0"/>
              <a:t>References</a:t>
            </a:r>
          </a:p>
        </p:txBody>
      </p:sp>
      <p:sp>
        <p:nvSpPr>
          <p:cNvPr id="7" name="Content Placeholder 6">
            <a:extLst>
              <a:ext uri="{FF2B5EF4-FFF2-40B4-BE49-F238E27FC236}">
                <a16:creationId xmlns:a16="http://schemas.microsoft.com/office/drawing/2014/main" id="{AC6135E2-BB95-4227-B6BA-F528455E4898}"/>
              </a:ext>
            </a:extLst>
          </p:cNvPr>
          <p:cNvSpPr>
            <a:spLocks noGrp="1"/>
          </p:cNvSpPr>
          <p:nvPr>
            <p:ph idx="1"/>
          </p:nvPr>
        </p:nvSpPr>
        <p:spPr>
          <a:xfrm>
            <a:off x="176645" y="1461407"/>
            <a:ext cx="8770787" cy="5037364"/>
          </a:xfrm>
        </p:spPr>
        <p:txBody>
          <a:bodyPr>
            <a:normAutofit/>
          </a:bodyPr>
          <a:lstStyle/>
          <a:p>
            <a:r>
              <a:rPr lang="en-AU" dirty="0"/>
              <a:t>Consultation webpage including Update Paper and draft Guidelines: </a:t>
            </a:r>
            <a:r>
              <a:rPr lang="en-AU" dirty="0">
                <a:hlinkClick r:id="rId3"/>
              </a:rPr>
              <a:t>http://aemo.com.au/Stakeholder-Consultation/Consultations/Changes-to-Reserve-Level-Declaration-Guidelines</a:t>
            </a:r>
            <a:r>
              <a:rPr lang="en-AU" dirty="0"/>
              <a:t> </a:t>
            </a:r>
          </a:p>
          <a:p>
            <a:r>
              <a:rPr lang="en-AU" dirty="0"/>
              <a:t>Current Reserve Level Declaration Guidelines: </a:t>
            </a:r>
            <a:r>
              <a:rPr lang="en-AU" dirty="0">
                <a:hlinkClick r:id="rId4"/>
              </a:rPr>
              <a:t>http://aemo.com.au/Electricity/National-Electricity-Market-NEM/Security-and-reliability/Power-system-operation</a:t>
            </a:r>
            <a:r>
              <a:rPr lang="en-AU" dirty="0"/>
              <a:t> </a:t>
            </a:r>
          </a:p>
          <a:p>
            <a:r>
              <a:rPr lang="en-AU" dirty="0"/>
              <a:t>Reserve Level Declaration Guidelines quarterly reports: </a:t>
            </a:r>
            <a:r>
              <a:rPr lang="en-AU" dirty="0">
                <a:hlinkClick r:id="rId5"/>
              </a:rPr>
              <a:t>http://aemo.com.au/Electricity/National-Electricity-Market-NEM/Security-and-reliability/Power-system-operation/NEM-Lack-of-Reserve-Framework-Quarterly-Reports</a:t>
            </a:r>
            <a:r>
              <a:rPr lang="en-AU" dirty="0"/>
              <a:t> </a:t>
            </a:r>
          </a:p>
          <a:p>
            <a:endParaRPr lang="en-AU" dirty="0"/>
          </a:p>
          <a:p>
            <a:r>
              <a:rPr lang="en-AU" dirty="0"/>
              <a:t>For further info contact the Operational Forecasting team</a:t>
            </a:r>
          </a:p>
          <a:p>
            <a:pPr lvl="1"/>
            <a:r>
              <a:rPr lang="en-AU" dirty="0">
                <a:hlinkClick r:id="rId6"/>
              </a:rPr>
              <a:t>Op.Forecasting@aemo.com.au</a:t>
            </a:r>
            <a:r>
              <a:rPr lang="en-AU" dirty="0"/>
              <a:t> </a:t>
            </a:r>
          </a:p>
        </p:txBody>
      </p:sp>
      <p:sp>
        <p:nvSpPr>
          <p:cNvPr id="4" name="Date Placeholder 3">
            <a:extLst>
              <a:ext uri="{FF2B5EF4-FFF2-40B4-BE49-F238E27FC236}">
                <a16:creationId xmlns:a16="http://schemas.microsoft.com/office/drawing/2014/main" id="{C3D98F52-F508-4786-84A3-4E4B712DFCF3}"/>
              </a:ext>
            </a:extLst>
          </p:cNvPr>
          <p:cNvSpPr>
            <a:spLocks noGrp="1"/>
          </p:cNvSpPr>
          <p:nvPr>
            <p:ph type="dt" sz="half" idx="10"/>
          </p:nvPr>
        </p:nvSpPr>
        <p:spPr/>
        <p:txBody>
          <a:bodyPr/>
          <a:lstStyle/>
          <a:p>
            <a:fld id="{A1BCD5CE-50B2-4AD0-AF69-20801E4E8051}" type="datetime1">
              <a:rPr lang="en-AU" smtClean="0"/>
              <a:t>16/10/2018</a:t>
            </a:fld>
            <a:endParaRPr lang="en-AU"/>
          </a:p>
        </p:txBody>
      </p:sp>
      <p:sp>
        <p:nvSpPr>
          <p:cNvPr id="6" name="Slide Number Placeholder 5">
            <a:extLst>
              <a:ext uri="{FF2B5EF4-FFF2-40B4-BE49-F238E27FC236}">
                <a16:creationId xmlns:a16="http://schemas.microsoft.com/office/drawing/2014/main" id="{C03465CF-94CC-48DA-A9F9-C442C67EE642}"/>
              </a:ext>
            </a:extLst>
          </p:cNvPr>
          <p:cNvSpPr>
            <a:spLocks noGrp="1"/>
          </p:cNvSpPr>
          <p:nvPr>
            <p:ph type="sldNum" sz="quarter" idx="12"/>
          </p:nvPr>
        </p:nvSpPr>
        <p:spPr/>
        <p:txBody>
          <a:bodyPr/>
          <a:lstStyle/>
          <a:p>
            <a:fld id="{4EC81F68-4976-451A-B2E9-79BCBD2F70CC}" type="slidenum">
              <a:rPr lang="en-AU" smtClean="0"/>
              <a:t>14</a:t>
            </a:fld>
            <a:endParaRPr lang="en-AU"/>
          </a:p>
        </p:txBody>
      </p:sp>
    </p:spTree>
    <p:extLst>
      <p:ext uri="{BB962C8B-B14F-4D97-AF65-F5344CB8AC3E}">
        <p14:creationId xmlns:p14="http://schemas.microsoft.com/office/powerpoint/2010/main" val="14916943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F1FD31EA-0B02-4F5E-9F04-B0BD413AB60D}"/>
              </a:ext>
            </a:extLst>
          </p:cNvPr>
          <p:cNvSpPr>
            <a:spLocks noGrp="1"/>
          </p:cNvSpPr>
          <p:nvPr>
            <p:ph type="title"/>
          </p:nvPr>
        </p:nvSpPr>
        <p:spPr/>
        <p:txBody>
          <a:bodyPr/>
          <a:lstStyle/>
          <a:p>
            <a:r>
              <a:rPr lang="en-AU"/>
              <a:t>Agenda</a:t>
            </a:r>
            <a:endParaRPr lang="en-AU" dirty="0"/>
          </a:p>
        </p:txBody>
      </p:sp>
      <p:sp>
        <p:nvSpPr>
          <p:cNvPr id="4" name="Date Placeholder 3">
            <a:extLst>
              <a:ext uri="{FF2B5EF4-FFF2-40B4-BE49-F238E27FC236}">
                <a16:creationId xmlns:a16="http://schemas.microsoft.com/office/drawing/2014/main" id="{97947CFB-8290-4825-B4DB-8D064B65E94D}"/>
              </a:ext>
            </a:extLst>
          </p:cNvPr>
          <p:cNvSpPr>
            <a:spLocks noGrp="1"/>
          </p:cNvSpPr>
          <p:nvPr>
            <p:ph type="dt" sz="half" idx="10"/>
          </p:nvPr>
        </p:nvSpPr>
        <p:spPr/>
        <p:txBody>
          <a:bodyPr/>
          <a:lstStyle/>
          <a:p>
            <a:fld id="{E011C7D0-9C01-4EC1-B714-F24B61140189}" type="datetime1">
              <a:rPr lang="en-AU" smtClean="0"/>
              <a:pPr/>
              <a:t>16/10/2018</a:t>
            </a:fld>
            <a:endParaRPr lang="en-AU"/>
          </a:p>
        </p:txBody>
      </p:sp>
      <p:sp>
        <p:nvSpPr>
          <p:cNvPr id="6" name="Slide Number Placeholder 5">
            <a:extLst>
              <a:ext uri="{FF2B5EF4-FFF2-40B4-BE49-F238E27FC236}">
                <a16:creationId xmlns:a16="http://schemas.microsoft.com/office/drawing/2014/main" id="{962C179C-7C0B-4C6E-984B-3E659C1C1E7C}"/>
              </a:ext>
            </a:extLst>
          </p:cNvPr>
          <p:cNvSpPr>
            <a:spLocks noGrp="1"/>
          </p:cNvSpPr>
          <p:nvPr>
            <p:ph type="sldNum" sz="quarter" idx="12"/>
          </p:nvPr>
        </p:nvSpPr>
        <p:spPr/>
        <p:txBody>
          <a:bodyPr/>
          <a:lstStyle/>
          <a:p>
            <a:fld id="{4EC81F68-4976-451A-B2E9-79BCBD2F70CC}" type="slidenum">
              <a:rPr lang="en-AU" smtClean="0"/>
              <a:pPr/>
              <a:t>2</a:t>
            </a:fld>
            <a:endParaRPr lang="en-AU"/>
          </a:p>
        </p:txBody>
      </p:sp>
      <p:sp>
        <p:nvSpPr>
          <p:cNvPr id="13" name="Text Placeholder 12">
            <a:extLst>
              <a:ext uri="{FF2B5EF4-FFF2-40B4-BE49-F238E27FC236}">
                <a16:creationId xmlns:a16="http://schemas.microsoft.com/office/drawing/2014/main" id="{1E0A56E1-88E5-44F7-A23A-29E717150844}"/>
              </a:ext>
            </a:extLst>
          </p:cNvPr>
          <p:cNvSpPr>
            <a:spLocks noGrp="1"/>
          </p:cNvSpPr>
          <p:nvPr>
            <p:ph type="body" sz="quarter" idx="13"/>
          </p:nvPr>
        </p:nvSpPr>
        <p:spPr/>
        <p:txBody>
          <a:bodyPr/>
          <a:lstStyle/>
          <a:p>
            <a:r>
              <a:rPr lang="en-AU" dirty="0"/>
              <a:t>Background</a:t>
            </a:r>
          </a:p>
          <a:p>
            <a:r>
              <a:rPr lang="en-AU" dirty="0"/>
              <a:t>Review of performance of Guidelines</a:t>
            </a:r>
          </a:p>
          <a:p>
            <a:r>
              <a:rPr lang="en-AU" dirty="0"/>
              <a:t>Proposed changes</a:t>
            </a:r>
          </a:p>
          <a:p>
            <a:r>
              <a:rPr lang="en-AU" dirty="0"/>
              <a:t>Next steps</a:t>
            </a:r>
          </a:p>
          <a:p>
            <a:r>
              <a:rPr lang="en-AU" dirty="0"/>
              <a:t>Questions</a:t>
            </a:r>
          </a:p>
          <a:p>
            <a:r>
              <a:rPr lang="en-AU" dirty="0"/>
              <a:t>References</a:t>
            </a:r>
          </a:p>
        </p:txBody>
      </p:sp>
    </p:spTree>
    <p:extLst>
      <p:ext uri="{BB962C8B-B14F-4D97-AF65-F5344CB8AC3E}">
        <p14:creationId xmlns:p14="http://schemas.microsoft.com/office/powerpoint/2010/main" val="8003411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931AF-E38F-4CBB-99D0-77B07A6DF2DA}"/>
              </a:ext>
            </a:extLst>
          </p:cNvPr>
          <p:cNvSpPr>
            <a:spLocks noGrp="1"/>
          </p:cNvSpPr>
          <p:nvPr>
            <p:ph type="title"/>
          </p:nvPr>
        </p:nvSpPr>
        <p:spPr/>
        <p:txBody>
          <a:bodyPr/>
          <a:lstStyle/>
          <a:p>
            <a:r>
              <a:rPr lang="en-AU" dirty="0"/>
              <a:t>Background</a:t>
            </a:r>
          </a:p>
        </p:txBody>
      </p:sp>
      <p:sp>
        <p:nvSpPr>
          <p:cNvPr id="7" name="Content Placeholder 6">
            <a:extLst>
              <a:ext uri="{FF2B5EF4-FFF2-40B4-BE49-F238E27FC236}">
                <a16:creationId xmlns:a16="http://schemas.microsoft.com/office/drawing/2014/main" id="{AC6135E2-BB95-4227-B6BA-F528455E4898}"/>
              </a:ext>
            </a:extLst>
          </p:cNvPr>
          <p:cNvSpPr>
            <a:spLocks noGrp="1"/>
          </p:cNvSpPr>
          <p:nvPr>
            <p:ph idx="1"/>
          </p:nvPr>
        </p:nvSpPr>
        <p:spPr>
          <a:xfrm>
            <a:off x="176645" y="1461407"/>
            <a:ext cx="8770787" cy="5037364"/>
          </a:xfrm>
        </p:spPr>
        <p:txBody>
          <a:bodyPr>
            <a:normAutofit/>
          </a:bodyPr>
          <a:lstStyle/>
          <a:p>
            <a:r>
              <a:rPr lang="en-AU" sz="2400" dirty="0"/>
              <a:t>Recent changes to the NER</a:t>
            </a:r>
          </a:p>
          <a:p>
            <a:pPr lvl="1"/>
            <a:r>
              <a:rPr lang="en-AU" sz="2100" dirty="0"/>
              <a:t>National Electricity Rule 4.8.4A/B published on 19 December 2017 requires AEMO to produce a probabilistic assessment of reserves and account for actual, forecast, environmental or other conditions when performing this assessment.</a:t>
            </a:r>
          </a:p>
          <a:p>
            <a:pPr lvl="1"/>
            <a:endParaRPr lang="en-AU" sz="2100" dirty="0"/>
          </a:p>
          <a:p>
            <a:r>
              <a:rPr lang="en-AU" sz="2400" dirty="0"/>
              <a:t>AEMO, in consultation with stakeholders, published the Reserve Level Declaration Guidelines which set out how AEMO performs this probabilistic assessment</a:t>
            </a:r>
          </a:p>
          <a:p>
            <a:pPr lvl="1"/>
            <a:r>
              <a:rPr lang="en-AU" sz="2300" dirty="0">
                <a:hlinkClick r:id="rId3"/>
              </a:rPr>
              <a:t>http://aemo.com.au/Electricity/National-Electricity-Market-NEM/Security-and-reliability/Power-system-operation</a:t>
            </a:r>
            <a:r>
              <a:rPr lang="en-AU" sz="2300" dirty="0"/>
              <a:t> </a:t>
            </a:r>
          </a:p>
          <a:p>
            <a:pPr lvl="1"/>
            <a:endParaRPr lang="en-AU" sz="2300" dirty="0"/>
          </a:p>
          <a:p>
            <a:r>
              <a:rPr lang="en-AU" sz="2600" dirty="0"/>
              <a:t>The methodology set out in the Guidelines came into effect on 15 February 2018.</a:t>
            </a:r>
          </a:p>
          <a:p>
            <a:endParaRPr lang="en-AU" dirty="0"/>
          </a:p>
        </p:txBody>
      </p:sp>
      <p:sp>
        <p:nvSpPr>
          <p:cNvPr id="4" name="Date Placeholder 3">
            <a:extLst>
              <a:ext uri="{FF2B5EF4-FFF2-40B4-BE49-F238E27FC236}">
                <a16:creationId xmlns:a16="http://schemas.microsoft.com/office/drawing/2014/main" id="{C3D98F52-F508-4786-84A3-4E4B712DFCF3}"/>
              </a:ext>
            </a:extLst>
          </p:cNvPr>
          <p:cNvSpPr>
            <a:spLocks noGrp="1"/>
          </p:cNvSpPr>
          <p:nvPr>
            <p:ph type="dt" sz="half" idx="10"/>
          </p:nvPr>
        </p:nvSpPr>
        <p:spPr/>
        <p:txBody>
          <a:bodyPr/>
          <a:lstStyle/>
          <a:p>
            <a:fld id="{A1BCD5CE-50B2-4AD0-AF69-20801E4E8051}" type="datetime1">
              <a:rPr lang="en-AU" smtClean="0"/>
              <a:t>16/10/2018</a:t>
            </a:fld>
            <a:endParaRPr lang="en-AU"/>
          </a:p>
        </p:txBody>
      </p:sp>
      <p:sp>
        <p:nvSpPr>
          <p:cNvPr id="6" name="Slide Number Placeholder 5">
            <a:extLst>
              <a:ext uri="{FF2B5EF4-FFF2-40B4-BE49-F238E27FC236}">
                <a16:creationId xmlns:a16="http://schemas.microsoft.com/office/drawing/2014/main" id="{C03465CF-94CC-48DA-A9F9-C442C67EE642}"/>
              </a:ext>
            </a:extLst>
          </p:cNvPr>
          <p:cNvSpPr>
            <a:spLocks noGrp="1"/>
          </p:cNvSpPr>
          <p:nvPr>
            <p:ph type="sldNum" sz="quarter" idx="12"/>
          </p:nvPr>
        </p:nvSpPr>
        <p:spPr/>
        <p:txBody>
          <a:bodyPr/>
          <a:lstStyle/>
          <a:p>
            <a:fld id="{4EC81F68-4976-451A-B2E9-79BCBD2F70CC}" type="slidenum">
              <a:rPr lang="en-AU" smtClean="0"/>
              <a:t>3</a:t>
            </a:fld>
            <a:endParaRPr lang="en-AU"/>
          </a:p>
        </p:txBody>
      </p:sp>
    </p:spTree>
    <p:extLst>
      <p:ext uri="{BB962C8B-B14F-4D97-AF65-F5344CB8AC3E}">
        <p14:creationId xmlns:p14="http://schemas.microsoft.com/office/powerpoint/2010/main" val="17321934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62703-9BD6-47A7-8EB4-F7715D11919C}"/>
              </a:ext>
            </a:extLst>
          </p:cNvPr>
          <p:cNvSpPr>
            <a:spLocks noGrp="1"/>
          </p:cNvSpPr>
          <p:nvPr>
            <p:ph type="title"/>
          </p:nvPr>
        </p:nvSpPr>
        <p:spPr/>
        <p:txBody>
          <a:bodyPr/>
          <a:lstStyle/>
          <a:p>
            <a:r>
              <a:rPr lang="en-AU" dirty="0"/>
              <a:t>Background – what sets the reserve requirement?</a:t>
            </a:r>
          </a:p>
        </p:txBody>
      </p:sp>
      <p:sp>
        <p:nvSpPr>
          <p:cNvPr id="4" name="Date Placeholder 3">
            <a:extLst>
              <a:ext uri="{FF2B5EF4-FFF2-40B4-BE49-F238E27FC236}">
                <a16:creationId xmlns:a16="http://schemas.microsoft.com/office/drawing/2014/main" id="{0B4C9DE6-B5F3-41FF-B0B4-77631824FA9B}"/>
              </a:ext>
            </a:extLst>
          </p:cNvPr>
          <p:cNvSpPr>
            <a:spLocks noGrp="1"/>
          </p:cNvSpPr>
          <p:nvPr>
            <p:ph type="dt" sz="half" idx="10"/>
          </p:nvPr>
        </p:nvSpPr>
        <p:spPr/>
        <p:txBody>
          <a:bodyPr/>
          <a:lstStyle/>
          <a:p>
            <a:fld id="{FDEF3A66-B67E-4569-919D-CB6E78FCED42}" type="datetime1">
              <a:rPr lang="en-AU" smtClean="0"/>
              <a:t>16/10/2018</a:t>
            </a:fld>
            <a:endParaRPr lang="en-AU"/>
          </a:p>
        </p:txBody>
      </p:sp>
      <p:sp>
        <p:nvSpPr>
          <p:cNvPr id="6" name="Slide Number Placeholder 5">
            <a:extLst>
              <a:ext uri="{FF2B5EF4-FFF2-40B4-BE49-F238E27FC236}">
                <a16:creationId xmlns:a16="http://schemas.microsoft.com/office/drawing/2014/main" id="{C8689CD5-AF3C-4130-8FA5-18A39D500361}"/>
              </a:ext>
            </a:extLst>
          </p:cNvPr>
          <p:cNvSpPr>
            <a:spLocks noGrp="1"/>
          </p:cNvSpPr>
          <p:nvPr>
            <p:ph type="sldNum" sz="quarter" idx="12"/>
          </p:nvPr>
        </p:nvSpPr>
        <p:spPr/>
        <p:txBody>
          <a:bodyPr/>
          <a:lstStyle/>
          <a:p>
            <a:fld id="{4EC81F68-4976-451A-B2E9-79BCBD2F70CC}" type="slidenum">
              <a:rPr lang="en-AU" smtClean="0"/>
              <a:t>4</a:t>
            </a:fld>
            <a:endParaRPr lang="en-AU"/>
          </a:p>
        </p:txBody>
      </p:sp>
      <p:sp>
        <p:nvSpPr>
          <p:cNvPr id="3" name="Content Placeholder 2">
            <a:extLst>
              <a:ext uri="{FF2B5EF4-FFF2-40B4-BE49-F238E27FC236}">
                <a16:creationId xmlns:a16="http://schemas.microsoft.com/office/drawing/2014/main" id="{940ADD0F-74E7-4F7C-BD3E-CED30B48A4CF}"/>
              </a:ext>
            </a:extLst>
          </p:cNvPr>
          <p:cNvSpPr>
            <a:spLocks noGrp="1"/>
          </p:cNvSpPr>
          <p:nvPr>
            <p:ph idx="1"/>
          </p:nvPr>
        </p:nvSpPr>
        <p:spPr/>
        <p:txBody>
          <a:bodyPr/>
          <a:lstStyle/>
          <a:p>
            <a:r>
              <a:rPr lang="en-AU" dirty="0"/>
              <a:t>The reserve requirement for a region for a given forecast horizon interval is set by the higher of:</a:t>
            </a:r>
          </a:p>
          <a:p>
            <a:pPr lvl="1"/>
            <a:r>
              <a:rPr lang="en-AU" dirty="0"/>
              <a:t>The largest (or two largest) credible risk in the region i.e. the loss of the largest (or two largest) supply sources to a region; or</a:t>
            </a:r>
          </a:p>
          <a:p>
            <a:pPr lvl="1"/>
            <a:r>
              <a:rPr lang="en-AU" dirty="0"/>
              <a:t>The Forecast Uncertainty Measure (FUM)</a:t>
            </a:r>
          </a:p>
        </p:txBody>
      </p:sp>
    </p:spTree>
    <p:extLst>
      <p:ext uri="{BB962C8B-B14F-4D97-AF65-F5344CB8AC3E}">
        <p14:creationId xmlns:p14="http://schemas.microsoft.com/office/powerpoint/2010/main" val="911757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62703-9BD6-47A7-8EB4-F7715D11919C}"/>
              </a:ext>
            </a:extLst>
          </p:cNvPr>
          <p:cNvSpPr>
            <a:spLocks noGrp="1"/>
          </p:cNvSpPr>
          <p:nvPr>
            <p:ph type="title"/>
          </p:nvPr>
        </p:nvSpPr>
        <p:spPr/>
        <p:txBody>
          <a:bodyPr/>
          <a:lstStyle/>
          <a:p>
            <a:r>
              <a:rPr lang="en-AU" dirty="0"/>
              <a:t>Background – what sets the reserve requirement?</a:t>
            </a:r>
          </a:p>
        </p:txBody>
      </p:sp>
      <p:sp>
        <p:nvSpPr>
          <p:cNvPr id="4" name="Date Placeholder 3">
            <a:extLst>
              <a:ext uri="{FF2B5EF4-FFF2-40B4-BE49-F238E27FC236}">
                <a16:creationId xmlns:a16="http://schemas.microsoft.com/office/drawing/2014/main" id="{0B4C9DE6-B5F3-41FF-B0B4-77631824FA9B}"/>
              </a:ext>
            </a:extLst>
          </p:cNvPr>
          <p:cNvSpPr>
            <a:spLocks noGrp="1"/>
          </p:cNvSpPr>
          <p:nvPr>
            <p:ph type="dt" sz="half" idx="10"/>
          </p:nvPr>
        </p:nvSpPr>
        <p:spPr/>
        <p:txBody>
          <a:bodyPr/>
          <a:lstStyle/>
          <a:p>
            <a:fld id="{FDEF3A66-B67E-4569-919D-CB6E78FCED42}" type="datetime1">
              <a:rPr lang="en-AU" smtClean="0"/>
              <a:t>16/10/2018</a:t>
            </a:fld>
            <a:endParaRPr lang="en-AU"/>
          </a:p>
        </p:txBody>
      </p:sp>
      <p:sp>
        <p:nvSpPr>
          <p:cNvPr id="6" name="Slide Number Placeholder 5">
            <a:extLst>
              <a:ext uri="{FF2B5EF4-FFF2-40B4-BE49-F238E27FC236}">
                <a16:creationId xmlns:a16="http://schemas.microsoft.com/office/drawing/2014/main" id="{C8689CD5-AF3C-4130-8FA5-18A39D500361}"/>
              </a:ext>
            </a:extLst>
          </p:cNvPr>
          <p:cNvSpPr>
            <a:spLocks noGrp="1"/>
          </p:cNvSpPr>
          <p:nvPr>
            <p:ph type="sldNum" sz="quarter" idx="12"/>
          </p:nvPr>
        </p:nvSpPr>
        <p:spPr/>
        <p:txBody>
          <a:bodyPr/>
          <a:lstStyle/>
          <a:p>
            <a:fld id="{4EC81F68-4976-451A-B2E9-79BCBD2F70CC}" type="slidenum">
              <a:rPr lang="en-AU" smtClean="0"/>
              <a:t>5</a:t>
            </a:fld>
            <a:endParaRPr lang="en-AU"/>
          </a:p>
        </p:txBody>
      </p:sp>
      <p:graphicFrame>
        <p:nvGraphicFramePr>
          <p:cNvPr id="7" name="Content Placeholder 6">
            <a:extLst>
              <a:ext uri="{FF2B5EF4-FFF2-40B4-BE49-F238E27FC236}">
                <a16:creationId xmlns:a16="http://schemas.microsoft.com/office/drawing/2014/main" id="{ED0C9076-170A-4A63-AD0C-9E2A04356EF8}"/>
              </a:ext>
            </a:extLst>
          </p:cNvPr>
          <p:cNvGraphicFramePr>
            <a:graphicFrameLocks noGrp="1"/>
          </p:cNvGraphicFramePr>
          <p:nvPr>
            <p:ph idx="1"/>
            <p:extLst>
              <p:ext uri="{D42A27DB-BD31-4B8C-83A1-F6EECF244321}">
                <p14:modId xmlns:p14="http://schemas.microsoft.com/office/powerpoint/2010/main" val="1134137782"/>
              </p:ext>
            </p:extLst>
          </p:nvPr>
        </p:nvGraphicFramePr>
        <p:xfrm>
          <a:off x="176213" y="1825625"/>
          <a:ext cx="8770937"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301335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62703-9BD6-47A7-8EB4-F7715D11919C}"/>
              </a:ext>
            </a:extLst>
          </p:cNvPr>
          <p:cNvSpPr>
            <a:spLocks noGrp="1"/>
          </p:cNvSpPr>
          <p:nvPr>
            <p:ph type="title"/>
          </p:nvPr>
        </p:nvSpPr>
        <p:spPr/>
        <p:txBody>
          <a:bodyPr/>
          <a:lstStyle/>
          <a:p>
            <a:r>
              <a:rPr lang="en-AU" dirty="0"/>
              <a:t>Background – how is the FUM determined?</a:t>
            </a:r>
          </a:p>
        </p:txBody>
      </p:sp>
      <p:sp>
        <p:nvSpPr>
          <p:cNvPr id="4" name="Date Placeholder 3">
            <a:extLst>
              <a:ext uri="{FF2B5EF4-FFF2-40B4-BE49-F238E27FC236}">
                <a16:creationId xmlns:a16="http://schemas.microsoft.com/office/drawing/2014/main" id="{0B4C9DE6-B5F3-41FF-B0B4-77631824FA9B}"/>
              </a:ext>
            </a:extLst>
          </p:cNvPr>
          <p:cNvSpPr>
            <a:spLocks noGrp="1"/>
          </p:cNvSpPr>
          <p:nvPr>
            <p:ph type="dt" sz="half" idx="10"/>
          </p:nvPr>
        </p:nvSpPr>
        <p:spPr/>
        <p:txBody>
          <a:bodyPr/>
          <a:lstStyle/>
          <a:p>
            <a:fld id="{FDEF3A66-B67E-4569-919D-CB6E78FCED42}" type="datetime1">
              <a:rPr lang="en-AU" smtClean="0"/>
              <a:t>16/10/2018</a:t>
            </a:fld>
            <a:endParaRPr lang="en-AU"/>
          </a:p>
        </p:txBody>
      </p:sp>
      <p:sp>
        <p:nvSpPr>
          <p:cNvPr id="6" name="Slide Number Placeholder 5">
            <a:extLst>
              <a:ext uri="{FF2B5EF4-FFF2-40B4-BE49-F238E27FC236}">
                <a16:creationId xmlns:a16="http://schemas.microsoft.com/office/drawing/2014/main" id="{C8689CD5-AF3C-4130-8FA5-18A39D500361}"/>
              </a:ext>
            </a:extLst>
          </p:cNvPr>
          <p:cNvSpPr>
            <a:spLocks noGrp="1"/>
          </p:cNvSpPr>
          <p:nvPr>
            <p:ph type="sldNum" sz="quarter" idx="12"/>
          </p:nvPr>
        </p:nvSpPr>
        <p:spPr/>
        <p:txBody>
          <a:bodyPr/>
          <a:lstStyle/>
          <a:p>
            <a:fld id="{4EC81F68-4976-451A-B2E9-79BCBD2F70CC}" type="slidenum">
              <a:rPr lang="en-AU" smtClean="0"/>
              <a:t>6</a:t>
            </a:fld>
            <a:endParaRPr lang="en-AU"/>
          </a:p>
        </p:txBody>
      </p:sp>
      <p:sp>
        <p:nvSpPr>
          <p:cNvPr id="3" name="Content Placeholder 2">
            <a:extLst>
              <a:ext uri="{FF2B5EF4-FFF2-40B4-BE49-F238E27FC236}">
                <a16:creationId xmlns:a16="http://schemas.microsoft.com/office/drawing/2014/main" id="{940ADD0F-74E7-4F7C-BD3E-CED30B48A4CF}"/>
              </a:ext>
            </a:extLst>
          </p:cNvPr>
          <p:cNvSpPr>
            <a:spLocks noGrp="1"/>
          </p:cNvSpPr>
          <p:nvPr>
            <p:ph idx="1"/>
          </p:nvPr>
        </p:nvSpPr>
        <p:spPr>
          <a:xfrm>
            <a:off x="176645" y="1825625"/>
            <a:ext cx="8770787" cy="4530726"/>
          </a:xfrm>
        </p:spPr>
        <p:txBody>
          <a:bodyPr>
            <a:normAutofit/>
          </a:bodyPr>
          <a:lstStyle/>
          <a:p>
            <a:r>
              <a:rPr lang="en-AU" dirty="0"/>
              <a:t>The FUM is determined by taking into account </a:t>
            </a:r>
            <a:r>
              <a:rPr lang="en-AU" b="1" i="1" dirty="0"/>
              <a:t>historical forecasting uncertainty </a:t>
            </a:r>
            <a:r>
              <a:rPr lang="en-AU" dirty="0"/>
              <a:t>and the </a:t>
            </a:r>
            <a:r>
              <a:rPr lang="en-AU" b="1" i="1" dirty="0"/>
              <a:t>expected conditions </a:t>
            </a:r>
            <a:r>
              <a:rPr lang="en-AU" dirty="0"/>
              <a:t>of the relevant period in the forecast horizon</a:t>
            </a:r>
          </a:p>
          <a:p>
            <a:endParaRPr lang="en-AU" dirty="0"/>
          </a:p>
          <a:p>
            <a:r>
              <a:rPr lang="en-AU" dirty="0"/>
              <a:t>The </a:t>
            </a:r>
            <a:r>
              <a:rPr lang="en-AU" b="1" i="1" dirty="0"/>
              <a:t>historical forecasting uncertainty </a:t>
            </a:r>
            <a:r>
              <a:rPr lang="en-AU" dirty="0"/>
              <a:t>assesses:</a:t>
            </a:r>
          </a:p>
          <a:p>
            <a:pPr lvl="1"/>
            <a:r>
              <a:rPr lang="en-AU" dirty="0"/>
              <a:t>The available capacity of scheduled generating units</a:t>
            </a:r>
          </a:p>
          <a:p>
            <a:pPr lvl="1"/>
            <a:r>
              <a:rPr lang="en-AU" dirty="0"/>
              <a:t>The unconstrained intermittent generation forecast (semi-scheduled and significant non-scheduled generating units)</a:t>
            </a:r>
          </a:p>
          <a:p>
            <a:pPr lvl="1"/>
            <a:r>
              <a:rPr lang="en-AU" dirty="0"/>
              <a:t>The demand forecast</a:t>
            </a:r>
          </a:p>
          <a:p>
            <a:pPr lvl="1"/>
            <a:endParaRPr lang="en-AU" dirty="0"/>
          </a:p>
          <a:p>
            <a:r>
              <a:rPr lang="en-AU" dirty="0"/>
              <a:t>The </a:t>
            </a:r>
            <a:r>
              <a:rPr lang="en-AU" b="1" i="1" dirty="0"/>
              <a:t>expected conditions </a:t>
            </a:r>
            <a:r>
              <a:rPr lang="en-AU" dirty="0"/>
              <a:t>used to determine the FUM are:</a:t>
            </a:r>
          </a:p>
          <a:p>
            <a:pPr lvl="1"/>
            <a:r>
              <a:rPr lang="en-AU" dirty="0"/>
              <a:t>Forecast lead time</a:t>
            </a:r>
          </a:p>
          <a:p>
            <a:pPr lvl="1"/>
            <a:r>
              <a:rPr lang="en-AU" dirty="0"/>
              <a:t>Forecast temperature</a:t>
            </a:r>
          </a:p>
          <a:p>
            <a:pPr lvl="1"/>
            <a:r>
              <a:rPr lang="en-AU" dirty="0"/>
              <a:t>The current demand forecast error</a:t>
            </a:r>
          </a:p>
          <a:p>
            <a:pPr lvl="1"/>
            <a:r>
              <a:rPr lang="en-AU" dirty="0"/>
              <a:t>The forecast of intermittent generation</a:t>
            </a:r>
          </a:p>
        </p:txBody>
      </p:sp>
    </p:spTree>
    <p:extLst>
      <p:ext uri="{BB962C8B-B14F-4D97-AF65-F5344CB8AC3E}">
        <p14:creationId xmlns:p14="http://schemas.microsoft.com/office/powerpoint/2010/main" val="17939918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62703-9BD6-47A7-8EB4-F7715D11919C}"/>
              </a:ext>
            </a:extLst>
          </p:cNvPr>
          <p:cNvSpPr>
            <a:spLocks noGrp="1"/>
          </p:cNvSpPr>
          <p:nvPr>
            <p:ph type="title"/>
          </p:nvPr>
        </p:nvSpPr>
        <p:spPr/>
        <p:txBody>
          <a:bodyPr/>
          <a:lstStyle/>
          <a:p>
            <a:r>
              <a:rPr lang="en-AU" dirty="0"/>
              <a:t>Review of performance of the Guidelines</a:t>
            </a:r>
          </a:p>
        </p:txBody>
      </p:sp>
      <p:sp>
        <p:nvSpPr>
          <p:cNvPr id="4" name="Date Placeholder 3">
            <a:extLst>
              <a:ext uri="{FF2B5EF4-FFF2-40B4-BE49-F238E27FC236}">
                <a16:creationId xmlns:a16="http://schemas.microsoft.com/office/drawing/2014/main" id="{0B4C9DE6-B5F3-41FF-B0B4-77631824FA9B}"/>
              </a:ext>
            </a:extLst>
          </p:cNvPr>
          <p:cNvSpPr>
            <a:spLocks noGrp="1"/>
          </p:cNvSpPr>
          <p:nvPr>
            <p:ph type="dt" sz="half" idx="10"/>
          </p:nvPr>
        </p:nvSpPr>
        <p:spPr/>
        <p:txBody>
          <a:bodyPr/>
          <a:lstStyle/>
          <a:p>
            <a:fld id="{FDEF3A66-B67E-4569-919D-CB6E78FCED42}" type="datetime1">
              <a:rPr lang="en-AU" smtClean="0"/>
              <a:t>16/10/2018</a:t>
            </a:fld>
            <a:endParaRPr lang="en-AU"/>
          </a:p>
        </p:txBody>
      </p:sp>
      <p:sp>
        <p:nvSpPr>
          <p:cNvPr id="6" name="Slide Number Placeholder 5">
            <a:extLst>
              <a:ext uri="{FF2B5EF4-FFF2-40B4-BE49-F238E27FC236}">
                <a16:creationId xmlns:a16="http://schemas.microsoft.com/office/drawing/2014/main" id="{C8689CD5-AF3C-4130-8FA5-18A39D500361}"/>
              </a:ext>
            </a:extLst>
          </p:cNvPr>
          <p:cNvSpPr>
            <a:spLocks noGrp="1"/>
          </p:cNvSpPr>
          <p:nvPr>
            <p:ph type="sldNum" sz="quarter" idx="12"/>
          </p:nvPr>
        </p:nvSpPr>
        <p:spPr/>
        <p:txBody>
          <a:bodyPr/>
          <a:lstStyle/>
          <a:p>
            <a:fld id="{4EC81F68-4976-451A-B2E9-79BCBD2F70CC}" type="slidenum">
              <a:rPr lang="en-AU" smtClean="0"/>
              <a:t>7</a:t>
            </a:fld>
            <a:endParaRPr lang="en-AU"/>
          </a:p>
        </p:txBody>
      </p:sp>
      <p:sp>
        <p:nvSpPr>
          <p:cNvPr id="3" name="Content Placeholder 2">
            <a:extLst>
              <a:ext uri="{FF2B5EF4-FFF2-40B4-BE49-F238E27FC236}">
                <a16:creationId xmlns:a16="http://schemas.microsoft.com/office/drawing/2014/main" id="{940ADD0F-74E7-4F7C-BD3E-CED30B48A4CF}"/>
              </a:ext>
            </a:extLst>
          </p:cNvPr>
          <p:cNvSpPr>
            <a:spLocks noGrp="1"/>
          </p:cNvSpPr>
          <p:nvPr>
            <p:ph idx="1"/>
          </p:nvPr>
        </p:nvSpPr>
        <p:spPr>
          <a:xfrm>
            <a:off x="176645" y="1385353"/>
            <a:ext cx="8770787" cy="5015060"/>
          </a:xfrm>
        </p:spPr>
        <p:txBody>
          <a:bodyPr>
            <a:normAutofit/>
          </a:bodyPr>
          <a:lstStyle/>
          <a:p>
            <a:r>
              <a:rPr lang="en-AU" sz="1700" dirty="0"/>
              <a:t>For the period 15 February 2018 to 30 June 2018 there were 32 total lack of reserve conditions declared</a:t>
            </a:r>
          </a:p>
          <a:p>
            <a:r>
              <a:rPr lang="en-AU" sz="1700" dirty="0"/>
              <a:t>AEMO did not intervene (through RERT, reliability directions or instructions) for any of the 32 LOR conditions</a:t>
            </a:r>
          </a:p>
          <a:p>
            <a:endParaRPr lang="en-AU" dirty="0"/>
          </a:p>
          <a:p>
            <a:endParaRPr lang="en-AU" dirty="0"/>
          </a:p>
        </p:txBody>
      </p:sp>
      <p:sp>
        <p:nvSpPr>
          <p:cNvPr id="5" name="TextBox 4">
            <a:extLst>
              <a:ext uri="{FF2B5EF4-FFF2-40B4-BE49-F238E27FC236}">
                <a16:creationId xmlns:a16="http://schemas.microsoft.com/office/drawing/2014/main" id="{4A31DC1B-20F1-49D3-867F-C48389751120}"/>
              </a:ext>
            </a:extLst>
          </p:cNvPr>
          <p:cNvSpPr txBox="1"/>
          <p:nvPr/>
        </p:nvSpPr>
        <p:spPr>
          <a:xfrm>
            <a:off x="0" y="6400413"/>
            <a:ext cx="6692730" cy="276999"/>
          </a:xfrm>
          <a:prstGeom prst="rect">
            <a:avLst/>
          </a:prstGeom>
          <a:noFill/>
        </p:spPr>
        <p:txBody>
          <a:bodyPr wrap="none" rtlCol="0">
            <a:spAutoFit/>
          </a:bodyPr>
          <a:lstStyle/>
          <a:p>
            <a:r>
              <a:rPr lang="en-AU" sz="1200" dirty="0"/>
              <a:t>The 32 total lack of reserve conditions includes forecast or actual conditions and LOR1 or LOR2 conditions</a:t>
            </a:r>
          </a:p>
        </p:txBody>
      </p:sp>
      <p:pic>
        <p:nvPicPr>
          <p:cNvPr id="9" name="Picture 8">
            <a:extLst>
              <a:ext uri="{FF2B5EF4-FFF2-40B4-BE49-F238E27FC236}">
                <a16:creationId xmlns:a16="http://schemas.microsoft.com/office/drawing/2014/main" id="{DF4AC72D-6A8C-4463-A43B-8C347D55A48D}"/>
              </a:ext>
            </a:extLst>
          </p:cNvPr>
          <p:cNvPicPr>
            <a:picLocks noChangeAspect="1"/>
          </p:cNvPicPr>
          <p:nvPr/>
        </p:nvPicPr>
        <p:blipFill>
          <a:blip r:embed="rId3"/>
          <a:stretch>
            <a:fillRect/>
          </a:stretch>
        </p:blipFill>
        <p:spPr>
          <a:xfrm>
            <a:off x="811524" y="2435871"/>
            <a:ext cx="3240000" cy="1947447"/>
          </a:xfrm>
          <a:prstGeom prst="rect">
            <a:avLst/>
          </a:prstGeom>
        </p:spPr>
      </p:pic>
      <p:pic>
        <p:nvPicPr>
          <p:cNvPr id="10" name="Picture 9">
            <a:extLst>
              <a:ext uri="{FF2B5EF4-FFF2-40B4-BE49-F238E27FC236}">
                <a16:creationId xmlns:a16="http://schemas.microsoft.com/office/drawing/2014/main" id="{85191298-EA98-4A61-9FA3-A54785FD8736}"/>
              </a:ext>
            </a:extLst>
          </p:cNvPr>
          <p:cNvPicPr>
            <a:picLocks noChangeAspect="1"/>
          </p:cNvPicPr>
          <p:nvPr/>
        </p:nvPicPr>
        <p:blipFill>
          <a:blip r:embed="rId4"/>
          <a:stretch>
            <a:fillRect/>
          </a:stretch>
        </p:blipFill>
        <p:spPr>
          <a:xfrm>
            <a:off x="4924542" y="2414803"/>
            <a:ext cx="3240000" cy="1947447"/>
          </a:xfrm>
          <a:prstGeom prst="rect">
            <a:avLst/>
          </a:prstGeom>
        </p:spPr>
      </p:pic>
      <p:pic>
        <p:nvPicPr>
          <p:cNvPr id="12" name="Picture 11">
            <a:extLst>
              <a:ext uri="{FF2B5EF4-FFF2-40B4-BE49-F238E27FC236}">
                <a16:creationId xmlns:a16="http://schemas.microsoft.com/office/drawing/2014/main" id="{D5B317C1-9EEC-4C7C-9427-B014E86345D1}"/>
              </a:ext>
            </a:extLst>
          </p:cNvPr>
          <p:cNvPicPr>
            <a:picLocks noChangeAspect="1"/>
          </p:cNvPicPr>
          <p:nvPr/>
        </p:nvPicPr>
        <p:blipFill>
          <a:blip r:embed="rId5"/>
          <a:stretch>
            <a:fillRect/>
          </a:stretch>
        </p:blipFill>
        <p:spPr>
          <a:xfrm>
            <a:off x="811524" y="4413212"/>
            <a:ext cx="3240000" cy="1943139"/>
          </a:xfrm>
          <a:prstGeom prst="rect">
            <a:avLst/>
          </a:prstGeom>
        </p:spPr>
      </p:pic>
      <p:pic>
        <p:nvPicPr>
          <p:cNvPr id="13" name="Picture 12">
            <a:extLst>
              <a:ext uri="{FF2B5EF4-FFF2-40B4-BE49-F238E27FC236}">
                <a16:creationId xmlns:a16="http://schemas.microsoft.com/office/drawing/2014/main" id="{F95360C2-1793-407D-8DCE-0B43A23A8D5D}"/>
              </a:ext>
            </a:extLst>
          </p:cNvPr>
          <p:cNvPicPr>
            <a:picLocks noChangeAspect="1"/>
          </p:cNvPicPr>
          <p:nvPr/>
        </p:nvPicPr>
        <p:blipFill>
          <a:blip r:embed="rId6"/>
          <a:stretch>
            <a:fillRect/>
          </a:stretch>
        </p:blipFill>
        <p:spPr>
          <a:xfrm>
            <a:off x="4924542" y="4406312"/>
            <a:ext cx="3240000" cy="1950039"/>
          </a:xfrm>
          <a:prstGeom prst="rect">
            <a:avLst/>
          </a:prstGeom>
        </p:spPr>
      </p:pic>
    </p:spTree>
    <p:extLst>
      <p:ext uri="{BB962C8B-B14F-4D97-AF65-F5344CB8AC3E}">
        <p14:creationId xmlns:p14="http://schemas.microsoft.com/office/powerpoint/2010/main" val="40575026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62703-9BD6-47A7-8EB4-F7715D11919C}"/>
              </a:ext>
            </a:extLst>
          </p:cNvPr>
          <p:cNvSpPr>
            <a:spLocks noGrp="1"/>
          </p:cNvSpPr>
          <p:nvPr>
            <p:ph type="title"/>
          </p:nvPr>
        </p:nvSpPr>
        <p:spPr/>
        <p:txBody>
          <a:bodyPr/>
          <a:lstStyle/>
          <a:p>
            <a:r>
              <a:rPr lang="en-AU" dirty="0"/>
              <a:t>Review of performance of the Guidelines</a:t>
            </a:r>
          </a:p>
        </p:txBody>
      </p:sp>
      <p:sp>
        <p:nvSpPr>
          <p:cNvPr id="4" name="Date Placeholder 3">
            <a:extLst>
              <a:ext uri="{FF2B5EF4-FFF2-40B4-BE49-F238E27FC236}">
                <a16:creationId xmlns:a16="http://schemas.microsoft.com/office/drawing/2014/main" id="{0B4C9DE6-B5F3-41FF-B0B4-77631824FA9B}"/>
              </a:ext>
            </a:extLst>
          </p:cNvPr>
          <p:cNvSpPr>
            <a:spLocks noGrp="1"/>
          </p:cNvSpPr>
          <p:nvPr>
            <p:ph type="dt" sz="half" idx="10"/>
          </p:nvPr>
        </p:nvSpPr>
        <p:spPr/>
        <p:txBody>
          <a:bodyPr/>
          <a:lstStyle/>
          <a:p>
            <a:fld id="{FDEF3A66-B67E-4569-919D-CB6E78FCED42}" type="datetime1">
              <a:rPr lang="en-AU" smtClean="0"/>
              <a:t>16/10/2018</a:t>
            </a:fld>
            <a:endParaRPr lang="en-AU"/>
          </a:p>
        </p:txBody>
      </p:sp>
      <p:sp>
        <p:nvSpPr>
          <p:cNvPr id="6" name="Slide Number Placeholder 5">
            <a:extLst>
              <a:ext uri="{FF2B5EF4-FFF2-40B4-BE49-F238E27FC236}">
                <a16:creationId xmlns:a16="http://schemas.microsoft.com/office/drawing/2014/main" id="{C8689CD5-AF3C-4130-8FA5-18A39D500361}"/>
              </a:ext>
            </a:extLst>
          </p:cNvPr>
          <p:cNvSpPr>
            <a:spLocks noGrp="1"/>
          </p:cNvSpPr>
          <p:nvPr>
            <p:ph type="sldNum" sz="quarter" idx="12"/>
          </p:nvPr>
        </p:nvSpPr>
        <p:spPr/>
        <p:txBody>
          <a:bodyPr/>
          <a:lstStyle/>
          <a:p>
            <a:fld id="{4EC81F68-4976-451A-B2E9-79BCBD2F70CC}" type="slidenum">
              <a:rPr lang="en-AU" smtClean="0"/>
              <a:t>8</a:t>
            </a:fld>
            <a:endParaRPr lang="en-AU"/>
          </a:p>
        </p:txBody>
      </p:sp>
      <p:sp>
        <p:nvSpPr>
          <p:cNvPr id="3" name="Content Placeholder 2">
            <a:extLst>
              <a:ext uri="{FF2B5EF4-FFF2-40B4-BE49-F238E27FC236}">
                <a16:creationId xmlns:a16="http://schemas.microsoft.com/office/drawing/2014/main" id="{940ADD0F-74E7-4F7C-BD3E-CED30B48A4CF}"/>
              </a:ext>
            </a:extLst>
          </p:cNvPr>
          <p:cNvSpPr>
            <a:spLocks noGrp="1"/>
          </p:cNvSpPr>
          <p:nvPr>
            <p:ph idx="1"/>
          </p:nvPr>
        </p:nvSpPr>
        <p:spPr>
          <a:xfrm>
            <a:off x="176645" y="1509311"/>
            <a:ext cx="8770787" cy="4847040"/>
          </a:xfrm>
        </p:spPr>
        <p:txBody>
          <a:bodyPr>
            <a:normAutofit/>
          </a:bodyPr>
          <a:lstStyle/>
          <a:p>
            <a:r>
              <a:rPr lang="en-AU" dirty="0"/>
              <a:t>There are other forecasting uncertainties which contribute to the level of reserve forecasting uncertainty. These include how the PASA process accounts for:</a:t>
            </a:r>
          </a:p>
          <a:p>
            <a:pPr lvl="1"/>
            <a:r>
              <a:rPr lang="en-AU" dirty="0"/>
              <a:t>Network limitations, both inter-regional and intra-regional</a:t>
            </a:r>
          </a:p>
          <a:p>
            <a:pPr lvl="1"/>
            <a:r>
              <a:rPr lang="en-AU" dirty="0"/>
              <a:t>The supply-demand balance in neighbouring regions</a:t>
            </a:r>
          </a:p>
          <a:p>
            <a:pPr lvl="1"/>
            <a:r>
              <a:rPr lang="en-AU" dirty="0"/>
              <a:t>Energy limitations on scheduled generating units</a:t>
            </a:r>
          </a:p>
          <a:p>
            <a:r>
              <a:rPr lang="en-AU" dirty="0"/>
              <a:t>These forecasting uncertainties are not taken into account in the current determination of the FUM</a:t>
            </a:r>
          </a:p>
          <a:p>
            <a:endParaRPr lang="en-AU" dirty="0"/>
          </a:p>
          <a:p>
            <a:r>
              <a:rPr lang="en-AU" dirty="0"/>
              <a:t>What is the impact of not taking into account these forecasting uncertainties?</a:t>
            </a:r>
          </a:p>
          <a:p>
            <a:pPr lvl="1"/>
            <a:r>
              <a:rPr lang="en-AU" dirty="0"/>
              <a:t>Overly conservative FUM values</a:t>
            </a:r>
          </a:p>
        </p:txBody>
      </p:sp>
    </p:spTree>
    <p:extLst>
      <p:ext uri="{BB962C8B-B14F-4D97-AF65-F5344CB8AC3E}">
        <p14:creationId xmlns:p14="http://schemas.microsoft.com/office/powerpoint/2010/main" val="37969796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62703-9BD6-47A7-8EB4-F7715D11919C}"/>
              </a:ext>
            </a:extLst>
          </p:cNvPr>
          <p:cNvSpPr>
            <a:spLocks noGrp="1"/>
          </p:cNvSpPr>
          <p:nvPr>
            <p:ph type="title"/>
          </p:nvPr>
        </p:nvSpPr>
        <p:spPr/>
        <p:txBody>
          <a:bodyPr/>
          <a:lstStyle/>
          <a:p>
            <a:r>
              <a:rPr lang="en-AU" dirty="0"/>
              <a:t>Review of performance of the Guidelines</a:t>
            </a:r>
          </a:p>
        </p:txBody>
      </p:sp>
      <p:sp>
        <p:nvSpPr>
          <p:cNvPr id="4" name="Date Placeholder 3">
            <a:extLst>
              <a:ext uri="{FF2B5EF4-FFF2-40B4-BE49-F238E27FC236}">
                <a16:creationId xmlns:a16="http://schemas.microsoft.com/office/drawing/2014/main" id="{0B4C9DE6-B5F3-41FF-B0B4-77631824FA9B}"/>
              </a:ext>
            </a:extLst>
          </p:cNvPr>
          <p:cNvSpPr>
            <a:spLocks noGrp="1"/>
          </p:cNvSpPr>
          <p:nvPr>
            <p:ph type="dt" sz="half" idx="10"/>
          </p:nvPr>
        </p:nvSpPr>
        <p:spPr/>
        <p:txBody>
          <a:bodyPr/>
          <a:lstStyle/>
          <a:p>
            <a:fld id="{FDEF3A66-B67E-4569-919D-CB6E78FCED42}" type="datetime1">
              <a:rPr lang="en-AU" smtClean="0"/>
              <a:t>16/10/2018</a:t>
            </a:fld>
            <a:endParaRPr lang="en-AU"/>
          </a:p>
        </p:txBody>
      </p:sp>
      <p:sp>
        <p:nvSpPr>
          <p:cNvPr id="6" name="Slide Number Placeholder 5">
            <a:extLst>
              <a:ext uri="{FF2B5EF4-FFF2-40B4-BE49-F238E27FC236}">
                <a16:creationId xmlns:a16="http://schemas.microsoft.com/office/drawing/2014/main" id="{C8689CD5-AF3C-4130-8FA5-18A39D500361}"/>
              </a:ext>
            </a:extLst>
          </p:cNvPr>
          <p:cNvSpPr>
            <a:spLocks noGrp="1"/>
          </p:cNvSpPr>
          <p:nvPr>
            <p:ph type="sldNum" sz="quarter" idx="12"/>
          </p:nvPr>
        </p:nvSpPr>
        <p:spPr/>
        <p:txBody>
          <a:bodyPr/>
          <a:lstStyle/>
          <a:p>
            <a:fld id="{4EC81F68-4976-451A-B2E9-79BCBD2F70CC}" type="slidenum">
              <a:rPr lang="en-AU" smtClean="0"/>
              <a:t>9</a:t>
            </a:fld>
            <a:endParaRPr lang="en-AU"/>
          </a:p>
        </p:txBody>
      </p:sp>
      <p:sp>
        <p:nvSpPr>
          <p:cNvPr id="3" name="Content Placeholder 2">
            <a:extLst>
              <a:ext uri="{FF2B5EF4-FFF2-40B4-BE49-F238E27FC236}">
                <a16:creationId xmlns:a16="http://schemas.microsoft.com/office/drawing/2014/main" id="{940ADD0F-74E7-4F7C-BD3E-CED30B48A4CF}"/>
              </a:ext>
            </a:extLst>
          </p:cNvPr>
          <p:cNvSpPr>
            <a:spLocks noGrp="1"/>
          </p:cNvSpPr>
          <p:nvPr>
            <p:ph idx="1"/>
          </p:nvPr>
        </p:nvSpPr>
        <p:spPr>
          <a:xfrm>
            <a:off x="176645" y="1509311"/>
            <a:ext cx="8770787" cy="4847040"/>
          </a:xfrm>
        </p:spPr>
        <p:txBody>
          <a:bodyPr>
            <a:normAutofit/>
          </a:bodyPr>
          <a:lstStyle/>
          <a:p>
            <a:r>
              <a:rPr lang="en-AU" dirty="0"/>
              <a:t>Overly conservative FUM values</a:t>
            </a:r>
          </a:p>
          <a:p>
            <a:pPr lvl="1"/>
            <a:r>
              <a:rPr lang="en-AU" dirty="0"/>
              <a:t>‘Gatekeeper’ generator units which support interconnector flow – when a generating unit shares network capacity with an interconnector an un-forecast reduction in the availability of the generating unit is seen as a significant deterioration of reserve in the current determination of the FUM.</a:t>
            </a:r>
          </a:p>
          <a:p>
            <a:pPr lvl="1"/>
            <a:r>
              <a:rPr lang="en-AU" dirty="0"/>
              <a:t>The reduction in the availability of the ‘gatekeeper’ generating unit results in offsetting changes to the forecast flow on the interconnector. These changes offset the reduction in availability such that in normal situations the total reserve is unchanged.</a:t>
            </a:r>
          </a:p>
          <a:p>
            <a:pPr lvl="1"/>
            <a:r>
              <a:rPr lang="en-AU" dirty="0"/>
              <a:t>The proposed changes look to address this scenario by incorporating the interconnector flow forecast.</a:t>
            </a:r>
          </a:p>
          <a:p>
            <a:pPr lvl="1"/>
            <a:r>
              <a:rPr lang="en-AU" dirty="0"/>
              <a:t>This scenario is particularly evident in NSW and the proposed changes are expected to result in a significant decrease in FUM values for NSW.</a:t>
            </a:r>
          </a:p>
        </p:txBody>
      </p:sp>
    </p:spTree>
    <p:extLst>
      <p:ext uri="{BB962C8B-B14F-4D97-AF65-F5344CB8AC3E}">
        <p14:creationId xmlns:p14="http://schemas.microsoft.com/office/powerpoint/2010/main" val="892233686"/>
      </p:ext>
    </p:extLst>
  </p:cSld>
  <p:clrMapOvr>
    <a:masterClrMapping/>
  </p:clrMapOvr>
</p:sld>
</file>

<file path=ppt/theme/theme1.xml><?xml version="1.0" encoding="utf-8"?>
<a:theme xmlns:a="http://schemas.openxmlformats.org/drawingml/2006/main" name="Office Theme">
  <a:themeElements>
    <a:clrScheme name="AEMO PPT 2018">
      <a:dk1>
        <a:srgbClr val="222324"/>
      </a:dk1>
      <a:lt1>
        <a:srgbClr val="FFFFFF"/>
      </a:lt1>
      <a:dk2>
        <a:srgbClr val="000000"/>
      </a:dk2>
      <a:lt2>
        <a:srgbClr val="E0E8EA"/>
      </a:lt2>
      <a:accent1>
        <a:srgbClr val="C41230"/>
      </a:accent1>
      <a:accent2>
        <a:srgbClr val="360F3C"/>
      </a:accent2>
      <a:accent3>
        <a:srgbClr val="F37421"/>
      </a:accent3>
      <a:accent4>
        <a:srgbClr val="FFC222"/>
      </a:accent4>
      <a:accent5>
        <a:srgbClr val="82859C"/>
      </a:accent5>
      <a:accent6>
        <a:srgbClr val="B3E0EE"/>
      </a:accent6>
      <a:hlink>
        <a:srgbClr val="C41230"/>
      </a:hlink>
      <a:folHlink>
        <a:srgbClr val="C41230"/>
      </a:folHlink>
    </a:clrScheme>
    <a:fontScheme name="Tw Cen MT">
      <a:majorFont>
        <a:latin typeface="Tw Cen MT" panose="020B0602020104020603"/>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 2018 4-3 v2.potx" id="{82F750A2-41D6-4334-8077-FF96FC097E45}" vid="{6A93508C-D3C0-4ECF-A642-66116DE2826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Version=14.0.0.0, Culture=neutral, PublicKeyToken=71e9bce111e9429c</Assembly>
    <Class>Microsoft.Office.DocumentManagement.Internal.DocIdHandler</Class>
    <Data/>
    <Filter/>
  </Receiver>
</spe:Receivers>
</file>

<file path=customXml/item2.xml><?xml version="1.0" encoding="utf-8"?>
<?mso-contentType ?>
<customXsn xmlns="http://schemas.microsoft.com/office/2006/metadata/customXsn">
  <xsnLocation/>
  <cached>True</cached>
  <openByDefault>True</openByDefault>
  <xsnScope/>
</customXsn>
</file>

<file path=customXml/item3.xml><?xml version="1.0" encoding="utf-8"?>
<?mso-contentType ?>
<SharedContentType xmlns="Microsoft.SharePoint.Taxonomy.ContentTypeSync" SourceId="409ac0fb-07cb-4169-8a26-def2760b5502" ContentTypeId="0x0101009BE89D58CAF0934CA32A20BCFFD353DC" PreviousValue="false"/>
</file>

<file path=customXml/item4.xml><?xml version="1.0" encoding="utf-8"?>
<ct:contentTypeSchema xmlns:ct="http://schemas.microsoft.com/office/2006/metadata/contentType" xmlns:ma="http://schemas.microsoft.com/office/2006/metadata/properties/metaAttributes" ct:_="" ma:_="" ma:contentTypeName="AEMODocument" ma:contentTypeID="0x0101009BE89D58CAF0934CA32A20BCFFD353DC006B6C6D69D9C13F4DA47DED36ADA5D1DF" ma:contentTypeVersion="54" ma:contentTypeDescription="" ma:contentTypeScope="" ma:versionID="bf365492bd3d2ad46baeada14f2dc3a5">
  <xsd:schema xmlns:xsd="http://www.w3.org/2001/XMLSchema" xmlns:xs="http://www.w3.org/2001/XMLSchema" xmlns:p="http://schemas.microsoft.com/office/2006/metadata/properties" xmlns:ns2="a14523ce-dede-483e-883a-2d83261080bd" targetNamespace="http://schemas.microsoft.com/office/2006/metadata/properties" ma:root="true" ma:fieldsID="8e801314ae0d6bbc1400a46d96eb6ca0" ns2:_="">
    <xsd:import namespace="a14523ce-dede-483e-883a-2d83261080bd"/>
    <xsd:element name="properties">
      <xsd:complexType>
        <xsd:sequence>
          <xsd:element name="documentManagement">
            <xsd:complexType>
              <xsd:all>
                <xsd:element ref="ns2:_dlc_DocId" minOccurs="0"/>
                <xsd:element ref="ns2:_dlc_DocIdUrl" minOccurs="0"/>
                <xsd:element ref="ns2:_dlc_DocIdPersistId" minOccurs="0"/>
                <xsd:element ref="ns2:TaxCatchAll" minOccurs="0"/>
                <xsd:element ref="ns2:TaxCatchAllLabel" minOccurs="0"/>
                <xsd:element ref="ns2:AEMOCustodian" minOccurs="0"/>
                <xsd:element ref="ns2:AEMODescription" minOccurs="0"/>
                <xsd:element ref="ns2:AEMODocumentTypeTaxHTField0" minOccurs="0"/>
                <xsd:element ref="ns2:AEMOKeywordsTaxHTField0" minOccurs="0"/>
                <xsd:element ref="ns2:ArchiveDocume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14523ce-dede-483e-883a-2d83261080bd"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TaxCatchAll" ma:index="11" nillable="true" ma:displayName="Taxonomy Catch All Column" ma:hidden="true" ma:list="{a0e1bd3a-0738-442e-b92a-648386ea248f}" ma:internalName="TaxCatchAll" ma:showField="CatchAllData" ma:web="36a0d0ce-308f-4bd7-8296-808ef7dd7305">
      <xsd:complexType>
        <xsd:complexContent>
          <xsd:extension base="dms:MultiChoiceLookup">
            <xsd:sequence>
              <xsd:element name="Value" type="dms:Lookup" maxOccurs="unbounded" minOccurs="0" nillable="true"/>
            </xsd:sequence>
          </xsd:extension>
        </xsd:complexContent>
      </xsd:complexType>
    </xsd:element>
    <xsd:element name="TaxCatchAllLabel" ma:index="12" nillable="true" ma:displayName="Taxonomy Catch All Column1" ma:hidden="true" ma:list="{a0e1bd3a-0738-442e-b92a-648386ea248f}" ma:internalName="TaxCatchAllLabel" ma:readOnly="true" ma:showField="CatchAllDataLabel" ma:web="36a0d0ce-308f-4bd7-8296-808ef7dd7305">
      <xsd:complexType>
        <xsd:complexContent>
          <xsd:extension base="dms:MultiChoiceLookup">
            <xsd:sequence>
              <xsd:element name="Value" type="dms:Lookup" maxOccurs="unbounded" minOccurs="0" nillable="true"/>
            </xsd:sequence>
          </xsd:extension>
        </xsd:complexContent>
      </xsd:complexType>
    </xsd:element>
    <xsd:element name="AEMOCustodian" ma:index="13" nillable="true" ma:displayName="AEMOCustodian" ma:list="UserInfo" ma:SharePointGroup="0" ma:internalName="AEMOCustodian"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EMODescription" ma:index="14" nillable="true" ma:displayName="AEMODescription" ma:internalName="AEMODescription" ma:readOnly="false">
      <xsd:simpleType>
        <xsd:restriction base="dms:Note"/>
      </xsd:simpleType>
    </xsd:element>
    <xsd:element name="AEMODocumentTypeTaxHTField0" ma:index="15" nillable="true" ma:taxonomy="true" ma:internalName="AEMODocumentTypeTaxHTField0" ma:taxonomyFieldName="AEMODocumentType" ma:displayName="AEMODocumentType" ma:readOnly="false" ma:default="3;#Operational Record|859762f2-4462-42eb-9744-c955c7e2c540" ma:fieldId="{da861434-c661-4929-8c0f-a462c80621ee}" ma:sspId="409ac0fb-07cb-4169-8a26-def2760b5502" ma:termSetId="7d85e329-3a18-4351-8865-4c9585fd1cc0" ma:anchorId="00000000-0000-0000-0000-000000000000" ma:open="false" ma:isKeyword="false">
      <xsd:complexType>
        <xsd:sequence>
          <xsd:element ref="pc:Terms" minOccurs="0" maxOccurs="1"/>
        </xsd:sequence>
      </xsd:complexType>
    </xsd:element>
    <xsd:element name="AEMOKeywordsTaxHTField0" ma:index="17" nillable="true" ma:taxonomy="true" ma:internalName="AEMOKeywordsTaxHTField0" ma:taxonomyFieldName="AEMOKeywords" ma:displayName="AEMOKeywords" ma:readOnly="false" ma:default="" ma:fieldId="{443585ba-fce9-427e-bd78-308c17c973aa}" ma:taxonomyMulti="true" ma:sspId="409ac0fb-07cb-4169-8a26-def2760b5502" ma:termSetId="70885f33-8be5-4917-bc67-8833a068ef45" ma:anchorId="00000000-0000-0000-0000-000000000000" ma:open="true" ma:isKeyword="false">
      <xsd:complexType>
        <xsd:sequence>
          <xsd:element ref="pc:Terms" minOccurs="0" maxOccurs="1"/>
        </xsd:sequence>
      </xsd:complexType>
    </xsd:element>
    <xsd:element name="ArchiveDocument" ma:index="19" nillable="true" ma:displayName="ArchiveDocument" ma:default="0" ma:description="Checking this box will send the document to the AEMO Archive and leave a link in its place." ma:internalName="ArchiveDocument">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5.xml><?xml version="1.0" encoding="utf-8"?>
<p:properties xmlns:p="http://schemas.microsoft.com/office/2006/metadata/properties" xmlns:xsi="http://www.w3.org/2001/XMLSchema-instance" xmlns:pc="http://schemas.microsoft.com/office/infopath/2007/PartnerControls">
  <documentManagement>
    <AEMOCustodian xmlns="a14523ce-dede-483e-883a-2d83261080bd">
      <UserInfo>
        <DisplayName/>
        <AccountId xsi:nil="true"/>
        <AccountType/>
      </UserInfo>
    </AEMOCustodian>
    <ArchiveDocument xmlns="a14523ce-dede-483e-883a-2d83261080bd">false</ArchiveDocument>
    <AEMODocumentTypeTaxHTField0 xmlns="a14523ce-dede-483e-883a-2d83261080bd">
      <Terms xmlns="http://schemas.microsoft.com/office/infopath/2007/PartnerControls">
        <TermInfo xmlns="http://schemas.microsoft.com/office/infopath/2007/PartnerControls">
          <TermName xmlns="http://schemas.microsoft.com/office/infopath/2007/PartnerControls">Operational Record</TermName>
          <TermId xmlns="http://schemas.microsoft.com/office/infopath/2007/PartnerControls">859762f2-4462-42eb-9744-c955c7e2c540</TermId>
        </TermInfo>
      </Terms>
    </AEMODocumentTypeTaxHTField0>
    <AEMOKeywordsTaxHTField0 xmlns="a14523ce-dede-483e-883a-2d83261080bd">
      <Terms xmlns="http://schemas.microsoft.com/office/infopath/2007/PartnerControls"/>
    </AEMOKeywordsTaxHTField0>
    <TaxCatchAll xmlns="a14523ce-dede-483e-883a-2d83261080bd">
      <Value>3</Value>
    </TaxCatchAll>
    <AEMODescription xmlns="a14523ce-dede-483e-883a-2d83261080bd" xsi:nil="true"/>
    <_dlc_DocId xmlns="a14523ce-dede-483e-883a-2d83261080bd">POWERSYSOPS-6-5070</_dlc_DocId>
    <_dlc_DocIdUrl xmlns="a14523ce-dede-483e-883a-2d83261080bd">
      <Url>http://sharedocs/sites/pso/_layouts/15/DocIdRedir.aspx?ID=POWERSYSOPS-6-5070</Url>
      <Description>POWERSYSOPS-6-5070</Description>
    </_dlc_DocIdUrl>
  </documentManagement>
</p:properties>
</file>

<file path=customXml/item6.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25FD2F7-943A-41D4-ABE4-A31CF7B663AC}">
  <ds:schemaRefs>
    <ds:schemaRef ds:uri="http://schemas.microsoft.com/sharepoint/events"/>
  </ds:schemaRefs>
</ds:datastoreItem>
</file>

<file path=customXml/itemProps2.xml><?xml version="1.0" encoding="utf-8"?>
<ds:datastoreItem xmlns:ds="http://schemas.openxmlformats.org/officeDocument/2006/customXml" ds:itemID="{3AA56F22-B284-4569-A1F0-BA8D157AD44E}">
  <ds:schemaRefs>
    <ds:schemaRef ds:uri="http://schemas.microsoft.com/office/2006/metadata/customXsn"/>
  </ds:schemaRefs>
</ds:datastoreItem>
</file>

<file path=customXml/itemProps3.xml><?xml version="1.0" encoding="utf-8"?>
<ds:datastoreItem xmlns:ds="http://schemas.openxmlformats.org/officeDocument/2006/customXml" ds:itemID="{83E34EB3-3F55-407C-AA67-DA068DEC230C}">
  <ds:schemaRefs>
    <ds:schemaRef ds:uri="Microsoft.SharePoint.Taxonomy.ContentTypeSync"/>
  </ds:schemaRefs>
</ds:datastoreItem>
</file>

<file path=customXml/itemProps4.xml><?xml version="1.0" encoding="utf-8"?>
<ds:datastoreItem xmlns:ds="http://schemas.openxmlformats.org/officeDocument/2006/customXml" ds:itemID="{EDF297C6-34C9-4A7B-BBC7-21C2E4A919B3}"/>
</file>

<file path=customXml/itemProps5.xml><?xml version="1.0" encoding="utf-8"?>
<ds:datastoreItem xmlns:ds="http://schemas.openxmlformats.org/officeDocument/2006/customXml" ds:itemID="{3CCEC1F8-56B2-44EC-96F5-40FDD29EA6B2}">
  <ds:schemaRefs>
    <ds:schemaRef ds:uri="http://schemas.microsoft.com/office/2006/metadata/properties"/>
    <ds:schemaRef ds:uri="http://purl.org/dc/terms/"/>
    <ds:schemaRef ds:uri="http://schemas.openxmlformats.org/package/2006/metadata/core-properties"/>
    <ds:schemaRef ds:uri="a14523ce-dede-483e-883a-2d83261080bd"/>
    <ds:schemaRef ds:uri="http://schemas.microsoft.com/office/2006/documentManagement/types"/>
    <ds:schemaRef ds:uri="http://schemas.microsoft.com/office/infopath/2007/PartnerControls"/>
    <ds:schemaRef ds:uri="http://purl.org/dc/elements/1.1/"/>
    <ds:schemaRef ds:uri="http://www.w3.org/XML/1998/namespace"/>
    <ds:schemaRef ds:uri="http://purl.org/dc/dcmitype/"/>
  </ds:schemaRefs>
</ds:datastoreItem>
</file>

<file path=customXml/itemProps6.xml><?xml version="1.0" encoding="utf-8"?>
<ds:datastoreItem xmlns:ds="http://schemas.openxmlformats.org/officeDocument/2006/customXml" ds:itemID="{D9DD3C6A-A28C-460D-A029-7046D81CD00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AEMO presentation 2018 4-3</Template>
  <TotalTime>2339</TotalTime>
  <Words>943</Words>
  <Application>Microsoft Office PowerPoint</Application>
  <PresentationFormat>On-screen Show (4:3)</PresentationFormat>
  <Paragraphs>176</Paragraphs>
  <Slides>14</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Futura Std Light</vt:lpstr>
      <vt:lpstr>Tw Cen MT</vt:lpstr>
      <vt:lpstr>Office Theme</vt:lpstr>
      <vt:lpstr>Changes to Reserve Level Declaration Guidelines</vt:lpstr>
      <vt:lpstr>Agenda</vt:lpstr>
      <vt:lpstr>Background</vt:lpstr>
      <vt:lpstr>Background – what sets the reserve requirement?</vt:lpstr>
      <vt:lpstr>Background – what sets the reserve requirement?</vt:lpstr>
      <vt:lpstr>Background – how is the FUM determined?</vt:lpstr>
      <vt:lpstr>Review of performance of the Guidelines</vt:lpstr>
      <vt:lpstr>Review of performance of the Guidelines</vt:lpstr>
      <vt:lpstr>Review of performance of the Guidelines</vt:lpstr>
      <vt:lpstr>Proposed changes</vt:lpstr>
      <vt:lpstr>Proposed changes – expected impact</vt:lpstr>
      <vt:lpstr>Next steps</vt:lpstr>
      <vt:lpstr>Questions</vt:lpstr>
      <vt:lpstr>References</vt:lpstr>
    </vt:vector>
  </TitlesOfParts>
  <Company>AEMO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Changes to Reserve Level Declaration Guidelines - stakeholder forum presentation</dc:title>
  <dc:creator>Jack Fox</dc:creator>
  <cp:lastModifiedBy>Jack Fox</cp:lastModifiedBy>
  <cp:revision>103</cp:revision>
  <dcterms:created xsi:type="dcterms:W3CDTF">2018-05-09T04:11:48Z</dcterms:created>
  <dcterms:modified xsi:type="dcterms:W3CDTF">2018-10-15T23:17:04Z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0x0101009BE89D58CAF0934CA32A20BCFFD353DC006B6C6D69D9C13F4DA47DED36ADA5D1DF</vt:lpwstr>
  </property>
  <property fmtid="{D5CDD505-2E9C-101B-9397-08002B2CF9AE}" pid="3" name="_dlc_DocIdItemGuid">
    <vt:lpwstr>b029f44a-1587-4333-aa80-0ca623bc91de</vt:lpwstr>
  </property>
  <property fmtid="{D5CDD505-2E9C-101B-9397-08002B2CF9AE}" pid="4" name="AEMODocumentType">
    <vt:lpwstr>3;#Operational Record|859762f2-4462-42eb-9744-c955c7e2c540</vt:lpwstr>
  </property>
  <property fmtid="{D5CDD505-2E9C-101B-9397-08002B2CF9AE}" pid="5" name="AEMOKeywords">
    <vt:lpwstr/>
  </property>
</Properties>
</file>