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9" r:id="rId5"/>
    <p:sldMasterId id="2147483660" r:id="rId6"/>
  </p:sldMasterIdLst>
  <p:notesMasterIdLst>
    <p:notesMasterId r:id="rId11"/>
  </p:notesMasterIdLst>
  <p:sldIdLst>
    <p:sldId id="1605" r:id="rId7"/>
    <p:sldId id="1608" r:id="rId8"/>
    <p:sldId id="1609" r:id="rId9"/>
    <p:sldId id="1610" r:id="rId10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y Brodie" initials="EB" lastIdx="25" clrIdx="0">
    <p:extLst>
      <p:ext uri="{19B8F6BF-5375-455C-9EA6-DF929625EA0E}">
        <p15:presenceInfo xmlns:p15="http://schemas.microsoft.com/office/powerpoint/2012/main" userId="S::Emily.Brodie@aemo.com.au::49ce462e-3502-4f24-a4dc-37209137f68b" providerId="AD"/>
      </p:ext>
    </p:extLst>
  </p:cmAuthor>
  <p:cmAuthor id="2" name="Ruth Guest" initials="RG" lastIdx="11" clrIdx="1">
    <p:extLst>
      <p:ext uri="{19B8F6BF-5375-455C-9EA6-DF929625EA0E}">
        <p15:presenceInfo xmlns:p15="http://schemas.microsoft.com/office/powerpoint/2012/main" userId="S::ruth.guest@aemo.com.au::c1bbb383-d714-4c61-8b7d-72ece0f9bf1a" providerId="AD"/>
      </p:ext>
    </p:extLst>
  </p:cmAuthor>
  <p:cmAuthor id="3" name="Darren Spoor" initials="DS" lastIdx="4" clrIdx="2">
    <p:extLst>
      <p:ext uri="{19B8F6BF-5375-455C-9EA6-DF929625EA0E}">
        <p15:presenceInfo xmlns:p15="http://schemas.microsoft.com/office/powerpoint/2012/main" userId="S::darren.spoor@aemo.com.au::482877f6-9778-4115-91e4-9c5ba7362f04" providerId="AD"/>
      </p:ext>
    </p:extLst>
  </p:cmAuthor>
  <p:cmAuthor id="4" name="Greg Ruthven" initials="GR" lastIdx="6" clrIdx="3">
    <p:extLst>
      <p:ext uri="{19B8F6BF-5375-455C-9EA6-DF929625EA0E}">
        <p15:presenceInfo xmlns:p15="http://schemas.microsoft.com/office/powerpoint/2012/main" userId="S::greg.ruthven@aemo.com.au::8b60088c-3c2f-4c10-ac2d-6fe87511745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C8133A-3F46-4D5F-9297-35B0260AEFF4}" v="13" dt="2021-03-26T01:27:10.576"/>
    <p1510:client id="{9B3831B6-9BD0-B355-7A4F-7F4B5AFB4DA4}" v="1" dt="2021-03-25T03:39:38.644"/>
    <p1510:client id="{C9BA5A50-C54C-4FEC-B05E-E0F05280F009}" v="26" dt="2021-03-25T01:55:57.1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63" autoAdjust="0"/>
  </p:normalViewPr>
  <p:slideViewPr>
    <p:cSldViewPr snapToGrid="0">
      <p:cViewPr varScale="1">
        <p:scale>
          <a:sx n="94" d="100"/>
          <a:sy n="94" d="100"/>
        </p:scale>
        <p:origin x="7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A1A09-824C-4567-AD41-990CEA1AB94A}" type="datetimeFigureOut">
              <a:rPr lang="en-AU" smtClean="0"/>
              <a:t>29/03/2021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30E85-D4B0-4B10-94F6-6072BC8BA4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523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5A90067-2361-4840-83F8-CBD421F060F8}"/>
              </a:ext>
            </a:extLst>
          </p:cNvPr>
          <p:cNvGrpSpPr/>
          <p:nvPr userDrawn="1"/>
        </p:nvGrpSpPr>
        <p:grpSpPr>
          <a:xfrm>
            <a:off x="-2522553" y="5191458"/>
            <a:ext cx="13381761" cy="3156233"/>
            <a:chOff x="-2935513" y="4064389"/>
            <a:chExt cx="15659100" cy="3693368"/>
          </a:xfrm>
        </p:grpSpPr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EBCA1C5-5795-4F26-B880-05CD7CA9A5B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F253B752-9D1D-46A8-B0EA-628BFC103A7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 userDrawn="1"/>
        </p:nvSpPr>
        <p:spPr>
          <a:xfrm>
            <a:off x="0" y="0"/>
            <a:ext cx="10691813" cy="7559675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591322"/>
            <a:ext cx="8018860" cy="2631887"/>
          </a:xfrm>
        </p:spPr>
        <p:txBody>
          <a:bodyPr anchor="b"/>
          <a:lstStyle>
            <a:lvl1pPr algn="l">
              <a:defRPr sz="5262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5400902"/>
            <a:ext cx="8018860" cy="690490"/>
          </a:xfrm>
        </p:spPr>
        <p:txBody>
          <a:bodyPr>
            <a:normAutofit/>
          </a:bodyPr>
          <a:lstStyle>
            <a:lvl1pPr marL="0" indent="0" algn="l">
              <a:buNone/>
              <a:defRPr sz="2456">
                <a:solidFill>
                  <a:schemeClr val="bg1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1028" y="6868355"/>
            <a:ext cx="505220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2197" y="6868355"/>
            <a:ext cx="1522449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29/03/2021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25940" y="6868355"/>
            <a:ext cx="4679868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F909FA-3722-4F31-ACE2-78B291F153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657" y="834013"/>
            <a:ext cx="3024336" cy="9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/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29/03/2021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A7C90F-9669-4678-B9A5-7D2A32BE2D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B963A3D-4158-4862-80EF-B6397DC9CE90}"/>
              </a:ext>
            </a:extLst>
          </p:cNvPr>
          <p:cNvGrpSpPr/>
          <p:nvPr userDrawn="1"/>
        </p:nvGrpSpPr>
        <p:grpSpPr>
          <a:xfrm>
            <a:off x="-2080098" y="5309446"/>
            <a:ext cx="13381761" cy="3156233"/>
            <a:chOff x="-2935513" y="4064389"/>
            <a:chExt cx="15659100" cy="3693368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847E1A0B-CD25-493E-BBD2-63F153442D8D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5E2C415D-48A1-4209-A679-82D52AD61504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647D8-C790-464F-B73C-E653BB9133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38" y="3080572"/>
            <a:ext cx="4245537" cy="139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03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EMC Contact Detail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D26AD4A-EEEC-5C42-8AC5-805DC39A32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797" y="2712805"/>
            <a:ext cx="926063" cy="1506606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B1C3B7B-4327-E44B-9BCA-4FD52D8FB8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797" y="4595412"/>
            <a:ext cx="4209375" cy="2195811"/>
          </a:xfrm>
        </p:spPr>
        <p:txBody>
          <a:bodyPr/>
          <a:lstStyle>
            <a:lvl1pPr marL="0" indent="0">
              <a:lnSpc>
                <a:spcPts val="1169"/>
              </a:lnSpc>
              <a:spcAft>
                <a:spcPts val="877"/>
              </a:spcAft>
              <a:buNone/>
              <a:defRPr sz="994"/>
            </a:lvl1pPr>
            <a:lvl2pPr marL="420948" indent="0">
              <a:buNone/>
              <a:defRPr/>
            </a:lvl2pPr>
            <a:lvl3pPr marL="841896" indent="0">
              <a:buNone/>
              <a:defRPr/>
            </a:lvl3pPr>
            <a:lvl4pPr marL="1262844" indent="0">
              <a:buNone/>
              <a:defRPr/>
            </a:lvl4pPr>
            <a:lvl5pPr marL="1683792" indent="0">
              <a:buNone/>
              <a:defRPr/>
            </a:lvl5pPr>
          </a:lstStyle>
          <a:p>
            <a:pPr lvl="0"/>
            <a:r>
              <a:rPr lang="en-US"/>
              <a:t>Office address</a:t>
            </a:r>
            <a:br>
              <a:rPr lang="en-US"/>
            </a:br>
            <a:r>
              <a:rPr lang="en-US"/>
              <a:t>Level 6, 201 Elizabeth Street</a:t>
            </a:r>
            <a:br>
              <a:rPr lang="en-US"/>
            </a:br>
            <a:r>
              <a:rPr lang="en-US"/>
              <a:t>Sydney NSW 2000</a:t>
            </a:r>
          </a:p>
          <a:p>
            <a:pPr lvl="0"/>
            <a:r>
              <a:rPr lang="en-US"/>
              <a:t>ABN: 49 236 270 144</a:t>
            </a:r>
          </a:p>
          <a:p>
            <a:pPr lvl="0"/>
            <a:r>
              <a:rPr lang="en-US"/>
              <a:t>Postal address</a:t>
            </a:r>
            <a:br>
              <a:rPr lang="en-US"/>
            </a:br>
            <a:r>
              <a:rPr lang="en-US"/>
              <a:t>PO Box A2449</a:t>
            </a:r>
            <a:br>
              <a:rPr lang="en-US"/>
            </a:br>
            <a:r>
              <a:rPr lang="en-US"/>
              <a:t>Sydney South NSW 1235</a:t>
            </a:r>
          </a:p>
          <a:p>
            <a:pPr lvl="0"/>
            <a:r>
              <a:rPr lang="en-US"/>
              <a:t>T (02) 8296 7800</a:t>
            </a:r>
            <a:br>
              <a:rPr lang="en-US"/>
            </a:br>
            <a:r>
              <a:rPr lang="en-US"/>
              <a:t>F (02) 8296 7899</a:t>
            </a:r>
          </a:p>
        </p:txBody>
      </p:sp>
    </p:spTree>
    <p:extLst>
      <p:ext uri="{BB962C8B-B14F-4D97-AF65-F5344CB8AC3E}">
        <p14:creationId xmlns:p14="http://schemas.microsoft.com/office/powerpoint/2010/main" val="1149057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EMC Title Slide v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AB6882CA-16B8-1844-AB10-4CD5887231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0691813" cy="7559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6A16E1-9E4B-BE40-ACC9-926B9B04C86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7797" y="661389"/>
            <a:ext cx="5893125" cy="1455056"/>
          </a:xfrm>
        </p:spPr>
        <p:txBody>
          <a:bodyPr anchor="t" anchorCtr="0"/>
          <a:lstStyle>
            <a:lvl1pPr algn="l">
              <a:lnSpc>
                <a:spcPts val="4677"/>
              </a:lnSpc>
              <a:defRPr sz="4677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ONE OR TWO LINE 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5CE36-379E-F049-8A1F-BF41796EB7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7797" y="2239983"/>
            <a:ext cx="5893125" cy="396833"/>
          </a:xfrm>
        </p:spPr>
        <p:txBody>
          <a:bodyPr/>
          <a:lstStyle>
            <a:lvl1pPr marL="0" indent="0" algn="l">
              <a:lnSpc>
                <a:spcPts val="2105"/>
              </a:lnSpc>
              <a:spcAft>
                <a:spcPts val="0"/>
              </a:spcAft>
              <a:buNone/>
              <a:defRPr sz="2105" cap="all" baseline="0">
                <a:solidFill>
                  <a:schemeClr val="tx1"/>
                </a:solidFill>
              </a:defRPr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ONE LINE SUBTITLE GOES HERE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D47742-8325-9843-B132-2C1747D038F5}"/>
              </a:ext>
            </a:extLst>
          </p:cNvPr>
          <p:cNvCxnSpPr/>
          <p:nvPr userDrawn="1"/>
        </p:nvCxnSpPr>
        <p:spPr>
          <a:xfrm>
            <a:off x="357797" y="2887333"/>
            <a:ext cx="568266" cy="0"/>
          </a:xfrm>
          <a:prstGeom prst="line">
            <a:avLst/>
          </a:prstGeom>
          <a:ln w="698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2D8A70E-922F-B747-81C7-BE2E6EEAD5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797" y="3046738"/>
            <a:ext cx="4209375" cy="582022"/>
          </a:xfrm>
        </p:spPr>
        <p:txBody>
          <a:bodyPr/>
          <a:lstStyle>
            <a:lvl1pPr marL="0" indent="0">
              <a:lnSpc>
                <a:spcPts val="1754"/>
              </a:lnSpc>
              <a:spcAft>
                <a:spcPts val="0"/>
              </a:spcAft>
              <a:buNone/>
              <a:defRPr sz="1520" cap="all" baseline="0">
                <a:solidFill>
                  <a:schemeClr val="tx1"/>
                </a:solidFill>
              </a:defRPr>
            </a:lvl1pPr>
            <a:lvl2pPr marL="420948" indent="0">
              <a:buNone/>
              <a:defRPr cap="all" baseline="0">
                <a:solidFill>
                  <a:schemeClr val="tx1"/>
                </a:solidFill>
              </a:defRPr>
            </a:lvl2pPr>
            <a:lvl3pPr marL="841896" indent="0">
              <a:buNone/>
              <a:defRPr cap="all" baseline="0">
                <a:solidFill>
                  <a:schemeClr val="tx1"/>
                </a:solidFill>
              </a:defRPr>
            </a:lvl3pPr>
            <a:lvl4pPr marL="1262844" indent="0">
              <a:buNone/>
              <a:defRPr cap="all" baseline="0">
                <a:solidFill>
                  <a:schemeClr val="tx1"/>
                </a:solidFill>
              </a:defRPr>
            </a:lvl4pPr>
            <a:lvl5pPr marL="1683792" indent="0">
              <a:buNone/>
              <a:defRPr cap="all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NAME</a:t>
            </a:r>
          </a:p>
          <a:p>
            <a:pPr lvl="0"/>
            <a:r>
              <a:rPr lang="en-US"/>
              <a:t>DATE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66833E7-48A8-FD44-9BF0-C94FBC2239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55391" y="6799078"/>
            <a:ext cx="1262813" cy="37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018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EMC Title &amp; Content (Quo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97AC6-6C60-49E7-8938-53F3A4B7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BE0F2-0E3B-4F3A-B0FA-08998D39AD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4078" y="1785750"/>
            <a:ext cx="9681563" cy="4365167"/>
          </a:xfrm>
        </p:spPr>
        <p:txBody>
          <a:bodyPr/>
          <a:lstStyle>
            <a:lvl1pPr marL="0" indent="0">
              <a:lnSpc>
                <a:spcPts val="4209"/>
              </a:lnSpc>
              <a:spcAft>
                <a:spcPts val="0"/>
              </a:spcAft>
              <a:buNone/>
              <a:defRPr sz="4034">
                <a:solidFill>
                  <a:schemeClr val="bg1"/>
                </a:solidFill>
              </a:defRPr>
            </a:lvl1pPr>
            <a:lvl2pPr marL="315711" indent="0">
              <a:buNone/>
              <a:defRPr>
                <a:solidFill>
                  <a:srgbClr val="FF0000"/>
                </a:solidFill>
              </a:defRPr>
            </a:lvl2pPr>
            <a:lvl3pPr marL="789278" indent="0">
              <a:buNone/>
              <a:defRPr>
                <a:solidFill>
                  <a:srgbClr val="FF0000"/>
                </a:solidFill>
              </a:defRPr>
            </a:lvl3pPr>
            <a:lvl4pPr marL="1262844" indent="0">
              <a:buNone/>
              <a:defRPr>
                <a:solidFill>
                  <a:srgbClr val="FF0000"/>
                </a:solidFill>
              </a:defRPr>
            </a:lvl4pPr>
            <a:lvl5pPr marL="1736411" indent="0">
              <a:buNone/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“</a:t>
            </a:r>
            <a:r>
              <a:rPr lang="en-US" err="1"/>
              <a:t>Uptaque</a:t>
            </a:r>
            <a:r>
              <a:rPr lang="en-US"/>
              <a:t> </a:t>
            </a:r>
            <a:r>
              <a:rPr lang="en-US" err="1"/>
              <a:t>saection</a:t>
            </a:r>
            <a:r>
              <a:rPr lang="en-US"/>
              <a:t> </a:t>
            </a:r>
            <a:r>
              <a:rPr lang="en-US" err="1"/>
              <a:t>consequiam</a:t>
            </a:r>
            <a:r>
              <a:rPr lang="en-US"/>
              <a:t> </a:t>
            </a:r>
            <a:r>
              <a:rPr lang="en-US" err="1"/>
              <a:t>quaero</a:t>
            </a:r>
            <a:r>
              <a:rPr lang="en-US"/>
              <a:t> in </a:t>
            </a:r>
            <a:r>
              <a:rPr lang="en-US" err="1"/>
              <a:t>nullia</a:t>
            </a:r>
            <a:r>
              <a:rPr lang="en-US"/>
              <a:t> </a:t>
            </a:r>
            <a:r>
              <a:rPr lang="en-US" err="1"/>
              <a:t>volorerio</a:t>
            </a:r>
            <a:r>
              <a:rPr lang="en-US"/>
              <a:t> </a:t>
            </a:r>
            <a:r>
              <a:rPr lang="en-US" err="1"/>
              <a:t>endite</a:t>
            </a:r>
            <a:r>
              <a:rPr lang="en-US"/>
              <a:t> </a:t>
            </a:r>
            <a:r>
              <a:rPr lang="en-US" err="1"/>
              <a:t>omnit</a:t>
            </a:r>
            <a:r>
              <a:rPr lang="en-US"/>
              <a:t> </a:t>
            </a:r>
            <a:r>
              <a:rPr lang="en-US" err="1"/>
              <a:t>eicaerro</a:t>
            </a:r>
            <a:r>
              <a:rPr lang="en-US"/>
              <a:t> </a:t>
            </a:r>
            <a:r>
              <a:rPr lang="en-US" err="1"/>
              <a:t>quia</a:t>
            </a:r>
            <a:r>
              <a:rPr lang="en-US"/>
              <a:t> </a:t>
            </a:r>
            <a:r>
              <a:rPr lang="en-US" err="1"/>
              <a:t>num</a:t>
            </a:r>
            <a:r>
              <a:rPr lang="en-US"/>
              <a:t> re </a:t>
            </a:r>
            <a:r>
              <a:rPr lang="en-US" err="1"/>
              <a:t>consequam</a:t>
            </a:r>
            <a:r>
              <a:rPr lang="en-US"/>
              <a:t> </a:t>
            </a:r>
            <a:r>
              <a:rPr lang="en-US" err="1"/>
              <a:t>eicaeperro</a:t>
            </a:r>
            <a:r>
              <a:rPr lang="en-US"/>
              <a:t> </a:t>
            </a:r>
            <a:r>
              <a:rPr lang="en-US" err="1"/>
              <a:t>oditinnus</a:t>
            </a:r>
            <a:r>
              <a:rPr lang="en-US"/>
              <a:t> sit que </a:t>
            </a:r>
            <a:r>
              <a:rPr lang="en-US" err="1"/>
              <a:t>dolutemolum</a:t>
            </a:r>
            <a:r>
              <a:rPr lang="en-US"/>
              <a:t> re”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C1EDA-3007-4BB8-8104-CB053157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7DB3-DBCA-4D64-993E-1CEDAB7F245B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75AEB9-7E68-4C42-A3EB-2C766FDA1BA0}"/>
              </a:ext>
            </a:extLst>
          </p:cNvPr>
          <p:cNvCxnSpPr/>
          <p:nvPr userDrawn="1"/>
        </p:nvCxnSpPr>
        <p:spPr>
          <a:xfrm>
            <a:off x="482346" y="952400"/>
            <a:ext cx="736641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4BCADF8-AD48-124D-9D67-00346053D156}"/>
              </a:ext>
            </a:extLst>
          </p:cNvPr>
          <p:cNvCxnSpPr>
            <a:cxnSpLocks/>
          </p:cNvCxnSpPr>
          <p:nvPr userDrawn="1"/>
        </p:nvCxnSpPr>
        <p:spPr>
          <a:xfrm>
            <a:off x="9744704" y="7023950"/>
            <a:ext cx="0" cy="533168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7FB4FE-F7CE-A94E-A990-704CFE040388}"/>
              </a:ext>
            </a:extLst>
          </p:cNvPr>
          <p:cNvCxnSpPr/>
          <p:nvPr userDrawn="1"/>
        </p:nvCxnSpPr>
        <p:spPr>
          <a:xfrm>
            <a:off x="484078" y="6349333"/>
            <a:ext cx="736641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624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EMC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97AC6-6C60-49E7-8938-53F3A4B7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BE0F2-0E3B-4F3A-B0FA-08998D39A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078" y="1785750"/>
            <a:ext cx="7576875" cy="4365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C1EDA-3007-4BB8-8104-CB053157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97DB3-DBCA-4D64-993E-1CEDAB7F245B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75AEB9-7E68-4C42-A3EB-2C766FDA1BA0}"/>
              </a:ext>
            </a:extLst>
          </p:cNvPr>
          <p:cNvCxnSpPr/>
          <p:nvPr userDrawn="1"/>
        </p:nvCxnSpPr>
        <p:spPr>
          <a:xfrm>
            <a:off x="482346" y="952400"/>
            <a:ext cx="736641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4BCADF8-AD48-124D-9D67-00346053D156}"/>
              </a:ext>
            </a:extLst>
          </p:cNvPr>
          <p:cNvCxnSpPr>
            <a:cxnSpLocks/>
          </p:cNvCxnSpPr>
          <p:nvPr userDrawn="1"/>
        </p:nvCxnSpPr>
        <p:spPr>
          <a:xfrm>
            <a:off x="9744704" y="7023950"/>
            <a:ext cx="0" cy="533168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80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29/03/2021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966F1C-22DB-47A8-8E30-240A14932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6400" y="503237"/>
            <a:ext cx="6775200" cy="6202800"/>
          </a:xfrm>
        </p:spPr>
        <p:txBody>
          <a:bodyPr/>
          <a:lstStyle>
            <a:lvl1pPr marL="360363" indent="-360363">
              <a:buFont typeface="+mj-lt"/>
              <a:buAutoNum type="arabicPeriod"/>
              <a:defRPr/>
            </a:lvl1pPr>
            <a:lvl2pPr marL="858165" indent="-457200">
              <a:buFont typeface="+mj-lt"/>
              <a:buAutoNum type="arabicPeriod"/>
              <a:defRPr/>
            </a:lvl2pPr>
            <a:lvl3pPr marL="1144829" indent="-342900">
              <a:buFont typeface="+mj-lt"/>
              <a:buAutoNum type="arabicPeriod"/>
              <a:defRPr/>
            </a:lvl3pPr>
            <a:lvl4pPr marL="1545793" indent="-342900">
              <a:buFont typeface="+mj-lt"/>
              <a:buAutoNum type="arabicPeriod"/>
              <a:defRPr/>
            </a:lvl4pPr>
            <a:lvl5pPr marL="1946758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A87A14-C640-4048-95A7-4EF6E742A0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bg1"/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29/03/2021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399150-2915-4920-A24D-8FAED5E18E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6547" y="2012414"/>
            <a:ext cx="5048093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5049240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29/03/2021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7" y="150797"/>
            <a:ext cx="7895736" cy="1309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208" y="1853171"/>
            <a:ext cx="5054385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5208" y="2761381"/>
            <a:ext cx="5054385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5054407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505440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29/03/2021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29/03/2021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29/03/2021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>
            <a:normAutofit/>
          </a:bodyPr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29/03/2021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D7A8669-24E6-424D-B888-CEC73E481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 userDrawn="1"/>
        </p:nvSpPr>
        <p:spPr>
          <a:xfrm>
            <a:off x="0" y="0"/>
            <a:ext cx="10691813" cy="1461188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184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7894138" cy="13106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46" y="2012414"/>
            <a:ext cx="1025542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27920" y="7006699"/>
            <a:ext cx="15224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E40E-9DF4-47B5-BAB8-388FDD99D59B}" type="datetimeFigureOut">
              <a:rPr lang="en-AU" smtClean="0"/>
              <a:t>29/03/2021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467986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56751" y="70066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C1AA2C-3FFA-48E8-B036-2C5DC3A52F9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9A6FBB-AB70-D642-9D67-F86F3A4F7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797" y="449745"/>
            <a:ext cx="9892032" cy="3968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Text page with large paragraph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CB82A-5CCE-0B4B-A0C4-58B2E1396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797" y="1851889"/>
            <a:ext cx="9892032" cy="44974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BFB7E-6370-3540-BD4A-B45117A6D1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97266" y="7063633"/>
            <a:ext cx="252563" cy="26455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35" b="1">
                <a:solidFill>
                  <a:schemeClr val="bg1"/>
                </a:solidFill>
              </a:defRPr>
            </a:lvl1pPr>
          </a:lstStyle>
          <a:p>
            <a:fld id="{73A9E820-FCDC-9D4F-B422-DEB35CEB4B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7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80" r:id="rId2"/>
  </p:sldLayoutIdLst>
  <p:hf hdr="0" ftr="0" dt="0"/>
  <p:txStyles>
    <p:titleStyle>
      <a:lvl1pPr algn="l" defTabSz="1069208" rtl="0" eaLnBrk="1" latinLnBrk="0" hangingPunct="1">
        <a:lnSpc>
          <a:spcPts val="2105"/>
        </a:lnSpc>
        <a:spcBef>
          <a:spcPct val="0"/>
        </a:spcBef>
        <a:buNone/>
        <a:defRPr sz="2105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10474" indent="-210474" algn="l" defTabSz="1069208" rtl="0" eaLnBrk="1" latinLnBrk="0" hangingPunct="1">
        <a:lnSpc>
          <a:spcPts val="2105"/>
        </a:lnSpc>
        <a:spcBef>
          <a:spcPts val="0"/>
        </a:spcBef>
        <a:spcAft>
          <a:spcPts val="877"/>
        </a:spcAft>
        <a:buFont typeface="Arial" panose="020B0604020202020204" pitchFamily="34" charset="0"/>
        <a:buChar char="•"/>
        <a:tabLst/>
        <a:defRPr sz="1871" kern="1200">
          <a:solidFill>
            <a:schemeClr val="bg1"/>
          </a:solidFill>
          <a:latin typeface="+mn-lt"/>
          <a:ea typeface="+mn-ea"/>
          <a:cs typeface="+mn-cs"/>
        </a:defRPr>
      </a:lvl1pPr>
      <a:lvl2pPr marL="631422" indent="-210474" algn="l" defTabSz="1069208" rtl="0" eaLnBrk="1" latinLnBrk="0" hangingPunct="1">
        <a:lnSpc>
          <a:spcPts val="2105"/>
        </a:lnSpc>
        <a:spcBef>
          <a:spcPts val="0"/>
        </a:spcBef>
        <a:spcAft>
          <a:spcPts val="877"/>
        </a:spcAft>
        <a:buFont typeface="Arial" panose="020B0604020202020204" pitchFamily="34" charset="0"/>
        <a:buChar char="•"/>
        <a:defRPr sz="1871" kern="1200">
          <a:solidFill>
            <a:schemeClr val="bg1"/>
          </a:solidFill>
          <a:latin typeface="+mn-lt"/>
          <a:ea typeface="+mn-ea"/>
          <a:cs typeface="+mn-cs"/>
        </a:defRPr>
      </a:lvl2pPr>
      <a:lvl3pPr marL="1052370" indent="-210474" algn="l" defTabSz="1069208" rtl="0" eaLnBrk="1" latinLnBrk="0" hangingPunct="1">
        <a:lnSpc>
          <a:spcPts val="2105"/>
        </a:lnSpc>
        <a:spcBef>
          <a:spcPts val="0"/>
        </a:spcBef>
        <a:spcAft>
          <a:spcPts val="877"/>
        </a:spcAft>
        <a:buFont typeface="Arial" panose="020B0604020202020204" pitchFamily="34" charset="0"/>
        <a:buChar char="•"/>
        <a:defRPr sz="1871" kern="1200">
          <a:solidFill>
            <a:schemeClr val="bg1"/>
          </a:solidFill>
          <a:latin typeface="+mn-lt"/>
          <a:ea typeface="+mn-ea"/>
          <a:cs typeface="+mn-cs"/>
        </a:defRPr>
      </a:lvl3pPr>
      <a:lvl4pPr marL="1473318" indent="-210474" algn="l" defTabSz="1069208" rtl="0" eaLnBrk="1" latinLnBrk="0" hangingPunct="1">
        <a:lnSpc>
          <a:spcPts val="2105"/>
        </a:lnSpc>
        <a:spcBef>
          <a:spcPts val="0"/>
        </a:spcBef>
        <a:spcAft>
          <a:spcPts val="877"/>
        </a:spcAft>
        <a:buFont typeface="Arial" panose="020B0604020202020204" pitchFamily="34" charset="0"/>
        <a:buChar char="•"/>
        <a:defRPr sz="1871" kern="1200">
          <a:solidFill>
            <a:schemeClr val="bg1"/>
          </a:solidFill>
          <a:latin typeface="+mn-lt"/>
          <a:ea typeface="+mn-ea"/>
          <a:cs typeface="+mn-cs"/>
        </a:defRPr>
      </a:lvl4pPr>
      <a:lvl5pPr marL="1894266" indent="-210474" algn="l" defTabSz="1069208" rtl="0" eaLnBrk="1" latinLnBrk="0" hangingPunct="1">
        <a:lnSpc>
          <a:spcPts val="2105"/>
        </a:lnSpc>
        <a:spcBef>
          <a:spcPts val="0"/>
        </a:spcBef>
        <a:spcAft>
          <a:spcPts val="877"/>
        </a:spcAft>
        <a:buFont typeface="Arial" panose="020B0604020202020204" pitchFamily="34" charset="0"/>
        <a:buChar char="•"/>
        <a:defRPr sz="1871" kern="1200">
          <a:solidFill>
            <a:schemeClr val="bg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5E230-39DD-4FD4-B984-2FA63C641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346" y="396835"/>
            <a:ext cx="9681563" cy="45635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Text page with bullet points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74D15-58A1-4503-9A2B-AAAC6BA90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078" y="1785750"/>
            <a:ext cx="9681563" cy="43651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56A9D-221B-4B26-81A3-1C773EAA95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41430" y="7004108"/>
            <a:ext cx="422107" cy="2976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65" b="1">
                <a:solidFill>
                  <a:schemeClr val="bg1"/>
                </a:solidFill>
              </a:defRPr>
            </a:lvl1pPr>
          </a:lstStyle>
          <a:p>
            <a:fld id="{6FE97DB3-DBCA-4D64-993E-1CEDAB7F245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1510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8" r:id="rId2"/>
  </p:sldLayoutIdLst>
  <p:hf hdr="0" ftr="0" dt="0"/>
  <p:txStyles>
    <p:titleStyle>
      <a:lvl1pPr algn="l" defTabSz="801906" rtl="0" eaLnBrk="1" latinLnBrk="0" hangingPunct="1">
        <a:lnSpc>
          <a:spcPct val="90000"/>
        </a:lnSpc>
        <a:spcBef>
          <a:spcPct val="0"/>
        </a:spcBef>
        <a:buNone/>
        <a:defRPr sz="2105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157856" indent="-157856" algn="l" defTabSz="801906" rtl="0" eaLnBrk="1" latinLnBrk="0" hangingPunct="1">
        <a:lnSpc>
          <a:spcPts val="2017"/>
        </a:lnSpc>
        <a:spcBef>
          <a:spcPts val="0"/>
        </a:spcBef>
        <a:spcAft>
          <a:spcPts val="658"/>
        </a:spcAft>
        <a:buFont typeface="Arial" panose="020B0604020202020204" pitchFamily="34" charset="0"/>
        <a:buChar char="•"/>
        <a:defRPr sz="1842" kern="1200">
          <a:solidFill>
            <a:schemeClr val="bg1"/>
          </a:solidFill>
          <a:latin typeface="+mn-lt"/>
          <a:ea typeface="+mn-ea"/>
          <a:cs typeface="+mn-cs"/>
        </a:defRPr>
      </a:lvl1pPr>
      <a:lvl2pPr marL="473567" indent="-157856" algn="l" defTabSz="801906" rtl="0" eaLnBrk="1" latinLnBrk="0" hangingPunct="1">
        <a:lnSpc>
          <a:spcPts val="2017"/>
        </a:lnSpc>
        <a:spcBef>
          <a:spcPts val="0"/>
        </a:spcBef>
        <a:spcAft>
          <a:spcPts val="658"/>
        </a:spcAft>
        <a:buFont typeface="Arial" panose="020B0604020202020204" pitchFamily="34" charset="0"/>
        <a:buChar char="•"/>
        <a:defRPr sz="1842" kern="1200">
          <a:solidFill>
            <a:schemeClr val="bg1"/>
          </a:solidFill>
          <a:latin typeface="+mn-lt"/>
          <a:ea typeface="+mn-ea"/>
          <a:cs typeface="+mn-cs"/>
        </a:defRPr>
      </a:lvl2pPr>
      <a:lvl3pPr marL="947133" indent="-157856" algn="l" defTabSz="801906" rtl="0" eaLnBrk="1" latinLnBrk="0" hangingPunct="1">
        <a:lnSpc>
          <a:spcPts val="2017"/>
        </a:lnSpc>
        <a:spcBef>
          <a:spcPts val="0"/>
        </a:spcBef>
        <a:spcAft>
          <a:spcPts val="658"/>
        </a:spcAft>
        <a:buFont typeface="Arial" panose="020B0604020202020204" pitchFamily="34" charset="0"/>
        <a:buChar char="•"/>
        <a:defRPr sz="1842" kern="1200">
          <a:solidFill>
            <a:schemeClr val="bg1"/>
          </a:solidFill>
          <a:latin typeface="+mn-lt"/>
          <a:ea typeface="+mn-ea"/>
          <a:cs typeface="+mn-cs"/>
        </a:defRPr>
      </a:lvl3pPr>
      <a:lvl4pPr marL="1420700" indent="-157856" algn="l" defTabSz="801906" rtl="0" eaLnBrk="1" latinLnBrk="0" hangingPunct="1">
        <a:lnSpc>
          <a:spcPts val="2017"/>
        </a:lnSpc>
        <a:spcBef>
          <a:spcPts val="0"/>
        </a:spcBef>
        <a:spcAft>
          <a:spcPts val="658"/>
        </a:spcAft>
        <a:buFont typeface="Arial" panose="020B0604020202020204" pitchFamily="34" charset="0"/>
        <a:buChar char="•"/>
        <a:defRPr sz="1842" kern="1200">
          <a:solidFill>
            <a:schemeClr val="bg1"/>
          </a:solidFill>
          <a:latin typeface="+mn-lt"/>
          <a:ea typeface="+mn-ea"/>
          <a:cs typeface="+mn-cs"/>
        </a:defRPr>
      </a:lvl4pPr>
      <a:lvl5pPr marL="1894266" indent="-157856" algn="l" defTabSz="801906" rtl="0" eaLnBrk="1" latinLnBrk="0" hangingPunct="1">
        <a:lnSpc>
          <a:spcPts val="2017"/>
        </a:lnSpc>
        <a:spcBef>
          <a:spcPts val="0"/>
        </a:spcBef>
        <a:spcAft>
          <a:spcPts val="658"/>
        </a:spcAft>
        <a:buFont typeface="Arial" panose="020B0604020202020204" pitchFamily="34" charset="0"/>
        <a:buChar char="•"/>
        <a:defRPr sz="1842" kern="1200">
          <a:solidFill>
            <a:schemeClr val="bg1"/>
          </a:solidFill>
          <a:latin typeface="+mn-lt"/>
          <a:ea typeface="+mn-ea"/>
          <a:cs typeface="+mn-cs"/>
        </a:defRPr>
      </a:lvl5pPr>
      <a:lvl6pPr marL="2205241" indent="-200476" algn="l" defTabSz="801906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194" indent="-200476" algn="l" defTabSz="801906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147" indent="-200476" algn="l" defTabSz="801906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00" indent="-200476" algn="l" defTabSz="801906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53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06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59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12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765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18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671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624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B62E5-0D1C-41FB-8232-DD345831E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DRSP access to WDR data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4A2303E-C59E-41E7-A836-6D1245C0EF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965474"/>
              </p:ext>
            </p:extLst>
          </p:nvPr>
        </p:nvGraphicFramePr>
        <p:xfrm>
          <a:off x="0" y="1462318"/>
          <a:ext cx="10691813" cy="60973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64080">
                  <a:extLst>
                    <a:ext uri="{9D8B030D-6E8A-4147-A177-3AD203B41FA5}">
                      <a16:colId xmlns:a16="http://schemas.microsoft.com/office/drawing/2014/main" val="1616858045"/>
                    </a:ext>
                  </a:extLst>
                </a:gridCol>
                <a:gridCol w="2176863">
                  <a:extLst>
                    <a:ext uri="{9D8B030D-6E8A-4147-A177-3AD203B41FA5}">
                      <a16:colId xmlns:a16="http://schemas.microsoft.com/office/drawing/2014/main" val="1417754089"/>
                    </a:ext>
                  </a:extLst>
                </a:gridCol>
                <a:gridCol w="2030361">
                  <a:extLst>
                    <a:ext uri="{9D8B030D-6E8A-4147-A177-3AD203B41FA5}">
                      <a16:colId xmlns:a16="http://schemas.microsoft.com/office/drawing/2014/main" val="2335338768"/>
                    </a:ext>
                  </a:extLst>
                </a:gridCol>
                <a:gridCol w="1949736">
                  <a:extLst>
                    <a:ext uri="{9D8B030D-6E8A-4147-A177-3AD203B41FA5}">
                      <a16:colId xmlns:a16="http://schemas.microsoft.com/office/drawing/2014/main" val="1073235161"/>
                    </a:ext>
                  </a:extLst>
                </a:gridCol>
                <a:gridCol w="2370773">
                  <a:extLst>
                    <a:ext uri="{9D8B030D-6E8A-4147-A177-3AD203B41FA5}">
                      <a16:colId xmlns:a16="http://schemas.microsoft.com/office/drawing/2014/main" val="4043167898"/>
                    </a:ext>
                  </a:extLst>
                </a:gridCol>
              </a:tblGrid>
              <a:tr h="308511">
                <a:tc gridSpan="3"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DATA TYPE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HOW ACCESSED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554316"/>
                  </a:ext>
                </a:extLst>
              </a:tr>
              <a:tr h="1388301">
                <a:tc>
                  <a:txBody>
                    <a:bodyPr/>
                    <a:lstStyle/>
                    <a:p>
                      <a:r>
                        <a:rPr lang="en-AU" sz="1400" b="1" dirty="0">
                          <a:solidFill>
                            <a:schemeClr val="tx1"/>
                          </a:solidFill>
                        </a:rPr>
                        <a:t>WDRU standing data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NMI WDRU classification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NMI mapping to DUID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NMI-level MRC</a:t>
                      </a:r>
                    </a:p>
                    <a:p>
                      <a:pPr marL="171450" marR="0" lvl="0" indent="-1714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DUID-level MRC</a:t>
                      </a:r>
                    </a:p>
                    <a:p>
                      <a:pPr marL="171450" marR="0" lvl="0" indent="-1714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Maximum ramp rate</a:t>
                      </a:r>
                    </a:p>
                    <a:p>
                      <a:pPr marL="171450" marR="0" lvl="0" indent="-1714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Baseline methodology &amp; baseline settings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>
                          <a:solidFill>
                            <a:schemeClr val="tx1"/>
                          </a:solidFill>
                        </a:rPr>
                        <a:t>Portfolio management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Available as 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782791"/>
                  </a:ext>
                </a:extLst>
              </a:tr>
              <a:tr h="524469">
                <a:tc>
                  <a:txBody>
                    <a:bodyPr/>
                    <a:lstStyle/>
                    <a:p>
                      <a:r>
                        <a:rPr lang="en-AU" sz="1400" b="1" dirty="0">
                          <a:solidFill>
                            <a:schemeClr val="tx1"/>
                          </a:solidFill>
                        </a:rPr>
                        <a:t>Baseline calculation input data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Data inputs and calculations for baseline assessments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Via AEMO business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>
                          <a:solidFill>
                            <a:schemeClr val="tx1"/>
                          </a:solidFill>
                        </a:rPr>
                        <a:t>Upon request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90727"/>
                  </a:ext>
                </a:extLst>
              </a:tr>
              <a:tr h="524469">
                <a:tc>
                  <a:txBody>
                    <a:bodyPr/>
                    <a:lstStyle/>
                    <a:p>
                      <a:r>
                        <a:rPr lang="en-AU" sz="1400" b="1" dirty="0">
                          <a:solidFill>
                            <a:schemeClr val="tx1"/>
                          </a:solidFill>
                        </a:rPr>
                        <a:t>Bidding and dispatch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Dispatch bids: submit &amp; access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Dispatch instructions: receive and access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EMMS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Available as 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216309"/>
                  </a:ext>
                </a:extLst>
              </a:tr>
              <a:tr h="740427">
                <a:tc rowSpan="2">
                  <a:txBody>
                    <a:bodyPr/>
                    <a:lstStyle/>
                    <a:p>
                      <a:r>
                        <a:rPr lang="en-AU" sz="1400" b="1" dirty="0">
                          <a:solidFill>
                            <a:schemeClr val="tx1"/>
                          </a:solidFill>
                        </a:rPr>
                        <a:t>Settlement 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Settlement quantities:</a:t>
                      </a:r>
                    </a:p>
                    <a:p>
                      <a:pPr marL="572414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Uncapped/capped WDRSQ MWh</a:t>
                      </a:r>
                    </a:p>
                    <a:p>
                      <a:pPr marL="572414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WDRTA $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Settlement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As per settlement timelines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404941"/>
                  </a:ext>
                </a:extLst>
              </a:tr>
              <a:tr h="524469">
                <a:tc vMerge="1">
                  <a:txBody>
                    <a:bodyPr/>
                    <a:lstStyle/>
                    <a:p>
                      <a:endParaRPr lang="en-AU" sz="11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Settlement reconciliation data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>
                          <a:solidFill>
                            <a:schemeClr val="tx1"/>
                          </a:solidFill>
                        </a:rPr>
                        <a:t>SRD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As per settlement timelines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188381"/>
                  </a:ext>
                </a:extLst>
              </a:tr>
              <a:tr h="2086711">
                <a:tc>
                  <a:txBody>
                    <a:bodyPr/>
                    <a:lstStyle/>
                    <a:p>
                      <a:r>
                        <a:rPr lang="en-AU" sz="1400" b="1" dirty="0"/>
                        <a:t>DRSP NMI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DRSP Participant ID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FRMP Participant ID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Per TI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Region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TNI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NMI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Uncapped WDRSQ MWh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Capped WDRSQ MWh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MRC MW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MRCSQ MWh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WDRTA $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RP $ per MWh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RRP TLF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WDRRR $ per MWh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ME*DLF qty in MWh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BQ*DLF qty in MWh 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Receive and access WDR settlement quantities via EMMS and through settlement statement process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As per settlement timelines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080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1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B62E5-0D1C-41FB-8232-DD345831E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Retailer access to WDR data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4A2303E-C59E-41E7-A836-6D1245C0EF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651393"/>
              </p:ext>
            </p:extLst>
          </p:nvPr>
        </p:nvGraphicFramePr>
        <p:xfrm>
          <a:off x="0" y="1461189"/>
          <a:ext cx="10691813" cy="612941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1616858045"/>
                    </a:ext>
                  </a:extLst>
                </a:gridCol>
                <a:gridCol w="1910080">
                  <a:extLst>
                    <a:ext uri="{9D8B030D-6E8A-4147-A177-3AD203B41FA5}">
                      <a16:colId xmlns:a16="http://schemas.microsoft.com/office/drawing/2014/main" val="1417754089"/>
                    </a:ext>
                  </a:extLst>
                </a:gridCol>
                <a:gridCol w="1656080">
                  <a:extLst>
                    <a:ext uri="{9D8B030D-6E8A-4147-A177-3AD203B41FA5}">
                      <a16:colId xmlns:a16="http://schemas.microsoft.com/office/drawing/2014/main" val="976338878"/>
                    </a:ext>
                  </a:extLst>
                </a:gridCol>
                <a:gridCol w="4003040">
                  <a:extLst>
                    <a:ext uri="{9D8B030D-6E8A-4147-A177-3AD203B41FA5}">
                      <a16:colId xmlns:a16="http://schemas.microsoft.com/office/drawing/2014/main" val="1073235161"/>
                    </a:ext>
                  </a:extLst>
                </a:gridCol>
                <a:gridCol w="1629093">
                  <a:extLst>
                    <a:ext uri="{9D8B030D-6E8A-4147-A177-3AD203B41FA5}">
                      <a16:colId xmlns:a16="http://schemas.microsoft.com/office/drawing/2014/main" val="4043167898"/>
                    </a:ext>
                  </a:extLst>
                </a:gridCol>
              </a:tblGrid>
              <a:tr h="252876">
                <a:tc gridSpan="3">
                  <a:txBody>
                    <a:bodyPr/>
                    <a:lstStyle/>
                    <a:p>
                      <a:pPr algn="ctr"/>
                      <a:r>
                        <a:rPr lang="en-AU" sz="1050" dirty="0"/>
                        <a:t>DATA TYPE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50" dirty="0"/>
                        <a:t>HOW ACCESSED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50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554316"/>
                  </a:ext>
                </a:extLst>
              </a:tr>
              <a:tr h="252876">
                <a:tc>
                  <a:txBody>
                    <a:bodyPr/>
                    <a:lstStyle/>
                    <a:p>
                      <a:r>
                        <a:rPr lang="en-AU" sz="1050" b="1" dirty="0">
                          <a:solidFill>
                            <a:schemeClr val="tx1"/>
                          </a:solidFill>
                        </a:rPr>
                        <a:t>DRSP role assigned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Relevant change requests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>
                          <a:solidFill>
                            <a:schemeClr val="tx1"/>
                          </a:solidFill>
                        </a:rPr>
                        <a:t>B2B hub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>
                          <a:solidFill>
                            <a:schemeClr val="tx1"/>
                          </a:solidFill>
                        </a:rPr>
                        <a:t>As 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782791"/>
                  </a:ext>
                </a:extLst>
              </a:tr>
              <a:tr h="1043117">
                <a:tc>
                  <a:txBody>
                    <a:bodyPr/>
                    <a:lstStyle/>
                    <a:p>
                      <a:r>
                        <a:rPr lang="en-AU" sz="1050" b="1" dirty="0">
                          <a:solidFill>
                            <a:schemeClr val="tx1"/>
                          </a:solidFill>
                        </a:rPr>
                        <a:t>WDRU standing data for classified NMIs for which retailer is FRMP</a:t>
                      </a:r>
                    </a:p>
                    <a:p>
                      <a:endParaRPr lang="en-AU" sz="10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NMI WDRU classification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NMI mapping to DUID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NMI-level MRC</a:t>
                      </a:r>
                    </a:p>
                    <a:p>
                      <a:pPr marL="171450" marR="0" lvl="0" indent="-1714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DUID-level MRC</a:t>
                      </a:r>
                    </a:p>
                    <a:p>
                      <a:pPr marL="171450" marR="0" lvl="0" indent="-1714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Maximum ramp rate</a:t>
                      </a:r>
                    </a:p>
                    <a:p>
                      <a:pPr marL="171450" marR="0" lvl="0" indent="-1714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Baseline methodology &amp; baseline settings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Receive periodic report providing details of all WDRUs for which it is the FRMP</a:t>
                      </a:r>
                    </a:p>
                    <a:p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Receive change requests related to NMI WDRU classification via B2B e-Hub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Periodic, TBC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90727"/>
                  </a:ext>
                </a:extLst>
              </a:tr>
              <a:tr h="410925"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50" b="1" dirty="0">
                          <a:solidFill>
                            <a:schemeClr val="tx1"/>
                          </a:solidFill>
                        </a:rPr>
                        <a:t>Baseline calculation input data</a:t>
                      </a:r>
                      <a:endParaRPr lang="en-AU" sz="1050" b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Data inputs and calculations for baseline assessments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Via AEMO business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50">
                          <a:solidFill>
                            <a:schemeClr val="tx1"/>
                          </a:solidFill>
                        </a:rPr>
                        <a:t>Upon request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216309"/>
                  </a:ext>
                </a:extLst>
              </a:tr>
              <a:tr h="914507">
                <a:tc row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5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Bidding and dispatch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b="0" i="0" u="none" strike="noStrike" noProof="0" dirty="0">
                          <a:solidFill>
                            <a:schemeClr val="tx1"/>
                          </a:solidFill>
                          <a:latin typeface="Segoe UI Semilight"/>
                        </a:rPr>
                        <a:t>Dispatch </a:t>
                      </a:r>
                      <a:r>
                        <a:rPr lang="en-AU" sz="1050" b="0" i="1" u="none" strike="noStrike" noProof="0" dirty="0">
                          <a:solidFill>
                            <a:schemeClr val="tx1"/>
                          </a:solidFill>
                          <a:latin typeface="Segoe UI Semilight"/>
                        </a:rPr>
                        <a:t>bids</a:t>
                      </a:r>
                      <a:endParaRPr lang="en-US" sz="12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Access </a:t>
                      </a:r>
                      <a:r>
                        <a:rPr lang="en-AU" sz="1050" i="1" dirty="0">
                          <a:solidFill>
                            <a:schemeClr val="tx1"/>
                          </a:solidFill>
                        </a:rPr>
                        <a:t>dispatch bids </a:t>
                      </a: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via EMMS (published in accordance with the timetable) for DUIDs containing one or more WDRUs for which it is the FRMP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Access </a:t>
                      </a:r>
                      <a:r>
                        <a:rPr lang="en-AU" sz="1050" i="1" dirty="0">
                          <a:solidFill>
                            <a:schemeClr val="tx1"/>
                          </a:solidFill>
                        </a:rPr>
                        <a:t>dispatch bids</a:t>
                      </a: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 for all facilities on NEMWEB page on AEMO website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50">
                          <a:solidFill>
                            <a:schemeClr val="tx1"/>
                          </a:solidFill>
                        </a:rPr>
                        <a:t>Daily on D+1</a:t>
                      </a:r>
                      <a:endParaRPr lang="en-AU" sz="105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532121"/>
                  </a:ext>
                </a:extLst>
              </a:tr>
              <a:tr h="885070">
                <a:tc vMerge="1">
                  <a:txBody>
                    <a:bodyPr/>
                    <a:lstStyle/>
                    <a:p>
                      <a:endParaRPr lang="en-AU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DUID level </a:t>
                      </a:r>
                      <a:r>
                        <a:rPr lang="en-AU" sz="1050" i="1" dirty="0">
                          <a:solidFill>
                            <a:schemeClr val="tx1"/>
                          </a:solidFill>
                        </a:rPr>
                        <a:t>dispatch instructions</a:t>
                      </a: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pPr marL="572414" lvl="1" indent="-171450">
                        <a:buFont typeface="Segoe UI Semilight" panose="020B0402040204020203" pitchFamily="34" charset="0"/>
                        <a:buChar char="-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Intervals of DUID dispatch</a:t>
                      </a:r>
                    </a:p>
                    <a:p>
                      <a:pPr marL="572414" lvl="1" indent="-171450">
                        <a:buFont typeface="Segoe UI Semilight" panose="020B0402040204020203" pitchFamily="34" charset="0"/>
                        <a:buChar char="-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DUID dispatch quantity</a:t>
                      </a:r>
                    </a:p>
                    <a:p>
                      <a:pPr marL="572414" lvl="1" indent="-171450">
                        <a:buFont typeface="Segoe UI Semilight" panose="020B0402040204020203" pitchFamily="34" charset="0"/>
                        <a:buChar char="-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NMIs associated with DUID for which retailer is FRMP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Access </a:t>
                      </a:r>
                      <a:r>
                        <a:rPr lang="en-AU" sz="1050" i="1" dirty="0">
                          <a:solidFill>
                            <a:schemeClr val="tx1"/>
                          </a:solidFill>
                        </a:rPr>
                        <a:t>dispatch instructions</a:t>
                      </a: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 via EMMS (published in accordance with the </a:t>
                      </a:r>
                      <a:r>
                        <a:rPr lang="en-AU" sz="1050" i="1" dirty="0">
                          <a:solidFill>
                            <a:schemeClr val="tx1"/>
                          </a:solidFill>
                        </a:rPr>
                        <a:t>Spot Market Operations Timetable</a:t>
                      </a: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Access </a:t>
                      </a:r>
                      <a:r>
                        <a:rPr lang="en-AU" sz="1050" i="1" dirty="0">
                          <a:solidFill>
                            <a:schemeClr val="tx1"/>
                          </a:solidFill>
                        </a:rPr>
                        <a:t>dispatch instructions</a:t>
                      </a: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 for all facilities on NEMWEB page on AEMO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170097"/>
                  </a:ext>
                </a:extLst>
              </a:tr>
              <a:tr h="568973">
                <a:tc rowSpan="2">
                  <a:txBody>
                    <a:bodyPr/>
                    <a:lstStyle/>
                    <a:p>
                      <a:r>
                        <a:rPr lang="en-AU" sz="1050" b="1" dirty="0">
                          <a:solidFill>
                            <a:schemeClr val="tx1"/>
                          </a:solidFill>
                        </a:rPr>
                        <a:t>Settlement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Settlement quantities: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Uncapped/capped WDRSQ MWh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WDRTA $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Settlement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As per settlement timelines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465910"/>
                  </a:ext>
                </a:extLst>
              </a:tr>
              <a:tr h="410925">
                <a:tc vMerge="1"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050">
                          <a:solidFill>
                            <a:schemeClr val="tx1"/>
                          </a:solidFill>
                        </a:rPr>
                        <a:t>Settlement reconciliation data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SRD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50">
                          <a:solidFill>
                            <a:schemeClr val="tx1"/>
                          </a:solidFill>
                        </a:rPr>
                        <a:t>As per settlement timelines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316261"/>
                  </a:ext>
                </a:extLst>
              </a:tr>
              <a:tr h="1359213">
                <a:tc>
                  <a:txBody>
                    <a:bodyPr/>
                    <a:lstStyle/>
                    <a:p>
                      <a:r>
                        <a:rPr lang="en-AU" sz="1050" b="1" dirty="0">
                          <a:solidFill>
                            <a:schemeClr val="tx1"/>
                          </a:solidFill>
                        </a:rPr>
                        <a:t>DRSP NMI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DRSP Participant ID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FRMP Participant ID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Per TI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Region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TNI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NMI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Uncapped WDRSQ MWh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Capped WDRSQ MWh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MRC MW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MRCSQ MWh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WDRTA $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RP $ per MWh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RRP TLF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WDRRR $ per MWh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ME*DLF qty in MWh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dirty="0">
                          <a:solidFill>
                            <a:schemeClr val="tx1"/>
                          </a:solidFill>
                        </a:rPr>
                        <a:t>BQ*DLF qty in MWh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dirty="0"/>
                        <a:t>Receive and access WDR settlement quantities via EMMS and through settlement statement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050" b="0" i="0" u="none" strike="noStrike" noProof="0" dirty="0">
                          <a:solidFill>
                            <a:schemeClr val="tx1"/>
                          </a:solidFill>
                          <a:latin typeface="Segoe UI Semilight"/>
                        </a:rPr>
                        <a:t>As per settlement timelines</a:t>
                      </a:r>
                      <a:endParaRPr lang="en-AU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245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4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C5739-91FD-40A1-A915-BA7730F86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DNSP access to WDR data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2C3F032-20ED-4C71-9B5C-08BF9EDBC1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776198"/>
              </p:ext>
            </p:extLst>
          </p:nvPr>
        </p:nvGraphicFramePr>
        <p:xfrm>
          <a:off x="0" y="2012950"/>
          <a:ext cx="10691815" cy="22383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12719">
                  <a:extLst>
                    <a:ext uri="{9D8B030D-6E8A-4147-A177-3AD203B41FA5}">
                      <a16:colId xmlns:a16="http://schemas.microsoft.com/office/drawing/2014/main" val="2321936553"/>
                    </a:ext>
                  </a:extLst>
                </a:gridCol>
                <a:gridCol w="6675121">
                  <a:extLst>
                    <a:ext uri="{9D8B030D-6E8A-4147-A177-3AD203B41FA5}">
                      <a16:colId xmlns:a16="http://schemas.microsoft.com/office/drawing/2014/main" val="407492970"/>
                    </a:ext>
                  </a:extLst>
                </a:gridCol>
                <a:gridCol w="1303975">
                  <a:extLst>
                    <a:ext uri="{9D8B030D-6E8A-4147-A177-3AD203B41FA5}">
                      <a16:colId xmlns:a16="http://schemas.microsoft.com/office/drawing/2014/main" val="29625394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HOW ACCESSED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237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dirty="0"/>
                        <a:t>NMI WDRU classification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dirty="0"/>
                        <a:t>NMI mapping to DUID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dirty="0"/>
                        <a:t>NMI-level MRC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dirty="0"/>
                        <a:t>DUID-level MRC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dirty="0"/>
                        <a:t>Maximum ramp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Receive periodic report providing details of all WDRUs connected to its distribution network, or that are aggregated with one or more WDRUs connected to its distribution network</a:t>
                      </a:r>
                    </a:p>
                    <a:p>
                      <a:endParaRPr lang="en-AU" dirty="0"/>
                    </a:p>
                    <a:p>
                      <a:r>
                        <a:rPr lang="en-AU" dirty="0"/>
                        <a:t>Receive change requests related to NMI WDRU classification via B2B e-Hub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550" dirty="0">
                          <a:solidFill>
                            <a:schemeClr val="tx1"/>
                          </a:solidFill>
                        </a:rPr>
                        <a:t>Periodic, TBC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588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dirty="0"/>
                        <a:t>Baseline methodology &amp; baseline settings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Not provided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801929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AU" sz="1579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953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09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870C0-5390-4316-9F15-34A569AAD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8186682" cy="1310695"/>
          </a:xfrm>
        </p:spPr>
        <p:txBody>
          <a:bodyPr/>
          <a:lstStyle/>
          <a:p>
            <a:r>
              <a:rPr lang="en-AU"/>
              <a:t>Public &amp; All Market WDR Participant Reporting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E6E950A-A694-4351-B9DE-6D8818EB9C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118946"/>
              </p:ext>
            </p:extLst>
          </p:nvPr>
        </p:nvGraphicFramePr>
        <p:xfrm>
          <a:off x="-1" y="1461189"/>
          <a:ext cx="10691813" cy="609848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36837">
                  <a:extLst>
                    <a:ext uri="{9D8B030D-6E8A-4147-A177-3AD203B41FA5}">
                      <a16:colId xmlns:a16="http://schemas.microsoft.com/office/drawing/2014/main" val="420933101"/>
                    </a:ext>
                  </a:extLst>
                </a:gridCol>
                <a:gridCol w="5934235">
                  <a:extLst>
                    <a:ext uri="{9D8B030D-6E8A-4147-A177-3AD203B41FA5}">
                      <a16:colId xmlns:a16="http://schemas.microsoft.com/office/drawing/2014/main" val="11197855"/>
                    </a:ext>
                  </a:extLst>
                </a:gridCol>
                <a:gridCol w="2094271">
                  <a:extLst>
                    <a:ext uri="{9D8B030D-6E8A-4147-A177-3AD203B41FA5}">
                      <a16:colId xmlns:a16="http://schemas.microsoft.com/office/drawing/2014/main" val="421441739"/>
                    </a:ext>
                  </a:extLst>
                </a:gridCol>
                <a:gridCol w="1626470">
                  <a:extLst>
                    <a:ext uri="{9D8B030D-6E8A-4147-A177-3AD203B41FA5}">
                      <a16:colId xmlns:a16="http://schemas.microsoft.com/office/drawing/2014/main" val="111980553"/>
                    </a:ext>
                  </a:extLst>
                </a:gridCol>
              </a:tblGrid>
              <a:tr h="275154">
                <a:tc>
                  <a:txBody>
                    <a:bodyPr/>
                    <a:lstStyle/>
                    <a:p>
                      <a:r>
                        <a:rPr lang="en-AU" sz="1100" dirty="0"/>
                        <a:t>Recipient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Data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/>
                        <a:t>How accessed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/>
                        <a:t>Frequency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2146362"/>
                  </a:ext>
                </a:extLst>
              </a:tr>
              <a:tr h="520069">
                <a:tc rowSpan="2">
                  <a:txBody>
                    <a:bodyPr/>
                    <a:lstStyle/>
                    <a:p>
                      <a:r>
                        <a:rPr lang="en-AU" sz="1100" b="1" dirty="0"/>
                        <a:t>Market participants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WDR trading line item QTY and $</a:t>
                      </a:r>
                    </a:p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 item name:  Wholesale Demand Response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Market summary report (MSR)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As per settlement timelines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4957450"/>
                  </a:ext>
                </a:extLst>
              </a:tr>
              <a:tr h="478568">
                <a:tc vMerge="1"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WDR trading line item QTY (BQ-ME) and $ /WDR update</a:t>
                      </a:r>
                      <a:endParaRPr lang="en-A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Regional summary report (RSR)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AU" sz="1100" b="0" i="0" u="none" strike="noStrike" noProof="0">
                          <a:latin typeface="Segoe UI Semilight"/>
                        </a:rPr>
                        <a:t>As per settlement timelines</a:t>
                      </a:r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4451274"/>
                  </a:ext>
                </a:extLst>
              </a:tr>
              <a:tr h="987318">
                <a:tc rowSpan="5">
                  <a:txBody>
                    <a:bodyPr/>
                    <a:lstStyle/>
                    <a:p>
                      <a:r>
                        <a:rPr lang="en-AU" sz="1100" b="1" dirty="0"/>
                        <a:t>Public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Quarterly Prices per: </a:t>
                      </a:r>
                    </a:p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 (RRP)</a:t>
                      </a:r>
                    </a:p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Year </a:t>
                      </a:r>
                    </a:p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Firm WDRRR or</a:t>
                      </a:r>
                    </a:p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Non-Firm WDRRR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Website publication WDRRR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Quartlery (revised when RRP firmed)</a:t>
                      </a:r>
                      <a:endParaRPr lang="en-AU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1955442"/>
                  </a:ext>
                </a:extLst>
              </a:tr>
              <a:tr h="453194">
                <a:tc vMerge="1"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DUID level MRC</a:t>
                      </a:r>
                    </a:p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Registration/exemption list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>
                          <a:solidFill>
                            <a:schemeClr val="tx1"/>
                          </a:solidFill>
                        </a:rPr>
                        <a:t>Website publication of Registration and Exemption list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 dirty="0">
                          <a:solidFill>
                            <a:schemeClr val="tx1"/>
                          </a:solidFill>
                        </a:rPr>
                        <a:t>Upon update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8627519"/>
                  </a:ext>
                </a:extLst>
              </a:tr>
              <a:tr h="1165358">
                <a:tc vMerge="1"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Baseline methodologies:</a:t>
                      </a:r>
                    </a:p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BMs available for use under WDR guidelines and extent to which BMs are used</a:t>
                      </a:r>
                    </a:p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Proposals for new BMs received by AEMO</a:t>
                      </a:r>
                    </a:p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Assessment of each BM against the BM metrics</a:t>
                      </a:r>
                    </a:p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Periods for which WDRUs have been BL non-compliant</a:t>
                      </a:r>
                    </a:p>
                    <a:p>
                      <a:pPr marL="171450" indent="-1714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Changes to existing and development of new BMs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Report (NER 3.10.6 (b))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Annual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649707"/>
                  </a:ext>
                </a:extLst>
              </a:tr>
              <a:tr h="1877520">
                <a:tc vMerge="1"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WDR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number of registered Demand Response Service Providers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number and capacity of wholesale demand response units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amount of dispatched wholesale demand response and the frequency of dispatch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analysis of the spot market price levels at which wholesale demand response was dispatched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frequency and extent of wholesale demand response units declared to be non-conforming under clause 3.8.23(a)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analysis of the impact of dispatched wholesale demand response on the procurement and use of each market ancillary service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analysis of trends, including year-on-year 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Report (NER 3.10.6 (c))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Annual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8993791"/>
                  </a:ext>
                </a:extLst>
              </a:tr>
              <a:tr h="341305">
                <a:tc vMerge="1"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Analysis of volumes/types of DR reported through DSP portal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Report (NER 3.7D(c))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Annual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2545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0008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AEMO TW Segoe">
      <a:majorFont>
        <a:latin typeface="Century Gothic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 A4 v3.potx" id="{A797FDB9-8A26-4056-9623-5571199557CE}" vid="{FFE1CF38-5BBD-4F94-BB00-831C360B7E3F}"/>
    </a:ext>
  </a:extLst>
</a:theme>
</file>

<file path=ppt/theme/theme2.xml><?xml version="1.0" encoding="utf-8"?>
<a:theme xmlns:a="http://schemas.openxmlformats.org/drawingml/2006/main" name="AEMC Primary Presentation Template 16x9">
  <a:themeElements>
    <a:clrScheme name="AEMC3">
      <a:dk1>
        <a:srgbClr val="FFFFFF"/>
      </a:dk1>
      <a:lt1>
        <a:srgbClr val="58595B"/>
      </a:lt1>
      <a:dk2>
        <a:srgbClr val="FFFFFF"/>
      </a:dk2>
      <a:lt2>
        <a:srgbClr val="E6E6E6"/>
      </a:lt2>
      <a:accent1>
        <a:srgbClr val="7E4182"/>
      </a:accent1>
      <a:accent2>
        <a:srgbClr val="005983"/>
      </a:accent2>
      <a:accent3>
        <a:srgbClr val="00A8E5"/>
      </a:accent3>
      <a:accent4>
        <a:srgbClr val="96D2F0"/>
      </a:accent4>
      <a:accent5>
        <a:srgbClr val="BDCC2A"/>
      </a:accent5>
      <a:accent6>
        <a:srgbClr val="E58E1A"/>
      </a:accent6>
      <a:hlink>
        <a:srgbClr val="58595B"/>
      </a:hlink>
      <a:folHlink>
        <a:srgbClr val="58595B"/>
      </a:folHlink>
    </a:clrScheme>
    <a:fontScheme name="AEMC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MC Primary Presentation Template 16x9" id="{788AD36A-9F0C-FE4D-84C9-6EA20F40E2E6}" vid="{A2364C76-5967-9C42-8051-0107DA99B6FE}"/>
    </a:ext>
  </a:extLst>
</a:theme>
</file>

<file path=ppt/theme/theme3.xml><?xml version="1.0" encoding="utf-8"?>
<a:theme xmlns:a="http://schemas.openxmlformats.org/drawingml/2006/main" name="1_AEMC Plain Presentation Template 4x3">
  <a:themeElements>
    <a:clrScheme name="AEMC3">
      <a:dk1>
        <a:srgbClr val="FFFFFF"/>
      </a:dk1>
      <a:lt1>
        <a:srgbClr val="58595B"/>
      </a:lt1>
      <a:dk2>
        <a:srgbClr val="FFFFFF"/>
      </a:dk2>
      <a:lt2>
        <a:srgbClr val="E6E6E6"/>
      </a:lt2>
      <a:accent1>
        <a:srgbClr val="7E4182"/>
      </a:accent1>
      <a:accent2>
        <a:srgbClr val="005983"/>
      </a:accent2>
      <a:accent3>
        <a:srgbClr val="00A8E5"/>
      </a:accent3>
      <a:accent4>
        <a:srgbClr val="96D2F0"/>
      </a:accent4>
      <a:accent5>
        <a:srgbClr val="BDCC2A"/>
      </a:accent5>
      <a:accent6>
        <a:srgbClr val="E58E1A"/>
      </a:accent6>
      <a:hlink>
        <a:srgbClr val="58595B"/>
      </a:hlink>
      <a:folHlink>
        <a:srgbClr val="58595B"/>
      </a:folHlink>
    </a:clrScheme>
    <a:fontScheme name="AEMC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MC Plain Presentation Template 4x3" id="{E1DC0F5F-97E8-2F40-91DC-B9604F30E6A4}" vid="{085083E3-D3D4-B343-96A7-FB4350A2E65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ize xmlns="e3708f2a-196c-4f28-b69d-ea220511b912" xsi:nil="true"/>
    <SharedWithUsers xmlns="f1ba3f38-10e8-4d92-bd71-f765dd5286e6">
      <UserInfo>
        <DisplayName>Ruth Guest</DisplayName>
        <AccountId>68</AccountId>
        <AccountType/>
      </UserInfo>
      <UserInfo>
        <DisplayName>Greg Ruthven</DisplayName>
        <AccountId>96</AccountId>
        <AccountType/>
      </UserInfo>
      <UserInfo>
        <DisplayName>Neil Batie</DisplayName>
        <AccountId>14</AccountId>
        <AccountType/>
      </UserInfo>
      <UserInfo>
        <DisplayName>Darren Spoor</DisplayName>
        <AccountId>790</AccountId>
        <AccountType/>
      </UserInfo>
      <UserInfo>
        <DisplayName>Jennifer Sai</DisplayName>
        <AccountId>464</AccountId>
        <AccountType/>
      </UserInfo>
      <UserInfo>
        <DisplayName>Paul Johnson</DisplayName>
        <AccountId>486</AccountId>
        <AccountType/>
      </UserInfo>
      <UserInfo>
        <DisplayName>Madison Pigliardo</DisplayName>
        <AccountId>687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741B1729F0B246871D29FFAC37FBF0" ma:contentTypeVersion="13" ma:contentTypeDescription="Create a new document." ma:contentTypeScope="" ma:versionID="d36fcd4662fb6e71d3f52a6108c228fd">
  <xsd:schema xmlns:xsd="http://www.w3.org/2001/XMLSchema" xmlns:xs="http://www.w3.org/2001/XMLSchema" xmlns:p="http://schemas.microsoft.com/office/2006/metadata/properties" xmlns:ns2="e3708f2a-196c-4f28-b69d-ea220511b912" xmlns:ns3="f1ba3f38-10e8-4d92-bd71-f765dd5286e6" targetNamespace="http://schemas.microsoft.com/office/2006/metadata/properties" ma:root="true" ma:fieldsID="a0b0c046f5b40a355e24c8cf1e930599" ns2:_="" ns3:_="">
    <xsd:import namespace="e3708f2a-196c-4f28-b69d-ea220511b912"/>
    <xsd:import namespace="f1ba3f38-10e8-4d92-bd71-f765dd5286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Siz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08f2a-196c-4f28-b69d-ea220511b9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Size" ma:index="20" nillable="true" ma:displayName="Size" ma:internalName="Siz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ba3f38-10e8-4d92-bd71-f765dd5286e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19055A-060F-4FCF-B48F-4186217F11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5D75FA-66EE-42F3-AE6D-BC25F3276C4B}">
  <ds:schemaRefs>
    <ds:schemaRef ds:uri="http://purl.org/dc/elements/1.1/"/>
    <ds:schemaRef ds:uri="http://schemas.microsoft.com/office/2006/metadata/properties"/>
    <ds:schemaRef ds:uri="f1ba3f38-10e8-4d92-bd71-f765dd5286e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3708f2a-196c-4f28-b69d-ea220511b91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442606-202A-4919-87C9-D93A80EEF6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708f2a-196c-4f28-b69d-ea220511b912"/>
    <ds:schemaRef ds:uri="f1ba3f38-10e8-4d92-bd71-f765dd5286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A4 full colour</Template>
  <TotalTime>25</TotalTime>
  <Words>793</Words>
  <Application>Microsoft Office PowerPoint</Application>
  <PresentationFormat>Custom</PresentationFormat>
  <Paragraphs>173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AEMC Primary Presentation Template 16x9</vt:lpstr>
      <vt:lpstr>1_AEMC Plain Presentation Template 4x3</vt:lpstr>
      <vt:lpstr>DRSP access to WDR data</vt:lpstr>
      <vt:lpstr>Retailer access to WDR data</vt:lpstr>
      <vt:lpstr>DNSP access to WDR data</vt:lpstr>
      <vt:lpstr>Public &amp; All Market WDR Participant Reporting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Participating in the Wholesale Demand Response Mechanism</dc:title>
  <dc:creator>Emily Brodie</dc:creator>
  <cp:lastModifiedBy>Emily Brodie</cp:lastModifiedBy>
  <cp:revision>3</cp:revision>
  <dcterms:created xsi:type="dcterms:W3CDTF">2020-09-01T03:46:29Z</dcterms:created>
  <dcterms:modified xsi:type="dcterms:W3CDTF">2021-03-30T02:22:02Z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0x010100F3741B1729F0B246871D29FFAC37FBF0</vt:lpwstr>
  </property>
</Properties>
</file>