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20"/>
  </p:notesMasterIdLst>
  <p:handoutMasterIdLst>
    <p:handoutMasterId r:id="rId21"/>
  </p:handoutMasterIdLst>
  <p:sldIdLst>
    <p:sldId id="256" r:id="rId9"/>
    <p:sldId id="261" r:id="rId10"/>
    <p:sldId id="267" r:id="rId11"/>
    <p:sldId id="257" r:id="rId12"/>
    <p:sldId id="279" r:id="rId13"/>
    <p:sldId id="263" r:id="rId14"/>
    <p:sldId id="280" r:id="rId15"/>
    <p:sldId id="281" r:id="rId16"/>
    <p:sldId id="269" r:id="rId17"/>
    <p:sldId id="271" r:id="rId18"/>
    <p:sldId id="26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60" d="100"/>
          <a:sy n="60" d="100"/>
        </p:scale>
        <p:origin x="13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November 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November 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POC@aemo.com.a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AEMO ‘Power of choice’</a:t>
            </a:r>
            <a:br>
              <a:rPr lang="en-AU" dirty="0" smtClean="0"/>
            </a:br>
            <a:r>
              <a:rPr lang="en-AU" dirty="0" smtClean="0"/>
              <a:t>Readiness Working Group</a:t>
            </a:r>
            <a:br>
              <a:rPr lang="en-AU" dirty="0" smtClean="0"/>
            </a:br>
            <a:r>
              <a:rPr lang="en-AU" dirty="0" smtClean="0"/>
              <a:t>(POC-RWG)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28 November 2016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/>
          <a:lstStyle/>
          <a:p>
            <a:r>
              <a:rPr lang="en-AU" dirty="0"/>
              <a:t>4. Industry readiness reporting plan</a:t>
            </a:r>
            <a:br>
              <a:rPr lang="en-AU" dirty="0"/>
            </a:br>
            <a:r>
              <a:rPr lang="en-AU" dirty="0"/>
              <a:t>    – FEEDBACK AND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Other</a:t>
            </a:r>
          </a:p>
          <a:p>
            <a:r>
              <a:rPr lang="en-AU" dirty="0" smtClean="0"/>
              <a:t>Reporting on the number of open risks and issues</a:t>
            </a:r>
          </a:p>
          <a:p>
            <a:r>
              <a:rPr lang="en-AU" dirty="0" smtClean="0"/>
              <a:t>Added specific criteria on readiness of B2B e-hub for industry testing</a:t>
            </a:r>
          </a:p>
          <a:p>
            <a:r>
              <a:rPr lang="en-AU" dirty="0" smtClean="0"/>
              <a:t>Notes field for general comments included</a:t>
            </a:r>
          </a:p>
          <a:p>
            <a:pPr marL="0" indent="0">
              <a:buNone/>
            </a:pPr>
            <a:r>
              <a:rPr lang="en-AU" b="1" dirty="0"/>
              <a:t>Contingency plans</a:t>
            </a:r>
          </a:p>
          <a:p>
            <a:r>
              <a:rPr lang="en-AU" dirty="0" smtClean="0"/>
              <a:t>No specific criteria asking participants if they have contingency measures in place</a:t>
            </a:r>
          </a:p>
          <a:p>
            <a:r>
              <a:rPr lang="en-AU" dirty="0" smtClean="0"/>
              <a:t>Implementation and Transition plans expected to have contingency planning incorporated</a:t>
            </a:r>
          </a:p>
          <a:p>
            <a:r>
              <a:rPr lang="en-AU" dirty="0" smtClean="0"/>
              <a:t>Purpose of reporting is to highlight areas where industry may need to develop industry-wide contingency measures</a:t>
            </a:r>
          </a:p>
          <a:p>
            <a:endParaRPr lang="en-AU" dirty="0" smtClean="0"/>
          </a:p>
          <a:p>
            <a:endParaRPr lang="en-AU" dirty="0" smtClean="0"/>
          </a:p>
          <a:p>
            <a:pPr lvl="1"/>
            <a:endParaRPr lang="en-AU" dirty="0" smtClean="0"/>
          </a:p>
          <a:p>
            <a:endParaRPr lang="en-AU" dirty="0" smtClean="0"/>
          </a:p>
          <a:p>
            <a:pPr marL="0" indent="0">
              <a:buNone/>
            </a:pP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1340867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6. Closing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2200" b="1" dirty="0" smtClean="0"/>
              <a:t>Actions</a:t>
            </a:r>
          </a:p>
          <a:p>
            <a:r>
              <a:rPr lang="en-AU" sz="2200" dirty="0" smtClean="0"/>
              <a:t>POC-RWG comments to </a:t>
            </a:r>
            <a:r>
              <a:rPr lang="en-AU" sz="2200" dirty="0" smtClean="0">
                <a:hlinkClick r:id="rId2"/>
              </a:rPr>
              <a:t>POC@aemo.com.au</a:t>
            </a:r>
            <a:r>
              <a:rPr lang="en-AU" sz="2200" dirty="0" smtClean="0"/>
              <a:t> by </a:t>
            </a:r>
            <a:r>
              <a:rPr lang="en-AU" sz="2200" b="1" dirty="0" smtClean="0"/>
              <a:t>5 Dec </a:t>
            </a:r>
            <a:r>
              <a:rPr lang="en-AU" sz="2200" dirty="0" smtClean="0"/>
              <a:t>on</a:t>
            </a:r>
            <a:r>
              <a:rPr lang="en-AU" sz="2200" dirty="0" smtClean="0"/>
              <a:t>:</a:t>
            </a:r>
          </a:p>
          <a:p>
            <a:pPr lvl="1"/>
            <a:r>
              <a:rPr lang="en-AU" dirty="0" smtClean="0"/>
              <a:t>Readiness reporting</a:t>
            </a:r>
            <a:endParaRPr lang="en-AU" dirty="0" smtClean="0"/>
          </a:p>
          <a:p>
            <a:r>
              <a:rPr lang="en-AU" sz="2200" dirty="0" smtClean="0"/>
              <a:t>AEMO </a:t>
            </a:r>
            <a:r>
              <a:rPr lang="en-AU" sz="2200" dirty="0" smtClean="0"/>
              <a:t>to prepare summary note of today’s meeting</a:t>
            </a:r>
            <a:endParaRPr lang="en-AU" sz="1000" dirty="0" smtClean="0"/>
          </a:p>
          <a:p>
            <a:pPr marL="0" indent="0">
              <a:buNone/>
            </a:pPr>
            <a:r>
              <a:rPr lang="en-AU" sz="2200" b="1" dirty="0" smtClean="0"/>
              <a:t>Next steps</a:t>
            </a:r>
          </a:p>
          <a:p>
            <a:r>
              <a:rPr lang="en-AU" sz="2200" dirty="0" smtClean="0"/>
              <a:t>AEMO to distribute meeting summary note to POC-RWG</a:t>
            </a:r>
          </a:p>
          <a:p>
            <a:r>
              <a:rPr lang="en-AU" sz="2200" dirty="0" smtClean="0"/>
              <a:t>AEMO to distribute </a:t>
            </a:r>
            <a:r>
              <a:rPr lang="en-AU" sz="2200" dirty="0" smtClean="0"/>
              <a:t>version 2.0 of reporting to POC-RWG</a:t>
            </a:r>
          </a:p>
          <a:p>
            <a:r>
              <a:rPr lang="en-AU" sz="2200" b="1" dirty="0" smtClean="0"/>
              <a:t>Next </a:t>
            </a:r>
            <a:r>
              <a:rPr lang="en-AU" sz="2200" b="1" dirty="0" smtClean="0"/>
              <a:t>meeting</a:t>
            </a:r>
          </a:p>
          <a:p>
            <a:r>
              <a:rPr lang="en-AU" sz="2200" dirty="0" smtClean="0"/>
              <a:t>13 February 2017 </a:t>
            </a:r>
            <a:r>
              <a:rPr lang="en-AU" sz="2200" dirty="0" smtClean="0"/>
              <a:t>(tbc)</a:t>
            </a:r>
            <a:endParaRPr lang="en-AU" sz="2200" dirty="0"/>
          </a:p>
        </p:txBody>
      </p:sp>
    </p:spTree>
    <p:extLst>
      <p:ext uri="{BB962C8B-B14F-4D97-AF65-F5344CB8AC3E}">
        <p14:creationId xmlns:p14="http://schemas.microsoft.com/office/powerpoint/2010/main" val="3225942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Agenda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Welcome and introduction		          </a:t>
            </a:r>
            <a:r>
              <a:rPr lang="en-AU" sz="1400" dirty="0" smtClean="0"/>
              <a:t>(14:00-14:10)</a:t>
            </a:r>
          </a:p>
          <a:p>
            <a:endParaRPr lang="en-AU" sz="1400" dirty="0" smtClean="0"/>
          </a:p>
          <a:p>
            <a:r>
              <a:rPr lang="en-AU" dirty="0" smtClean="0"/>
              <a:t>November Readiness Report 		          </a:t>
            </a:r>
            <a:r>
              <a:rPr lang="en-AU" sz="1400" dirty="0" smtClean="0"/>
              <a:t>(14:10-14:30</a:t>
            </a:r>
            <a:r>
              <a:rPr lang="en-AU" sz="1400" dirty="0"/>
              <a:t>)</a:t>
            </a:r>
            <a:endParaRPr lang="en-AU" sz="1400" dirty="0" smtClean="0"/>
          </a:p>
          <a:p>
            <a:endParaRPr lang="en-AU" sz="1400" dirty="0" smtClean="0"/>
          </a:p>
          <a:p>
            <a:r>
              <a:rPr lang="en-AU" dirty="0" smtClean="0"/>
              <a:t>Readiness </a:t>
            </a:r>
            <a:r>
              <a:rPr lang="en-AU" dirty="0"/>
              <a:t>Reporting </a:t>
            </a:r>
            <a:r>
              <a:rPr lang="en-AU" dirty="0" smtClean="0"/>
              <a:t>Debrief	 	          </a:t>
            </a:r>
            <a:r>
              <a:rPr lang="en-AU" sz="1400" dirty="0" smtClean="0"/>
              <a:t>(</a:t>
            </a:r>
            <a:r>
              <a:rPr lang="en-AU" sz="1400" dirty="0" smtClean="0"/>
              <a:t>14:30-15:00</a:t>
            </a:r>
            <a:r>
              <a:rPr lang="en-AU" sz="1400" dirty="0" smtClean="0"/>
              <a:t>)</a:t>
            </a:r>
          </a:p>
          <a:p>
            <a:endParaRPr lang="en-AU" sz="1400" dirty="0" smtClean="0"/>
          </a:p>
          <a:p>
            <a:r>
              <a:rPr lang="en-AU" dirty="0" smtClean="0"/>
              <a:t>EN &amp; MC system changes update 	          </a:t>
            </a:r>
            <a:r>
              <a:rPr lang="en-AU" sz="1400" dirty="0" smtClean="0"/>
              <a:t>(</a:t>
            </a:r>
            <a:r>
              <a:rPr lang="en-AU" sz="1400" dirty="0" smtClean="0"/>
              <a:t>15:00-15:10</a:t>
            </a:r>
            <a:r>
              <a:rPr lang="en-AU" sz="1400" dirty="0" smtClean="0"/>
              <a:t>)</a:t>
            </a:r>
          </a:p>
          <a:p>
            <a:endParaRPr lang="en-AU" sz="1400" dirty="0" smtClean="0"/>
          </a:p>
          <a:p>
            <a:r>
              <a:rPr lang="en-AU" dirty="0" smtClean="0"/>
              <a:t>Forward meeting plan			          </a:t>
            </a:r>
            <a:r>
              <a:rPr lang="en-AU" sz="1400" dirty="0" smtClean="0"/>
              <a:t>(15:10-15:20)</a:t>
            </a:r>
          </a:p>
          <a:p>
            <a:endParaRPr lang="en-AU" sz="1400" dirty="0" smtClean="0"/>
          </a:p>
          <a:p>
            <a:r>
              <a:rPr lang="en-AU" dirty="0" smtClean="0"/>
              <a:t>Closing – Actions &amp; next steps		          </a:t>
            </a:r>
            <a:r>
              <a:rPr lang="en-AU" sz="1400" dirty="0" smtClean="0"/>
              <a:t>(15:20-15:30)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2. November readiness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80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Number of submissions:</a:t>
            </a:r>
          </a:p>
          <a:p>
            <a:r>
              <a:rPr lang="en-AU" dirty="0" smtClean="0"/>
              <a:t>25 </a:t>
            </a:r>
            <a:r>
              <a:rPr lang="en-AU" dirty="0" smtClean="0"/>
              <a:t>reports received in total:</a:t>
            </a:r>
          </a:p>
          <a:p>
            <a:pPr lvl="1"/>
            <a:r>
              <a:rPr lang="en-AU" dirty="0" smtClean="0"/>
              <a:t>9 retailers</a:t>
            </a:r>
          </a:p>
          <a:p>
            <a:pPr lvl="1"/>
            <a:r>
              <a:rPr lang="en-AU" dirty="0" smtClean="0"/>
              <a:t>11 </a:t>
            </a:r>
            <a:r>
              <a:rPr lang="en-AU" dirty="0" smtClean="0"/>
              <a:t>distribution businesses (initial MC)</a:t>
            </a:r>
          </a:p>
          <a:p>
            <a:pPr lvl="2"/>
            <a:r>
              <a:rPr lang="en-AU" dirty="0" smtClean="0"/>
              <a:t>7 </a:t>
            </a:r>
            <a:r>
              <a:rPr lang="en-AU" dirty="0" smtClean="0"/>
              <a:t>of these also MP and MPD </a:t>
            </a:r>
          </a:p>
          <a:p>
            <a:pPr lvl="1"/>
            <a:r>
              <a:rPr lang="en-AU" dirty="0" smtClean="0"/>
              <a:t>4 metering companies (MPD, MP, MC)  </a:t>
            </a:r>
          </a:p>
          <a:p>
            <a:pPr lvl="1"/>
            <a:r>
              <a:rPr lang="en-AU" dirty="0" smtClean="0"/>
              <a:t>1 tentative ENM</a:t>
            </a:r>
          </a:p>
          <a:p>
            <a:pPr marL="0" indent="0">
              <a:buNone/>
            </a:pPr>
            <a:r>
              <a:rPr lang="en-AU" b="1" dirty="0" smtClean="0"/>
              <a:t>Other responses:</a:t>
            </a:r>
            <a:endParaRPr lang="en-AU" b="1" dirty="0"/>
          </a:p>
          <a:p>
            <a:r>
              <a:rPr lang="en-AU" dirty="0" smtClean="0"/>
              <a:t>2 retailers intend to commence reporting in Q1 2017</a:t>
            </a:r>
          </a:p>
          <a:p>
            <a:r>
              <a:rPr lang="en-AU" dirty="0" smtClean="0"/>
              <a:t>1 metering company has not formally submitted a report:</a:t>
            </a:r>
          </a:p>
          <a:p>
            <a:pPr lvl="1"/>
            <a:r>
              <a:rPr lang="en-AU" dirty="0" smtClean="0"/>
              <a:t>Green across board</a:t>
            </a:r>
          </a:p>
          <a:p>
            <a:pPr lvl="1"/>
            <a:r>
              <a:rPr lang="en-AU" dirty="0" smtClean="0"/>
              <a:t>May engage if risk increases significantly </a:t>
            </a:r>
            <a:endParaRPr lang="en-AU" dirty="0"/>
          </a:p>
          <a:p>
            <a:pPr marL="0" indent="0">
              <a:buNone/>
            </a:pPr>
            <a:endParaRPr lang="en-AU" sz="1100" dirty="0" smtClean="0"/>
          </a:p>
        </p:txBody>
      </p:sp>
    </p:spTree>
    <p:extLst>
      <p:ext uri="{BB962C8B-B14F-4D97-AF65-F5344CB8AC3E}">
        <p14:creationId xmlns:p14="http://schemas.microsoft.com/office/powerpoint/2010/main" val="417580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2</a:t>
            </a:r>
            <a:r>
              <a:rPr lang="en-AU" dirty="0" smtClean="0"/>
              <a:t>. NOVEMBER READINESS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6804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b="1" dirty="0" smtClean="0"/>
              <a:t>Summary:</a:t>
            </a:r>
            <a:endParaRPr lang="en-AU" b="1" dirty="0"/>
          </a:p>
          <a:p>
            <a:r>
              <a:rPr lang="en-AU" dirty="0" smtClean="0"/>
              <a:t>Overall rating of “within schedule” with a “medium” risk rating</a:t>
            </a:r>
          </a:p>
          <a:p>
            <a:r>
              <a:rPr lang="en-AU" dirty="0" smtClean="0"/>
              <a:t>Risks relate to timing of Procedure development and subsequent impact:</a:t>
            </a:r>
          </a:p>
          <a:p>
            <a:pPr lvl="1"/>
            <a:r>
              <a:rPr lang="en-AU" dirty="0" smtClean="0"/>
              <a:t>Business processes</a:t>
            </a:r>
          </a:p>
          <a:p>
            <a:pPr lvl="1"/>
            <a:r>
              <a:rPr lang="en-AU" dirty="0" smtClean="0"/>
              <a:t>System development, build and testing</a:t>
            </a:r>
          </a:p>
          <a:p>
            <a:pPr lvl="1"/>
            <a:r>
              <a:rPr lang="en-AU" dirty="0" smtClean="0"/>
              <a:t>Registration and accreditation </a:t>
            </a:r>
          </a:p>
          <a:p>
            <a:r>
              <a:rPr lang="en-AU" dirty="0" smtClean="0"/>
              <a:t>“Medium” to “high” risk rating highlighted in Victoria due to:</a:t>
            </a:r>
          </a:p>
          <a:p>
            <a:pPr lvl="1"/>
            <a:r>
              <a:rPr lang="en-AU" dirty="0" smtClean="0"/>
              <a:t>Uncertainty associated </a:t>
            </a:r>
            <a:r>
              <a:rPr lang="en-AU" dirty="0"/>
              <a:t>with the Victorian Government Transition to Metering Competition in Victoria decision timing in March </a:t>
            </a:r>
            <a:r>
              <a:rPr lang="en-AU" dirty="0" smtClean="0"/>
              <a:t>2017</a:t>
            </a:r>
          </a:p>
          <a:p>
            <a:pPr lvl="1"/>
            <a:r>
              <a:rPr lang="en-AU" dirty="0" smtClean="0"/>
              <a:t>VICAMI meter type</a:t>
            </a:r>
          </a:p>
          <a:p>
            <a:r>
              <a:rPr lang="en-AU" dirty="0" smtClean="0"/>
              <a:t>Program progress approximately 25%</a:t>
            </a:r>
          </a:p>
          <a:p>
            <a:pPr marL="0" indent="0">
              <a:buNone/>
            </a:pPr>
            <a:endParaRPr lang="en-A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3. Readiness report debrief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AEMO changes (to AEMO’s participant template)</a:t>
            </a:r>
          </a:p>
          <a:p>
            <a:r>
              <a:rPr lang="en-AU" sz="2000" dirty="0" smtClean="0"/>
              <a:t>Separated Procedure development:</a:t>
            </a:r>
          </a:p>
          <a:p>
            <a:pPr lvl="1"/>
            <a:r>
              <a:rPr lang="en-AU" sz="2000" dirty="0" smtClean="0"/>
              <a:t>AEMO Procedures</a:t>
            </a:r>
          </a:p>
          <a:p>
            <a:pPr lvl="1"/>
            <a:r>
              <a:rPr lang="en-AU" sz="2000" dirty="0" smtClean="0"/>
              <a:t>IEC (B2B) Procedures</a:t>
            </a:r>
          </a:p>
          <a:p>
            <a:r>
              <a:rPr lang="en-AU" sz="2000" dirty="0" smtClean="0"/>
              <a:t>Separated Market systems development:</a:t>
            </a:r>
          </a:p>
          <a:p>
            <a:pPr lvl="1"/>
            <a:r>
              <a:rPr lang="en-AU" sz="2000" dirty="0" smtClean="0"/>
              <a:t>EN/MC changes (B2M)</a:t>
            </a:r>
          </a:p>
          <a:p>
            <a:pPr lvl="1"/>
            <a:r>
              <a:rPr lang="en-AU" sz="2000" dirty="0" smtClean="0"/>
              <a:t>E-hub (B2B)</a:t>
            </a:r>
          </a:p>
          <a:p>
            <a:pPr marL="0" indent="0">
              <a:buNone/>
            </a:pPr>
            <a:r>
              <a:rPr lang="en-AU" b="1" dirty="0"/>
              <a:t>AEMO changes (to </a:t>
            </a:r>
            <a:r>
              <a:rPr lang="en-AU" b="1" dirty="0" smtClean="0"/>
              <a:t>Monthly Summary)</a:t>
            </a:r>
          </a:p>
          <a:p>
            <a:r>
              <a:rPr lang="en-AU" sz="2000" dirty="0" smtClean="0"/>
              <a:t>Changed 2.1:</a:t>
            </a:r>
            <a:endParaRPr lang="en-AU" sz="2000" dirty="0"/>
          </a:p>
          <a:p>
            <a:pPr lvl="1"/>
            <a:r>
              <a:rPr lang="en-AU" sz="2000" dirty="0"/>
              <a:t>From “</a:t>
            </a:r>
            <a:r>
              <a:rPr lang="en-AU" sz="2000" i="1" dirty="0"/>
              <a:t>Internal policies updated for consistency with jurisdictional regulations and requirements (e.g. safety</a:t>
            </a:r>
            <a:r>
              <a:rPr lang="en-AU" sz="2000" i="1" dirty="0" smtClean="0"/>
              <a:t>)” </a:t>
            </a:r>
          </a:p>
          <a:p>
            <a:pPr lvl="1"/>
            <a:r>
              <a:rPr lang="en-AU" sz="2000" dirty="0"/>
              <a:t>To</a:t>
            </a:r>
            <a:r>
              <a:rPr lang="en-AU" sz="2000" i="1" dirty="0"/>
              <a:t> “Internal policies updated </a:t>
            </a:r>
            <a:r>
              <a:rPr lang="en-AU" sz="2000" b="1" i="1" dirty="0"/>
              <a:t>for regulatory changes including</a:t>
            </a:r>
            <a:r>
              <a:rPr lang="en-AU" sz="2000" i="1" dirty="0"/>
              <a:t> jurisdictional regulations and requirements (e.g. safety</a:t>
            </a:r>
            <a:r>
              <a:rPr lang="en-AU" sz="2000" i="1" dirty="0" smtClean="0"/>
              <a:t>)”</a:t>
            </a:r>
          </a:p>
          <a:p>
            <a:pPr lvl="1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74819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3. Readiness report debrief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Feedback received to date:</a:t>
            </a:r>
          </a:p>
          <a:p>
            <a:r>
              <a:rPr lang="en-AU" dirty="0" smtClean="0"/>
              <a:t>Change progress to categories, </a:t>
            </a:r>
            <a:r>
              <a:rPr lang="en-AU" dirty="0" err="1" smtClean="0"/>
              <a:t>eg</a:t>
            </a:r>
            <a:r>
              <a:rPr lang="en-AU" dirty="0" smtClean="0"/>
              <a:t>:</a:t>
            </a:r>
          </a:p>
          <a:p>
            <a:pPr lvl="1"/>
            <a:r>
              <a:rPr lang="en-AU" dirty="0" smtClean="0"/>
              <a:t>Not started</a:t>
            </a:r>
          </a:p>
          <a:p>
            <a:pPr lvl="1"/>
            <a:r>
              <a:rPr lang="en-AU" dirty="0" smtClean="0"/>
              <a:t>1% - 25%</a:t>
            </a:r>
          </a:p>
          <a:p>
            <a:pPr lvl="1"/>
            <a:r>
              <a:rPr lang="en-AU" dirty="0" smtClean="0"/>
              <a:t>26%-50%</a:t>
            </a:r>
          </a:p>
          <a:p>
            <a:pPr lvl="1"/>
            <a:r>
              <a:rPr lang="en-AU" dirty="0" smtClean="0"/>
              <a:t>51%-75%</a:t>
            </a:r>
          </a:p>
          <a:p>
            <a:pPr lvl="1"/>
            <a:r>
              <a:rPr lang="en-AU" dirty="0" smtClean="0"/>
              <a:t>76%-99%</a:t>
            </a:r>
          </a:p>
          <a:p>
            <a:pPr lvl="1"/>
            <a:r>
              <a:rPr lang="en-AU" dirty="0" smtClean="0"/>
              <a:t>Completed</a:t>
            </a:r>
            <a:endParaRPr lang="en-AU" b="1" dirty="0" smtClean="0"/>
          </a:p>
          <a:p>
            <a:r>
              <a:rPr lang="en-AU" b="1" dirty="0" smtClean="0"/>
              <a:t>Feedback discussion:</a:t>
            </a:r>
          </a:p>
          <a:p>
            <a:pPr lvl="1"/>
            <a:r>
              <a:rPr lang="en-AU" dirty="0" smtClean="0"/>
              <a:t>On reporting - process, reporting criteria</a:t>
            </a:r>
            <a:r>
              <a:rPr lang="en-AU" dirty="0" smtClean="0"/>
              <a:t>, etc.?</a:t>
            </a:r>
          </a:p>
          <a:p>
            <a:pPr lvl="1"/>
            <a:r>
              <a:rPr lang="en-AU" dirty="0" smtClean="0"/>
              <a:t>On summary report – criteria, summarising, usefulness, etc.?</a:t>
            </a: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990908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3. </a:t>
            </a:r>
            <a:r>
              <a:rPr lang="en-AU" dirty="0" smtClean="0"/>
              <a:t>Readiness report </a:t>
            </a:r>
            <a:r>
              <a:rPr lang="en-AU" dirty="0" err="1" smtClean="0"/>
              <a:t>NexT</a:t>
            </a:r>
            <a:r>
              <a:rPr lang="en-AU" dirty="0" smtClean="0"/>
              <a:t> STEPS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/>
              <a:t>Next round of reporting due by 16 January </a:t>
            </a:r>
            <a:r>
              <a:rPr lang="en-AU" b="1" dirty="0" smtClean="0"/>
              <a:t>2017:</a:t>
            </a:r>
          </a:p>
          <a:p>
            <a:r>
              <a:rPr lang="en-AU" dirty="0"/>
              <a:t>Additional feedback due by 5 December 2016</a:t>
            </a:r>
          </a:p>
          <a:p>
            <a:r>
              <a:rPr lang="en-AU" dirty="0" smtClean="0"/>
              <a:t>POC-RWG </a:t>
            </a:r>
            <a:r>
              <a:rPr lang="en-AU" dirty="0"/>
              <a:t>to email comments to </a:t>
            </a:r>
            <a:r>
              <a:rPr lang="en-AU" dirty="0" smtClean="0">
                <a:hlinkClick r:id="rId2"/>
              </a:rPr>
              <a:t>POC@aemo.com.au</a:t>
            </a:r>
            <a:endParaRPr lang="en-AU" dirty="0" smtClean="0"/>
          </a:p>
          <a:p>
            <a:r>
              <a:rPr lang="en-AU" dirty="0" smtClean="0"/>
              <a:t>Depending on nature and scale of feedback AEMO will either:</a:t>
            </a:r>
          </a:p>
          <a:p>
            <a:pPr lvl="1"/>
            <a:r>
              <a:rPr lang="en-AU" dirty="0" smtClean="0"/>
              <a:t>Call a POC-RWG to discuss feedback and version 2.0</a:t>
            </a:r>
          </a:p>
          <a:p>
            <a:pPr lvl="1"/>
            <a:r>
              <a:rPr lang="en-AU" dirty="0" smtClean="0"/>
              <a:t>Circulate an version 2.0 to be used for January report by 16 December 2016</a:t>
            </a:r>
          </a:p>
          <a:p>
            <a:pPr lvl="1"/>
            <a:endParaRPr lang="en-AU" dirty="0" smtClean="0"/>
          </a:p>
          <a:p>
            <a:r>
              <a:rPr lang="en-AU" dirty="0" smtClean="0"/>
              <a:t>AEMO will continue to engage with participants yet to report, and new participants (ENM) as they come on-board.</a:t>
            </a:r>
          </a:p>
          <a:p>
            <a:pPr lvl="1"/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8751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4. EN </a:t>
            </a:r>
            <a:r>
              <a:rPr lang="en-AU" dirty="0" smtClean="0"/>
              <a:t>&amp; MC </a:t>
            </a:r>
            <a:r>
              <a:rPr lang="en-AU" dirty="0" smtClean="0"/>
              <a:t>SYSTEM UPDATE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8568952" cy="51845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This is split into </a:t>
            </a:r>
            <a:r>
              <a:rPr lang="en-AU" dirty="0" smtClean="0"/>
              <a:t>9 deliverables</a:t>
            </a:r>
            <a:endParaRPr lang="en-AU" dirty="0" smtClean="0"/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NMI Ranges and related items (New screen, Validation, C1 Report</a:t>
            </a:r>
            <a:r>
              <a:rPr lang="en-AU" dirty="0" smtClean="0"/>
              <a:t>)</a:t>
            </a:r>
          </a:p>
          <a:p>
            <a:pPr marL="820738" lvl="1" indent="-457200">
              <a:buFont typeface="+mj-lt"/>
              <a:buAutoNum type="arabicPeriod"/>
            </a:pPr>
            <a:r>
              <a:rPr lang="en-AU" dirty="0" smtClean="0"/>
              <a:t>Required </a:t>
            </a:r>
            <a:r>
              <a:rPr lang="en-AU" dirty="0" smtClean="0"/>
              <a:t>CR/OBJ Changes</a:t>
            </a:r>
          </a:p>
          <a:p>
            <a:pPr marL="820738" lvl="1" indent="-457200">
              <a:buFont typeface="+mj-lt"/>
              <a:buAutoNum type="arabicPeriod"/>
            </a:pPr>
            <a:r>
              <a:rPr lang="en-AU" dirty="0" smtClean="0"/>
              <a:t>Exception </a:t>
            </a:r>
            <a:r>
              <a:rPr lang="en-AU" dirty="0"/>
              <a:t>(PMS) reporting configuration </a:t>
            </a:r>
            <a:endParaRPr lang="en-AU" dirty="0" smtClean="0"/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Additional info against Embedded </a:t>
            </a:r>
            <a:r>
              <a:rPr lang="en-AU" dirty="0" smtClean="0"/>
              <a:t>Networks</a:t>
            </a:r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New Status codes (NMI status and meter register</a:t>
            </a:r>
            <a:r>
              <a:rPr lang="en-AU" dirty="0" smtClean="0"/>
              <a:t>)</a:t>
            </a:r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New Meter install </a:t>
            </a:r>
            <a:r>
              <a:rPr lang="en-AU" dirty="0" smtClean="0"/>
              <a:t>codes</a:t>
            </a:r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C7 report changes</a:t>
            </a:r>
            <a:endParaRPr lang="en-AU" dirty="0" smtClean="0"/>
          </a:p>
          <a:p>
            <a:pPr marL="820738" lvl="1" indent="-457200">
              <a:buFont typeface="+mj-lt"/>
              <a:buAutoNum type="arabicPeriod"/>
            </a:pPr>
            <a:r>
              <a:rPr lang="en-AU" dirty="0" err="1"/>
              <a:t>aseXML</a:t>
            </a:r>
            <a:r>
              <a:rPr lang="en-AU" dirty="0"/>
              <a:t> Schema change</a:t>
            </a:r>
            <a:endParaRPr lang="en-AU" dirty="0" smtClean="0"/>
          </a:p>
          <a:p>
            <a:pPr marL="820738" lvl="1" indent="-457200">
              <a:buFont typeface="+mj-lt"/>
              <a:buAutoNum type="arabicPeriod"/>
            </a:pPr>
            <a:r>
              <a:rPr lang="en-AU" dirty="0"/>
              <a:t>Batch handler </a:t>
            </a:r>
            <a:r>
              <a:rPr lang="en-AU" dirty="0" smtClean="0"/>
              <a:t>Update</a:t>
            </a:r>
          </a:p>
          <a:p>
            <a:r>
              <a:rPr lang="en-AU" dirty="0"/>
              <a:t>All system changes, including schema change in pre-production by </a:t>
            </a:r>
            <a:r>
              <a:rPr lang="en-AU" b="1" dirty="0"/>
              <a:t>Monday 3 April 2017</a:t>
            </a:r>
          </a:p>
          <a:p>
            <a:endParaRPr lang="en-AU" dirty="0" smtClean="0"/>
          </a:p>
          <a:p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6101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707088" cy="857256"/>
          </a:xfrm>
        </p:spPr>
        <p:txBody>
          <a:bodyPr>
            <a:normAutofit/>
          </a:bodyPr>
          <a:lstStyle/>
          <a:p>
            <a:r>
              <a:rPr lang="en-AU" dirty="0" smtClean="0"/>
              <a:t>5. DRAFT INDUSTRY MEETING SCHEDULE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8407"/>
            <a:ext cx="8229600" cy="47688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b="1" dirty="0" smtClean="0"/>
              <a:t>POC-RWG meetings (TBC)</a:t>
            </a:r>
            <a:endParaRPr lang="en-AU" b="1" dirty="0" smtClean="0"/>
          </a:p>
          <a:p>
            <a:r>
              <a:rPr lang="en-AU" dirty="0" smtClean="0"/>
              <a:t>13 February – First draft of </a:t>
            </a:r>
            <a:r>
              <a:rPr lang="en-AU" dirty="0" smtClean="0"/>
              <a:t>Registration and Accreditation Plan and discussion on t</a:t>
            </a:r>
            <a:r>
              <a:rPr lang="en-AU" dirty="0" smtClean="0"/>
              <a:t>esting for EN/MC changes</a:t>
            </a:r>
          </a:p>
          <a:p>
            <a:r>
              <a:rPr lang="en-AU" dirty="0" smtClean="0"/>
              <a:t>8 March – First draft of Industry Testing Plan for e-hub (Market Trial)</a:t>
            </a:r>
          </a:p>
          <a:p>
            <a:r>
              <a:rPr lang="en-AU" dirty="0" smtClean="0"/>
              <a:t>24 March – Q1 Readiness update</a:t>
            </a:r>
          </a:p>
          <a:p>
            <a:r>
              <a:rPr lang="en-AU" dirty="0" smtClean="0"/>
              <a:t>5 April – First draft of Transition and Cutover Plan</a:t>
            </a:r>
          </a:p>
          <a:p>
            <a:endParaRPr lang="en-AU" dirty="0" smtClean="0"/>
          </a:p>
          <a:p>
            <a:endParaRPr lang="en-AU" dirty="0" smtClean="0"/>
          </a:p>
          <a:p>
            <a:pPr marL="0" indent="0">
              <a:buNone/>
            </a:pP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3379192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PROJECT-352-4466</_dlc_DocId>
    <_dlc_DocIdUrl xmlns="a14523ce-dede-483e-883a-2d83261080bd">
      <Url>http://sharedocs/projects/pocprogram/_layouts/15/DocIdRedir.aspx?ID=PROJECT-352-4466</Url>
      <Description>PROJECT-352-4466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9943A1C2-3EF9-4769-AF40-52D555F4A44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DFCA818-A819-4714-BC3B-24CFA3C85A61}">
  <ds:schemaRefs>
    <ds:schemaRef ds:uri="http://schemas.microsoft.com/office/2006/metadata/properties"/>
    <ds:schemaRef ds:uri="http://schemas.microsoft.com/office/infopath/2007/PartnerControls"/>
    <ds:schemaRef ds:uri="a14523ce-dede-483e-883a-2d83261080bd"/>
  </ds:schemaRefs>
</ds:datastoreItem>
</file>

<file path=customXml/itemProps3.xml><?xml version="1.0" encoding="utf-8"?>
<ds:datastoreItem xmlns:ds="http://schemas.openxmlformats.org/officeDocument/2006/customXml" ds:itemID="{37B6EC24-7385-47A5-9A3B-B1482B40C0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7CD6E7F-683F-4EAF-BF08-9D546007FF0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FF59611-EF38-4BED-882C-974128850531}">
  <ds:schemaRefs>
    <ds:schemaRef ds:uri="http://schemas.microsoft.com/sharepoint/events"/>
  </ds:schemaRefs>
</ds:datastoreItem>
</file>

<file path=customXml/itemProps6.xml><?xml version="1.0" encoding="utf-8"?>
<ds:datastoreItem xmlns:ds="http://schemas.openxmlformats.org/officeDocument/2006/customXml" ds:itemID="{C2770FD9-F715-4672-9ACB-ABBE46C87A31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4590</TotalTime>
  <Words>661</Words>
  <Application>Microsoft Office PowerPoint</Application>
  <PresentationFormat>On-screen Show (4:3)</PresentationFormat>
  <Paragraphs>113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Courier New</vt:lpstr>
      <vt:lpstr>Wingdings</vt:lpstr>
      <vt:lpstr>Office Theme</vt:lpstr>
      <vt:lpstr>AEMO09</vt:lpstr>
      <vt:lpstr>AEMO ‘Power of choice’ Readiness Working Group (POC-RWG)</vt:lpstr>
      <vt:lpstr>Agenda</vt:lpstr>
      <vt:lpstr>2. November readiness report</vt:lpstr>
      <vt:lpstr>2. NOVEMBER READINESS REPORT</vt:lpstr>
      <vt:lpstr>3. Readiness report debrief</vt:lpstr>
      <vt:lpstr>3. Readiness report debrief</vt:lpstr>
      <vt:lpstr>3. Readiness report NexT STEPS</vt:lpstr>
      <vt:lpstr>4. EN &amp; MC SYSTEM UPDATE</vt:lpstr>
      <vt:lpstr>5. DRAFT INDUSTRY MEETING SCHEDULE</vt:lpstr>
      <vt:lpstr>4. Industry readiness reporting plan     – FEEDBACK AND CHANGES</vt:lpstr>
      <vt:lpstr>6. Closing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Slavko Jovanoski</dc:creator>
  <cp:lastModifiedBy>Kerry Galloway</cp:lastModifiedBy>
  <cp:revision>130</cp:revision>
  <dcterms:created xsi:type="dcterms:W3CDTF">2016-07-31T23:20:21Z</dcterms:created>
  <dcterms:modified xsi:type="dcterms:W3CDTF">2016-11-21T01:40:31Z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_dlc_DocIdItemGuid">
    <vt:lpwstr>f74f0aff-8b69-438e-bd86-01ecb53be2ab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/>
  </property>
</Properties>
</file>