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68" r:id="rId8"/>
  </p:sldMasterIdLst>
  <p:notesMasterIdLst>
    <p:notesMasterId r:id="rId12"/>
  </p:notesMasterIdLst>
  <p:handoutMasterIdLst>
    <p:handoutMasterId r:id="rId13"/>
  </p:handoutMasterIdLst>
  <p:sldIdLst>
    <p:sldId id="279" r:id="rId9"/>
    <p:sldId id="280" r:id="rId10"/>
    <p:sldId id="281" r:id="rId11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64" d="100"/>
          <a:sy n="64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August 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84302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August 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2088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CPWG – Meeting #1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46149"/>
            <a:ext cx="8784976" cy="4991164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AU" sz="2200" b="1" dirty="0" smtClean="0"/>
              <a:t>Background</a:t>
            </a:r>
          </a:p>
          <a:p>
            <a:pPr>
              <a:spcAft>
                <a:spcPts val="600"/>
              </a:spcAft>
            </a:pPr>
            <a:r>
              <a:rPr lang="en-AU" sz="2200" dirty="0" smtClean="0"/>
              <a:t>CPWG has been established following a request </a:t>
            </a:r>
            <a:r>
              <a:rPr lang="en-AU" sz="2200" dirty="0" smtClean="0"/>
              <a:t>from the POC Executive Forum to bring forward industry contingency planning for “go-live” on 1 December 2017</a:t>
            </a:r>
            <a:endParaRPr lang="en-AU" sz="2200" dirty="0"/>
          </a:p>
          <a:p>
            <a:pPr lvl="1">
              <a:spcBef>
                <a:spcPts val="600"/>
              </a:spcBef>
            </a:pPr>
            <a:r>
              <a:rPr lang="en-AU" dirty="0"/>
              <a:t>CPWG </a:t>
            </a:r>
            <a:r>
              <a:rPr lang="en-AU" dirty="0"/>
              <a:t>will be a sub-working group comprised of RWG reps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CPWG will develop an industry contingency plan that details industry scenarios, triggers and actions – this plan will form part of the POC Market Readiness Strategy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CPWG will be responsible for industry contingency planning, however this does not remove the necessity for individual organisations to develop and maintain their own internal contingency plans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AU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AU" dirty="0" smtClean="0"/>
              <a:t>Refer to the CPWG Terms of Reference</a:t>
            </a:r>
          </a:p>
          <a:p>
            <a:pPr lvl="2">
              <a:spcBef>
                <a:spcPts val="600"/>
              </a:spcBef>
            </a:pPr>
            <a:endParaRPr lang="en-AU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AU" sz="2100" dirty="0"/>
          </a:p>
          <a:p>
            <a:pPr lvl="1"/>
            <a:endParaRPr lang="en-AU" dirty="0"/>
          </a:p>
          <a:p>
            <a:pPr marL="363538" lvl="1" indent="0">
              <a:buNone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14454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CPWG Meeting #1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46149"/>
            <a:ext cx="8784976" cy="499116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2000" b="1" dirty="0" smtClean="0"/>
              <a:t>Approach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b="1" dirty="0" smtClean="0"/>
              <a:t>Step 1</a:t>
            </a:r>
            <a:r>
              <a:rPr lang="en-AU" sz="2000" dirty="0" smtClean="0"/>
              <a:t>: Agree on CPWG Terms of Reference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b="1" dirty="0" smtClean="0"/>
              <a:t>Step 2</a:t>
            </a:r>
            <a:r>
              <a:rPr lang="en-AU" sz="2000" dirty="0" smtClean="0"/>
              <a:t>: Review/prioritise initial list of high-level scenarios and develop a first draft of scenarios, triggers, actions, etc.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Scenarios </a:t>
            </a:r>
            <a:r>
              <a:rPr lang="en-AU" dirty="0"/>
              <a:t>will be identified from various sources:</a:t>
            </a:r>
          </a:p>
          <a:p>
            <a:pPr lvl="3">
              <a:spcBef>
                <a:spcPts val="600"/>
              </a:spcBef>
            </a:pPr>
            <a:r>
              <a:rPr lang="en-AU" sz="2000" dirty="0"/>
              <a:t>E.g. readiness reporting, PCF issues/risks register, PwC surveys, etc.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dirty="0"/>
              <a:t>Scenarios will be developed based on themes:</a:t>
            </a:r>
          </a:p>
          <a:p>
            <a:pPr lvl="3">
              <a:spcBef>
                <a:spcPts val="600"/>
              </a:spcBef>
            </a:pPr>
            <a:r>
              <a:rPr lang="en-AU" sz="2000" dirty="0"/>
              <a:t>E.g. customer, safety, IT systems, testing, compliance, etc</a:t>
            </a:r>
            <a:r>
              <a:rPr lang="en-AU" sz="20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b="1" dirty="0" smtClean="0"/>
              <a:t>Step 3</a:t>
            </a:r>
            <a:r>
              <a:rPr lang="en-AU" sz="2000" dirty="0" smtClean="0"/>
              <a:t>: Finalise industry contingency plan and update POC Market Readiness Strategy in conjunction with the POC-RWG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AU" sz="2100" dirty="0"/>
          </a:p>
          <a:p>
            <a:pPr lvl="1"/>
            <a:endParaRPr lang="en-AU" dirty="0"/>
          </a:p>
          <a:p>
            <a:pPr marL="363538" lvl="1" indent="0">
              <a:buNone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53434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CPWG Meeting #1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46149"/>
            <a:ext cx="8784976" cy="49911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AU" sz="2200" dirty="0" smtClean="0"/>
              <a:t>Difference between risk management and contingency planning: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100" dirty="0" smtClean="0"/>
              <a:t>Risk management: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sz="1800" dirty="0" smtClean="0"/>
              <a:t>Identifying potential risks/issues that may arise within the POC implementation program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sz="1800" dirty="0" smtClean="0"/>
              <a:t>Includes an assessment on the likelihood and consequence of each risk, and mitigation </a:t>
            </a:r>
            <a:r>
              <a:rPr lang="en-AU" sz="1800" dirty="0" smtClean="0"/>
              <a:t>to treat or reduce the probability of that risk occurring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sz="1800" dirty="0" smtClean="0"/>
              <a:t>See </a:t>
            </a:r>
            <a:r>
              <a:rPr lang="en-AU" sz="1800" dirty="0" smtClean="0"/>
              <a:t>the POC Issues/Risk </a:t>
            </a:r>
            <a:r>
              <a:rPr lang="en-AU" sz="1800" dirty="0" smtClean="0"/>
              <a:t>Register</a:t>
            </a:r>
            <a:endParaRPr lang="en-AU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100" dirty="0" smtClean="0"/>
              <a:t>Contingency </a:t>
            </a:r>
            <a:r>
              <a:rPr lang="en-AU" sz="2100" dirty="0" smtClean="0"/>
              <a:t>planning:</a:t>
            </a:r>
            <a:endParaRPr lang="en-AU" sz="2100" dirty="0" smtClean="0"/>
          </a:p>
          <a:p>
            <a:pPr lvl="2">
              <a:spcBef>
                <a:spcPts val="600"/>
              </a:spcBef>
            </a:pPr>
            <a:r>
              <a:rPr lang="en-AU" sz="1800" dirty="0" smtClean="0"/>
              <a:t>Specific </a:t>
            </a:r>
            <a:r>
              <a:rPr lang="en-AU" sz="1800" dirty="0" smtClean="0"/>
              <a:t>scenarios </a:t>
            </a:r>
            <a:r>
              <a:rPr lang="en-AU" sz="1800" dirty="0" smtClean="0"/>
              <a:t>that could be based realised at, or around go-live</a:t>
            </a:r>
          </a:p>
          <a:p>
            <a:pPr lvl="2">
              <a:spcBef>
                <a:spcPts val="600"/>
              </a:spcBef>
            </a:pPr>
            <a:r>
              <a:rPr lang="en-AU" sz="1800" dirty="0" smtClean="0"/>
              <a:t>Includes specific triggers, actions/decisions to be made, an in what timeframe these are expected to be </a:t>
            </a:r>
            <a:r>
              <a:rPr lang="en-AU" sz="1800" dirty="0" smtClean="0"/>
              <a:t>completed</a:t>
            </a:r>
          </a:p>
          <a:p>
            <a:pPr lvl="2">
              <a:spcBef>
                <a:spcPts val="600"/>
              </a:spcBef>
            </a:pPr>
            <a:r>
              <a:rPr lang="en-AU" sz="1800" dirty="0" smtClean="0"/>
              <a:t>i.e. assumes the risk will occur and outlines how to respond</a:t>
            </a:r>
            <a:endParaRPr lang="en-AU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AU" sz="2100" dirty="0"/>
          </a:p>
          <a:p>
            <a:pPr lvl="1"/>
            <a:endParaRPr lang="en-AU" dirty="0"/>
          </a:p>
          <a:p>
            <a:pPr marL="363538" lvl="1" indent="0">
              <a:buNone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4046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B501CB5A-AC99-4B0F-8D8B-B0C7B0429B05}"/>
    </a:ext>
  </a:extLst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AD20D0BB-7AB8-4900-97BE-F6E901A292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DEC116C19245B4398932FF2C50DC75A" ma:contentTypeVersion="0" ma:contentTypeDescription="" ma:contentTypeScope="" ma:versionID="89bccbf02eec9f969d3651569cced181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PROJECT-352-7183</_dlc_DocId>
    <_dlc_DocIdUrl xmlns="a14523ce-dede-483e-883a-2d83261080bd">
      <Url>http://sharedocs/projects/pocprogram/_layouts/15/DocIdRedir.aspx?ID=PROJECT-352-7183</Url>
      <Description>PROJECT-352-7183</Description>
    </_dlc_DocIdUrl>
  </documentManagement>
</p:properties>
</file>

<file path=customXml/itemProps1.xml><?xml version="1.0" encoding="utf-8"?>
<ds:datastoreItem xmlns:ds="http://schemas.openxmlformats.org/officeDocument/2006/customXml" ds:itemID="{83E21C8F-0B44-42E1-942E-7A074BA0B521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75EF89E-A4BF-4F36-A434-9958C44B4C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0AE1EF-B3DB-44B8-8999-2A7A4ABB909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BE85A69-C65F-44C1-B62F-F3BF29E32680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E45D24A-AD7F-4C2E-AD5F-83903020531D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A9C703B2-AF92-45A3-BE10-153F17D2D4F4}">
  <ds:schemaRefs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a14523ce-dede-483e-883a-2d83261080bd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External AEMO powerpoint template</Template>
  <TotalTime>4789</TotalTime>
  <Words>305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Office Theme</vt:lpstr>
      <vt:lpstr>AEMO09</vt:lpstr>
      <vt:lpstr>CPWG – Meeting #1</vt:lpstr>
      <vt:lpstr>CPWG Meeting #1</vt:lpstr>
      <vt:lpstr>CPWG Meeting #1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Slavko Jovanoski</dc:creator>
  <cp:lastModifiedBy>Tim Sheridan</cp:lastModifiedBy>
  <cp:revision>307</cp:revision>
  <cp:lastPrinted>2017-08-28T23:49:38Z</cp:lastPrinted>
  <dcterms:created xsi:type="dcterms:W3CDTF">2016-06-09T01:17:24Z</dcterms:created>
  <dcterms:modified xsi:type="dcterms:W3CDTF">2017-08-29T07:17:55Z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0x0101009BE89D58CAF0934CA32A20BCFFD353DC00DDEC116C19245B4398932FF2C50DC75A</vt:lpwstr>
  </property>
  <property fmtid="{D5CDD505-2E9C-101B-9397-08002B2CF9AE}" pid="3" name="_dlc_DocIdItemGuid">
    <vt:lpwstr>02c8a0d4-b429-442e-8ca4-96997fa81ee2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