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68" r:id="rId8"/>
  </p:sldMasterIdLst>
  <p:notesMasterIdLst>
    <p:notesMasterId r:id="rId24"/>
  </p:notesMasterIdLst>
  <p:handoutMasterIdLst>
    <p:handoutMasterId r:id="rId25"/>
  </p:handoutMasterIdLst>
  <p:sldIdLst>
    <p:sldId id="256" r:id="rId9"/>
    <p:sldId id="261" r:id="rId10"/>
    <p:sldId id="266" r:id="rId11"/>
    <p:sldId id="291" r:id="rId12"/>
    <p:sldId id="292" r:id="rId13"/>
    <p:sldId id="293" r:id="rId14"/>
    <p:sldId id="295" r:id="rId15"/>
    <p:sldId id="287" r:id="rId16"/>
    <p:sldId id="288" r:id="rId17"/>
    <p:sldId id="289" r:id="rId18"/>
    <p:sldId id="296" r:id="rId19"/>
    <p:sldId id="297" r:id="rId20"/>
    <p:sldId id="298" r:id="rId21"/>
    <p:sldId id="299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>
      <p:cViewPr varScale="1">
        <p:scale>
          <a:sx n="112" d="100"/>
          <a:sy n="112" d="100"/>
        </p:scale>
        <p:origin x="10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March 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249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March 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12809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POC Procedures Working Group (POC-pWG)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11 March 2016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 package </a:t>
            </a:r>
            <a:r>
              <a:rPr lang="en-AU" dirty="0"/>
              <a:t>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099429"/>
              </p:ext>
            </p:extLst>
          </p:nvPr>
        </p:nvGraphicFramePr>
        <p:xfrm>
          <a:off x="547856" y="1477916"/>
          <a:ext cx="7984584" cy="2203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874"/>
                <a:gridCol w="6179198"/>
                <a:gridCol w="1421512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AU" sz="13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</a:t>
                      </a:r>
                      <a:endParaRPr lang="en-AU" sz="13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 smtClean="0">
                          <a:effectLst/>
                          <a:latin typeface="+mn-lt"/>
                        </a:rPr>
                        <a:t>Document</a:t>
                      </a:r>
                      <a:endParaRPr lang="en-A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>
                          <a:effectLst/>
                          <a:latin typeface="+mn-lt"/>
                        </a:rPr>
                        <a:t>New or </a:t>
                      </a:r>
                      <a:endParaRPr lang="en-AU" sz="1300" b="1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AU" sz="1300" b="1" u="none" strike="noStrike" dirty="0" smtClean="0">
                          <a:effectLst/>
                          <a:latin typeface="+mn-lt"/>
                        </a:rPr>
                        <a:t>Existing</a:t>
                      </a:r>
                      <a:endParaRPr lang="en-A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of accredited ENMs in the NEM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Exemption Procedure - Type 4A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of National Electricity Market Procedures, Guidelines, and Documents required by </a:t>
                      </a:r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Chapter 7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Exemption Procedure - malfunctioning metering installations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 Metering Identifier Procedure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 Metering Identifier Allocation List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Role of the Responsible Person (MC) - explanatory info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44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Consultation process overview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224" y="4005064"/>
            <a:ext cx="8071171" cy="19628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92" y="1340153"/>
            <a:ext cx="8076303" cy="196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3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Consultation dates</a:t>
            </a:r>
            <a:endParaRPr lang="en-AU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993569"/>
              </p:ext>
            </p:extLst>
          </p:nvPr>
        </p:nvGraphicFramePr>
        <p:xfrm>
          <a:off x="654455" y="1340768"/>
          <a:ext cx="7589247" cy="402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3449"/>
                <a:gridCol w="1168210"/>
                <a:gridCol w="2520280"/>
                <a:gridCol w="847308"/>
              </a:tblGrid>
              <a:tr h="179849">
                <a:tc>
                  <a:txBody>
                    <a:bodyPr/>
                    <a:lstStyle/>
                    <a:p>
                      <a:pPr marL="5397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Deliverable</a:t>
                      </a:r>
                      <a:r>
                        <a:rPr lang="en-AU" sz="9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 Milestone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397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Planned date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AEMC publish final rule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MRP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Mar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pre-consultation workshops conclude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</a:t>
                      </a: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releases Pre-Consultation Paper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 Apr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AEMO publishes notice of first stage consultation (B2B)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 Apr 16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i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14/15 Apr 16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publishes notice of first stage 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Apr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16/17 May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AEMO concludes first stage consultation (B2B)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May 16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 first stage 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May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AEMO publish draft procedure determination (B2B)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Jun16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20/21 Jun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 draft procedure determination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Jun 16</a:t>
                      </a: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AEMO concludes second stage consultation (B2B)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Jul 16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7/8 Jul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second stage 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Jul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5638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AEMO seeks IEC recommendation for B2B changes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(B2B)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MC,EN.MRP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later than 1 Aug 2016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Jul 16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AEMO publishes final procedure determination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B2B) MC,EN,MRP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Aug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publishes final procedure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later than 1 September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Aug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79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Program overview – WP 2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5" y="1124744"/>
            <a:ext cx="9020521" cy="43385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5714092"/>
            <a:ext cx="8107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Work package 2 pre-consultation to begin during the first consultation. 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51975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Consultation two dates*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95534" y="5517232"/>
            <a:ext cx="81070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Tentative dates for consultation two.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/>
              <a:t>PoC workshop placeholder dates could be utilised for other work streams or projects - SMP | IEC as required.  </a:t>
            </a:r>
            <a:endParaRPr lang="en-AU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18266"/>
              </p:ext>
            </p:extLst>
          </p:nvPr>
        </p:nvGraphicFramePr>
        <p:xfrm>
          <a:off x="654455" y="1340768"/>
          <a:ext cx="7589247" cy="3386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3449"/>
                <a:gridCol w="1168210"/>
                <a:gridCol w="2520280"/>
                <a:gridCol w="847308"/>
              </a:tblGrid>
              <a:tr h="179849">
                <a:tc>
                  <a:txBody>
                    <a:bodyPr/>
                    <a:lstStyle/>
                    <a:p>
                      <a:pPr marL="5397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Deliverable</a:t>
                      </a:r>
                      <a:r>
                        <a:rPr lang="en-AU" sz="9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 Milestone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397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Planned date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16/17 May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20/21 Jun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07/08 Jul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20/21 July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22/23 Aug</a:t>
                      </a:r>
                      <a:r>
                        <a:rPr lang="en-AU" sz="900" b="0" i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i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08/09 Sep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publishes notice of first stage 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Oct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24/25 Oct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14/15 Nov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 first stage 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Nov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28/19 Nov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Workshop Placeholder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TBC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13/14 Dec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 draft procedure determination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Dec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second stage 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 Jan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publishes final procedure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later than 1 March 2017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Feb 17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93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close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348313"/>
            <a:ext cx="81070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/>
              <a:t>Questions?</a:t>
            </a:r>
          </a:p>
          <a:p>
            <a:endParaRPr lang="en-AU" sz="2200" dirty="0"/>
          </a:p>
          <a:p>
            <a:r>
              <a:rPr lang="en-AU" sz="2200" dirty="0"/>
              <a:t>Contact: </a:t>
            </a:r>
            <a:r>
              <a:rPr lang="en-AU" sz="2200" dirty="0" smtClean="0"/>
              <a:t>poc@aemo.com.au</a:t>
            </a: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12565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 slide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Background</a:t>
            </a:r>
          </a:p>
          <a:p>
            <a:r>
              <a:rPr lang="en-AU" dirty="0" smtClean="0"/>
              <a:t>Pre-Consultation Paper</a:t>
            </a:r>
          </a:p>
          <a:p>
            <a:r>
              <a:rPr lang="en-AU" dirty="0" smtClean="0"/>
              <a:t>Procedure </a:t>
            </a:r>
            <a:r>
              <a:rPr lang="en-AU" dirty="0" smtClean="0"/>
              <a:t>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Work Packages 1, 2 and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Consultation Process 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Program Overview – Work Package 2</a:t>
            </a:r>
            <a:endParaRPr lang="en-AU" dirty="0" smtClean="0"/>
          </a:p>
          <a:p>
            <a:r>
              <a:rPr lang="en-AU" dirty="0" smtClean="0"/>
              <a:t>AEMC update on MRP rule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1</a:t>
            </a:r>
            <a:r>
              <a:rPr lang="en-AU" dirty="0" smtClean="0"/>
              <a:t>. 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1800" dirty="0" smtClean="0"/>
              <a:t>AEMO has facilitated three POC-PWG workshops since February 2016</a:t>
            </a:r>
          </a:p>
          <a:p>
            <a:pPr marL="363538" lvl="1" indent="-363538">
              <a:spcBef>
                <a:spcPts val="0"/>
              </a:spcBef>
              <a:buFont typeface="Arial" pitchFamily="34" charset="0"/>
              <a:buChar char="•"/>
            </a:pPr>
            <a:endParaRPr lang="en-AU" sz="1800" dirty="0" smtClean="0"/>
          </a:p>
          <a:p>
            <a:pPr marL="363538" lvl="1" indent="-363538">
              <a:spcBef>
                <a:spcPts val="0"/>
              </a:spcBef>
              <a:buFont typeface="Arial" pitchFamily="34" charset="0"/>
              <a:buChar char="•"/>
            </a:pPr>
            <a:r>
              <a:rPr lang="en-AU" sz="1800" dirty="0" smtClean="0"/>
              <a:t>The workshops have discussed specific topics relating to matters from the following AEMC rule determinations:</a:t>
            </a:r>
          </a:p>
          <a:p>
            <a:pPr marL="727075"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AU" sz="1800" dirty="0" smtClean="0"/>
              <a:t>Competition in metering and related services</a:t>
            </a:r>
          </a:p>
          <a:p>
            <a:pPr marL="727075"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AU" sz="1800" dirty="0" smtClean="0"/>
              <a:t>Embedded networks</a:t>
            </a:r>
          </a:p>
          <a:p>
            <a:pPr marL="727075"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AU" sz="1800" dirty="0" smtClean="0"/>
              <a:t>Meter replacement process </a:t>
            </a:r>
          </a:p>
          <a:p>
            <a:pPr marL="363538" lvl="1" indent="-363538">
              <a:spcBef>
                <a:spcPts val="0"/>
              </a:spcBef>
              <a:buFont typeface="Arial" pitchFamily="34" charset="0"/>
              <a:buChar char="•"/>
            </a:pPr>
            <a:endParaRPr lang="en-AU" sz="1800" dirty="0"/>
          </a:p>
          <a:p>
            <a:r>
              <a:rPr lang="en-AU" sz="1800" dirty="0"/>
              <a:t>The aim of the </a:t>
            </a:r>
            <a:r>
              <a:rPr lang="en-AU" sz="1800" dirty="0" smtClean="0"/>
              <a:t>workshops </a:t>
            </a:r>
            <a:r>
              <a:rPr lang="en-AU" sz="1800" dirty="0" smtClean="0"/>
              <a:t>has </a:t>
            </a:r>
            <a:r>
              <a:rPr lang="en-AU" sz="1800" dirty="0"/>
              <a:t>not </a:t>
            </a:r>
            <a:r>
              <a:rPr lang="en-AU" sz="1800" dirty="0" smtClean="0"/>
              <a:t>been to </a:t>
            </a:r>
            <a:r>
              <a:rPr lang="en-AU" sz="1800" dirty="0"/>
              <a:t>litigate the rules, but rather to focus on topics where AEMO </a:t>
            </a:r>
            <a:r>
              <a:rPr lang="en-AU" sz="1800" dirty="0" smtClean="0"/>
              <a:t>has needed </a:t>
            </a:r>
            <a:r>
              <a:rPr lang="en-AU" sz="1800" dirty="0"/>
              <a:t>further input and information from stakeholders to update the </a:t>
            </a:r>
            <a:r>
              <a:rPr lang="en-AU" sz="1800" dirty="0" smtClean="0"/>
              <a:t>Procedures</a:t>
            </a:r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04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1</a:t>
            </a:r>
            <a:r>
              <a:rPr lang="en-AU" dirty="0" smtClean="0"/>
              <a:t>. 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1800" dirty="0"/>
              <a:t>Attendance at the workshops has been </a:t>
            </a:r>
            <a:r>
              <a:rPr lang="en-AU" sz="1800" dirty="0" smtClean="0"/>
              <a:t>excellent, comprised mainly of technical SMEs </a:t>
            </a:r>
            <a:r>
              <a:rPr lang="en-AU" sz="1800" dirty="0"/>
              <a:t>from a broad range of industry stakeholders</a:t>
            </a:r>
          </a:p>
          <a:p>
            <a:endParaRPr lang="en-AU" sz="1800" dirty="0" smtClean="0"/>
          </a:p>
          <a:p>
            <a:r>
              <a:rPr lang="en-AU" sz="1800" dirty="0" smtClean="0"/>
              <a:t>AEMO has circulated meeting notes from each workshop that capture industry stakeholder views to </a:t>
            </a:r>
            <a:r>
              <a:rPr lang="en-AU" sz="1800" dirty="0" smtClean="0"/>
              <a:t>topics that </a:t>
            </a:r>
            <a:r>
              <a:rPr lang="en-AU" sz="1800" dirty="0" smtClean="0"/>
              <a:t>were </a:t>
            </a:r>
            <a:r>
              <a:rPr lang="en-AU" sz="1800" dirty="0" smtClean="0"/>
              <a:t>discussed </a:t>
            </a:r>
            <a:r>
              <a:rPr lang="en-AU" sz="1800" dirty="0" smtClean="0"/>
              <a:t>at the workshops, including specific questions posed to workshop attendees.</a:t>
            </a:r>
          </a:p>
          <a:p>
            <a:pPr marL="363538" lvl="1" indent="-363538">
              <a:spcBef>
                <a:spcPts val="0"/>
              </a:spcBef>
              <a:buFont typeface="Arial" pitchFamily="34" charset="0"/>
              <a:buChar char="•"/>
            </a:pPr>
            <a:endParaRPr lang="en-AU" sz="1800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9577"/>
              </p:ext>
            </p:extLst>
          </p:nvPr>
        </p:nvGraphicFramePr>
        <p:xfrm>
          <a:off x="318356" y="3474403"/>
          <a:ext cx="850728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2808312"/>
                <a:gridCol w="2664296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400" b="1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Workshop #1 (3-4 Feb)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 of type 4 metering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Validation and substitution for type 4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Sample metering 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Network device management requirements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Emergency priority requirements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Meter churn</a:t>
                      </a:r>
                    </a:p>
                    <a:p>
                      <a:endParaRPr lang="en-A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400" b="1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Workshop #2 (15-16 Feb)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MSATS requirements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Request Codes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Objection code review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B2B requirements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RoLR requirements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Network Tariff Code Updates</a:t>
                      </a:r>
                      <a:endParaRPr lang="en-A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AU" sz="1400" b="1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Workshop #3 (2 Mar)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Minimum Services Specification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Embedded Networks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Metrology Requirements – Revisited</a:t>
                      </a:r>
                    </a:p>
                    <a:p>
                      <a:pPr marL="285750" lvl="1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kern="1200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Metrology Part A – Jurisdictional Matters</a:t>
                      </a:r>
                    </a:p>
                    <a:p>
                      <a:pPr marL="0" indent="0">
                        <a:buNone/>
                      </a:pPr>
                      <a:endParaRPr lang="en-AU" sz="1400" b="0" kern="1200" cap="none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1" indent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en-AU" sz="1400" b="0" kern="1200" cap="none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49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1</a:t>
            </a:r>
            <a:r>
              <a:rPr lang="en-AU" dirty="0" smtClean="0"/>
              <a:t>. 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AU" sz="1800" dirty="0" smtClean="0"/>
              <a:t>Another workshop </a:t>
            </a:r>
            <a:r>
              <a:rPr lang="en-AU" sz="1800" dirty="0"/>
              <a:t>is planned on 17 March to discuss draft B2B Procedure </a:t>
            </a:r>
            <a:r>
              <a:rPr lang="en-AU" sz="1800" dirty="0" smtClean="0"/>
              <a:t>changes</a:t>
            </a:r>
          </a:p>
          <a:p>
            <a:endParaRPr lang="en-AU" sz="1800" dirty="0"/>
          </a:p>
          <a:p>
            <a:r>
              <a:rPr lang="en-AU" sz="1800" dirty="0" smtClean="0"/>
              <a:t>A </a:t>
            </a:r>
            <a:r>
              <a:rPr lang="en-AU" sz="1800" dirty="0" smtClean="0"/>
              <a:t>large quantity of information has been collected by AEMO at these workshops - AEMO is currently assessing this information as part of its update to the Procedures</a:t>
            </a:r>
          </a:p>
          <a:p>
            <a:endParaRPr lang="en-AU" sz="1800" dirty="0"/>
          </a:p>
          <a:p>
            <a:r>
              <a:rPr lang="en-AU" sz="1800" dirty="0"/>
              <a:t>At this stage there are no further topics where AEMO needs further input and information from industry stakeholders to update the Procedures</a:t>
            </a:r>
          </a:p>
          <a:p>
            <a:endParaRPr lang="en-AU" sz="1800" dirty="0" smtClean="0"/>
          </a:p>
          <a:p>
            <a:r>
              <a:rPr lang="en-AU" sz="1800" dirty="0" smtClean="0"/>
              <a:t>The </a:t>
            </a:r>
            <a:r>
              <a:rPr lang="en-AU" sz="1800" dirty="0" smtClean="0"/>
              <a:t>next </a:t>
            </a:r>
            <a:r>
              <a:rPr lang="en-AU" sz="1800" dirty="0"/>
              <a:t>POC-PWG meeting is scheduled for 14-15 </a:t>
            </a:r>
            <a:r>
              <a:rPr lang="en-AU" sz="1800" dirty="0" smtClean="0"/>
              <a:t>April (as per the placeholder in the 2016 Industry Meeting Schedule)</a:t>
            </a:r>
          </a:p>
          <a:p>
            <a:pPr marL="363538" lvl="1" indent="-363538">
              <a:spcBef>
                <a:spcPts val="0"/>
              </a:spcBef>
              <a:buFont typeface="Arial" pitchFamily="34" charset="0"/>
              <a:buChar char="•"/>
            </a:pPr>
            <a:endParaRPr lang="en-AU" sz="1800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919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2. PRE-CONSULTATION </a:t>
            </a:r>
            <a:r>
              <a:rPr lang="en-AU" dirty="0" smtClean="0"/>
              <a:t>Paper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1800" dirty="0" smtClean="0"/>
              <a:t>At the workshop on 2 March, AEMO indicated that would develop a Pre-Consultation </a:t>
            </a:r>
            <a:r>
              <a:rPr lang="en-AU" sz="1800" dirty="0" smtClean="0"/>
              <a:t>Paper </a:t>
            </a:r>
            <a:r>
              <a:rPr lang="en-AU" sz="1800" dirty="0" smtClean="0"/>
              <a:t>outlining its position </a:t>
            </a:r>
            <a:r>
              <a:rPr lang="en-AU" sz="1800" dirty="0" smtClean="0"/>
              <a:t>on </a:t>
            </a:r>
            <a:r>
              <a:rPr lang="en-AU" sz="1800" dirty="0" smtClean="0"/>
              <a:t>each of the topics discussed at the workshops (excluding B2B Procedures)</a:t>
            </a:r>
          </a:p>
          <a:p>
            <a:endParaRPr lang="en-AU" sz="1800" dirty="0"/>
          </a:p>
          <a:p>
            <a:r>
              <a:rPr lang="en-AU" sz="1800" dirty="0"/>
              <a:t>The positions conveyed </a:t>
            </a:r>
            <a:r>
              <a:rPr lang="en-AU" sz="1800" dirty="0" smtClean="0"/>
              <a:t>in </a:t>
            </a:r>
            <a:r>
              <a:rPr lang="en-AU" sz="1800" dirty="0"/>
              <a:t>this paper will be </a:t>
            </a:r>
            <a:r>
              <a:rPr lang="en-AU" sz="1800" dirty="0" smtClean="0"/>
              <a:t>the same position that AEMO will take </a:t>
            </a:r>
            <a:r>
              <a:rPr lang="en-AU" sz="1800" dirty="0"/>
              <a:t>to formal consultation commencing on 22 </a:t>
            </a:r>
            <a:r>
              <a:rPr lang="en-AU" sz="1800" dirty="0" smtClean="0"/>
              <a:t>April</a:t>
            </a:r>
          </a:p>
          <a:p>
            <a:endParaRPr lang="en-AU" sz="1800" dirty="0"/>
          </a:p>
          <a:p>
            <a:r>
              <a:rPr lang="en-AU" sz="1800" dirty="0" smtClean="0"/>
              <a:t>The </a:t>
            </a:r>
            <a:r>
              <a:rPr lang="en-AU" sz="1800" dirty="0" smtClean="0"/>
              <a:t>paper </a:t>
            </a:r>
            <a:r>
              <a:rPr lang="en-AU" sz="1800" dirty="0"/>
              <a:t>will be released by </a:t>
            </a:r>
            <a:r>
              <a:rPr lang="en-AU" sz="1800" dirty="0" smtClean="0"/>
              <a:t>8 April, along with </a:t>
            </a:r>
            <a:r>
              <a:rPr lang="en-AU" sz="1800" dirty="0" smtClean="0"/>
              <a:t>the new </a:t>
            </a:r>
            <a:r>
              <a:rPr lang="en-AU" sz="1800" dirty="0" smtClean="0"/>
              <a:t>glossary and at least one sample procedure</a:t>
            </a:r>
          </a:p>
          <a:p>
            <a:endParaRPr lang="en-AU" sz="1800" dirty="0"/>
          </a:p>
          <a:p>
            <a:endParaRPr lang="en-AU" sz="1800" dirty="0"/>
          </a:p>
          <a:p>
            <a:pPr marL="363538" lvl="1" indent="-363538">
              <a:spcBef>
                <a:spcPts val="0"/>
              </a:spcBef>
              <a:buFont typeface="Arial" pitchFamily="34" charset="0"/>
              <a:buChar char="•"/>
            </a:pPr>
            <a:endParaRPr lang="en-AU" sz="1800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53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3. Procedure updates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1800" dirty="0"/>
              <a:t>The changes to the NER require that AEMO and the IEC </a:t>
            </a:r>
            <a:r>
              <a:rPr lang="en-AU" sz="1800" dirty="0" smtClean="0"/>
              <a:t>create or amend </a:t>
            </a:r>
            <a:r>
              <a:rPr lang="en-AU" sz="1800" dirty="0"/>
              <a:t>existing </a:t>
            </a:r>
            <a:r>
              <a:rPr lang="en-AU" sz="1800" dirty="0" smtClean="0"/>
              <a:t>procedures</a:t>
            </a:r>
            <a:endParaRPr lang="en-AU" sz="1800" dirty="0"/>
          </a:p>
          <a:p>
            <a:endParaRPr lang="en-AU" sz="1800" dirty="0" smtClean="0"/>
          </a:p>
          <a:p>
            <a:r>
              <a:rPr lang="en-AU" sz="1800" dirty="0" smtClean="0"/>
              <a:t>There are approximately 45 documents that need to created or amended, spread over three Work Packages</a:t>
            </a:r>
          </a:p>
          <a:p>
            <a:endParaRPr lang="en-AU" sz="1800" dirty="0"/>
          </a:p>
          <a:p>
            <a:r>
              <a:rPr lang="en-AU" sz="1800" dirty="0" smtClean="0"/>
              <a:t>Work Package 1 – to be published by 1 September 2016</a:t>
            </a:r>
          </a:p>
          <a:p>
            <a:pPr lvl="1"/>
            <a:r>
              <a:rPr lang="en-AU" sz="1800" dirty="0" smtClean="0"/>
              <a:t>Metrology Procedures, Service Level Procedures, MSATS </a:t>
            </a:r>
            <a:r>
              <a:rPr lang="en-AU" sz="1800" dirty="0" smtClean="0"/>
              <a:t>Procedures, B2B Procedures </a:t>
            </a:r>
            <a:r>
              <a:rPr lang="en-AU" sz="1800" dirty="0" smtClean="0"/>
              <a:t>and Formatting Procedures</a:t>
            </a:r>
          </a:p>
          <a:p>
            <a:endParaRPr lang="en-AU" sz="1800" dirty="0" smtClean="0"/>
          </a:p>
          <a:p>
            <a:r>
              <a:rPr lang="en-AU" sz="1800" dirty="0" smtClean="0"/>
              <a:t>Work Package 2 – to be published by 1 March 2017</a:t>
            </a:r>
          </a:p>
          <a:p>
            <a:pPr lvl="1"/>
            <a:r>
              <a:rPr lang="en-AU" sz="1800" dirty="0" smtClean="0"/>
              <a:t>Accreditation and Deregistration Procedures, guidelines, etc.</a:t>
            </a:r>
          </a:p>
          <a:p>
            <a:endParaRPr lang="en-AU" sz="1800" dirty="0" smtClean="0"/>
          </a:p>
          <a:p>
            <a:r>
              <a:rPr lang="en-AU" sz="1800" dirty="0" smtClean="0"/>
              <a:t>Work Package 3 – to be published by 1 December 2017</a:t>
            </a:r>
          </a:p>
          <a:p>
            <a:pPr marL="363538" lvl="1" indent="-363538">
              <a:spcBef>
                <a:spcPts val="0"/>
              </a:spcBef>
              <a:buFont typeface="Arial" pitchFamily="34" charset="0"/>
              <a:buChar char="•"/>
            </a:pPr>
            <a:endParaRPr lang="en-AU" sz="1800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28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 package 1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874156"/>
              </p:ext>
            </p:extLst>
          </p:nvPr>
        </p:nvGraphicFramePr>
        <p:xfrm>
          <a:off x="547856" y="1250860"/>
          <a:ext cx="7984584" cy="5052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874"/>
                <a:gridCol w="6179198"/>
                <a:gridCol w="1421512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AU" sz="13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</a:t>
                      </a:r>
                      <a:endParaRPr lang="en-AU" sz="13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 smtClean="0">
                          <a:effectLst/>
                          <a:latin typeface="+mn-lt"/>
                        </a:rPr>
                        <a:t>Document</a:t>
                      </a:r>
                      <a:endParaRPr lang="en-A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>
                          <a:effectLst/>
                          <a:latin typeface="+mn-lt"/>
                        </a:rPr>
                        <a:t>New or </a:t>
                      </a:r>
                      <a:endParaRPr lang="en-AU" sz="1300" b="1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AU" sz="1300" b="1" u="none" strike="noStrike" dirty="0" smtClean="0">
                          <a:effectLst/>
                          <a:latin typeface="+mn-lt"/>
                        </a:rPr>
                        <a:t>Existing</a:t>
                      </a:r>
                      <a:endParaRPr lang="en-A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Meter Churn </a:t>
                      </a:r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Procedure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Network Device Procedure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Service Level Procedures for MDP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Service Level Procedures for MP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Metrology Procedure: Part A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6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Metrology Procedure: Part B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7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Minimum Services </a:t>
                      </a:r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Specification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8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Meter Data File Format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9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Emergency Priority Procedures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Glossary and Framework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MSATS Procedures: MDM Procedures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MSATS Procedures: CATS Procedure Principles and Obligations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222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MSATS Procedures: Procedure for the Management of Wholesale, Interconnector, Generator and Sample (WIGS) NMIs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882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NEM RoLR Process Part A - MSATS Procedure: RoLR Procedures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15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B2B Procedure Customer and site Details Notification Process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16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B2B Procedure Service Order Process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B2B Procedure Technical Delivery Specification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B2B Procedure Technical Guidelines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19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300" u="none" strike="noStrike">
                          <a:effectLst/>
                          <a:latin typeface="+mn-lt"/>
                        </a:rPr>
                        <a:t>B2B Procedure Meter Data Process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4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en-AU" sz="1300" dirty="0"/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B2B Procedure One Way Notification Process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300" u="none" strike="noStrike" dirty="0">
                          <a:effectLst/>
                          <a:latin typeface="+mn-lt"/>
                        </a:rPr>
                        <a:t>Existing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86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 package 2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481975"/>
              </p:ext>
            </p:extLst>
          </p:nvPr>
        </p:nvGraphicFramePr>
        <p:xfrm>
          <a:off x="547856" y="1477916"/>
          <a:ext cx="7984584" cy="4399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874"/>
                <a:gridCol w="6179198"/>
                <a:gridCol w="1421512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AU" sz="13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</a:t>
                      </a:r>
                      <a:endParaRPr lang="en-AU" sz="13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 smtClean="0">
                          <a:effectLst/>
                          <a:latin typeface="+mn-lt"/>
                        </a:rPr>
                        <a:t>Document</a:t>
                      </a:r>
                      <a:endParaRPr lang="en-A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 dirty="0">
                          <a:effectLst/>
                          <a:latin typeface="+mn-lt"/>
                        </a:rPr>
                        <a:t>New or </a:t>
                      </a:r>
                      <a:endParaRPr lang="en-AU" sz="1300" b="1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AU" sz="1300" b="1" u="none" strike="noStrike" dirty="0" smtClean="0">
                          <a:effectLst/>
                          <a:latin typeface="+mn-lt"/>
                        </a:rPr>
                        <a:t>Existing</a:t>
                      </a:r>
                      <a:endParaRPr lang="en-A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21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MSATS Introduction Guide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22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MSATS User Interface Guide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23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Operating Procedures MSATS CATS History Model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408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24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Operating Procedures MSATS NMI Discovery Questions and Answers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algn="ctr" fontAlgn="t"/>
                      <a:r>
                        <a:rPr lang="en-AU" sz="130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en-AU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Operating Procedures MSATS-CATS Hints and Tips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Metering Service Provider Accreditation Checklist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Metering Service Provider Accreditation Procedure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Metering Service Provider Application Form (Part 2)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Metering Service Registration Procedure (Part 1)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Provider Compliance &amp; Assessment and Deregistration Procedure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 Application Form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3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Level Procedure for ENM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ENM Accreditation Checklist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78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ENM Accreditation/deregistration procedure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ENM Application Form (Part 2)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ENM Registration Procedure (Part 1)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Metering Coordinator Registration Procedure (new)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AU" sz="13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en-AU" sz="13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156" marR="10156" marT="101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AU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Metering coordinator default procedure (standalone?)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New</a:t>
                      </a:r>
                      <a:endParaRPr lang="en-AU" sz="13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74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14523ce-dede-483e-883a-2d83261080bd">PROJECT-352-4918</_dlc_DocId>
    <TaxCatchAll xmlns="a14523ce-dede-483e-883a-2d83261080bd">
      <Value>1</Value>
      <Value>9</Value>
    </TaxCatchAll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_dlc_DocIdUrl xmlns="a14523ce-dede-483e-883a-2d83261080bd">
      <Url>http://sharedocs/projects/pocprogram/_layouts/15/DocIdRedir.aspx?ID=PROJECT-352-4918</Url>
      <Description>PROJECT-352-4918</Description>
    </_dlc_DocIdUrl>
    <AEMOCustodian xmlns="a14523ce-dede-483e-883a-2d83261080bd">
      <UserInfo>
        <DisplayName>Russell Mogg</DisplayName>
        <AccountId>157</AccountId>
        <AccountType/>
      </UserInfo>
    </AEMOCustodian>
    <ArchiveDocument xmlns="a14523ce-dede-483e-883a-2d83261080bd">false</ArchiveDocument>
    <AEMOKeywords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management</TermName>
          <TermId xmlns="http://schemas.microsoft.com/office/infopath/2007/PartnerControls">7ebbf2dd-9796-4b14-9303-aab6234575aa</TermId>
        </TermInfo>
      </Terms>
    </AEMOKeywordsTaxHTField0>
    <AEMODescription xmlns="a14523ce-dede-483e-883a-2d83261080b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DEC116C19245B4398932FF2C50DC75A" ma:contentTypeVersion="0" ma:contentTypeDescription="" ma:contentTypeScope="" ma:versionID="89bccbf02eec9f969d3651569cced181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12E295-A392-417F-9BD2-A84C9D72E9E3}"/>
</file>

<file path=customXml/itemProps2.xml><?xml version="1.0" encoding="utf-8"?>
<ds:datastoreItem xmlns:ds="http://schemas.openxmlformats.org/officeDocument/2006/customXml" ds:itemID="{26FD9001-382D-4D26-9F68-35B7D2BAC165}"/>
</file>

<file path=customXml/itemProps3.xml><?xml version="1.0" encoding="utf-8"?>
<ds:datastoreItem xmlns:ds="http://schemas.openxmlformats.org/officeDocument/2006/customXml" ds:itemID="{53C1A3BE-6D35-4C2C-A6C3-CA5F1A0EF7A9}"/>
</file>

<file path=customXml/itemProps4.xml><?xml version="1.0" encoding="utf-8"?>
<ds:datastoreItem xmlns:ds="http://schemas.openxmlformats.org/officeDocument/2006/customXml" ds:itemID="{850729A3-C4B1-4EDE-BB28-901C7B8711ED}"/>
</file>

<file path=customXml/itemProps5.xml><?xml version="1.0" encoding="utf-8"?>
<ds:datastoreItem xmlns:ds="http://schemas.openxmlformats.org/officeDocument/2006/customXml" ds:itemID="{2137DC1C-62C0-459C-9F3B-D51308E26909}"/>
</file>

<file path=customXml/itemProps6.xml><?xml version="1.0" encoding="utf-8"?>
<ds:datastoreItem xmlns:ds="http://schemas.openxmlformats.org/officeDocument/2006/customXml" ds:itemID="{6D8A780B-6D4A-4B42-BA5C-832632250887}"/>
</file>

<file path=docProps/app.xml><?xml version="1.0" encoding="utf-8"?>
<Properties xmlns="http://schemas.openxmlformats.org/officeDocument/2006/extended-properties" xmlns:vt="http://schemas.openxmlformats.org/officeDocument/2006/docPropsVTypes">
  <Template>AEMO External - Red</Template>
  <TotalTime>2785</TotalTime>
  <Words>1276</Words>
  <Application>Microsoft Office PowerPoint</Application>
  <PresentationFormat>On-screen Show (4:3)</PresentationFormat>
  <Paragraphs>379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Office Theme</vt:lpstr>
      <vt:lpstr>AEMO09</vt:lpstr>
      <vt:lpstr>POC Procedures Working Group (POC-pWG)</vt:lpstr>
      <vt:lpstr>Agenda slide</vt:lpstr>
      <vt:lpstr>1. background</vt:lpstr>
      <vt:lpstr>1. background</vt:lpstr>
      <vt:lpstr>1. background</vt:lpstr>
      <vt:lpstr>2. PRE-CONSULTATION Paper</vt:lpstr>
      <vt:lpstr>3. Procedure updates</vt:lpstr>
      <vt:lpstr>Work package 1</vt:lpstr>
      <vt:lpstr>Work package 2</vt:lpstr>
      <vt:lpstr>Work package 3</vt:lpstr>
      <vt:lpstr>Consultation process overview</vt:lpstr>
      <vt:lpstr>Consultation dates</vt:lpstr>
      <vt:lpstr>Program overview – WP 2</vt:lpstr>
      <vt:lpstr>Consultation two dates*</vt:lpstr>
      <vt:lpstr>close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MFSP-RG_Introduction_Meeting</dc:title>
  <dc:creator>Ben Healy</dc:creator>
  <cp:lastModifiedBy>Tim Sheridan</cp:lastModifiedBy>
  <cp:revision>125</cp:revision>
  <dcterms:created xsi:type="dcterms:W3CDTF">2014-07-17T00:34:38Z</dcterms:created>
  <dcterms:modified xsi:type="dcterms:W3CDTF">2016-03-09T00:50:47Z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e64bfcf5-0277-4f77-9047-1ea501e1be08</vt:lpwstr>
  </property>
  <property fmtid="{D5CDD505-2E9C-101B-9397-08002B2CF9AE}" pid="3" name="ContentTypeId">
    <vt:lpwstr>0x0101009BE89D58CAF0934CA32A20BCFFD353DC00DDEC116C19245B4398932FF2C50DC75A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>9;#Project management|7ebbf2dd-9796-4b14-9303-aab6234575aa</vt:lpwstr>
  </property>
</Properties>
</file>