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sdx" ContentType="application/vnd.ms-visio.drawing"/>
  <Default Extension="vml" ContentType="application/vnd.openxmlformats-officedocument.vmlDrawin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customXml/itemProps5.xml" ContentType="application/vnd.openxmlformats-officedocument.customXmlProperties+xml"/>
  <Override PartName="/customXml/itemProps6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3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4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5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theme/theme6.xml" ContentType="application/vnd.openxmlformats-officedocument.theme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theme/theme7.xml" ContentType="application/vnd.openxmlformats-officedocument.theme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theme/theme8.xml" ContentType="application/vnd.openxmlformats-officedocument.theme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theme/theme9.xml" ContentType="application/vnd.openxmlformats-officedocument.theme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theme/theme10.xml" ContentType="application/vnd.openxmlformats-officedocument.theme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theme/theme11.xml" ContentType="application/vnd.openxmlformats-officedocument.theme+xml"/>
  <Override PartName="/ppt/theme/theme12.xml" ContentType="application/vnd.openxmlformats-officedocument.theme+xml"/>
  <Override PartName="/ppt/theme/theme1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7"/>
    <p:sldMasterId id="2147483671" r:id="rId8"/>
    <p:sldMasterId id="2147483694" r:id="rId9"/>
    <p:sldMasterId id="2147483705" r:id="rId10"/>
    <p:sldMasterId id="2147483728" r:id="rId11"/>
    <p:sldMasterId id="2147483739" r:id="rId12"/>
    <p:sldMasterId id="2147483762" r:id="rId13"/>
    <p:sldMasterId id="2147483770" r:id="rId14"/>
    <p:sldMasterId id="2147483778" r:id="rId15"/>
    <p:sldMasterId id="2147483798" r:id="rId16"/>
    <p:sldMasterId id="2147483818" r:id="rId17"/>
  </p:sldMasterIdLst>
  <p:notesMasterIdLst>
    <p:notesMasterId r:id="rId27"/>
  </p:notesMasterIdLst>
  <p:handoutMasterIdLst>
    <p:handoutMasterId r:id="rId28"/>
  </p:handoutMasterIdLst>
  <p:sldIdLst>
    <p:sldId id="256" r:id="rId18"/>
    <p:sldId id="436" r:id="rId19"/>
    <p:sldId id="437" r:id="rId20"/>
    <p:sldId id="472" r:id="rId21"/>
    <p:sldId id="473" r:id="rId22"/>
    <p:sldId id="474" r:id="rId23"/>
    <p:sldId id="475" r:id="rId24"/>
    <p:sldId id="476" r:id="rId25"/>
    <p:sldId id="477" r:id="rId26"/>
  </p:sldIdLst>
  <p:sldSz cx="9144000" cy="6858000" type="screen4x3"/>
  <p:notesSz cx="6735763" cy="986631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08" userDrawn="1">
          <p15:clr>
            <a:srgbClr val="A4A3A4"/>
          </p15:clr>
        </p15:guide>
        <p15:guide id="2" pos="2122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Tania Bagnato" initials="TB" lastIdx="3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757" autoAdjust="0"/>
    <p:restoredTop sz="99290" autoAdjust="0"/>
  </p:normalViewPr>
  <p:slideViewPr>
    <p:cSldViewPr>
      <p:cViewPr varScale="1">
        <p:scale>
          <a:sx n="120" d="100"/>
          <a:sy n="120" d="100"/>
        </p:scale>
        <p:origin x="498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53" d="100"/>
          <a:sy n="53" d="100"/>
        </p:scale>
        <p:origin x="-1842" y="-102"/>
      </p:cViewPr>
      <p:guideLst>
        <p:guide orient="horz" pos="3108"/>
        <p:guide pos="2122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2.xml"/><Relationship Id="rId13" Type="http://schemas.openxmlformats.org/officeDocument/2006/relationships/slideMaster" Target="slideMasters/slideMaster7.xml"/><Relationship Id="rId18" Type="http://schemas.openxmlformats.org/officeDocument/2006/relationships/slide" Target="slides/slide1.xml"/><Relationship Id="rId26" Type="http://schemas.openxmlformats.org/officeDocument/2006/relationships/slide" Target="slides/slide9.xml"/><Relationship Id="rId3" Type="http://schemas.openxmlformats.org/officeDocument/2006/relationships/customXml" Target="../customXml/item3.xml"/><Relationship Id="rId21" Type="http://schemas.openxmlformats.org/officeDocument/2006/relationships/slide" Target="slides/slide4.xml"/><Relationship Id="rId7" Type="http://schemas.openxmlformats.org/officeDocument/2006/relationships/slideMaster" Target="slideMasters/slideMaster1.xml"/><Relationship Id="rId12" Type="http://schemas.openxmlformats.org/officeDocument/2006/relationships/slideMaster" Target="slideMasters/slideMaster6.xml"/><Relationship Id="rId17" Type="http://schemas.openxmlformats.org/officeDocument/2006/relationships/slideMaster" Target="slideMasters/slideMaster11.xml"/><Relationship Id="rId25" Type="http://schemas.openxmlformats.org/officeDocument/2006/relationships/slide" Target="slides/slide8.xml"/><Relationship Id="rId33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Master" Target="slideMasters/slideMaster10.xml"/><Relationship Id="rId20" Type="http://schemas.openxmlformats.org/officeDocument/2006/relationships/slide" Target="slides/slide3.xml"/><Relationship Id="rId29" Type="http://schemas.openxmlformats.org/officeDocument/2006/relationships/commentAuthors" Target="commentAuthors.xml"/><Relationship Id="rId1" Type="http://schemas.openxmlformats.org/officeDocument/2006/relationships/customXml" Target="../customXml/item1.xml"/><Relationship Id="rId6" Type="http://schemas.openxmlformats.org/officeDocument/2006/relationships/customXml" Target="../customXml/item6.xml"/><Relationship Id="rId11" Type="http://schemas.openxmlformats.org/officeDocument/2006/relationships/slideMaster" Target="slideMasters/slideMaster5.xml"/><Relationship Id="rId24" Type="http://schemas.openxmlformats.org/officeDocument/2006/relationships/slide" Target="slides/slide7.xml"/><Relationship Id="rId32" Type="http://schemas.openxmlformats.org/officeDocument/2006/relationships/theme" Target="theme/theme1.xml"/><Relationship Id="rId5" Type="http://schemas.openxmlformats.org/officeDocument/2006/relationships/customXml" Target="../customXml/item5.xml"/><Relationship Id="rId15" Type="http://schemas.openxmlformats.org/officeDocument/2006/relationships/slideMaster" Target="slideMasters/slideMaster9.xml"/><Relationship Id="rId23" Type="http://schemas.openxmlformats.org/officeDocument/2006/relationships/slide" Target="slides/slide6.xml"/><Relationship Id="rId28" Type="http://schemas.openxmlformats.org/officeDocument/2006/relationships/handoutMaster" Target="handoutMasters/handoutMaster1.xml"/><Relationship Id="rId10" Type="http://schemas.openxmlformats.org/officeDocument/2006/relationships/slideMaster" Target="slideMasters/slideMaster4.xml"/><Relationship Id="rId19" Type="http://schemas.openxmlformats.org/officeDocument/2006/relationships/slide" Target="slides/slide2.xml"/><Relationship Id="rId31" Type="http://schemas.openxmlformats.org/officeDocument/2006/relationships/viewProps" Target="viewProps.xml"/><Relationship Id="rId4" Type="http://schemas.openxmlformats.org/officeDocument/2006/relationships/customXml" Target="../customXml/item4.xml"/><Relationship Id="rId9" Type="http://schemas.openxmlformats.org/officeDocument/2006/relationships/slideMaster" Target="slideMasters/slideMaster3.xml"/><Relationship Id="rId14" Type="http://schemas.openxmlformats.org/officeDocument/2006/relationships/slideMaster" Target="slideMasters/slideMaster8.xml"/><Relationship Id="rId22" Type="http://schemas.openxmlformats.org/officeDocument/2006/relationships/slide" Target="slides/slide5.xml"/><Relationship Id="rId27" Type="http://schemas.openxmlformats.org/officeDocument/2006/relationships/notesMaster" Target="notesMasters/notesMaster1.xml"/><Relationship Id="rId30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AU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15373" y="0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FCBEE0F-9B4D-491C-84BB-3E9E0070B385}" type="datetime6">
              <a:rPr lang="en-AU" smtClean="0"/>
              <a:pPr/>
              <a:t>March 17</a:t>
            </a:fld>
            <a:endParaRPr lang="en-A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371285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A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15373" y="9371285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A99B4BD-713B-4495-9D01-E8924967338D}" type="slidenum">
              <a:rPr lang="en-AU" smtClean="0"/>
              <a:pPr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952714123"/>
      </p:ext>
    </p:extLst>
  </p:cSld>
  <p:clrMap bg1="lt1" tx1="dk1" bg2="lt2" tx2="dk2" accent1="accent1" accent2="accent2" accent3="accent3" accent4="accent4" accent5="accent5" accent6="accent6" hlink="hlink" folHlink="folHlink"/>
  <p:hf hdr="0" ft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AU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15373" y="0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3ACC81A-B302-4C12-B328-398E6FA12FC5}" type="datetime6">
              <a:rPr lang="en-AU" smtClean="0"/>
              <a:pPr/>
              <a:t>March 17</a:t>
            </a:fld>
            <a:endParaRPr lang="en-AU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01700" y="739775"/>
            <a:ext cx="4932363" cy="37004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AU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3577" y="4686499"/>
            <a:ext cx="5388610" cy="443984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371285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A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15373" y="9371285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CE55DB7-4594-4DFF-AA9B-D4C01173DE38}" type="slidenum">
              <a:rPr lang="en-AU" smtClean="0"/>
              <a:pPr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869850346"/>
      </p:ext>
    </p:extLst>
  </p:cSld>
  <p:clrMap bg1="lt1" tx1="dk1" bg2="lt2" tx2="dk2" accent1="accent1" accent2="accent2" accent3="accent3" accent4="accent4" accent5="accent5" accent6="accent6" hlink="hlink" folHlink="folHlink"/>
  <p:hf hdr="0" ftr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23C024-FF04-452E-A843-7509EA20A5BF}" type="slidenum">
              <a:rPr lang="en-AU" smtClean="0">
                <a:solidFill>
                  <a:prstClr val="black"/>
                </a:solidFill>
              </a:rPr>
              <a:pPr/>
              <a:t>4</a:t>
            </a:fld>
            <a:endParaRPr lang="en-A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39910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23C024-FF04-452E-A843-7509EA20A5BF}" type="slidenum">
              <a:rPr lang="en-AU" smtClean="0">
                <a:solidFill>
                  <a:prstClr val="black"/>
                </a:solidFill>
              </a:rPr>
              <a:pPr/>
              <a:t>5</a:t>
            </a:fld>
            <a:endParaRPr lang="en-A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41637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dirty="0" smtClean="0"/>
              <a:t>Intent to Publish </a:t>
            </a:r>
            <a:endParaRPr lang="en-AU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03ACC81A-B302-4C12-B328-398E6FA12FC5}" type="datetime6">
              <a:rPr lang="en-AU" smtClean="0">
                <a:solidFill>
                  <a:prstClr val="black"/>
                </a:solidFill>
              </a:rPr>
              <a:pPr/>
              <a:t>March 17</a:t>
            </a:fld>
            <a:endParaRPr lang="en-AU" dirty="0">
              <a:solidFill>
                <a:prstClr val="black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CE55DB7-4594-4DFF-AA9B-D4C01173DE38}" type="slidenum">
              <a:rPr lang="en-AU" smtClean="0">
                <a:solidFill>
                  <a:prstClr val="black"/>
                </a:solidFill>
              </a:rPr>
              <a:pPr/>
              <a:t>6</a:t>
            </a:fld>
            <a:endParaRPr lang="en-A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250418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sz="1000" dirty="0"/>
          </a:p>
        </p:txBody>
      </p:sp>
    </p:spTree>
    <p:extLst>
      <p:ext uri="{BB962C8B-B14F-4D97-AF65-F5344CB8AC3E}">
        <p14:creationId xmlns:p14="http://schemas.microsoft.com/office/powerpoint/2010/main" val="332940337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sz="1000" dirty="0"/>
          </a:p>
        </p:txBody>
      </p:sp>
    </p:spTree>
    <p:extLst>
      <p:ext uri="{BB962C8B-B14F-4D97-AF65-F5344CB8AC3E}">
        <p14:creationId xmlns:p14="http://schemas.microsoft.com/office/powerpoint/2010/main" val="28695630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4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4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5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5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5.xml"/></Relationships>
</file>

<file path=ppt/slideLayouts/_rels/slideLayout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5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5.xml"/></Relationships>
</file>

<file path=ppt/slideLayouts/_rels/slideLayout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5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6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6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6.xml"/></Relationships>
</file>

<file path=ppt/slideLayouts/_rels/slideLayout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6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6.xml"/></Relationships>
</file>

<file path=ppt/slideLayouts/_rels/slideLayout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6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7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7.xml"/></Relationships>
</file>

<file path=ppt/slideLayouts/_rels/slideLayout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7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8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8.xml"/></Relationships>
</file>

<file path=ppt/slideLayouts/_rels/slideLayout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8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9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9.xml"/></Relationships>
</file>

<file path=ppt/slideLayouts/_rels/slideLayout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9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0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0.xml"/></Relationships>
</file>

<file path=ppt/slideLayouts/_rels/slideLayout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0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Title-Page-White.jpg"/>
          <p:cNvPicPr>
            <a:picLocks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7600" cy="68652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714348" y="500042"/>
            <a:ext cx="7772400" cy="1470025"/>
          </a:xfrm>
        </p:spPr>
        <p:txBody>
          <a:bodyPr anchor="b">
            <a:normAutofit/>
          </a:bodyPr>
          <a:lstStyle>
            <a:lvl1pPr algn="l">
              <a:defRPr sz="3000" cap="all" baseline="0">
                <a:solidFill>
                  <a:schemeClr val="bg2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AU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714348" y="2214554"/>
            <a:ext cx="6400800" cy="500066"/>
          </a:xfrm>
        </p:spPr>
        <p:txBody>
          <a:bodyPr anchor="b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AU" dirty="0" smtClean="0"/>
              <a:t>October 09</a:t>
            </a:r>
            <a:endParaRPr lang="en-A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A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 dirty="0"/>
          </a:p>
        </p:txBody>
      </p:sp>
      <p:sp>
        <p:nvSpPr>
          <p:cNvPr id="5" name="Content Placeholder 2"/>
          <p:cNvSpPr>
            <a:spLocks noGrp="1"/>
          </p:cNvSpPr>
          <p:nvPr>
            <p:ph sz="half" idx="10"/>
          </p:nvPr>
        </p:nvSpPr>
        <p:spPr>
          <a:xfrm>
            <a:off x="4572000" y="1617681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AU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57298"/>
            <a:ext cx="4040188" cy="817577"/>
          </a:xfrm>
        </p:spPr>
        <p:txBody>
          <a:bodyPr anchor="b"/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357298"/>
            <a:ext cx="4041775" cy="817577"/>
          </a:xfrm>
        </p:spPr>
        <p:txBody>
          <a:bodyPr anchor="b"/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AU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Title-Page-White.jpg"/>
          <p:cNvPicPr>
            <a:picLocks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7600" cy="68652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714348" y="500042"/>
            <a:ext cx="7772400" cy="1470025"/>
          </a:xfrm>
        </p:spPr>
        <p:txBody>
          <a:bodyPr anchor="b">
            <a:normAutofit/>
          </a:bodyPr>
          <a:lstStyle>
            <a:lvl1pPr algn="l">
              <a:defRPr sz="3000" cap="all" baseline="0">
                <a:solidFill>
                  <a:schemeClr val="bg2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AU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714348" y="2214554"/>
            <a:ext cx="6400800" cy="500066"/>
          </a:xfrm>
        </p:spPr>
        <p:txBody>
          <a:bodyPr anchor="b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AU" dirty="0" smtClean="0"/>
              <a:t>October 09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02178691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lver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Title-Page-GREY.jpg"/>
          <p:cNvPicPr>
            <a:picLocks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652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714348" y="500042"/>
            <a:ext cx="7772400" cy="1470025"/>
          </a:xfrm>
        </p:spPr>
        <p:txBody>
          <a:bodyPr anchor="b">
            <a:normAutofit/>
          </a:bodyPr>
          <a:lstStyle>
            <a:lvl1pPr algn="l">
              <a:defRPr sz="3000" cap="all" baseline="0">
                <a:solidFill>
                  <a:schemeClr val="bg2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AU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714348" y="2214554"/>
            <a:ext cx="6400800" cy="500066"/>
          </a:xfrm>
        </p:spPr>
        <p:txBody>
          <a:bodyPr anchor="b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AU" dirty="0" smtClean="0"/>
              <a:t>October 09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0766134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363600" indent="-363600">
              <a:buFont typeface="Arial" pitchFamily="34" charset="0"/>
              <a:buChar char="•"/>
              <a:defRPr cap="none" baseline="0"/>
            </a:lvl1pPr>
            <a:lvl2pPr>
              <a:buFont typeface="Courier New" pitchFamily="49" charset="0"/>
              <a:buChar char="o"/>
              <a:defRPr sz="2200"/>
            </a:lvl2pPr>
            <a:lvl3pPr marL="1076400" indent="-363600">
              <a:buFont typeface="Wingdings" pitchFamily="2" charset="2"/>
              <a:buChar char="Ø"/>
              <a:defRPr/>
            </a:lvl3pPr>
            <a:lvl4pPr marL="1346400" indent="-270000">
              <a:buFont typeface="Arial" pitchFamily="34" charset="0"/>
              <a:buChar char="•"/>
              <a:defRPr/>
            </a:lvl4pPr>
            <a:lvl5pPr marL="1612800" indent="-270000">
              <a:buFont typeface="Courier New" pitchFamily="49" charset="0"/>
              <a:buChar char="o"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15048193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red lines.bmp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1" y="0"/>
            <a:ext cx="9144032" cy="6858000"/>
          </a:xfrm>
          <a:prstGeom prst="rect">
            <a:avLst/>
          </a:prstGeom>
        </p:spPr>
      </p:pic>
      <p:pic>
        <p:nvPicPr>
          <p:cNvPr id="6" name="Picture 5" descr="Header 1"/>
          <p:cNvPicPr/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00892" y="571480"/>
            <a:ext cx="1428760" cy="428628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0034" y="428604"/>
            <a:ext cx="6357982" cy="714380"/>
          </a:xfrm>
        </p:spPr>
        <p:txBody>
          <a:bodyPr anchor="b">
            <a:normAutofit/>
          </a:bodyPr>
          <a:lstStyle>
            <a:lvl1pPr algn="l">
              <a:defRPr sz="2400" b="0" cap="all" baseline="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02846233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lver 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ilver lines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1" y="-14257"/>
            <a:ext cx="9144000" cy="687225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0034" y="428604"/>
            <a:ext cx="6429420" cy="714380"/>
          </a:xfrm>
        </p:spPr>
        <p:txBody>
          <a:bodyPr anchor="b">
            <a:normAutofit/>
          </a:bodyPr>
          <a:lstStyle>
            <a:lvl1pPr algn="l">
              <a:defRPr sz="2400" b="0" cap="all" baseline="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AU" dirty="0"/>
          </a:p>
        </p:txBody>
      </p:sp>
      <p:pic>
        <p:nvPicPr>
          <p:cNvPr id="6" name="Picture 5" descr="Header 1"/>
          <p:cNvPicPr/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00892" y="571480"/>
            <a:ext cx="1428760" cy="428628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9469688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lver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Title-Page-GREY.jpg"/>
          <p:cNvPicPr>
            <a:picLocks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652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714348" y="500042"/>
            <a:ext cx="7772400" cy="1470025"/>
          </a:xfrm>
        </p:spPr>
        <p:txBody>
          <a:bodyPr anchor="b">
            <a:normAutofit/>
          </a:bodyPr>
          <a:lstStyle>
            <a:lvl1pPr algn="l">
              <a:defRPr sz="3000" cap="all" baseline="0">
                <a:solidFill>
                  <a:schemeClr val="bg2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AU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714348" y="2214554"/>
            <a:ext cx="6400800" cy="500066"/>
          </a:xfrm>
        </p:spPr>
        <p:txBody>
          <a:bodyPr anchor="b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AU" dirty="0" smtClean="0"/>
              <a:t>October 09</a:t>
            </a:r>
            <a:endParaRPr lang="en-AU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red lines.bmp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1" y="0"/>
            <a:ext cx="9144032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0034" y="428604"/>
            <a:ext cx="6429420" cy="714380"/>
          </a:xfrm>
        </p:spPr>
        <p:txBody>
          <a:bodyPr anchor="b">
            <a:normAutofit/>
          </a:bodyPr>
          <a:lstStyle>
            <a:lvl1pPr algn="l">
              <a:defRPr sz="2400" b="0" cap="all" baseline="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AU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500063" y="1428750"/>
            <a:ext cx="7858125" cy="4714875"/>
          </a:xfrm>
        </p:spPr>
        <p:txBody>
          <a:bodyPr/>
          <a:lstStyle>
            <a:lvl1pPr marL="457200" indent="-457200">
              <a:buFont typeface="+mj-lt"/>
              <a:buAutoNum type="arabicPeriod"/>
              <a:defRPr>
                <a:solidFill>
                  <a:schemeClr val="tx1"/>
                </a:solidFill>
              </a:defRPr>
            </a:lvl1pPr>
            <a:lvl2pPr marL="820738" indent="-457200">
              <a:buFont typeface="+mj-lt"/>
              <a:buAutoNum type="arabicPeriod"/>
              <a:defRPr>
                <a:solidFill>
                  <a:schemeClr val="tx1"/>
                </a:solidFill>
              </a:defRPr>
            </a:lvl2pPr>
            <a:lvl3pPr>
              <a:buFont typeface="Arial" pitchFamily="34" charset="0"/>
              <a:buChar char="•"/>
              <a:defRPr>
                <a:solidFill>
                  <a:schemeClr val="tx1"/>
                </a:solidFill>
              </a:defRPr>
            </a:lvl3pPr>
            <a:lvl4pPr>
              <a:buFont typeface="Courier New" pitchFamily="49" charset="0"/>
              <a:buChar char="o"/>
              <a:defRPr>
                <a:solidFill>
                  <a:schemeClr val="tx1"/>
                </a:solidFill>
              </a:defRPr>
            </a:lvl4pPr>
            <a:lvl5pPr>
              <a:buFont typeface="Wingdings" pitchFamily="2" charset="2"/>
              <a:buChar char="Ø"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 dirty="0"/>
          </a:p>
        </p:txBody>
      </p:sp>
      <p:pic>
        <p:nvPicPr>
          <p:cNvPr id="8" name="Picture 7" descr="Header 1"/>
          <p:cNvPicPr/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00892" y="571480"/>
            <a:ext cx="1428760" cy="428628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5396138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lver Agenda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silver lines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1" y="-14257"/>
            <a:ext cx="9144000" cy="6872258"/>
          </a:xfrm>
          <a:prstGeom prst="rect">
            <a:avLst/>
          </a:prstGeom>
        </p:spPr>
      </p:pic>
      <p:pic>
        <p:nvPicPr>
          <p:cNvPr id="8" name="Picture 7" descr="Header 1"/>
          <p:cNvPicPr/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00892" y="571480"/>
            <a:ext cx="1428760" cy="428628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0034" y="428604"/>
            <a:ext cx="6357982" cy="714380"/>
          </a:xfrm>
        </p:spPr>
        <p:txBody>
          <a:bodyPr anchor="b">
            <a:normAutofit/>
          </a:bodyPr>
          <a:lstStyle>
            <a:lvl1pPr algn="l">
              <a:defRPr sz="2400" b="0" cap="all" baseline="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AU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500063" y="1428750"/>
            <a:ext cx="7858125" cy="4714875"/>
          </a:xfrm>
        </p:spPr>
        <p:txBody>
          <a:bodyPr/>
          <a:lstStyle>
            <a:lvl1pPr marL="457200" indent="-457200">
              <a:buFont typeface="+mj-lt"/>
              <a:buAutoNum type="arabicPeriod"/>
              <a:defRPr>
                <a:solidFill>
                  <a:schemeClr val="tx1"/>
                </a:solidFill>
              </a:defRPr>
            </a:lvl1pPr>
            <a:lvl2pPr marL="820738" indent="-457200">
              <a:buFont typeface="+mj-lt"/>
              <a:buAutoNum type="arabicPeriod"/>
              <a:defRPr>
                <a:solidFill>
                  <a:schemeClr val="tx1"/>
                </a:solidFill>
              </a:defRPr>
            </a:lvl2pPr>
            <a:lvl3pPr>
              <a:buFont typeface="Arial" pitchFamily="34" charset="0"/>
              <a:buChar char="•"/>
              <a:defRPr>
                <a:solidFill>
                  <a:schemeClr val="tx1"/>
                </a:solidFill>
              </a:defRPr>
            </a:lvl3pPr>
            <a:lvl4pPr>
              <a:buFont typeface="Courier New" pitchFamily="49" charset="0"/>
              <a:buChar char="o"/>
              <a:defRPr>
                <a:solidFill>
                  <a:schemeClr val="tx1"/>
                </a:solidFill>
              </a:defRPr>
            </a:lvl4pPr>
            <a:lvl5pPr>
              <a:buFont typeface="Wingdings" pitchFamily="2" charset="2"/>
              <a:buChar char="Ø"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412560096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71204329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AU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57298"/>
            <a:ext cx="4040188" cy="817577"/>
          </a:xfrm>
        </p:spPr>
        <p:txBody>
          <a:bodyPr anchor="b"/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357298"/>
            <a:ext cx="4041775" cy="817577"/>
          </a:xfrm>
        </p:spPr>
        <p:txBody>
          <a:bodyPr anchor="b"/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11603381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70596902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Title-Page-White.jpg"/>
          <p:cNvPicPr>
            <a:picLocks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7600" cy="68652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714348" y="500042"/>
            <a:ext cx="7772400" cy="1470025"/>
          </a:xfrm>
        </p:spPr>
        <p:txBody>
          <a:bodyPr anchor="b">
            <a:normAutofit/>
          </a:bodyPr>
          <a:lstStyle>
            <a:lvl1pPr algn="l">
              <a:defRPr sz="3000" cap="all" baseline="0">
                <a:solidFill>
                  <a:schemeClr val="bg2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AU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714348" y="2214554"/>
            <a:ext cx="6400800" cy="500066"/>
          </a:xfrm>
        </p:spPr>
        <p:txBody>
          <a:bodyPr anchor="b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AU" dirty="0" smtClean="0"/>
              <a:t>October 09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96232281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lver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Title-Page-GREY.jpg"/>
          <p:cNvPicPr>
            <a:picLocks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652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714348" y="500042"/>
            <a:ext cx="7772400" cy="1470025"/>
          </a:xfrm>
        </p:spPr>
        <p:txBody>
          <a:bodyPr anchor="b">
            <a:normAutofit/>
          </a:bodyPr>
          <a:lstStyle>
            <a:lvl1pPr algn="l">
              <a:defRPr sz="3000" cap="all" baseline="0">
                <a:solidFill>
                  <a:schemeClr val="bg2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AU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714348" y="2214554"/>
            <a:ext cx="6400800" cy="500066"/>
          </a:xfrm>
        </p:spPr>
        <p:txBody>
          <a:bodyPr anchor="b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AU" dirty="0" smtClean="0"/>
              <a:t>October 09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40521394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363600" indent="-363600">
              <a:buFont typeface="Arial" pitchFamily="34" charset="0"/>
              <a:buChar char="•"/>
              <a:defRPr cap="none" baseline="0"/>
            </a:lvl1pPr>
            <a:lvl2pPr>
              <a:buFont typeface="Courier New" pitchFamily="49" charset="0"/>
              <a:buChar char="o"/>
              <a:defRPr sz="2200"/>
            </a:lvl2pPr>
            <a:lvl3pPr marL="1076400" indent="-363600">
              <a:buFont typeface="Wingdings" pitchFamily="2" charset="2"/>
              <a:buChar char="Ø"/>
              <a:defRPr/>
            </a:lvl3pPr>
            <a:lvl4pPr marL="1346400" indent="-270000">
              <a:buFont typeface="Arial" pitchFamily="34" charset="0"/>
              <a:buChar char="•"/>
              <a:defRPr/>
            </a:lvl4pPr>
            <a:lvl5pPr marL="1612800" indent="-270000">
              <a:buFont typeface="Courier New" pitchFamily="49" charset="0"/>
              <a:buChar char="o"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3620761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red lines.bmp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1" y="0"/>
            <a:ext cx="9144032" cy="6858000"/>
          </a:xfrm>
          <a:prstGeom prst="rect">
            <a:avLst/>
          </a:prstGeom>
        </p:spPr>
      </p:pic>
      <p:pic>
        <p:nvPicPr>
          <p:cNvPr id="6" name="Picture 5" descr="Header 1"/>
          <p:cNvPicPr/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00892" y="571480"/>
            <a:ext cx="1428760" cy="428628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0034" y="428604"/>
            <a:ext cx="6357982" cy="714380"/>
          </a:xfrm>
        </p:spPr>
        <p:txBody>
          <a:bodyPr anchor="b">
            <a:normAutofit/>
          </a:bodyPr>
          <a:lstStyle>
            <a:lvl1pPr algn="l">
              <a:defRPr sz="2400" b="0" cap="all" baseline="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31222098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lver 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ilver lines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1" y="-14257"/>
            <a:ext cx="9144000" cy="687225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0034" y="428604"/>
            <a:ext cx="6429420" cy="714380"/>
          </a:xfrm>
        </p:spPr>
        <p:txBody>
          <a:bodyPr anchor="b">
            <a:normAutofit/>
          </a:bodyPr>
          <a:lstStyle>
            <a:lvl1pPr algn="l">
              <a:defRPr sz="2400" b="0" cap="all" baseline="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AU" dirty="0"/>
          </a:p>
        </p:txBody>
      </p:sp>
      <p:pic>
        <p:nvPicPr>
          <p:cNvPr id="6" name="Picture 5" descr="Header 1"/>
          <p:cNvPicPr/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00892" y="571480"/>
            <a:ext cx="1428760" cy="428628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8880289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363600" indent="-363600">
              <a:buFont typeface="Arial" pitchFamily="34" charset="0"/>
              <a:buChar char="•"/>
              <a:defRPr cap="none" baseline="0"/>
            </a:lvl1pPr>
            <a:lvl2pPr>
              <a:buFont typeface="Courier New" pitchFamily="49" charset="0"/>
              <a:buChar char="o"/>
              <a:defRPr sz="2200"/>
            </a:lvl2pPr>
            <a:lvl3pPr marL="1076400" indent="-363600">
              <a:buFont typeface="Wingdings" pitchFamily="2" charset="2"/>
              <a:buChar char="Ø"/>
              <a:defRPr/>
            </a:lvl3pPr>
            <a:lvl4pPr marL="1346400" indent="-270000">
              <a:buFont typeface="Arial" pitchFamily="34" charset="0"/>
              <a:buChar char="•"/>
              <a:defRPr/>
            </a:lvl4pPr>
            <a:lvl5pPr marL="1612800" indent="-270000">
              <a:buFont typeface="Courier New" pitchFamily="49" charset="0"/>
              <a:buChar char="o"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 dirty="0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red lines.bmp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1" y="0"/>
            <a:ext cx="9144032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0034" y="428604"/>
            <a:ext cx="6429420" cy="714380"/>
          </a:xfrm>
        </p:spPr>
        <p:txBody>
          <a:bodyPr anchor="b">
            <a:normAutofit/>
          </a:bodyPr>
          <a:lstStyle>
            <a:lvl1pPr algn="l">
              <a:defRPr sz="2400" b="0" cap="all" baseline="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AU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500063" y="1428750"/>
            <a:ext cx="7858125" cy="4714875"/>
          </a:xfrm>
        </p:spPr>
        <p:txBody>
          <a:bodyPr/>
          <a:lstStyle>
            <a:lvl1pPr marL="457200" indent="-457200">
              <a:buFont typeface="+mj-lt"/>
              <a:buAutoNum type="arabicPeriod"/>
              <a:defRPr>
                <a:solidFill>
                  <a:schemeClr val="tx1"/>
                </a:solidFill>
              </a:defRPr>
            </a:lvl1pPr>
            <a:lvl2pPr marL="820738" indent="-457200">
              <a:buFont typeface="+mj-lt"/>
              <a:buAutoNum type="arabicPeriod"/>
              <a:defRPr>
                <a:solidFill>
                  <a:schemeClr val="tx1"/>
                </a:solidFill>
              </a:defRPr>
            </a:lvl2pPr>
            <a:lvl3pPr>
              <a:buFont typeface="Arial" pitchFamily="34" charset="0"/>
              <a:buChar char="•"/>
              <a:defRPr>
                <a:solidFill>
                  <a:schemeClr val="tx1"/>
                </a:solidFill>
              </a:defRPr>
            </a:lvl3pPr>
            <a:lvl4pPr>
              <a:buFont typeface="Courier New" pitchFamily="49" charset="0"/>
              <a:buChar char="o"/>
              <a:defRPr>
                <a:solidFill>
                  <a:schemeClr val="tx1"/>
                </a:solidFill>
              </a:defRPr>
            </a:lvl4pPr>
            <a:lvl5pPr>
              <a:buFont typeface="Wingdings" pitchFamily="2" charset="2"/>
              <a:buChar char="Ø"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 dirty="0"/>
          </a:p>
        </p:txBody>
      </p:sp>
      <p:pic>
        <p:nvPicPr>
          <p:cNvPr id="8" name="Picture 7" descr="Header 1"/>
          <p:cNvPicPr/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00892" y="571480"/>
            <a:ext cx="1428760" cy="428628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91719581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lver Agenda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silver lines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1" y="-14257"/>
            <a:ext cx="9144000" cy="6872258"/>
          </a:xfrm>
          <a:prstGeom prst="rect">
            <a:avLst/>
          </a:prstGeom>
        </p:spPr>
      </p:pic>
      <p:pic>
        <p:nvPicPr>
          <p:cNvPr id="8" name="Picture 7" descr="Header 1"/>
          <p:cNvPicPr/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00892" y="571480"/>
            <a:ext cx="1428760" cy="428628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0034" y="428604"/>
            <a:ext cx="6357982" cy="714380"/>
          </a:xfrm>
        </p:spPr>
        <p:txBody>
          <a:bodyPr anchor="b">
            <a:normAutofit/>
          </a:bodyPr>
          <a:lstStyle>
            <a:lvl1pPr algn="l">
              <a:defRPr sz="2400" b="0" cap="all" baseline="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AU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500063" y="1428750"/>
            <a:ext cx="7858125" cy="4714875"/>
          </a:xfrm>
        </p:spPr>
        <p:txBody>
          <a:bodyPr/>
          <a:lstStyle>
            <a:lvl1pPr marL="457200" indent="-457200">
              <a:buFont typeface="+mj-lt"/>
              <a:buAutoNum type="arabicPeriod"/>
              <a:defRPr>
                <a:solidFill>
                  <a:schemeClr val="tx1"/>
                </a:solidFill>
              </a:defRPr>
            </a:lvl1pPr>
            <a:lvl2pPr marL="820738" indent="-457200">
              <a:buFont typeface="+mj-lt"/>
              <a:buAutoNum type="arabicPeriod"/>
              <a:defRPr>
                <a:solidFill>
                  <a:schemeClr val="tx1"/>
                </a:solidFill>
              </a:defRPr>
            </a:lvl2pPr>
            <a:lvl3pPr>
              <a:buFont typeface="Arial" pitchFamily="34" charset="0"/>
              <a:buChar char="•"/>
              <a:defRPr>
                <a:solidFill>
                  <a:schemeClr val="tx1"/>
                </a:solidFill>
              </a:defRPr>
            </a:lvl3pPr>
            <a:lvl4pPr>
              <a:buFont typeface="Courier New" pitchFamily="49" charset="0"/>
              <a:buChar char="o"/>
              <a:defRPr>
                <a:solidFill>
                  <a:schemeClr val="tx1"/>
                </a:solidFill>
              </a:defRPr>
            </a:lvl4pPr>
            <a:lvl5pPr>
              <a:buFont typeface="Wingdings" pitchFamily="2" charset="2"/>
              <a:buChar char="Ø"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15138496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2064832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AU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57298"/>
            <a:ext cx="4040188" cy="817577"/>
          </a:xfrm>
        </p:spPr>
        <p:txBody>
          <a:bodyPr anchor="b"/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357298"/>
            <a:ext cx="4041775" cy="817577"/>
          </a:xfrm>
        </p:spPr>
        <p:txBody>
          <a:bodyPr anchor="b"/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3868640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AU" dirty="0"/>
          </a:p>
        </p:txBody>
      </p:sp>
      <p:sp>
        <p:nvSpPr>
          <p:cNvPr id="3" name="Title 1"/>
          <p:cNvSpPr txBox="1">
            <a:spLocks/>
          </p:cNvSpPr>
          <p:nvPr userDrawn="1"/>
        </p:nvSpPr>
        <p:spPr>
          <a:xfrm>
            <a:off x="4716016" y="-1626"/>
            <a:ext cx="4418628" cy="30684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400" kern="1200" cap="all" baseline="0">
                <a:solidFill>
                  <a:schemeClr val="accent3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AU" sz="1600" i="1" cap="none" dirty="0" smtClean="0">
                <a:solidFill>
                  <a:srgbClr val="FFFFFF"/>
                </a:solidFill>
              </a:rPr>
              <a:t>Power of Choice – Metering Competition</a:t>
            </a:r>
            <a:endParaRPr lang="en-AU" sz="1600" i="1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184386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Title-Page-White.jpg"/>
          <p:cNvPicPr>
            <a:picLocks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7600" cy="68652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714348" y="500046"/>
            <a:ext cx="7772400" cy="1470025"/>
          </a:xfrm>
        </p:spPr>
        <p:txBody>
          <a:bodyPr anchor="b">
            <a:normAutofit/>
          </a:bodyPr>
          <a:lstStyle>
            <a:lvl1pPr algn="l">
              <a:defRPr sz="3000" cap="all" baseline="0">
                <a:solidFill>
                  <a:schemeClr val="bg2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AU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714348" y="2214554"/>
            <a:ext cx="6400800" cy="500066"/>
          </a:xfrm>
        </p:spPr>
        <p:txBody>
          <a:bodyPr anchor="b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AU" dirty="0" smtClean="0"/>
              <a:t>October 09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915669081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lver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Title-Page-GREY.jpg"/>
          <p:cNvPicPr>
            <a:picLocks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652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714348" y="500046"/>
            <a:ext cx="7772400" cy="1470025"/>
          </a:xfrm>
        </p:spPr>
        <p:txBody>
          <a:bodyPr anchor="b">
            <a:normAutofit/>
          </a:bodyPr>
          <a:lstStyle>
            <a:lvl1pPr algn="l">
              <a:defRPr sz="3000" cap="all" baseline="0">
                <a:solidFill>
                  <a:schemeClr val="bg2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AU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714348" y="2214554"/>
            <a:ext cx="6400800" cy="500066"/>
          </a:xfrm>
        </p:spPr>
        <p:txBody>
          <a:bodyPr anchor="b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AU" dirty="0" smtClean="0"/>
              <a:t>October 09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961449140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363591" indent="-363591">
              <a:buFont typeface="Arial" pitchFamily="34" charset="0"/>
              <a:buChar char="•"/>
              <a:defRPr cap="none" baseline="0"/>
            </a:lvl1pPr>
            <a:lvl2pPr>
              <a:buFont typeface="Courier New" pitchFamily="49" charset="0"/>
              <a:buChar char="o"/>
              <a:defRPr sz="2200"/>
            </a:lvl2pPr>
            <a:lvl3pPr marL="1076373" indent="-363591">
              <a:buFont typeface="Wingdings" pitchFamily="2" charset="2"/>
              <a:buChar char="Ø"/>
              <a:defRPr/>
            </a:lvl3pPr>
            <a:lvl4pPr marL="1346366" indent="-269993">
              <a:buFont typeface="Arial" pitchFamily="34" charset="0"/>
              <a:buChar char="•"/>
              <a:defRPr/>
            </a:lvl4pPr>
            <a:lvl5pPr marL="1612760" indent="-269993">
              <a:buFont typeface="Courier New" pitchFamily="49" charset="0"/>
              <a:buChar char="o"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4140095416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red lines.bmp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1" y="0"/>
            <a:ext cx="9144032" cy="6858000"/>
          </a:xfrm>
          <a:prstGeom prst="rect">
            <a:avLst/>
          </a:prstGeom>
        </p:spPr>
      </p:pic>
      <p:pic>
        <p:nvPicPr>
          <p:cNvPr id="6" name="Picture 5" descr="Header 1"/>
          <p:cNvPicPr/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00893" y="571480"/>
            <a:ext cx="1428760" cy="428628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0034" y="428604"/>
            <a:ext cx="6357982" cy="714380"/>
          </a:xfrm>
        </p:spPr>
        <p:txBody>
          <a:bodyPr anchor="b">
            <a:normAutofit/>
          </a:bodyPr>
          <a:lstStyle>
            <a:lvl1pPr algn="l">
              <a:defRPr sz="2400" b="0" cap="all" baseline="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139571763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lver 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ilver lines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1" y="-14257"/>
            <a:ext cx="9144000" cy="687225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0034" y="428604"/>
            <a:ext cx="6429420" cy="714380"/>
          </a:xfrm>
        </p:spPr>
        <p:txBody>
          <a:bodyPr anchor="b">
            <a:normAutofit/>
          </a:bodyPr>
          <a:lstStyle>
            <a:lvl1pPr algn="l">
              <a:defRPr sz="2400" b="0" cap="all" baseline="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AU" dirty="0"/>
          </a:p>
        </p:txBody>
      </p:sp>
      <p:pic>
        <p:nvPicPr>
          <p:cNvPr id="6" name="Picture 5" descr="Header 1"/>
          <p:cNvPicPr/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00893" y="571480"/>
            <a:ext cx="1428760" cy="428628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8361824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red lines.bmp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1" y="0"/>
            <a:ext cx="9144032" cy="6858000"/>
          </a:xfrm>
          <a:prstGeom prst="rect">
            <a:avLst/>
          </a:prstGeom>
        </p:spPr>
      </p:pic>
      <p:pic>
        <p:nvPicPr>
          <p:cNvPr id="6" name="Picture 5" descr="Header 1"/>
          <p:cNvPicPr/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00892" y="571480"/>
            <a:ext cx="1428760" cy="428628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0034" y="428604"/>
            <a:ext cx="6357982" cy="714380"/>
          </a:xfrm>
        </p:spPr>
        <p:txBody>
          <a:bodyPr anchor="b">
            <a:normAutofit/>
          </a:bodyPr>
          <a:lstStyle>
            <a:lvl1pPr algn="l">
              <a:defRPr sz="2400" b="0" cap="all" baseline="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AU" dirty="0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red lines.bmp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1" y="0"/>
            <a:ext cx="9144032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0034" y="428604"/>
            <a:ext cx="6429420" cy="714380"/>
          </a:xfrm>
        </p:spPr>
        <p:txBody>
          <a:bodyPr anchor="b">
            <a:normAutofit/>
          </a:bodyPr>
          <a:lstStyle>
            <a:lvl1pPr algn="l">
              <a:defRPr sz="2400" b="0" cap="all" baseline="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AU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500063" y="1428754"/>
            <a:ext cx="7858125" cy="4714875"/>
          </a:xfrm>
        </p:spPr>
        <p:txBody>
          <a:bodyPr/>
          <a:lstStyle>
            <a:lvl1pPr marL="457189" indent="-457189">
              <a:buFont typeface="+mj-lt"/>
              <a:buAutoNum type="arabicPeriod"/>
              <a:defRPr>
                <a:solidFill>
                  <a:schemeClr val="tx1"/>
                </a:solidFill>
              </a:defRPr>
            </a:lvl1pPr>
            <a:lvl2pPr marL="820718" indent="-457189">
              <a:buFont typeface="+mj-lt"/>
              <a:buAutoNum type="arabicPeriod"/>
              <a:defRPr>
                <a:solidFill>
                  <a:schemeClr val="tx1"/>
                </a:solidFill>
              </a:defRPr>
            </a:lvl2pPr>
            <a:lvl3pPr>
              <a:buFont typeface="Arial" pitchFamily="34" charset="0"/>
              <a:buChar char="•"/>
              <a:defRPr>
                <a:solidFill>
                  <a:schemeClr val="tx1"/>
                </a:solidFill>
              </a:defRPr>
            </a:lvl3pPr>
            <a:lvl4pPr>
              <a:buFont typeface="Courier New" pitchFamily="49" charset="0"/>
              <a:buChar char="o"/>
              <a:defRPr>
                <a:solidFill>
                  <a:schemeClr val="tx1"/>
                </a:solidFill>
              </a:defRPr>
            </a:lvl4pPr>
            <a:lvl5pPr>
              <a:buFont typeface="Wingdings" pitchFamily="2" charset="2"/>
              <a:buChar char="Ø"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 dirty="0"/>
          </a:p>
        </p:txBody>
      </p:sp>
      <p:pic>
        <p:nvPicPr>
          <p:cNvPr id="8" name="Picture 7" descr="Header 1"/>
          <p:cNvPicPr/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00893" y="571480"/>
            <a:ext cx="1428760" cy="428628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534942539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lver Agenda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silver lines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1" y="-14257"/>
            <a:ext cx="9144000" cy="6872258"/>
          </a:xfrm>
          <a:prstGeom prst="rect">
            <a:avLst/>
          </a:prstGeom>
        </p:spPr>
      </p:pic>
      <p:pic>
        <p:nvPicPr>
          <p:cNvPr id="8" name="Picture 7" descr="Header 1"/>
          <p:cNvPicPr/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00893" y="571480"/>
            <a:ext cx="1428760" cy="428628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0034" y="428604"/>
            <a:ext cx="6357982" cy="714380"/>
          </a:xfrm>
        </p:spPr>
        <p:txBody>
          <a:bodyPr anchor="b">
            <a:normAutofit/>
          </a:bodyPr>
          <a:lstStyle>
            <a:lvl1pPr algn="l">
              <a:defRPr sz="2400" b="0" cap="all" baseline="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AU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500063" y="1428754"/>
            <a:ext cx="7858125" cy="4714875"/>
          </a:xfrm>
        </p:spPr>
        <p:txBody>
          <a:bodyPr/>
          <a:lstStyle>
            <a:lvl1pPr marL="457189" indent="-457189">
              <a:buFont typeface="+mj-lt"/>
              <a:buAutoNum type="arabicPeriod"/>
              <a:defRPr>
                <a:solidFill>
                  <a:schemeClr val="tx1"/>
                </a:solidFill>
              </a:defRPr>
            </a:lvl1pPr>
            <a:lvl2pPr marL="820718" indent="-457189">
              <a:buFont typeface="+mj-lt"/>
              <a:buAutoNum type="arabicPeriod"/>
              <a:defRPr>
                <a:solidFill>
                  <a:schemeClr val="tx1"/>
                </a:solidFill>
              </a:defRPr>
            </a:lvl2pPr>
            <a:lvl3pPr>
              <a:buFont typeface="Arial" pitchFamily="34" charset="0"/>
              <a:buChar char="•"/>
              <a:defRPr>
                <a:solidFill>
                  <a:schemeClr val="tx1"/>
                </a:solidFill>
              </a:defRPr>
            </a:lvl3pPr>
            <a:lvl4pPr>
              <a:buFont typeface="Courier New" pitchFamily="49" charset="0"/>
              <a:buChar char="o"/>
              <a:defRPr>
                <a:solidFill>
                  <a:schemeClr val="tx1"/>
                </a:solidFill>
              </a:defRPr>
            </a:lvl4pPr>
            <a:lvl5pPr>
              <a:buFont typeface="Wingdings" pitchFamily="2" charset="2"/>
              <a:buChar char="Ø"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92133456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4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4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963077401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AU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57301"/>
            <a:ext cx="4040188" cy="817577"/>
          </a:xfrm>
        </p:spPr>
        <p:txBody>
          <a:bodyPr anchor="b"/>
          <a:lstStyle>
            <a:lvl1pPr marL="0" indent="0">
              <a:buNone/>
              <a:defRPr sz="2400" b="0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357301"/>
            <a:ext cx="4041775" cy="817577"/>
          </a:xfrm>
        </p:spPr>
        <p:txBody>
          <a:bodyPr anchor="b"/>
          <a:lstStyle>
            <a:lvl1pPr marL="0" indent="0">
              <a:buNone/>
              <a:defRPr sz="2400" b="0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220068778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785830392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Title-Page-White.jpg"/>
          <p:cNvPicPr>
            <a:picLocks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7600" cy="68652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714348" y="500046"/>
            <a:ext cx="7772400" cy="1470025"/>
          </a:xfrm>
        </p:spPr>
        <p:txBody>
          <a:bodyPr anchor="b">
            <a:normAutofit/>
          </a:bodyPr>
          <a:lstStyle>
            <a:lvl1pPr algn="l">
              <a:defRPr sz="3000" cap="all" baseline="0">
                <a:solidFill>
                  <a:schemeClr val="bg2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AU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714348" y="2214554"/>
            <a:ext cx="6400800" cy="500066"/>
          </a:xfrm>
        </p:spPr>
        <p:txBody>
          <a:bodyPr anchor="b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AU" dirty="0" smtClean="0"/>
              <a:t>October 09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71141710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lver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Title-Page-GREY.jpg"/>
          <p:cNvPicPr>
            <a:picLocks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652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714348" y="500046"/>
            <a:ext cx="7772400" cy="1470025"/>
          </a:xfrm>
        </p:spPr>
        <p:txBody>
          <a:bodyPr anchor="b">
            <a:normAutofit/>
          </a:bodyPr>
          <a:lstStyle>
            <a:lvl1pPr algn="l">
              <a:defRPr sz="3000" cap="all" baseline="0">
                <a:solidFill>
                  <a:schemeClr val="bg2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AU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714348" y="2214554"/>
            <a:ext cx="6400800" cy="500066"/>
          </a:xfrm>
        </p:spPr>
        <p:txBody>
          <a:bodyPr anchor="b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AU" dirty="0" smtClean="0"/>
              <a:t>October 09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19539473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363591" indent="-363591">
              <a:buFont typeface="Arial" pitchFamily="34" charset="0"/>
              <a:buChar char="•"/>
              <a:defRPr cap="none" baseline="0"/>
            </a:lvl1pPr>
            <a:lvl2pPr>
              <a:buFont typeface="Courier New" pitchFamily="49" charset="0"/>
              <a:buChar char="o"/>
              <a:defRPr sz="2200"/>
            </a:lvl2pPr>
            <a:lvl3pPr marL="1076373" indent="-363591">
              <a:buFont typeface="Wingdings" pitchFamily="2" charset="2"/>
              <a:buChar char="Ø"/>
              <a:defRPr/>
            </a:lvl3pPr>
            <a:lvl4pPr marL="1346366" indent="-269993">
              <a:buFont typeface="Arial" pitchFamily="34" charset="0"/>
              <a:buChar char="•"/>
              <a:defRPr/>
            </a:lvl4pPr>
            <a:lvl5pPr marL="1612760" indent="-269993">
              <a:buFont typeface="Courier New" pitchFamily="49" charset="0"/>
              <a:buChar char="o"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0791151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red lines.bmp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1" y="0"/>
            <a:ext cx="9144032" cy="6858000"/>
          </a:xfrm>
          <a:prstGeom prst="rect">
            <a:avLst/>
          </a:prstGeom>
        </p:spPr>
      </p:pic>
      <p:pic>
        <p:nvPicPr>
          <p:cNvPr id="6" name="Picture 5" descr="Header 1"/>
          <p:cNvPicPr/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00893" y="571480"/>
            <a:ext cx="1428760" cy="428628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0034" y="428604"/>
            <a:ext cx="6357982" cy="714380"/>
          </a:xfrm>
        </p:spPr>
        <p:txBody>
          <a:bodyPr anchor="b">
            <a:normAutofit/>
          </a:bodyPr>
          <a:lstStyle>
            <a:lvl1pPr algn="l">
              <a:defRPr sz="2400" b="0" cap="all" baseline="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813988524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lver 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ilver lines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1" y="-14257"/>
            <a:ext cx="9144000" cy="687225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0034" y="428604"/>
            <a:ext cx="6429420" cy="714380"/>
          </a:xfrm>
        </p:spPr>
        <p:txBody>
          <a:bodyPr anchor="b">
            <a:normAutofit/>
          </a:bodyPr>
          <a:lstStyle>
            <a:lvl1pPr algn="l">
              <a:defRPr sz="2400" b="0" cap="all" baseline="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AU" dirty="0"/>
          </a:p>
        </p:txBody>
      </p:sp>
      <p:pic>
        <p:nvPicPr>
          <p:cNvPr id="6" name="Picture 5" descr="Header 1"/>
          <p:cNvPicPr/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00893" y="571480"/>
            <a:ext cx="1428760" cy="428628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7363203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lver 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ilver lines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1" y="-14257"/>
            <a:ext cx="9144000" cy="687225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0034" y="428604"/>
            <a:ext cx="6429420" cy="714380"/>
          </a:xfrm>
        </p:spPr>
        <p:txBody>
          <a:bodyPr anchor="b">
            <a:normAutofit/>
          </a:bodyPr>
          <a:lstStyle>
            <a:lvl1pPr algn="l">
              <a:defRPr sz="2400" b="0" cap="all" baseline="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AU" dirty="0"/>
          </a:p>
        </p:txBody>
      </p:sp>
      <p:pic>
        <p:nvPicPr>
          <p:cNvPr id="6" name="Picture 5" descr="Header 1"/>
          <p:cNvPicPr/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00892" y="571480"/>
            <a:ext cx="1428760" cy="428628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red lines.bmp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1" y="0"/>
            <a:ext cx="9144032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0034" y="428604"/>
            <a:ext cx="6429420" cy="714380"/>
          </a:xfrm>
        </p:spPr>
        <p:txBody>
          <a:bodyPr anchor="b">
            <a:normAutofit/>
          </a:bodyPr>
          <a:lstStyle>
            <a:lvl1pPr algn="l">
              <a:defRPr sz="2400" b="0" cap="all" baseline="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AU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500063" y="1428754"/>
            <a:ext cx="7858125" cy="4714875"/>
          </a:xfrm>
        </p:spPr>
        <p:txBody>
          <a:bodyPr/>
          <a:lstStyle>
            <a:lvl1pPr marL="457189" indent="-457189">
              <a:buFont typeface="+mj-lt"/>
              <a:buAutoNum type="arabicPeriod"/>
              <a:defRPr>
                <a:solidFill>
                  <a:schemeClr val="tx1"/>
                </a:solidFill>
              </a:defRPr>
            </a:lvl1pPr>
            <a:lvl2pPr marL="820718" indent="-457189">
              <a:buFont typeface="+mj-lt"/>
              <a:buAutoNum type="arabicPeriod"/>
              <a:defRPr>
                <a:solidFill>
                  <a:schemeClr val="tx1"/>
                </a:solidFill>
              </a:defRPr>
            </a:lvl2pPr>
            <a:lvl3pPr>
              <a:buFont typeface="Arial" pitchFamily="34" charset="0"/>
              <a:buChar char="•"/>
              <a:defRPr>
                <a:solidFill>
                  <a:schemeClr val="tx1"/>
                </a:solidFill>
              </a:defRPr>
            </a:lvl3pPr>
            <a:lvl4pPr>
              <a:buFont typeface="Courier New" pitchFamily="49" charset="0"/>
              <a:buChar char="o"/>
              <a:defRPr>
                <a:solidFill>
                  <a:schemeClr val="tx1"/>
                </a:solidFill>
              </a:defRPr>
            </a:lvl4pPr>
            <a:lvl5pPr>
              <a:buFont typeface="Wingdings" pitchFamily="2" charset="2"/>
              <a:buChar char="Ø"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 dirty="0"/>
          </a:p>
        </p:txBody>
      </p:sp>
      <p:pic>
        <p:nvPicPr>
          <p:cNvPr id="8" name="Picture 7" descr="Header 1"/>
          <p:cNvPicPr/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00893" y="571480"/>
            <a:ext cx="1428760" cy="428628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842416009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lver Agenda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silver lines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1" y="-14257"/>
            <a:ext cx="9144000" cy="6872258"/>
          </a:xfrm>
          <a:prstGeom prst="rect">
            <a:avLst/>
          </a:prstGeom>
        </p:spPr>
      </p:pic>
      <p:pic>
        <p:nvPicPr>
          <p:cNvPr id="8" name="Picture 7" descr="Header 1"/>
          <p:cNvPicPr/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00893" y="571480"/>
            <a:ext cx="1428760" cy="428628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0034" y="428604"/>
            <a:ext cx="6357982" cy="714380"/>
          </a:xfrm>
        </p:spPr>
        <p:txBody>
          <a:bodyPr anchor="b">
            <a:normAutofit/>
          </a:bodyPr>
          <a:lstStyle>
            <a:lvl1pPr algn="l">
              <a:defRPr sz="2400" b="0" cap="all" baseline="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AU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500063" y="1428754"/>
            <a:ext cx="7858125" cy="4714875"/>
          </a:xfrm>
        </p:spPr>
        <p:txBody>
          <a:bodyPr/>
          <a:lstStyle>
            <a:lvl1pPr marL="457189" indent="-457189">
              <a:buFont typeface="+mj-lt"/>
              <a:buAutoNum type="arabicPeriod"/>
              <a:defRPr>
                <a:solidFill>
                  <a:schemeClr val="tx1"/>
                </a:solidFill>
              </a:defRPr>
            </a:lvl1pPr>
            <a:lvl2pPr marL="820718" indent="-457189">
              <a:buFont typeface="+mj-lt"/>
              <a:buAutoNum type="arabicPeriod"/>
              <a:defRPr>
                <a:solidFill>
                  <a:schemeClr val="tx1"/>
                </a:solidFill>
              </a:defRPr>
            </a:lvl2pPr>
            <a:lvl3pPr>
              <a:buFont typeface="Arial" pitchFamily="34" charset="0"/>
              <a:buChar char="•"/>
              <a:defRPr>
                <a:solidFill>
                  <a:schemeClr val="tx1"/>
                </a:solidFill>
              </a:defRPr>
            </a:lvl3pPr>
            <a:lvl4pPr>
              <a:buFont typeface="Courier New" pitchFamily="49" charset="0"/>
              <a:buChar char="o"/>
              <a:defRPr>
                <a:solidFill>
                  <a:schemeClr val="tx1"/>
                </a:solidFill>
              </a:defRPr>
            </a:lvl4pPr>
            <a:lvl5pPr>
              <a:buFont typeface="Wingdings" pitchFamily="2" charset="2"/>
              <a:buChar char="Ø"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952149401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4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4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4571379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AU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57301"/>
            <a:ext cx="4040188" cy="817577"/>
          </a:xfrm>
        </p:spPr>
        <p:txBody>
          <a:bodyPr anchor="b"/>
          <a:lstStyle>
            <a:lvl1pPr marL="0" indent="0">
              <a:buNone/>
              <a:defRPr sz="2400" b="0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357301"/>
            <a:ext cx="4041775" cy="817577"/>
          </a:xfrm>
        </p:spPr>
        <p:txBody>
          <a:bodyPr anchor="b"/>
          <a:lstStyle>
            <a:lvl1pPr marL="0" indent="0">
              <a:buNone/>
              <a:defRPr sz="2400" b="0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6036408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AU" dirty="0"/>
          </a:p>
        </p:txBody>
      </p:sp>
      <p:sp>
        <p:nvSpPr>
          <p:cNvPr id="3" name="Title 1"/>
          <p:cNvSpPr txBox="1">
            <a:spLocks/>
          </p:cNvSpPr>
          <p:nvPr userDrawn="1"/>
        </p:nvSpPr>
        <p:spPr>
          <a:xfrm>
            <a:off x="4716016" y="-1626"/>
            <a:ext cx="4418628" cy="30684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400" kern="1200" cap="all" baseline="0">
                <a:solidFill>
                  <a:schemeClr val="accent3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AU" sz="1600" i="1" cap="none" dirty="0" smtClean="0">
                <a:solidFill>
                  <a:srgbClr val="FFFFFF"/>
                </a:solidFill>
              </a:rPr>
              <a:t>Power of Choice – Metering Competition</a:t>
            </a:r>
            <a:endParaRPr lang="en-AU" sz="1600" i="1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2731967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Title-Page-Red.jpg"/>
          <p:cNvPicPr>
            <a:picLocks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7600" cy="68652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714348" y="500042"/>
            <a:ext cx="7772400" cy="1470025"/>
          </a:xfrm>
        </p:spPr>
        <p:txBody>
          <a:bodyPr anchor="b">
            <a:normAutofit/>
          </a:bodyPr>
          <a:lstStyle>
            <a:lvl1pPr algn="l">
              <a:defRPr sz="3000" cap="all" baseline="0">
                <a:solidFill>
                  <a:schemeClr val="accent3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AU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714348" y="2214554"/>
            <a:ext cx="6400800" cy="500066"/>
          </a:xfrm>
        </p:spPr>
        <p:txBody>
          <a:bodyPr anchor="b">
            <a:normAutofit/>
          </a:bodyPr>
          <a:lstStyle>
            <a:lvl1pPr marL="0" indent="0" algn="l">
              <a:buNone/>
              <a:defRPr sz="2000">
                <a:solidFill>
                  <a:schemeClr val="accent3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AU" dirty="0" smtClean="0"/>
              <a:t>October 09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753926796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943963885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ivider-Red.jpg"/>
          <p:cNvPicPr>
            <a:picLocks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7600" cy="68652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0034" y="428604"/>
            <a:ext cx="7772400" cy="714380"/>
          </a:xfrm>
        </p:spPr>
        <p:txBody>
          <a:bodyPr anchor="b">
            <a:normAutofit/>
          </a:bodyPr>
          <a:lstStyle>
            <a:lvl1pPr algn="l">
              <a:defRPr sz="3000" b="0" cap="all" baseline="0"/>
            </a:lvl1pPr>
          </a:lstStyle>
          <a:p>
            <a:r>
              <a:rPr lang="en-US" smtClean="0"/>
              <a:t>Click to edit Master title style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562591957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ivider-Red.jpg"/>
          <p:cNvPicPr>
            <a:picLocks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7600" cy="68652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0034" y="428604"/>
            <a:ext cx="7772400" cy="714380"/>
          </a:xfrm>
        </p:spPr>
        <p:txBody>
          <a:bodyPr anchor="b">
            <a:normAutofit/>
          </a:bodyPr>
          <a:lstStyle>
            <a:lvl1pPr algn="l">
              <a:defRPr sz="3000" b="0" cap="all" baseline="0"/>
            </a:lvl1pPr>
          </a:lstStyle>
          <a:p>
            <a:r>
              <a:rPr lang="en-US" smtClean="0"/>
              <a:t>Click to edit Master title style</a:t>
            </a:r>
            <a:endParaRPr lang="en-AU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500063" y="1428750"/>
            <a:ext cx="7858125" cy="4714875"/>
          </a:xfrm>
        </p:spPr>
        <p:txBody>
          <a:bodyPr/>
          <a:lstStyle>
            <a:lvl1pPr marL="457200" indent="-457200">
              <a:buFont typeface="+mj-lt"/>
              <a:buAutoNum type="arabicPeriod"/>
              <a:defRPr>
                <a:solidFill>
                  <a:schemeClr val="bg1"/>
                </a:solidFill>
              </a:defRPr>
            </a:lvl1pPr>
            <a:lvl2pPr marL="820738" indent="-457200">
              <a:buFont typeface="+mj-lt"/>
              <a:buAutoNum type="arabicPeriod"/>
              <a:defRPr>
                <a:solidFill>
                  <a:schemeClr val="bg1"/>
                </a:solidFill>
              </a:defRPr>
            </a:lvl2pPr>
            <a:lvl3pPr>
              <a:buFont typeface="Arial" pitchFamily="34" charset="0"/>
              <a:buChar char="•"/>
              <a:defRPr>
                <a:solidFill>
                  <a:schemeClr val="bg1"/>
                </a:solidFill>
              </a:defRPr>
            </a:lvl3pPr>
            <a:lvl4pPr>
              <a:buFont typeface="Courier New" pitchFamily="49" charset="0"/>
              <a:buChar char="o"/>
              <a:defRPr>
                <a:solidFill>
                  <a:schemeClr val="bg1"/>
                </a:solidFill>
              </a:defRPr>
            </a:lvl4pPr>
            <a:lvl5pPr>
              <a:buFont typeface="Wingdings" pitchFamily="2" charset="2"/>
              <a:buChar char="Ø"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056316515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6590993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red lines.bmp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1" y="0"/>
            <a:ext cx="9144032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0034" y="428604"/>
            <a:ext cx="6429420" cy="714380"/>
          </a:xfrm>
        </p:spPr>
        <p:txBody>
          <a:bodyPr anchor="b">
            <a:normAutofit/>
          </a:bodyPr>
          <a:lstStyle>
            <a:lvl1pPr algn="l">
              <a:defRPr sz="2400" b="0" cap="all" baseline="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AU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500063" y="1428750"/>
            <a:ext cx="7858125" cy="4714875"/>
          </a:xfrm>
        </p:spPr>
        <p:txBody>
          <a:bodyPr/>
          <a:lstStyle>
            <a:lvl1pPr marL="457200" indent="-457200">
              <a:buFont typeface="+mj-lt"/>
              <a:buAutoNum type="arabicPeriod"/>
              <a:defRPr>
                <a:solidFill>
                  <a:schemeClr val="tx1"/>
                </a:solidFill>
              </a:defRPr>
            </a:lvl1pPr>
            <a:lvl2pPr marL="820738" indent="-457200">
              <a:buFont typeface="+mj-lt"/>
              <a:buAutoNum type="arabicPeriod"/>
              <a:defRPr>
                <a:solidFill>
                  <a:schemeClr val="tx1"/>
                </a:solidFill>
              </a:defRPr>
            </a:lvl2pPr>
            <a:lvl3pPr>
              <a:buFont typeface="Arial" pitchFamily="34" charset="0"/>
              <a:buChar char="•"/>
              <a:defRPr>
                <a:solidFill>
                  <a:schemeClr val="tx1"/>
                </a:solidFill>
              </a:defRPr>
            </a:lvl3pPr>
            <a:lvl4pPr>
              <a:buFont typeface="Courier New" pitchFamily="49" charset="0"/>
              <a:buChar char="o"/>
              <a:defRPr>
                <a:solidFill>
                  <a:schemeClr val="tx1"/>
                </a:solidFill>
              </a:defRPr>
            </a:lvl4pPr>
            <a:lvl5pPr>
              <a:buFont typeface="Wingdings" pitchFamily="2" charset="2"/>
              <a:buChar char="Ø"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 dirty="0"/>
          </a:p>
        </p:txBody>
      </p:sp>
      <p:pic>
        <p:nvPicPr>
          <p:cNvPr id="8" name="Picture 7" descr="Header 1"/>
          <p:cNvPicPr/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00892" y="571480"/>
            <a:ext cx="1428760" cy="428628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AU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57298"/>
            <a:ext cx="4040188" cy="817577"/>
          </a:xfrm>
        </p:spPr>
        <p:txBody>
          <a:bodyPr anchor="b"/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357298"/>
            <a:ext cx="4041775" cy="817577"/>
          </a:xfrm>
        </p:spPr>
        <p:txBody>
          <a:bodyPr anchor="b"/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544072578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625634507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Title-Page-Red.jpg"/>
          <p:cNvPicPr>
            <a:picLocks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7600" cy="68652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714348" y="500042"/>
            <a:ext cx="7772400" cy="1470025"/>
          </a:xfrm>
        </p:spPr>
        <p:txBody>
          <a:bodyPr anchor="b">
            <a:normAutofit/>
          </a:bodyPr>
          <a:lstStyle>
            <a:lvl1pPr algn="l">
              <a:defRPr sz="3000" cap="all" baseline="0">
                <a:solidFill>
                  <a:schemeClr val="accent3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AU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714348" y="2214554"/>
            <a:ext cx="6400800" cy="500066"/>
          </a:xfrm>
        </p:spPr>
        <p:txBody>
          <a:bodyPr anchor="b">
            <a:normAutofit/>
          </a:bodyPr>
          <a:lstStyle>
            <a:lvl1pPr marL="0" indent="0" algn="l">
              <a:buNone/>
              <a:defRPr sz="2000">
                <a:solidFill>
                  <a:schemeClr val="accent3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AU" dirty="0" smtClean="0"/>
              <a:t>October 09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706834144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182485474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ivider-Red.jpg"/>
          <p:cNvPicPr>
            <a:picLocks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7600" cy="68652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0034" y="428604"/>
            <a:ext cx="7772400" cy="714380"/>
          </a:xfrm>
        </p:spPr>
        <p:txBody>
          <a:bodyPr anchor="b">
            <a:normAutofit/>
          </a:bodyPr>
          <a:lstStyle>
            <a:lvl1pPr algn="l">
              <a:defRPr sz="3000" b="0" cap="all" baseline="0"/>
            </a:lvl1pPr>
          </a:lstStyle>
          <a:p>
            <a:r>
              <a:rPr lang="en-US" smtClean="0"/>
              <a:t>Click to edit Master title style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94817422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ivider-Red.jpg"/>
          <p:cNvPicPr>
            <a:picLocks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7600" cy="68652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0034" y="428604"/>
            <a:ext cx="7772400" cy="714380"/>
          </a:xfrm>
        </p:spPr>
        <p:txBody>
          <a:bodyPr anchor="b">
            <a:normAutofit/>
          </a:bodyPr>
          <a:lstStyle>
            <a:lvl1pPr algn="l">
              <a:defRPr sz="3000" b="0" cap="all" baseline="0"/>
            </a:lvl1pPr>
          </a:lstStyle>
          <a:p>
            <a:r>
              <a:rPr lang="en-US" smtClean="0"/>
              <a:t>Click to edit Master title style</a:t>
            </a:r>
            <a:endParaRPr lang="en-AU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500063" y="1428750"/>
            <a:ext cx="7858125" cy="4714875"/>
          </a:xfrm>
        </p:spPr>
        <p:txBody>
          <a:bodyPr/>
          <a:lstStyle>
            <a:lvl1pPr marL="457200" indent="-457200">
              <a:buFont typeface="+mj-lt"/>
              <a:buAutoNum type="arabicPeriod"/>
              <a:defRPr>
                <a:solidFill>
                  <a:schemeClr val="bg1"/>
                </a:solidFill>
              </a:defRPr>
            </a:lvl1pPr>
            <a:lvl2pPr marL="820738" indent="-457200">
              <a:buFont typeface="+mj-lt"/>
              <a:buAutoNum type="arabicPeriod"/>
              <a:defRPr>
                <a:solidFill>
                  <a:schemeClr val="bg1"/>
                </a:solidFill>
              </a:defRPr>
            </a:lvl2pPr>
            <a:lvl3pPr>
              <a:buFont typeface="Arial" pitchFamily="34" charset="0"/>
              <a:buChar char="•"/>
              <a:defRPr>
                <a:solidFill>
                  <a:schemeClr val="bg1"/>
                </a:solidFill>
              </a:defRPr>
            </a:lvl3pPr>
            <a:lvl4pPr>
              <a:buFont typeface="Courier New" pitchFamily="49" charset="0"/>
              <a:buChar char="o"/>
              <a:defRPr>
                <a:solidFill>
                  <a:schemeClr val="bg1"/>
                </a:solidFill>
              </a:defRPr>
            </a:lvl4pPr>
            <a:lvl5pPr>
              <a:buFont typeface="Wingdings" pitchFamily="2" charset="2"/>
              <a:buChar char="Ø"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452508101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762903761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AU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57298"/>
            <a:ext cx="4040188" cy="817577"/>
          </a:xfrm>
        </p:spPr>
        <p:txBody>
          <a:bodyPr anchor="b"/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357298"/>
            <a:ext cx="4041775" cy="817577"/>
          </a:xfrm>
        </p:spPr>
        <p:txBody>
          <a:bodyPr anchor="b"/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435976960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148855094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Title-Page-Red.jpg"/>
          <p:cNvPicPr>
            <a:picLocks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7600" cy="68652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714348" y="500042"/>
            <a:ext cx="7772400" cy="1470025"/>
          </a:xfrm>
        </p:spPr>
        <p:txBody>
          <a:bodyPr anchor="b">
            <a:normAutofit/>
          </a:bodyPr>
          <a:lstStyle>
            <a:lvl1pPr algn="l">
              <a:defRPr sz="3000" cap="all" baseline="0">
                <a:solidFill>
                  <a:schemeClr val="accent3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AU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714348" y="2214554"/>
            <a:ext cx="6400800" cy="500066"/>
          </a:xfrm>
        </p:spPr>
        <p:txBody>
          <a:bodyPr anchor="b">
            <a:normAutofit/>
          </a:bodyPr>
          <a:lstStyle>
            <a:lvl1pPr marL="0" indent="0" algn="l">
              <a:buNone/>
              <a:defRPr sz="2000">
                <a:solidFill>
                  <a:schemeClr val="accent3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AU" dirty="0" smtClean="0"/>
              <a:t>October 09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8384018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lver Agenda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silver lines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1" y="-14257"/>
            <a:ext cx="9144000" cy="6872258"/>
          </a:xfrm>
          <a:prstGeom prst="rect">
            <a:avLst/>
          </a:prstGeom>
        </p:spPr>
      </p:pic>
      <p:pic>
        <p:nvPicPr>
          <p:cNvPr id="8" name="Picture 7" descr="Header 1"/>
          <p:cNvPicPr/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00892" y="571480"/>
            <a:ext cx="1428760" cy="428628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0034" y="428604"/>
            <a:ext cx="6357982" cy="714380"/>
          </a:xfrm>
        </p:spPr>
        <p:txBody>
          <a:bodyPr anchor="b">
            <a:normAutofit/>
          </a:bodyPr>
          <a:lstStyle>
            <a:lvl1pPr algn="l">
              <a:defRPr sz="2400" b="0" cap="all" baseline="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AU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500063" y="1428750"/>
            <a:ext cx="7858125" cy="4714875"/>
          </a:xfrm>
        </p:spPr>
        <p:txBody>
          <a:bodyPr/>
          <a:lstStyle>
            <a:lvl1pPr marL="457200" indent="-457200">
              <a:buFont typeface="+mj-lt"/>
              <a:buAutoNum type="arabicPeriod"/>
              <a:defRPr>
                <a:solidFill>
                  <a:schemeClr val="tx1"/>
                </a:solidFill>
              </a:defRPr>
            </a:lvl1pPr>
            <a:lvl2pPr marL="820738" indent="-457200">
              <a:buFont typeface="+mj-lt"/>
              <a:buAutoNum type="arabicPeriod"/>
              <a:defRPr>
                <a:solidFill>
                  <a:schemeClr val="tx1"/>
                </a:solidFill>
              </a:defRPr>
            </a:lvl2pPr>
            <a:lvl3pPr>
              <a:buFont typeface="Arial" pitchFamily="34" charset="0"/>
              <a:buChar char="•"/>
              <a:defRPr>
                <a:solidFill>
                  <a:schemeClr val="tx1"/>
                </a:solidFill>
              </a:defRPr>
            </a:lvl3pPr>
            <a:lvl4pPr>
              <a:buFont typeface="Courier New" pitchFamily="49" charset="0"/>
              <a:buChar char="o"/>
              <a:defRPr>
                <a:solidFill>
                  <a:schemeClr val="tx1"/>
                </a:solidFill>
              </a:defRPr>
            </a:lvl4pPr>
            <a:lvl5pPr>
              <a:buFont typeface="Wingdings" pitchFamily="2" charset="2"/>
              <a:buChar char="Ø"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 dirty="0"/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773220438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ivider-Red.jpg"/>
          <p:cNvPicPr>
            <a:picLocks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7600" cy="68652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0034" y="428604"/>
            <a:ext cx="7772400" cy="714380"/>
          </a:xfrm>
        </p:spPr>
        <p:txBody>
          <a:bodyPr anchor="b">
            <a:normAutofit/>
          </a:bodyPr>
          <a:lstStyle>
            <a:lvl1pPr algn="l">
              <a:defRPr sz="3000" b="0" cap="all" baseline="0"/>
            </a:lvl1pPr>
          </a:lstStyle>
          <a:p>
            <a:r>
              <a:rPr lang="en-US" smtClean="0"/>
              <a:t>Click to edit Master title style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759021377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ivider-Red.jpg"/>
          <p:cNvPicPr>
            <a:picLocks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7600" cy="68652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0034" y="428604"/>
            <a:ext cx="7772400" cy="714380"/>
          </a:xfrm>
        </p:spPr>
        <p:txBody>
          <a:bodyPr anchor="b">
            <a:normAutofit/>
          </a:bodyPr>
          <a:lstStyle>
            <a:lvl1pPr algn="l">
              <a:defRPr sz="3000" b="0" cap="all" baseline="0"/>
            </a:lvl1pPr>
          </a:lstStyle>
          <a:p>
            <a:r>
              <a:rPr lang="en-US" smtClean="0"/>
              <a:t>Click to edit Master title style</a:t>
            </a:r>
            <a:endParaRPr lang="en-AU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500063" y="1428750"/>
            <a:ext cx="7858125" cy="4714875"/>
          </a:xfrm>
        </p:spPr>
        <p:txBody>
          <a:bodyPr/>
          <a:lstStyle>
            <a:lvl1pPr marL="457200" indent="-457200">
              <a:buFont typeface="+mj-lt"/>
              <a:buAutoNum type="arabicPeriod"/>
              <a:defRPr>
                <a:solidFill>
                  <a:schemeClr val="bg1"/>
                </a:solidFill>
              </a:defRPr>
            </a:lvl1pPr>
            <a:lvl2pPr marL="820738" indent="-457200">
              <a:buFont typeface="+mj-lt"/>
              <a:buAutoNum type="arabicPeriod"/>
              <a:defRPr>
                <a:solidFill>
                  <a:schemeClr val="bg1"/>
                </a:solidFill>
              </a:defRPr>
            </a:lvl2pPr>
            <a:lvl3pPr>
              <a:buFont typeface="Arial" pitchFamily="34" charset="0"/>
              <a:buChar char="•"/>
              <a:defRPr>
                <a:solidFill>
                  <a:schemeClr val="bg1"/>
                </a:solidFill>
              </a:defRPr>
            </a:lvl3pPr>
            <a:lvl4pPr>
              <a:buFont typeface="Courier New" pitchFamily="49" charset="0"/>
              <a:buChar char="o"/>
              <a:defRPr>
                <a:solidFill>
                  <a:schemeClr val="bg1"/>
                </a:solidFill>
              </a:defRPr>
            </a:lvl4pPr>
            <a:lvl5pPr>
              <a:buFont typeface="Wingdings" pitchFamily="2" charset="2"/>
              <a:buChar char="Ø"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719343157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891888432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AU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57298"/>
            <a:ext cx="4040188" cy="817577"/>
          </a:xfrm>
        </p:spPr>
        <p:txBody>
          <a:bodyPr anchor="b"/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357298"/>
            <a:ext cx="4041775" cy="817577"/>
          </a:xfrm>
        </p:spPr>
        <p:txBody>
          <a:bodyPr anchor="b"/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577777756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998576271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Title-Page-Red.jpg"/>
          <p:cNvPicPr>
            <a:picLocks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7600" cy="68652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714348" y="500042"/>
            <a:ext cx="7772400" cy="1470025"/>
          </a:xfrm>
        </p:spPr>
        <p:txBody>
          <a:bodyPr anchor="b">
            <a:normAutofit/>
          </a:bodyPr>
          <a:lstStyle>
            <a:lvl1pPr algn="l">
              <a:defRPr sz="3000" cap="all" baseline="0">
                <a:solidFill>
                  <a:schemeClr val="accent3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AU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714348" y="2214554"/>
            <a:ext cx="6400800" cy="500066"/>
          </a:xfrm>
        </p:spPr>
        <p:txBody>
          <a:bodyPr anchor="b">
            <a:normAutofit/>
          </a:bodyPr>
          <a:lstStyle>
            <a:lvl1pPr marL="0" indent="0" algn="l">
              <a:buNone/>
              <a:defRPr sz="2000">
                <a:solidFill>
                  <a:schemeClr val="accent3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AU" dirty="0" smtClean="0"/>
              <a:t>October 09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881319260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4034293614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ivider-Red.jpg"/>
          <p:cNvPicPr>
            <a:picLocks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7600" cy="68652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0034" y="428604"/>
            <a:ext cx="7772400" cy="714380"/>
          </a:xfrm>
        </p:spPr>
        <p:txBody>
          <a:bodyPr anchor="b">
            <a:normAutofit/>
          </a:bodyPr>
          <a:lstStyle>
            <a:lvl1pPr algn="l">
              <a:defRPr sz="3000" b="0" cap="all" baseline="0"/>
            </a:lvl1pPr>
          </a:lstStyle>
          <a:p>
            <a:r>
              <a:rPr lang="en-US" smtClean="0"/>
              <a:t>Click to edit Master title style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04119594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ivider-Red.jpg"/>
          <p:cNvPicPr>
            <a:picLocks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7600" cy="68652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0034" y="428604"/>
            <a:ext cx="7772400" cy="714380"/>
          </a:xfrm>
        </p:spPr>
        <p:txBody>
          <a:bodyPr anchor="b">
            <a:normAutofit/>
          </a:bodyPr>
          <a:lstStyle>
            <a:lvl1pPr algn="l">
              <a:defRPr sz="3000" b="0" cap="all" baseline="0"/>
            </a:lvl1pPr>
          </a:lstStyle>
          <a:p>
            <a:r>
              <a:rPr lang="en-US" smtClean="0"/>
              <a:t>Click to edit Master title style</a:t>
            </a:r>
            <a:endParaRPr lang="en-AU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500063" y="1428750"/>
            <a:ext cx="7858125" cy="4714875"/>
          </a:xfrm>
        </p:spPr>
        <p:txBody>
          <a:bodyPr/>
          <a:lstStyle>
            <a:lvl1pPr marL="457200" indent="-457200">
              <a:buFont typeface="+mj-lt"/>
              <a:buAutoNum type="arabicPeriod"/>
              <a:defRPr>
                <a:solidFill>
                  <a:schemeClr val="bg1"/>
                </a:solidFill>
              </a:defRPr>
            </a:lvl1pPr>
            <a:lvl2pPr marL="820738" indent="-457200">
              <a:buFont typeface="+mj-lt"/>
              <a:buAutoNum type="arabicPeriod"/>
              <a:defRPr>
                <a:solidFill>
                  <a:schemeClr val="bg1"/>
                </a:solidFill>
              </a:defRPr>
            </a:lvl2pPr>
            <a:lvl3pPr>
              <a:buFont typeface="Arial" pitchFamily="34" charset="0"/>
              <a:buChar char="•"/>
              <a:defRPr>
                <a:solidFill>
                  <a:schemeClr val="bg1"/>
                </a:solidFill>
              </a:defRPr>
            </a:lvl3pPr>
            <a:lvl4pPr>
              <a:buFont typeface="Courier New" pitchFamily="49" charset="0"/>
              <a:buChar char="o"/>
              <a:defRPr>
                <a:solidFill>
                  <a:schemeClr val="bg1"/>
                </a:solidFill>
              </a:defRPr>
            </a:lvl4pPr>
            <a:lvl5pPr>
              <a:buFont typeface="Wingdings" pitchFamily="2" charset="2"/>
              <a:buChar char="Ø"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9190517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028111904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AU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57298"/>
            <a:ext cx="4040188" cy="817577"/>
          </a:xfrm>
        </p:spPr>
        <p:txBody>
          <a:bodyPr anchor="b"/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357298"/>
            <a:ext cx="4041775" cy="817577"/>
          </a:xfrm>
        </p:spPr>
        <p:txBody>
          <a:bodyPr anchor="b"/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322341256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662312539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FBC40A-FBBF-47F1-AF1C-B3CC4D5DF21B}" type="datetimeFigureOut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24/03/2017</a:t>
            </a:fld>
            <a:endParaRPr lang="en-A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EC447A-C061-4668-AB21-66DB28DB5A00}" type="slidenum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A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8873339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FBC40A-FBBF-47F1-AF1C-B3CC4D5DF21B}" type="datetimeFigureOut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24/03/2017</a:t>
            </a:fld>
            <a:endParaRPr lang="en-A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EC447A-C061-4668-AB21-66DB28DB5A00}" type="slidenum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A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5359219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FBC40A-FBBF-47F1-AF1C-B3CC4D5DF21B}" type="datetimeFigureOut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24/03/2017</a:t>
            </a:fld>
            <a:endParaRPr lang="en-A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EC447A-C061-4668-AB21-66DB28DB5A00}" type="slidenum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A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589205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FBC40A-FBBF-47F1-AF1C-B3CC4D5DF21B}" type="datetimeFigureOut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24/03/2017</a:t>
            </a:fld>
            <a:endParaRPr lang="en-A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EC447A-C061-4668-AB21-66DB28DB5A00}" type="slidenum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A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2299590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FBC40A-FBBF-47F1-AF1C-B3CC4D5DF21B}" type="datetimeFigureOut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24/03/2017</a:t>
            </a:fld>
            <a:endParaRPr lang="en-A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EC447A-C061-4668-AB21-66DB28DB5A00}" type="slidenum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A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225341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FBC40A-FBBF-47F1-AF1C-B3CC4D5DF21B}" type="datetimeFigureOut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24/03/2017</a:t>
            </a:fld>
            <a:endParaRPr lang="en-A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EC447A-C061-4668-AB21-66DB28DB5A00}" type="slidenum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A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3081220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FBC40A-FBBF-47F1-AF1C-B3CC4D5DF21B}" type="datetimeFigureOut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24/03/2017</a:t>
            </a:fld>
            <a:endParaRPr lang="en-A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EC447A-C061-4668-AB21-66DB28DB5A00}" type="slidenum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A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13050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AU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57298"/>
            <a:ext cx="4040188" cy="817577"/>
          </a:xfrm>
        </p:spPr>
        <p:txBody>
          <a:bodyPr anchor="b"/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357298"/>
            <a:ext cx="4041775" cy="817577"/>
          </a:xfrm>
        </p:spPr>
        <p:txBody>
          <a:bodyPr anchor="b"/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 dirty="0"/>
          </a:p>
        </p:txBody>
      </p:sp>
    </p:spTree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FBC40A-FBBF-47F1-AF1C-B3CC4D5DF21B}" type="datetimeFigureOut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24/03/2017</a:t>
            </a:fld>
            <a:endParaRPr lang="en-A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EC447A-C061-4668-AB21-66DB28DB5A00}" type="slidenum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A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5971834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FBC40A-FBBF-47F1-AF1C-B3CC4D5DF21B}" type="datetimeFigureOut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24/03/2017</a:t>
            </a:fld>
            <a:endParaRPr lang="en-A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EC447A-C061-4668-AB21-66DB28DB5A00}" type="slidenum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A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1728507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FBC40A-FBBF-47F1-AF1C-B3CC4D5DF21B}" type="datetimeFigureOut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24/03/2017</a:t>
            </a:fld>
            <a:endParaRPr lang="en-A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EC447A-C061-4668-AB21-66DB28DB5A00}" type="slidenum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A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2071135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FBC40A-FBBF-47F1-AF1C-B3CC4D5DF21B}" type="datetimeFigureOut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24/03/2017</a:t>
            </a:fld>
            <a:endParaRPr lang="en-A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EC447A-C061-4668-AB21-66DB28DB5A00}" type="slidenum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A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0999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theme" Target="../theme/theme10.xml"/><Relationship Id="rId3" Type="http://schemas.openxmlformats.org/officeDocument/2006/relationships/slideLayout" Target="../slideLayouts/slideLayout78.xml"/><Relationship Id="rId7" Type="http://schemas.openxmlformats.org/officeDocument/2006/relationships/slideLayout" Target="../slideLayouts/slideLayout82.xml"/><Relationship Id="rId2" Type="http://schemas.openxmlformats.org/officeDocument/2006/relationships/slideLayout" Target="../slideLayouts/slideLayout77.xml"/><Relationship Id="rId1" Type="http://schemas.openxmlformats.org/officeDocument/2006/relationships/slideLayout" Target="../slideLayouts/slideLayout76.xml"/><Relationship Id="rId6" Type="http://schemas.openxmlformats.org/officeDocument/2006/relationships/slideLayout" Target="../slideLayouts/slideLayout81.xml"/><Relationship Id="rId5" Type="http://schemas.openxmlformats.org/officeDocument/2006/relationships/slideLayout" Target="../slideLayouts/slideLayout80.xml"/><Relationship Id="rId4" Type="http://schemas.openxmlformats.org/officeDocument/2006/relationships/slideLayout" Target="../slideLayouts/slideLayout79.xml"/><Relationship Id="rId9" Type="http://schemas.openxmlformats.org/officeDocument/2006/relationships/image" Target="../media/image1.jpeg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0.xml"/><Relationship Id="rId3" Type="http://schemas.openxmlformats.org/officeDocument/2006/relationships/slideLayout" Target="../slideLayouts/slideLayout85.xml"/><Relationship Id="rId7" Type="http://schemas.openxmlformats.org/officeDocument/2006/relationships/slideLayout" Target="../slideLayouts/slideLayout89.xml"/><Relationship Id="rId12" Type="http://schemas.openxmlformats.org/officeDocument/2006/relationships/theme" Target="../theme/theme11.xml"/><Relationship Id="rId2" Type="http://schemas.openxmlformats.org/officeDocument/2006/relationships/slideLayout" Target="../slideLayouts/slideLayout84.xml"/><Relationship Id="rId1" Type="http://schemas.openxmlformats.org/officeDocument/2006/relationships/slideLayout" Target="../slideLayouts/slideLayout83.xml"/><Relationship Id="rId6" Type="http://schemas.openxmlformats.org/officeDocument/2006/relationships/slideLayout" Target="../slideLayouts/slideLayout88.xml"/><Relationship Id="rId11" Type="http://schemas.openxmlformats.org/officeDocument/2006/relationships/slideLayout" Target="../slideLayouts/slideLayout93.xml"/><Relationship Id="rId5" Type="http://schemas.openxmlformats.org/officeDocument/2006/relationships/slideLayout" Target="../slideLayouts/slideLayout87.xml"/><Relationship Id="rId10" Type="http://schemas.openxmlformats.org/officeDocument/2006/relationships/slideLayout" Target="../slideLayouts/slideLayout92.xml"/><Relationship Id="rId4" Type="http://schemas.openxmlformats.org/officeDocument/2006/relationships/slideLayout" Target="../slideLayouts/slideLayout86.xml"/><Relationship Id="rId9" Type="http://schemas.openxmlformats.org/officeDocument/2006/relationships/slideLayout" Target="../slideLayouts/slideLayout9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5.jpeg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14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image" Target="../media/image1.jpeg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theme" Target="../theme/theme3.xml"/><Relationship Id="rId5" Type="http://schemas.openxmlformats.org/officeDocument/2006/relationships/slideLayout" Target="../slideLayouts/slideLayout19.xml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image" Target="../media/image1.jpeg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theme" Target="../theme/theme4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12" Type="http://schemas.openxmlformats.org/officeDocument/2006/relationships/image" Target="../media/image1.jpeg"/><Relationship Id="rId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theme" Target="../theme/theme5.xml"/><Relationship Id="rId5" Type="http://schemas.openxmlformats.org/officeDocument/2006/relationships/slideLayout" Target="../slideLayouts/slideLayout39.xml"/><Relationship Id="rId10" Type="http://schemas.openxmlformats.org/officeDocument/2006/relationships/slideLayout" Target="../slideLayouts/slideLayout44.xml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image" Target="../media/image1.jpeg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theme" Target="../theme/theme6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theme" Target="../theme/theme7.xml"/><Relationship Id="rId3" Type="http://schemas.openxmlformats.org/officeDocument/2006/relationships/slideLayout" Target="../slideLayouts/slideLayout57.xml"/><Relationship Id="rId7" Type="http://schemas.openxmlformats.org/officeDocument/2006/relationships/slideLayout" Target="../slideLayouts/slideLayout61.xml"/><Relationship Id="rId2" Type="http://schemas.openxmlformats.org/officeDocument/2006/relationships/slideLayout" Target="../slideLayouts/slideLayout56.xml"/><Relationship Id="rId1" Type="http://schemas.openxmlformats.org/officeDocument/2006/relationships/slideLayout" Target="../slideLayouts/slideLayout55.xml"/><Relationship Id="rId6" Type="http://schemas.openxmlformats.org/officeDocument/2006/relationships/slideLayout" Target="../slideLayouts/slideLayout60.xml"/><Relationship Id="rId5" Type="http://schemas.openxmlformats.org/officeDocument/2006/relationships/slideLayout" Target="../slideLayouts/slideLayout59.xml"/><Relationship Id="rId4" Type="http://schemas.openxmlformats.org/officeDocument/2006/relationships/slideLayout" Target="../slideLayouts/slideLayout58.xml"/><Relationship Id="rId9" Type="http://schemas.openxmlformats.org/officeDocument/2006/relationships/image" Target="../media/image1.jpeg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theme" Target="../theme/theme8.xml"/><Relationship Id="rId3" Type="http://schemas.openxmlformats.org/officeDocument/2006/relationships/slideLayout" Target="../slideLayouts/slideLayout64.xml"/><Relationship Id="rId7" Type="http://schemas.openxmlformats.org/officeDocument/2006/relationships/slideLayout" Target="../slideLayouts/slideLayout68.xml"/><Relationship Id="rId2" Type="http://schemas.openxmlformats.org/officeDocument/2006/relationships/slideLayout" Target="../slideLayouts/slideLayout63.xml"/><Relationship Id="rId1" Type="http://schemas.openxmlformats.org/officeDocument/2006/relationships/slideLayout" Target="../slideLayouts/slideLayout62.xml"/><Relationship Id="rId6" Type="http://schemas.openxmlformats.org/officeDocument/2006/relationships/slideLayout" Target="../slideLayouts/slideLayout67.xml"/><Relationship Id="rId5" Type="http://schemas.openxmlformats.org/officeDocument/2006/relationships/slideLayout" Target="../slideLayouts/slideLayout66.xml"/><Relationship Id="rId4" Type="http://schemas.openxmlformats.org/officeDocument/2006/relationships/slideLayout" Target="../slideLayouts/slideLayout65.xml"/><Relationship Id="rId9" Type="http://schemas.openxmlformats.org/officeDocument/2006/relationships/image" Target="../media/image1.jpeg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theme" Target="../theme/theme9.xml"/><Relationship Id="rId3" Type="http://schemas.openxmlformats.org/officeDocument/2006/relationships/slideLayout" Target="../slideLayouts/slideLayout71.xml"/><Relationship Id="rId7" Type="http://schemas.openxmlformats.org/officeDocument/2006/relationships/slideLayout" Target="../slideLayouts/slideLayout75.xml"/><Relationship Id="rId2" Type="http://schemas.openxmlformats.org/officeDocument/2006/relationships/slideLayout" Target="../slideLayouts/slideLayout70.xml"/><Relationship Id="rId1" Type="http://schemas.openxmlformats.org/officeDocument/2006/relationships/slideLayout" Target="../slideLayouts/slideLayout69.xml"/><Relationship Id="rId6" Type="http://schemas.openxmlformats.org/officeDocument/2006/relationships/slideLayout" Target="../slideLayouts/slideLayout74.xml"/><Relationship Id="rId5" Type="http://schemas.openxmlformats.org/officeDocument/2006/relationships/slideLayout" Target="../slideLayouts/slideLayout73.xml"/><Relationship Id="rId4" Type="http://schemas.openxmlformats.org/officeDocument/2006/relationships/slideLayout" Target="../slideLayouts/slideLayout72.xml"/><Relationship Id="rId9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Masthead-Generic.jpg"/>
          <p:cNvPicPr>
            <a:picLocks/>
          </p:cNvPicPr>
          <p:nvPr userDrawn="1"/>
        </p:nvPicPr>
        <p:blipFill>
          <a:blip r:embed="rId12" cstate="print"/>
          <a:stretch>
            <a:fillRect/>
          </a:stretch>
        </p:blipFill>
        <p:spPr>
          <a:xfrm>
            <a:off x="0" y="0"/>
            <a:ext cx="9147600" cy="1078992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14290"/>
            <a:ext cx="6329378" cy="85725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AU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57298"/>
            <a:ext cx="8229600" cy="476886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 dirty="0"/>
          </a:p>
        </p:txBody>
      </p:sp>
      <p:sp>
        <p:nvSpPr>
          <p:cNvPr id="8" name="TextBox 7"/>
          <p:cNvSpPr txBox="1"/>
          <p:nvPr userDrawn="1"/>
        </p:nvSpPr>
        <p:spPr>
          <a:xfrm>
            <a:off x="7543792" y="6357958"/>
            <a:ext cx="114300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AU" sz="1100" dirty="0" smtClean="0"/>
              <a:t>SLIDE </a:t>
            </a:r>
            <a:fld id="{B602A6DE-BF6F-4EAB-917C-8134D0F37D4B}" type="slidenum">
              <a:rPr lang="en-AU" sz="1100" smtClean="0"/>
              <a:pPr algn="r"/>
              <a:t>‹#›</a:t>
            </a:fld>
            <a:endParaRPr lang="en-AU" sz="1100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6" r:id="rId2"/>
    <p:sldLayoutId id="2147483650" r:id="rId3"/>
    <p:sldLayoutId id="2147483651" r:id="rId4"/>
    <p:sldLayoutId id="2147483657" r:id="rId5"/>
    <p:sldLayoutId id="2147483655" r:id="rId6"/>
    <p:sldLayoutId id="2147483658" r:id="rId7"/>
    <p:sldLayoutId id="2147483652" r:id="rId8"/>
    <p:sldLayoutId id="2147483653" r:id="rId9"/>
    <p:sldLayoutId id="2147483654" r:id="rId10"/>
  </p:sldLayoutIdLst>
  <p:hf hdr="0" ftr="0" dt="0"/>
  <p:txStyles>
    <p:titleStyle>
      <a:lvl1pPr algn="l" defTabSz="914400" rtl="0" eaLnBrk="1" latinLnBrk="0" hangingPunct="1">
        <a:spcBef>
          <a:spcPct val="0"/>
        </a:spcBef>
        <a:buNone/>
        <a:defRPr sz="2400" kern="1200" cap="all" baseline="0">
          <a:solidFill>
            <a:schemeClr val="accent3"/>
          </a:solidFill>
          <a:latin typeface="+mj-lt"/>
          <a:ea typeface="+mj-ea"/>
          <a:cs typeface="+mj-cs"/>
        </a:defRPr>
      </a:lvl1pPr>
    </p:titleStyle>
    <p:bodyStyle>
      <a:lvl1pPr marL="363600" indent="-363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 cap="none" baseline="0">
          <a:solidFill>
            <a:schemeClr val="tx1"/>
          </a:solidFill>
          <a:latin typeface="+mn-lt"/>
          <a:ea typeface="+mn-ea"/>
          <a:cs typeface="+mn-cs"/>
        </a:defRPr>
      </a:lvl1pPr>
      <a:lvl2pPr marL="712788" indent="-349250" algn="l" defTabSz="914400" rtl="0" eaLnBrk="1" latinLnBrk="0" hangingPunct="1">
        <a:spcBef>
          <a:spcPts val="528"/>
        </a:spcBef>
        <a:buFont typeface="Courier New" pitchFamily="49" charset="0"/>
        <a:buChar char="o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1076400" indent="-363600" algn="l" defTabSz="914400" rtl="0" eaLnBrk="1" latinLnBrk="0" hangingPunct="1">
        <a:spcBef>
          <a:spcPct val="20000"/>
        </a:spcBef>
        <a:buFont typeface="Wingdings" pitchFamily="2" charset="2"/>
        <a:buChar char="Ø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346400" indent="-270000" algn="l" defTabSz="914400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612800" indent="-270000" algn="l" defTabSz="914400" rtl="0" eaLnBrk="1" latinLnBrk="0" hangingPunct="1">
        <a:spcBef>
          <a:spcPts val="384"/>
        </a:spcBef>
        <a:buFont typeface="Courier New" pitchFamily="49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Masthead-Generic.jpg"/>
          <p:cNvPicPr>
            <a:picLocks/>
          </p:cNvPicPr>
          <p:nvPr userDrawn="1"/>
        </p:nvPicPr>
        <p:blipFill>
          <a:blip r:embed="rId9" cstate="print"/>
          <a:stretch>
            <a:fillRect/>
          </a:stretch>
        </p:blipFill>
        <p:spPr>
          <a:xfrm>
            <a:off x="0" y="0"/>
            <a:ext cx="9147600" cy="1078992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14290"/>
            <a:ext cx="6472254" cy="85725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AU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57298"/>
            <a:ext cx="8229600" cy="476886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 dirty="0"/>
          </a:p>
        </p:txBody>
      </p:sp>
      <p:sp>
        <p:nvSpPr>
          <p:cNvPr id="8" name="TextBox 7"/>
          <p:cNvSpPr txBox="1"/>
          <p:nvPr userDrawn="1"/>
        </p:nvSpPr>
        <p:spPr>
          <a:xfrm>
            <a:off x="7543792" y="6357958"/>
            <a:ext cx="114300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AU" sz="1100" dirty="0" smtClean="0">
                <a:solidFill>
                  <a:srgbClr val="1E4164"/>
                </a:solidFill>
              </a:rPr>
              <a:t>SLIDE </a:t>
            </a:r>
            <a:fld id="{B602A6DE-BF6F-4EAB-917C-8134D0F37D4B}" type="slidenum">
              <a:rPr lang="en-AU" sz="1100" smtClean="0">
                <a:solidFill>
                  <a:srgbClr val="1E4164"/>
                </a:solidFill>
              </a:rPr>
              <a:pPr algn="r"/>
              <a:t>‹#›</a:t>
            </a:fld>
            <a:endParaRPr lang="en-AU" sz="1100" dirty="0">
              <a:solidFill>
                <a:srgbClr val="1E416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74282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9" r:id="rId1"/>
    <p:sldLayoutId id="2147483800" r:id="rId2"/>
    <p:sldLayoutId id="2147483801" r:id="rId3"/>
    <p:sldLayoutId id="2147483802" r:id="rId4"/>
    <p:sldLayoutId id="2147483803" r:id="rId5"/>
    <p:sldLayoutId id="2147483804" r:id="rId6"/>
    <p:sldLayoutId id="2147483805" r:id="rId7"/>
  </p:sldLayoutIdLst>
  <p:hf hdr="0" ftr="0" dt="0"/>
  <p:txStyles>
    <p:titleStyle>
      <a:lvl1pPr algn="l" defTabSz="914400" rtl="0" eaLnBrk="1" latinLnBrk="0" hangingPunct="1">
        <a:spcBef>
          <a:spcPct val="0"/>
        </a:spcBef>
        <a:buNone/>
        <a:defRPr sz="2400" kern="1200" cap="all" baseline="0">
          <a:solidFill>
            <a:schemeClr val="accent3"/>
          </a:solidFill>
          <a:latin typeface="+mj-lt"/>
          <a:ea typeface="+mj-ea"/>
          <a:cs typeface="+mj-cs"/>
        </a:defRPr>
      </a:lvl1pPr>
    </p:titleStyle>
    <p:bodyStyle>
      <a:lvl1pPr marL="363538" indent="-363538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 cap="none" baseline="0">
          <a:solidFill>
            <a:schemeClr val="tx1"/>
          </a:solidFill>
          <a:latin typeface="+mn-lt"/>
          <a:ea typeface="+mn-ea"/>
          <a:cs typeface="+mn-cs"/>
        </a:defRPr>
      </a:lvl1pPr>
      <a:lvl2pPr marL="712788" indent="-349250" algn="l" defTabSz="914400" rtl="0" eaLnBrk="1" latinLnBrk="0" hangingPunct="1">
        <a:spcBef>
          <a:spcPct val="20000"/>
        </a:spcBef>
        <a:buFont typeface="Courier New" pitchFamily="49" charset="0"/>
        <a:buChar char="o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1076325" indent="-363538" algn="l" defTabSz="914400" rtl="0" eaLnBrk="1" latinLnBrk="0" hangingPunct="1">
        <a:spcBef>
          <a:spcPct val="20000"/>
        </a:spcBef>
        <a:buFont typeface="Wingdings" pitchFamily="2" charset="2"/>
        <a:buChar char="Ø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344613" indent="-268288" algn="l" defTabSz="914400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612900" indent="-268288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FBC40A-FBBF-47F1-AF1C-B3CC4D5DF21B}" type="datetimeFigureOut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24/03/2017</a:t>
            </a:fld>
            <a:endParaRPr lang="en-A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A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EC447A-C061-4668-AB21-66DB28DB5A00}" type="slidenum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A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48226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9" r:id="rId1"/>
    <p:sldLayoutId id="2147483820" r:id="rId2"/>
    <p:sldLayoutId id="2147483821" r:id="rId3"/>
    <p:sldLayoutId id="2147483822" r:id="rId4"/>
    <p:sldLayoutId id="2147483823" r:id="rId5"/>
    <p:sldLayoutId id="2147483824" r:id="rId6"/>
    <p:sldLayoutId id="2147483825" r:id="rId7"/>
    <p:sldLayoutId id="2147483826" r:id="rId8"/>
    <p:sldLayoutId id="2147483827" r:id="rId9"/>
    <p:sldLayoutId id="2147483828" r:id="rId10"/>
    <p:sldLayoutId id="214748382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14290"/>
            <a:ext cx="6329378" cy="85725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AU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57298"/>
            <a:ext cx="8229600" cy="476886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 dirty="0"/>
          </a:p>
        </p:txBody>
      </p:sp>
      <p:sp>
        <p:nvSpPr>
          <p:cNvPr id="8" name="TextBox 7"/>
          <p:cNvSpPr txBox="1"/>
          <p:nvPr/>
        </p:nvSpPr>
        <p:spPr>
          <a:xfrm>
            <a:off x="7543792" y="6357958"/>
            <a:ext cx="114300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AU" sz="1100" dirty="0" smtClean="0"/>
              <a:t>SLIDE </a:t>
            </a:r>
            <a:fld id="{B602A6DE-BF6F-4EAB-917C-8134D0F37D4B}" type="slidenum">
              <a:rPr lang="en-AU" sz="1100" smtClean="0"/>
              <a:pPr algn="r"/>
              <a:t>‹#›</a:t>
            </a:fld>
            <a:endParaRPr lang="en-AU" sz="1100" dirty="0"/>
          </a:p>
        </p:txBody>
      </p:sp>
      <p:pic>
        <p:nvPicPr>
          <p:cNvPr id="6" name="Picture 5" descr="Header 1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000892" y="571480"/>
            <a:ext cx="1428760" cy="428628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9" r:id="rId2"/>
    <p:sldLayoutId id="2147483680" r:id="rId3"/>
    <p:sldLayoutId id="2147483681" r:id="rId4"/>
  </p:sldLayoutIdLst>
  <p:hf hdr="0" ftr="0" dt="0"/>
  <p:txStyles>
    <p:titleStyle>
      <a:lvl1pPr algn="l" defTabSz="914400" rtl="0" eaLnBrk="1" latinLnBrk="0" hangingPunct="1">
        <a:spcBef>
          <a:spcPct val="0"/>
        </a:spcBef>
        <a:buNone/>
        <a:defRPr sz="24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63600" indent="-363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 cap="none" baseline="0">
          <a:solidFill>
            <a:schemeClr val="tx1"/>
          </a:solidFill>
          <a:latin typeface="+mn-lt"/>
          <a:ea typeface="+mn-ea"/>
          <a:cs typeface="+mn-cs"/>
        </a:defRPr>
      </a:lvl1pPr>
      <a:lvl2pPr marL="712788" indent="-349250" algn="l" defTabSz="914400" rtl="0" eaLnBrk="1" latinLnBrk="0" hangingPunct="1">
        <a:spcBef>
          <a:spcPct val="20000"/>
        </a:spcBef>
        <a:buFont typeface="Courier New" pitchFamily="49" charset="0"/>
        <a:buChar char="o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1076400" indent="-363600" algn="l" defTabSz="914400" rtl="0" eaLnBrk="1" latinLnBrk="0" hangingPunct="1">
        <a:spcBef>
          <a:spcPct val="20000"/>
        </a:spcBef>
        <a:buFont typeface="Wingdings" pitchFamily="2" charset="2"/>
        <a:buChar char="Ø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346400" indent="-270000" algn="l" defTabSz="914400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612800" indent="-2700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Masthead-Generic.jpg"/>
          <p:cNvPicPr>
            <a:picLocks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0" y="0"/>
            <a:ext cx="9147600" cy="1078992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14290"/>
            <a:ext cx="6329378" cy="85725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AU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57298"/>
            <a:ext cx="8229600" cy="476886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 dirty="0"/>
          </a:p>
        </p:txBody>
      </p:sp>
      <p:sp>
        <p:nvSpPr>
          <p:cNvPr id="8" name="TextBox 7"/>
          <p:cNvSpPr txBox="1"/>
          <p:nvPr/>
        </p:nvSpPr>
        <p:spPr>
          <a:xfrm>
            <a:off x="7543792" y="6357958"/>
            <a:ext cx="114300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AU" sz="1100" dirty="0" smtClean="0">
                <a:solidFill>
                  <a:srgbClr val="1E4164"/>
                </a:solidFill>
              </a:rPr>
              <a:t>SLIDE </a:t>
            </a:r>
            <a:fld id="{B602A6DE-BF6F-4EAB-917C-8134D0F37D4B}" type="slidenum">
              <a:rPr lang="en-AU" sz="1100" smtClean="0">
                <a:solidFill>
                  <a:srgbClr val="1E4164"/>
                </a:solidFill>
              </a:rPr>
              <a:pPr algn="r"/>
              <a:t>‹#›</a:t>
            </a:fld>
            <a:endParaRPr lang="en-AU" sz="1100" dirty="0">
              <a:solidFill>
                <a:srgbClr val="1E416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12098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696" r:id="rId2"/>
    <p:sldLayoutId id="2147483697" r:id="rId3"/>
    <p:sldLayoutId id="2147483698" r:id="rId4"/>
    <p:sldLayoutId id="2147483699" r:id="rId5"/>
    <p:sldLayoutId id="2147483700" r:id="rId6"/>
    <p:sldLayoutId id="2147483701" r:id="rId7"/>
    <p:sldLayoutId id="2147483702" r:id="rId8"/>
    <p:sldLayoutId id="2147483703" r:id="rId9"/>
    <p:sldLayoutId id="2147483704" r:id="rId10"/>
  </p:sldLayoutIdLst>
  <p:hf hdr="0" ftr="0" dt="0"/>
  <p:txStyles>
    <p:titleStyle>
      <a:lvl1pPr algn="l" defTabSz="914400" rtl="0" eaLnBrk="1" latinLnBrk="0" hangingPunct="1">
        <a:spcBef>
          <a:spcPct val="0"/>
        </a:spcBef>
        <a:buNone/>
        <a:defRPr sz="2400" kern="1200" cap="all" baseline="0">
          <a:solidFill>
            <a:schemeClr val="accent3"/>
          </a:solidFill>
          <a:latin typeface="+mj-lt"/>
          <a:ea typeface="+mj-ea"/>
          <a:cs typeface="+mj-cs"/>
        </a:defRPr>
      </a:lvl1pPr>
    </p:titleStyle>
    <p:bodyStyle>
      <a:lvl1pPr marL="363600" indent="-363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 cap="none" baseline="0">
          <a:solidFill>
            <a:schemeClr val="tx1"/>
          </a:solidFill>
          <a:latin typeface="+mn-lt"/>
          <a:ea typeface="+mn-ea"/>
          <a:cs typeface="+mn-cs"/>
        </a:defRPr>
      </a:lvl1pPr>
      <a:lvl2pPr marL="712788" indent="-349250" algn="l" defTabSz="914400" rtl="0" eaLnBrk="1" latinLnBrk="0" hangingPunct="1">
        <a:spcBef>
          <a:spcPts val="528"/>
        </a:spcBef>
        <a:buFont typeface="Courier New" pitchFamily="49" charset="0"/>
        <a:buChar char="o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1076400" indent="-363600" algn="l" defTabSz="914400" rtl="0" eaLnBrk="1" latinLnBrk="0" hangingPunct="1">
        <a:spcBef>
          <a:spcPct val="20000"/>
        </a:spcBef>
        <a:buFont typeface="Wingdings" pitchFamily="2" charset="2"/>
        <a:buChar char="Ø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346400" indent="-270000" algn="l" defTabSz="914400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612800" indent="-270000" algn="l" defTabSz="914400" rtl="0" eaLnBrk="1" latinLnBrk="0" hangingPunct="1">
        <a:spcBef>
          <a:spcPts val="384"/>
        </a:spcBef>
        <a:buFont typeface="Courier New" pitchFamily="49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Masthead-Generic.jpg"/>
          <p:cNvPicPr>
            <a:picLocks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0" y="0"/>
            <a:ext cx="9147600" cy="1078992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14290"/>
            <a:ext cx="6329378" cy="85725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AU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57298"/>
            <a:ext cx="8229600" cy="476886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 dirty="0"/>
          </a:p>
        </p:txBody>
      </p:sp>
      <p:sp>
        <p:nvSpPr>
          <p:cNvPr id="8" name="TextBox 7"/>
          <p:cNvSpPr txBox="1"/>
          <p:nvPr/>
        </p:nvSpPr>
        <p:spPr>
          <a:xfrm>
            <a:off x="7543792" y="6357958"/>
            <a:ext cx="114300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AU" sz="1100" dirty="0" smtClean="0">
                <a:solidFill>
                  <a:srgbClr val="1E4164"/>
                </a:solidFill>
              </a:rPr>
              <a:t>SLIDE </a:t>
            </a:r>
            <a:fld id="{B602A6DE-BF6F-4EAB-917C-8134D0F37D4B}" type="slidenum">
              <a:rPr lang="en-AU" sz="1100" smtClean="0">
                <a:solidFill>
                  <a:srgbClr val="1E4164"/>
                </a:solidFill>
              </a:rPr>
              <a:pPr algn="r"/>
              <a:t>‹#›</a:t>
            </a:fld>
            <a:endParaRPr lang="en-AU" sz="1100" dirty="0">
              <a:solidFill>
                <a:srgbClr val="1E416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46889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6" r:id="rId1"/>
    <p:sldLayoutId id="2147483707" r:id="rId2"/>
    <p:sldLayoutId id="2147483708" r:id="rId3"/>
    <p:sldLayoutId id="2147483709" r:id="rId4"/>
    <p:sldLayoutId id="2147483710" r:id="rId5"/>
    <p:sldLayoutId id="2147483711" r:id="rId6"/>
    <p:sldLayoutId id="2147483712" r:id="rId7"/>
    <p:sldLayoutId id="2147483713" r:id="rId8"/>
    <p:sldLayoutId id="2147483714" r:id="rId9"/>
    <p:sldLayoutId id="2147483715" r:id="rId10"/>
  </p:sldLayoutIdLst>
  <p:hf sldNum="0" hdr="0" ftr="0" dt="0"/>
  <p:txStyles>
    <p:titleStyle>
      <a:lvl1pPr algn="l" defTabSz="914400" rtl="0" eaLnBrk="1" latinLnBrk="0" hangingPunct="1">
        <a:spcBef>
          <a:spcPct val="0"/>
        </a:spcBef>
        <a:buNone/>
        <a:defRPr sz="2400" kern="1200" cap="all" baseline="0">
          <a:solidFill>
            <a:schemeClr val="accent3"/>
          </a:solidFill>
          <a:latin typeface="+mj-lt"/>
          <a:ea typeface="+mj-ea"/>
          <a:cs typeface="+mj-cs"/>
        </a:defRPr>
      </a:lvl1pPr>
    </p:titleStyle>
    <p:bodyStyle>
      <a:lvl1pPr marL="363600" indent="-363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 cap="none" baseline="0">
          <a:solidFill>
            <a:schemeClr val="tx1"/>
          </a:solidFill>
          <a:latin typeface="+mn-lt"/>
          <a:ea typeface="+mn-ea"/>
          <a:cs typeface="+mn-cs"/>
        </a:defRPr>
      </a:lvl1pPr>
      <a:lvl2pPr marL="712788" indent="-349250" algn="l" defTabSz="914400" rtl="0" eaLnBrk="1" latinLnBrk="0" hangingPunct="1">
        <a:spcBef>
          <a:spcPts val="528"/>
        </a:spcBef>
        <a:buFont typeface="Courier New" pitchFamily="49" charset="0"/>
        <a:buChar char="o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1076400" indent="-363600" algn="l" defTabSz="914400" rtl="0" eaLnBrk="1" latinLnBrk="0" hangingPunct="1">
        <a:spcBef>
          <a:spcPct val="20000"/>
        </a:spcBef>
        <a:buFont typeface="Wingdings" pitchFamily="2" charset="2"/>
        <a:buChar char="Ø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346400" indent="-270000" algn="l" defTabSz="914400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612800" indent="-270000" algn="l" defTabSz="914400" rtl="0" eaLnBrk="1" latinLnBrk="0" hangingPunct="1">
        <a:spcBef>
          <a:spcPts val="384"/>
        </a:spcBef>
        <a:buFont typeface="Courier New" pitchFamily="49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Masthead-Generic.jpg"/>
          <p:cNvPicPr>
            <a:picLocks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0" y="0"/>
            <a:ext cx="9147600" cy="1078992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1" y="214290"/>
            <a:ext cx="6329378" cy="85725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AU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57298"/>
            <a:ext cx="8229600" cy="476886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 dirty="0"/>
          </a:p>
        </p:txBody>
      </p:sp>
      <p:sp>
        <p:nvSpPr>
          <p:cNvPr id="8" name="TextBox 7"/>
          <p:cNvSpPr txBox="1"/>
          <p:nvPr/>
        </p:nvSpPr>
        <p:spPr>
          <a:xfrm>
            <a:off x="7543792" y="6357959"/>
            <a:ext cx="114300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AU" sz="1100" dirty="0">
                <a:solidFill>
                  <a:srgbClr val="1E4164"/>
                </a:solidFill>
              </a:rPr>
              <a:t>SLIDE </a:t>
            </a:r>
            <a:fld id="{B602A6DE-BF6F-4EAB-917C-8134D0F37D4B}" type="slidenum">
              <a:rPr lang="en-AU" sz="1100">
                <a:solidFill>
                  <a:srgbClr val="1E4164"/>
                </a:solidFill>
              </a:rPr>
              <a:pPr algn="r"/>
              <a:t>‹#›</a:t>
            </a:fld>
            <a:endParaRPr lang="en-AU" sz="1100" dirty="0">
              <a:solidFill>
                <a:srgbClr val="1E416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65456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9" r:id="rId1"/>
    <p:sldLayoutId id="2147483730" r:id="rId2"/>
    <p:sldLayoutId id="2147483731" r:id="rId3"/>
    <p:sldLayoutId id="2147483732" r:id="rId4"/>
    <p:sldLayoutId id="2147483733" r:id="rId5"/>
    <p:sldLayoutId id="2147483734" r:id="rId6"/>
    <p:sldLayoutId id="2147483735" r:id="rId7"/>
    <p:sldLayoutId id="2147483736" r:id="rId8"/>
    <p:sldLayoutId id="2147483737" r:id="rId9"/>
    <p:sldLayoutId id="2147483738" r:id="rId10"/>
  </p:sldLayoutIdLst>
  <p:hf hdr="0" ftr="0" dt="0"/>
  <p:txStyles>
    <p:titleStyle>
      <a:lvl1pPr algn="l" defTabSz="914377" rtl="0" eaLnBrk="1" latinLnBrk="0" hangingPunct="1">
        <a:spcBef>
          <a:spcPct val="0"/>
        </a:spcBef>
        <a:buNone/>
        <a:defRPr sz="2400" kern="1200" cap="all" baseline="0">
          <a:solidFill>
            <a:schemeClr val="accent3"/>
          </a:solidFill>
          <a:latin typeface="+mj-lt"/>
          <a:ea typeface="+mj-ea"/>
          <a:cs typeface="+mj-cs"/>
        </a:defRPr>
      </a:lvl1pPr>
    </p:titleStyle>
    <p:bodyStyle>
      <a:lvl1pPr marL="363591" indent="-363591" algn="l" defTabSz="914377" rtl="0" eaLnBrk="1" latinLnBrk="0" hangingPunct="1">
        <a:spcBef>
          <a:spcPct val="20000"/>
        </a:spcBef>
        <a:buFont typeface="Arial" pitchFamily="34" charset="0"/>
        <a:buChar char="•"/>
        <a:defRPr sz="2400" kern="1200" cap="none" baseline="0">
          <a:solidFill>
            <a:schemeClr val="tx1"/>
          </a:solidFill>
          <a:latin typeface="+mn-lt"/>
          <a:ea typeface="+mn-ea"/>
          <a:cs typeface="+mn-cs"/>
        </a:defRPr>
      </a:lvl1pPr>
      <a:lvl2pPr marL="712770" indent="-349242" algn="l" defTabSz="914377" rtl="0" eaLnBrk="1" latinLnBrk="0" hangingPunct="1">
        <a:spcBef>
          <a:spcPts val="528"/>
        </a:spcBef>
        <a:buFont typeface="Courier New" pitchFamily="49" charset="0"/>
        <a:buChar char="o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1076373" indent="-363591" algn="l" defTabSz="914377" rtl="0" eaLnBrk="1" latinLnBrk="0" hangingPunct="1">
        <a:spcBef>
          <a:spcPct val="20000"/>
        </a:spcBef>
        <a:buFont typeface="Wingdings" pitchFamily="2" charset="2"/>
        <a:buChar char="Ø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346366" indent="-269993" algn="l" defTabSz="914377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612760" indent="-269993" algn="l" defTabSz="914377" rtl="0" eaLnBrk="1" latinLnBrk="0" hangingPunct="1">
        <a:spcBef>
          <a:spcPts val="384"/>
        </a:spcBef>
        <a:buFont typeface="Courier New" pitchFamily="49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Masthead-Generic.jpg"/>
          <p:cNvPicPr>
            <a:picLocks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0" y="0"/>
            <a:ext cx="9147600" cy="1078992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1" y="214290"/>
            <a:ext cx="6329378" cy="85725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AU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57298"/>
            <a:ext cx="8229600" cy="476886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 dirty="0"/>
          </a:p>
        </p:txBody>
      </p:sp>
      <p:sp>
        <p:nvSpPr>
          <p:cNvPr id="8" name="TextBox 7"/>
          <p:cNvSpPr txBox="1"/>
          <p:nvPr/>
        </p:nvSpPr>
        <p:spPr>
          <a:xfrm>
            <a:off x="7543792" y="6357959"/>
            <a:ext cx="114300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AU" sz="1100" dirty="0">
                <a:solidFill>
                  <a:srgbClr val="1E4164"/>
                </a:solidFill>
              </a:rPr>
              <a:t>SLIDE </a:t>
            </a:r>
            <a:fld id="{B602A6DE-BF6F-4EAB-917C-8134D0F37D4B}" type="slidenum">
              <a:rPr lang="en-AU" sz="1100">
                <a:solidFill>
                  <a:srgbClr val="1E4164"/>
                </a:solidFill>
              </a:rPr>
              <a:pPr algn="r"/>
              <a:t>‹#›</a:t>
            </a:fld>
            <a:endParaRPr lang="en-AU" sz="1100" dirty="0">
              <a:solidFill>
                <a:srgbClr val="1E416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21287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0" r:id="rId1"/>
    <p:sldLayoutId id="2147483741" r:id="rId2"/>
    <p:sldLayoutId id="2147483742" r:id="rId3"/>
    <p:sldLayoutId id="2147483743" r:id="rId4"/>
    <p:sldLayoutId id="2147483744" r:id="rId5"/>
    <p:sldLayoutId id="2147483745" r:id="rId6"/>
    <p:sldLayoutId id="2147483746" r:id="rId7"/>
    <p:sldLayoutId id="2147483747" r:id="rId8"/>
    <p:sldLayoutId id="2147483748" r:id="rId9"/>
    <p:sldLayoutId id="2147483749" r:id="rId10"/>
  </p:sldLayoutIdLst>
  <p:hf sldNum="0" hdr="0" ftr="0" dt="0"/>
  <p:txStyles>
    <p:titleStyle>
      <a:lvl1pPr algn="l" defTabSz="914377" rtl="0" eaLnBrk="1" latinLnBrk="0" hangingPunct="1">
        <a:spcBef>
          <a:spcPct val="0"/>
        </a:spcBef>
        <a:buNone/>
        <a:defRPr sz="2400" kern="1200" cap="all" baseline="0">
          <a:solidFill>
            <a:schemeClr val="accent3"/>
          </a:solidFill>
          <a:latin typeface="+mj-lt"/>
          <a:ea typeface="+mj-ea"/>
          <a:cs typeface="+mj-cs"/>
        </a:defRPr>
      </a:lvl1pPr>
    </p:titleStyle>
    <p:bodyStyle>
      <a:lvl1pPr marL="363591" indent="-363591" algn="l" defTabSz="914377" rtl="0" eaLnBrk="1" latinLnBrk="0" hangingPunct="1">
        <a:spcBef>
          <a:spcPct val="20000"/>
        </a:spcBef>
        <a:buFont typeface="Arial" pitchFamily="34" charset="0"/>
        <a:buChar char="•"/>
        <a:defRPr sz="2400" kern="1200" cap="none" baseline="0">
          <a:solidFill>
            <a:schemeClr val="tx1"/>
          </a:solidFill>
          <a:latin typeface="+mn-lt"/>
          <a:ea typeface="+mn-ea"/>
          <a:cs typeface="+mn-cs"/>
        </a:defRPr>
      </a:lvl1pPr>
      <a:lvl2pPr marL="712770" indent="-349242" algn="l" defTabSz="914377" rtl="0" eaLnBrk="1" latinLnBrk="0" hangingPunct="1">
        <a:spcBef>
          <a:spcPts val="528"/>
        </a:spcBef>
        <a:buFont typeface="Courier New" pitchFamily="49" charset="0"/>
        <a:buChar char="o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1076373" indent="-363591" algn="l" defTabSz="914377" rtl="0" eaLnBrk="1" latinLnBrk="0" hangingPunct="1">
        <a:spcBef>
          <a:spcPct val="20000"/>
        </a:spcBef>
        <a:buFont typeface="Wingdings" pitchFamily="2" charset="2"/>
        <a:buChar char="Ø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346366" indent="-269993" algn="l" defTabSz="914377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612760" indent="-269993" algn="l" defTabSz="914377" rtl="0" eaLnBrk="1" latinLnBrk="0" hangingPunct="1">
        <a:spcBef>
          <a:spcPts val="384"/>
        </a:spcBef>
        <a:buFont typeface="Courier New" pitchFamily="49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Masthead-Generic.jpg"/>
          <p:cNvPicPr>
            <a:picLocks/>
          </p:cNvPicPr>
          <p:nvPr userDrawn="1"/>
        </p:nvPicPr>
        <p:blipFill>
          <a:blip r:embed="rId9" cstate="print"/>
          <a:stretch>
            <a:fillRect/>
          </a:stretch>
        </p:blipFill>
        <p:spPr>
          <a:xfrm>
            <a:off x="0" y="0"/>
            <a:ext cx="9147600" cy="1078992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14290"/>
            <a:ext cx="6472254" cy="85725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AU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57298"/>
            <a:ext cx="8229600" cy="476886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 dirty="0"/>
          </a:p>
        </p:txBody>
      </p:sp>
      <p:sp>
        <p:nvSpPr>
          <p:cNvPr id="8" name="TextBox 7"/>
          <p:cNvSpPr txBox="1"/>
          <p:nvPr userDrawn="1"/>
        </p:nvSpPr>
        <p:spPr>
          <a:xfrm>
            <a:off x="7543792" y="6357958"/>
            <a:ext cx="114300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AU" sz="1100" dirty="0" smtClean="0">
                <a:solidFill>
                  <a:srgbClr val="1E4164"/>
                </a:solidFill>
              </a:rPr>
              <a:t>SLIDE </a:t>
            </a:r>
            <a:fld id="{B602A6DE-BF6F-4EAB-917C-8134D0F37D4B}" type="slidenum">
              <a:rPr lang="en-AU" sz="1100" smtClean="0">
                <a:solidFill>
                  <a:srgbClr val="1E4164"/>
                </a:solidFill>
              </a:rPr>
              <a:pPr algn="r"/>
              <a:t>‹#›</a:t>
            </a:fld>
            <a:endParaRPr lang="en-AU" sz="1100" dirty="0">
              <a:solidFill>
                <a:srgbClr val="1E416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30504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3" r:id="rId1"/>
    <p:sldLayoutId id="2147483764" r:id="rId2"/>
    <p:sldLayoutId id="2147483765" r:id="rId3"/>
    <p:sldLayoutId id="2147483766" r:id="rId4"/>
    <p:sldLayoutId id="2147483767" r:id="rId5"/>
    <p:sldLayoutId id="2147483768" r:id="rId6"/>
    <p:sldLayoutId id="2147483769" r:id="rId7"/>
  </p:sldLayoutIdLst>
  <p:hf hdr="0" ftr="0" dt="0"/>
  <p:txStyles>
    <p:titleStyle>
      <a:lvl1pPr algn="l" defTabSz="914400" rtl="0" eaLnBrk="1" latinLnBrk="0" hangingPunct="1">
        <a:spcBef>
          <a:spcPct val="0"/>
        </a:spcBef>
        <a:buNone/>
        <a:defRPr sz="2400" kern="1200" cap="all" baseline="0">
          <a:solidFill>
            <a:schemeClr val="accent3"/>
          </a:solidFill>
          <a:latin typeface="+mj-lt"/>
          <a:ea typeface="+mj-ea"/>
          <a:cs typeface="+mj-cs"/>
        </a:defRPr>
      </a:lvl1pPr>
    </p:titleStyle>
    <p:bodyStyle>
      <a:lvl1pPr marL="363538" indent="-363538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 cap="none" baseline="0">
          <a:solidFill>
            <a:schemeClr val="tx1"/>
          </a:solidFill>
          <a:latin typeface="+mn-lt"/>
          <a:ea typeface="+mn-ea"/>
          <a:cs typeface="+mn-cs"/>
        </a:defRPr>
      </a:lvl1pPr>
      <a:lvl2pPr marL="712788" indent="-349250" algn="l" defTabSz="914400" rtl="0" eaLnBrk="1" latinLnBrk="0" hangingPunct="1">
        <a:spcBef>
          <a:spcPct val="20000"/>
        </a:spcBef>
        <a:buFont typeface="Courier New" pitchFamily="49" charset="0"/>
        <a:buChar char="o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1076325" indent="-363538" algn="l" defTabSz="914400" rtl="0" eaLnBrk="1" latinLnBrk="0" hangingPunct="1">
        <a:spcBef>
          <a:spcPct val="20000"/>
        </a:spcBef>
        <a:buFont typeface="Wingdings" pitchFamily="2" charset="2"/>
        <a:buChar char="Ø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344613" indent="-268288" algn="l" defTabSz="914400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612900" indent="-268288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Masthead-Generic.jpg"/>
          <p:cNvPicPr>
            <a:picLocks/>
          </p:cNvPicPr>
          <p:nvPr userDrawn="1"/>
        </p:nvPicPr>
        <p:blipFill>
          <a:blip r:embed="rId9" cstate="print"/>
          <a:stretch>
            <a:fillRect/>
          </a:stretch>
        </p:blipFill>
        <p:spPr>
          <a:xfrm>
            <a:off x="0" y="0"/>
            <a:ext cx="9147600" cy="1078992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14290"/>
            <a:ext cx="6472254" cy="85725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AU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57298"/>
            <a:ext cx="8229600" cy="476886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 dirty="0"/>
          </a:p>
        </p:txBody>
      </p:sp>
      <p:sp>
        <p:nvSpPr>
          <p:cNvPr id="8" name="TextBox 7"/>
          <p:cNvSpPr txBox="1"/>
          <p:nvPr userDrawn="1"/>
        </p:nvSpPr>
        <p:spPr>
          <a:xfrm>
            <a:off x="7543792" y="6357958"/>
            <a:ext cx="114300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AU" sz="1100" dirty="0" smtClean="0">
                <a:solidFill>
                  <a:srgbClr val="1E4164"/>
                </a:solidFill>
              </a:rPr>
              <a:t>SLIDE </a:t>
            </a:r>
            <a:fld id="{B602A6DE-BF6F-4EAB-917C-8134D0F37D4B}" type="slidenum">
              <a:rPr lang="en-AU" sz="1100" smtClean="0">
                <a:solidFill>
                  <a:srgbClr val="1E4164"/>
                </a:solidFill>
              </a:rPr>
              <a:pPr algn="r"/>
              <a:t>‹#›</a:t>
            </a:fld>
            <a:endParaRPr lang="en-AU" sz="1100" dirty="0">
              <a:solidFill>
                <a:srgbClr val="1E416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33207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1" r:id="rId1"/>
    <p:sldLayoutId id="2147483772" r:id="rId2"/>
    <p:sldLayoutId id="2147483773" r:id="rId3"/>
    <p:sldLayoutId id="2147483774" r:id="rId4"/>
    <p:sldLayoutId id="2147483775" r:id="rId5"/>
    <p:sldLayoutId id="2147483776" r:id="rId6"/>
    <p:sldLayoutId id="2147483777" r:id="rId7"/>
  </p:sldLayoutIdLst>
  <p:hf hdr="0" ftr="0" dt="0"/>
  <p:txStyles>
    <p:titleStyle>
      <a:lvl1pPr algn="l" defTabSz="914400" rtl="0" eaLnBrk="1" latinLnBrk="0" hangingPunct="1">
        <a:spcBef>
          <a:spcPct val="0"/>
        </a:spcBef>
        <a:buNone/>
        <a:defRPr sz="2400" kern="1200" cap="all" baseline="0">
          <a:solidFill>
            <a:schemeClr val="accent3"/>
          </a:solidFill>
          <a:latin typeface="+mj-lt"/>
          <a:ea typeface="+mj-ea"/>
          <a:cs typeface="+mj-cs"/>
        </a:defRPr>
      </a:lvl1pPr>
    </p:titleStyle>
    <p:bodyStyle>
      <a:lvl1pPr marL="363538" indent="-363538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 cap="none" baseline="0">
          <a:solidFill>
            <a:schemeClr val="tx1"/>
          </a:solidFill>
          <a:latin typeface="+mn-lt"/>
          <a:ea typeface="+mn-ea"/>
          <a:cs typeface="+mn-cs"/>
        </a:defRPr>
      </a:lvl1pPr>
      <a:lvl2pPr marL="712788" indent="-349250" algn="l" defTabSz="914400" rtl="0" eaLnBrk="1" latinLnBrk="0" hangingPunct="1">
        <a:spcBef>
          <a:spcPct val="20000"/>
        </a:spcBef>
        <a:buFont typeface="Courier New" pitchFamily="49" charset="0"/>
        <a:buChar char="o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1076325" indent="-363538" algn="l" defTabSz="914400" rtl="0" eaLnBrk="1" latinLnBrk="0" hangingPunct="1">
        <a:spcBef>
          <a:spcPct val="20000"/>
        </a:spcBef>
        <a:buFont typeface="Wingdings" pitchFamily="2" charset="2"/>
        <a:buChar char="Ø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344613" indent="-268288" algn="l" defTabSz="914400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612900" indent="-268288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Masthead-Generic.jpg"/>
          <p:cNvPicPr>
            <a:picLocks/>
          </p:cNvPicPr>
          <p:nvPr userDrawn="1"/>
        </p:nvPicPr>
        <p:blipFill>
          <a:blip r:embed="rId9" cstate="print"/>
          <a:stretch>
            <a:fillRect/>
          </a:stretch>
        </p:blipFill>
        <p:spPr>
          <a:xfrm>
            <a:off x="0" y="0"/>
            <a:ext cx="9147600" cy="1078992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14290"/>
            <a:ext cx="6472254" cy="85725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AU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57298"/>
            <a:ext cx="8229600" cy="476886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 dirty="0"/>
          </a:p>
        </p:txBody>
      </p:sp>
      <p:sp>
        <p:nvSpPr>
          <p:cNvPr id="8" name="TextBox 7"/>
          <p:cNvSpPr txBox="1"/>
          <p:nvPr userDrawn="1"/>
        </p:nvSpPr>
        <p:spPr>
          <a:xfrm>
            <a:off x="7543792" y="6357958"/>
            <a:ext cx="114300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AU" sz="1100" dirty="0" smtClean="0">
                <a:solidFill>
                  <a:srgbClr val="1E4164"/>
                </a:solidFill>
              </a:rPr>
              <a:t>SLIDE </a:t>
            </a:r>
            <a:fld id="{B602A6DE-BF6F-4EAB-917C-8134D0F37D4B}" type="slidenum">
              <a:rPr lang="en-AU" sz="1100" smtClean="0">
                <a:solidFill>
                  <a:srgbClr val="1E4164"/>
                </a:solidFill>
              </a:rPr>
              <a:pPr algn="r"/>
              <a:t>‹#›</a:t>
            </a:fld>
            <a:endParaRPr lang="en-AU" sz="1100" dirty="0">
              <a:solidFill>
                <a:srgbClr val="1E416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92564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9" r:id="rId1"/>
    <p:sldLayoutId id="2147483780" r:id="rId2"/>
    <p:sldLayoutId id="2147483781" r:id="rId3"/>
    <p:sldLayoutId id="2147483782" r:id="rId4"/>
    <p:sldLayoutId id="2147483783" r:id="rId5"/>
    <p:sldLayoutId id="2147483784" r:id="rId6"/>
    <p:sldLayoutId id="2147483785" r:id="rId7"/>
  </p:sldLayoutIdLst>
  <p:hf hdr="0" ftr="0" dt="0"/>
  <p:txStyles>
    <p:titleStyle>
      <a:lvl1pPr algn="l" defTabSz="914400" rtl="0" eaLnBrk="1" latinLnBrk="0" hangingPunct="1">
        <a:spcBef>
          <a:spcPct val="0"/>
        </a:spcBef>
        <a:buNone/>
        <a:defRPr sz="2400" kern="1200" cap="all" baseline="0">
          <a:solidFill>
            <a:schemeClr val="accent3"/>
          </a:solidFill>
          <a:latin typeface="+mj-lt"/>
          <a:ea typeface="+mj-ea"/>
          <a:cs typeface="+mj-cs"/>
        </a:defRPr>
      </a:lvl1pPr>
    </p:titleStyle>
    <p:bodyStyle>
      <a:lvl1pPr marL="363538" indent="-363538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 cap="none" baseline="0">
          <a:solidFill>
            <a:schemeClr val="tx1"/>
          </a:solidFill>
          <a:latin typeface="+mn-lt"/>
          <a:ea typeface="+mn-ea"/>
          <a:cs typeface="+mn-cs"/>
        </a:defRPr>
      </a:lvl1pPr>
      <a:lvl2pPr marL="712788" indent="-349250" algn="l" defTabSz="914400" rtl="0" eaLnBrk="1" latinLnBrk="0" hangingPunct="1">
        <a:spcBef>
          <a:spcPct val="20000"/>
        </a:spcBef>
        <a:buFont typeface="Courier New" pitchFamily="49" charset="0"/>
        <a:buChar char="o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1076325" indent="-363538" algn="l" defTabSz="914400" rtl="0" eaLnBrk="1" latinLnBrk="0" hangingPunct="1">
        <a:spcBef>
          <a:spcPct val="20000"/>
        </a:spcBef>
        <a:buFont typeface="Wingdings" pitchFamily="2" charset="2"/>
        <a:buChar char="Ø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344613" indent="-268288" algn="l" defTabSz="914400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612900" indent="-268288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7" Type="http://schemas.openxmlformats.org/officeDocument/2006/relationships/hyperlink" Target="http://www.aemo.com.au/About-the-Industry/~/media/Files/About%20the%20industry/Working%20Groups/2016/External%202016%20Industry%20Meeting%20Schedule.ashx" TargetMode="External"/><Relationship Id="rId2" Type="http://schemas.openxmlformats.org/officeDocument/2006/relationships/slideLayout" Target="../slideLayouts/slideLayout83.xml"/><Relationship Id="rId1" Type="http://schemas.openxmlformats.org/officeDocument/2006/relationships/vmlDrawing" Target="../drawings/vmlDrawing1.vml"/><Relationship Id="rId6" Type="http://schemas.openxmlformats.org/officeDocument/2006/relationships/hyperlink" Target="mailto:poc@aemo.com.au" TargetMode="External"/><Relationship Id="rId5" Type="http://schemas.openxmlformats.org/officeDocument/2006/relationships/image" Target="../media/image9.emf"/><Relationship Id="rId4" Type="http://schemas.openxmlformats.org/officeDocument/2006/relationships/package" Target="../embeddings/Microsoft_Visio_Drawing1.vsdx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7" Type="http://schemas.openxmlformats.org/officeDocument/2006/relationships/hyperlink" Target="http://www.aemo.com.au/About-the-Industry/~/media/Files/About%20the%20industry/Working%20Groups/2016/External%202016%20Industry%20Meeting%20Schedule.ashx" TargetMode="External"/><Relationship Id="rId2" Type="http://schemas.openxmlformats.org/officeDocument/2006/relationships/slideLayout" Target="../slideLayouts/slideLayout83.xml"/><Relationship Id="rId1" Type="http://schemas.openxmlformats.org/officeDocument/2006/relationships/vmlDrawing" Target="../drawings/vmlDrawing2.vml"/><Relationship Id="rId6" Type="http://schemas.openxmlformats.org/officeDocument/2006/relationships/hyperlink" Target="mailto:poc@aemo.com.au" TargetMode="External"/><Relationship Id="rId5" Type="http://schemas.openxmlformats.org/officeDocument/2006/relationships/image" Target="../media/image9.emf"/><Relationship Id="rId4" Type="http://schemas.openxmlformats.org/officeDocument/2006/relationships/package" Target="../embeddings/Microsoft_Visio_Drawing2.vsdx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emo.com.au/Electricity/National-Electricity-Market-NEM/Power-of-Choice/Readiness-Work-Stream/Industry-Readiness-Reporting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AU" b="1" dirty="0" smtClean="0"/>
              <a:t>EXECUTIVE forum </a:t>
            </a:r>
            <a:endParaRPr lang="en-AU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34936" y="1970067"/>
            <a:ext cx="6400800" cy="1368152"/>
          </a:xfrm>
        </p:spPr>
        <p:txBody>
          <a:bodyPr>
            <a:noAutofit/>
          </a:bodyPr>
          <a:lstStyle/>
          <a:p>
            <a:r>
              <a:rPr lang="en-AU" sz="1200" b="1" dirty="0" smtClean="0"/>
              <a:t>DATE:</a:t>
            </a:r>
            <a:r>
              <a:rPr lang="en-AU" sz="1200" dirty="0" smtClean="0"/>
              <a:t>		27 MARCH 2017</a:t>
            </a:r>
          </a:p>
          <a:p>
            <a:r>
              <a:rPr lang="en-AU" sz="1200" b="1" dirty="0" smtClean="0"/>
              <a:t>TIME</a:t>
            </a:r>
            <a:r>
              <a:rPr lang="en-AU" sz="1200" dirty="0" smtClean="0"/>
              <a:t>:  		2.00 PM – 3.30 PM (AEDT)</a:t>
            </a:r>
          </a:p>
          <a:p>
            <a:r>
              <a:rPr lang="en-AU" sz="1200" b="1" dirty="0" smtClean="0"/>
              <a:t>VENUE: </a:t>
            </a:r>
            <a:r>
              <a:rPr lang="en-AU" sz="1200" dirty="0" smtClean="0"/>
              <a:t>		AEMO OFFICES; MEL, SYD, ADE, BRI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AEMO Program Update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504" y="1124744"/>
            <a:ext cx="8784976" cy="547260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AU" sz="1200" b="1" dirty="0"/>
              <a:t>General:</a:t>
            </a:r>
          </a:p>
          <a:p>
            <a:r>
              <a:rPr lang="en-AU" sz="1200" dirty="0" smtClean="0"/>
              <a:t>AEMO held a PCF on </a:t>
            </a:r>
            <a:r>
              <a:rPr lang="en-AU" sz="1200" dirty="0"/>
              <a:t>23 March; AEMO to update on the VICAMI metering type watching </a:t>
            </a:r>
            <a:r>
              <a:rPr lang="en-AU" sz="1200" dirty="0" smtClean="0"/>
              <a:t>brief – Verbal update</a:t>
            </a:r>
          </a:p>
          <a:p>
            <a:r>
              <a:rPr lang="en-AU" sz="1200" dirty="0"/>
              <a:t>AEMO Board meeting early March to consider IEC’s recommended B2B Procedures </a:t>
            </a:r>
            <a:endParaRPr lang="en-AU" sz="1200" dirty="0" smtClean="0"/>
          </a:p>
          <a:p>
            <a:pPr marL="0" lvl="0" indent="0">
              <a:buNone/>
            </a:pPr>
            <a:endParaRPr lang="en-AU" sz="1200" dirty="0" smtClean="0"/>
          </a:p>
          <a:p>
            <a:pPr marL="0" indent="0">
              <a:buNone/>
            </a:pPr>
            <a:r>
              <a:rPr lang="en-AU" sz="1200" b="1" dirty="0" smtClean="0"/>
              <a:t>AEMO Procedures</a:t>
            </a:r>
            <a:endParaRPr lang="en-AU" sz="1200" dirty="0"/>
          </a:p>
          <a:p>
            <a:r>
              <a:rPr lang="en-AU" sz="1200" dirty="0" smtClean="0"/>
              <a:t>AEMO published the WP2 final report and determination on 28</a:t>
            </a:r>
            <a:r>
              <a:rPr lang="en-AU" sz="1200" baseline="30000" dirty="0" smtClean="0"/>
              <a:t>th</a:t>
            </a:r>
            <a:r>
              <a:rPr lang="en-AU" sz="1200" dirty="0" smtClean="0"/>
              <a:t> February 2017.</a:t>
            </a:r>
          </a:p>
          <a:p>
            <a:r>
              <a:rPr lang="en-AU" sz="1200" dirty="0" smtClean="0"/>
              <a:t>Held PWG meeting on 6 March – discussed upcoming ‘As Built’ consultation</a:t>
            </a:r>
          </a:p>
          <a:p>
            <a:endParaRPr lang="en-AU" sz="1200" dirty="0" smtClean="0"/>
          </a:p>
          <a:p>
            <a:pPr marL="0" indent="0">
              <a:buNone/>
            </a:pPr>
            <a:r>
              <a:rPr lang="en-AU" sz="1200" b="1" dirty="0"/>
              <a:t>B2B Procedures</a:t>
            </a:r>
          </a:p>
          <a:p>
            <a:pPr lvl="0"/>
            <a:r>
              <a:rPr lang="en-AU" sz="1200" dirty="0"/>
              <a:t>B2B-WG will be </a:t>
            </a:r>
            <a:r>
              <a:rPr lang="en-AU" sz="1200" dirty="0" smtClean="0"/>
              <a:t>considered amendments </a:t>
            </a:r>
            <a:r>
              <a:rPr lang="en-AU" sz="1200" dirty="0"/>
              <a:t>and final updates from IEC meeting. </a:t>
            </a:r>
            <a:endParaRPr lang="en-AU" sz="1200" dirty="0" smtClean="0"/>
          </a:p>
          <a:p>
            <a:pPr lvl="0"/>
            <a:r>
              <a:rPr lang="en-AU" sz="1200" dirty="0" smtClean="0"/>
              <a:t>B2B- Procedures published on 6 March</a:t>
            </a:r>
          </a:p>
          <a:p>
            <a:pPr lvl="0"/>
            <a:endParaRPr lang="en-AU" sz="1200" dirty="0"/>
          </a:p>
          <a:p>
            <a:pPr marL="0" lvl="0" indent="0">
              <a:buNone/>
            </a:pPr>
            <a:r>
              <a:rPr lang="en-AU" sz="1200" b="1" dirty="0"/>
              <a:t>Systems</a:t>
            </a:r>
          </a:p>
          <a:p>
            <a:r>
              <a:rPr lang="en-AU" sz="1200" dirty="0"/>
              <a:t>ASWG has approved the draft B2B related schema (R36) and this draft has been </a:t>
            </a:r>
            <a:r>
              <a:rPr lang="en-AU" sz="1200" dirty="0" smtClean="0"/>
              <a:t>published on the AEMO website</a:t>
            </a:r>
            <a:endParaRPr lang="en-AU" sz="1200" dirty="0"/>
          </a:p>
          <a:p>
            <a:pPr lvl="0"/>
            <a:r>
              <a:rPr lang="en-AU" sz="1200" dirty="0" smtClean="0"/>
              <a:t>The SWG Focus Group provided feedback to the </a:t>
            </a:r>
            <a:r>
              <a:rPr lang="en-AU" sz="1200" i="1" dirty="0" smtClean="0"/>
              <a:t>SMP User Guide/Technical Guide</a:t>
            </a:r>
            <a:r>
              <a:rPr lang="en-AU" sz="1200" dirty="0" smtClean="0"/>
              <a:t> on 15</a:t>
            </a:r>
            <a:r>
              <a:rPr lang="en-AU" sz="1200" baseline="30000" dirty="0" smtClean="0"/>
              <a:t>th</a:t>
            </a:r>
            <a:r>
              <a:rPr lang="en-AU" sz="1200" dirty="0" smtClean="0"/>
              <a:t> March</a:t>
            </a:r>
          </a:p>
          <a:p>
            <a:pPr lvl="0"/>
            <a:r>
              <a:rPr lang="en-AU" sz="1200" dirty="0" smtClean="0"/>
              <a:t>An updated </a:t>
            </a:r>
            <a:r>
              <a:rPr lang="en-AU" sz="1200" i="1" dirty="0" smtClean="0"/>
              <a:t>EN/MC MSATS Technical Specification</a:t>
            </a:r>
            <a:r>
              <a:rPr lang="en-AU" sz="1200" dirty="0" smtClean="0"/>
              <a:t> was published on 14</a:t>
            </a:r>
            <a:r>
              <a:rPr lang="en-AU" sz="1200" baseline="30000" dirty="0" smtClean="0"/>
              <a:t>th</a:t>
            </a:r>
            <a:r>
              <a:rPr lang="en-AU" sz="1200" dirty="0" smtClean="0"/>
              <a:t> March after review at the Market Systems User Group (MSUG)</a:t>
            </a:r>
            <a:endParaRPr lang="en-AU" sz="1200" dirty="0"/>
          </a:p>
          <a:p>
            <a:pPr marL="0" lvl="0" indent="0">
              <a:buNone/>
            </a:pPr>
            <a:endParaRPr lang="en-AU" sz="1200" dirty="0"/>
          </a:p>
          <a:p>
            <a:pPr marL="0" lvl="0" indent="0">
              <a:buNone/>
            </a:pPr>
            <a:r>
              <a:rPr lang="en-AU" sz="1200" b="1" dirty="0"/>
              <a:t>Readiness:</a:t>
            </a:r>
          </a:p>
          <a:p>
            <a:r>
              <a:rPr lang="en-AU" sz="1200" dirty="0" smtClean="0"/>
              <a:t>Industry readiness reports for March are available on AEMO’s website - project status remains amber.</a:t>
            </a:r>
          </a:p>
          <a:p>
            <a:r>
              <a:rPr lang="en-AU" sz="1200" dirty="0" smtClean="0"/>
              <a:t>Participant Information Session held on 24 March – Work Package 2 Procedures and B2B Procedures</a:t>
            </a:r>
            <a:r>
              <a:rPr lang="en-AU" sz="1200" dirty="0" smtClean="0"/>
              <a:t>.</a:t>
            </a:r>
          </a:p>
          <a:p>
            <a:r>
              <a:rPr lang="en-AU" sz="1200" dirty="0" smtClean="0"/>
              <a:t>Second </a:t>
            </a:r>
            <a:r>
              <a:rPr lang="en-AU" sz="1200" dirty="0" smtClean="0"/>
              <a:t>drafts </a:t>
            </a:r>
            <a:r>
              <a:rPr lang="en-AU" sz="1200" dirty="0" smtClean="0"/>
              <a:t>released </a:t>
            </a:r>
            <a:r>
              <a:rPr lang="en-AU" sz="1200" dirty="0" smtClean="0"/>
              <a:t>for Industry Accreditation &amp; Registration Plan, Industry Test Strategy, EN/MC Industry Test Plan and EN/MC Industry Test Workbook.</a:t>
            </a:r>
          </a:p>
          <a:p>
            <a:endParaRPr lang="en-AU" sz="1200" dirty="0"/>
          </a:p>
          <a:p>
            <a:endParaRPr lang="en-AU" sz="1200" dirty="0"/>
          </a:p>
        </p:txBody>
      </p:sp>
    </p:spTree>
    <p:extLst>
      <p:ext uri="{BB962C8B-B14F-4D97-AF65-F5344CB8AC3E}">
        <p14:creationId xmlns:p14="http://schemas.microsoft.com/office/powerpoint/2010/main" val="11194774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AEMO Program Update – upcoming tasks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1268760"/>
            <a:ext cx="8784976" cy="525658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AU" sz="1200" b="1" dirty="0"/>
              <a:t>Program:</a:t>
            </a:r>
          </a:p>
          <a:p>
            <a:pPr lvl="0"/>
            <a:r>
              <a:rPr lang="en-AU" sz="1200" dirty="0"/>
              <a:t>PCF next </a:t>
            </a:r>
            <a:r>
              <a:rPr lang="en-AU" sz="1200" dirty="0" smtClean="0"/>
              <a:t>session will be 20 April 2017. AEMO to update on the VICAMI metering type watching brief.</a:t>
            </a:r>
          </a:p>
          <a:p>
            <a:pPr marL="0" lvl="0" indent="0">
              <a:buNone/>
            </a:pPr>
            <a:endParaRPr lang="en-AU" sz="1300" dirty="0"/>
          </a:p>
          <a:p>
            <a:pPr marL="0" indent="0">
              <a:buNone/>
            </a:pPr>
            <a:r>
              <a:rPr lang="en-AU" sz="1200" b="1" dirty="0"/>
              <a:t>AEMO </a:t>
            </a:r>
            <a:r>
              <a:rPr lang="en-AU" sz="1200" b="1" dirty="0" smtClean="0"/>
              <a:t>Procedures (Work Package 3 “As built”):</a:t>
            </a:r>
            <a:endParaRPr lang="en-AU" sz="1200" dirty="0" smtClean="0">
              <a:solidFill>
                <a:srgbClr val="FF0000"/>
              </a:solidFill>
            </a:endParaRPr>
          </a:p>
          <a:p>
            <a:r>
              <a:rPr lang="en-AU" sz="1200" dirty="0" smtClean="0"/>
              <a:t>AEMO </a:t>
            </a:r>
            <a:r>
              <a:rPr lang="en-AU" sz="1200" dirty="0"/>
              <a:t>will be releasing first stage of consultation for WP3 (As built) by 12</a:t>
            </a:r>
            <a:r>
              <a:rPr lang="en-AU" sz="1200" baseline="30000" dirty="0"/>
              <a:t>th</a:t>
            </a:r>
            <a:r>
              <a:rPr lang="en-AU" sz="1200" dirty="0"/>
              <a:t> April 2017.</a:t>
            </a:r>
          </a:p>
          <a:p>
            <a:pPr marL="0" indent="0">
              <a:buNone/>
            </a:pPr>
            <a:endParaRPr lang="en-AU" sz="1200" b="1" dirty="0" smtClean="0"/>
          </a:p>
          <a:p>
            <a:pPr marL="0" indent="0">
              <a:buNone/>
            </a:pPr>
            <a:r>
              <a:rPr lang="en-AU" sz="1200" b="1" dirty="0"/>
              <a:t>B2B Procedures:</a:t>
            </a:r>
          </a:p>
          <a:p>
            <a:pPr lvl="0"/>
            <a:r>
              <a:rPr lang="en-AU" sz="1200" dirty="0"/>
              <a:t>B2B-WG </a:t>
            </a:r>
            <a:r>
              <a:rPr lang="en-AU" sz="1200" dirty="0" smtClean="0"/>
              <a:t>will be considering any amendments and final updates from IEC meeting. </a:t>
            </a:r>
          </a:p>
          <a:p>
            <a:pPr lvl="0"/>
            <a:r>
              <a:rPr lang="en-AU" sz="1200" dirty="0" smtClean="0"/>
              <a:t>B2B-WG / IEC will determine a process for incorporating any updates to Procedures identified as a result of industry testing as part of an ‘As built’ consultation</a:t>
            </a:r>
            <a:endParaRPr lang="en-AU" sz="1200" dirty="0"/>
          </a:p>
          <a:p>
            <a:pPr lvl="0"/>
            <a:endParaRPr lang="en-AU" sz="1300" b="1" dirty="0"/>
          </a:p>
          <a:p>
            <a:pPr marL="0" lvl="0" indent="0">
              <a:buNone/>
            </a:pPr>
            <a:r>
              <a:rPr lang="en-AU" sz="1200" b="1" dirty="0" smtClean="0"/>
              <a:t>Systems:</a:t>
            </a:r>
          </a:p>
          <a:p>
            <a:r>
              <a:rPr lang="en-AU" sz="1200" dirty="0" smtClean="0"/>
              <a:t>Development of a </a:t>
            </a:r>
            <a:r>
              <a:rPr lang="en-AU" sz="1200" i="1" dirty="0" smtClean="0"/>
              <a:t>SMP Systems Guide </a:t>
            </a:r>
            <a:r>
              <a:rPr lang="en-AU" sz="1200" dirty="0" smtClean="0"/>
              <a:t>for delivery to industry in early-March 2017. The SWG focus groups have started gathering member inputs to the guide before publishing to the wider audience. </a:t>
            </a:r>
            <a:endParaRPr lang="en-AU" sz="1200" dirty="0"/>
          </a:p>
          <a:p>
            <a:r>
              <a:rPr lang="en-AU" sz="1200" dirty="0" smtClean="0"/>
              <a:t>AEMO </a:t>
            </a:r>
            <a:r>
              <a:rPr lang="en-AU" sz="1200" dirty="0"/>
              <a:t>continues to define and build market systems in preparation for Industry </a:t>
            </a:r>
            <a:r>
              <a:rPr lang="en-AU" sz="1200" dirty="0" smtClean="0"/>
              <a:t>testing</a:t>
            </a:r>
          </a:p>
          <a:p>
            <a:r>
              <a:rPr lang="en-AU" sz="1200" dirty="0" smtClean="0"/>
              <a:t>Upcoming SWG focus meeting is scheduled for Wednesday 31</a:t>
            </a:r>
            <a:r>
              <a:rPr lang="en-AU" sz="1200" baseline="30000" dirty="0" smtClean="0"/>
              <a:t>st</a:t>
            </a:r>
            <a:r>
              <a:rPr lang="en-AU" sz="1200" dirty="0" smtClean="0"/>
              <a:t> March with the next full SWG proposed for Friday 21</a:t>
            </a:r>
            <a:r>
              <a:rPr lang="en-AU" sz="1200" baseline="30000" dirty="0" smtClean="0"/>
              <a:t>st</a:t>
            </a:r>
            <a:r>
              <a:rPr lang="en-AU" sz="1200" dirty="0" smtClean="0"/>
              <a:t> April </a:t>
            </a:r>
          </a:p>
          <a:p>
            <a:r>
              <a:rPr lang="en-AU" sz="1200" dirty="0" smtClean="0"/>
              <a:t>B2M EN &amp; MC MSATS changes will be deployed into Pre-Production on 22</a:t>
            </a:r>
            <a:r>
              <a:rPr lang="en-AU" sz="1200" baseline="30000" dirty="0" smtClean="0"/>
              <a:t>nd</a:t>
            </a:r>
            <a:r>
              <a:rPr lang="en-AU" sz="1200" dirty="0" smtClean="0"/>
              <a:t> March for industry testing, starting 10</a:t>
            </a:r>
            <a:r>
              <a:rPr lang="en-AU" sz="1200" baseline="30000" dirty="0" smtClean="0"/>
              <a:t>th</a:t>
            </a:r>
            <a:r>
              <a:rPr lang="en-AU" sz="1200" dirty="0" smtClean="0"/>
              <a:t> April</a:t>
            </a:r>
            <a:endParaRPr lang="en-AU" sz="1200" dirty="0"/>
          </a:p>
          <a:p>
            <a:endParaRPr lang="en-AU" sz="1300" dirty="0">
              <a:solidFill>
                <a:srgbClr val="000000"/>
              </a:solidFill>
            </a:endParaRPr>
          </a:p>
          <a:p>
            <a:pPr marL="0" lvl="0" indent="0">
              <a:buNone/>
            </a:pPr>
            <a:r>
              <a:rPr lang="en-AU" sz="1200" b="1" dirty="0"/>
              <a:t>Readiness:</a:t>
            </a:r>
          </a:p>
          <a:p>
            <a:r>
              <a:rPr lang="en-AU" sz="1200" dirty="0"/>
              <a:t>Next </a:t>
            </a:r>
            <a:r>
              <a:rPr lang="en-AU" sz="1200" dirty="0" smtClean="0"/>
              <a:t>Readiness Working </a:t>
            </a:r>
            <a:r>
              <a:rPr lang="en-AU" sz="1200" dirty="0"/>
              <a:t>Group </a:t>
            </a:r>
            <a:r>
              <a:rPr lang="en-AU" sz="1200" dirty="0" smtClean="0"/>
              <a:t>(RWG</a:t>
            </a:r>
            <a:r>
              <a:rPr lang="en-AU" sz="1200" dirty="0"/>
              <a:t>) meeting will be 4 April.</a:t>
            </a:r>
          </a:p>
          <a:p>
            <a:r>
              <a:rPr lang="en-AU" sz="1200" dirty="0"/>
              <a:t>N</a:t>
            </a:r>
            <a:r>
              <a:rPr lang="en-AU" sz="1200" dirty="0" smtClean="0"/>
              <a:t>ext </a:t>
            </a:r>
            <a:r>
              <a:rPr lang="en-AU" sz="1200" dirty="0" smtClean="0"/>
              <a:t>Industry Testing Working </a:t>
            </a:r>
            <a:r>
              <a:rPr lang="en-AU" sz="1200" dirty="0" smtClean="0"/>
              <a:t>Group </a:t>
            </a:r>
            <a:r>
              <a:rPr lang="en-AU" sz="1200" dirty="0" smtClean="0"/>
              <a:t>(ITWG</a:t>
            </a:r>
            <a:r>
              <a:rPr lang="en-AU" sz="1200" dirty="0" smtClean="0"/>
              <a:t>) meeting will </a:t>
            </a:r>
            <a:r>
              <a:rPr lang="en-AU" sz="1200" dirty="0"/>
              <a:t>be 5 April</a:t>
            </a:r>
            <a:r>
              <a:rPr lang="en-AU" sz="1200" dirty="0" smtClean="0"/>
              <a:t>.</a:t>
            </a:r>
          </a:p>
          <a:p>
            <a:r>
              <a:rPr lang="en-AU" sz="1200" dirty="0" smtClean="0"/>
              <a:t>Next </a:t>
            </a:r>
            <a:r>
              <a:rPr lang="en-AU" sz="1200" dirty="0"/>
              <a:t>Participant Information Session </a:t>
            </a:r>
            <a:r>
              <a:rPr lang="en-AU" sz="1200" dirty="0" smtClean="0"/>
              <a:t>will be 26 April to </a:t>
            </a:r>
            <a:r>
              <a:rPr lang="en-AU" sz="1200" dirty="0"/>
              <a:t>outline qualification, accreditation and registration processes.   </a:t>
            </a:r>
          </a:p>
          <a:p>
            <a:endParaRPr lang="en-AU" sz="1200" dirty="0"/>
          </a:p>
        </p:txBody>
      </p:sp>
    </p:spTree>
    <p:extLst>
      <p:ext uri="{BB962C8B-B14F-4D97-AF65-F5344CB8AC3E}">
        <p14:creationId xmlns:p14="http://schemas.microsoft.com/office/powerpoint/2010/main" val="3406108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/>
          </p:nvPr>
        </p:nvGraphicFramePr>
        <p:xfrm>
          <a:off x="77281" y="477279"/>
          <a:ext cx="9003324" cy="606605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2828"/>
                <a:gridCol w="272828"/>
                <a:gridCol w="272828"/>
                <a:gridCol w="272828"/>
                <a:gridCol w="272828"/>
                <a:gridCol w="272828"/>
                <a:gridCol w="272828"/>
                <a:gridCol w="272828"/>
                <a:gridCol w="272828"/>
                <a:gridCol w="272828"/>
                <a:gridCol w="272828"/>
                <a:gridCol w="272398"/>
                <a:gridCol w="273258"/>
                <a:gridCol w="272828"/>
                <a:gridCol w="272828"/>
                <a:gridCol w="272828"/>
                <a:gridCol w="272828"/>
                <a:gridCol w="272828"/>
                <a:gridCol w="272828"/>
                <a:gridCol w="272828"/>
                <a:gridCol w="272828"/>
                <a:gridCol w="272828"/>
                <a:gridCol w="272828"/>
                <a:gridCol w="272828"/>
                <a:gridCol w="272828"/>
                <a:gridCol w="272828"/>
                <a:gridCol w="272828"/>
                <a:gridCol w="272828"/>
                <a:gridCol w="272828"/>
                <a:gridCol w="272828"/>
                <a:gridCol w="272828"/>
                <a:gridCol w="272828"/>
                <a:gridCol w="272828"/>
              </a:tblGrid>
              <a:tr h="203822">
                <a:tc gridSpan="7"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AU" sz="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2015</a:t>
                      </a:r>
                      <a:endParaRPr lang="en-AU" sz="8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34290" marB="34290" anchor="ctr">
                    <a:solidFill>
                      <a:schemeClr val="accent2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AU" sz="800" b="0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vert="vert" anchor="ctr"/>
                </a:tc>
                <a:tc hMerge="1"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AU" sz="800" b="0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vert="vert" anchor="ctr"/>
                </a:tc>
                <a:tc hMerge="1"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AU" sz="800" b="0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vert="vert" anchor="ctr"/>
                </a:tc>
                <a:tc hMerge="1"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AU" sz="800" b="0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vert="vert" anchor="ctr"/>
                </a:tc>
                <a:tc hMerge="1"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AU" sz="800" b="0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vert="vert" anchor="ctr"/>
                </a:tc>
                <a:tc hMerge="1"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AU" sz="800" b="0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vert="vert" anchor="ctr"/>
                </a:tc>
                <a:tc gridSpan="12"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AU" sz="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2016</a:t>
                      </a:r>
                      <a:endParaRPr lang="en-AU" sz="8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34290" marB="34290" anchor="ctr">
                    <a:solidFill>
                      <a:schemeClr val="accent2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AU" sz="800" b="0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vert="vert" anchor="ctr"/>
                </a:tc>
                <a:tc hMerge="1"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AU" sz="800" b="0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vert="vert" anchor="ctr"/>
                </a:tc>
                <a:tc hMerge="1"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AU" sz="800" b="0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vert="vert" anchor="ctr"/>
                </a:tc>
                <a:tc hMerge="1"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AU" sz="800" b="0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vert="vert" anchor="ctr"/>
                </a:tc>
                <a:tc hMerge="1"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AU" sz="800" b="0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vert="vert" anchor="ctr"/>
                </a:tc>
                <a:tc hMerge="1"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AU" sz="800" b="0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vert="vert" anchor="ctr"/>
                </a:tc>
                <a:tc hMerge="1"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AU" sz="800" b="0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vert="vert" anchor="ctr"/>
                </a:tc>
                <a:tc hMerge="1"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AU" sz="800" b="0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vert="vert" anchor="ctr"/>
                </a:tc>
                <a:tc hMerge="1"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AU" sz="800" b="0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vert="vert" anchor="ctr"/>
                </a:tc>
                <a:tc hMerge="1"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AU" sz="800" b="0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vert="vert" anchor="ctr"/>
                </a:tc>
                <a:tc hMerge="1"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AU" sz="800" b="0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vert="vert" anchor="ctr"/>
                </a:tc>
                <a:tc gridSpan="12"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AU" sz="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2017</a:t>
                      </a:r>
                      <a:endParaRPr lang="en-AU" sz="8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34290" marB="34290" anchor="ctr">
                    <a:solidFill>
                      <a:schemeClr val="accent2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AU" sz="800" b="0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vert="vert" anchor="ctr"/>
                </a:tc>
                <a:tc hMerge="1"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AU" sz="800" b="0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vert="vert" anchor="ctr"/>
                </a:tc>
                <a:tc hMerge="1"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AU" sz="800" b="0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vert="vert" anchor="ctr"/>
                </a:tc>
                <a:tc hMerge="1"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AU" sz="800" b="0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vert="vert" anchor="ctr"/>
                </a:tc>
                <a:tc hMerge="1"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AU" sz="800" b="0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vert="vert" anchor="ctr"/>
                </a:tc>
                <a:tc hMerge="1"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AU" sz="800" b="0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vert="vert" anchor="ctr"/>
                </a:tc>
                <a:tc hMerge="1"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AU" sz="800" b="0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vert="vert" anchor="ctr"/>
                </a:tc>
                <a:tc hMerge="1"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AU" sz="800" b="0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vert="vert" anchor="ctr"/>
                </a:tc>
                <a:tc hMerge="1"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AU" sz="800" b="0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vert="vert" anchor="ctr"/>
                </a:tc>
                <a:tc hMerge="1"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AU" sz="800" b="0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vert="vert" anchor="ctr"/>
                </a:tc>
                <a:tc hMerge="1"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AU" sz="800" b="0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vert="vert" anchor="ctr"/>
                </a:tc>
                <a:tc gridSpan="2"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AU" sz="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2018</a:t>
                      </a:r>
                      <a:endParaRPr lang="en-AU" sz="8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34290" marB="34290" anchor="ctr">
                    <a:solidFill>
                      <a:schemeClr val="accent2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AU" sz="800" b="0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vert="vert" anchor="ctr"/>
                </a:tc>
              </a:tr>
              <a:tr h="245231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AU" sz="600" b="0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JUN</a:t>
                      </a:r>
                      <a:endParaRPr lang="en-AU" sz="600" b="0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34290" marB="34290" vert="vert" anchor="ctr">
                    <a:lnB w="12700" cmpd="sng">
                      <a:noFill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AU" sz="600" b="0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JUL</a:t>
                      </a:r>
                      <a:endParaRPr lang="en-AU" sz="600" b="0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34290" marB="34290" vert="vert" anchor="ctr">
                    <a:lnB w="12700" cmpd="sng">
                      <a:noFill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AU" sz="600" b="0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AUG</a:t>
                      </a:r>
                      <a:endParaRPr lang="en-AU" sz="600" b="0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34290" marB="34290" vert="vert" anchor="ctr">
                    <a:lnB w="12700" cmpd="sng">
                      <a:noFill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AU" sz="600" b="0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SEP</a:t>
                      </a:r>
                      <a:endParaRPr lang="en-AU" sz="600" b="0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34290" marB="34290" vert="vert" anchor="ctr">
                    <a:lnB w="12700" cmpd="sng">
                      <a:noFill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AU" sz="600" b="0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OCT</a:t>
                      </a:r>
                      <a:endParaRPr lang="en-AU" sz="600" b="0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34290" marB="34290" vert="vert" anchor="ctr">
                    <a:lnB w="12700" cmpd="sng">
                      <a:noFill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AU" sz="600" b="0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NOV</a:t>
                      </a:r>
                      <a:endParaRPr lang="en-AU" sz="600" b="0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34290" marB="34290" vert="vert" anchor="ctr">
                    <a:lnB w="12700" cmpd="sng">
                      <a:noFill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AU" sz="600" b="0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DEC</a:t>
                      </a:r>
                      <a:endParaRPr lang="en-AU" sz="600" b="0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34290" marB="34290" vert="vert" anchor="ctr">
                    <a:lnB w="12700" cmpd="sng">
                      <a:noFill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AU" sz="600" b="0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JAN</a:t>
                      </a:r>
                      <a:endParaRPr lang="en-AU" sz="600" b="0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34290" marB="34290" vert="vert" anchor="ctr">
                    <a:lnB w="12700" cmpd="sng">
                      <a:noFill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AU" sz="600" b="0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FEB</a:t>
                      </a:r>
                      <a:endParaRPr lang="en-AU" sz="600" b="0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34290" marB="34290" vert="vert" anchor="ctr">
                    <a:lnB w="12700" cmpd="sng">
                      <a:noFill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AU" sz="600" b="0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MAR</a:t>
                      </a:r>
                      <a:endParaRPr lang="en-AU" sz="600" b="0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34290" marB="34290" vert="vert" anchor="ctr">
                    <a:lnB w="12700" cmpd="sng">
                      <a:noFill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AU" sz="600" b="0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APR</a:t>
                      </a:r>
                      <a:endParaRPr lang="en-AU" sz="600" b="0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34290" marB="34290" vert="vert" anchor="ctr">
                    <a:lnB w="12700" cmpd="sng">
                      <a:noFill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AU" sz="600" b="0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MAY</a:t>
                      </a:r>
                      <a:endParaRPr lang="en-AU" sz="600" b="0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34290" marB="34290" vert="vert" anchor="ctr">
                    <a:lnB w="12700" cmpd="sng">
                      <a:noFill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AU" sz="600" b="0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JUN</a:t>
                      </a:r>
                      <a:endParaRPr lang="en-AU" sz="600" b="0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34290" marB="34290" vert="vert" anchor="ctr">
                    <a:lnB w="12700" cmpd="sng">
                      <a:noFill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AU" sz="600" b="0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JUL</a:t>
                      </a:r>
                      <a:endParaRPr lang="en-AU" sz="600" b="0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34290" marB="34290" vert="vert" anchor="ctr">
                    <a:lnB w="12700" cmpd="sng">
                      <a:noFill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AU" sz="600" b="0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AUG</a:t>
                      </a:r>
                      <a:endParaRPr lang="en-AU" sz="600" b="0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34290" marB="34290" vert="vert" anchor="ctr">
                    <a:lnB w="12700" cmpd="sng">
                      <a:noFill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AU" sz="600" b="0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SEP</a:t>
                      </a:r>
                      <a:endParaRPr lang="en-AU" sz="600" b="0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34290" marB="34290" vert="vert" anchor="ctr">
                    <a:lnB w="12700" cmpd="sng">
                      <a:noFill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AU" sz="600" b="0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OCT</a:t>
                      </a:r>
                      <a:endParaRPr lang="en-AU" sz="600" b="0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34290" marB="34290" vert="vert" anchor="ctr">
                    <a:lnB w="12700" cmpd="sng">
                      <a:noFill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AU" sz="600" b="0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NOV</a:t>
                      </a:r>
                      <a:endParaRPr lang="en-AU" sz="600" b="0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34290" marB="34290" vert="vert" anchor="ctr">
                    <a:lnB w="12700" cmpd="sng">
                      <a:noFill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AU" sz="600" b="0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DEC</a:t>
                      </a:r>
                      <a:endParaRPr lang="en-AU" sz="600" b="0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34290" marB="34290" vert="vert" anchor="ctr">
                    <a:lnB w="12700" cmpd="sng">
                      <a:noFill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AU" sz="600" b="0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JAN</a:t>
                      </a:r>
                      <a:endParaRPr lang="en-AU" sz="600" b="0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34290" marB="34290" vert="vert" anchor="ctr">
                    <a:lnB w="12700" cmpd="sng">
                      <a:noFill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AU" sz="600" b="0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FEB</a:t>
                      </a:r>
                      <a:endParaRPr lang="en-AU" sz="600" b="0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34290" marB="34290" vert="vert" anchor="ctr">
                    <a:lnB w="12700" cmpd="sng">
                      <a:noFill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AU" sz="600" b="0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MAR</a:t>
                      </a:r>
                      <a:endParaRPr lang="en-AU" sz="600" b="0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34290" marB="34290" vert="vert" anchor="ctr">
                    <a:lnB w="12700" cmpd="sng">
                      <a:noFill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AU" sz="600" b="0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APR</a:t>
                      </a:r>
                      <a:endParaRPr lang="en-AU" sz="600" b="0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34290" marB="34290" vert="vert" anchor="ctr">
                    <a:lnB w="12700" cmpd="sng">
                      <a:noFill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AU" sz="600" b="0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MAY</a:t>
                      </a:r>
                      <a:endParaRPr lang="en-AU" sz="600" b="0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34290" marB="34290" vert="vert" anchor="ctr">
                    <a:lnB w="12700" cmpd="sng">
                      <a:noFill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AU" sz="600" b="0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JUN</a:t>
                      </a:r>
                      <a:endParaRPr lang="en-AU" sz="600" b="0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34290" marB="34290" vert="vert" anchor="ctr">
                    <a:lnB w="12700" cmpd="sng">
                      <a:noFill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AU" sz="600" b="0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JUL</a:t>
                      </a:r>
                      <a:endParaRPr lang="en-AU" sz="600" b="0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34290" marB="34290" vert="vert" anchor="ctr">
                    <a:lnB w="12700" cmpd="sng">
                      <a:noFill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AU" sz="600" b="0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AUG</a:t>
                      </a:r>
                      <a:endParaRPr lang="en-AU" sz="600" b="0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34290" marB="34290" vert="vert" anchor="ctr">
                    <a:lnB w="12700" cmpd="sng">
                      <a:noFill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AU" sz="600" b="0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SEP</a:t>
                      </a:r>
                      <a:endParaRPr lang="en-AU" sz="600" b="0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34290" marB="34290" vert="vert" anchor="ctr">
                    <a:lnB w="12700" cmpd="sng">
                      <a:noFill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AU" sz="600" b="0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OCT</a:t>
                      </a:r>
                      <a:endParaRPr lang="en-AU" sz="600" b="0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34290" marB="34290" vert="vert" anchor="ctr">
                    <a:lnB w="12700" cmpd="sng">
                      <a:noFill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AU" sz="600" b="0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NOV</a:t>
                      </a:r>
                      <a:endParaRPr lang="en-AU" sz="600" b="0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34290" marB="34290" vert="vert" anchor="ctr">
                    <a:lnB w="12700" cmpd="sng">
                      <a:noFill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AU" sz="600" b="0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DEC</a:t>
                      </a:r>
                      <a:endParaRPr lang="en-AU" sz="600" b="0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34290" marB="34290" vert="vert" anchor="ctr">
                    <a:lnB w="12700" cmpd="sng">
                      <a:noFill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AU" sz="600" b="0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JAN</a:t>
                      </a:r>
                      <a:endParaRPr lang="en-AU" sz="600" b="0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34290" marB="34290" vert="vert" anchor="ctr">
                    <a:lnB w="12700" cmpd="sng">
                      <a:noFill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AU" sz="600" b="0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FEB</a:t>
                      </a:r>
                      <a:endParaRPr lang="en-AU" sz="600" b="0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34290" marB="34290" vert="vert" anchor="ctr">
                    <a:lnB w="12700" cmpd="sng">
                      <a:noFill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</a:tr>
              <a:tr h="5617000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AU" sz="600" b="0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34290" marB="34290" vert="vert" anchor="ctr">
                    <a:lnL w="12700" cmpd="sng">
                      <a:noFill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AU" sz="600" b="0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34290" marB="34290" vert="vert" anchor="ctr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AU" sz="600" b="0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34290" marB="34290" vert="vert" anchor="ctr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AU" sz="600" b="0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34290" marB="34290" vert="vert" anchor="ctr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AU" sz="600" b="0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34290" marB="34290" vert="vert" anchor="ctr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AU" sz="600" b="0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34290" marB="34290" vert="vert" anchor="ctr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AU" dirty="0"/>
                    </a:p>
                  </a:txBody>
                  <a:tcPr marL="68580" marR="68580" marT="34290" marB="34290" vert="vert" anchor="ctr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AU" sz="600" b="0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34290" marB="34290" vert="vert" anchor="ctr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AU" sz="600" b="0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34290" marB="34290" vert="vert" anchor="ctr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AU" sz="600" b="0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34290" marB="34290" vert="vert" anchor="ctr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AU" sz="600" b="0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34290" marB="34290" vert="vert" anchor="ctr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AU" sz="600" b="0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34290" marB="34290" vert="vert" anchor="ctr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AU" sz="600" b="0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34290" marB="34290" vert="vert" anchor="ctr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AU" sz="600" b="0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34290" marB="34290" vert="vert" anchor="ctr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AU" sz="6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34290" marB="34290" vert="vert" anchor="ctr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AU" sz="600" b="0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34290" marB="34290" vert="vert" anchor="ctr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AU" sz="600" b="0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34290" marB="34290" vert="vert" anchor="ctr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AU" sz="600" b="0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34290" marB="34290" vert="vert" anchor="ctr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AU" sz="600" b="0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34290" marB="34290" vert="vert" anchor="ctr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AU" sz="600" b="0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34290" marB="34290" vert="vert" anchor="ctr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AU" sz="600" b="0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34290" marB="34290" vert="vert" anchor="ctr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AU" sz="600" b="0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34290" marB="34290" vert="vert" anchor="ctr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AU" sz="600" b="0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34290" marB="34290" vert="vert" anchor="ctr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AU" sz="600" b="0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34290" marB="34290" vert="vert" anchor="ctr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AU" sz="600" b="0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34290" marB="34290" vert="vert" anchor="ctr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AU" sz="600" b="0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34290" marB="34290" vert="vert" anchor="ctr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AU" sz="600" b="0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34290" marB="34290" vert="vert" anchor="ctr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AU" sz="600" b="0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34290" marB="34290" vert="vert" anchor="ctr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AU" sz="600" b="0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34290" marB="34290" vert="vert" anchor="ctr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AU" sz="600" b="0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34290" marB="34290" vert="vert" anchor="ctr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AU" sz="600" b="0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34290" marB="34290" vert="vert" anchor="ctr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AU" sz="600" b="0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34290" marB="34290" vert="vert" anchor="ctr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AU" sz="600" b="0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34290" marB="34290" vert="vert" anchor="ctr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grpSp>
        <p:nvGrpSpPr>
          <p:cNvPr id="242" name="Group 241"/>
          <p:cNvGrpSpPr/>
          <p:nvPr/>
        </p:nvGrpSpPr>
        <p:grpSpPr>
          <a:xfrm>
            <a:off x="5789798" y="366266"/>
            <a:ext cx="381083" cy="6191600"/>
            <a:chOff x="5008966" y="366266"/>
            <a:chExt cx="381083" cy="6191600"/>
          </a:xfrm>
        </p:grpSpPr>
        <p:sp>
          <p:nvSpPr>
            <p:cNvPr id="241" name="Rectangle 240"/>
            <p:cNvSpPr>
              <a:spLocks noChangeArrowheads="1"/>
            </p:cNvSpPr>
            <p:nvPr/>
          </p:nvSpPr>
          <p:spPr bwMode="auto">
            <a:xfrm>
              <a:off x="5008966" y="366266"/>
              <a:ext cx="381083" cy="9734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0" tIns="0" rIns="0" bIns="0">
              <a:noAutofit/>
            </a:bodyPr>
            <a:lstStyle/>
            <a:p>
              <a:pPr algn="ctr"/>
              <a:r>
                <a:rPr lang="en-AU" sz="525" dirty="0" smtClean="0">
                  <a:solidFill>
                    <a:srgbClr val="FF0000"/>
                  </a:solidFill>
                  <a:latin typeface="Arial Black" panose="020B0A04020102020204" pitchFamily="34" charset="0"/>
                </a:rPr>
                <a:t>Today</a:t>
              </a:r>
              <a:endParaRPr lang="en-AU" sz="45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cxnSp>
          <p:nvCxnSpPr>
            <p:cNvPr id="236" name="Straight Connector 235"/>
            <p:cNvCxnSpPr/>
            <p:nvPr/>
          </p:nvCxnSpPr>
          <p:spPr>
            <a:xfrm>
              <a:off x="5203249" y="477279"/>
              <a:ext cx="3200" cy="6080587"/>
            </a:xfrm>
            <a:prstGeom prst="line">
              <a:avLst/>
            </a:prstGeom>
            <a:ln w="12700">
              <a:solidFill>
                <a:srgbClr val="FF0000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52001"/>
            <a:ext cx="2030329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AU" sz="1350" dirty="0">
              <a:solidFill>
                <a:prstClr val="black"/>
              </a:solidFill>
            </a:endParaRP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/>
          </p:nvPr>
        </p:nvGraphicFramePr>
        <p:xfrm>
          <a:off x="7989145" y="65696"/>
          <a:ext cx="1060847" cy="35837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39" name="Visio" r:id="rId4" imgW="1409824" imgH="476280" progId="Visio.Drawing.15">
                  <p:embed/>
                </p:oleObj>
              </mc:Choice>
              <mc:Fallback>
                <p:oleObj name="Visio" r:id="rId4" imgW="1409824" imgH="476280" progId="Visio.Drawing.15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989145" y="65696"/>
                        <a:ext cx="1060847" cy="358379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13373" y="41409"/>
            <a:ext cx="3088346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AU" altLang="en-US" sz="1350" b="1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Power of Choice (PoC) Program Overview</a:t>
            </a:r>
            <a:endParaRPr lang="en-AU" altLang="en-US" sz="1350" dirty="0">
              <a:solidFill>
                <a:prstClr val="black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AU" altLang="en-US" sz="600" dirty="0">
                <a:solidFill>
                  <a:prstClr val="black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High Level Program </a:t>
            </a:r>
            <a:r>
              <a:rPr lang="en-AU" altLang="en-US" sz="600" dirty="0" smtClean="0">
                <a:solidFill>
                  <a:prstClr val="black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V5.0 </a:t>
            </a:r>
            <a:r>
              <a:rPr lang="en-AU" altLang="en-US" sz="600" dirty="0">
                <a:solidFill>
                  <a:prstClr val="black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– </a:t>
            </a:r>
            <a:r>
              <a:rPr lang="en-AU" altLang="en-US" sz="600" dirty="0" smtClean="0">
                <a:solidFill>
                  <a:prstClr val="black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21 March 2017</a:t>
            </a:r>
            <a:endParaRPr lang="en-AU" altLang="en-US" sz="600" dirty="0">
              <a:solidFill>
                <a:prstClr val="black"/>
              </a:solidFill>
            </a:endParaRPr>
          </a:p>
        </p:txBody>
      </p:sp>
      <p:sp>
        <p:nvSpPr>
          <p:cNvPr id="9" name="Rectangle 3"/>
          <p:cNvSpPr>
            <a:spLocks noChangeArrowheads="1"/>
          </p:cNvSpPr>
          <p:nvPr/>
        </p:nvSpPr>
        <p:spPr bwMode="auto">
          <a:xfrm>
            <a:off x="33586" y="6668479"/>
            <a:ext cx="1395254" cy="1615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AU" altLang="en-US" sz="600" dirty="0">
                <a:solidFill>
                  <a:prstClr val="black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For Information: </a:t>
            </a:r>
            <a:r>
              <a:rPr lang="en-AU" altLang="en-US" sz="600" dirty="0" smtClean="0">
                <a:solidFill>
                  <a:prstClr val="black"/>
                </a:solidFill>
                <a:ea typeface="Calibri" panose="020F0502020204030204" pitchFamily="34" charset="0"/>
                <a:cs typeface="Times New Roman" panose="02020603050405020304" pitchFamily="18" charset="0"/>
                <a:hlinkClick r:id="rId6"/>
              </a:rPr>
              <a:t>poc@aemo.com.au</a:t>
            </a:r>
            <a:r>
              <a:rPr lang="en-AU" altLang="en-US" sz="600" dirty="0" smtClean="0">
                <a:solidFill>
                  <a:prstClr val="black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10" name="Flowchart: Decision 9"/>
          <p:cNvSpPr>
            <a:spLocks noChangeArrowheads="1"/>
          </p:cNvSpPr>
          <p:nvPr/>
        </p:nvSpPr>
        <p:spPr bwMode="auto">
          <a:xfrm>
            <a:off x="1587444" y="921164"/>
            <a:ext cx="54000" cy="54000"/>
          </a:xfrm>
          <a:prstGeom prst="flowChartDecision">
            <a:avLst/>
          </a:prstGeom>
          <a:solidFill>
            <a:srgbClr val="C41230"/>
          </a:solidFill>
          <a:ln w="12700" algn="ctr">
            <a:solidFill>
              <a:srgbClr val="1E4164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AU" sz="1350" dirty="0">
              <a:solidFill>
                <a:prstClr val="black"/>
              </a:solidFill>
            </a:endParaRPr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1400051" y="1027259"/>
            <a:ext cx="405289" cy="5114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noAutofit/>
          </a:bodyPr>
          <a:lstStyle/>
          <a:p>
            <a:pPr algn="ctr"/>
            <a:r>
              <a:rPr lang="en-US" sz="525" dirty="0">
                <a:solidFill>
                  <a:srgbClr val="000000"/>
                </a:solidFill>
                <a:latin typeface="Arial Black" panose="020B0A04020102020204" pitchFamily="34" charset="0"/>
              </a:rPr>
              <a:t>26 Nov</a:t>
            </a:r>
            <a:endParaRPr lang="en-AU" sz="525" dirty="0">
              <a:solidFill>
                <a:prstClr val="black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/>
            <a:r>
              <a:rPr lang="en-US" sz="450" dirty="0">
                <a:solidFill>
                  <a:srgbClr val="000000"/>
                </a:solidFill>
                <a:latin typeface="Arial" panose="020B0604020202020204" pitchFamily="34" charset="0"/>
              </a:rPr>
              <a:t>MC</a:t>
            </a:r>
          </a:p>
          <a:p>
            <a:pPr algn="ctr"/>
            <a:r>
              <a:rPr lang="en-US" sz="45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Final Determination</a:t>
            </a:r>
            <a:endParaRPr lang="en-AU" sz="450" dirty="0">
              <a:solidFill>
                <a:prstClr val="black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" name="Flowchart: Decision 11"/>
          <p:cNvSpPr>
            <a:spLocks noChangeArrowheads="1"/>
          </p:cNvSpPr>
          <p:nvPr/>
        </p:nvSpPr>
        <p:spPr bwMode="auto">
          <a:xfrm>
            <a:off x="914611" y="921164"/>
            <a:ext cx="54000" cy="54000"/>
          </a:xfrm>
          <a:prstGeom prst="flowChartDecision">
            <a:avLst/>
          </a:prstGeom>
          <a:solidFill>
            <a:srgbClr val="C41230"/>
          </a:solidFill>
          <a:ln w="12700" algn="ctr">
            <a:solidFill>
              <a:srgbClr val="1E4164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AU" sz="1350" dirty="0">
              <a:solidFill>
                <a:prstClr val="black"/>
              </a:solidFill>
            </a:endParaRPr>
          </a:p>
        </p:txBody>
      </p:sp>
      <p:sp>
        <p:nvSpPr>
          <p:cNvPr id="14" name="Flowchart: Decision 13"/>
          <p:cNvSpPr>
            <a:spLocks noChangeArrowheads="1"/>
          </p:cNvSpPr>
          <p:nvPr/>
        </p:nvSpPr>
        <p:spPr bwMode="auto">
          <a:xfrm>
            <a:off x="1846156" y="921164"/>
            <a:ext cx="54000" cy="54000"/>
          </a:xfrm>
          <a:prstGeom prst="flowChartDecision">
            <a:avLst/>
          </a:prstGeom>
          <a:solidFill>
            <a:srgbClr val="C41230"/>
          </a:solidFill>
          <a:ln w="12700" algn="ctr">
            <a:solidFill>
              <a:srgbClr val="1E4164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AU" sz="1350" dirty="0">
              <a:solidFill>
                <a:prstClr val="black"/>
              </a:solidFill>
            </a:endParaRPr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1644921" y="1366566"/>
            <a:ext cx="460463" cy="2611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noAutofit/>
          </a:bodyPr>
          <a:lstStyle/>
          <a:p>
            <a:pPr algn="ctr"/>
            <a:r>
              <a:rPr lang="en-US" sz="525" dirty="0">
                <a:solidFill>
                  <a:srgbClr val="000000"/>
                </a:solidFill>
                <a:latin typeface="Arial Black" panose="020B0A04020102020204" pitchFamily="34" charset="0"/>
              </a:rPr>
              <a:t>17 Dec</a:t>
            </a:r>
            <a:endParaRPr lang="en-AU" sz="525" dirty="0">
              <a:solidFill>
                <a:prstClr val="black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/>
            <a:r>
              <a:rPr lang="en-US" sz="450" dirty="0">
                <a:solidFill>
                  <a:srgbClr val="000000"/>
                </a:solidFill>
                <a:latin typeface="Arial" panose="020B0604020202020204" pitchFamily="34" charset="0"/>
              </a:rPr>
              <a:t>EN Final Determination</a:t>
            </a:r>
          </a:p>
          <a:p>
            <a:pPr algn="ctr"/>
            <a:r>
              <a:rPr lang="en-US" sz="45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MRP Draft Determination</a:t>
            </a:r>
            <a:endParaRPr lang="en-AU" sz="450" dirty="0">
              <a:solidFill>
                <a:prstClr val="black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6" name="Flowchart: Decision 15"/>
          <p:cNvSpPr>
            <a:spLocks noChangeArrowheads="1"/>
          </p:cNvSpPr>
          <p:nvPr/>
        </p:nvSpPr>
        <p:spPr bwMode="auto">
          <a:xfrm>
            <a:off x="2572436" y="921164"/>
            <a:ext cx="54000" cy="54000"/>
          </a:xfrm>
          <a:prstGeom prst="flowChartDecision">
            <a:avLst/>
          </a:prstGeom>
          <a:solidFill>
            <a:srgbClr val="C41230"/>
          </a:solidFill>
          <a:ln w="12700" algn="ctr">
            <a:solidFill>
              <a:srgbClr val="1E4164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AU" sz="1350" dirty="0">
              <a:solidFill>
                <a:prstClr val="black"/>
              </a:solidFill>
            </a:endParaRPr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auto">
          <a:xfrm>
            <a:off x="2316050" y="1023520"/>
            <a:ext cx="405289" cy="3067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noAutofit/>
          </a:bodyPr>
          <a:lstStyle/>
          <a:p>
            <a:pPr algn="ctr"/>
            <a:r>
              <a:rPr lang="en-AU" sz="525" dirty="0" smtClean="0">
                <a:solidFill>
                  <a:srgbClr val="000000"/>
                </a:solidFill>
                <a:latin typeface="Arial Black" panose="020B0A04020102020204" pitchFamily="34" charset="0"/>
              </a:rPr>
              <a:t>10 Mar</a:t>
            </a:r>
            <a:endParaRPr lang="en-AU" sz="525" dirty="0">
              <a:solidFill>
                <a:prstClr val="black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/>
            <a:r>
              <a:rPr lang="en-US" sz="450" dirty="0">
                <a:solidFill>
                  <a:srgbClr val="000000"/>
                </a:solidFill>
                <a:latin typeface="Arial" panose="020B0604020202020204" pitchFamily="34" charset="0"/>
              </a:rPr>
              <a:t>MRP</a:t>
            </a:r>
          </a:p>
          <a:p>
            <a:pPr algn="ctr"/>
            <a:r>
              <a:rPr lang="en-US" sz="45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Final Determination</a:t>
            </a:r>
            <a:endParaRPr lang="en-AU" sz="450" dirty="0">
              <a:solidFill>
                <a:prstClr val="black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8" name="Flowchart: Decision 17"/>
          <p:cNvSpPr>
            <a:spLocks noChangeArrowheads="1"/>
          </p:cNvSpPr>
          <p:nvPr/>
        </p:nvSpPr>
        <p:spPr bwMode="auto">
          <a:xfrm>
            <a:off x="4137485" y="921164"/>
            <a:ext cx="54000" cy="54000"/>
          </a:xfrm>
          <a:prstGeom prst="flowChartDecision">
            <a:avLst/>
          </a:prstGeom>
          <a:solidFill>
            <a:srgbClr val="C41230"/>
          </a:solidFill>
          <a:ln w="12700" algn="ctr">
            <a:solidFill>
              <a:srgbClr val="1E4164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AU" sz="1350" dirty="0">
              <a:solidFill>
                <a:prstClr val="black"/>
              </a:solidFill>
            </a:endParaRPr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auto">
          <a:xfrm>
            <a:off x="3954719" y="1027259"/>
            <a:ext cx="399635" cy="363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noAutofit/>
          </a:bodyPr>
          <a:lstStyle/>
          <a:p>
            <a:pPr algn="ctr"/>
            <a:r>
              <a:rPr lang="en-AU" sz="525" dirty="0">
                <a:solidFill>
                  <a:srgbClr val="000000"/>
                </a:solidFill>
                <a:latin typeface="Arial Black" panose="020B0A04020102020204" pitchFamily="34" charset="0"/>
              </a:rPr>
              <a:t>1 </a:t>
            </a:r>
            <a:r>
              <a:rPr lang="en-AU" sz="525" dirty="0" smtClean="0">
                <a:solidFill>
                  <a:srgbClr val="000000"/>
                </a:solidFill>
                <a:latin typeface="Arial Black" panose="020B0A04020102020204" pitchFamily="34" charset="0"/>
              </a:rPr>
              <a:t>Sep</a:t>
            </a:r>
            <a:endParaRPr lang="en-AU" sz="525" dirty="0">
              <a:solidFill>
                <a:prstClr val="black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/>
            <a:r>
              <a:rPr lang="en-US" sz="450" dirty="0">
                <a:solidFill>
                  <a:srgbClr val="000000"/>
                </a:solidFill>
                <a:latin typeface="Arial" panose="020B0604020202020204" pitchFamily="34" charset="0"/>
              </a:rPr>
              <a:t>EN &amp; MC &amp; MRP </a:t>
            </a:r>
          </a:p>
          <a:p>
            <a:pPr algn="ctr"/>
            <a:r>
              <a:rPr lang="en-US" sz="45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Procedures Published</a:t>
            </a:r>
            <a:endParaRPr lang="en-AU" sz="450" dirty="0">
              <a:solidFill>
                <a:prstClr val="black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0" name="Flowchart: Decision 19"/>
          <p:cNvSpPr>
            <a:spLocks noChangeArrowheads="1"/>
          </p:cNvSpPr>
          <p:nvPr/>
        </p:nvSpPr>
        <p:spPr bwMode="auto">
          <a:xfrm>
            <a:off x="5778476" y="921164"/>
            <a:ext cx="54000" cy="54000"/>
          </a:xfrm>
          <a:prstGeom prst="flowChartDecision">
            <a:avLst/>
          </a:prstGeom>
          <a:solidFill>
            <a:srgbClr val="C41230"/>
          </a:solidFill>
          <a:ln w="12700" algn="ctr">
            <a:solidFill>
              <a:srgbClr val="1E4164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AU" sz="1350" dirty="0">
              <a:solidFill>
                <a:prstClr val="black"/>
              </a:solidFill>
            </a:endParaRPr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auto">
          <a:xfrm>
            <a:off x="5549878" y="1011357"/>
            <a:ext cx="488229" cy="5114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noAutofit/>
          </a:bodyPr>
          <a:lstStyle/>
          <a:p>
            <a:pPr algn="ctr"/>
            <a:r>
              <a:rPr lang="en-AU" sz="525" dirty="0">
                <a:solidFill>
                  <a:srgbClr val="000000"/>
                </a:solidFill>
                <a:latin typeface="Arial Black" panose="020B0A04020102020204" pitchFamily="34" charset="0"/>
              </a:rPr>
              <a:t>1 Mar</a:t>
            </a:r>
            <a:endParaRPr lang="en-AU" sz="525" dirty="0">
              <a:solidFill>
                <a:prstClr val="black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/>
            <a:r>
              <a:rPr lang="en-US" sz="450" dirty="0" smtClean="0">
                <a:solidFill>
                  <a:srgbClr val="000000"/>
                </a:solidFill>
                <a:latin typeface="Arial" panose="020B0604020202020204" pitchFamily="34" charset="0"/>
              </a:rPr>
              <a:t>MC </a:t>
            </a:r>
            <a:endParaRPr lang="en-US" sz="45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algn="ctr"/>
            <a:r>
              <a:rPr lang="en-US" sz="450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Registration &amp; EN MSL and Accreditation Documentation </a:t>
            </a:r>
            <a:r>
              <a:rPr lang="en-US" sz="45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Published</a:t>
            </a:r>
            <a:endParaRPr lang="en-AU" sz="450" dirty="0">
              <a:solidFill>
                <a:prstClr val="black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2" name="Flowchart: Decision 21"/>
          <p:cNvSpPr>
            <a:spLocks noChangeArrowheads="1"/>
          </p:cNvSpPr>
          <p:nvPr/>
        </p:nvSpPr>
        <p:spPr bwMode="auto">
          <a:xfrm>
            <a:off x="8241261" y="921164"/>
            <a:ext cx="54000" cy="54000"/>
          </a:xfrm>
          <a:prstGeom prst="flowChartDecision">
            <a:avLst/>
          </a:prstGeom>
          <a:solidFill>
            <a:srgbClr val="C41230"/>
          </a:solidFill>
          <a:ln w="12700" algn="ctr">
            <a:solidFill>
              <a:srgbClr val="1E4164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AU" sz="1350" dirty="0">
              <a:solidFill>
                <a:prstClr val="black"/>
              </a:solidFill>
            </a:endParaRPr>
          </a:p>
        </p:txBody>
      </p:sp>
      <p:sp>
        <p:nvSpPr>
          <p:cNvPr id="23" name="Rectangle 22"/>
          <p:cNvSpPr>
            <a:spLocks noChangeArrowheads="1"/>
          </p:cNvSpPr>
          <p:nvPr/>
        </p:nvSpPr>
        <p:spPr bwMode="auto">
          <a:xfrm>
            <a:off x="7930806" y="1027259"/>
            <a:ext cx="716826" cy="5114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noAutofit/>
          </a:bodyPr>
          <a:lstStyle/>
          <a:p>
            <a:pPr algn="ctr"/>
            <a:r>
              <a:rPr lang="en-AU" sz="525" dirty="0" smtClean="0">
                <a:solidFill>
                  <a:srgbClr val="000000"/>
                </a:solidFill>
                <a:latin typeface="Arial Black" panose="020B0A04020102020204" pitchFamily="34" charset="0"/>
              </a:rPr>
              <a:t>1 </a:t>
            </a:r>
            <a:r>
              <a:rPr lang="en-AU" sz="525" dirty="0">
                <a:solidFill>
                  <a:srgbClr val="000000"/>
                </a:solidFill>
                <a:latin typeface="Arial Black" panose="020B0A04020102020204" pitchFamily="34" charset="0"/>
              </a:rPr>
              <a:t>Dec</a:t>
            </a:r>
            <a:endParaRPr lang="en-AU" sz="525" dirty="0">
              <a:solidFill>
                <a:prstClr val="black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/>
            <a:r>
              <a:rPr lang="en-US" sz="450" dirty="0">
                <a:solidFill>
                  <a:srgbClr val="000000"/>
                </a:solidFill>
                <a:latin typeface="Arial" panose="020B0604020202020204" pitchFamily="34" charset="0"/>
              </a:rPr>
              <a:t>EN &amp; MC &amp; </a:t>
            </a:r>
            <a:r>
              <a:rPr lang="en-US" sz="450" dirty="0" smtClean="0">
                <a:solidFill>
                  <a:srgbClr val="000000"/>
                </a:solidFill>
                <a:latin typeface="Arial" panose="020B0604020202020204" pitchFamily="34" charset="0"/>
              </a:rPr>
              <a:t>MRP &amp; B2B</a:t>
            </a:r>
            <a:endParaRPr lang="en-US" sz="45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algn="ctr"/>
            <a:r>
              <a:rPr lang="en-US" sz="45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Effective Date (Go-Live</a:t>
            </a:r>
            <a:r>
              <a:rPr lang="en-US" sz="450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)</a:t>
            </a:r>
          </a:p>
          <a:p>
            <a:pPr algn="ctr"/>
            <a:endParaRPr lang="en-US" sz="450" dirty="0" smtClean="0">
              <a:solidFill>
                <a:srgbClr val="000000"/>
              </a:solidFill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algn="ctr"/>
            <a:r>
              <a:rPr lang="en-US" sz="450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DNSPs &amp; Retailers to publish amended standard contracts</a:t>
            </a:r>
            <a:endParaRPr lang="en-AU" sz="450" dirty="0">
              <a:solidFill>
                <a:prstClr val="black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cxnSp>
        <p:nvCxnSpPr>
          <p:cNvPr id="25" name="Straight Connector 24"/>
          <p:cNvCxnSpPr/>
          <p:nvPr/>
        </p:nvCxnSpPr>
        <p:spPr>
          <a:xfrm>
            <a:off x="1873091" y="1000319"/>
            <a:ext cx="0" cy="310449"/>
          </a:xfrm>
          <a:prstGeom prst="line">
            <a:avLst/>
          </a:prstGeom>
          <a:ln w="19050"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Rectangle 3"/>
          <p:cNvSpPr>
            <a:spLocks noChangeArrowheads="1"/>
          </p:cNvSpPr>
          <p:nvPr/>
        </p:nvSpPr>
        <p:spPr bwMode="auto">
          <a:xfrm>
            <a:off x="1523353" y="6680021"/>
            <a:ext cx="1851415" cy="1384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68580" tIns="34290" rIns="68580" bIns="3429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AU" altLang="en-US" sz="450" dirty="0">
                <a:solidFill>
                  <a:prstClr val="black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EN = Embedded </a:t>
            </a:r>
            <a:r>
              <a:rPr lang="en-AU" altLang="en-US" sz="450" dirty="0" smtClean="0">
                <a:solidFill>
                  <a:prstClr val="black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Network, MRP </a:t>
            </a:r>
            <a:r>
              <a:rPr lang="en-AU" altLang="en-US" sz="450" dirty="0">
                <a:solidFill>
                  <a:prstClr val="black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= </a:t>
            </a:r>
            <a:r>
              <a:rPr lang="en-AU" altLang="en-US" sz="450" dirty="0" smtClean="0">
                <a:solidFill>
                  <a:prstClr val="black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Meter </a:t>
            </a:r>
            <a:r>
              <a:rPr lang="en-AU" altLang="en-US" sz="450" dirty="0">
                <a:solidFill>
                  <a:prstClr val="black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Replacement Processes</a:t>
            </a:r>
          </a:p>
        </p:txBody>
      </p:sp>
      <p:sp>
        <p:nvSpPr>
          <p:cNvPr id="27" name="Rectangle 3"/>
          <p:cNvSpPr>
            <a:spLocks noChangeArrowheads="1"/>
          </p:cNvSpPr>
          <p:nvPr/>
        </p:nvSpPr>
        <p:spPr bwMode="auto">
          <a:xfrm>
            <a:off x="3212311" y="6680021"/>
            <a:ext cx="1773782" cy="1384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68580" tIns="34290" rIns="68580" bIns="3429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AU" altLang="en-US" sz="450" dirty="0">
                <a:solidFill>
                  <a:prstClr val="black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MC = Metering </a:t>
            </a:r>
            <a:r>
              <a:rPr lang="en-AU" altLang="en-US" sz="450" dirty="0" smtClean="0">
                <a:solidFill>
                  <a:prstClr val="black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Competition, SMP </a:t>
            </a:r>
            <a:r>
              <a:rPr lang="en-AU" altLang="en-US" sz="450" dirty="0">
                <a:solidFill>
                  <a:prstClr val="black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= Shared Market Protocols</a:t>
            </a:r>
          </a:p>
        </p:txBody>
      </p:sp>
      <p:sp>
        <p:nvSpPr>
          <p:cNvPr id="31" name="Flowchart: Decision 30"/>
          <p:cNvSpPr>
            <a:spLocks noChangeArrowheads="1"/>
          </p:cNvSpPr>
          <p:nvPr/>
        </p:nvSpPr>
        <p:spPr bwMode="auto">
          <a:xfrm>
            <a:off x="1222747" y="921164"/>
            <a:ext cx="54000" cy="54000"/>
          </a:xfrm>
          <a:prstGeom prst="flowChartDecision">
            <a:avLst/>
          </a:prstGeom>
          <a:solidFill>
            <a:srgbClr val="C41230"/>
          </a:solidFill>
          <a:ln w="12700" algn="ctr">
            <a:solidFill>
              <a:srgbClr val="1E4164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AU" sz="1350" dirty="0">
              <a:solidFill>
                <a:prstClr val="black"/>
              </a:solidFill>
            </a:endParaRPr>
          </a:p>
        </p:txBody>
      </p:sp>
      <p:sp>
        <p:nvSpPr>
          <p:cNvPr id="32" name="Rectangle 31"/>
          <p:cNvSpPr>
            <a:spLocks noChangeArrowheads="1"/>
          </p:cNvSpPr>
          <p:nvPr/>
        </p:nvSpPr>
        <p:spPr bwMode="auto">
          <a:xfrm>
            <a:off x="1015156" y="1366566"/>
            <a:ext cx="427256" cy="371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noAutofit/>
          </a:bodyPr>
          <a:lstStyle/>
          <a:p>
            <a:pPr algn="ctr"/>
            <a:r>
              <a:rPr lang="en-AU" sz="525" dirty="0">
                <a:solidFill>
                  <a:srgbClr val="000000"/>
                </a:solidFill>
                <a:latin typeface="Arial Black" panose="020B0A04020102020204" pitchFamily="34" charset="0"/>
              </a:rPr>
              <a:t>Oct</a:t>
            </a:r>
            <a:endParaRPr lang="en-AU" sz="525" dirty="0">
              <a:solidFill>
                <a:prstClr val="black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/>
            <a:r>
              <a:rPr lang="en-US" sz="450" dirty="0">
                <a:solidFill>
                  <a:srgbClr val="000000"/>
                </a:solidFill>
                <a:latin typeface="Arial" panose="020B0604020202020204" pitchFamily="34" charset="0"/>
              </a:rPr>
              <a:t>SMP Advice published</a:t>
            </a:r>
            <a:endParaRPr lang="en-AU" sz="450" dirty="0">
              <a:solidFill>
                <a:prstClr val="black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014985" y="1963912"/>
            <a:ext cx="1151094" cy="198000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500" dirty="0" smtClean="0">
                <a:solidFill>
                  <a:prstClr val="white"/>
                </a:solidFill>
              </a:rPr>
              <a:t>EN/MC/MRP WP </a:t>
            </a:r>
            <a:r>
              <a:rPr lang="en-AU" sz="500" dirty="0">
                <a:solidFill>
                  <a:prstClr val="white"/>
                </a:solidFill>
              </a:rPr>
              <a:t>1 Procedure Consultation</a:t>
            </a:r>
          </a:p>
        </p:txBody>
      </p:sp>
      <p:sp>
        <p:nvSpPr>
          <p:cNvPr id="36" name="Rectangle 35"/>
          <p:cNvSpPr/>
          <p:nvPr/>
        </p:nvSpPr>
        <p:spPr>
          <a:xfrm>
            <a:off x="3226693" y="2215791"/>
            <a:ext cx="1314655" cy="1980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500" dirty="0" smtClean="0">
                <a:solidFill>
                  <a:prstClr val="black"/>
                </a:solidFill>
              </a:rPr>
              <a:t>EN/MC/MRP </a:t>
            </a:r>
            <a:r>
              <a:rPr lang="en-AU" sz="500" dirty="0">
                <a:solidFill>
                  <a:prstClr val="black"/>
                </a:solidFill>
              </a:rPr>
              <a:t>Package 2 Development</a:t>
            </a:r>
          </a:p>
        </p:txBody>
      </p:sp>
      <p:sp>
        <p:nvSpPr>
          <p:cNvPr id="37" name="Rectangle 36"/>
          <p:cNvSpPr/>
          <p:nvPr/>
        </p:nvSpPr>
        <p:spPr>
          <a:xfrm>
            <a:off x="4541348" y="2215791"/>
            <a:ext cx="1254063" cy="198000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500" dirty="0" smtClean="0">
                <a:solidFill>
                  <a:prstClr val="white"/>
                </a:solidFill>
              </a:rPr>
              <a:t>EN/MC/MRP WP 2</a:t>
            </a:r>
          </a:p>
          <a:p>
            <a:pPr algn="ctr"/>
            <a:r>
              <a:rPr lang="en-AU" sz="500" dirty="0" smtClean="0">
                <a:solidFill>
                  <a:prstClr val="white"/>
                </a:solidFill>
              </a:rPr>
              <a:t>Procedure </a:t>
            </a:r>
            <a:r>
              <a:rPr lang="en-AU" sz="500" dirty="0">
                <a:solidFill>
                  <a:prstClr val="white"/>
                </a:solidFill>
              </a:rPr>
              <a:t>Consultation</a:t>
            </a:r>
          </a:p>
        </p:txBody>
      </p:sp>
      <p:sp>
        <p:nvSpPr>
          <p:cNvPr id="45" name="Rectangle 3"/>
          <p:cNvSpPr>
            <a:spLocks noChangeArrowheads="1"/>
          </p:cNvSpPr>
          <p:nvPr/>
        </p:nvSpPr>
        <p:spPr bwMode="auto">
          <a:xfrm>
            <a:off x="6814407" y="6680021"/>
            <a:ext cx="2352638" cy="1384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68580" tIns="34290" rIns="68580" bIns="3429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AU" altLang="en-US" sz="450" dirty="0">
                <a:solidFill>
                  <a:prstClr val="black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For detailed meeting schedule and agendas, see </a:t>
            </a:r>
            <a:r>
              <a:rPr lang="en-AU" altLang="en-US" sz="450" dirty="0" smtClean="0">
                <a:solidFill>
                  <a:prstClr val="black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the </a:t>
            </a:r>
            <a:r>
              <a:rPr lang="en-AU" altLang="en-US" sz="450" dirty="0" smtClean="0">
                <a:solidFill>
                  <a:prstClr val="black"/>
                </a:solidFill>
                <a:ea typeface="Calibri" panose="020F0502020204030204" pitchFamily="34" charset="0"/>
                <a:cs typeface="Times New Roman" panose="02020603050405020304" pitchFamily="18" charset="0"/>
                <a:hlinkClick r:id="rId7"/>
              </a:rPr>
              <a:t>2016 industry meeting schedule. </a:t>
            </a:r>
            <a:endParaRPr lang="en-AU" altLang="en-US" sz="450" dirty="0">
              <a:solidFill>
                <a:prstClr val="black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6" name="Rectangle 55"/>
          <p:cNvSpPr/>
          <p:nvPr/>
        </p:nvSpPr>
        <p:spPr>
          <a:xfrm>
            <a:off x="5492765" y="2478023"/>
            <a:ext cx="715093" cy="1980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500" dirty="0" smtClean="0">
                <a:solidFill>
                  <a:prstClr val="black"/>
                </a:solidFill>
              </a:rPr>
              <a:t>Package </a:t>
            </a:r>
            <a:r>
              <a:rPr lang="en-AU" sz="500" dirty="0">
                <a:solidFill>
                  <a:prstClr val="black"/>
                </a:solidFill>
              </a:rPr>
              <a:t>3 </a:t>
            </a:r>
            <a:r>
              <a:rPr lang="en-AU" sz="500" dirty="0" smtClean="0">
                <a:solidFill>
                  <a:prstClr val="black"/>
                </a:solidFill>
              </a:rPr>
              <a:t>‘As Built’ Development</a:t>
            </a:r>
            <a:endParaRPr lang="en-AU" sz="500" dirty="0">
              <a:solidFill>
                <a:prstClr val="black"/>
              </a:solidFill>
            </a:endParaRPr>
          </a:p>
        </p:txBody>
      </p:sp>
      <p:sp>
        <p:nvSpPr>
          <p:cNvPr id="57" name="Rectangle 56"/>
          <p:cNvSpPr/>
          <p:nvPr/>
        </p:nvSpPr>
        <p:spPr>
          <a:xfrm>
            <a:off x="6218568" y="2478023"/>
            <a:ext cx="2027520" cy="198000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500" dirty="0" smtClean="0">
                <a:solidFill>
                  <a:prstClr val="white"/>
                </a:solidFill>
              </a:rPr>
              <a:t> WP </a:t>
            </a:r>
            <a:r>
              <a:rPr lang="en-AU" sz="500" dirty="0">
                <a:solidFill>
                  <a:prstClr val="white"/>
                </a:solidFill>
              </a:rPr>
              <a:t>3 </a:t>
            </a:r>
            <a:r>
              <a:rPr lang="en-AU" sz="500" dirty="0" smtClean="0">
                <a:solidFill>
                  <a:prstClr val="white"/>
                </a:solidFill>
              </a:rPr>
              <a:t>&amp; ‘As built’ Procedure Consultation (If required)</a:t>
            </a:r>
            <a:endParaRPr lang="en-AU" sz="500" dirty="0">
              <a:solidFill>
                <a:prstClr val="white"/>
              </a:solidFill>
            </a:endParaRPr>
          </a:p>
        </p:txBody>
      </p:sp>
      <p:sp>
        <p:nvSpPr>
          <p:cNvPr id="50" name="TextBox 49"/>
          <p:cNvSpPr txBox="1"/>
          <p:nvPr/>
        </p:nvSpPr>
        <p:spPr>
          <a:xfrm rot="5400000">
            <a:off x="31560" y="2057713"/>
            <a:ext cx="553998" cy="360782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en-AU" sz="800" dirty="0" smtClean="0">
                <a:solidFill>
                  <a:prstClr val="black"/>
                </a:solidFill>
              </a:rPr>
              <a:t>MC / </a:t>
            </a:r>
          </a:p>
          <a:p>
            <a:r>
              <a:rPr lang="en-AU" sz="800" dirty="0" smtClean="0">
                <a:solidFill>
                  <a:prstClr val="black"/>
                </a:solidFill>
              </a:rPr>
              <a:t>EN /</a:t>
            </a:r>
          </a:p>
          <a:p>
            <a:r>
              <a:rPr lang="en-AU" sz="800" dirty="0" smtClean="0">
                <a:solidFill>
                  <a:prstClr val="black"/>
                </a:solidFill>
              </a:rPr>
              <a:t>MRP</a:t>
            </a:r>
            <a:endParaRPr lang="en-AU" sz="800" dirty="0">
              <a:solidFill>
                <a:prstClr val="black"/>
              </a:solidFill>
            </a:endParaRPr>
          </a:p>
        </p:txBody>
      </p:sp>
      <p:cxnSp>
        <p:nvCxnSpPr>
          <p:cNvPr id="102" name="Straight Connector 101"/>
          <p:cNvCxnSpPr/>
          <p:nvPr/>
        </p:nvCxnSpPr>
        <p:spPr>
          <a:xfrm flipH="1">
            <a:off x="3807867" y="1000319"/>
            <a:ext cx="100884" cy="307592"/>
          </a:xfrm>
          <a:prstGeom prst="line">
            <a:avLst/>
          </a:prstGeom>
          <a:ln w="19050"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0" name="Flowchart: Decision 169"/>
          <p:cNvSpPr>
            <a:spLocks noChangeArrowheads="1"/>
          </p:cNvSpPr>
          <p:nvPr/>
        </p:nvSpPr>
        <p:spPr bwMode="auto">
          <a:xfrm>
            <a:off x="3590281" y="921164"/>
            <a:ext cx="54000" cy="54000"/>
          </a:xfrm>
          <a:prstGeom prst="flowChartDecision">
            <a:avLst/>
          </a:prstGeom>
          <a:solidFill>
            <a:srgbClr val="C41230"/>
          </a:solidFill>
          <a:ln w="12700" algn="ctr">
            <a:solidFill>
              <a:srgbClr val="1E4164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AU" sz="1350" dirty="0">
              <a:solidFill>
                <a:prstClr val="black"/>
              </a:solidFill>
            </a:endParaRPr>
          </a:p>
        </p:txBody>
      </p:sp>
      <p:sp>
        <p:nvSpPr>
          <p:cNvPr id="171" name="Rectangle 170"/>
          <p:cNvSpPr>
            <a:spLocks noChangeArrowheads="1"/>
          </p:cNvSpPr>
          <p:nvPr/>
        </p:nvSpPr>
        <p:spPr bwMode="auto">
          <a:xfrm>
            <a:off x="3411696" y="1027259"/>
            <a:ext cx="381083" cy="2565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noAutofit/>
          </a:bodyPr>
          <a:lstStyle/>
          <a:p>
            <a:pPr algn="ctr"/>
            <a:r>
              <a:rPr lang="en-AU" sz="525" dirty="0" smtClean="0">
                <a:solidFill>
                  <a:srgbClr val="000000"/>
                </a:solidFill>
                <a:latin typeface="Arial Black" panose="020B0A04020102020204" pitchFamily="34" charset="0"/>
              </a:rPr>
              <a:t>30 Jun</a:t>
            </a:r>
            <a:endParaRPr lang="en-AU" sz="525" dirty="0">
              <a:solidFill>
                <a:prstClr val="black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/>
            <a:r>
              <a:rPr lang="en-US" sz="450" dirty="0" smtClean="0">
                <a:solidFill>
                  <a:srgbClr val="000000"/>
                </a:solidFill>
                <a:latin typeface="Arial" panose="020B0604020202020204" pitchFamily="34" charset="0"/>
              </a:rPr>
              <a:t>SMP Final Determination</a:t>
            </a:r>
            <a:endParaRPr lang="en-AU" sz="450" dirty="0">
              <a:solidFill>
                <a:prstClr val="black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72" name="Rectangle 171"/>
          <p:cNvSpPr>
            <a:spLocks noChangeArrowheads="1"/>
          </p:cNvSpPr>
          <p:nvPr/>
        </p:nvSpPr>
        <p:spPr bwMode="auto">
          <a:xfrm>
            <a:off x="3398818" y="1366566"/>
            <a:ext cx="561042" cy="4507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noAutofit/>
          </a:bodyPr>
          <a:lstStyle/>
          <a:p>
            <a:pPr algn="ctr"/>
            <a:r>
              <a:rPr lang="en-AU" sz="525" dirty="0">
                <a:solidFill>
                  <a:srgbClr val="000000"/>
                </a:solidFill>
                <a:latin typeface="Arial Black" panose="020B0A04020102020204" pitchFamily="34" charset="0"/>
              </a:rPr>
              <a:t>1 </a:t>
            </a:r>
            <a:r>
              <a:rPr lang="en-AU" sz="525" dirty="0" smtClean="0">
                <a:solidFill>
                  <a:srgbClr val="000000"/>
                </a:solidFill>
                <a:latin typeface="Arial Black" panose="020B0A04020102020204" pitchFamily="34" charset="0"/>
              </a:rPr>
              <a:t>Aug</a:t>
            </a:r>
            <a:endParaRPr lang="en-AU" sz="525" dirty="0">
              <a:solidFill>
                <a:prstClr val="black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/>
            <a:r>
              <a:rPr lang="en-US" sz="450" dirty="0" smtClean="0">
                <a:solidFill>
                  <a:srgbClr val="000000"/>
                </a:solidFill>
                <a:latin typeface="Arial" panose="020B0604020202020204" pitchFamily="34" charset="0"/>
              </a:rPr>
              <a:t>IEC Election Procedures Finalised</a:t>
            </a:r>
          </a:p>
          <a:p>
            <a:pPr algn="ctr"/>
            <a:r>
              <a:rPr lang="en-US" sz="450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MC B2B Recommendation</a:t>
            </a:r>
            <a:endParaRPr lang="en-AU" sz="450" dirty="0">
              <a:solidFill>
                <a:prstClr val="black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74" name="Flowchart: Decision 173"/>
          <p:cNvSpPr>
            <a:spLocks noChangeArrowheads="1"/>
          </p:cNvSpPr>
          <p:nvPr/>
        </p:nvSpPr>
        <p:spPr bwMode="auto">
          <a:xfrm>
            <a:off x="3891662" y="921164"/>
            <a:ext cx="54000" cy="54000"/>
          </a:xfrm>
          <a:prstGeom prst="flowChartDecision">
            <a:avLst/>
          </a:prstGeom>
          <a:solidFill>
            <a:srgbClr val="C41230"/>
          </a:solidFill>
          <a:ln w="12700" algn="ctr">
            <a:solidFill>
              <a:srgbClr val="1E4164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AU" sz="1350" dirty="0">
              <a:solidFill>
                <a:prstClr val="black"/>
              </a:solidFill>
            </a:endParaRPr>
          </a:p>
        </p:txBody>
      </p:sp>
      <p:sp>
        <p:nvSpPr>
          <p:cNvPr id="176" name="Flowchart: Decision 175"/>
          <p:cNvSpPr>
            <a:spLocks noChangeArrowheads="1"/>
          </p:cNvSpPr>
          <p:nvPr/>
        </p:nvSpPr>
        <p:spPr bwMode="auto">
          <a:xfrm>
            <a:off x="8243634" y="4692553"/>
            <a:ext cx="54000" cy="54000"/>
          </a:xfrm>
          <a:prstGeom prst="flowChartDecision">
            <a:avLst/>
          </a:prstGeom>
          <a:solidFill>
            <a:srgbClr val="C41230"/>
          </a:solidFill>
          <a:ln w="12700" algn="ctr">
            <a:solidFill>
              <a:srgbClr val="1E4164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AU" sz="1350" dirty="0">
              <a:solidFill>
                <a:prstClr val="black"/>
              </a:solidFill>
            </a:endParaRPr>
          </a:p>
        </p:txBody>
      </p:sp>
      <p:sp>
        <p:nvSpPr>
          <p:cNvPr id="177" name="Rectangle 176"/>
          <p:cNvSpPr>
            <a:spLocks noChangeArrowheads="1"/>
          </p:cNvSpPr>
          <p:nvPr/>
        </p:nvSpPr>
        <p:spPr bwMode="auto">
          <a:xfrm>
            <a:off x="3983723" y="1398316"/>
            <a:ext cx="351732" cy="3654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noAutofit/>
          </a:bodyPr>
          <a:lstStyle/>
          <a:p>
            <a:pPr algn="ctr"/>
            <a:r>
              <a:rPr lang="en-AU" sz="525" dirty="0" smtClean="0">
                <a:solidFill>
                  <a:srgbClr val="000000"/>
                </a:solidFill>
                <a:latin typeface="Arial Black" panose="020B0A04020102020204" pitchFamily="34" charset="0"/>
              </a:rPr>
              <a:t>1 Sep</a:t>
            </a:r>
            <a:endParaRPr lang="en-AU" sz="525" dirty="0">
              <a:solidFill>
                <a:prstClr val="black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/>
            <a:r>
              <a:rPr lang="en-US" sz="450" dirty="0" smtClean="0">
                <a:solidFill>
                  <a:srgbClr val="000000"/>
                </a:solidFill>
                <a:latin typeface="Arial" panose="020B0604020202020204" pitchFamily="34" charset="0"/>
              </a:rPr>
              <a:t>IEC Election Complete - IEC Formed</a:t>
            </a:r>
            <a:endParaRPr lang="en-AU" sz="450" dirty="0">
              <a:solidFill>
                <a:prstClr val="black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73" name="Flowchart: Decision 172"/>
          <p:cNvSpPr>
            <a:spLocks noChangeArrowheads="1"/>
          </p:cNvSpPr>
          <p:nvPr/>
        </p:nvSpPr>
        <p:spPr bwMode="auto">
          <a:xfrm>
            <a:off x="6351841" y="921164"/>
            <a:ext cx="54000" cy="54000"/>
          </a:xfrm>
          <a:prstGeom prst="flowChartDecision">
            <a:avLst/>
          </a:prstGeom>
          <a:solidFill>
            <a:srgbClr val="C41230"/>
          </a:solidFill>
          <a:ln w="12700" algn="ctr">
            <a:solidFill>
              <a:srgbClr val="1E4164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AU" sz="1350" dirty="0">
              <a:solidFill>
                <a:prstClr val="black"/>
              </a:solidFill>
            </a:endParaRPr>
          </a:p>
        </p:txBody>
      </p:sp>
      <p:sp>
        <p:nvSpPr>
          <p:cNvPr id="178" name="Rectangle 177"/>
          <p:cNvSpPr>
            <a:spLocks noChangeArrowheads="1"/>
          </p:cNvSpPr>
          <p:nvPr/>
        </p:nvSpPr>
        <p:spPr bwMode="auto">
          <a:xfrm>
            <a:off x="6089232" y="1366566"/>
            <a:ext cx="553725" cy="317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noAutofit/>
          </a:bodyPr>
          <a:lstStyle/>
          <a:p>
            <a:pPr algn="ctr"/>
            <a:r>
              <a:rPr lang="en-AU" sz="525" dirty="0" smtClean="0">
                <a:solidFill>
                  <a:srgbClr val="000000"/>
                </a:solidFill>
                <a:latin typeface="Arial Black" panose="020B0A04020102020204" pitchFamily="34" charset="0"/>
              </a:rPr>
              <a:t>1 May</a:t>
            </a:r>
            <a:endParaRPr lang="en-AU" sz="525" dirty="0">
              <a:solidFill>
                <a:prstClr val="black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/>
            <a:r>
              <a:rPr lang="en-US" sz="450" dirty="0" smtClean="0">
                <a:solidFill>
                  <a:srgbClr val="000000"/>
                </a:solidFill>
                <a:latin typeface="Arial" panose="020B0604020202020204" pitchFamily="34" charset="0"/>
              </a:rPr>
              <a:t>B2B – IEC recommends B2B Procedures Finalised</a:t>
            </a:r>
            <a:endParaRPr lang="en-AU" sz="450" dirty="0">
              <a:solidFill>
                <a:prstClr val="black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cxnSp>
        <p:nvCxnSpPr>
          <p:cNvPr id="179" name="Straight Connector 178"/>
          <p:cNvCxnSpPr/>
          <p:nvPr/>
        </p:nvCxnSpPr>
        <p:spPr>
          <a:xfrm>
            <a:off x="6369889" y="1000319"/>
            <a:ext cx="0" cy="310449"/>
          </a:xfrm>
          <a:prstGeom prst="line">
            <a:avLst/>
          </a:prstGeom>
          <a:ln w="19050"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4" name="Flowchart: Decision 183"/>
          <p:cNvSpPr>
            <a:spLocks noChangeArrowheads="1"/>
          </p:cNvSpPr>
          <p:nvPr/>
        </p:nvSpPr>
        <p:spPr bwMode="auto">
          <a:xfrm>
            <a:off x="2867065" y="921164"/>
            <a:ext cx="54000" cy="54000"/>
          </a:xfrm>
          <a:prstGeom prst="flowChartDecision">
            <a:avLst/>
          </a:prstGeom>
          <a:solidFill>
            <a:srgbClr val="C41230"/>
          </a:solidFill>
          <a:ln w="12700" algn="ctr">
            <a:solidFill>
              <a:srgbClr val="1E4164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AU" sz="1350" dirty="0">
              <a:solidFill>
                <a:prstClr val="black"/>
              </a:solidFill>
            </a:endParaRPr>
          </a:p>
        </p:txBody>
      </p:sp>
      <p:sp>
        <p:nvSpPr>
          <p:cNvPr id="185" name="Rectangle 184"/>
          <p:cNvSpPr>
            <a:spLocks noChangeArrowheads="1"/>
          </p:cNvSpPr>
          <p:nvPr/>
        </p:nvSpPr>
        <p:spPr bwMode="auto">
          <a:xfrm>
            <a:off x="2696616" y="1023520"/>
            <a:ext cx="381083" cy="5114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noAutofit/>
          </a:bodyPr>
          <a:lstStyle/>
          <a:p>
            <a:pPr algn="ctr"/>
            <a:r>
              <a:rPr lang="en-AU" sz="525" dirty="0" smtClean="0">
                <a:solidFill>
                  <a:srgbClr val="000000"/>
                </a:solidFill>
                <a:latin typeface="Arial Black" panose="020B0A04020102020204" pitchFamily="34" charset="0"/>
              </a:rPr>
              <a:t>07 Apr</a:t>
            </a:r>
            <a:endParaRPr lang="en-AU" sz="525" dirty="0">
              <a:solidFill>
                <a:prstClr val="black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/>
            <a:r>
              <a:rPr lang="en-US" sz="450" dirty="0" smtClean="0">
                <a:solidFill>
                  <a:srgbClr val="000000"/>
                </a:solidFill>
                <a:latin typeface="Arial" panose="020B0604020202020204" pitchFamily="34" charset="0"/>
              </a:rPr>
              <a:t>SMP Draft Determination</a:t>
            </a:r>
            <a:endParaRPr lang="en-AU" sz="450" dirty="0">
              <a:solidFill>
                <a:prstClr val="black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96" name="Flowchart: Decision 195"/>
          <p:cNvSpPr>
            <a:spLocks noChangeArrowheads="1"/>
          </p:cNvSpPr>
          <p:nvPr/>
        </p:nvSpPr>
        <p:spPr bwMode="auto">
          <a:xfrm>
            <a:off x="4994099" y="921164"/>
            <a:ext cx="54000" cy="54000"/>
          </a:xfrm>
          <a:prstGeom prst="flowChartDecision">
            <a:avLst/>
          </a:prstGeom>
          <a:solidFill>
            <a:srgbClr val="C41230"/>
          </a:solidFill>
          <a:ln w="12700" algn="ctr">
            <a:solidFill>
              <a:srgbClr val="1E4164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AU" sz="1350" dirty="0">
              <a:solidFill>
                <a:prstClr val="black"/>
              </a:solidFill>
            </a:endParaRPr>
          </a:p>
        </p:txBody>
      </p:sp>
      <p:sp>
        <p:nvSpPr>
          <p:cNvPr id="197" name="Rectangle 196"/>
          <p:cNvSpPr>
            <a:spLocks noChangeArrowheads="1"/>
          </p:cNvSpPr>
          <p:nvPr/>
        </p:nvSpPr>
        <p:spPr bwMode="auto">
          <a:xfrm>
            <a:off x="4761649" y="1011357"/>
            <a:ext cx="480017" cy="5114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noAutofit/>
          </a:bodyPr>
          <a:lstStyle/>
          <a:p>
            <a:pPr algn="ctr"/>
            <a:r>
              <a:rPr lang="en-AU" sz="525" dirty="0">
                <a:solidFill>
                  <a:srgbClr val="000000"/>
                </a:solidFill>
                <a:latin typeface="Arial Black" panose="020B0A04020102020204" pitchFamily="34" charset="0"/>
              </a:rPr>
              <a:t>1 </a:t>
            </a:r>
            <a:r>
              <a:rPr lang="en-AU" sz="525" dirty="0" smtClean="0">
                <a:solidFill>
                  <a:srgbClr val="000000"/>
                </a:solidFill>
                <a:latin typeface="Arial Black" panose="020B0A04020102020204" pitchFamily="34" charset="0"/>
              </a:rPr>
              <a:t>Dec</a:t>
            </a:r>
            <a:endParaRPr lang="en-AU" sz="525" dirty="0">
              <a:solidFill>
                <a:prstClr val="black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/>
            <a:r>
              <a:rPr lang="en-US" sz="450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MC &amp; EN Ring</a:t>
            </a:r>
            <a:r>
              <a:rPr lang="en-AU" sz="450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AU" sz="45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fencing and network exemption guidelines</a:t>
            </a:r>
          </a:p>
        </p:txBody>
      </p:sp>
      <p:sp>
        <p:nvSpPr>
          <p:cNvPr id="198" name="Rectangle 197"/>
          <p:cNvSpPr>
            <a:spLocks noChangeArrowheads="1"/>
          </p:cNvSpPr>
          <p:nvPr/>
        </p:nvSpPr>
        <p:spPr bwMode="auto">
          <a:xfrm>
            <a:off x="7225529" y="1027259"/>
            <a:ext cx="475377" cy="5114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noAutofit/>
          </a:bodyPr>
          <a:lstStyle/>
          <a:p>
            <a:pPr algn="ctr"/>
            <a:r>
              <a:rPr lang="en-AU" sz="525" dirty="0" smtClean="0">
                <a:solidFill>
                  <a:srgbClr val="000000"/>
                </a:solidFill>
                <a:latin typeface="Arial Black" panose="020B0A04020102020204" pitchFamily="34" charset="0"/>
              </a:rPr>
              <a:t>1 Sep</a:t>
            </a:r>
            <a:endParaRPr lang="en-AU" sz="525" dirty="0">
              <a:solidFill>
                <a:prstClr val="black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/>
            <a:r>
              <a:rPr lang="en-AU" sz="450" dirty="0">
                <a:solidFill>
                  <a:srgbClr val="000000"/>
                </a:solidFill>
                <a:latin typeface="Arial" panose="020B0604020202020204" pitchFamily="34" charset="0"/>
              </a:rPr>
              <a:t>DNSPs to publish standard terms and conditions on which it will act as the initial Metering </a:t>
            </a:r>
            <a:r>
              <a:rPr lang="en-AU" sz="450" dirty="0" smtClean="0">
                <a:solidFill>
                  <a:srgbClr val="000000"/>
                </a:solidFill>
                <a:latin typeface="Arial" panose="020B0604020202020204" pitchFamily="34" charset="0"/>
              </a:rPr>
              <a:t>Coordinator</a:t>
            </a:r>
            <a:endParaRPr lang="en-AU" sz="450" dirty="0">
              <a:solidFill>
                <a:prstClr val="black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99" name="Flowchart: Decision 198"/>
          <p:cNvSpPr>
            <a:spLocks noChangeArrowheads="1"/>
          </p:cNvSpPr>
          <p:nvPr/>
        </p:nvSpPr>
        <p:spPr bwMode="auto">
          <a:xfrm>
            <a:off x="7415567" y="921164"/>
            <a:ext cx="54000" cy="54000"/>
          </a:xfrm>
          <a:prstGeom prst="flowChartDecision">
            <a:avLst/>
          </a:prstGeom>
          <a:solidFill>
            <a:srgbClr val="C41230"/>
          </a:solidFill>
          <a:ln w="12700" algn="ctr">
            <a:solidFill>
              <a:srgbClr val="1E4164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AU" sz="1350" dirty="0">
              <a:solidFill>
                <a:prstClr val="black"/>
              </a:solidFill>
            </a:endParaRPr>
          </a:p>
        </p:txBody>
      </p:sp>
      <p:sp>
        <p:nvSpPr>
          <p:cNvPr id="215" name="Rectangle 214"/>
          <p:cNvSpPr/>
          <p:nvPr/>
        </p:nvSpPr>
        <p:spPr>
          <a:xfrm>
            <a:off x="3898856" y="4472793"/>
            <a:ext cx="1095243" cy="1980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550" dirty="0" smtClean="0">
                <a:solidFill>
                  <a:prstClr val="black"/>
                </a:solidFill>
              </a:rPr>
              <a:t>AEMO Requirements</a:t>
            </a:r>
            <a:endParaRPr lang="en-AU" sz="550" dirty="0">
              <a:solidFill>
                <a:prstClr val="black"/>
              </a:solidFill>
            </a:endParaRPr>
          </a:p>
        </p:txBody>
      </p:sp>
      <p:sp>
        <p:nvSpPr>
          <p:cNvPr id="212" name="Rectangle 211"/>
          <p:cNvSpPr/>
          <p:nvPr/>
        </p:nvSpPr>
        <p:spPr>
          <a:xfrm>
            <a:off x="3003044" y="2810496"/>
            <a:ext cx="1237007" cy="209993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500" dirty="0" smtClean="0">
                <a:solidFill>
                  <a:prstClr val="black"/>
                </a:solidFill>
              </a:rPr>
              <a:t>SMP Conceptual  IT Designs  </a:t>
            </a:r>
            <a:endParaRPr lang="en-AU" sz="500" dirty="0">
              <a:solidFill>
                <a:prstClr val="black"/>
              </a:solidFill>
            </a:endParaRPr>
          </a:p>
        </p:txBody>
      </p:sp>
      <p:cxnSp>
        <p:nvCxnSpPr>
          <p:cNvPr id="175" name="Straight Connector 174"/>
          <p:cNvCxnSpPr/>
          <p:nvPr/>
        </p:nvCxnSpPr>
        <p:spPr>
          <a:xfrm>
            <a:off x="1250303" y="1012964"/>
            <a:ext cx="0" cy="310449"/>
          </a:xfrm>
          <a:prstGeom prst="line">
            <a:avLst/>
          </a:prstGeom>
          <a:ln w="19050"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9" name="Rectangle 208"/>
          <p:cNvSpPr/>
          <p:nvPr/>
        </p:nvSpPr>
        <p:spPr>
          <a:xfrm>
            <a:off x="4637681" y="3071808"/>
            <a:ext cx="1259842" cy="196161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500" dirty="0" smtClean="0">
                <a:solidFill>
                  <a:prstClr val="white"/>
                </a:solidFill>
              </a:rPr>
              <a:t>SMP B2B </a:t>
            </a:r>
            <a:r>
              <a:rPr lang="en-AU" sz="500" dirty="0">
                <a:solidFill>
                  <a:prstClr val="white"/>
                </a:solidFill>
              </a:rPr>
              <a:t>Procedure </a:t>
            </a:r>
            <a:r>
              <a:rPr lang="en-AU" sz="500" dirty="0" smtClean="0">
                <a:solidFill>
                  <a:prstClr val="white"/>
                </a:solidFill>
              </a:rPr>
              <a:t>Consultation</a:t>
            </a:r>
            <a:endParaRPr lang="en-AU" sz="500" dirty="0">
              <a:solidFill>
                <a:prstClr val="white"/>
              </a:solidFill>
            </a:endParaRPr>
          </a:p>
        </p:txBody>
      </p:sp>
      <p:sp>
        <p:nvSpPr>
          <p:cNvPr id="207" name="Rectangle 206"/>
          <p:cNvSpPr/>
          <p:nvPr/>
        </p:nvSpPr>
        <p:spPr>
          <a:xfrm>
            <a:off x="3640225" y="5316867"/>
            <a:ext cx="274307" cy="198000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AU" sz="450" dirty="0">
              <a:solidFill>
                <a:prstClr val="white"/>
              </a:solidFill>
            </a:endParaRPr>
          </a:p>
        </p:txBody>
      </p:sp>
      <p:sp>
        <p:nvSpPr>
          <p:cNvPr id="216" name="Rectangle 215"/>
          <p:cNvSpPr/>
          <p:nvPr/>
        </p:nvSpPr>
        <p:spPr>
          <a:xfrm>
            <a:off x="3481237" y="5573972"/>
            <a:ext cx="417620" cy="1980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550" dirty="0" smtClean="0">
                <a:solidFill>
                  <a:prstClr val="black"/>
                </a:solidFill>
              </a:rPr>
              <a:t>TRANS IEC</a:t>
            </a:r>
            <a:endParaRPr lang="en-AU" sz="550" dirty="0">
              <a:solidFill>
                <a:prstClr val="black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679069" y="5335790"/>
            <a:ext cx="238546" cy="1692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AU" sz="550" dirty="0" smtClean="0">
                <a:solidFill>
                  <a:prstClr val="black"/>
                </a:solidFill>
              </a:rPr>
              <a:t>IEC Election</a:t>
            </a:r>
            <a:endParaRPr lang="en-AU" sz="550" dirty="0">
              <a:solidFill>
                <a:prstClr val="black"/>
              </a:solidFill>
            </a:endParaRPr>
          </a:p>
        </p:txBody>
      </p:sp>
      <p:sp>
        <p:nvSpPr>
          <p:cNvPr id="187" name="Rectangle 186"/>
          <p:cNvSpPr/>
          <p:nvPr/>
        </p:nvSpPr>
        <p:spPr>
          <a:xfrm>
            <a:off x="2978476" y="5316867"/>
            <a:ext cx="646801" cy="198000"/>
          </a:xfrm>
          <a:prstGeom prst="rect">
            <a:avLst/>
          </a:prstGeom>
          <a:ln>
            <a:solidFill>
              <a:schemeClr val="accent4">
                <a:lumMod val="75000"/>
              </a:schemeClr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endParaRPr lang="en-AU" sz="450" dirty="0">
              <a:solidFill>
                <a:prstClr val="black"/>
              </a:solidFill>
            </a:endParaRPr>
          </a:p>
        </p:txBody>
      </p:sp>
      <p:sp>
        <p:nvSpPr>
          <p:cNvPr id="189" name="TextBox 188"/>
          <p:cNvSpPr txBox="1"/>
          <p:nvPr/>
        </p:nvSpPr>
        <p:spPr>
          <a:xfrm>
            <a:off x="2974275" y="5330701"/>
            <a:ext cx="693738" cy="169277"/>
          </a:xfrm>
          <a:prstGeom prst="rect">
            <a:avLst/>
          </a:prstGeom>
          <a:noFill/>
        </p:spPr>
        <p:txBody>
          <a:bodyPr wrap="square" lIns="0" tIns="0" rIns="0" bIns="0" rtlCol="0" anchor="ctr" anchorCtr="1">
            <a:spAutoFit/>
          </a:bodyPr>
          <a:lstStyle/>
          <a:p>
            <a:r>
              <a:rPr lang="en-AU" sz="550" dirty="0" smtClean="0">
                <a:solidFill>
                  <a:prstClr val="black"/>
                </a:solidFill>
              </a:rPr>
              <a:t>Election Procedures</a:t>
            </a:r>
          </a:p>
          <a:p>
            <a:r>
              <a:rPr lang="en-AU" sz="550" dirty="0" smtClean="0">
                <a:solidFill>
                  <a:prstClr val="black"/>
                </a:solidFill>
              </a:rPr>
              <a:t>&amp; Operating Manual</a:t>
            </a:r>
            <a:endParaRPr lang="en-AU" sz="550" dirty="0">
              <a:solidFill>
                <a:prstClr val="black"/>
              </a:solidFill>
            </a:endParaRPr>
          </a:p>
        </p:txBody>
      </p:sp>
      <p:sp>
        <p:nvSpPr>
          <p:cNvPr id="195" name="Rectangle 194"/>
          <p:cNvSpPr/>
          <p:nvPr/>
        </p:nvSpPr>
        <p:spPr>
          <a:xfrm>
            <a:off x="4722696" y="5316867"/>
            <a:ext cx="1629145" cy="186625"/>
          </a:xfrm>
          <a:prstGeom prst="rect">
            <a:avLst/>
          </a:prstGeom>
          <a:solidFill>
            <a:srgbClr val="B676A8"/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550" dirty="0" smtClean="0">
                <a:solidFill>
                  <a:prstClr val="white"/>
                </a:solidFill>
              </a:rPr>
              <a:t>Fee methodology *(if required) </a:t>
            </a:r>
            <a:endParaRPr lang="en-AU" sz="550" dirty="0">
              <a:solidFill>
                <a:prstClr val="white"/>
              </a:solidFill>
            </a:endParaRPr>
          </a:p>
        </p:txBody>
      </p:sp>
      <p:sp>
        <p:nvSpPr>
          <p:cNvPr id="226" name="Rectangle 225"/>
          <p:cNvSpPr>
            <a:spLocks noChangeArrowheads="1"/>
          </p:cNvSpPr>
          <p:nvPr/>
        </p:nvSpPr>
        <p:spPr bwMode="auto">
          <a:xfrm>
            <a:off x="6444522" y="1011357"/>
            <a:ext cx="477831" cy="317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noAutofit/>
          </a:bodyPr>
          <a:lstStyle/>
          <a:p>
            <a:pPr algn="ctr"/>
            <a:r>
              <a:rPr lang="en-AU" sz="525" dirty="0" smtClean="0">
                <a:solidFill>
                  <a:srgbClr val="000000"/>
                </a:solidFill>
                <a:latin typeface="Arial Black" panose="020B0A04020102020204" pitchFamily="34" charset="0"/>
              </a:rPr>
              <a:t>1 Jun</a:t>
            </a:r>
            <a:endParaRPr lang="en-AU" sz="525" dirty="0">
              <a:solidFill>
                <a:prstClr val="black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/>
            <a:r>
              <a:rPr lang="en-US" sz="450" dirty="0" smtClean="0">
                <a:solidFill>
                  <a:srgbClr val="000000"/>
                </a:solidFill>
                <a:latin typeface="Arial" panose="020B0604020202020204" pitchFamily="34" charset="0"/>
              </a:rPr>
              <a:t>B2B – AEMO publish </a:t>
            </a:r>
            <a:r>
              <a:rPr lang="en-US" sz="450" dirty="0">
                <a:solidFill>
                  <a:srgbClr val="000000"/>
                </a:solidFill>
                <a:latin typeface="Arial" panose="020B0604020202020204" pitchFamily="34" charset="0"/>
              </a:rPr>
              <a:t>B2B Procedures &amp; Accreditation </a:t>
            </a:r>
            <a:r>
              <a:rPr lang="en-US" sz="450" dirty="0" smtClean="0">
                <a:solidFill>
                  <a:srgbClr val="000000"/>
                </a:solidFill>
                <a:latin typeface="Arial" panose="020B0604020202020204" pitchFamily="34" charset="0"/>
              </a:rPr>
              <a:t>Process</a:t>
            </a:r>
            <a:endParaRPr lang="en-AU" sz="450" dirty="0">
              <a:solidFill>
                <a:prstClr val="black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51" name="Flowchart: Decision 150"/>
          <p:cNvSpPr>
            <a:spLocks noChangeArrowheads="1"/>
          </p:cNvSpPr>
          <p:nvPr/>
        </p:nvSpPr>
        <p:spPr bwMode="auto">
          <a:xfrm>
            <a:off x="6619379" y="921164"/>
            <a:ext cx="54000" cy="54000"/>
          </a:xfrm>
          <a:prstGeom prst="flowChartDecision">
            <a:avLst/>
          </a:prstGeom>
          <a:solidFill>
            <a:srgbClr val="C41230"/>
          </a:solidFill>
          <a:ln w="12700" algn="ctr">
            <a:solidFill>
              <a:srgbClr val="1E4164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AU" sz="1350" dirty="0">
              <a:solidFill>
                <a:prstClr val="black"/>
              </a:solidFill>
            </a:endParaRPr>
          </a:p>
        </p:txBody>
      </p:sp>
      <p:sp>
        <p:nvSpPr>
          <p:cNvPr id="153" name="Rectangle 152"/>
          <p:cNvSpPr/>
          <p:nvPr/>
        </p:nvSpPr>
        <p:spPr>
          <a:xfrm>
            <a:off x="8411931" y="4115085"/>
            <a:ext cx="661668" cy="198000"/>
          </a:xfrm>
          <a:prstGeom prst="rect">
            <a:avLst/>
          </a:prstGeom>
          <a:ln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AU" sz="550" dirty="0" smtClean="0">
                <a:solidFill>
                  <a:prstClr val="black"/>
                </a:solidFill>
              </a:rPr>
              <a:t>Heightened Support</a:t>
            </a:r>
            <a:endParaRPr lang="en-AU" sz="550" dirty="0">
              <a:solidFill>
                <a:prstClr val="black"/>
              </a:solidFill>
            </a:endParaRPr>
          </a:p>
        </p:txBody>
      </p:sp>
      <p:sp>
        <p:nvSpPr>
          <p:cNvPr id="155" name="TextBox 154"/>
          <p:cNvSpPr txBox="1"/>
          <p:nvPr/>
        </p:nvSpPr>
        <p:spPr>
          <a:xfrm rot="5400000">
            <a:off x="239838" y="1564219"/>
            <a:ext cx="307777" cy="657354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en-AU" sz="800" b="1" dirty="0" smtClean="0">
                <a:solidFill>
                  <a:prstClr val="black"/>
                </a:solidFill>
              </a:rPr>
              <a:t>Procedures</a:t>
            </a:r>
            <a:endParaRPr lang="en-AU" sz="1200" b="1" dirty="0">
              <a:solidFill>
                <a:prstClr val="black"/>
              </a:solidFill>
            </a:endParaRPr>
          </a:p>
        </p:txBody>
      </p:sp>
      <p:sp>
        <p:nvSpPr>
          <p:cNvPr id="156" name="TextBox 155"/>
          <p:cNvSpPr txBox="1"/>
          <p:nvPr/>
        </p:nvSpPr>
        <p:spPr>
          <a:xfrm rot="5400000">
            <a:off x="369057" y="3068814"/>
            <a:ext cx="307777" cy="891331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en-AU" sz="800" b="1" dirty="0" smtClean="0">
                <a:solidFill>
                  <a:prstClr val="black"/>
                </a:solidFill>
              </a:rPr>
              <a:t>Market</a:t>
            </a:r>
            <a:r>
              <a:rPr lang="en-AU" sz="800" dirty="0" smtClean="0">
                <a:solidFill>
                  <a:prstClr val="black"/>
                </a:solidFill>
              </a:rPr>
              <a:t> </a:t>
            </a:r>
            <a:r>
              <a:rPr lang="en-AU" sz="800" b="1" dirty="0" smtClean="0">
                <a:solidFill>
                  <a:prstClr val="black"/>
                </a:solidFill>
              </a:rPr>
              <a:t>Readiness</a:t>
            </a:r>
            <a:endParaRPr lang="en-AU" sz="800" b="1" dirty="0">
              <a:solidFill>
                <a:prstClr val="black"/>
              </a:solidFill>
            </a:endParaRPr>
          </a:p>
        </p:txBody>
      </p:sp>
      <p:sp>
        <p:nvSpPr>
          <p:cNvPr id="157" name="TextBox 156"/>
          <p:cNvSpPr txBox="1"/>
          <p:nvPr/>
        </p:nvSpPr>
        <p:spPr>
          <a:xfrm rot="5400000">
            <a:off x="426690" y="4835795"/>
            <a:ext cx="307777" cy="1031058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en-AU" sz="800" b="1" dirty="0" smtClean="0">
                <a:solidFill>
                  <a:prstClr val="black"/>
                </a:solidFill>
              </a:rPr>
              <a:t>Supporting Activities</a:t>
            </a:r>
            <a:endParaRPr lang="en-AU" sz="800" b="1" dirty="0">
              <a:solidFill>
                <a:prstClr val="black"/>
              </a:solidFill>
            </a:endParaRPr>
          </a:p>
        </p:txBody>
      </p:sp>
      <p:sp>
        <p:nvSpPr>
          <p:cNvPr id="158" name="TextBox 157"/>
          <p:cNvSpPr txBox="1"/>
          <p:nvPr/>
        </p:nvSpPr>
        <p:spPr>
          <a:xfrm rot="5400000">
            <a:off x="186845" y="4257465"/>
            <a:ext cx="307777" cy="551368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en-AU" sz="800" b="1" dirty="0" smtClean="0">
                <a:solidFill>
                  <a:prstClr val="black"/>
                </a:solidFill>
              </a:rPr>
              <a:t>IT Systems</a:t>
            </a:r>
            <a:endParaRPr lang="en-AU" sz="800" b="1" dirty="0">
              <a:solidFill>
                <a:prstClr val="black"/>
              </a:solidFill>
            </a:endParaRPr>
          </a:p>
        </p:txBody>
      </p:sp>
      <p:sp>
        <p:nvSpPr>
          <p:cNvPr id="223" name="Rectangle 222"/>
          <p:cNvSpPr/>
          <p:nvPr/>
        </p:nvSpPr>
        <p:spPr>
          <a:xfrm>
            <a:off x="4478094" y="2101279"/>
            <a:ext cx="126000" cy="126000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600" b="1" dirty="0" smtClean="0">
                <a:solidFill>
                  <a:prstClr val="white"/>
                </a:solidFill>
              </a:rPr>
              <a:t>P</a:t>
            </a:r>
            <a:endParaRPr lang="en-AU" sz="200" b="1" dirty="0">
              <a:solidFill>
                <a:prstClr val="white"/>
              </a:solidFill>
            </a:endParaRPr>
          </a:p>
        </p:txBody>
      </p:sp>
      <p:sp>
        <p:nvSpPr>
          <p:cNvPr id="227" name="Rectangle 226"/>
          <p:cNvSpPr/>
          <p:nvPr/>
        </p:nvSpPr>
        <p:spPr>
          <a:xfrm>
            <a:off x="5041808" y="2101279"/>
            <a:ext cx="126000" cy="126000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600" b="1" dirty="0" smtClean="0">
                <a:solidFill>
                  <a:prstClr val="white"/>
                </a:solidFill>
              </a:rPr>
              <a:t>P</a:t>
            </a:r>
            <a:endParaRPr lang="en-AU" sz="200" b="1" dirty="0">
              <a:solidFill>
                <a:prstClr val="white"/>
              </a:solidFill>
            </a:endParaRPr>
          </a:p>
        </p:txBody>
      </p:sp>
      <p:sp>
        <p:nvSpPr>
          <p:cNvPr id="228" name="Rectangle 227"/>
          <p:cNvSpPr/>
          <p:nvPr/>
        </p:nvSpPr>
        <p:spPr>
          <a:xfrm>
            <a:off x="5726495" y="2101279"/>
            <a:ext cx="126000" cy="126000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600" b="1" dirty="0" smtClean="0">
                <a:solidFill>
                  <a:prstClr val="white"/>
                </a:solidFill>
              </a:rPr>
              <a:t>P</a:t>
            </a:r>
            <a:endParaRPr lang="en-AU" sz="200" b="1" dirty="0">
              <a:solidFill>
                <a:prstClr val="white"/>
              </a:solidFill>
            </a:endParaRPr>
          </a:p>
        </p:txBody>
      </p:sp>
      <p:sp>
        <p:nvSpPr>
          <p:cNvPr id="154" name="Rectangle 153"/>
          <p:cNvSpPr/>
          <p:nvPr/>
        </p:nvSpPr>
        <p:spPr>
          <a:xfrm>
            <a:off x="8197080" y="2373043"/>
            <a:ext cx="126000" cy="126000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600" b="1" dirty="0" smtClean="0">
                <a:solidFill>
                  <a:prstClr val="white"/>
                </a:solidFill>
              </a:rPr>
              <a:t>P</a:t>
            </a:r>
            <a:endParaRPr lang="en-AU" sz="200" b="1" dirty="0">
              <a:solidFill>
                <a:prstClr val="white"/>
              </a:solidFill>
            </a:endParaRPr>
          </a:p>
        </p:txBody>
      </p:sp>
      <p:sp>
        <p:nvSpPr>
          <p:cNvPr id="159" name="Rectangle 158"/>
          <p:cNvSpPr/>
          <p:nvPr/>
        </p:nvSpPr>
        <p:spPr>
          <a:xfrm>
            <a:off x="3077699" y="3403593"/>
            <a:ext cx="1102415" cy="210463"/>
          </a:xfrm>
          <a:prstGeom prst="rect">
            <a:avLst/>
          </a:prstGeom>
          <a:ln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AU" sz="550" dirty="0" smtClean="0">
                <a:solidFill>
                  <a:prstClr val="black"/>
                </a:solidFill>
              </a:rPr>
              <a:t>Market Readiness Strategy</a:t>
            </a:r>
            <a:endParaRPr lang="en-AU" sz="550" dirty="0">
              <a:solidFill>
                <a:prstClr val="black"/>
              </a:solidFill>
            </a:endParaRPr>
          </a:p>
        </p:txBody>
      </p:sp>
      <p:sp>
        <p:nvSpPr>
          <p:cNvPr id="161" name="Rectangle 160"/>
          <p:cNvSpPr/>
          <p:nvPr/>
        </p:nvSpPr>
        <p:spPr>
          <a:xfrm>
            <a:off x="4438249" y="3632999"/>
            <a:ext cx="2447180" cy="198000"/>
          </a:xfrm>
          <a:prstGeom prst="rect">
            <a:avLst/>
          </a:prstGeom>
          <a:ln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b" anchorCtr="0"/>
          <a:lstStyle/>
          <a:p>
            <a:pPr algn="ctr"/>
            <a:r>
              <a:rPr lang="en-AU" sz="550" dirty="0" smtClean="0">
                <a:solidFill>
                  <a:prstClr val="black"/>
                </a:solidFill>
              </a:rPr>
              <a:t>Industry Training</a:t>
            </a:r>
            <a:endParaRPr lang="en-AU" sz="550" dirty="0">
              <a:solidFill>
                <a:prstClr val="black"/>
              </a:solidFill>
            </a:endParaRPr>
          </a:p>
        </p:txBody>
      </p:sp>
      <p:sp>
        <p:nvSpPr>
          <p:cNvPr id="182" name="Rectangle 181"/>
          <p:cNvSpPr/>
          <p:nvPr/>
        </p:nvSpPr>
        <p:spPr>
          <a:xfrm>
            <a:off x="5939216" y="4115085"/>
            <a:ext cx="1716914" cy="197443"/>
          </a:xfrm>
          <a:prstGeom prst="rect">
            <a:avLst/>
          </a:prstGeom>
          <a:ln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b" anchorCtr="0"/>
          <a:lstStyle/>
          <a:p>
            <a:pPr algn="ctr"/>
            <a:r>
              <a:rPr lang="en-AU" sz="550" dirty="0" smtClean="0">
                <a:solidFill>
                  <a:prstClr val="black"/>
                </a:solidFill>
              </a:rPr>
              <a:t>Transition &amp; Cut Over Planning</a:t>
            </a:r>
            <a:endParaRPr lang="en-AU" sz="550" dirty="0">
              <a:solidFill>
                <a:prstClr val="black"/>
              </a:solidFill>
            </a:endParaRPr>
          </a:p>
        </p:txBody>
      </p:sp>
      <p:sp>
        <p:nvSpPr>
          <p:cNvPr id="203" name="Rectangle 202"/>
          <p:cNvSpPr/>
          <p:nvPr/>
        </p:nvSpPr>
        <p:spPr>
          <a:xfrm>
            <a:off x="4480623" y="4713858"/>
            <a:ext cx="1308713" cy="1980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550" dirty="0" smtClean="0">
                <a:solidFill>
                  <a:prstClr val="black"/>
                </a:solidFill>
              </a:rPr>
              <a:t>AEMO Design</a:t>
            </a:r>
            <a:endParaRPr lang="en-AU" sz="550" dirty="0">
              <a:solidFill>
                <a:prstClr val="black"/>
              </a:solidFill>
            </a:endParaRPr>
          </a:p>
        </p:txBody>
      </p:sp>
      <p:sp>
        <p:nvSpPr>
          <p:cNvPr id="204" name="Rectangle 203"/>
          <p:cNvSpPr/>
          <p:nvPr/>
        </p:nvSpPr>
        <p:spPr>
          <a:xfrm>
            <a:off x="5164002" y="4958661"/>
            <a:ext cx="2122992" cy="1980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550" dirty="0" smtClean="0">
                <a:solidFill>
                  <a:prstClr val="black"/>
                </a:solidFill>
              </a:rPr>
              <a:t>All - IT Development / Internal Testing</a:t>
            </a:r>
            <a:endParaRPr lang="en-AU" sz="550" dirty="0">
              <a:solidFill>
                <a:prstClr val="black"/>
              </a:solidFill>
            </a:endParaRPr>
          </a:p>
        </p:txBody>
      </p:sp>
      <p:sp>
        <p:nvSpPr>
          <p:cNvPr id="210" name="Rectangle 209"/>
          <p:cNvSpPr/>
          <p:nvPr/>
        </p:nvSpPr>
        <p:spPr>
          <a:xfrm>
            <a:off x="7315250" y="4958661"/>
            <a:ext cx="939931" cy="198000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550" dirty="0" smtClean="0">
                <a:solidFill>
                  <a:prstClr val="white"/>
                </a:solidFill>
              </a:rPr>
              <a:t>Industry Testing</a:t>
            </a:r>
            <a:endParaRPr lang="en-AU" sz="550" dirty="0">
              <a:solidFill>
                <a:prstClr val="white"/>
              </a:solidFill>
            </a:endParaRPr>
          </a:p>
        </p:txBody>
      </p:sp>
      <p:sp>
        <p:nvSpPr>
          <p:cNvPr id="222" name="Rectangle 221"/>
          <p:cNvSpPr/>
          <p:nvPr/>
        </p:nvSpPr>
        <p:spPr>
          <a:xfrm>
            <a:off x="5182281" y="2974029"/>
            <a:ext cx="126000" cy="126000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600" b="1" dirty="0" smtClean="0">
                <a:solidFill>
                  <a:prstClr val="white"/>
                </a:solidFill>
              </a:rPr>
              <a:t>P</a:t>
            </a:r>
            <a:endParaRPr lang="en-AU" sz="200" b="1" dirty="0">
              <a:solidFill>
                <a:prstClr val="white"/>
              </a:solidFill>
            </a:endParaRPr>
          </a:p>
        </p:txBody>
      </p:sp>
      <p:sp>
        <p:nvSpPr>
          <p:cNvPr id="231" name="Rectangle 230"/>
          <p:cNvSpPr/>
          <p:nvPr/>
        </p:nvSpPr>
        <p:spPr>
          <a:xfrm>
            <a:off x="5823232" y="2974029"/>
            <a:ext cx="126000" cy="126000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600" b="1" dirty="0" smtClean="0">
                <a:solidFill>
                  <a:prstClr val="white"/>
                </a:solidFill>
              </a:rPr>
              <a:t>P</a:t>
            </a:r>
            <a:endParaRPr lang="en-AU" sz="200" b="1" dirty="0">
              <a:solidFill>
                <a:prstClr val="white"/>
              </a:solidFill>
            </a:endParaRPr>
          </a:p>
        </p:txBody>
      </p:sp>
      <p:sp>
        <p:nvSpPr>
          <p:cNvPr id="232" name="Rectangle 231"/>
          <p:cNvSpPr/>
          <p:nvPr/>
        </p:nvSpPr>
        <p:spPr>
          <a:xfrm>
            <a:off x="3285118" y="3071808"/>
            <a:ext cx="1350236" cy="197841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500" dirty="0" smtClean="0">
                <a:solidFill>
                  <a:prstClr val="black"/>
                </a:solidFill>
              </a:rPr>
              <a:t>SMP Procedure Development</a:t>
            </a:r>
            <a:endParaRPr lang="en-AU" sz="500" dirty="0">
              <a:solidFill>
                <a:prstClr val="black"/>
              </a:solidFill>
            </a:endParaRPr>
          </a:p>
        </p:txBody>
      </p:sp>
      <p:sp>
        <p:nvSpPr>
          <p:cNvPr id="220" name="Rectangle 219"/>
          <p:cNvSpPr/>
          <p:nvPr/>
        </p:nvSpPr>
        <p:spPr>
          <a:xfrm>
            <a:off x="4574831" y="2974029"/>
            <a:ext cx="126000" cy="126000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600" b="1" dirty="0" smtClean="0">
                <a:solidFill>
                  <a:prstClr val="white"/>
                </a:solidFill>
              </a:rPr>
              <a:t>P</a:t>
            </a:r>
            <a:endParaRPr lang="en-AU" sz="200" b="1" dirty="0">
              <a:solidFill>
                <a:prstClr val="white"/>
              </a:solidFill>
            </a:endParaRPr>
          </a:p>
        </p:txBody>
      </p:sp>
      <p:cxnSp>
        <p:nvCxnSpPr>
          <p:cNvPr id="233" name="Straight Connector 232"/>
          <p:cNvCxnSpPr/>
          <p:nvPr/>
        </p:nvCxnSpPr>
        <p:spPr>
          <a:xfrm flipV="1">
            <a:off x="139905" y="5227110"/>
            <a:ext cx="8928000" cy="6824"/>
          </a:xfrm>
          <a:prstGeom prst="line">
            <a:avLst/>
          </a:prstGeom>
          <a:ln w="12700"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Rectangle 33"/>
          <p:cNvSpPr/>
          <p:nvPr/>
        </p:nvSpPr>
        <p:spPr>
          <a:xfrm>
            <a:off x="1582270" y="1963912"/>
            <a:ext cx="1424709" cy="1980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500" dirty="0" smtClean="0">
                <a:solidFill>
                  <a:prstClr val="black"/>
                </a:solidFill>
              </a:rPr>
              <a:t>EN/MC/MRP </a:t>
            </a:r>
            <a:r>
              <a:rPr lang="en-AU" sz="500" dirty="0">
                <a:solidFill>
                  <a:prstClr val="black"/>
                </a:solidFill>
              </a:rPr>
              <a:t>Package 1 Development</a:t>
            </a:r>
          </a:p>
        </p:txBody>
      </p:sp>
      <p:sp>
        <p:nvSpPr>
          <p:cNvPr id="35" name="Rectangle 34"/>
          <p:cNvSpPr/>
          <p:nvPr/>
        </p:nvSpPr>
        <p:spPr>
          <a:xfrm>
            <a:off x="722404" y="1963912"/>
            <a:ext cx="859866" cy="198000"/>
          </a:xfrm>
          <a:prstGeom prst="rect">
            <a:avLst/>
          </a:prstGeom>
          <a:ln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AU" sz="500" dirty="0">
                <a:solidFill>
                  <a:prstClr val="black"/>
                </a:solidFill>
              </a:rPr>
              <a:t>MC Draft </a:t>
            </a:r>
            <a:r>
              <a:rPr lang="en-AU" sz="500" dirty="0" smtClean="0">
                <a:solidFill>
                  <a:prstClr val="black"/>
                </a:solidFill>
              </a:rPr>
              <a:t>Procedures</a:t>
            </a:r>
            <a:endParaRPr lang="en-AU" sz="500" dirty="0">
              <a:solidFill>
                <a:prstClr val="black"/>
              </a:solidFill>
            </a:endParaRPr>
          </a:p>
        </p:txBody>
      </p:sp>
      <p:cxnSp>
        <p:nvCxnSpPr>
          <p:cNvPr id="83" name="Straight Connector 82"/>
          <p:cNvCxnSpPr/>
          <p:nvPr/>
        </p:nvCxnSpPr>
        <p:spPr>
          <a:xfrm flipV="1">
            <a:off x="145598" y="3324372"/>
            <a:ext cx="8928000" cy="6824"/>
          </a:xfrm>
          <a:prstGeom prst="line">
            <a:avLst/>
          </a:prstGeom>
          <a:ln w="12700"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0" name="Straight Connector 199"/>
          <p:cNvCxnSpPr/>
          <p:nvPr/>
        </p:nvCxnSpPr>
        <p:spPr>
          <a:xfrm flipV="1">
            <a:off x="145598" y="4380766"/>
            <a:ext cx="8928000" cy="6824"/>
          </a:xfrm>
          <a:prstGeom prst="line">
            <a:avLst/>
          </a:prstGeom>
          <a:ln w="12700"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/>
          <p:cNvCxnSpPr/>
          <p:nvPr/>
        </p:nvCxnSpPr>
        <p:spPr>
          <a:xfrm flipV="1">
            <a:off x="150882" y="1749248"/>
            <a:ext cx="8928000" cy="6824"/>
          </a:xfrm>
          <a:prstGeom prst="line">
            <a:avLst/>
          </a:prstGeom>
          <a:ln w="12700"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4" name="Straight Connector 233"/>
          <p:cNvCxnSpPr/>
          <p:nvPr/>
        </p:nvCxnSpPr>
        <p:spPr>
          <a:xfrm flipV="1">
            <a:off x="150882" y="6072279"/>
            <a:ext cx="8928000" cy="6824"/>
          </a:xfrm>
          <a:prstGeom prst="line">
            <a:avLst/>
          </a:prstGeom>
          <a:ln w="12700"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8" name="Rectangle 237"/>
          <p:cNvSpPr/>
          <p:nvPr/>
        </p:nvSpPr>
        <p:spPr>
          <a:xfrm>
            <a:off x="5164001" y="6673074"/>
            <a:ext cx="126000" cy="126000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600" b="1" dirty="0" smtClean="0">
                <a:solidFill>
                  <a:prstClr val="white"/>
                </a:solidFill>
              </a:rPr>
              <a:t>P</a:t>
            </a:r>
            <a:endParaRPr lang="en-AU" sz="600" b="1" dirty="0">
              <a:solidFill>
                <a:prstClr val="white"/>
              </a:solidFill>
            </a:endParaRPr>
          </a:p>
        </p:txBody>
      </p:sp>
      <p:sp>
        <p:nvSpPr>
          <p:cNvPr id="239" name="Rectangle 3"/>
          <p:cNvSpPr>
            <a:spLocks noChangeArrowheads="1"/>
          </p:cNvSpPr>
          <p:nvPr/>
        </p:nvSpPr>
        <p:spPr bwMode="auto">
          <a:xfrm>
            <a:off x="5352813" y="6680021"/>
            <a:ext cx="344116" cy="1384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68580" tIns="34290" rIns="68580" bIns="3429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AU" altLang="en-US" sz="450" dirty="0" smtClean="0">
                <a:solidFill>
                  <a:prstClr val="black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Publish</a:t>
            </a:r>
            <a:endParaRPr lang="en-AU" altLang="en-US" sz="450" dirty="0">
              <a:solidFill>
                <a:prstClr val="black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43" name="TextBox 242"/>
          <p:cNvSpPr txBox="1"/>
          <p:nvPr/>
        </p:nvSpPr>
        <p:spPr>
          <a:xfrm rot="5400000">
            <a:off x="172100" y="2728793"/>
            <a:ext cx="307777" cy="360782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en-AU" sz="800" dirty="0" smtClean="0">
                <a:solidFill>
                  <a:prstClr val="black"/>
                </a:solidFill>
              </a:rPr>
              <a:t>B2B</a:t>
            </a:r>
            <a:endParaRPr lang="en-AU" sz="800" dirty="0">
              <a:solidFill>
                <a:prstClr val="black"/>
              </a:solidFill>
            </a:endParaRPr>
          </a:p>
        </p:txBody>
      </p:sp>
      <p:sp>
        <p:nvSpPr>
          <p:cNvPr id="244" name="Rectangle 243"/>
          <p:cNvSpPr/>
          <p:nvPr/>
        </p:nvSpPr>
        <p:spPr>
          <a:xfrm>
            <a:off x="4441636" y="3629215"/>
            <a:ext cx="468660" cy="153736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AU" sz="550" dirty="0" smtClean="0">
                <a:solidFill>
                  <a:prstClr val="black"/>
                </a:solidFill>
              </a:rPr>
              <a:t>Plan</a:t>
            </a:r>
            <a:endParaRPr lang="en-AU" sz="550" dirty="0">
              <a:solidFill>
                <a:prstClr val="black"/>
              </a:solidFill>
            </a:endParaRPr>
          </a:p>
        </p:txBody>
      </p:sp>
      <p:sp>
        <p:nvSpPr>
          <p:cNvPr id="245" name="Rectangle 244"/>
          <p:cNvSpPr/>
          <p:nvPr/>
        </p:nvSpPr>
        <p:spPr>
          <a:xfrm>
            <a:off x="6416437" y="3629231"/>
            <a:ext cx="468660" cy="153736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AU" sz="550" dirty="0" smtClean="0">
                <a:solidFill>
                  <a:prstClr val="black"/>
                </a:solidFill>
              </a:rPr>
              <a:t>Execute</a:t>
            </a:r>
            <a:endParaRPr lang="en-AU" sz="550" dirty="0">
              <a:solidFill>
                <a:prstClr val="black"/>
              </a:solidFill>
            </a:endParaRPr>
          </a:p>
        </p:txBody>
      </p:sp>
      <p:cxnSp>
        <p:nvCxnSpPr>
          <p:cNvPr id="247" name="Straight Arrow Connector 246"/>
          <p:cNvCxnSpPr>
            <a:stCxn id="244" idx="3"/>
          </p:cNvCxnSpPr>
          <p:nvPr/>
        </p:nvCxnSpPr>
        <p:spPr>
          <a:xfrm>
            <a:off x="4910296" y="3706083"/>
            <a:ext cx="1495545" cy="0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8" name="Rectangle 247"/>
          <p:cNvSpPr/>
          <p:nvPr/>
        </p:nvSpPr>
        <p:spPr>
          <a:xfrm>
            <a:off x="6054212" y="3869435"/>
            <a:ext cx="468660" cy="153736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AU" sz="550" dirty="0" smtClean="0">
                <a:solidFill>
                  <a:prstClr val="black"/>
                </a:solidFill>
              </a:rPr>
              <a:t>Plan</a:t>
            </a:r>
            <a:endParaRPr lang="en-AU" sz="550" dirty="0">
              <a:solidFill>
                <a:prstClr val="black"/>
              </a:solidFill>
            </a:endParaRPr>
          </a:p>
        </p:txBody>
      </p:sp>
      <p:cxnSp>
        <p:nvCxnSpPr>
          <p:cNvPr id="163" name="Straight Connector 162"/>
          <p:cNvCxnSpPr/>
          <p:nvPr/>
        </p:nvCxnSpPr>
        <p:spPr>
          <a:xfrm flipV="1">
            <a:off x="177095" y="2734971"/>
            <a:ext cx="8928000" cy="6824"/>
          </a:xfrm>
          <a:prstGeom prst="line">
            <a:avLst/>
          </a:prstGeom>
          <a:ln w="12700">
            <a:prstDash val="sysDot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3" name="Rectangle 212"/>
          <p:cNvSpPr/>
          <p:nvPr/>
        </p:nvSpPr>
        <p:spPr>
          <a:xfrm>
            <a:off x="5938173" y="3403594"/>
            <a:ext cx="2033253" cy="198000"/>
          </a:xfrm>
          <a:prstGeom prst="rect">
            <a:avLst/>
          </a:prstGeom>
          <a:ln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b" anchorCtr="0"/>
          <a:lstStyle/>
          <a:p>
            <a:pPr algn="ctr"/>
            <a:r>
              <a:rPr lang="en-AU" sz="550" dirty="0">
                <a:solidFill>
                  <a:prstClr val="black"/>
                </a:solidFill>
              </a:rPr>
              <a:t>Registration &amp; Accreditation</a:t>
            </a:r>
          </a:p>
        </p:txBody>
      </p:sp>
      <p:sp>
        <p:nvSpPr>
          <p:cNvPr id="221" name="Rectangle 220"/>
          <p:cNvSpPr>
            <a:spLocks noChangeArrowheads="1"/>
          </p:cNvSpPr>
          <p:nvPr/>
        </p:nvSpPr>
        <p:spPr bwMode="auto">
          <a:xfrm>
            <a:off x="7123947" y="4800155"/>
            <a:ext cx="399579" cy="3073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noAutofit/>
          </a:bodyPr>
          <a:lstStyle/>
          <a:p>
            <a:pPr algn="ctr"/>
            <a:r>
              <a:rPr lang="en-US" sz="450" b="1" dirty="0" smtClean="0">
                <a:solidFill>
                  <a:srgbClr val="000000"/>
                </a:solidFill>
                <a:latin typeface="Arial" panose="020B0604020202020204" pitchFamily="34" charset="0"/>
              </a:rPr>
              <a:t>Pre-Prod Release</a:t>
            </a:r>
          </a:p>
        </p:txBody>
      </p:sp>
      <p:sp>
        <p:nvSpPr>
          <p:cNvPr id="183" name="Rectangle 182"/>
          <p:cNvSpPr>
            <a:spLocks noChangeArrowheads="1"/>
          </p:cNvSpPr>
          <p:nvPr/>
        </p:nvSpPr>
        <p:spPr bwMode="auto">
          <a:xfrm>
            <a:off x="8113175" y="4800155"/>
            <a:ext cx="304695" cy="3073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noAutofit/>
          </a:bodyPr>
          <a:lstStyle/>
          <a:p>
            <a:pPr algn="ctr"/>
            <a:r>
              <a:rPr lang="en-US" sz="450" b="1" dirty="0" smtClean="0">
                <a:solidFill>
                  <a:srgbClr val="000000"/>
                </a:solidFill>
                <a:latin typeface="Arial" panose="020B0604020202020204" pitchFamily="34" charset="0"/>
              </a:rPr>
              <a:t>Prod Release</a:t>
            </a:r>
          </a:p>
        </p:txBody>
      </p:sp>
      <p:sp>
        <p:nvSpPr>
          <p:cNvPr id="160" name="Rectangle 159"/>
          <p:cNvSpPr/>
          <p:nvPr/>
        </p:nvSpPr>
        <p:spPr>
          <a:xfrm>
            <a:off x="2941942" y="1853888"/>
            <a:ext cx="126000" cy="126000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600" b="1" dirty="0" smtClean="0">
                <a:solidFill>
                  <a:prstClr val="white"/>
                </a:solidFill>
              </a:rPr>
              <a:t>P</a:t>
            </a:r>
            <a:endParaRPr lang="en-AU" sz="200" b="1" dirty="0">
              <a:solidFill>
                <a:prstClr val="white"/>
              </a:solidFill>
            </a:endParaRPr>
          </a:p>
        </p:txBody>
      </p:sp>
      <p:sp>
        <p:nvSpPr>
          <p:cNvPr id="217" name="Rectangle 216"/>
          <p:cNvSpPr/>
          <p:nvPr/>
        </p:nvSpPr>
        <p:spPr>
          <a:xfrm>
            <a:off x="3544238" y="1853888"/>
            <a:ext cx="126000" cy="126000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600" b="1" dirty="0" smtClean="0">
                <a:solidFill>
                  <a:prstClr val="white"/>
                </a:solidFill>
              </a:rPr>
              <a:t>P</a:t>
            </a:r>
            <a:endParaRPr lang="en-AU" sz="200" b="1" dirty="0">
              <a:solidFill>
                <a:prstClr val="white"/>
              </a:solidFill>
            </a:endParaRPr>
          </a:p>
        </p:txBody>
      </p:sp>
      <p:sp>
        <p:nvSpPr>
          <p:cNvPr id="218" name="Rectangle 217"/>
          <p:cNvSpPr/>
          <p:nvPr/>
        </p:nvSpPr>
        <p:spPr>
          <a:xfrm>
            <a:off x="4084827" y="1853888"/>
            <a:ext cx="126000" cy="126000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600" b="1" dirty="0" smtClean="0">
                <a:solidFill>
                  <a:prstClr val="white"/>
                </a:solidFill>
              </a:rPr>
              <a:t>P</a:t>
            </a:r>
            <a:endParaRPr lang="en-AU" sz="200" b="1" dirty="0">
              <a:solidFill>
                <a:prstClr val="white"/>
              </a:solidFill>
            </a:endParaRPr>
          </a:p>
        </p:txBody>
      </p:sp>
      <p:sp>
        <p:nvSpPr>
          <p:cNvPr id="194" name="Rectangle 193"/>
          <p:cNvSpPr/>
          <p:nvPr/>
        </p:nvSpPr>
        <p:spPr>
          <a:xfrm>
            <a:off x="2071348" y="5832266"/>
            <a:ext cx="2894112" cy="1980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550" b="1" dirty="0" smtClean="0">
                <a:solidFill>
                  <a:prstClr val="black"/>
                </a:solidFill>
              </a:rPr>
              <a:t>AER - Electricity </a:t>
            </a:r>
            <a:r>
              <a:rPr lang="en-AU" sz="550" b="1" dirty="0">
                <a:solidFill>
                  <a:prstClr val="black"/>
                </a:solidFill>
              </a:rPr>
              <a:t>ring-fencing guideline 2016</a:t>
            </a:r>
            <a:endParaRPr lang="en-AU" sz="550" dirty="0">
              <a:solidFill>
                <a:prstClr val="black"/>
              </a:solidFill>
            </a:endParaRPr>
          </a:p>
        </p:txBody>
      </p:sp>
      <p:sp>
        <p:nvSpPr>
          <p:cNvPr id="201" name="Rectangle 200"/>
          <p:cNvSpPr>
            <a:spLocks noChangeArrowheads="1"/>
          </p:cNvSpPr>
          <p:nvPr/>
        </p:nvSpPr>
        <p:spPr bwMode="auto">
          <a:xfrm>
            <a:off x="4583209" y="3480901"/>
            <a:ext cx="620363" cy="3073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noAutofit/>
          </a:bodyPr>
          <a:lstStyle/>
          <a:p>
            <a:pPr algn="ctr"/>
            <a:r>
              <a:rPr lang="en-US" sz="450" b="1" dirty="0" smtClean="0">
                <a:solidFill>
                  <a:srgbClr val="000000"/>
                </a:solidFill>
                <a:latin typeface="Arial" panose="020B0604020202020204" pitchFamily="34" charset="0"/>
              </a:rPr>
              <a:t>Readiness Reporting Commences</a:t>
            </a:r>
          </a:p>
        </p:txBody>
      </p:sp>
      <p:sp>
        <p:nvSpPr>
          <p:cNvPr id="205" name="Rectangle 3"/>
          <p:cNvSpPr>
            <a:spLocks noChangeArrowheads="1"/>
          </p:cNvSpPr>
          <p:nvPr/>
        </p:nvSpPr>
        <p:spPr bwMode="auto">
          <a:xfrm>
            <a:off x="5730863" y="6588900"/>
            <a:ext cx="1225729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68580" tIns="34290" rIns="68580" bIns="3429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AU" altLang="en-US" sz="450" dirty="0">
                <a:solidFill>
                  <a:prstClr val="black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Milestone</a:t>
            </a:r>
          </a:p>
          <a:p>
            <a:r>
              <a:rPr lang="en-AU" altLang="en-US" sz="450" dirty="0" smtClean="0">
                <a:solidFill>
                  <a:prstClr val="black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Working group meeting</a:t>
            </a:r>
          </a:p>
          <a:p>
            <a:r>
              <a:rPr lang="en-AU" altLang="en-US" sz="450" dirty="0" smtClean="0">
                <a:solidFill>
                  <a:prstClr val="black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Proposed IEC Meetings (Trans &amp; New)</a:t>
            </a:r>
            <a:endParaRPr lang="en-AU" altLang="en-US" sz="450" dirty="0">
              <a:solidFill>
                <a:prstClr val="black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06" name="Flowchart: Decision 205"/>
          <p:cNvSpPr>
            <a:spLocks noChangeArrowheads="1"/>
          </p:cNvSpPr>
          <p:nvPr/>
        </p:nvSpPr>
        <p:spPr bwMode="auto">
          <a:xfrm>
            <a:off x="5705958" y="6628245"/>
            <a:ext cx="54000" cy="54000"/>
          </a:xfrm>
          <a:prstGeom prst="flowChartDecision">
            <a:avLst/>
          </a:prstGeom>
          <a:solidFill>
            <a:srgbClr val="C41230"/>
          </a:solidFill>
          <a:ln w="12700" algn="ctr">
            <a:solidFill>
              <a:srgbClr val="1E4164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AU" sz="1350" dirty="0">
              <a:solidFill>
                <a:prstClr val="black"/>
              </a:solidFill>
            </a:endParaRPr>
          </a:p>
        </p:txBody>
      </p:sp>
      <p:sp>
        <p:nvSpPr>
          <p:cNvPr id="208" name="Flowchart: Decision 207"/>
          <p:cNvSpPr>
            <a:spLocks noChangeArrowheads="1"/>
          </p:cNvSpPr>
          <p:nvPr/>
        </p:nvSpPr>
        <p:spPr bwMode="auto">
          <a:xfrm>
            <a:off x="5705958" y="6696267"/>
            <a:ext cx="54000" cy="54000"/>
          </a:xfrm>
          <a:prstGeom prst="flowChartDecision">
            <a:avLst/>
          </a:prstGeom>
          <a:solidFill>
            <a:srgbClr val="FFC000"/>
          </a:solidFill>
          <a:ln w="12700" algn="ctr">
            <a:solidFill>
              <a:srgbClr val="1E4164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AU" sz="1350" dirty="0">
              <a:solidFill>
                <a:prstClr val="black"/>
              </a:solidFill>
            </a:endParaRPr>
          </a:p>
        </p:txBody>
      </p:sp>
      <p:sp>
        <p:nvSpPr>
          <p:cNvPr id="219" name="Flowchart: Decision 218"/>
          <p:cNvSpPr>
            <a:spLocks noChangeArrowheads="1"/>
          </p:cNvSpPr>
          <p:nvPr/>
        </p:nvSpPr>
        <p:spPr bwMode="auto">
          <a:xfrm>
            <a:off x="5705958" y="6756926"/>
            <a:ext cx="54000" cy="54000"/>
          </a:xfrm>
          <a:prstGeom prst="flowChartDecision">
            <a:avLst/>
          </a:prstGeom>
          <a:solidFill>
            <a:schemeClr val="accent6">
              <a:lumMod val="60000"/>
              <a:lumOff val="40000"/>
            </a:schemeClr>
          </a:solidFill>
          <a:ln w="12700" algn="ctr">
            <a:solidFill>
              <a:srgbClr val="1E4164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AU" sz="1350" dirty="0">
              <a:solidFill>
                <a:prstClr val="black"/>
              </a:solidFill>
            </a:endParaRPr>
          </a:p>
        </p:txBody>
      </p:sp>
      <p:sp>
        <p:nvSpPr>
          <p:cNvPr id="235" name="Flowchart: Decision 234"/>
          <p:cNvSpPr>
            <a:spLocks noChangeArrowheads="1"/>
          </p:cNvSpPr>
          <p:nvPr/>
        </p:nvSpPr>
        <p:spPr bwMode="auto">
          <a:xfrm>
            <a:off x="7284927" y="4692553"/>
            <a:ext cx="54000" cy="54000"/>
          </a:xfrm>
          <a:prstGeom prst="flowChartDecision">
            <a:avLst/>
          </a:prstGeom>
          <a:solidFill>
            <a:srgbClr val="C41230"/>
          </a:solidFill>
          <a:ln w="12700" algn="ctr">
            <a:solidFill>
              <a:srgbClr val="1E4164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AU" sz="1350" dirty="0">
              <a:solidFill>
                <a:prstClr val="black"/>
              </a:solidFill>
            </a:endParaRPr>
          </a:p>
        </p:txBody>
      </p:sp>
      <p:sp>
        <p:nvSpPr>
          <p:cNvPr id="237" name="TextBox 236"/>
          <p:cNvSpPr txBox="1"/>
          <p:nvPr/>
        </p:nvSpPr>
        <p:spPr>
          <a:xfrm rot="5400000">
            <a:off x="178283" y="811744"/>
            <a:ext cx="430887" cy="657354"/>
          </a:xfrm>
          <a:prstGeom prst="rect">
            <a:avLst/>
          </a:prstGeom>
          <a:solidFill>
            <a:schemeClr val="bg1"/>
          </a:solidFill>
        </p:spPr>
        <p:txBody>
          <a:bodyPr vert="vert270" wrap="square" rtlCol="0">
            <a:spAutoFit/>
          </a:bodyPr>
          <a:lstStyle/>
          <a:p>
            <a:r>
              <a:rPr lang="en-AU" sz="800" b="1" dirty="0" smtClean="0">
                <a:solidFill>
                  <a:prstClr val="black"/>
                </a:solidFill>
              </a:rPr>
              <a:t>Program Milestones</a:t>
            </a:r>
            <a:endParaRPr lang="en-AU" sz="800" b="1" dirty="0">
              <a:solidFill>
                <a:prstClr val="black"/>
              </a:solidFill>
            </a:endParaRPr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654845" y="1027259"/>
            <a:ext cx="573521" cy="5114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noAutofit/>
          </a:bodyPr>
          <a:lstStyle/>
          <a:p>
            <a:pPr algn="ctr"/>
            <a:r>
              <a:rPr lang="en-AU" sz="525" dirty="0">
                <a:solidFill>
                  <a:srgbClr val="000000"/>
                </a:solidFill>
                <a:latin typeface="Arial Black" panose="020B0A04020102020204" pitchFamily="34" charset="0"/>
              </a:rPr>
              <a:t>10 Sep</a:t>
            </a:r>
            <a:endParaRPr lang="en-AU" sz="525" dirty="0">
              <a:solidFill>
                <a:prstClr val="black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/>
            <a:r>
              <a:rPr lang="en-US" sz="450" dirty="0">
                <a:solidFill>
                  <a:srgbClr val="000000"/>
                </a:solidFill>
                <a:latin typeface="Arial" panose="020B0604020202020204" pitchFamily="34" charset="0"/>
              </a:rPr>
              <a:t>MRP Direction paper published</a:t>
            </a:r>
          </a:p>
          <a:p>
            <a:pPr algn="ctr"/>
            <a:r>
              <a:rPr lang="en-US" sz="45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EN Draft Determination</a:t>
            </a:r>
            <a:endParaRPr lang="en-AU" sz="450" dirty="0">
              <a:solidFill>
                <a:prstClr val="black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40" name="Flowchart: Decision 239"/>
          <p:cNvSpPr>
            <a:spLocks noChangeArrowheads="1"/>
          </p:cNvSpPr>
          <p:nvPr/>
        </p:nvSpPr>
        <p:spPr bwMode="auto">
          <a:xfrm>
            <a:off x="4857479" y="3387655"/>
            <a:ext cx="54000" cy="54000"/>
          </a:xfrm>
          <a:prstGeom prst="flowChartDecision">
            <a:avLst/>
          </a:prstGeom>
          <a:solidFill>
            <a:srgbClr val="C41230"/>
          </a:solidFill>
          <a:ln w="12700" algn="ctr">
            <a:solidFill>
              <a:srgbClr val="1E4164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AU" sz="1350" dirty="0">
              <a:solidFill>
                <a:prstClr val="black"/>
              </a:solidFill>
            </a:endParaRPr>
          </a:p>
        </p:txBody>
      </p:sp>
      <p:sp>
        <p:nvSpPr>
          <p:cNvPr id="188" name="Rectangle 187"/>
          <p:cNvSpPr/>
          <p:nvPr/>
        </p:nvSpPr>
        <p:spPr>
          <a:xfrm>
            <a:off x="6163011" y="2373043"/>
            <a:ext cx="126000" cy="126000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600" b="1" dirty="0" smtClean="0">
                <a:solidFill>
                  <a:prstClr val="white"/>
                </a:solidFill>
              </a:rPr>
              <a:t>P</a:t>
            </a:r>
            <a:endParaRPr lang="en-AU" sz="200" b="1" dirty="0">
              <a:solidFill>
                <a:prstClr val="white"/>
              </a:solidFill>
            </a:endParaRPr>
          </a:p>
        </p:txBody>
      </p:sp>
      <p:sp>
        <p:nvSpPr>
          <p:cNvPr id="202" name="Rectangle 201"/>
          <p:cNvSpPr/>
          <p:nvPr/>
        </p:nvSpPr>
        <p:spPr>
          <a:xfrm>
            <a:off x="6856705" y="2373043"/>
            <a:ext cx="126000" cy="126000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600" b="1" dirty="0" smtClean="0">
                <a:solidFill>
                  <a:prstClr val="white"/>
                </a:solidFill>
              </a:rPr>
              <a:t>P</a:t>
            </a:r>
            <a:endParaRPr lang="en-AU" sz="200" b="1" dirty="0">
              <a:solidFill>
                <a:prstClr val="white"/>
              </a:solidFill>
            </a:endParaRPr>
          </a:p>
        </p:txBody>
      </p:sp>
      <p:sp>
        <p:nvSpPr>
          <p:cNvPr id="224" name="Rectangle 223"/>
          <p:cNvSpPr/>
          <p:nvPr/>
        </p:nvSpPr>
        <p:spPr>
          <a:xfrm>
            <a:off x="5567064" y="3871458"/>
            <a:ext cx="1064753" cy="198000"/>
          </a:xfrm>
          <a:prstGeom prst="rect">
            <a:avLst/>
          </a:prstGeom>
          <a:ln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b" anchorCtr="0"/>
          <a:lstStyle/>
          <a:p>
            <a:pPr algn="ctr"/>
            <a:r>
              <a:rPr lang="en-AU" sz="550" dirty="0" smtClean="0">
                <a:solidFill>
                  <a:prstClr val="black"/>
                </a:solidFill>
              </a:rPr>
              <a:t>Industry Test Planning</a:t>
            </a:r>
            <a:endParaRPr lang="en-AU" sz="550" dirty="0">
              <a:solidFill>
                <a:prstClr val="black"/>
              </a:solidFill>
            </a:endParaRPr>
          </a:p>
        </p:txBody>
      </p:sp>
      <p:sp>
        <p:nvSpPr>
          <p:cNvPr id="246" name="Rectangle 245"/>
          <p:cNvSpPr/>
          <p:nvPr/>
        </p:nvSpPr>
        <p:spPr>
          <a:xfrm>
            <a:off x="6650426" y="3871458"/>
            <a:ext cx="1473352" cy="198000"/>
          </a:xfrm>
          <a:prstGeom prst="rect">
            <a:avLst/>
          </a:prstGeom>
          <a:ln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b" anchorCtr="0"/>
          <a:lstStyle/>
          <a:p>
            <a:pPr algn="ctr"/>
            <a:r>
              <a:rPr lang="en-AU" sz="550" dirty="0" smtClean="0">
                <a:solidFill>
                  <a:prstClr val="black"/>
                </a:solidFill>
              </a:rPr>
              <a:t>Industry Test Execution</a:t>
            </a:r>
            <a:endParaRPr lang="en-AU" sz="550" dirty="0">
              <a:solidFill>
                <a:prstClr val="black"/>
              </a:solidFill>
            </a:endParaRPr>
          </a:p>
        </p:txBody>
      </p:sp>
      <p:sp>
        <p:nvSpPr>
          <p:cNvPr id="120" name="Rectangle 119"/>
          <p:cNvSpPr/>
          <p:nvPr/>
        </p:nvSpPr>
        <p:spPr>
          <a:xfrm>
            <a:off x="7890042" y="4115085"/>
            <a:ext cx="373650" cy="197443"/>
          </a:xfrm>
          <a:prstGeom prst="rect">
            <a:avLst/>
          </a:prstGeom>
          <a:ln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0" tIns="0" rIns="0" bIns="0" rtlCol="0" anchor="ctr" anchorCtr="0"/>
          <a:lstStyle/>
          <a:p>
            <a:pPr algn="ctr"/>
            <a:r>
              <a:rPr lang="en-AU" sz="550" dirty="0" smtClean="0">
                <a:solidFill>
                  <a:prstClr val="black"/>
                </a:solidFill>
              </a:rPr>
              <a:t>Transition</a:t>
            </a:r>
            <a:endParaRPr lang="en-AU" sz="55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4480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/>
          </p:nvPr>
        </p:nvGraphicFramePr>
        <p:xfrm>
          <a:off x="77282" y="477279"/>
          <a:ext cx="8955884" cy="606605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39706"/>
                <a:gridCol w="639706"/>
                <a:gridCol w="639706"/>
                <a:gridCol w="639706"/>
                <a:gridCol w="639706"/>
                <a:gridCol w="639706"/>
                <a:gridCol w="639706"/>
                <a:gridCol w="639706"/>
                <a:gridCol w="639706"/>
                <a:gridCol w="639706"/>
                <a:gridCol w="639706"/>
                <a:gridCol w="639706"/>
                <a:gridCol w="639706"/>
                <a:gridCol w="639706"/>
              </a:tblGrid>
              <a:tr h="203822">
                <a:tc gridSpan="12"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AU" sz="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2016</a:t>
                      </a:r>
                      <a:endParaRPr lang="en-AU" sz="8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34290" marB="34290" anchor="ctr">
                    <a:solidFill>
                      <a:schemeClr val="accent2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AU" sz="8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34290" marB="34290" anchor="ctr">
                    <a:solidFill>
                      <a:schemeClr val="accent2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AU" sz="800" b="0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vert="vert" anchor="ctr"/>
                </a:tc>
                <a:tc hMerge="1"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AU" sz="8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34290" marB="34290" anchor="ctr">
                    <a:solidFill>
                      <a:schemeClr val="accent2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AU" sz="8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34290" marB="34290" anchor="ctr">
                    <a:solidFill>
                      <a:schemeClr val="accent2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AU" sz="8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34290" marB="34290" anchor="ctr">
                    <a:solidFill>
                      <a:schemeClr val="accent2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AU" sz="8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34290" marB="34290" anchor="ctr">
                    <a:solidFill>
                      <a:schemeClr val="accent2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AU" sz="8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34290" marB="34290" anchor="ctr">
                    <a:solidFill>
                      <a:schemeClr val="accent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AU" sz="8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34290" marB="34290" anchor="ctr">
                    <a:solidFill>
                      <a:schemeClr val="accent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AU" sz="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2017</a:t>
                      </a:r>
                      <a:endParaRPr lang="en-AU" sz="8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34290" marB="34290" anchor="ctr">
                    <a:solidFill>
                      <a:schemeClr val="accent2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AU" sz="8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34290" marB="34290" anchor="ctr">
                    <a:solidFill>
                      <a:schemeClr val="accent2"/>
                    </a:solidFill>
                  </a:tcPr>
                </a:tc>
              </a:tr>
              <a:tr h="245231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AU" sz="600" b="0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JAN</a:t>
                      </a:r>
                      <a:endParaRPr lang="en-AU" sz="600" b="0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34290" marB="34290" anchor="ctr">
                    <a:lnB w="12700" cmpd="sng">
                      <a:noFill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AU" sz="600" b="0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FEB</a:t>
                      </a:r>
                      <a:endParaRPr lang="en-AU" sz="600" b="0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34290" marB="34290" anchor="ctr">
                    <a:lnB w="12700" cmpd="sng">
                      <a:noFill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AU" sz="600" b="0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MAR</a:t>
                      </a:r>
                      <a:endParaRPr lang="en-AU" sz="600" b="0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34290" marB="34290" anchor="ctr">
                    <a:lnB w="12700" cmpd="sng">
                      <a:noFill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AU" sz="600" b="0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APR</a:t>
                      </a:r>
                      <a:endParaRPr lang="en-AU" sz="600" b="0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34290" marB="34290" anchor="ctr">
                    <a:lnB w="12700" cmpd="sng">
                      <a:noFill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AU" sz="600" b="0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MAY</a:t>
                      </a:r>
                      <a:endParaRPr lang="en-AU" sz="600" b="0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34290" marB="34290" anchor="ctr">
                    <a:lnB w="12700" cmpd="sng">
                      <a:noFill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AU" sz="600" b="0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JUN</a:t>
                      </a:r>
                      <a:endParaRPr lang="en-AU" sz="600" b="0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34290" marB="34290" anchor="ctr">
                    <a:lnB w="12700" cmpd="sng">
                      <a:noFill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AU" sz="600" b="0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JUL</a:t>
                      </a:r>
                      <a:endParaRPr lang="en-AU" sz="600" b="0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34290" marB="34290" anchor="ctr">
                    <a:lnB w="12700" cmpd="sng">
                      <a:noFill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AU" sz="600" b="0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AUG</a:t>
                      </a:r>
                      <a:endParaRPr lang="en-AU" sz="600" b="0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34290" marB="34290" anchor="ctr">
                    <a:lnB w="12700" cmpd="sng">
                      <a:noFill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AU" sz="600" b="0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SEP</a:t>
                      </a:r>
                      <a:endParaRPr lang="en-AU" sz="600" b="0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34290" marB="34290" anchor="ctr">
                    <a:lnB w="12700" cmpd="sng">
                      <a:noFill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AU" sz="600" b="0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OCT</a:t>
                      </a:r>
                      <a:endParaRPr lang="en-AU" sz="600" b="0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34290" marB="34290" anchor="ctr">
                    <a:lnB w="12700" cmpd="sng">
                      <a:noFill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AU" sz="600" b="0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NOV</a:t>
                      </a:r>
                      <a:endParaRPr lang="en-AU" sz="600" b="0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34290" marB="34290" anchor="ctr">
                    <a:lnB w="12700" cmpd="sng">
                      <a:noFill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AU" sz="600" b="0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DEC</a:t>
                      </a:r>
                      <a:endParaRPr lang="en-AU" sz="600" b="0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34290" marB="34290" anchor="ctr">
                    <a:lnB w="12700" cmpd="sng">
                      <a:noFill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AU" sz="600" b="0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JAN</a:t>
                      </a:r>
                      <a:endParaRPr lang="en-AU" sz="600" b="0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34290" marB="34290" anchor="ctr">
                    <a:lnB w="12700" cmpd="sng">
                      <a:noFill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AU" sz="600" b="0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FEB</a:t>
                      </a:r>
                      <a:endParaRPr lang="en-AU" sz="600" b="0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34290" marB="34290" anchor="ctr">
                    <a:lnB w="12700" cmpd="sng">
                      <a:noFill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</a:tr>
              <a:tr h="5617000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AU" sz="600" b="0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34290" marB="34290" vert="vert" anchor="ctr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AU" sz="600" b="0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34290" marB="34290" vert="vert" anchor="ctr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AU" sz="600" b="0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34290" marB="34290" vert="vert" anchor="ctr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AU" sz="600" b="0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34290" marB="34290" vert="vert" anchor="ctr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AU" sz="6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34290" marB="34290" vert="vert" anchor="ctr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AU" sz="600" b="0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34290" marB="34290" vert="vert" anchor="ctr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AU" sz="600" b="0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34290" marB="34290" vert="vert" anchor="ctr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AU" sz="600" b="0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34290" marB="34290" vert="vert" anchor="ctr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AU" sz="600" b="0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34290" marB="34290" vert="vert" anchor="ctr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AU" sz="600" b="0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34290" marB="34290" vert="vert" anchor="ctr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AU" sz="600" b="0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34290" marB="34290" vert="vert" anchor="ctr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AU" sz="600" b="0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34290" marB="34290" vert="vert" anchor="ctr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AU" sz="600" b="0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34290" marB="34290" vert="vert" anchor="ctr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AU" dirty="0"/>
                    </a:p>
                  </a:txBody>
                  <a:tcPr marL="68580" marR="68580" marT="34290" marB="34290" vert="vert" anchor="ctr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grpSp>
        <p:nvGrpSpPr>
          <p:cNvPr id="242" name="Group 241"/>
          <p:cNvGrpSpPr/>
          <p:nvPr/>
        </p:nvGrpSpPr>
        <p:grpSpPr>
          <a:xfrm>
            <a:off x="1691680" y="365010"/>
            <a:ext cx="381083" cy="6010047"/>
            <a:chOff x="9034248" y="366266"/>
            <a:chExt cx="381083" cy="6191600"/>
          </a:xfrm>
        </p:grpSpPr>
        <p:sp>
          <p:nvSpPr>
            <p:cNvPr id="241" name="Rectangle 240"/>
            <p:cNvSpPr>
              <a:spLocks noChangeArrowheads="1"/>
            </p:cNvSpPr>
            <p:nvPr/>
          </p:nvSpPr>
          <p:spPr bwMode="auto">
            <a:xfrm>
              <a:off x="9034248" y="366266"/>
              <a:ext cx="381083" cy="9734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0" tIns="0" rIns="0" bIns="0">
              <a:noAutofit/>
            </a:bodyPr>
            <a:lstStyle/>
            <a:p>
              <a:pPr algn="ctr"/>
              <a:r>
                <a:rPr lang="en-AU" sz="525" dirty="0" smtClean="0">
                  <a:solidFill>
                    <a:srgbClr val="FF0000"/>
                  </a:solidFill>
                  <a:latin typeface="Arial Black" panose="020B0A04020102020204" pitchFamily="34" charset="0"/>
                </a:rPr>
                <a:t>Today</a:t>
              </a:r>
              <a:endParaRPr lang="en-AU" sz="45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cxnSp>
          <p:nvCxnSpPr>
            <p:cNvPr id="236" name="Straight Connector 235"/>
            <p:cNvCxnSpPr/>
            <p:nvPr/>
          </p:nvCxnSpPr>
          <p:spPr>
            <a:xfrm>
              <a:off x="9228531" y="477279"/>
              <a:ext cx="3200" cy="6080587"/>
            </a:xfrm>
            <a:prstGeom prst="line">
              <a:avLst/>
            </a:prstGeom>
            <a:ln w="12700">
              <a:solidFill>
                <a:srgbClr val="FF0000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52001"/>
            <a:ext cx="2030329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AU" sz="1350" dirty="0">
              <a:solidFill>
                <a:prstClr val="black"/>
              </a:solidFill>
            </a:endParaRP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/>
          </p:nvPr>
        </p:nvGraphicFramePr>
        <p:xfrm>
          <a:off x="7989145" y="65696"/>
          <a:ext cx="1060847" cy="35837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563" name="Visio" r:id="rId4" imgW="1409824" imgH="476280" progId="Visio.Drawing.15">
                  <p:embed/>
                </p:oleObj>
              </mc:Choice>
              <mc:Fallback>
                <p:oleObj name="Visio" r:id="rId4" imgW="1409824" imgH="476280" progId="Visio.Drawing.15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989145" y="65696"/>
                        <a:ext cx="1060847" cy="358379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13372" y="41409"/>
            <a:ext cx="6646255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68580" tIns="34290" rIns="68580" bIns="3429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AU" altLang="en-US" sz="1350" b="1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Power of Choice (PoC) Program </a:t>
            </a:r>
            <a:r>
              <a:rPr lang="en-AU" altLang="en-US" sz="1350" b="1" dirty="0" smtClean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Overview – Readiness Work Stream</a:t>
            </a:r>
          </a:p>
          <a:p>
            <a:r>
              <a:rPr lang="en-AU" altLang="en-US" sz="600" dirty="0">
                <a:solidFill>
                  <a:prstClr val="black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High Level Program </a:t>
            </a:r>
            <a:r>
              <a:rPr lang="en-AU" altLang="en-US" sz="600" dirty="0" smtClean="0">
                <a:solidFill>
                  <a:prstClr val="black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V5.0 </a:t>
            </a:r>
            <a:r>
              <a:rPr lang="en-AU" altLang="en-US" sz="600" dirty="0">
                <a:solidFill>
                  <a:prstClr val="black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– </a:t>
            </a:r>
            <a:r>
              <a:rPr lang="en-AU" altLang="en-US" sz="600" dirty="0" smtClean="0">
                <a:solidFill>
                  <a:prstClr val="black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21 March </a:t>
            </a:r>
            <a:r>
              <a:rPr lang="en-AU" altLang="en-US" sz="600" dirty="0">
                <a:solidFill>
                  <a:prstClr val="black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2017</a:t>
            </a:r>
            <a:endParaRPr lang="en-AU" altLang="en-US" sz="600" dirty="0">
              <a:solidFill>
                <a:prstClr val="black"/>
              </a:solidFill>
            </a:endParaRPr>
          </a:p>
        </p:txBody>
      </p:sp>
      <p:sp>
        <p:nvSpPr>
          <p:cNvPr id="9" name="Rectangle 3"/>
          <p:cNvSpPr>
            <a:spLocks noChangeArrowheads="1"/>
          </p:cNvSpPr>
          <p:nvPr/>
        </p:nvSpPr>
        <p:spPr bwMode="auto">
          <a:xfrm>
            <a:off x="33586" y="6668479"/>
            <a:ext cx="1395254" cy="1615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AU" altLang="en-US" sz="600" dirty="0">
                <a:solidFill>
                  <a:prstClr val="black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For Information: </a:t>
            </a:r>
            <a:r>
              <a:rPr lang="en-AU" altLang="en-US" sz="600" dirty="0" smtClean="0">
                <a:solidFill>
                  <a:prstClr val="black"/>
                </a:solidFill>
                <a:ea typeface="Calibri" panose="020F0502020204030204" pitchFamily="34" charset="0"/>
                <a:cs typeface="Times New Roman" panose="02020603050405020304" pitchFamily="18" charset="0"/>
                <a:hlinkClick r:id="rId6"/>
              </a:rPr>
              <a:t>poc@aemo.com.au</a:t>
            </a:r>
            <a:r>
              <a:rPr lang="en-AU" altLang="en-US" sz="600" dirty="0" smtClean="0">
                <a:solidFill>
                  <a:prstClr val="black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26" name="Rectangle 3"/>
          <p:cNvSpPr>
            <a:spLocks noChangeArrowheads="1"/>
          </p:cNvSpPr>
          <p:nvPr/>
        </p:nvSpPr>
        <p:spPr bwMode="auto">
          <a:xfrm>
            <a:off x="1523353" y="6680021"/>
            <a:ext cx="1851415" cy="1384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68580" tIns="34290" rIns="68580" bIns="3429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AU" altLang="en-US" sz="450" dirty="0">
                <a:solidFill>
                  <a:prstClr val="black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EN = Embedded </a:t>
            </a:r>
            <a:r>
              <a:rPr lang="en-AU" altLang="en-US" sz="450" dirty="0" smtClean="0">
                <a:solidFill>
                  <a:prstClr val="black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Network, MRP </a:t>
            </a:r>
            <a:r>
              <a:rPr lang="en-AU" altLang="en-US" sz="450" dirty="0">
                <a:solidFill>
                  <a:prstClr val="black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= </a:t>
            </a:r>
            <a:r>
              <a:rPr lang="en-AU" altLang="en-US" sz="450" dirty="0" smtClean="0">
                <a:solidFill>
                  <a:prstClr val="black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Meter </a:t>
            </a:r>
            <a:r>
              <a:rPr lang="en-AU" altLang="en-US" sz="450" dirty="0">
                <a:solidFill>
                  <a:prstClr val="black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Replacement Processes</a:t>
            </a:r>
          </a:p>
        </p:txBody>
      </p:sp>
      <p:sp>
        <p:nvSpPr>
          <p:cNvPr id="27" name="Rectangle 3"/>
          <p:cNvSpPr>
            <a:spLocks noChangeArrowheads="1"/>
          </p:cNvSpPr>
          <p:nvPr/>
        </p:nvSpPr>
        <p:spPr bwMode="auto">
          <a:xfrm>
            <a:off x="3212311" y="6680021"/>
            <a:ext cx="1773782" cy="1384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68580" tIns="34290" rIns="68580" bIns="3429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AU" altLang="en-US" sz="450" dirty="0">
                <a:solidFill>
                  <a:prstClr val="black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MC = Metering </a:t>
            </a:r>
            <a:r>
              <a:rPr lang="en-AU" altLang="en-US" sz="450" dirty="0" smtClean="0">
                <a:solidFill>
                  <a:prstClr val="black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Competition, SMP </a:t>
            </a:r>
            <a:r>
              <a:rPr lang="en-AU" altLang="en-US" sz="450" dirty="0">
                <a:solidFill>
                  <a:prstClr val="black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= Shared Market Protocols</a:t>
            </a:r>
          </a:p>
        </p:txBody>
      </p:sp>
      <p:sp>
        <p:nvSpPr>
          <p:cNvPr id="45" name="Rectangle 3"/>
          <p:cNvSpPr>
            <a:spLocks noChangeArrowheads="1"/>
          </p:cNvSpPr>
          <p:nvPr/>
        </p:nvSpPr>
        <p:spPr bwMode="auto">
          <a:xfrm>
            <a:off x="6814407" y="6680021"/>
            <a:ext cx="2352638" cy="1384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68580" tIns="34290" rIns="68580" bIns="3429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AU" altLang="en-US" sz="450" dirty="0">
                <a:solidFill>
                  <a:prstClr val="black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For detailed meeting schedule and agendas, see </a:t>
            </a:r>
            <a:r>
              <a:rPr lang="en-AU" altLang="en-US" sz="450" dirty="0" smtClean="0">
                <a:solidFill>
                  <a:prstClr val="black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the </a:t>
            </a:r>
            <a:r>
              <a:rPr lang="en-AU" altLang="en-US" sz="450" dirty="0" smtClean="0">
                <a:solidFill>
                  <a:prstClr val="black"/>
                </a:solidFill>
                <a:ea typeface="Calibri" panose="020F0502020204030204" pitchFamily="34" charset="0"/>
                <a:cs typeface="Times New Roman" panose="02020603050405020304" pitchFamily="18" charset="0"/>
                <a:hlinkClick r:id="rId7"/>
              </a:rPr>
              <a:t>2016 industry meeting schedule. </a:t>
            </a:r>
            <a:endParaRPr lang="en-AU" altLang="en-US" sz="450" dirty="0">
              <a:solidFill>
                <a:prstClr val="black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789876" y="2061125"/>
            <a:ext cx="1240454" cy="28080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800" dirty="0" smtClean="0">
                <a:solidFill>
                  <a:prstClr val="black">
                    <a:lumMod val="50000"/>
                  </a:prstClr>
                </a:solidFill>
              </a:rPr>
              <a:t>Industry Test Planning EN/MC</a:t>
            </a:r>
            <a:endParaRPr lang="en-AU" sz="600" dirty="0" smtClean="0">
              <a:solidFill>
                <a:prstClr val="black">
                  <a:lumMod val="50000"/>
                </a:prstClr>
              </a:solidFill>
            </a:endParaRPr>
          </a:p>
        </p:txBody>
      </p:sp>
      <p:cxnSp>
        <p:nvCxnSpPr>
          <p:cNvPr id="49" name="Straight Connector 48"/>
          <p:cNvCxnSpPr/>
          <p:nvPr/>
        </p:nvCxnSpPr>
        <p:spPr>
          <a:xfrm flipV="1">
            <a:off x="77282" y="4742229"/>
            <a:ext cx="8928000" cy="6824"/>
          </a:xfrm>
          <a:prstGeom prst="line">
            <a:avLst/>
          </a:prstGeom>
          <a:ln w="12700"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3" name="Straight Connector 162"/>
          <p:cNvCxnSpPr/>
          <p:nvPr/>
        </p:nvCxnSpPr>
        <p:spPr>
          <a:xfrm flipV="1">
            <a:off x="67411" y="3817240"/>
            <a:ext cx="8928000" cy="6824"/>
          </a:xfrm>
          <a:prstGeom prst="line">
            <a:avLst/>
          </a:prstGeom>
          <a:ln w="12700"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5" name="Rectangle 264"/>
          <p:cNvSpPr/>
          <p:nvPr/>
        </p:nvSpPr>
        <p:spPr>
          <a:xfrm>
            <a:off x="2169130" y="2370791"/>
            <a:ext cx="1740565" cy="280800"/>
          </a:xfrm>
          <a:prstGeom prst="rect">
            <a:avLst/>
          </a:prstGeom>
          <a:solidFill>
            <a:schemeClr val="accent2">
              <a:lumMod val="50000"/>
            </a:schemeClr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800" dirty="0" smtClean="0">
                <a:solidFill>
                  <a:prstClr val="white"/>
                </a:solidFill>
              </a:rPr>
              <a:t>Test Execution EN/MC</a:t>
            </a:r>
            <a:endParaRPr lang="en-AU" sz="600" dirty="0" smtClean="0">
              <a:solidFill>
                <a:prstClr val="white"/>
              </a:solidFill>
            </a:endParaRPr>
          </a:p>
        </p:txBody>
      </p:sp>
      <p:sp>
        <p:nvSpPr>
          <p:cNvPr id="85" name="Flowchart: Decision 84"/>
          <p:cNvSpPr>
            <a:spLocks noChangeArrowheads="1"/>
          </p:cNvSpPr>
          <p:nvPr/>
        </p:nvSpPr>
        <p:spPr bwMode="auto">
          <a:xfrm>
            <a:off x="2141736" y="933220"/>
            <a:ext cx="54000" cy="54000"/>
          </a:xfrm>
          <a:prstGeom prst="flowChartDecision">
            <a:avLst/>
          </a:prstGeom>
          <a:solidFill>
            <a:srgbClr val="C41230"/>
          </a:solidFill>
          <a:ln w="12700" algn="ctr">
            <a:solidFill>
              <a:srgbClr val="1E4164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AU" sz="1350" dirty="0">
              <a:solidFill>
                <a:prstClr val="black"/>
              </a:solidFill>
            </a:endParaRPr>
          </a:p>
        </p:txBody>
      </p:sp>
      <p:sp>
        <p:nvSpPr>
          <p:cNvPr id="87" name="TextBox 86"/>
          <p:cNvSpPr txBox="1"/>
          <p:nvPr/>
        </p:nvSpPr>
        <p:spPr>
          <a:xfrm rot="5400000">
            <a:off x="314389" y="3970713"/>
            <a:ext cx="430887" cy="849350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en-AU" sz="800" b="1" dirty="0" smtClean="0">
                <a:solidFill>
                  <a:prstClr val="black"/>
                </a:solidFill>
              </a:rPr>
              <a:t>Accreditation &amp; Registration</a:t>
            </a:r>
          </a:p>
        </p:txBody>
      </p:sp>
      <p:sp>
        <p:nvSpPr>
          <p:cNvPr id="89" name="TextBox 88"/>
          <p:cNvSpPr txBox="1"/>
          <p:nvPr/>
        </p:nvSpPr>
        <p:spPr>
          <a:xfrm rot="5400000">
            <a:off x="301913" y="4610797"/>
            <a:ext cx="430887" cy="829432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en-AU" sz="800" b="1" dirty="0" smtClean="0">
                <a:solidFill>
                  <a:prstClr val="black"/>
                </a:solidFill>
              </a:rPr>
              <a:t>Transition &amp; Cutover</a:t>
            </a:r>
            <a:endParaRPr lang="en-AU" sz="1200" b="1" dirty="0">
              <a:solidFill>
                <a:prstClr val="black"/>
              </a:solidFill>
            </a:endParaRPr>
          </a:p>
        </p:txBody>
      </p:sp>
      <p:sp>
        <p:nvSpPr>
          <p:cNvPr id="82" name="Rectangle 81"/>
          <p:cNvSpPr/>
          <p:nvPr/>
        </p:nvSpPr>
        <p:spPr>
          <a:xfrm>
            <a:off x="1705950" y="4965802"/>
            <a:ext cx="4111093" cy="28080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800" dirty="0" smtClean="0">
                <a:solidFill>
                  <a:prstClr val="black">
                    <a:lumMod val="50000"/>
                  </a:prstClr>
                </a:solidFill>
              </a:rPr>
              <a:t>Transition &amp; Cutover Planning</a:t>
            </a:r>
            <a:endParaRPr lang="en-AU" sz="700" dirty="0" smtClean="0">
              <a:solidFill>
                <a:prstClr val="black">
                  <a:lumMod val="50000"/>
                </a:prstClr>
              </a:solidFill>
            </a:endParaRPr>
          </a:p>
        </p:txBody>
      </p:sp>
      <p:sp>
        <p:nvSpPr>
          <p:cNvPr id="96" name="Rectangle 95"/>
          <p:cNvSpPr/>
          <p:nvPr/>
        </p:nvSpPr>
        <p:spPr>
          <a:xfrm>
            <a:off x="5164001" y="6673074"/>
            <a:ext cx="126000" cy="126000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600" b="1" dirty="0" smtClean="0">
                <a:solidFill>
                  <a:prstClr val="white"/>
                </a:solidFill>
              </a:rPr>
              <a:t>P</a:t>
            </a:r>
            <a:endParaRPr lang="en-AU" sz="600" b="1" dirty="0">
              <a:solidFill>
                <a:prstClr val="white"/>
              </a:solidFill>
            </a:endParaRPr>
          </a:p>
        </p:txBody>
      </p:sp>
      <p:sp>
        <p:nvSpPr>
          <p:cNvPr id="97" name="Rectangle 3"/>
          <p:cNvSpPr>
            <a:spLocks noChangeArrowheads="1"/>
          </p:cNvSpPr>
          <p:nvPr/>
        </p:nvSpPr>
        <p:spPr bwMode="auto">
          <a:xfrm>
            <a:off x="5352813" y="6680021"/>
            <a:ext cx="344116" cy="1384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68580" tIns="34290" rIns="68580" bIns="3429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AU" altLang="en-US" sz="450" dirty="0" smtClean="0">
                <a:solidFill>
                  <a:prstClr val="black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Publish</a:t>
            </a:r>
            <a:endParaRPr lang="en-AU" altLang="en-US" sz="450" dirty="0">
              <a:solidFill>
                <a:prstClr val="black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8" name="Rectangle 3"/>
          <p:cNvSpPr>
            <a:spLocks noChangeArrowheads="1"/>
          </p:cNvSpPr>
          <p:nvPr/>
        </p:nvSpPr>
        <p:spPr bwMode="auto">
          <a:xfrm>
            <a:off x="5730863" y="6674098"/>
            <a:ext cx="1225729" cy="1384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68580" tIns="34290" rIns="68580" bIns="3429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AU" altLang="en-US" sz="450" dirty="0" smtClean="0">
                <a:solidFill>
                  <a:prstClr val="black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Readiness reporting</a:t>
            </a:r>
            <a:endParaRPr lang="en-AU" altLang="en-US" sz="450" dirty="0">
              <a:solidFill>
                <a:prstClr val="black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1" name="Flowchart: Decision 100"/>
          <p:cNvSpPr>
            <a:spLocks noChangeArrowheads="1"/>
          </p:cNvSpPr>
          <p:nvPr/>
        </p:nvSpPr>
        <p:spPr bwMode="auto">
          <a:xfrm>
            <a:off x="5705958" y="6719712"/>
            <a:ext cx="54000" cy="54000"/>
          </a:xfrm>
          <a:prstGeom prst="flowChartDecision">
            <a:avLst/>
          </a:prstGeom>
          <a:solidFill>
            <a:schemeClr val="accent6">
              <a:lumMod val="60000"/>
              <a:lumOff val="40000"/>
            </a:schemeClr>
          </a:solidFill>
          <a:ln w="12700" algn="ctr">
            <a:solidFill>
              <a:srgbClr val="1E4164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AU" sz="1350" dirty="0">
              <a:solidFill>
                <a:prstClr val="black"/>
              </a:solidFill>
            </a:endParaRPr>
          </a:p>
        </p:txBody>
      </p:sp>
      <p:cxnSp>
        <p:nvCxnSpPr>
          <p:cNvPr id="102" name="Straight Connector 101"/>
          <p:cNvCxnSpPr/>
          <p:nvPr/>
        </p:nvCxnSpPr>
        <p:spPr>
          <a:xfrm flipV="1">
            <a:off x="105158" y="6158741"/>
            <a:ext cx="8928000" cy="6824"/>
          </a:xfrm>
          <a:prstGeom prst="line">
            <a:avLst/>
          </a:prstGeom>
          <a:ln w="12700"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4" name="TextBox 103"/>
          <p:cNvSpPr txBox="1"/>
          <p:nvPr/>
        </p:nvSpPr>
        <p:spPr>
          <a:xfrm rot="5400000">
            <a:off x="348068" y="2103521"/>
            <a:ext cx="307777" cy="849350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en-AU" sz="800" b="1" dirty="0" smtClean="0">
                <a:solidFill>
                  <a:prstClr val="black"/>
                </a:solidFill>
              </a:rPr>
              <a:t>Industry Testing</a:t>
            </a:r>
            <a:endParaRPr lang="en-AU" sz="1200" b="1" dirty="0">
              <a:solidFill>
                <a:prstClr val="black"/>
              </a:solidFill>
            </a:endParaRPr>
          </a:p>
        </p:txBody>
      </p:sp>
      <p:sp>
        <p:nvSpPr>
          <p:cNvPr id="120" name="Flowchart: Decision 119"/>
          <p:cNvSpPr>
            <a:spLocks noChangeArrowheads="1"/>
          </p:cNvSpPr>
          <p:nvPr/>
        </p:nvSpPr>
        <p:spPr bwMode="auto">
          <a:xfrm>
            <a:off x="6775705" y="933220"/>
            <a:ext cx="54000" cy="54000"/>
          </a:xfrm>
          <a:prstGeom prst="flowChartDecision">
            <a:avLst/>
          </a:prstGeom>
          <a:solidFill>
            <a:srgbClr val="C41230"/>
          </a:solidFill>
          <a:ln w="12700" algn="ctr">
            <a:solidFill>
              <a:srgbClr val="1E4164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AU" sz="1350" dirty="0">
              <a:solidFill>
                <a:prstClr val="black"/>
              </a:solidFill>
            </a:endParaRPr>
          </a:p>
        </p:txBody>
      </p:sp>
      <p:sp>
        <p:nvSpPr>
          <p:cNvPr id="121" name="Rectangle 120"/>
          <p:cNvSpPr>
            <a:spLocks noChangeArrowheads="1"/>
          </p:cNvSpPr>
          <p:nvPr/>
        </p:nvSpPr>
        <p:spPr bwMode="auto">
          <a:xfrm>
            <a:off x="6990008" y="1035881"/>
            <a:ext cx="409529" cy="422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noAutofit/>
          </a:bodyPr>
          <a:lstStyle/>
          <a:p>
            <a:pPr algn="ctr"/>
            <a:r>
              <a:rPr lang="en-AU" sz="525" dirty="0" smtClean="0">
                <a:solidFill>
                  <a:srgbClr val="000000"/>
                </a:solidFill>
                <a:latin typeface="Arial Black" panose="020B0A04020102020204" pitchFamily="34" charset="0"/>
              </a:rPr>
              <a:t>1 Dec</a:t>
            </a:r>
            <a:endParaRPr lang="en-AU" sz="525" dirty="0">
              <a:solidFill>
                <a:prstClr val="black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/>
            <a:r>
              <a:rPr lang="en-AU" sz="450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Go-live date</a:t>
            </a:r>
            <a:endParaRPr lang="en-AU" sz="450" dirty="0">
              <a:solidFill>
                <a:prstClr val="black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2" name="Flowchart: Decision 121"/>
          <p:cNvSpPr>
            <a:spLocks noChangeArrowheads="1"/>
          </p:cNvSpPr>
          <p:nvPr/>
        </p:nvSpPr>
        <p:spPr bwMode="auto">
          <a:xfrm>
            <a:off x="7146743" y="933220"/>
            <a:ext cx="54000" cy="54000"/>
          </a:xfrm>
          <a:prstGeom prst="flowChartDecision">
            <a:avLst/>
          </a:prstGeom>
          <a:solidFill>
            <a:srgbClr val="C41230"/>
          </a:solidFill>
          <a:ln w="12700" algn="ctr">
            <a:solidFill>
              <a:srgbClr val="1E4164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AU" sz="1350" dirty="0">
              <a:solidFill>
                <a:prstClr val="black"/>
              </a:solidFill>
            </a:endParaRPr>
          </a:p>
        </p:txBody>
      </p:sp>
      <p:sp>
        <p:nvSpPr>
          <p:cNvPr id="136" name="Rectangle 135"/>
          <p:cNvSpPr>
            <a:spLocks noChangeArrowheads="1"/>
          </p:cNvSpPr>
          <p:nvPr/>
        </p:nvSpPr>
        <p:spPr bwMode="auto">
          <a:xfrm>
            <a:off x="6642274" y="1035881"/>
            <a:ext cx="361213" cy="4201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noAutofit/>
          </a:bodyPr>
          <a:lstStyle/>
          <a:p>
            <a:pPr algn="ctr"/>
            <a:r>
              <a:rPr lang="en-AU" sz="525" dirty="0" smtClean="0">
                <a:solidFill>
                  <a:srgbClr val="000000"/>
                </a:solidFill>
                <a:latin typeface="Arial Black" panose="020B0A04020102020204" pitchFamily="34" charset="0"/>
              </a:rPr>
              <a:t>Mid-Nov</a:t>
            </a:r>
            <a:endParaRPr lang="en-AU" sz="525" dirty="0">
              <a:solidFill>
                <a:prstClr val="black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/>
            <a:r>
              <a:rPr lang="en-AU" sz="450" dirty="0" smtClean="0">
                <a:solidFill>
                  <a:srgbClr val="000000"/>
                </a:solidFill>
                <a:latin typeface="Arial" panose="020B0604020202020204" pitchFamily="34" charset="0"/>
              </a:rPr>
              <a:t>Final Industry Test Report</a:t>
            </a:r>
          </a:p>
        </p:txBody>
      </p:sp>
      <p:sp>
        <p:nvSpPr>
          <p:cNvPr id="151" name="Rectangle 150"/>
          <p:cNvSpPr>
            <a:spLocks noChangeArrowheads="1"/>
          </p:cNvSpPr>
          <p:nvPr/>
        </p:nvSpPr>
        <p:spPr bwMode="auto">
          <a:xfrm>
            <a:off x="1979712" y="1035881"/>
            <a:ext cx="377934" cy="422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noAutofit/>
          </a:bodyPr>
          <a:lstStyle/>
          <a:p>
            <a:pPr algn="ctr"/>
            <a:r>
              <a:rPr lang="en-AU" sz="525" dirty="0" smtClean="0">
                <a:solidFill>
                  <a:srgbClr val="000000"/>
                </a:solidFill>
                <a:latin typeface="Arial Black" panose="020B0A04020102020204" pitchFamily="34" charset="0"/>
              </a:rPr>
              <a:t>10 </a:t>
            </a:r>
            <a:r>
              <a:rPr lang="en-AU" sz="525" dirty="0" smtClean="0">
                <a:solidFill>
                  <a:srgbClr val="000000"/>
                </a:solidFill>
                <a:latin typeface="Arial Black" panose="020B0A04020102020204" pitchFamily="34" charset="0"/>
              </a:rPr>
              <a:t>Apr</a:t>
            </a:r>
            <a:endParaRPr lang="en-AU" sz="525" dirty="0">
              <a:solidFill>
                <a:prstClr val="black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/>
            <a:r>
              <a:rPr lang="en-AU" sz="450" dirty="0" smtClean="0">
                <a:solidFill>
                  <a:srgbClr val="000000"/>
                </a:solidFill>
                <a:latin typeface="Arial" panose="020B0604020202020204" pitchFamily="34" charset="0"/>
              </a:rPr>
              <a:t>EN/MC changes in pre-production</a:t>
            </a:r>
          </a:p>
        </p:txBody>
      </p:sp>
      <p:sp>
        <p:nvSpPr>
          <p:cNvPr id="168" name="Flowchart: Decision 167"/>
          <p:cNvSpPr>
            <a:spLocks noChangeArrowheads="1"/>
          </p:cNvSpPr>
          <p:nvPr/>
        </p:nvSpPr>
        <p:spPr bwMode="auto">
          <a:xfrm>
            <a:off x="1434504" y="933220"/>
            <a:ext cx="54000" cy="54000"/>
          </a:xfrm>
          <a:prstGeom prst="flowChartDecision">
            <a:avLst/>
          </a:prstGeom>
          <a:solidFill>
            <a:srgbClr val="C41230"/>
          </a:solidFill>
          <a:ln w="12700" algn="ctr">
            <a:solidFill>
              <a:srgbClr val="1E4164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AU" sz="1350" dirty="0">
              <a:solidFill>
                <a:prstClr val="black"/>
              </a:solidFill>
            </a:endParaRPr>
          </a:p>
        </p:txBody>
      </p:sp>
      <p:sp>
        <p:nvSpPr>
          <p:cNvPr id="170" name="Rectangle 169"/>
          <p:cNvSpPr>
            <a:spLocks noChangeArrowheads="1"/>
          </p:cNvSpPr>
          <p:nvPr/>
        </p:nvSpPr>
        <p:spPr bwMode="auto">
          <a:xfrm>
            <a:off x="1292042" y="1344771"/>
            <a:ext cx="321145" cy="3851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noAutofit/>
          </a:bodyPr>
          <a:lstStyle/>
          <a:p>
            <a:pPr algn="ctr"/>
            <a:r>
              <a:rPr lang="en-AU" sz="525" dirty="0" smtClean="0">
                <a:solidFill>
                  <a:srgbClr val="000000"/>
                </a:solidFill>
                <a:latin typeface="Arial Black" panose="020B0A04020102020204" pitchFamily="34" charset="0"/>
              </a:rPr>
              <a:t>06 Mar</a:t>
            </a:r>
            <a:endParaRPr lang="en-AU" sz="525" dirty="0">
              <a:solidFill>
                <a:prstClr val="black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/>
            <a:r>
              <a:rPr lang="en-US" sz="450" dirty="0" smtClean="0">
                <a:solidFill>
                  <a:srgbClr val="000000"/>
                </a:solidFill>
                <a:latin typeface="Arial" panose="020B0604020202020204" pitchFamily="34" charset="0"/>
              </a:rPr>
              <a:t>B2B Procedures Published</a:t>
            </a:r>
            <a:endParaRPr lang="en-AU" sz="450" dirty="0">
              <a:solidFill>
                <a:prstClr val="black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cxnSp>
        <p:nvCxnSpPr>
          <p:cNvPr id="171" name="Straight Connector 170"/>
          <p:cNvCxnSpPr/>
          <p:nvPr/>
        </p:nvCxnSpPr>
        <p:spPr>
          <a:xfrm flipH="1">
            <a:off x="1466664" y="1007675"/>
            <a:ext cx="3386" cy="307592"/>
          </a:xfrm>
          <a:prstGeom prst="line">
            <a:avLst/>
          </a:prstGeom>
          <a:ln w="19050"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4" name="Flowchart: Decision 123"/>
          <p:cNvSpPr>
            <a:spLocks noChangeArrowheads="1"/>
          </p:cNvSpPr>
          <p:nvPr/>
        </p:nvSpPr>
        <p:spPr bwMode="auto">
          <a:xfrm>
            <a:off x="1289596" y="933220"/>
            <a:ext cx="54000" cy="54000"/>
          </a:xfrm>
          <a:prstGeom prst="flowChartDecision">
            <a:avLst/>
          </a:prstGeom>
          <a:solidFill>
            <a:srgbClr val="C41230"/>
          </a:solidFill>
          <a:ln w="12700" algn="ctr">
            <a:solidFill>
              <a:srgbClr val="1E4164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AU" sz="1350" dirty="0">
              <a:solidFill>
                <a:prstClr val="black"/>
              </a:solidFill>
            </a:endParaRPr>
          </a:p>
        </p:txBody>
      </p:sp>
      <p:sp>
        <p:nvSpPr>
          <p:cNvPr id="127" name="Rectangle 126"/>
          <p:cNvSpPr>
            <a:spLocks noChangeArrowheads="1"/>
          </p:cNvSpPr>
          <p:nvPr/>
        </p:nvSpPr>
        <p:spPr bwMode="auto">
          <a:xfrm>
            <a:off x="1004127" y="1035881"/>
            <a:ext cx="437122" cy="422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noAutofit/>
          </a:bodyPr>
          <a:lstStyle/>
          <a:p>
            <a:pPr algn="ctr"/>
            <a:r>
              <a:rPr lang="en-AU" sz="525" dirty="0" smtClean="0">
                <a:solidFill>
                  <a:srgbClr val="000000"/>
                </a:solidFill>
                <a:latin typeface="Arial Black" panose="020B0A04020102020204" pitchFamily="34" charset="0"/>
              </a:rPr>
              <a:t>28 Feb</a:t>
            </a:r>
            <a:endParaRPr lang="en-AU" sz="525" dirty="0">
              <a:solidFill>
                <a:prstClr val="black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/>
            <a:r>
              <a:rPr lang="en-AU" sz="450" dirty="0" smtClean="0">
                <a:solidFill>
                  <a:srgbClr val="000000"/>
                </a:solidFill>
                <a:latin typeface="Arial" panose="020B0604020202020204" pitchFamily="34" charset="0"/>
              </a:rPr>
              <a:t>WP2 Procedures Published</a:t>
            </a:r>
            <a:endParaRPr lang="en-AU" sz="450" dirty="0">
              <a:solidFill>
                <a:prstClr val="black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7" name="Rectangle 136"/>
          <p:cNvSpPr/>
          <p:nvPr/>
        </p:nvSpPr>
        <p:spPr>
          <a:xfrm>
            <a:off x="1582510" y="2708169"/>
            <a:ext cx="2912414" cy="28080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800" dirty="0" smtClean="0">
                <a:solidFill>
                  <a:prstClr val="black">
                    <a:lumMod val="50000"/>
                  </a:prstClr>
                </a:solidFill>
              </a:rPr>
              <a:t>Industry Test Planning B2B/Market Trial</a:t>
            </a:r>
            <a:endParaRPr lang="en-AU" sz="600" dirty="0" smtClean="0">
              <a:solidFill>
                <a:prstClr val="black">
                  <a:lumMod val="50000"/>
                </a:prstClr>
              </a:solidFill>
            </a:endParaRPr>
          </a:p>
        </p:txBody>
      </p:sp>
      <p:sp>
        <p:nvSpPr>
          <p:cNvPr id="138" name="Rectangle 137"/>
          <p:cNvSpPr/>
          <p:nvPr/>
        </p:nvSpPr>
        <p:spPr>
          <a:xfrm>
            <a:off x="3162585" y="3046270"/>
            <a:ext cx="1637065" cy="280800"/>
          </a:xfrm>
          <a:prstGeom prst="rect">
            <a:avLst/>
          </a:prstGeom>
          <a:solidFill>
            <a:schemeClr val="accent2">
              <a:lumMod val="50000"/>
            </a:schemeClr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800" dirty="0" smtClean="0">
                <a:solidFill>
                  <a:prstClr val="white"/>
                </a:solidFill>
              </a:rPr>
              <a:t>Test Execution B2B</a:t>
            </a:r>
          </a:p>
          <a:p>
            <a:pPr algn="ctr"/>
            <a:r>
              <a:rPr lang="en-AU" sz="700" dirty="0" smtClean="0">
                <a:solidFill>
                  <a:prstClr val="white"/>
                </a:solidFill>
              </a:rPr>
              <a:t>Connectivity/functionality testing</a:t>
            </a:r>
          </a:p>
        </p:txBody>
      </p:sp>
      <p:sp>
        <p:nvSpPr>
          <p:cNvPr id="142" name="Rectangle 141"/>
          <p:cNvSpPr/>
          <p:nvPr/>
        </p:nvSpPr>
        <p:spPr>
          <a:xfrm>
            <a:off x="937115" y="3955221"/>
            <a:ext cx="805487" cy="28080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800" dirty="0" smtClean="0">
                <a:solidFill>
                  <a:prstClr val="black">
                    <a:lumMod val="50000"/>
                  </a:prstClr>
                </a:solidFill>
              </a:rPr>
              <a:t>Planning</a:t>
            </a:r>
            <a:endParaRPr lang="en-AU" sz="600" dirty="0" smtClean="0">
              <a:solidFill>
                <a:prstClr val="black">
                  <a:lumMod val="50000"/>
                </a:prstClr>
              </a:solidFill>
            </a:endParaRPr>
          </a:p>
        </p:txBody>
      </p:sp>
      <p:sp>
        <p:nvSpPr>
          <p:cNvPr id="145" name="Rectangle 144"/>
          <p:cNvSpPr/>
          <p:nvPr/>
        </p:nvSpPr>
        <p:spPr>
          <a:xfrm>
            <a:off x="1769543" y="4291517"/>
            <a:ext cx="4706916" cy="280800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800" dirty="0">
                <a:solidFill>
                  <a:prstClr val="white"/>
                </a:solidFill>
              </a:rPr>
              <a:t>Accreditation and Registration Period</a:t>
            </a:r>
          </a:p>
        </p:txBody>
      </p:sp>
      <p:sp>
        <p:nvSpPr>
          <p:cNvPr id="147" name="Rectangle 146"/>
          <p:cNvSpPr/>
          <p:nvPr/>
        </p:nvSpPr>
        <p:spPr>
          <a:xfrm>
            <a:off x="4799651" y="3370873"/>
            <a:ext cx="655714" cy="280800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en-AU" sz="800" dirty="0" smtClean="0">
                <a:solidFill>
                  <a:prstClr val="white"/>
                </a:solidFill>
              </a:rPr>
              <a:t>Industry </a:t>
            </a:r>
          </a:p>
          <a:p>
            <a:pPr algn="ctr"/>
            <a:r>
              <a:rPr lang="en-AU" sz="800" dirty="0" smtClean="0">
                <a:solidFill>
                  <a:prstClr val="white"/>
                </a:solidFill>
              </a:rPr>
              <a:t>Testing</a:t>
            </a:r>
          </a:p>
          <a:p>
            <a:pPr algn="ctr"/>
            <a:r>
              <a:rPr lang="en-AU" sz="600" dirty="0" smtClean="0">
                <a:solidFill>
                  <a:prstClr val="white"/>
                </a:solidFill>
              </a:rPr>
              <a:t>B2M/B2B</a:t>
            </a:r>
          </a:p>
        </p:txBody>
      </p:sp>
      <p:sp>
        <p:nvSpPr>
          <p:cNvPr id="169" name="Rectangle 168"/>
          <p:cNvSpPr/>
          <p:nvPr/>
        </p:nvSpPr>
        <p:spPr>
          <a:xfrm>
            <a:off x="5477487" y="3370874"/>
            <a:ext cx="973613" cy="280800"/>
          </a:xfrm>
          <a:prstGeom prst="rect">
            <a:avLst/>
          </a:prstGeom>
          <a:solidFill>
            <a:schemeClr val="accent2">
              <a:lumMod val="50000"/>
            </a:schemeClr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800" dirty="0" smtClean="0">
                <a:solidFill>
                  <a:prstClr val="white"/>
                </a:solidFill>
              </a:rPr>
              <a:t>Market Trial Execution</a:t>
            </a:r>
            <a:endParaRPr lang="en-AU" sz="600" dirty="0" smtClean="0">
              <a:solidFill>
                <a:prstClr val="white"/>
              </a:solidFill>
            </a:endParaRPr>
          </a:p>
        </p:txBody>
      </p:sp>
      <p:sp>
        <p:nvSpPr>
          <p:cNvPr id="176" name="Rectangle 175"/>
          <p:cNvSpPr/>
          <p:nvPr/>
        </p:nvSpPr>
        <p:spPr>
          <a:xfrm>
            <a:off x="6476459" y="5380650"/>
            <a:ext cx="653191" cy="280800"/>
          </a:xfrm>
          <a:prstGeom prst="rect">
            <a:avLst/>
          </a:prstGeom>
          <a:solidFill>
            <a:schemeClr val="accent2">
              <a:lumMod val="50000"/>
            </a:schemeClr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800" dirty="0">
                <a:solidFill>
                  <a:prstClr val="white"/>
                </a:solidFill>
              </a:rPr>
              <a:t>Transition &amp; Cutover</a:t>
            </a:r>
          </a:p>
        </p:txBody>
      </p:sp>
      <p:sp>
        <p:nvSpPr>
          <p:cNvPr id="177" name="Rectangle 176"/>
          <p:cNvSpPr/>
          <p:nvPr/>
        </p:nvSpPr>
        <p:spPr>
          <a:xfrm>
            <a:off x="7124924" y="5693900"/>
            <a:ext cx="1908233" cy="2808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800" dirty="0" smtClean="0">
                <a:solidFill>
                  <a:prstClr val="white"/>
                </a:solidFill>
              </a:rPr>
              <a:t>Post Go-Live </a:t>
            </a:r>
          </a:p>
          <a:p>
            <a:pPr algn="ctr"/>
            <a:r>
              <a:rPr lang="en-AU" sz="800" dirty="0" smtClean="0">
                <a:solidFill>
                  <a:prstClr val="white"/>
                </a:solidFill>
              </a:rPr>
              <a:t>Heightened Support</a:t>
            </a:r>
            <a:endParaRPr lang="en-AU" sz="800" dirty="0">
              <a:solidFill>
                <a:prstClr val="white"/>
              </a:solidFill>
            </a:endParaRPr>
          </a:p>
        </p:txBody>
      </p:sp>
      <p:sp>
        <p:nvSpPr>
          <p:cNvPr id="179" name="Rectangle 178"/>
          <p:cNvSpPr>
            <a:spLocks noChangeArrowheads="1"/>
          </p:cNvSpPr>
          <p:nvPr/>
        </p:nvSpPr>
        <p:spPr bwMode="auto">
          <a:xfrm>
            <a:off x="5755786" y="1035881"/>
            <a:ext cx="409529" cy="422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noAutofit/>
          </a:bodyPr>
          <a:lstStyle/>
          <a:p>
            <a:pPr algn="ctr"/>
            <a:r>
              <a:rPr lang="en-AU" sz="525" dirty="0" smtClean="0">
                <a:solidFill>
                  <a:srgbClr val="000000"/>
                </a:solidFill>
                <a:latin typeface="Arial Black" panose="020B0A04020102020204" pitchFamily="34" charset="0"/>
              </a:rPr>
              <a:t>2 Oct</a:t>
            </a:r>
            <a:endParaRPr lang="en-AU" sz="525" dirty="0">
              <a:solidFill>
                <a:prstClr val="black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/>
            <a:r>
              <a:rPr lang="en-AU" sz="450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Industry Transition &amp; Cutover Plan Published</a:t>
            </a:r>
            <a:endParaRPr lang="en-AU" sz="450" dirty="0">
              <a:solidFill>
                <a:prstClr val="black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80" name="Flowchart: Decision 179"/>
          <p:cNvSpPr>
            <a:spLocks noChangeArrowheads="1"/>
          </p:cNvSpPr>
          <p:nvPr/>
        </p:nvSpPr>
        <p:spPr bwMode="auto">
          <a:xfrm>
            <a:off x="5907253" y="933220"/>
            <a:ext cx="54000" cy="54000"/>
          </a:xfrm>
          <a:prstGeom prst="flowChartDecision">
            <a:avLst/>
          </a:prstGeom>
          <a:solidFill>
            <a:srgbClr val="C41230"/>
          </a:solidFill>
          <a:ln w="12700" algn="ctr">
            <a:solidFill>
              <a:srgbClr val="1E4164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AU" sz="1350" dirty="0">
              <a:solidFill>
                <a:prstClr val="black"/>
              </a:solidFill>
            </a:endParaRPr>
          </a:p>
        </p:txBody>
      </p:sp>
      <p:sp>
        <p:nvSpPr>
          <p:cNvPr id="181" name="Rectangle 180"/>
          <p:cNvSpPr>
            <a:spLocks noChangeArrowheads="1"/>
          </p:cNvSpPr>
          <p:nvPr/>
        </p:nvSpPr>
        <p:spPr bwMode="auto">
          <a:xfrm>
            <a:off x="3206201" y="1035881"/>
            <a:ext cx="409529" cy="422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noAutofit/>
          </a:bodyPr>
          <a:lstStyle/>
          <a:p>
            <a:pPr algn="ctr"/>
            <a:r>
              <a:rPr lang="en-AU" sz="525" dirty="0" smtClean="0">
                <a:solidFill>
                  <a:srgbClr val="000000"/>
                </a:solidFill>
                <a:latin typeface="Arial Black" panose="020B0A04020102020204" pitchFamily="34" charset="0"/>
              </a:rPr>
              <a:t>5 Jun</a:t>
            </a:r>
            <a:endParaRPr lang="en-AU" sz="525" dirty="0">
              <a:solidFill>
                <a:prstClr val="black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/>
            <a:r>
              <a:rPr lang="en-AU" sz="450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Industry Test Plan B2B Published</a:t>
            </a:r>
            <a:endParaRPr lang="en-AU" sz="450" dirty="0">
              <a:solidFill>
                <a:prstClr val="black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82" name="Flowchart: Decision 181"/>
          <p:cNvSpPr>
            <a:spLocks noChangeArrowheads="1"/>
          </p:cNvSpPr>
          <p:nvPr/>
        </p:nvSpPr>
        <p:spPr bwMode="auto">
          <a:xfrm>
            <a:off x="3352746" y="933220"/>
            <a:ext cx="54000" cy="54000"/>
          </a:xfrm>
          <a:prstGeom prst="flowChartDecision">
            <a:avLst/>
          </a:prstGeom>
          <a:solidFill>
            <a:srgbClr val="C41230"/>
          </a:solidFill>
          <a:ln w="12700" algn="ctr">
            <a:solidFill>
              <a:srgbClr val="1E4164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AU" sz="1350" dirty="0">
              <a:solidFill>
                <a:prstClr val="black"/>
              </a:solidFill>
            </a:endParaRPr>
          </a:p>
        </p:txBody>
      </p:sp>
      <p:sp>
        <p:nvSpPr>
          <p:cNvPr id="183" name="Flowchart: Decision 182"/>
          <p:cNvSpPr>
            <a:spLocks noChangeArrowheads="1"/>
          </p:cNvSpPr>
          <p:nvPr/>
        </p:nvSpPr>
        <p:spPr bwMode="auto">
          <a:xfrm>
            <a:off x="6559194" y="6283466"/>
            <a:ext cx="54000" cy="54000"/>
          </a:xfrm>
          <a:prstGeom prst="flowChartDecision">
            <a:avLst/>
          </a:prstGeom>
          <a:solidFill>
            <a:schemeClr val="accent6">
              <a:lumMod val="60000"/>
              <a:lumOff val="40000"/>
            </a:schemeClr>
          </a:solidFill>
          <a:ln w="12700" algn="ctr">
            <a:solidFill>
              <a:srgbClr val="1E4164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AU" sz="1350" dirty="0">
              <a:solidFill>
                <a:srgbClr val="70AD47">
                  <a:lumMod val="60000"/>
                  <a:lumOff val="40000"/>
                </a:srgbClr>
              </a:solidFill>
            </a:endParaRPr>
          </a:p>
        </p:txBody>
      </p:sp>
      <p:sp>
        <p:nvSpPr>
          <p:cNvPr id="184" name="Flowchart: Decision 183"/>
          <p:cNvSpPr>
            <a:spLocks noChangeArrowheads="1"/>
          </p:cNvSpPr>
          <p:nvPr/>
        </p:nvSpPr>
        <p:spPr bwMode="auto">
          <a:xfrm>
            <a:off x="7190567" y="6296526"/>
            <a:ext cx="54000" cy="54000"/>
          </a:xfrm>
          <a:prstGeom prst="flowChartDecision">
            <a:avLst/>
          </a:prstGeom>
          <a:solidFill>
            <a:schemeClr val="accent6">
              <a:lumMod val="60000"/>
              <a:lumOff val="40000"/>
            </a:schemeClr>
          </a:solidFill>
          <a:ln w="12700" algn="ctr">
            <a:solidFill>
              <a:srgbClr val="1E4164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AU" sz="1350" dirty="0">
              <a:solidFill>
                <a:srgbClr val="70AD47">
                  <a:lumMod val="60000"/>
                  <a:lumOff val="40000"/>
                </a:srgbClr>
              </a:solidFill>
            </a:endParaRPr>
          </a:p>
        </p:txBody>
      </p:sp>
      <p:sp>
        <p:nvSpPr>
          <p:cNvPr id="185" name="Flowchart: Decision 184"/>
          <p:cNvSpPr>
            <a:spLocks noChangeArrowheads="1"/>
          </p:cNvSpPr>
          <p:nvPr/>
        </p:nvSpPr>
        <p:spPr bwMode="auto">
          <a:xfrm>
            <a:off x="5858152" y="6287819"/>
            <a:ext cx="54000" cy="54000"/>
          </a:xfrm>
          <a:prstGeom prst="flowChartDecision">
            <a:avLst/>
          </a:prstGeom>
          <a:solidFill>
            <a:schemeClr val="accent6">
              <a:lumMod val="60000"/>
              <a:lumOff val="40000"/>
            </a:schemeClr>
          </a:solidFill>
          <a:ln w="12700" algn="ctr">
            <a:solidFill>
              <a:srgbClr val="1E4164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AU" sz="1350" dirty="0">
              <a:solidFill>
                <a:srgbClr val="70AD47">
                  <a:lumMod val="60000"/>
                  <a:lumOff val="40000"/>
                </a:srgbClr>
              </a:solidFill>
            </a:endParaRPr>
          </a:p>
        </p:txBody>
      </p:sp>
      <p:sp>
        <p:nvSpPr>
          <p:cNvPr id="186" name="Flowchart: Decision 185"/>
          <p:cNvSpPr>
            <a:spLocks noChangeArrowheads="1"/>
          </p:cNvSpPr>
          <p:nvPr/>
        </p:nvSpPr>
        <p:spPr bwMode="auto">
          <a:xfrm>
            <a:off x="5279026" y="6274752"/>
            <a:ext cx="54000" cy="54000"/>
          </a:xfrm>
          <a:prstGeom prst="flowChartDecision">
            <a:avLst/>
          </a:prstGeom>
          <a:solidFill>
            <a:schemeClr val="accent6">
              <a:lumMod val="60000"/>
              <a:lumOff val="40000"/>
            </a:schemeClr>
          </a:solidFill>
          <a:ln w="12700" algn="ctr">
            <a:solidFill>
              <a:srgbClr val="1E4164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AU" sz="1350" dirty="0">
              <a:solidFill>
                <a:srgbClr val="70AD47">
                  <a:lumMod val="60000"/>
                  <a:lumOff val="40000"/>
                </a:srgbClr>
              </a:solidFill>
            </a:endParaRPr>
          </a:p>
        </p:txBody>
      </p:sp>
      <p:sp>
        <p:nvSpPr>
          <p:cNvPr id="187" name="Flowchart: Decision 186"/>
          <p:cNvSpPr>
            <a:spLocks noChangeArrowheads="1"/>
          </p:cNvSpPr>
          <p:nvPr/>
        </p:nvSpPr>
        <p:spPr bwMode="auto">
          <a:xfrm>
            <a:off x="4654570" y="6279105"/>
            <a:ext cx="54000" cy="54000"/>
          </a:xfrm>
          <a:prstGeom prst="flowChartDecision">
            <a:avLst/>
          </a:prstGeom>
          <a:solidFill>
            <a:schemeClr val="accent6">
              <a:lumMod val="60000"/>
              <a:lumOff val="40000"/>
            </a:schemeClr>
          </a:solidFill>
          <a:ln w="12700" algn="ctr">
            <a:solidFill>
              <a:srgbClr val="1E4164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AU" sz="1350" dirty="0">
              <a:solidFill>
                <a:srgbClr val="70AD47">
                  <a:lumMod val="60000"/>
                  <a:lumOff val="40000"/>
                </a:srgbClr>
              </a:solidFill>
            </a:endParaRPr>
          </a:p>
        </p:txBody>
      </p:sp>
      <p:sp>
        <p:nvSpPr>
          <p:cNvPr id="189" name="Flowchart: Decision 188"/>
          <p:cNvSpPr>
            <a:spLocks noChangeArrowheads="1"/>
          </p:cNvSpPr>
          <p:nvPr/>
        </p:nvSpPr>
        <p:spPr bwMode="auto">
          <a:xfrm>
            <a:off x="4054976" y="6279103"/>
            <a:ext cx="54000" cy="54000"/>
          </a:xfrm>
          <a:prstGeom prst="flowChartDecision">
            <a:avLst/>
          </a:prstGeom>
          <a:solidFill>
            <a:schemeClr val="accent6">
              <a:lumMod val="60000"/>
              <a:lumOff val="40000"/>
            </a:schemeClr>
          </a:solidFill>
          <a:ln w="12700" algn="ctr">
            <a:solidFill>
              <a:srgbClr val="1E4164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AU" sz="1350" dirty="0">
              <a:solidFill>
                <a:srgbClr val="70AD47">
                  <a:lumMod val="60000"/>
                  <a:lumOff val="40000"/>
                </a:srgbClr>
              </a:solidFill>
            </a:endParaRPr>
          </a:p>
        </p:txBody>
      </p:sp>
      <p:sp>
        <p:nvSpPr>
          <p:cNvPr id="190" name="Flowchart: Decision 189"/>
          <p:cNvSpPr>
            <a:spLocks noChangeArrowheads="1"/>
          </p:cNvSpPr>
          <p:nvPr/>
        </p:nvSpPr>
        <p:spPr bwMode="auto">
          <a:xfrm>
            <a:off x="3354744" y="6274748"/>
            <a:ext cx="54000" cy="54000"/>
          </a:xfrm>
          <a:prstGeom prst="flowChartDecision">
            <a:avLst/>
          </a:prstGeom>
          <a:solidFill>
            <a:schemeClr val="accent6">
              <a:lumMod val="60000"/>
              <a:lumOff val="40000"/>
            </a:schemeClr>
          </a:solidFill>
          <a:ln w="12700" algn="ctr">
            <a:solidFill>
              <a:srgbClr val="1E4164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AU" sz="1350" dirty="0">
              <a:solidFill>
                <a:srgbClr val="70AD47">
                  <a:lumMod val="60000"/>
                  <a:lumOff val="40000"/>
                </a:srgbClr>
              </a:solidFill>
            </a:endParaRPr>
          </a:p>
        </p:txBody>
      </p:sp>
      <p:sp>
        <p:nvSpPr>
          <p:cNvPr id="191" name="TextBox 190"/>
          <p:cNvSpPr txBox="1"/>
          <p:nvPr/>
        </p:nvSpPr>
        <p:spPr>
          <a:xfrm rot="5400000">
            <a:off x="297901" y="5969993"/>
            <a:ext cx="430887" cy="829432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en-AU" sz="800" b="1" dirty="0" smtClean="0">
                <a:solidFill>
                  <a:prstClr val="black"/>
                </a:solidFill>
              </a:rPr>
              <a:t>Readiness Reporting</a:t>
            </a:r>
            <a:endParaRPr lang="en-AU" sz="1200" b="1" dirty="0">
              <a:solidFill>
                <a:prstClr val="black"/>
              </a:solidFill>
            </a:endParaRPr>
          </a:p>
        </p:txBody>
      </p:sp>
      <p:sp>
        <p:nvSpPr>
          <p:cNvPr id="192" name="Rectangle 191"/>
          <p:cNvSpPr>
            <a:spLocks noChangeArrowheads="1"/>
          </p:cNvSpPr>
          <p:nvPr/>
        </p:nvSpPr>
        <p:spPr bwMode="auto">
          <a:xfrm>
            <a:off x="3211201" y="6386911"/>
            <a:ext cx="409529" cy="176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noAutofit/>
          </a:bodyPr>
          <a:lstStyle/>
          <a:p>
            <a:pPr algn="ctr"/>
            <a:r>
              <a:rPr lang="en-AU" sz="525" dirty="0" smtClean="0">
                <a:solidFill>
                  <a:srgbClr val="000000"/>
                </a:solidFill>
                <a:latin typeface="Arial Black" panose="020B0A04020102020204" pitchFamily="34" charset="0"/>
              </a:rPr>
              <a:t>5 Jun</a:t>
            </a:r>
            <a:endParaRPr lang="en-AU" sz="525" dirty="0">
              <a:solidFill>
                <a:prstClr val="black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93" name="Rectangle 192"/>
          <p:cNvSpPr>
            <a:spLocks noChangeArrowheads="1"/>
          </p:cNvSpPr>
          <p:nvPr/>
        </p:nvSpPr>
        <p:spPr bwMode="auto">
          <a:xfrm>
            <a:off x="3867888" y="6382555"/>
            <a:ext cx="409529" cy="176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noAutofit/>
          </a:bodyPr>
          <a:lstStyle/>
          <a:p>
            <a:pPr algn="ctr"/>
            <a:r>
              <a:rPr lang="en-AU" sz="525" dirty="0" smtClean="0">
                <a:solidFill>
                  <a:srgbClr val="000000"/>
                </a:solidFill>
                <a:latin typeface="Arial Black" panose="020B0A04020102020204" pitchFamily="34" charset="0"/>
              </a:rPr>
              <a:t>10 Jul</a:t>
            </a:r>
            <a:endParaRPr lang="en-AU" sz="525" dirty="0">
              <a:solidFill>
                <a:prstClr val="black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94" name="Rectangle 193"/>
          <p:cNvSpPr>
            <a:spLocks noChangeArrowheads="1"/>
          </p:cNvSpPr>
          <p:nvPr/>
        </p:nvSpPr>
        <p:spPr bwMode="auto">
          <a:xfrm>
            <a:off x="4471834" y="6386907"/>
            <a:ext cx="409529" cy="176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noAutofit/>
          </a:bodyPr>
          <a:lstStyle/>
          <a:p>
            <a:pPr algn="ctr"/>
            <a:r>
              <a:rPr lang="en-AU" sz="525" dirty="0" smtClean="0">
                <a:solidFill>
                  <a:srgbClr val="000000"/>
                </a:solidFill>
                <a:latin typeface="Arial Black" panose="020B0A04020102020204" pitchFamily="34" charset="0"/>
              </a:rPr>
              <a:t>7 Aug</a:t>
            </a:r>
            <a:endParaRPr lang="en-AU" sz="525" dirty="0">
              <a:solidFill>
                <a:prstClr val="black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95" name="Rectangle 194"/>
          <p:cNvSpPr>
            <a:spLocks noChangeArrowheads="1"/>
          </p:cNvSpPr>
          <p:nvPr/>
        </p:nvSpPr>
        <p:spPr bwMode="auto">
          <a:xfrm>
            <a:off x="5148537" y="6382550"/>
            <a:ext cx="409529" cy="176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noAutofit/>
          </a:bodyPr>
          <a:lstStyle/>
          <a:p>
            <a:pPr algn="ctr"/>
            <a:r>
              <a:rPr lang="en-AU" sz="525" dirty="0" smtClean="0">
                <a:solidFill>
                  <a:srgbClr val="000000"/>
                </a:solidFill>
                <a:latin typeface="Arial Black" panose="020B0A04020102020204" pitchFamily="34" charset="0"/>
              </a:rPr>
              <a:t>11 Sep</a:t>
            </a:r>
            <a:endParaRPr lang="en-AU" sz="525" dirty="0">
              <a:solidFill>
                <a:prstClr val="black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96" name="Rectangle 195"/>
          <p:cNvSpPr>
            <a:spLocks noChangeArrowheads="1"/>
          </p:cNvSpPr>
          <p:nvPr/>
        </p:nvSpPr>
        <p:spPr bwMode="auto">
          <a:xfrm>
            <a:off x="5684119" y="6386902"/>
            <a:ext cx="409529" cy="176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noAutofit/>
          </a:bodyPr>
          <a:lstStyle/>
          <a:p>
            <a:pPr algn="ctr"/>
            <a:r>
              <a:rPr lang="en-AU" sz="525" dirty="0" smtClean="0">
                <a:solidFill>
                  <a:srgbClr val="000000"/>
                </a:solidFill>
                <a:latin typeface="Arial Black" panose="020B0A04020102020204" pitchFamily="34" charset="0"/>
              </a:rPr>
              <a:t>9 Oct</a:t>
            </a:r>
            <a:endParaRPr lang="en-AU" sz="525" dirty="0">
              <a:solidFill>
                <a:prstClr val="black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97" name="Rectangle 196"/>
          <p:cNvSpPr>
            <a:spLocks noChangeArrowheads="1"/>
          </p:cNvSpPr>
          <p:nvPr/>
        </p:nvSpPr>
        <p:spPr bwMode="auto">
          <a:xfrm>
            <a:off x="6363138" y="6382549"/>
            <a:ext cx="409529" cy="176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noAutofit/>
          </a:bodyPr>
          <a:lstStyle/>
          <a:p>
            <a:pPr algn="ctr"/>
            <a:r>
              <a:rPr lang="en-AU" sz="525" dirty="0" smtClean="0">
                <a:solidFill>
                  <a:srgbClr val="000000"/>
                </a:solidFill>
                <a:latin typeface="Arial Black" panose="020B0A04020102020204" pitchFamily="34" charset="0"/>
              </a:rPr>
              <a:t>6 Nov</a:t>
            </a:r>
            <a:endParaRPr lang="en-AU" sz="525" dirty="0">
              <a:solidFill>
                <a:prstClr val="black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98" name="Rectangle 197"/>
          <p:cNvSpPr>
            <a:spLocks noChangeArrowheads="1"/>
          </p:cNvSpPr>
          <p:nvPr/>
        </p:nvSpPr>
        <p:spPr bwMode="auto">
          <a:xfrm>
            <a:off x="7012032" y="6386901"/>
            <a:ext cx="409529" cy="176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noAutofit/>
          </a:bodyPr>
          <a:lstStyle/>
          <a:p>
            <a:pPr algn="ctr"/>
            <a:r>
              <a:rPr lang="en-AU" sz="525" dirty="0">
                <a:solidFill>
                  <a:srgbClr val="000000"/>
                </a:solidFill>
                <a:latin typeface="Arial Black" panose="020B0A04020102020204" pitchFamily="34" charset="0"/>
              </a:rPr>
              <a:t>4</a:t>
            </a:r>
            <a:r>
              <a:rPr lang="en-AU" sz="525" dirty="0" smtClean="0">
                <a:solidFill>
                  <a:srgbClr val="000000"/>
                </a:solidFill>
                <a:latin typeface="Arial Black" panose="020B0A04020102020204" pitchFamily="34" charset="0"/>
              </a:rPr>
              <a:t> Dec</a:t>
            </a:r>
            <a:endParaRPr lang="en-AU" sz="525" dirty="0">
              <a:solidFill>
                <a:prstClr val="black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99" name="Flowchart: Decision 198"/>
          <p:cNvSpPr>
            <a:spLocks noChangeArrowheads="1"/>
          </p:cNvSpPr>
          <p:nvPr/>
        </p:nvSpPr>
        <p:spPr bwMode="auto">
          <a:xfrm>
            <a:off x="2681781" y="6270390"/>
            <a:ext cx="54000" cy="54000"/>
          </a:xfrm>
          <a:prstGeom prst="flowChartDecision">
            <a:avLst/>
          </a:prstGeom>
          <a:solidFill>
            <a:schemeClr val="accent6">
              <a:lumMod val="60000"/>
              <a:lumOff val="40000"/>
            </a:schemeClr>
          </a:solidFill>
          <a:ln w="12700" algn="ctr">
            <a:solidFill>
              <a:srgbClr val="1E4164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AU" sz="1350" dirty="0">
              <a:solidFill>
                <a:srgbClr val="70AD47">
                  <a:lumMod val="60000"/>
                  <a:lumOff val="40000"/>
                </a:srgbClr>
              </a:solidFill>
            </a:endParaRPr>
          </a:p>
        </p:txBody>
      </p:sp>
      <p:sp>
        <p:nvSpPr>
          <p:cNvPr id="200" name="Rectangle 199"/>
          <p:cNvSpPr>
            <a:spLocks noChangeArrowheads="1"/>
          </p:cNvSpPr>
          <p:nvPr/>
        </p:nvSpPr>
        <p:spPr bwMode="auto">
          <a:xfrm>
            <a:off x="2538238" y="6382553"/>
            <a:ext cx="409529" cy="176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noAutofit/>
          </a:bodyPr>
          <a:lstStyle/>
          <a:p>
            <a:pPr algn="ctr"/>
            <a:r>
              <a:rPr lang="en-AU" sz="525" dirty="0" smtClean="0">
                <a:solidFill>
                  <a:srgbClr val="000000"/>
                </a:solidFill>
                <a:latin typeface="Arial Black" panose="020B0A04020102020204" pitchFamily="34" charset="0"/>
              </a:rPr>
              <a:t>8 May</a:t>
            </a:r>
            <a:endParaRPr lang="en-AU" sz="525" dirty="0">
              <a:solidFill>
                <a:prstClr val="black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01" name="Flowchart: Decision 200"/>
          <p:cNvSpPr>
            <a:spLocks noChangeArrowheads="1"/>
          </p:cNvSpPr>
          <p:nvPr/>
        </p:nvSpPr>
        <p:spPr bwMode="auto">
          <a:xfrm>
            <a:off x="2008492" y="6266036"/>
            <a:ext cx="54000" cy="54000"/>
          </a:xfrm>
          <a:prstGeom prst="flowChartDecision">
            <a:avLst/>
          </a:prstGeom>
          <a:solidFill>
            <a:schemeClr val="accent6">
              <a:lumMod val="60000"/>
              <a:lumOff val="40000"/>
            </a:schemeClr>
          </a:solidFill>
          <a:ln w="12700" algn="ctr">
            <a:solidFill>
              <a:srgbClr val="1E4164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AU" sz="1350" dirty="0">
              <a:solidFill>
                <a:srgbClr val="70AD47">
                  <a:lumMod val="60000"/>
                  <a:lumOff val="40000"/>
                </a:srgbClr>
              </a:solidFill>
            </a:endParaRPr>
          </a:p>
        </p:txBody>
      </p:sp>
      <p:sp>
        <p:nvSpPr>
          <p:cNvPr id="202" name="Rectangle 201"/>
          <p:cNvSpPr>
            <a:spLocks noChangeArrowheads="1"/>
          </p:cNvSpPr>
          <p:nvPr/>
        </p:nvSpPr>
        <p:spPr bwMode="auto">
          <a:xfrm>
            <a:off x="1864949" y="6378199"/>
            <a:ext cx="409529" cy="176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noAutofit/>
          </a:bodyPr>
          <a:lstStyle/>
          <a:p>
            <a:pPr algn="ctr"/>
            <a:r>
              <a:rPr lang="en-AU" sz="525" dirty="0" smtClean="0">
                <a:solidFill>
                  <a:srgbClr val="000000"/>
                </a:solidFill>
                <a:latin typeface="Arial Black" panose="020B0A04020102020204" pitchFamily="34" charset="0"/>
              </a:rPr>
              <a:t>3 Apr</a:t>
            </a:r>
            <a:endParaRPr lang="en-AU" sz="525" dirty="0">
              <a:solidFill>
                <a:prstClr val="black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03" name="Flowchart: Decision 202"/>
          <p:cNvSpPr>
            <a:spLocks noChangeArrowheads="1"/>
          </p:cNvSpPr>
          <p:nvPr/>
        </p:nvSpPr>
        <p:spPr bwMode="auto">
          <a:xfrm>
            <a:off x="1493062" y="6266033"/>
            <a:ext cx="54000" cy="54000"/>
          </a:xfrm>
          <a:prstGeom prst="flowChartDecision">
            <a:avLst/>
          </a:prstGeom>
          <a:solidFill>
            <a:schemeClr val="accent6">
              <a:lumMod val="60000"/>
              <a:lumOff val="40000"/>
            </a:schemeClr>
          </a:solidFill>
          <a:ln w="12700" algn="ctr">
            <a:solidFill>
              <a:srgbClr val="1E4164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AU" sz="1350" dirty="0">
              <a:solidFill>
                <a:srgbClr val="70AD47">
                  <a:lumMod val="60000"/>
                  <a:lumOff val="40000"/>
                </a:srgbClr>
              </a:solidFill>
            </a:endParaRPr>
          </a:p>
        </p:txBody>
      </p:sp>
      <p:sp>
        <p:nvSpPr>
          <p:cNvPr id="204" name="Rectangle 203"/>
          <p:cNvSpPr>
            <a:spLocks noChangeArrowheads="1"/>
          </p:cNvSpPr>
          <p:nvPr/>
        </p:nvSpPr>
        <p:spPr bwMode="auto">
          <a:xfrm>
            <a:off x="1349519" y="6378196"/>
            <a:ext cx="409529" cy="176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noAutofit/>
          </a:bodyPr>
          <a:lstStyle/>
          <a:p>
            <a:pPr algn="ctr"/>
            <a:r>
              <a:rPr lang="en-AU" sz="525" dirty="0">
                <a:solidFill>
                  <a:srgbClr val="000000"/>
                </a:solidFill>
                <a:latin typeface="Arial Black" panose="020B0A04020102020204" pitchFamily="34" charset="0"/>
              </a:rPr>
              <a:t>6</a:t>
            </a:r>
            <a:r>
              <a:rPr lang="en-AU" sz="525" dirty="0" smtClean="0">
                <a:solidFill>
                  <a:srgbClr val="000000"/>
                </a:solidFill>
                <a:latin typeface="Arial Black" panose="020B0A04020102020204" pitchFamily="34" charset="0"/>
              </a:rPr>
              <a:t> Mar</a:t>
            </a:r>
            <a:endParaRPr lang="en-AU" sz="525" dirty="0">
              <a:solidFill>
                <a:prstClr val="black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05" name="Flowchart: Decision 204"/>
          <p:cNvSpPr>
            <a:spLocks noChangeArrowheads="1"/>
          </p:cNvSpPr>
          <p:nvPr/>
        </p:nvSpPr>
        <p:spPr bwMode="auto">
          <a:xfrm>
            <a:off x="818149" y="6270384"/>
            <a:ext cx="54000" cy="54000"/>
          </a:xfrm>
          <a:prstGeom prst="flowChartDecision">
            <a:avLst/>
          </a:prstGeom>
          <a:solidFill>
            <a:schemeClr val="accent6">
              <a:lumMod val="60000"/>
              <a:lumOff val="40000"/>
            </a:schemeClr>
          </a:solidFill>
          <a:ln w="12700" algn="ctr">
            <a:solidFill>
              <a:srgbClr val="1E4164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AU" sz="1350" dirty="0">
              <a:solidFill>
                <a:srgbClr val="70AD47">
                  <a:lumMod val="60000"/>
                  <a:lumOff val="40000"/>
                </a:srgbClr>
              </a:solidFill>
            </a:endParaRPr>
          </a:p>
        </p:txBody>
      </p:sp>
      <p:sp>
        <p:nvSpPr>
          <p:cNvPr id="206" name="Rectangle 205"/>
          <p:cNvSpPr>
            <a:spLocks noChangeArrowheads="1"/>
          </p:cNvSpPr>
          <p:nvPr/>
        </p:nvSpPr>
        <p:spPr bwMode="auto">
          <a:xfrm>
            <a:off x="674606" y="6382547"/>
            <a:ext cx="409529" cy="176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noAutofit/>
          </a:bodyPr>
          <a:lstStyle/>
          <a:p>
            <a:pPr algn="ctr"/>
            <a:r>
              <a:rPr lang="en-AU" sz="525" dirty="0" smtClean="0">
                <a:solidFill>
                  <a:srgbClr val="000000"/>
                </a:solidFill>
                <a:latin typeface="Arial Black" panose="020B0A04020102020204" pitchFamily="34" charset="0"/>
              </a:rPr>
              <a:t>8 Feb</a:t>
            </a:r>
            <a:endParaRPr lang="en-AU" sz="525" dirty="0">
              <a:solidFill>
                <a:prstClr val="black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3" name="Rectangle 72"/>
          <p:cNvSpPr>
            <a:spLocks noChangeArrowheads="1"/>
          </p:cNvSpPr>
          <p:nvPr/>
        </p:nvSpPr>
        <p:spPr bwMode="auto">
          <a:xfrm>
            <a:off x="4725548" y="1035881"/>
            <a:ext cx="409529" cy="422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noAutofit/>
          </a:bodyPr>
          <a:lstStyle/>
          <a:p>
            <a:pPr algn="ctr"/>
            <a:r>
              <a:rPr lang="en-AU" sz="525" dirty="0" smtClean="0">
                <a:solidFill>
                  <a:srgbClr val="000000"/>
                </a:solidFill>
                <a:latin typeface="Arial Black" panose="020B0A04020102020204" pitchFamily="34" charset="0"/>
              </a:rPr>
              <a:t>Mid-Aug</a:t>
            </a:r>
            <a:endParaRPr lang="en-AU" sz="525" dirty="0">
              <a:solidFill>
                <a:prstClr val="black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/>
            <a:r>
              <a:rPr lang="en-AU" sz="450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B2B changes in pre-production</a:t>
            </a:r>
            <a:endParaRPr lang="en-AU" sz="450" dirty="0">
              <a:solidFill>
                <a:prstClr val="black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4" name="Flowchart: Decision 73"/>
          <p:cNvSpPr>
            <a:spLocks noChangeArrowheads="1"/>
          </p:cNvSpPr>
          <p:nvPr/>
        </p:nvSpPr>
        <p:spPr bwMode="auto">
          <a:xfrm>
            <a:off x="4874281" y="933220"/>
            <a:ext cx="54000" cy="54000"/>
          </a:xfrm>
          <a:prstGeom prst="flowChartDecision">
            <a:avLst/>
          </a:prstGeom>
          <a:solidFill>
            <a:srgbClr val="C41230"/>
          </a:solidFill>
          <a:ln w="12700" algn="ctr">
            <a:solidFill>
              <a:srgbClr val="1E4164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AU" sz="1350" dirty="0">
              <a:solidFill>
                <a:prstClr val="black"/>
              </a:solidFill>
            </a:endParaRPr>
          </a:p>
        </p:txBody>
      </p:sp>
      <p:sp>
        <p:nvSpPr>
          <p:cNvPr id="75" name="Flowchart: Decision 74"/>
          <p:cNvSpPr>
            <a:spLocks noChangeArrowheads="1"/>
          </p:cNvSpPr>
          <p:nvPr/>
        </p:nvSpPr>
        <p:spPr bwMode="auto">
          <a:xfrm>
            <a:off x="3023592" y="933220"/>
            <a:ext cx="54000" cy="54000"/>
          </a:xfrm>
          <a:prstGeom prst="flowChartDecision">
            <a:avLst/>
          </a:prstGeom>
          <a:solidFill>
            <a:srgbClr val="C41230"/>
          </a:solidFill>
          <a:ln w="12700" algn="ctr">
            <a:solidFill>
              <a:srgbClr val="1E4164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AU" sz="1350" dirty="0">
              <a:solidFill>
                <a:prstClr val="black"/>
              </a:solidFill>
            </a:endParaRPr>
          </a:p>
        </p:txBody>
      </p:sp>
      <p:sp>
        <p:nvSpPr>
          <p:cNvPr id="76" name="Rectangle 75"/>
          <p:cNvSpPr>
            <a:spLocks noChangeArrowheads="1"/>
          </p:cNvSpPr>
          <p:nvPr/>
        </p:nvSpPr>
        <p:spPr bwMode="auto">
          <a:xfrm>
            <a:off x="2860069" y="1035881"/>
            <a:ext cx="377934" cy="422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noAutofit/>
          </a:bodyPr>
          <a:lstStyle/>
          <a:p>
            <a:pPr algn="ctr"/>
            <a:r>
              <a:rPr lang="en-AU" sz="525" dirty="0" smtClean="0">
                <a:solidFill>
                  <a:prstClr val="black"/>
                </a:solidFill>
                <a:latin typeface="Arial Black" panose="020B0A04020102020204" pitchFamily="34" charset="0"/>
              </a:rPr>
              <a:t>22 May</a:t>
            </a:r>
            <a:endParaRPr lang="en-AU" sz="525" dirty="0">
              <a:solidFill>
                <a:prstClr val="black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/>
            <a:r>
              <a:rPr lang="en-AU" sz="450" dirty="0" smtClean="0">
                <a:solidFill>
                  <a:prstClr val="black"/>
                </a:solidFill>
                <a:latin typeface="Arial" panose="020B0604020202020204" pitchFamily="34" charset="0"/>
              </a:rPr>
              <a:t>EN/MC patch release </a:t>
            </a:r>
          </a:p>
        </p:txBody>
      </p:sp>
    </p:spTree>
    <p:extLst>
      <p:ext uri="{BB962C8B-B14F-4D97-AF65-F5344CB8AC3E}">
        <p14:creationId xmlns:p14="http://schemas.microsoft.com/office/powerpoint/2010/main" val="3602693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AU" dirty="0" smtClean="0"/>
              <a:t/>
            </a:r>
            <a:br>
              <a:rPr lang="en-AU" dirty="0" smtClean="0"/>
            </a:br>
            <a:r>
              <a:rPr lang="en-AU" dirty="0"/>
              <a:t/>
            </a:r>
            <a:br>
              <a:rPr lang="en-AU" dirty="0"/>
            </a:br>
            <a:r>
              <a:rPr lang="en-AU" dirty="0" smtClean="0"/>
              <a:t/>
            </a:r>
            <a:br>
              <a:rPr lang="en-AU" dirty="0" smtClean="0"/>
            </a:br>
            <a:r>
              <a:rPr lang="en-AU" dirty="0" smtClean="0"/>
              <a:t>Power of Choice Milestones </a:t>
            </a:r>
            <a:br>
              <a:rPr lang="en-AU" dirty="0" smtClean="0"/>
            </a:br>
            <a:endParaRPr lang="en-AU" sz="2000" dirty="0"/>
          </a:p>
        </p:txBody>
      </p:sp>
      <p:graphicFrame>
        <p:nvGraphicFramePr>
          <p:cNvPr id="12" name="Table 11"/>
          <p:cNvGraphicFramePr>
            <a:graphicFrameLocks noGrp="1"/>
          </p:cNvGraphicFramePr>
          <p:nvPr>
            <p:extLst/>
          </p:nvPr>
        </p:nvGraphicFramePr>
        <p:xfrm>
          <a:off x="206325" y="1122777"/>
          <a:ext cx="8758165" cy="549130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83080"/>
                <a:gridCol w="1065475"/>
                <a:gridCol w="2193384"/>
                <a:gridCol w="847308"/>
                <a:gridCol w="775300"/>
                <a:gridCol w="393618"/>
              </a:tblGrid>
              <a:tr h="179849">
                <a:tc>
                  <a:txBody>
                    <a:bodyPr/>
                    <a:lstStyle/>
                    <a:p>
                      <a:pPr marL="53975" algn="l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AU" sz="900" b="1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Deliverable</a:t>
                      </a:r>
                      <a:r>
                        <a:rPr lang="en-AU" sz="900" b="1" baseline="0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/ Milestone</a:t>
                      </a:r>
                      <a:endParaRPr lang="en-AU" sz="9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53975"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AU" sz="900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Project / Stream</a:t>
                      </a:r>
                      <a:endParaRPr lang="en-AU" sz="9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AU" sz="900" b="1" dirty="0" smtClean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Description</a:t>
                      </a:r>
                      <a:endParaRPr lang="en-AU" sz="9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AU" sz="900" b="1" dirty="0" smtClean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Planned date</a:t>
                      </a:r>
                      <a:endParaRPr lang="en-AU" sz="9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900" b="1" dirty="0" smtClean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Expected date</a:t>
                      </a:r>
                      <a:endParaRPr lang="en-AU" sz="900" dirty="0" smtClean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AU" sz="900" dirty="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Status</a:t>
                      </a:r>
                      <a:endParaRPr lang="en-AU" sz="9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solidFill>
                      <a:schemeClr val="tx1"/>
                    </a:solidFill>
                  </a:tcPr>
                </a:tc>
              </a:tr>
              <a:tr h="20748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900" b="0" i="1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  AEMO concludes first stage consultation </a:t>
                      </a: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900" b="0" i="1" kern="12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B2B:</a:t>
                      </a:r>
                      <a:r>
                        <a:rPr lang="en-AU" sz="900" b="0" i="1" kern="1200" baseline="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All</a:t>
                      </a:r>
                      <a:endParaRPr lang="en-AU" sz="900" b="0" i="1" kern="1200" dirty="0" smtClean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endParaRPr lang="en-AU" sz="900" b="0" i="1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AU" sz="900" b="0" i="1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15 Nov</a:t>
                      </a:r>
                      <a:r>
                        <a:rPr lang="en-AU" sz="900" b="0" i="1" baseline="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16</a:t>
                      </a:r>
                      <a:endParaRPr lang="en-AU" sz="900" b="0" i="1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900" b="0" i="1" kern="12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02 Dec 16</a:t>
                      </a:r>
                      <a:endParaRPr lang="en-AU" sz="900" b="0" i="1" kern="1200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AU" sz="9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1E4164">
                              <a:lumMod val="50000"/>
                            </a:srgbClr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  <a:sym typeface="Wingdings" panose="05000000000000000000" pitchFamily="2" charset="2"/>
                        </a:rPr>
                        <a:t></a:t>
                      </a:r>
                      <a:endParaRPr kumimoji="0" lang="en-AU" sz="900" b="0" i="0" u="none" strike="noStrike" kern="1200" cap="none" spc="0" normalizeH="0" baseline="0" dirty="0" smtClean="0">
                        <a:ln>
                          <a:noFill/>
                        </a:ln>
                        <a:solidFill>
                          <a:srgbClr val="1E4164">
                            <a:lumMod val="50000"/>
                          </a:srgbClr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20748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900" b="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AEMO commences</a:t>
                      </a:r>
                      <a:r>
                        <a:rPr lang="en-AU" sz="900" b="0" baseline="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consultation of Fee Methodology</a:t>
                      </a:r>
                      <a:endParaRPr lang="en-AU" sz="900" b="0" dirty="0" smtClean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AU" sz="900" b="0" i="0" kern="12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All</a:t>
                      </a:r>
                      <a:endParaRPr lang="en-AU" sz="900" b="0" i="0" kern="1200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endParaRPr lang="en-AU" sz="900" b="0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AU" sz="900" b="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Nov 16</a:t>
                      </a:r>
                      <a:endParaRPr lang="en-AU" sz="900" b="0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900" b="0" kern="12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03 Nov 16</a:t>
                      </a:r>
                      <a:endParaRPr lang="en-AU" sz="900" b="0" kern="1200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AU" sz="9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1E4164">
                              <a:lumMod val="50000"/>
                            </a:srgbClr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  <a:sym typeface="Wingdings" panose="05000000000000000000" pitchFamily="2" charset="2"/>
                        </a:rPr>
                        <a:t></a:t>
                      </a:r>
                      <a:endParaRPr kumimoji="0" lang="en-AU" sz="900" b="0" i="0" u="none" strike="noStrike" kern="1200" cap="none" spc="0" normalizeH="0" baseline="0" dirty="0" smtClean="0">
                        <a:ln>
                          <a:noFill/>
                        </a:ln>
                        <a:solidFill>
                          <a:srgbClr val="1E4164">
                            <a:lumMod val="50000"/>
                          </a:srgbClr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20748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900" b="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AER publishes ring</a:t>
                      </a:r>
                      <a:r>
                        <a:rPr lang="en-AU" sz="900" b="0" baseline="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fencing &amp; network exemption guidelines</a:t>
                      </a:r>
                      <a:endParaRPr lang="en-AU" sz="900" b="0" dirty="0" smtClean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AU" sz="900" b="0" i="0" kern="12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en-AU" sz="900" b="0" i="0" kern="1200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endParaRPr lang="en-AU" sz="900" b="0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AU" sz="900" b="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01 Dec 16</a:t>
                      </a:r>
                      <a:endParaRPr lang="en-AU" sz="900" b="0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AU" sz="900" b="0" kern="1200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AU" sz="9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1E4164">
                              <a:lumMod val="50000"/>
                            </a:srgbClr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  <a:sym typeface="Wingdings" panose="05000000000000000000" pitchFamily="2" charset="2"/>
                        </a:rPr>
                        <a:t></a:t>
                      </a:r>
                      <a:endParaRPr kumimoji="0" lang="en-AU" sz="900" b="0" i="0" u="none" strike="noStrike" kern="1200" cap="none" spc="0" normalizeH="0" baseline="0" dirty="0" smtClean="0">
                        <a:ln>
                          <a:noFill/>
                        </a:ln>
                        <a:solidFill>
                          <a:srgbClr val="1E4164">
                            <a:lumMod val="50000"/>
                          </a:srgbClr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20748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900" b="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AEMO publish draft procedure determination </a:t>
                      </a: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AU" sz="900" b="0" i="0" kern="12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MC,EN,MRP</a:t>
                      </a:r>
                      <a:endParaRPr lang="en-AU" sz="900" b="0" i="0" kern="1200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endParaRPr lang="en-AU" sz="900" b="0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AU" sz="900" b="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13 Dec 16</a:t>
                      </a:r>
                      <a:endParaRPr lang="en-AU" sz="900" b="0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AU" sz="900" b="0" kern="1200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AU" sz="9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1E4164">
                              <a:lumMod val="50000"/>
                            </a:srgbClr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  <a:sym typeface="Wingdings" panose="05000000000000000000" pitchFamily="2" charset="2"/>
                        </a:rPr>
                        <a:t></a:t>
                      </a:r>
                      <a:endParaRPr kumimoji="0" lang="en-AU" sz="900" b="0" i="0" u="none" strike="noStrike" kern="1200" cap="none" spc="0" normalizeH="0" baseline="0" dirty="0" smtClean="0">
                        <a:ln>
                          <a:noFill/>
                        </a:ln>
                        <a:solidFill>
                          <a:srgbClr val="1E4164">
                            <a:lumMod val="50000"/>
                          </a:srgbClr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20748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900" b="0" i="1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  AEMO publish draft procedure determination </a:t>
                      </a: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900" b="0" i="1" kern="12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B2B:</a:t>
                      </a:r>
                      <a:r>
                        <a:rPr lang="en-AU" sz="900" b="0" i="1" kern="1200" baseline="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All</a:t>
                      </a:r>
                      <a:endParaRPr lang="en-AU" sz="900" b="0" i="1" kern="1200" dirty="0" smtClean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AU" sz="900" b="0" i="1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No later than 4 January 2017</a:t>
                      </a:r>
                      <a:endParaRPr lang="en-AU" sz="900" b="0" i="1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AU" sz="900" b="0" i="1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13 Dec 16</a:t>
                      </a:r>
                      <a:endParaRPr lang="en-AU" sz="900" b="0" i="1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900" b="0" i="1" kern="12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23 Dec 16</a:t>
                      </a:r>
                      <a:endParaRPr lang="en-AU" sz="900" b="0" i="1" kern="1200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AU" sz="9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1E4164">
                              <a:lumMod val="50000"/>
                            </a:srgbClr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  <a:sym typeface="Wingdings" panose="05000000000000000000" pitchFamily="2" charset="2"/>
                        </a:rPr>
                        <a:t></a:t>
                      </a:r>
                      <a:endParaRPr kumimoji="0" lang="en-AU" sz="900" b="0" i="0" u="none" strike="noStrike" kern="1200" cap="none" spc="0" normalizeH="0" baseline="0" dirty="0" smtClean="0">
                        <a:ln>
                          <a:noFill/>
                        </a:ln>
                        <a:solidFill>
                          <a:srgbClr val="1E4164">
                            <a:lumMod val="50000"/>
                          </a:srgbClr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20748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900" b="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System implementation</a:t>
                      </a:r>
                      <a:r>
                        <a:rPr lang="en-AU" sz="900" b="0" baseline="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period commences</a:t>
                      </a:r>
                      <a:endParaRPr lang="en-AU" sz="900" b="0" dirty="0" smtClean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AU" sz="900" b="0" i="0" kern="12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All</a:t>
                      </a:r>
                      <a:endParaRPr lang="en-AU" sz="900" b="0" i="0" kern="1200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endParaRPr lang="en-AU" sz="900" b="0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AU" sz="900" b="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Mid Dec 16</a:t>
                      </a:r>
                      <a:endParaRPr lang="en-AU" sz="900" b="0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AU" sz="900" b="0" kern="1200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AU" sz="9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1E4164">
                              <a:lumMod val="50000"/>
                            </a:srgbClr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  <a:sym typeface="Wingdings" panose="05000000000000000000" pitchFamily="2" charset="2"/>
                        </a:rPr>
                        <a:t></a:t>
                      </a:r>
                      <a:endParaRPr kumimoji="0" lang="en-AU" sz="900" b="0" i="0" u="none" strike="noStrike" kern="1200" cap="none" spc="0" normalizeH="0" baseline="0" dirty="0" smtClean="0">
                        <a:ln>
                          <a:noFill/>
                        </a:ln>
                        <a:solidFill>
                          <a:srgbClr val="1E4164">
                            <a:lumMod val="50000"/>
                          </a:srgbClr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20748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900" b="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AEMO concludes Fee</a:t>
                      </a:r>
                      <a:r>
                        <a:rPr lang="en-AU" sz="900" b="0" baseline="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Methodology first stage consultation</a:t>
                      </a:r>
                      <a:endParaRPr lang="en-AU" sz="900" b="0" dirty="0" smtClean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AU" sz="900" b="0" i="0" kern="12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All</a:t>
                      </a:r>
                      <a:endParaRPr lang="en-AU" sz="900" b="0" i="0" kern="1200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endParaRPr lang="en-AU" sz="900" b="0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AU" sz="900" b="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16 Dec 16</a:t>
                      </a:r>
                      <a:endParaRPr lang="en-AU" sz="900" b="0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AU" sz="900" b="0" kern="1200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AU" sz="9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1E4164">
                              <a:lumMod val="50000"/>
                            </a:srgbClr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  <a:sym typeface="Wingdings" panose="05000000000000000000" pitchFamily="2" charset="2"/>
                        </a:rPr>
                        <a:t></a:t>
                      </a:r>
                      <a:endParaRPr kumimoji="0" lang="en-AU" sz="900" b="0" i="0" u="none" strike="noStrike" kern="1200" cap="none" spc="0" normalizeH="0" baseline="0" dirty="0" smtClean="0">
                        <a:ln>
                          <a:noFill/>
                        </a:ln>
                        <a:solidFill>
                          <a:srgbClr val="1E4164">
                            <a:lumMod val="50000"/>
                          </a:srgbClr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20748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900" b="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AEMO concludes</a:t>
                      </a:r>
                      <a:r>
                        <a:rPr lang="en-AU" sz="900" b="0" baseline="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second stage consultation (WP 2)</a:t>
                      </a:r>
                      <a:endParaRPr lang="en-AU" sz="900" b="0" dirty="0" smtClean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AU" sz="900" b="0" i="0" kern="12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MC,EN,MRP</a:t>
                      </a:r>
                      <a:endParaRPr lang="en-AU" sz="900" b="0" i="0" kern="1200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endParaRPr lang="en-AU" sz="900" b="0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AU" sz="900" b="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30 Dec 16</a:t>
                      </a:r>
                      <a:endParaRPr lang="en-AU" sz="900" b="0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900" b="0" kern="12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16 Jan 17</a:t>
                      </a:r>
                      <a:endParaRPr lang="en-AU" sz="900" b="0" kern="1200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AU" sz="9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1E4164">
                              <a:lumMod val="50000"/>
                            </a:srgbClr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  <a:sym typeface="Wingdings" panose="05000000000000000000" pitchFamily="2" charset="2"/>
                        </a:rPr>
                        <a:t></a:t>
                      </a:r>
                      <a:endParaRPr kumimoji="0" lang="en-AU" sz="900" b="0" i="0" u="none" strike="noStrike" kern="1200" cap="none" spc="0" normalizeH="0" baseline="0" dirty="0" smtClean="0">
                        <a:ln>
                          <a:noFill/>
                        </a:ln>
                        <a:solidFill>
                          <a:srgbClr val="1E4164">
                            <a:lumMod val="50000"/>
                          </a:srgbClr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20748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900" b="0" i="1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  AEMO concludes</a:t>
                      </a:r>
                      <a:r>
                        <a:rPr lang="en-AU" sz="900" b="0" i="1" baseline="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second stage consultation </a:t>
                      </a:r>
                      <a:endParaRPr lang="en-AU" sz="900" b="0" i="1" dirty="0" smtClean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900" b="0" i="1" kern="12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B2B:</a:t>
                      </a:r>
                      <a:r>
                        <a:rPr lang="en-AU" sz="900" b="0" i="1" kern="1200" baseline="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All</a:t>
                      </a:r>
                      <a:endParaRPr lang="en-AU" sz="900" b="0" i="1" kern="1200" dirty="0" smtClean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endParaRPr lang="en-AU" sz="900" b="0" i="1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AU" sz="900" b="0" i="1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30 Dec 16</a:t>
                      </a:r>
                      <a:endParaRPr lang="en-AU" sz="900" b="0" i="1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900" b="0" i="1" kern="12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20 Jan 17</a:t>
                      </a:r>
                      <a:endParaRPr lang="en-AU" sz="900" b="0" i="1" kern="1200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AU" sz="9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1E4164">
                              <a:lumMod val="50000"/>
                            </a:srgbClr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  <a:sym typeface="Wingdings" panose="05000000000000000000" pitchFamily="2" charset="2"/>
                        </a:rPr>
                        <a:t></a:t>
                      </a:r>
                      <a:endParaRPr kumimoji="0" lang="en-AU" sz="900" b="0" i="0" u="none" strike="noStrike" kern="1200" cap="none" spc="0" normalizeH="0" baseline="0" dirty="0" smtClean="0">
                        <a:ln>
                          <a:noFill/>
                        </a:ln>
                        <a:solidFill>
                          <a:srgbClr val="1E4164">
                            <a:lumMod val="50000"/>
                          </a:srgbClr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20748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900" b="0" i="1" kern="12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  IEC ‘recommends’</a:t>
                      </a:r>
                      <a:r>
                        <a:rPr lang="en-AU" sz="900" b="0" i="1" kern="1200" baseline="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B2B Procedures to AEMO’s Board</a:t>
                      </a:r>
                      <a:endParaRPr lang="en-AU" sz="900" b="0" i="1" kern="1200" dirty="0" smtClean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900" b="0" i="1" kern="12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B2B: All</a:t>
                      </a: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900" b="0" i="1" kern="12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TBC Preceding AEMO Feb</a:t>
                      </a:r>
                      <a:r>
                        <a:rPr lang="en-AU" sz="900" b="0" i="1" kern="1200" baseline="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Board</a:t>
                      </a:r>
                      <a:endParaRPr lang="en-AU" sz="900" b="0" i="1" kern="1200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900" b="0" i="1" kern="12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22 Jan 17</a:t>
                      </a:r>
                      <a:endParaRPr lang="en-AU" sz="900" b="0" i="1" kern="1200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900" b="0" i="1" kern="12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20 Feb 17</a:t>
                      </a:r>
                      <a:endParaRPr lang="en-AU" sz="900" b="0" i="1" kern="1200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AU" sz="9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1E4164">
                              <a:lumMod val="50000"/>
                            </a:srgbClr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  <a:sym typeface="Wingdings" panose="05000000000000000000" pitchFamily="2" charset="2"/>
                        </a:rPr>
                        <a:t></a:t>
                      </a:r>
                      <a:endParaRPr kumimoji="0" lang="en-AU" sz="900" b="0" i="0" u="none" strike="noStrike" kern="1200" cap="none" spc="0" normalizeH="0" baseline="0" dirty="0" smtClean="0">
                        <a:ln>
                          <a:noFill/>
                        </a:ln>
                        <a:solidFill>
                          <a:srgbClr val="1E4164">
                            <a:lumMod val="50000"/>
                          </a:srgbClr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20748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900" b="0" kern="12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AEMO publishes</a:t>
                      </a:r>
                      <a:r>
                        <a:rPr lang="en-AU" sz="900" b="0" kern="1200" baseline="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Draft Fee Methodology</a:t>
                      </a:r>
                      <a:endParaRPr lang="en-AU" sz="900" b="0" kern="1200" dirty="0" smtClean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900" b="0" kern="12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All</a:t>
                      </a: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AU" sz="900" b="0" kern="1200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900" b="0" kern="12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06 Feb 17</a:t>
                      </a:r>
                      <a:endParaRPr lang="en-AU" sz="900" b="0" kern="1200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900" b="0" kern="12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23 Feb 17</a:t>
                      </a:r>
                      <a:endParaRPr lang="en-AU" sz="900" b="0" kern="1200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AU" sz="9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1E4164">
                              <a:lumMod val="50000"/>
                            </a:srgbClr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  <a:sym typeface="Wingdings" panose="05000000000000000000" pitchFamily="2" charset="2"/>
                        </a:rPr>
                        <a:t></a:t>
                      </a:r>
                      <a:endParaRPr kumimoji="0" lang="en-AU" sz="900" b="0" i="0" u="none" strike="noStrike" kern="1200" cap="none" spc="0" normalizeH="0" baseline="0" dirty="0" smtClean="0">
                        <a:ln>
                          <a:noFill/>
                        </a:ln>
                        <a:solidFill>
                          <a:srgbClr val="1E4164">
                            <a:lumMod val="50000"/>
                          </a:srgbClr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20748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900" b="0" kern="12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AEMO concludes second stage consultation Fee Methodology</a:t>
                      </a: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900" b="0" kern="12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All</a:t>
                      </a: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AU" sz="900" b="0" kern="1200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900" b="0" kern="12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21 Feb 17</a:t>
                      </a:r>
                      <a:endParaRPr lang="en-AU" sz="900" b="0" kern="1200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900" b="0" kern="12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10 Mar 17</a:t>
                      </a:r>
                      <a:endParaRPr lang="en-AU" sz="900" b="0" kern="1200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AU" sz="9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1E4164">
                              <a:lumMod val="50000"/>
                            </a:srgbClr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  <a:sym typeface="Wingdings" panose="05000000000000000000" pitchFamily="2" charset="2"/>
                        </a:rPr>
                        <a:t></a:t>
                      </a:r>
                      <a:endParaRPr kumimoji="0" lang="en-AU" sz="900" b="0" i="0" u="none" strike="noStrike" kern="1200" cap="none" spc="0" normalizeH="0" baseline="0" dirty="0" smtClean="0">
                        <a:ln>
                          <a:noFill/>
                        </a:ln>
                        <a:solidFill>
                          <a:srgbClr val="1E4164">
                            <a:lumMod val="50000"/>
                          </a:srgbClr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20748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900" b="0" kern="12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AEMO publishes final procedure determination</a:t>
                      </a: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900" b="0" kern="12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MC,</a:t>
                      </a:r>
                      <a:r>
                        <a:rPr lang="en-AU" sz="900" b="0" kern="1200" baseline="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EN,MRP</a:t>
                      </a:r>
                      <a:endParaRPr lang="en-AU" sz="900" b="0" kern="1200" dirty="0" smtClean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900" b="0" kern="12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Obligation</a:t>
                      </a:r>
                      <a:r>
                        <a:rPr lang="en-AU" sz="900" b="0" kern="1200" baseline="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is n</a:t>
                      </a:r>
                      <a:r>
                        <a:rPr lang="en-AU" sz="900" b="0" kern="12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o later</a:t>
                      </a:r>
                      <a:r>
                        <a:rPr lang="en-AU" sz="900" b="0" kern="1200" baseline="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than 1 Mar 17</a:t>
                      </a:r>
                      <a:endParaRPr lang="en-AU" sz="900" b="0" kern="1200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900" b="0" kern="12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01 Mar 17</a:t>
                      </a:r>
                      <a:endParaRPr lang="en-AU" sz="900" b="0" kern="1200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900" b="0" kern="12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28 Feb 17</a:t>
                      </a:r>
                      <a:endParaRPr lang="en-AU" sz="900" b="0" kern="1200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AU" sz="9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1E4164">
                              <a:lumMod val="50000"/>
                            </a:srgbClr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  <a:sym typeface="Wingdings" panose="05000000000000000000" pitchFamily="2" charset="2"/>
                        </a:rPr>
                        <a:t></a:t>
                      </a:r>
                      <a:endParaRPr kumimoji="0" lang="en-AU" sz="900" b="0" i="0" u="none" strike="noStrike" kern="1200" cap="none" spc="0" normalizeH="0" baseline="0" dirty="0" smtClean="0">
                        <a:ln>
                          <a:noFill/>
                        </a:ln>
                        <a:solidFill>
                          <a:srgbClr val="1E4164">
                            <a:lumMod val="50000"/>
                          </a:srgbClr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20748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900" b="0" i="1" kern="12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  AEMO publishes final procedure determination</a:t>
                      </a: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900" b="0" i="1" kern="12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B2B: All</a:t>
                      </a: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900" b="0" i="1" kern="12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Obligation is no later</a:t>
                      </a:r>
                      <a:r>
                        <a:rPr lang="en-AU" sz="900" b="0" i="1" kern="1200" baseline="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than 1 Jun 17</a:t>
                      </a:r>
                      <a:endParaRPr lang="en-AU" sz="900" b="0" i="1" kern="1200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900" b="0" i="1" kern="12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01 Mar 17</a:t>
                      </a:r>
                      <a:endParaRPr lang="en-AU" sz="900" b="0" i="1" kern="1200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900" b="0" i="1" kern="12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06 Mar 17</a:t>
                      </a:r>
                      <a:endParaRPr lang="en-AU" sz="900" b="0" i="1" kern="1200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AU" sz="9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1E4164">
                              <a:lumMod val="50000"/>
                            </a:srgbClr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  <a:sym typeface="Wingdings" panose="05000000000000000000" pitchFamily="2" charset="2"/>
                        </a:rPr>
                        <a:t></a:t>
                      </a:r>
                      <a:endParaRPr kumimoji="0" lang="en-AU" sz="900" b="0" i="0" u="none" strike="noStrike" kern="1200" cap="none" spc="0" normalizeH="0" baseline="0" dirty="0" smtClean="0">
                        <a:ln>
                          <a:noFill/>
                        </a:ln>
                        <a:solidFill>
                          <a:srgbClr val="1E4164">
                            <a:lumMod val="50000"/>
                          </a:srgbClr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20748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900" b="0" kern="12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Commencement of registration / accreditation</a:t>
                      </a:r>
                      <a:r>
                        <a:rPr lang="en-AU" sz="900" b="0" kern="1200" baseline="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activities</a:t>
                      </a:r>
                      <a:endParaRPr lang="en-AU" sz="900" b="0" kern="1200" dirty="0" smtClean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900" b="0" kern="12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Readiness</a:t>
                      </a: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900" b="0" kern="12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To be determined in</a:t>
                      </a:r>
                      <a:r>
                        <a:rPr lang="en-AU" sz="900" b="0" kern="1200" baseline="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readiness strategy</a:t>
                      </a:r>
                      <a:endParaRPr lang="en-AU" sz="900" b="0" kern="1200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900" b="0" kern="12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01 Mar 17</a:t>
                      </a:r>
                      <a:endParaRPr lang="en-AU" sz="900" b="0" kern="1200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AU" sz="900" b="0" kern="1200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AU" sz="9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1E4164">
                              <a:lumMod val="50000"/>
                            </a:srgbClr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  <a:sym typeface="Wingdings" panose="05000000000000000000" pitchFamily="2" charset="2"/>
                        </a:rPr>
                        <a:t></a:t>
                      </a:r>
                      <a:endParaRPr kumimoji="0" lang="en-AU" sz="900" b="0" i="0" u="none" strike="noStrike" kern="1200" cap="none" spc="0" normalizeH="0" baseline="0" dirty="0" smtClean="0">
                        <a:ln>
                          <a:noFill/>
                        </a:ln>
                        <a:solidFill>
                          <a:srgbClr val="1E4164">
                            <a:lumMod val="50000"/>
                          </a:srgbClr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20748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900" b="0" kern="12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AEMO Publishes Final Determination Fee Methodology</a:t>
                      </a:r>
                    </a:p>
                  </a:txBody>
                  <a:tcPr marL="68580" marR="6858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900" b="0" kern="12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All</a:t>
                      </a:r>
                    </a:p>
                  </a:txBody>
                  <a:tcPr marL="68580" marR="6858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AU" sz="900" b="0" kern="1200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900" b="0" kern="12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31 Mar 17</a:t>
                      </a:r>
                      <a:endParaRPr lang="en-AU" sz="900" b="0" kern="1200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900" b="0" kern="12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21 Apr 17</a:t>
                      </a:r>
                    </a:p>
                  </a:txBody>
                  <a:tcPr marL="68580" marR="6858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AU" sz="900" b="0" kern="1200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20748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900" b="0" kern="12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Industry testing period detailed planning commences</a:t>
                      </a:r>
                    </a:p>
                  </a:txBody>
                  <a:tcPr marL="68580" marR="6858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900" b="0" kern="12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Readiness</a:t>
                      </a:r>
                    </a:p>
                  </a:txBody>
                  <a:tcPr marL="68580" marR="6858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AU" sz="900" b="0" kern="1200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900" b="0" kern="12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Mar 17</a:t>
                      </a:r>
                      <a:endParaRPr lang="en-AU" sz="900" b="0" kern="1200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900" b="0" kern="12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Mid-Feb 17</a:t>
                      </a:r>
                    </a:p>
                  </a:txBody>
                  <a:tcPr marL="68580" marR="6858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AU" sz="900" b="0" kern="1200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20748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900" b="0" kern="12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Industry</a:t>
                      </a:r>
                      <a:r>
                        <a:rPr lang="en-AU" sz="900" b="0" kern="1200" baseline="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detailed cut-over and transition planning commences</a:t>
                      </a:r>
                      <a:endParaRPr lang="en-AU" sz="900" b="0" kern="1200" dirty="0" smtClean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900" b="0" kern="12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Readiness</a:t>
                      </a:r>
                    </a:p>
                  </a:txBody>
                  <a:tcPr marL="68580" marR="6858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AU" sz="900" b="0" kern="1200" dirty="0" smtClean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900" b="0" kern="12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Apr 17</a:t>
                      </a:r>
                      <a:endParaRPr lang="en-AU" sz="900" b="0" kern="1200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900" b="0" kern="12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Mid -Mar 17</a:t>
                      </a:r>
                    </a:p>
                  </a:txBody>
                  <a:tcPr marL="68580" marR="6858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AU" sz="900" b="0" kern="1200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20748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900" b="0" kern="1200" baseline="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Industry testing and trial period commences</a:t>
                      </a:r>
                      <a:endParaRPr lang="en-AU" sz="900" b="0" kern="1200" dirty="0" smtClean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900" b="0" kern="12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Readiness</a:t>
                      </a:r>
                    </a:p>
                  </a:txBody>
                  <a:tcPr marL="68580" marR="6858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900" b="0" kern="12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To be determined in</a:t>
                      </a:r>
                      <a:r>
                        <a:rPr lang="en-AU" sz="900" b="0" kern="1200" baseline="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test plan</a:t>
                      </a:r>
                      <a:endParaRPr lang="en-AU" sz="900" b="0" kern="1200" dirty="0" smtClean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900" b="0" kern="12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Aug 17</a:t>
                      </a:r>
                      <a:endParaRPr lang="en-AU" sz="900" b="0" kern="1200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AU" sz="900" b="0" kern="1200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AU" sz="900" b="0" kern="1200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23725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900" b="0" kern="12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DNSPs publish T&amp;C’s on which it will act as the initial MC</a:t>
                      </a:r>
                    </a:p>
                  </a:txBody>
                  <a:tcPr marL="68580" marR="6858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900" b="0" kern="12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MC</a:t>
                      </a:r>
                    </a:p>
                  </a:txBody>
                  <a:tcPr marL="68580" marR="6858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AU" sz="900" b="0" kern="1200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900" b="0" kern="12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 Sep 17</a:t>
                      </a:r>
                      <a:endParaRPr lang="en-AU" sz="900" b="0" kern="1200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AU" sz="900" b="0" kern="1200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AU" sz="900" b="0" kern="1200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20748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900" b="0" kern="12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Industry</a:t>
                      </a:r>
                      <a:r>
                        <a:rPr lang="en-AU" sz="900" b="0" kern="1200" baseline="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Accreditation and Registration activities completed </a:t>
                      </a:r>
                      <a:endParaRPr lang="en-AU" sz="900" b="0" kern="1200" dirty="0" smtClean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900" b="0" kern="12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Readiness</a:t>
                      </a:r>
                    </a:p>
                  </a:txBody>
                  <a:tcPr marL="68580" marR="6858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AU" sz="900" b="0" kern="1200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900" b="0" kern="12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Oct 17</a:t>
                      </a:r>
                      <a:endParaRPr lang="en-AU" sz="900" b="0" kern="1200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AU" sz="900" b="0" kern="1200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AU" sz="900" b="0" kern="1200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20748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900" b="0" kern="12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Industry cut-over and transition plan completed</a:t>
                      </a:r>
                    </a:p>
                  </a:txBody>
                  <a:tcPr marL="68580" marR="6858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900" b="0" kern="12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Readiness</a:t>
                      </a:r>
                    </a:p>
                  </a:txBody>
                  <a:tcPr marL="68580" marR="6858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AU" sz="900" b="0" kern="1200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900" b="0" kern="12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Oct 17</a:t>
                      </a:r>
                      <a:endParaRPr lang="en-AU" sz="900" b="0" kern="1200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AU" sz="900" b="0" kern="1200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AU" sz="900" b="0" kern="1200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20748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900" b="0" kern="12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DNSPs</a:t>
                      </a:r>
                      <a:r>
                        <a:rPr lang="en-AU" sz="900" b="0" kern="1200" baseline="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publish distributor deemed standard connection  contracts</a:t>
                      </a:r>
                      <a:endParaRPr lang="en-AU" sz="900" b="0" kern="1200" dirty="0" smtClean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900" b="0" kern="12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MC</a:t>
                      </a:r>
                    </a:p>
                  </a:txBody>
                  <a:tcPr marL="68580" marR="6858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AU" sz="900" b="0" kern="1200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900" b="0" kern="12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 Dec 17</a:t>
                      </a:r>
                      <a:endParaRPr lang="en-AU" sz="900" b="0" kern="1200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AU" sz="900" b="0" kern="1200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AU" sz="900" b="0" kern="1200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20748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900" b="0" kern="12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Retailers publish</a:t>
                      </a:r>
                      <a:r>
                        <a:rPr lang="en-AU" sz="900" b="0" kern="1200" baseline="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Elect &amp; Gas standard retail contracts</a:t>
                      </a:r>
                      <a:endParaRPr lang="en-AU" sz="900" b="0" kern="1200" dirty="0" smtClean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900" b="0" kern="12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MC</a:t>
                      </a:r>
                    </a:p>
                  </a:txBody>
                  <a:tcPr marL="68580" marR="6858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AU" sz="900" b="0" kern="1200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900" b="0" kern="12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 Dec 17</a:t>
                      </a:r>
                      <a:endParaRPr lang="en-AU" sz="900" b="0" kern="1200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AU" sz="900" b="0" kern="1200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AU" sz="900" b="0" kern="1200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20748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900" b="0" kern="12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PoC Effective date </a:t>
                      </a:r>
                    </a:p>
                  </a:txBody>
                  <a:tcPr marL="68580" marR="6858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900" b="0" kern="12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All</a:t>
                      </a:r>
                    </a:p>
                  </a:txBody>
                  <a:tcPr marL="68580" marR="6858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AU" sz="900" b="0" kern="1200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900" b="0" kern="12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 Dec 17</a:t>
                      </a:r>
                      <a:endParaRPr lang="en-AU" sz="900" b="0" kern="1200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AU" sz="900" b="0" kern="1200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AU" sz="900" b="0" kern="1200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20" name="Oval 19"/>
          <p:cNvSpPr/>
          <p:nvPr/>
        </p:nvSpPr>
        <p:spPr>
          <a:xfrm>
            <a:off x="8712472" y="4546462"/>
            <a:ext cx="108000" cy="108000"/>
          </a:xfrm>
          <a:prstGeom prst="ellipse">
            <a:avLst/>
          </a:prstGeom>
          <a:solidFill>
            <a:schemeClr val="accent5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AU" dirty="0">
              <a:solidFill>
                <a:srgbClr val="FFFFFF"/>
              </a:solidFill>
            </a:endParaRPr>
          </a:p>
        </p:txBody>
      </p:sp>
      <p:sp>
        <p:nvSpPr>
          <p:cNvPr id="21" name="Oval 20"/>
          <p:cNvSpPr/>
          <p:nvPr/>
        </p:nvSpPr>
        <p:spPr>
          <a:xfrm>
            <a:off x="8712472" y="4981993"/>
            <a:ext cx="108000" cy="108000"/>
          </a:xfrm>
          <a:prstGeom prst="ellipse">
            <a:avLst/>
          </a:prstGeom>
          <a:solidFill>
            <a:schemeClr val="accent5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AU" dirty="0">
              <a:solidFill>
                <a:srgbClr val="FFFFFF"/>
              </a:solidFill>
            </a:endParaRPr>
          </a:p>
        </p:txBody>
      </p:sp>
      <p:sp>
        <p:nvSpPr>
          <p:cNvPr id="22" name="Oval 21"/>
          <p:cNvSpPr/>
          <p:nvPr/>
        </p:nvSpPr>
        <p:spPr>
          <a:xfrm>
            <a:off x="8712472" y="5170571"/>
            <a:ext cx="108000" cy="1080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AU" dirty="0">
              <a:solidFill>
                <a:srgbClr val="FFFFFF"/>
              </a:solidFill>
            </a:endParaRPr>
          </a:p>
        </p:txBody>
      </p:sp>
      <p:sp>
        <p:nvSpPr>
          <p:cNvPr id="24" name="Oval 23"/>
          <p:cNvSpPr/>
          <p:nvPr/>
        </p:nvSpPr>
        <p:spPr>
          <a:xfrm>
            <a:off x="8712472" y="5401920"/>
            <a:ext cx="108000" cy="1080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AU" dirty="0">
              <a:solidFill>
                <a:srgbClr val="FFFFFF"/>
              </a:solidFill>
            </a:endParaRPr>
          </a:p>
        </p:txBody>
      </p:sp>
      <p:sp>
        <p:nvSpPr>
          <p:cNvPr id="25" name="Oval 24"/>
          <p:cNvSpPr/>
          <p:nvPr/>
        </p:nvSpPr>
        <p:spPr>
          <a:xfrm>
            <a:off x="8712472" y="5829649"/>
            <a:ext cx="108000" cy="1080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AU" dirty="0">
              <a:solidFill>
                <a:srgbClr val="FFFFFF"/>
              </a:solidFill>
            </a:endParaRPr>
          </a:p>
        </p:txBody>
      </p:sp>
      <p:sp>
        <p:nvSpPr>
          <p:cNvPr id="29" name="Oval 28"/>
          <p:cNvSpPr/>
          <p:nvPr/>
        </p:nvSpPr>
        <p:spPr>
          <a:xfrm>
            <a:off x="8712472" y="5606825"/>
            <a:ext cx="108000" cy="1080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AU" dirty="0">
              <a:solidFill>
                <a:srgbClr val="FFFFFF"/>
              </a:solidFill>
            </a:endParaRPr>
          </a:p>
        </p:txBody>
      </p:sp>
      <p:sp>
        <p:nvSpPr>
          <p:cNvPr id="30" name="Oval 29"/>
          <p:cNvSpPr/>
          <p:nvPr/>
        </p:nvSpPr>
        <p:spPr>
          <a:xfrm>
            <a:off x="8712472" y="6033651"/>
            <a:ext cx="108000" cy="1080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AU" dirty="0">
              <a:solidFill>
                <a:srgbClr val="FFFFFF"/>
              </a:solidFill>
            </a:endParaRPr>
          </a:p>
        </p:txBody>
      </p:sp>
      <p:sp>
        <p:nvSpPr>
          <p:cNvPr id="23" name="Oval 22"/>
          <p:cNvSpPr/>
          <p:nvPr/>
        </p:nvSpPr>
        <p:spPr>
          <a:xfrm>
            <a:off x="8712472" y="6237952"/>
            <a:ext cx="108000" cy="1080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AU" dirty="0">
              <a:solidFill>
                <a:srgbClr val="FFFFFF"/>
              </a:solidFill>
            </a:endParaRPr>
          </a:p>
        </p:txBody>
      </p:sp>
      <p:sp>
        <p:nvSpPr>
          <p:cNvPr id="26" name="Oval 25"/>
          <p:cNvSpPr/>
          <p:nvPr/>
        </p:nvSpPr>
        <p:spPr>
          <a:xfrm>
            <a:off x="8712472" y="6441954"/>
            <a:ext cx="108000" cy="1080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AU" dirty="0">
              <a:solidFill>
                <a:srgbClr val="FFFFFF"/>
              </a:solidFill>
            </a:endParaRPr>
          </a:p>
        </p:txBody>
      </p:sp>
      <p:sp>
        <p:nvSpPr>
          <p:cNvPr id="14" name="Oval 13"/>
          <p:cNvSpPr/>
          <p:nvPr/>
        </p:nvSpPr>
        <p:spPr>
          <a:xfrm>
            <a:off x="8712472" y="4761160"/>
            <a:ext cx="108000" cy="108000"/>
          </a:xfrm>
          <a:prstGeom prst="ellipse">
            <a:avLst/>
          </a:prstGeom>
          <a:solidFill>
            <a:schemeClr val="accent5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AU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11715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48680"/>
            <a:ext cx="6995120" cy="522866"/>
          </a:xfrm>
        </p:spPr>
        <p:txBody>
          <a:bodyPr>
            <a:normAutofit/>
          </a:bodyPr>
          <a:lstStyle/>
          <a:p>
            <a:r>
              <a:rPr lang="en-AU" dirty="0" smtClean="0"/>
              <a:t>B2B Procedures 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196752"/>
            <a:ext cx="7848872" cy="5472608"/>
          </a:xfrm>
        </p:spPr>
        <p:txBody>
          <a:bodyPr>
            <a:noAutofit/>
          </a:bodyPr>
          <a:lstStyle/>
          <a:p>
            <a:pPr marL="0" indent="0">
              <a:spcBef>
                <a:spcPts val="600"/>
              </a:spcBef>
              <a:spcAft>
                <a:spcPts val="600"/>
              </a:spcAft>
              <a:buNone/>
            </a:pPr>
            <a:r>
              <a:rPr lang="en-AU" sz="1400" b="1" dirty="0" smtClean="0"/>
              <a:t>B2B Procedures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AU" sz="1400" dirty="0" smtClean="0"/>
              <a:t>Published final determination on 6 March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AU" sz="1400" dirty="0" smtClean="0"/>
              <a:t>An as-built consultation for B2B Procedures with limited scope will open on 12 April and final determination will be published on 30 November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AU" sz="1400" dirty="0" smtClean="0"/>
              <a:t>B2B WG to meet again on 30 March to discuss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en-AU" sz="1400" dirty="0" smtClean="0"/>
              <a:t>Scope statement for as-built consultation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en-AU" sz="1400" dirty="0" smtClean="0"/>
              <a:t>Process for logging issues and making changes to the B2B procedures 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en-AU" sz="1400" dirty="0" smtClean="0"/>
              <a:t>Scenario modelling for complex metering installations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AU" sz="1400" dirty="0" smtClean="0"/>
              <a:t>AEMO assessed the feasibility of providing a translation table or module for the B2B transactions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en-AU" sz="1400" dirty="0" smtClean="0"/>
              <a:t>This would allow participants to send Service Orders as they do today and AEMO would translate to the new schema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en-AU" sz="1400" dirty="0" smtClean="0"/>
              <a:t>AEMO have determined that while technically feasible – the implementation of the translation table will not be possible within the timeframe of 1 December 2017 as the translation module would need to utilise the same AEMO developers current working on or earmarked to work on design and build of the B2B e-hub, Testing environments and transition and cutover.</a:t>
            </a:r>
            <a:endParaRPr lang="en-AU" sz="1400" dirty="0"/>
          </a:p>
          <a:p>
            <a:pPr>
              <a:spcBef>
                <a:spcPts val="600"/>
              </a:spcBef>
              <a:spcAft>
                <a:spcPts val="600"/>
              </a:spcAft>
            </a:pPr>
            <a:endParaRPr lang="en-AU" sz="1200" dirty="0"/>
          </a:p>
          <a:p>
            <a:pPr lvl="1"/>
            <a:endParaRPr lang="en-AU" sz="1500" dirty="0" smtClean="0"/>
          </a:p>
          <a:p>
            <a:endParaRPr lang="en-AU" sz="1500" dirty="0"/>
          </a:p>
          <a:p>
            <a:pPr marL="0" indent="0">
              <a:buNone/>
            </a:pPr>
            <a:endParaRPr lang="en-AU" sz="1500" dirty="0" smtClean="0"/>
          </a:p>
          <a:p>
            <a:pPr marL="0" indent="0">
              <a:buNone/>
            </a:pPr>
            <a:endParaRPr lang="en-AU" sz="1500" dirty="0"/>
          </a:p>
          <a:p>
            <a:pPr marL="0" indent="0">
              <a:buNone/>
            </a:pPr>
            <a:endParaRPr lang="en-AU" sz="1500" dirty="0" smtClean="0"/>
          </a:p>
          <a:p>
            <a:pPr marL="0" indent="0">
              <a:buNone/>
            </a:pPr>
            <a:endParaRPr lang="en-AU" sz="1500" dirty="0"/>
          </a:p>
          <a:p>
            <a:pPr marL="0" indent="0">
              <a:buNone/>
            </a:pPr>
            <a:endParaRPr lang="en-AU" sz="1500" dirty="0" smtClean="0"/>
          </a:p>
          <a:p>
            <a:pPr marL="0" indent="0">
              <a:buNone/>
            </a:pPr>
            <a:endParaRPr lang="en-AU" sz="1500" dirty="0" smtClean="0"/>
          </a:p>
        </p:txBody>
      </p:sp>
    </p:spTree>
    <p:extLst>
      <p:ext uri="{BB962C8B-B14F-4D97-AF65-F5344CB8AC3E}">
        <p14:creationId xmlns:p14="http://schemas.microsoft.com/office/powerpoint/2010/main" val="2930865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48680"/>
            <a:ext cx="6995120" cy="522866"/>
          </a:xfrm>
        </p:spPr>
        <p:txBody>
          <a:bodyPr>
            <a:normAutofit/>
          </a:bodyPr>
          <a:lstStyle/>
          <a:p>
            <a:r>
              <a:rPr lang="en-AU" dirty="0" smtClean="0"/>
              <a:t>Market readiness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196752"/>
            <a:ext cx="7848872" cy="5472608"/>
          </a:xfrm>
        </p:spPr>
        <p:txBody>
          <a:bodyPr>
            <a:noAutofit/>
          </a:bodyPr>
          <a:lstStyle/>
          <a:p>
            <a:pPr marL="0" indent="0">
              <a:spcBef>
                <a:spcPts val="600"/>
              </a:spcBef>
              <a:spcAft>
                <a:spcPts val="600"/>
              </a:spcAft>
              <a:buNone/>
            </a:pPr>
            <a:r>
              <a:rPr lang="en-AU" sz="1400" b="1" dirty="0" smtClean="0"/>
              <a:t>Market Readiness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AU" sz="1400" dirty="0" smtClean="0"/>
              <a:t>Industry Readiness </a:t>
            </a:r>
            <a:r>
              <a:rPr lang="en-AU" sz="1400" dirty="0" smtClean="0"/>
              <a:t>Reporting </a:t>
            </a:r>
            <a:r>
              <a:rPr lang="en-AU" sz="1400" dirty="0" smtClean="0"/>
              <a:t>– </a:t>
            </a:r>
            <a:r>
              <a:rPr lang="en-AU" sz="1400" dirty="0" smtClean="0"/>
              <a:t>AEMO received 31 </a:t>
            </a:r>
            <a:r>
              <a:rPr lang="en-AU" sz="1400" dirty="0" smtClean="0"/>
              <a:t>participant </a:t>
            </a:r>
            <a:r>
              <a:rPr lang="en-AU" sz="1400" dirty="0" smtClean="0"/>
              <a:t>reports received for March.  Market </a:t>
            </a:r>
            <a:r>
              <a:rPr lang="en-AU" sz="1400" dirty="0" smtClean="0"/>
              <a:t>Readiness Reports can be found here </a:t>
            </a:r>
            <a:r>
              <a:rPr lang="en-AU" sz="1400" dirty="0" smtClean="0">
                <a:hlinkClick r:id="rId3"/>
              </a:rPr>
              <a:t>Industry Readiness Reporting</a:t>
            </a:r>
            <a:endParaRPr lang="en-AU" sz="1400" dirty="0" smtClean="0"/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AU" sz="1400" dirty="0" smtClean="0"/>
              <a:t>Second draft </a:t>
            </a:r>
            <a:r>
              <a:rPr lang="en-AU" sz="1400" dirty="0" smtClean="0"/>
              <a:t>of Industry Accreditation and Registration Plan </a:t>
            </a:r>
            <a:r>
              <a:rPr lang="en-AU" sz="1400" dirty="0" smtClean="0"/>
              <a:t>circulated for </a:t>
            </a:r>
            <a:r>
              <a:rPr lang="en-AU" sz="1400" dirty="0" smtClean="0"/>
              <a:t>industry review </a:t>
            </a:r>
            <a:r>
              <a:rPr lang="en-AU" sz="1400" dirty="0" smtClean="0"/>
              <a:t>and discussion at 4 Apr </a:t>
            </a:r>
            <a:r>
              <a:rPr lang="en-AU" sz="1400" dirty="0" smtClean="0"/>
              <a:t>RWG meeting.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AU" sz="1400" dirty="0" smtClean="0"/>
              <a:t>Initial transition and cutover planning discussions to continue at RWG meeting.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AU" sz="1400" dirty="0" smtClean="0"/>
              <a:t>Second drafts of </a:t>
            </a:r>
            <a:r>
              <a:rPr lang="en-AU" sz="1400" dirty="0" smtClean="0"/>
              <a:t>Industry Testing Strategy and Industr</a:t>
            </a:r>
            <a:r>
              <a:rPr lang="en-AU" sz="1400" dirty="0" smtClean="0"/>
              <a:t>y Test Plan (EN/MC) circulated for industry review and discussion at 5 Apr ITWG meeting.</a:t>
            </a:r>
            <a:endParaRPr lang="en-AU" sz="1400" dirty="0" smtClean="0"/>
          </a:p>
          <a:p>
            <a:pPr>
              <a:spcBef>
                <a:spcPts val="600"/>
              </a:spcBef>
              <a:spcAft>
                <a:spcPts val="600"/>
              </a:spcAft>
            </a:pPr>
            <a:endParaRPr lang="en-AU" sz="1200" dirty="0"/>
          </a:p>
          <a:p>
            <a:pPr>
              <a:spcBef>
                <a:spcPts val="600"/>
              </a:spcBef>
              <a:spcAft>
                <a:spcPts val="600"/>
              </a:spcAft>
            </a:pPr>
            <a:endParaRPr lang="en-AU" sz="1200" dirty="0"/>
          </a:p>
          <a:p>
            <a:pPr>
              <a:spcBef>
                <a:spcPts val="600"/>
              </a:spcBef>
              <a:spcAft>
                <a:spcPts val="600"/>
              </a:spcAft>
            </a:pPr>
            <a:endParaRPr lang="en-AU" sz="1200" dirty="0" smtClean="0"/>
          </a:p>
          <a:p>
            <a:pPr marL="0" indent="0">
              <a:buNone/>
            </a:pPr>
            <a:endParaRPr lang="en-AU" sz="1700" strike="sngStrike" dirty="0"/>
          </a:p>
          <a:p>
            <a:pPr lvl="1"/>
            <a:endParaRPr lang="en-AU" sz="1500" dirty="0" smtClean="0"/>
          </a:p>
          <a:p>
            <a:endParaRPr lang="en-AU" sz="1500" dirty="0"/>
          </a:p>
          <a:p>
            <a:pPr marL="0" indent="0">
              <a:buNone/>
            </a:pPr>
            <a:endParaRPr lang="en-AU" sz="1500" dirty="0" smtClean="0"/>
          </a:p>
          <a:p>
            <a:pPr marL="0" indent="0">
              <a:buNone/>
            </a:pPr>
            <a:endParaRPr lang="en-AU" sz="1500" dirty="0"/>
          </a:p>
          <a:p>
            <a:pPr marL="0" indent="0">
              <a:buNone/>
            </a:pPr>
            <a:endParaRPr lang="en-AU" sz="1500" dirty="0" smtClean="0"/>
          </a:p>
          <a:p>
            <a:pPr marL="0" indent="0">
              <a:buNone/>
            </a:pPr>
            <a:endParaRPr lang="en-AU" sz="1500" dirty="0"/>
          </a:p>
          <a:p>
            <a:pPr marL="0" indent="0">
              <a:buNone/>
            </a:pPr>
            <a:endParaRPr lang="en-AU" sz="1500" dirty="0" smtClean="0"/>
          </a:p>
          <a:p>
            <a:pPr marL="0" indent="0">
              <a:buNone/>
            </a:pPr>
            <a:endParaRPr lang="en-AU" sz="1500" dirty="0" smtClean="0"/>
          </a:p>
        </p:txBody>
      </p:sp>
    </p:spTree>
    <p:extLst>
      <p:ext uri="{BB962C8B-B14F-4D97-AF65-F5344CB8AC3E}">
        <p14:creationId xmlns:p14="http://schemas.microsoft.com/office/powerpoint/2010/main" val="3057651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Watching briefs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1196752"/>
            <a:ext cx="8640960" cy="5472608"/>
          </a:xfrm>
        </p:spPr>
        <p:txBody>
          <a:bodyPr>
            <a:normAutofit/>
          </a:bodyPr>
          <a:lstStyle/>
          <a:p>
            <a:r>
              <a:rPr lang="en-AU" sz="1600" b="1" dirty="0"/>
              <a:t>Treatment of Vic AMI meters</a:t>
            </a:r>
          </a:p>
          <a:p>
            <a:pPr lvl="1"/>
            <a:r>
              <a:rPr lang="en-AU" sz="1300" dirty="0"/>
              <a:t>Alterations to Market systems (Meter Type identification codes; ‘MRIM’ &amp; ‘RWD’)</a:t>
            </a:r>
          </a:p>
          <a:p>
            <a:pPr lvl="1"/>
            <a:r>
              <a:rPr lang="en-AU" sz="1300" dirty="0"/>
              <a:t>Updates to substitution methodology ‘labels’ in </a:t>
            </a:r>
            <a:r>
              <a:rPr lang="en-AU" sz="1300" dirty="0" smtClean="0"/>
              <a:t>data provision</a:t>
            </a:r>
            <a:endParaRPr lang="en-AU" sz="1300" dirty="0"/>
          </a:p>
          <a:p>
            <a:pPr lvl="1"/>
            <a:r>
              <a:rPr lang="en-AU" sz="1300" dirty="0"/>
              <a:t>Requirement for VIC DBs to accredit against the MDP Type 4 with consideration to arrangements made under clause 11.86.7</a:t>
            </a:r>
          </a:p>
          <a:p>
            <a:pPr lvl="1"/>
            <a:r>
              <a:rPr lang="en-AU" sz="1300" dirty="0"/>
              <a:t>Other obligations: removal of </a:t>
            </a:r>
            <a:r>
              <a:rPr lang="en-AU" sz="1300" dirty="0" smtClean="0"/>
              <a:t>NSRD</a:t>
            </a:r>
          </a:p>
          <a:p>
            <a:endParaRPr lang="en-AU" sz="1600" b="1" dirty="0" smtClean="0"/>
          </a:p>
          <a:p>
            <a:r>
              <a:rPr lang="en-AU" sz="1600" b="1" dirty="0" smtClean="0"/>
              <a:t>Vic </a:t>
            </a:r>
            <a:r>
              <a:rPr lang="en-AU" sz="1600" b="1" dirty="0"/>
              <a:t>Govt. Consultation on Competition in Metering </a:t>
            </a:r>
          </a:p>
          <a:p>
            <a:pPr lvl="1"/>
            <a:r>
              <a:rPr lang="en-AU" sz="1300" dirty="0" smtClean="0"/>
              <a:t>Decision made: Option 4</a:t>
            </a:r>
          </a:p>
          <a:p>
            <a:pPr lvl="1"/>
            <a:r>
              <a:rPr lang="en-AU" sz="1300" dirty="0" smtClean="0"/>
              <a:t>Detail to be worked through in a focus group</a:t>
            </a:r>
          </a:p>
          <a:p>
            <a:pPr lvl="2"/>
            <a:r>
              <a:rPr lang="en-AU" sz="1300" dirty="0" smtClean="0"/>
              <a:t>Basic principle: in Victoria, the FRMP will be required to appoint the LNSP as the MC</a:t>
            </a:r>
          </a:p>
          <a:p>
            <a:pPr lvl="1"/>
            <a:r>
              <a:rPr lang="en-AU" sz="1300" dirty="0" smtClean="0"/>
              <a:t>Potential </a:t>
            </a:r>
            <a:r>
              <a:rPr lang="en-AU" sz="1300" dirty="0"/>
              <a:t>alterations to Procedures &amp; systems to accommodate outcomes </a:t>
            </a:r>
          </a:p>
          <a:p>
            <a:endParaRPr lang="en-AU" sz="1300" b="1" dirty="0" smtClean="0"/>
          </a:p>
        </p:txBody>
      </p:sp>
    </p:spTree>
    <p:extLst>
      <p:ext uri="{BB962C8B-B14F-4D97-AF65-F5344CB8AC3E}">
        <p14:creationId xmlns:p14="http://schemas.microsoft.com/office/powerpoint/2010/main" val="38257903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AEMO09">
      <a:dk1>
        <a:srgbClr val="1E4164"/>
      </a:dk1>
      <a:lt1>
        <a:srgbClr val="FFFFFF"/>
      </a:lt1>
      <a:dk2>
        <a:srgbClr val="F37421"/>
      </a:dk2>
      <a:lt2>
        <a:srgbClr val="C41230"/>
      </a:lt2>
      <a:accent1>
        <a:srgbClr val="FFC222"/>
      </a:accent1>
      <a:accent2>
        <a:srgbClr val="948671"/>
      </a:accent2>
      <a:accent3>
        <a:srgbClr val="FFFFFF"/>
      </a:accent3>
      <a:accent4>
        <a:srgbClr val="1E4164"/>
      </a:accent4>
      <a:accent5>
        <a:srgbClr val="A9C399"/>
      </a:accent5>
      <a:accent6>
        <a:srgbClr val="CB7E80"/>
      </a:accent6>
      <a:hlink>
        <a:srgbClr val="F37421"/>
      </a:hlink>
      <a:folHlink>
        <a:srgbClr val="C4123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MCF Presentation - September 2014" id="{35628267-518E-483A-BF6F-6B4B5A8962DB}" vid="{3334492E-F98E-4952-9A34-64E83E2930BE}"/>
    </a:ext>
  </a:extLst>
</a:theme>
</file>

<file path=ppt/theme/theme10.xml><?xml version="1.0" encoding="utf-8"?>
<a:theme xmlns:a="http://schemas.openxmlformats.org/drawingml/2006/main" name="5_Office Theme">
  <a:themeElements>
    <a:clrScheme name="AEMO09">
      <a:dk1>
        <a:srgbClr val="1E4164"/>
      </a:dk1>
      <a:lt1>
        <a:srgbClr val="FFFFFF"/>
      </a:lt1>
      <a:dk2>
        <a:srgbClr val="F37421"/>
      </a:dk2>
      <a:lt2>
        <a:srgbClr val="C41230"/>
      </a:lt2>
      <a:accent1>
        <a:srgbClr val="FFC222"/>
      </a:accent1>
      <a:accent2>
        <a:srgbClr val="948671"/>
      </a:accent2>
      <a:accent3>
        <a:srgbClr val="FFFFFF"/>
      </a:accent3>
      <a:accent4>
        <a:srgbClr val="1E4164"/>
      </a:accent4>
      <a:accent5>
        <a:srgbClr val="A9C399"/>
      </a:accent5>
      <a:accent6>
        <a:srgbClr val="CB7E80"/>
      </a:accent6>
      <a:hlink>
        <a:srgbClr val="F37421"/>
      </a:hlink>
      <a:folHlink>
        <a:srgbClr val="C4123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External AEMO powerpoint template.pptx" id="{1C6B682F-29C1-4B7F-8BBF-507962EDAB27}" vid="{B501CB5A-AC99-4B0F-8D8B-B0C7B0429B05}"/>
    </a:ext>
  </a:extLst>
</a:theme>
</file>

<file path=ppt/theme/theme11.xml><?xml version="1.0" encoding="utf-8"?>
<a:theme xmlns:a="http://schemas.openxmlformats.org/drawingml/2006/main" name="6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AEMO09">
  <a:themeElements>
    <a:clrScheme name="AEMO09">
      <a:dk1>
        <a:srgbClr val="1E4164"/>
      </a:dk1>
      <a:lt1>
        <a:srgbClr val="FFFFFF"/>
      </a:lt1>
      <a:dk2>
        <a:srgbClr val="F37421"/>
      </a:dk2>
      <a:lt2>
        <a:srgbClr val="C41230"/>
      </a:lt2>
      <a:accent1>
        <a:srgbClr val="FFC222"/>
      </a:accent1>
      <a:accent2>
        <a:srgbClr val="948671"/>
      </a:accent2>
      <a:accent3>
        <a:srgbClr val="FFFFFF"/>
      </a:accent3>
      <a:accent4>
        <a:srgbClr val="1E4164"/>
      </a:accent4>
      <a:accent5>
        <a:srgbClr val="A9C399"/>
      </a:accent5>
      <a:accent6>
        <a:srgbClr val="CB7E80"/>
      </a:accent6>
      <a:hlink>
        <a:srgbClr val="F37421"/>
      </a:hlink>
      <a:folHlink>
        <a:srgbClr val="C4123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MCF Presentation - September 2014" id="{35628267-518E-483A-BF6F-6B4B5A8962DB}" vid="{966B3682-E9FC-4DD7-B65F-3FB446357E9D}"/>
    </a:ext>
  </a:extLst>
</a:theme>
</file>

<file path=ppt/theme/theme3.xml><?xml version="1.0" encoding="utf-8"?>
<a:theme xmlns:a="http://schemas.openxmlformats.org/drawingml/2006/main" name="2_AEMO Internal - White">
  <a:themeElements>
    <a:clrScheme name="AEMO09">
      <a:dk1>
        <a:srgbClr val="1E4164"/>
      </a:dk1>
      <a:lt1>
        <a:srgbClr val="FFFFFF"/>
      </a:lt1>
      <a:dk2>
        <a:srgbClr val="F37421"/>
      </a:dk2>
      <a:lt2>
        <a:srgbClr val="C41230"/>
      </a:lt2>
      <a:accent1>
        <a:srgbClr val="FFC222"/>
      </a:accent1>
      <a:accent2>
        <a:srgbClr val="948671"/>
      </a:accent2>
      <a:accent3>
        <a:srgbClr val="FFFFFF"/>
      </a:accent3>
      <a:accent4>
        <a:srgbClr val="1E4164"/>
      </a:accent4>
      <a:accent5>
        <a:srgbClr val="A9C399"/>
      </a:accent5>
      <a:accent6>
        <a:srgbClr val="CB7E80"/>
      </a:accent6>
      <a:hlink>
        <a:srgbClr val="F37421"/>
      </a:hlink>
      <a:folHlink>
        <a:srgbClr val="C4123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AEMO Internal - White">
  <a:themeElements>
    <a:clrScheme name="AEMO09">
      <a:dk1>
        <a:srgbClr val="1E4164"/>
      </a:dk1>
      <a:lt1>
        <a:srgbClr val="FFFFFF"/>
      </a:lt1>
      <a:dk2>
        <a:srgbClr val="F37421"/>
      </a:dk2>
      <a:lt2>
        <a:srgbClr val="C41230"/>
      </a:lt2>
      <a:accent1>
        <a:srgbClr val="FFC222"/>
      </a:accent1>
      <a:accent2>
        <a:srgbClr val="948671"/>
      </a:accent2>
      <a:accent3>
        <a:srgbClr val="FFFFFF"/>
      </a:accent3>
      <a:accent4>
        <a:srgbClr val="1E4164"/>
      </a:accent4>
      <a:accent5>
        <a:srgbClr val="A9C399"/>
      </a:accent5>
      <a:accent6>
        <a:srgbClr val="CB7E80"/>
      </a:accent6>
      <a:hlink>
        <a:srgbClr val="F37421"/>
      </a:hlink>
      <a:folHlink>
        <a:srgbClr val="C4123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3_AEMO Internal - White">
  <a:themeElements>
    <a:clrScheme name="AEMO09">
      <a:dk1>
        <a:srgbClr val="1E4164"/>
      </a:dk1>
      <a:lt1>
        <a:srgbClr val="FFFFFF"/>
      </a:lt1>
      <a:dk2>
        <a:srgbClr val="F37421"/>
      </a:dk2>
      <a:lt2>
        <a:srgbClr val="C41230"/>
      </a:lt2>
      <a:accent1>
        <a:srgbClr val="FFC222"/>
      </a:accent1>
      <a:accent2>
        <a:srgbClr val="948671"/>
      </a:accent2>
      <a:accent3>
        <a:srgbClr val="FFFFFF"/>
      </a:accent3>
      <a:accent4>
        <a:srgbClr val="1E4164"/>
      </a:accent4>
      <a:accent5>
        <a:srgbClr val="A9C399"/>
      </a:accent5>
      <a:accent6>
        <a:srgbClr val="CB7E80"/>
      </a:accent6>
      <a:hlink>
        <a:srgbClr val="F37421"/>
      </a:hlink>
      <a:folHlink>
        <a:srgbClr val="C4123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1_AEMO Internal - White">
  <a:themeElements>
    <a:clrScheme name="AEMO09">
      <a:dk1>
        <a:srgbClr val="1E4164"/>
      </a:dk1>
      <a:lt1>
        <a:srgbClr val="FFFFFF"/>
      </a:lt1>
      <a:dk2>
        <a:srgbClr val="F37421"/>
      </a:dk2>
      <a:lt2>
        <a:srgbClr val="C41230"/>
      </a:lt2>
      <a:accent1>
        <a:srgbClr val="FFC222"/>
      </a:accent1>
      <a:accent2>
        <a:srgbClr val="948671"/>
      </a:accent2>
      <a:accent3>
        <a:srgbClr val="FFFFFF"/>
      </a:accent3>
      <a:accent4>
        <a:srgbClr val="1E4164"/>
      </a:accent4>
      <a:accent5>
        <a:srgbClr val="A9C399"/>
      </a:accent5>
      <a:accent6>
        <a:srgbClr val="CB7E80"/>
      </a:accent6>
      <a:hlink>
        <a:srgbClr val="F37421"/>
      </a:hlink>
      <a:folHlink>
        <a:srgbClr val="C4123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2_Office Theme">
  <a:themeElements>
    <a:clrScheme name="AEMO09">
      <a:dk1>
        <a:srgbClr val="1E4164"/>
      </a:dk1>
      <a:lt1>
        <a:srgbClr val="FFFFFF"/>
      </a:lt1>
      <a:dk2>
        <a:srgbClr val="F37421"/>
      </a:dk2>
      <a:lt2>
        <a:srgbClr val="C41230"/>
      </a:lt2>
      <a:accent1>
        <a:srgbClr val="FFC222"/>
      </a:accent1>
      <a:accent2>
        <a:srgbClr val="948671"/>
      </a:accent2>
      <a:accent3>
        <a:srgbClr val="FFFFFF"/>
      </a:accent3>
      <a:accent4>
        <a:srgbClr val="1E4164"/>
      </a:accent4>
      <a:accent5>
        <a:srgbClr val="A9C399"/>
      </a:accent5>
      <a:accent6>
        <a:srgbClr val="CB7E80"/>
      </a:accent6>
      <a:hlink>
        <a:srgbClr val="F37421"/>
      </a:hlink>
      <a:folHlink>
        <a:srgbClr val="C4123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External AEMO powerpoint template.pptx" id="{1C6B682F-29C1-4B7F-8BBF-507962EDAB27}" vid="{B501CB5A-AC99-4B0F-8D8B-B0C7B0429B05}"/>
    </a:ext>
  </a:extLst>
</a:theme>
</file>

<file path=ppt/theme/theme8.xml><?xml version="1.0" encoding="utf-8"?>
<a:theme xmlns:a="http://schemas.openxmlformats.org/drawingml/2006/main" name="3_Office Theme">
  <a:themeElements>
    <a:clrScheme name="AEMO09">
      <a:dk1>
        <a:srgbClr val="1E4164"/>
      </a:dk1>
      <a:lt1>
        <a:srgbClr val="FFFFFF"/>
      </a:lt1>
      <a:dk2>
        <a:srgbClr val="F37421"/>
      </a:dk2>
      <a:lt2>
        <a:srgbClr val="C41230"/>
      </a:lt2>
      <a:accent1>
        <a:srgbClr val="FFC222"/>
      </a:accent1>
      <a:accent2>
        <a:srgbClr val="948671"/>
      </a:accent2>
      <a:accent3>
        <a:srgbClr val="FFFFFF"/>
      </a:accent3>
      <a:accent4>
        <a:srgbClr val="1E4164"/>
      </a:accent4>
      <a:accent5>
        <a:srgbClr val="A9C399"/>
      </a:accent5>
      <a:accent6>
        <a:srgbClr val="CB7E80"/>
      </a:accent6>
      <a:hlink>
        <a:srgbClr val="F37421"/>
      </a:hlink>
      <a:folHlink>
        <a:srgbClr val="C4123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External AEMO powerpoint template.pptx" id="{1C6B682F-29C1-4B7F-8BBF-507962EDAB27}" vid="{B501CB5A-AC99-4B0F-8D8B-B0C7B0429B05}"/>
    </a:ext>
  </a:extLst>
</a:theme>
</file>

<file path=ppt/theme/theme9.xml><?xml version="1.0" encoding="utf-8"?>
<a:theme xmlns:a="http://schemas.openxmlformats.org/drawingml/2006/main" name="4_Office Theme">
  <a:themeElements>
    <a:clrScheme name="AEMO09">
      <a:dk1>
        <a:srgbClr val="1E4164"/>
      </a:dk1>
      <a:lt1>
        <a:srgbClr val="FFFFFF"/>
      </a:lt1>
      <a:dk2>
        <a:srgbClr val="F37421"/>
      </a:dk2>
      <a:lt2>
        <a:srgbClr val="C41230"/>
      </a:lt2>
      <a:accent1>
        <a:srgbClr val="FFC222"/>
      </a:accent1>
      <a:accent2>
        <a:srgbClr val="948671"/>
      </a:accent2>
      <a:accent3>
        <a:srgbClr val="FFFFFF"/>
      </a:accent3>
      <a:accent4>
        <a:srgbClr val="1E4164"/>
      </a:accent4>
      <a:accent5>
        <a:srgbClr val="A9C399"/>
      </a:accent5>
      <a:accent6>
        <a:srgbClr val="CB7E80"/>
      </a:accent6>
      <a:hlink>
        <a:srgbClr val="F37421"/>
      </a:hlink>
      <a:folHlink>
        <a:srgbClr val="C4123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External AEMO powerpoint template.pptx" id="{1C6B682F-29C1-4B7F-8BBF-507962EDAB27}" vid="{B501CB5A-AC99-4B0F-8D8B-B0C7B0429B05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_rels/item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.xml"/></Relationships>
</file>

<file path=customXml/_rels/item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6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AEMOCustodian xmlns="a14523ce-dede-483e-883a-2d83261080bd">
      <UserInfo>
        <DisplayName>Karen Olesnicky</DisplayName>
        <AccountId>358</AccountId>
        <AccountType/>
      </UserInfo>
    </AEMOCustodian>
    <ArchiveDocument xmlns="a14523ce-dede-483e-883a-2d83261080bd">false</ArchiveDocument>
    <AEMODocumentTypeTaxHTField0 xmlns="a14523ce-dede-483e-883a-2d83261080bd">
      <Terms xmlns="http://schemas.microsoft.com/office/infopath/2007/PartnerControls">
        <TermInfo xmlns="http://schemas.microsoft.com/office/infopath/2007/PartnerControls">
          <TermName xmlns="http://schemas.microsoft.com/office/infopath/2007/PartnerControls">Operational Record</TermName>
          <TermId xmlns="http://schemas.microsoft.com/office/infopath/2007/PartnerControls">859762f2-4462-42eb-9744-c955c7e2c540</TermId>
        </TermInfo>
      </Terms>
    </AEMODocumentTypeTaxHTField0>
    <AEMOKeywordsTaxHTField0 xmlns="a14523ce-dede-483e-883a-2d83261080bd">
      <Terms xmlns="http://schemas.microsoft.com/office/infopath/2007/PartnerControls"/>
    </AEMOKeywordsTaxHTField0>
    <TaxCatchAll xmlns="a14523ce-dede-483e-883a-2d83261080bd">
      <Value>1</Value>
    </TaxCatchAll>
    <AEMODescription xmlns="a14523ce-dede-483e-883a-2d83261080bd" xsi:nil="true"/>
    <_dlc_DocId xmlns="a14523ce-dede-483e-883a-2d83261080bd">PROJECT-352-6008</_dlc_DocId>
    <_dlc_DocIdUrl xmlns="a14523ce-dede-483e-883a-2d83261080bd">
      <Url>http://sharedocs/projects/pocprogram/_layouts/15/DocIdRedir.aspx?ID=PROJECT-352-6008</Url>
      <Description>PROJECT-352-6008</Description>
    </_dlc_DocIdUrl>
  </documentManagement>
</p:properties>
</file>

<file path=customXml/item2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Version=14.0.0.0, Culture=neutral, PublicKeyToken=71e9bce111e9429c</Assembly>
    <Class>Microsoft.Office.DocumentManagement.Internal.DocIdHandler</Class>
    <Data/>
    <Filter/>
  </Receiver>
</spe:Receivers>
</file>

<file path=customXml/item3.xml><?xml version="1.0" encoding="utf-8"?>
<?mso-contentType ?>
<customXsn xmlns="http://schemas.microsoft.com/office/2006/metadata/customXsn">
  <xsnLocation/>
  <cached>True</cached>
  <openByDefault>True</openByDefault>
  <xsnScope/>
</customXsn>
</file>

<file path=customXml/item4.xml><?xml version="1.0" encoding="utf-8"?>
<?mso-contentType ?>
<SharedContentType xmlns="Microsoft.SharePoint.Taxonomy.ContentTypeSync" SourceId="409ac0fb-07cb-4169-8a26-def2760b5502" ContentTypeId="0x0101009BE89D58CAF0934CA32A20BCFFD353DC" PreviousValue="false"/>
</file>

<file path=customXml/item5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6.xml><?xml version="1.0" encoding="utf-8"?>
<ct:contentTypeSchema xmlns:ct="http://schemas.microsoft.com/office/2006/metadata/contentType" xmlns:ma="http://schemas.microsoft.com/office/2006/metadata/properties/metaAttributes" ct:_="" ma:_="" ma:contentTypeName="AEMODocument" ma:contentTypeID="0x0101009BE89D58CAF0934CA32A20BCFFD353DC00DDEC116C19245B4398932FF2C50DC75A" ma:contentTypeVersion="0" ma:contentTypeDescription="" ma:contentTypeScope="" ma:versionID="89bccbf02eec9f969d3651569cced181">
  <xsd:schema xmlns:xsd="http://www.w3.org/2001/XMLSchema" xmlns:xs="http://www.w3.org/2001/XMLSchema" xmlns:p="http://schemas.microsoft.com/office/2006/metadata/properties" xmlns:ns2="a14523ce-dede-483e-883a-2d83261080bd" targetNamespace="http://schemas.microsoft.com/office/2006/metadata/properties" ma:root="true" ma:fieldsID="7d74405751bc119387ad193d718cb389" ns2:_="">
    <xsd:import namespace="a14523ce-dede-483e-883a-2d83261080bd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  <xsd:element ref="ns2:TaxCatchAll" minOccurs="0"/>
                <xsd:element ref="ns2:TaxCatchAllLabel" minOccurs="0"/>
                <xsd:element ref="ns2:AEMOCustodian" minOccurs="0"/>
                <xsd:element ref="ns2:AEMODescription" minOccurs="0"/>
                <xsd:element ref="ns2:AEMODocumentTypeTaxHTField0" minOccurs="0"/>
                <xsd:element ref="ns2:AEMOKeywordsTaxHTField0" minOccurs="0"/>
                <xsd:element ref="ns2:ArchiveDocument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14523ce-dede-483e-883a-2d83261080bd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9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Persist ID" ma:description="Keep ID on add." ma:hidden="true" ma:internalName="_dlc_DocIdPersistId" ma:readOnly="true">
      <xsd:simpleType>
        <xsd:restriction base="dms:Boolean"/>
      </xsd:simpleType>
    </xsd:element>
    <xsd:element name="TaxCatchAll" ma:index="11" nillable="true" ma:displayName="Taxonomy Catch All Column" ma:hidden="true" ma:list="{93fb317b-587c-4d3f-8b3e-5de22a86522e}" ma:internalName="TaxCatchAll" ma:showField="CatchAllData" ma:web="dba14153-4303-4379-8f24-de02eb1e2c4a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12" nillable="true" ma:displayName="Taxonomy Catch All Column1" ma:hidden="true" ma:list="{93fb317b-587c-4d3f-8b3e-5de22a86522e}" ma:internalName="TaxCatchAllLabel" ma:readOnly="true" ma:showField="CatchAllDataLabel" ma:web="dba14153-4303-4379-8f24-de02eb1e2c4a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AEMOCustodian" ma:index="13" nillable="true" ma:displayName="AEMOCustodian" ma:list="UserInfo" ma:SharePointGroup="0" ma:internalName="AEMOCustodian" ma:showField="ImnNam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AEMODescription" ma:index="14" nillable="true" ma:displayName="AEMODescription" ma:internalName="AEMODescription">
      <xsd:simpleType>
        <xsd:restriction base="dms:Note"/>
      </xsd:simpleType>
    </xsd:element>
    <xsd:element name="AEMODocumentTypeTaxHTField0" ma:index="15" nillable="true" ma:taxonomy="true" ma:internalName="AEMODocumentTypeTaxHTField0" ma:taxonomyFieldName="AEMODocumentType" ma:displayName="AEMODocumentType" ma:default="1;#Operational Record|859762f2-4462-42eb-9744-c955c7e2c540" ma:fieldId="{da861434-c661-4929-8c0f-a462c80621ee}" ma:sspId="409ac0fb-07cb-4169-8a26-def2760b5502" ma:termSetId="7d85e329-3a18-4351-8865-4c9585fd1cc0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AEMOKeywordsTaxHTField0" ma:index="17" nillable="true" ma:taxonomy="true" ma:internalName="AEMOKeywordsTaxHTField0" ma:taxonomyFieldName="AEMOKeywords" ma:displayName="AEMOKeywords" ma:default="" ma:fieldId="{443585ba-fce9-427e-bd78-308c17c973aa}" ma:taxonomyMulti="true" ma:sspId="409ac0fb-07cb-4169-8a26-def2760b5502" ma:termSetId="70885f33-8be5-4917-bc67-8833a068ef45" ma:anchorId="00000000-0000-0000-0000-000000000000" ma:open="true" ma:isKeyword="false">
      <xsd:complexType>
        <xsd:sequence>
          <xsd:element ref="pc:Terms" minOccurs="0" maxOccurs="1"/>
        </xsd:sequence>
      </xsd:complexType>
    </xsd:element>
    <xsd:element name="ArchiveDocument" ma:index="19" nillable="true" ma:displayName="ArchiveDocument" ma:default="0" ma:description="Checking this box will send the document to the AEMO Archive and leave a link in its place." ma:internalName="ArchiveDocument">
      <xsd:simpleType>
        <xsd:restriction base="dms:Boolea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40E43073-57B6-4713-8FA4-44D0827A27D9}"/>
</file>

<file path=customXml/itemProps2.xml><?xml version="1.0" encoding="utf-8"?>
<ds:datastoreItem xmlns:ds="http://schemas.openxmlformats.org/officeDocument/2006/customXml" ds:itemID="{0F13C0F7-3A54-4521-8822-FF65FC9BD9D0}"/>
</file>

<file path=customXml/itemProps3.xml><?xml version="1.0" encoding="utf-8"?>
<ds:datastoreItem xmlns:ds="http://schemas.openxmlformats.org/officeDocument/2006/customXml" ds:itemID="{E2D443DB-53ED-49B5-893A-4803F158F703}"/>
</file>

<file path=customXml/itemProps4.xml><?xml version="1.0" encoding="utf-8"?>
<ds:datastoreItem xmlns:ds="http://schemas.openxmlformats.org/officeDocument/2006/customXml" ds:itemID="{DBF39CCE-81F4-4224-ADF9-2DD0BEB503C3}"/>
</file>

<file path=customXml/itemProps5.xml><?xml version="1.0" encoding="utf-8"?>
<ds:datastoreItem xmlns:ds="http://schemas.openxmlformats.org/officeDocument/2006/customXml" ds:itemID="{CC218661-9379-4823-9798-8CBD112AB1DE}"/>
</file>

<file path=customXml/itemProps6.xml><?xml version="1.0" encoding="utf-8"?>
<ds:datastoreItem xmlns:ds="http://schemas.openxmlformats.org/officeDocument/2006/customXml" ds:itemID="{5D6FB3CC-CBF9-4C48-BA28-CA24DA66D1F1}"/>
</file>

<file path=docProps/app.xml><?xml version="1.0" encoding="utf-8"?>
<Properties xmlns="http://schemas.openxmlformats.org/officeDocument/2006/extended-properties" xmlns:vt="http://schemas.openxmlformats.org/officeDocument/2006/docPropsVTypes">
  <Template>RMCF Presentation - November 2014</Template>
  <TotalTime>7040</TotalTime>
  <Words>1777</Words>
  <Application>Microsoft Office PowerPoint</Application>
  <PresentationFormat>On-screen Show (4:3)</PresentationFormat>
  <Paragraphs>435</Paragraphs>
  <Slides>9</Slides>
  <Notes>5</Notes>
  <HiddenSlides>0</HiddenSlides>
  <MMClips>0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Theme</vt:lpstr>
      </vt:variant>
      <vt:variant>
        <vt:i4>11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28" baseType="lpstr">
      <vt:lpstr>Arial</vt:lpstr>
      <vt:lpstr>Arial Black</vt:lpstr>
      <vt:lpstr>Calibri</vt:lpstr>
      <vt:lpstr>Calibri Light</vt:lpstr>
      <vt:lpstr>Courier New</vt:lpstr>
      <vt:lpstr>Times New Roman</vt:lpstr>
      <vt:lpstr>Wingdings</vt:lpstr>
      <vt:lpstr>Office Theme</vt:lpstr>
      <vt:lpstr>AEMO09</vt:lpstr>
      <vt:lpstr>2_AEMO Internal - White</vt:lpstr>
      <vt:lpstr>AEMO Internal - White</vt:lpstr>
      <vt:lpstr>3_AEMO Internal - White</vt:lpstr>
      <vt:lpstr>1_AEMO Internal - White</vt:lpstr>
      <vt:lpstr>2_Office Theme</vt:lpstr>
      <vt:lpstr>3_Office Theme</vt:lpstr>
      <vt:lpstr>4_Office Theme</vt:lpstr>
      <vt:lpstr>5_Office Theme</vt:lpstr>
      <vt:lpstr>6_Office Theme</vt:lpstr>
      <vt:lpstr>Visio</vt:lpstr>
      <vt:lpstr>EXECUTIVE forum </vt:lpstr>
      <vt:lpstr>AEMO Program Update</vt:lpstr>
      <vt:lpstr>AEMO Program Update – upcoming tasks</vt:lpstr>
      <vt:lpstr>PowerPoint Presentation</vt:lpstr>
      <vt:lpstr>PowerPoint Presentation</vt:lpstr>
      <vt:lpstr>   Power of Choice Milestones  </vt:lpstr>
      <vt:lpstr>B2B Procedures </vt:lpstr>
      <vt:lpstr>Market readiness</vt:lpstr>
      <vt:lpstr>Watching briefs</vt:lpstr>
    </vt:vector>
  </TitlesOfParts>
  <Company>AEMO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RMCF Handout - October 2016</dc:title>
  <dc:creator>Tania Bagnato</dc:creator>
  <cp:lastModifiedBy>Tim Sheridan</cp:lastModifiedBy>
  <cp:revision>468</cp:revision>
  <cp:lastPrinted>2016-11-23T02:56:10Z</cp:lastPrinted>
  <dcterms:created xsi:type="dcterms:W3CDTF">2014-11-05T02:16:53Z</dcterms:created>
  <dcterms:modified xsi:type="dcterms:W3CDTF">2017-03-24T05:00:58Z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0x0101009BE89D58CAF0934CA32A20BCFFD353DC00DDEC116C19245B4398932FF2C50DC75A</vt:lpwstr>
  </property>
  <property fmtid="{D5CDD505-2E9C-101B-9397-08002B2CF9AE}" pid="3" name="_dlc_DocIdItemGuid">
    <vt:lpwstr>d9cce70d-e838-472c-97c7-b4566c7a2706</vt:lpwstr>
  </property>
  <property fmtid="{D5CDD505-2E9C-101B-9397-08002B2CF9AE}" pid="4" name="AEMODocumentType">
    <vt:lpwstr>1;#Operational Record|859762f2-4462-42eb-9744-c955c7e2c540</vt:lpwstr>
  </property>
  <property fmtid="{D5CDD505-2E9C-101B-9397-08002B2CF9AE}" pid="5" name="AEMOKeywords">
    <vt:lpwstr/>
  </property>
</Properties>
</file>