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0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7"/>
    <p:sldMasterId id="2147483671" r:id="rId8"/>
    <p:sldMasterId id="2147483694" r:id="rId9"/>
    <p:sldMasterId id="2147483705" r:id="rId10"/>
    <p:sldMasterId id="2147483728" r:id="rId11"/>
    <p:sldMasterId id="2147483739" r:id="rId12"/>
    <p:sldMasterId id="2147483762" r:id="rId13"/>
    <p:sldMasterId id="2147483770" r:id="rId14"/>
    <p:sldMasterId id="2147483778" r:id="rId15"/>
    <p:sldMasterId id="2147483798" r:id="rId16"/>
    <p:sldMasterId id="2147483830" r:id="rId17"/>
  </p:sldMasterIdLst>
  <p:notesMasterIdLst>
    <p:notesMasterId r:id="rId27"/>
  </p:notesMasterIdLst>
  <p:handoutMasterIdLst>
    <p:handoutMasterId r:id="rId28"/>
  </p:handoutMasterIdLst>
  <p:sldIdLst>
    <p:sldId id="256" r:id="rId18"/>
    <p:sldId id="436" r:id="rId19"/>
    <p:sldId id="437" r:id="rId20"/>
    <p:sldId id="477" r:id="rId21"/>
    <p:sldId id="478" r:id="rId22"/>
    <p:sldId id="479" r:id="rId23"/>
    <p:sldId id="480" r:id="rId24"/>
    <p:sldId id="463" r:id="rId25"/>
    <p:sldId id="304" r:id="rId26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ia Bagnato" initials="TB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7" autoAdjust="0"/>
    <p:restoredTop sz="99290" autoAdjust="0"/>
  </p:normalViewPr>
  <p:slideViewPr>
    <p:cSldViewPr>
      <p:cViewPr varScale="1">
        <p:scale>
          <a:sx n="69" d="100"/>
          <a:sy n="69" d="100"/>
        </p:scale>
        <p:origin x="17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Master" Target="slideMasters/slideMaster7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7" Type="http://schemas.openxmlformats.org/officeDocument/2006/relationships/slideMaster" Target="slideMasters/slideMaster1.xml"/><Relationship Id="rId12" Type="http://schemas.openxmlformats.org/officeDocument/2006/relationships/slideMaster" Target="slideMasters/slideMaster6.xml"/><Relationship Id="rId17" Type="http://schemas.openxmlformats.org/officeDocument/2006/relationships/slideMaster" Target="slideMasters/slideMaster11.xml"/><Relationship Id="rId25" Type="http://schemas.openxmlformats.org/officeDocument/2006/relationships/slide" Target="slides/slide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0.xml"/><Relationship Id="rId20" Type="http://schemas.openxmlformats.org/officeDocument/2006/relationships/slide" Target="slides/slide3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5.xml"/><Relationship Id="rId24" Type="http://schemas.openxmlformats.org/officeDocument/2006/relationships/slide" Target="slides/slide7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9.xml"/><Relationship Id="rId23" Type="http://schemas.openxmlformats.org/officeDocument/2006/relationships/slide" Target="slides/slide6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4.xml"/><Relationship Id="rId19" Type="http://schemas.openxmlformats.org/officeDocument/2006/relationships/slide" Target="slides/slide2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Master" Target="slideMasters/slideMaster8.xml"/><Relationship Id="rId22" Type="http://schemas.openxmlformats.org/officeDocument/2006/relationships/slide" Target="slides/slide5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BEE0F-9B4D-491C-84BB-3E9E0070B385}" type="datetime6">
              <a:rPr lang="en-AU" smtClean="0"/>
              <a:pPr/>
              <a:t>May 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9B4BD-713B-4495-9D01-E8924967338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271412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CC81A-B302-4C12-B328-398E6FA12FC5}" type="datetime6">
              <a:rPr lang="en-AU" smtClean="0"/>
              <a:pPr/>
              <a:t>May 17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55DB7-4594-4DFF-AA9B-D4C01173DE38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98503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3C024-FF04-452E-A843-7509EA20A5BF}" type="slidenum">
              <a:rPr lang="en-AU" smtClean="0">
                <a:solidFill>
                  <a:prstClr val="black"/>
                </a:solidFill>
              </a:rPr>
              <a:pPr/>
              <a:t>4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81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3C024-FF04-452E-A843-7509EA20A5BF}" type="slidenum">
              <a:rPr lang="en-AU" smtClean="0">
                <a:solidFill>
                  <a:prstClr val="black"/>
                </a:solidFill>
              </a:rPr>
              <a:pPr/>
              <a:t>5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79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Intent to Publish 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ACC81A-B302-4C12-B328-398E6FA12FC5}" type="datetime6">
              <a:rPr lang="en-AU" smtClean="0">
                <a:solidFill>
                  <a:prstClr val="black"/>
                </a:solidFill>
              </a:rPr>
              <a:pPr/>
              <a:t>May 17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E55DB7-4594-4DFF-AA9B-D4C01173DE38}" type="slidenum">
              <a:rPr lang="en-AU" smtClean="0">
                <a:solidFill>
                  <a:prstClr val="black"/>
                </a:solidFill>
              </a:rPr>
              <a:pPr/>
              <a:t>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30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2244539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572000" y="161768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1786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661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600" indent="-363600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400" indent="-363600">
              <a:buFont typeface="Wingdings" pitchFamily="2" charset="2"/>
              <a:buChar char="Ø"/>
              <a:defRPr/>
            </a:lvl3pPr>
            <a:lvl4pPr marL="1346400" indent="-270000">
              <a:buFont typeface="Arial" pitchFamily="34" charset="0"/>
              <a:buChar char="•"/>
              <a:defRPr/>
            </a:lvl4pPr>
            <a:lvl5pPr marL="1612800" indent="-270000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0481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8462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696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961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5600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2043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6033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5969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2322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5213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600" indent="-363600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400" indent="-363600">
              <a:buFont typeface="Wingdings" pitchFamily="2" charset="2"/>
              <a:buChar char="Ø"/>
              <a:defRPr/>
            </a:lvl3pPr>
            <a:lvl4pPr marL="1346400" indent="-270000">
              <a:buFont typeface="Arial" pitchFamily="34" charset="0"/>
              <a:buChar char="•"/>
              <a:defRPr/>
            </a:lvl4pPr>
            <a:lvl5pPr marL="1612800" indent="-270000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2076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22209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802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600" indent="-363600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400" indent="-363600">
              <a:buFont typeface="Wingdings" pitchFamily="2" charset="2"/>
              <a:buChar char="Ø"/>
              <a:defRPr/>
            </a:lvl3pPr>
            <a:lvl4pPr marL="1346400" indent="-270000">
              <a:buFont typeface="Arial" pitchFamily="34" charset="0"/>
              <a:buChar char="•"/>
              <a:defRPr/>
            </a:lvl4pPr>
            <a:lvl5pPr marL="1612800" indent="-270000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7195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1384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6483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6864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4716016" y="-1626"/>
            <a:ext cx="4418628" cy="3068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1600" i="1" cap="none" dirty="0" smtClean="0">
                <a:solidFill>
                  <a:srgbClr val="FFFFFF"/>
                </a:solidFill>
              </a:rPr>
              <a:t>Power of Choice – Metering Competition</a:t>
            </a:r>
            <a:endParaRPr lang="en-AU" sz="16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438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6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56690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6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1449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591" indent="-363591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373" indent="-363591">
              <a:buFont typeface="Wingdings" pitchFamily="2" charset="2"/>
              <a:buChar char="Ø"/>
              <a:defRPr/>
            </a:lvl3pPr>
            <a:lvl4pPr marL="1346366" indent="-269993">
              <a:buFont typeface="Arial" pitchFamily="34" charset="0"/>
              <a:buChar char="•"/>
              <a:defRPr/>
            </a:lvl4pPr>
            <a:lvl5pPr marL="1612760" indent="-269993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00954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395717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618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4"/>
            <a:ext cx="7858125" cy="4714875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18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49425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4"/>
            <a:ext cx="7858125" cy="4714875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18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1334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3077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301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57301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00687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58303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6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1417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6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5394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591" indent="-363591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373" indent="-363591">
              <a:buFont typeface="Wingdings" pitchFamily="2" charset="2"/>
              <a:buChar char="Ø"/>
              <a:defRPr/>
            </a:lvl3pPr>
            <a:lvl4pPr marL="1346366" indent="-269993">
              <a:buFont typeface="Arial" pitchFamily="34" charset="0"/>
              <a:buChar char="•"/>
              <a:defRPr/>
            </a:lvl4pPr>
            <a:lvl5pPr marL="1612760" indent="-269993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9115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39885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632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4"/>
            <a:ext cx="7858125" cy="4714875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18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24160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4"/>
            <a:ext cx="7858125" cy="4714875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18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21494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7137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301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57301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364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4716016" y="-1626"/>
            <a:ext cx="4418628" cy="3068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1600" i="1" cap="none" dirty="0" smtClean="0">
                <a:solidFill>
                  <a:srgbClr val="FFFFFF"/>
                </a:solidFill>
              </a:rPr>
              <a:t>Power of Choice – Metering Competition</a:t>
            </a:r>
            <a:endParaRPr lang="en-AU" sz="16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319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Page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39267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39638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25919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bg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63165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909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40725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56345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Page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68341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24854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8174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bg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25081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29037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59769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88550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Page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840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32204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90213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bg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93431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18884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77777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85762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Page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13192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42936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1195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bg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905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81119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23412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23125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04/05/2017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247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04/05/2017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681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04/05/2017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109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04/05/2017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37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04/05/2017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238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04/05/2017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740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04/05/2017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7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04/05/2017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291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04/05/2017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253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04/05/2017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423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04/05/2017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6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9.xml"/><Relationship Id="rId9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9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9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/>
              <a:t>SLIDE </a:t>
            </a:r>
            <a:fld id="{B602A6DE-BF6F-4EAB-917C-8134D0F37D4B}" type="slidenum">
              <a:rPr lang="en-AU" sz="1100" smtClean="0"/>
              <a:pPr algn="r"/>
              <a:t>‹#›</a:t>
            </a:fld>
            <a:endParaRPr lang="en-AU" sz="1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7" r:id="rId5"/>
    <p:sldLayoutId id="2147483655" r:id="rId6"/>
    <p:sldLayoutId id="2147483658" r:id="rId7"/>
    <p:sldLayoutId id="2147483652" r:id="rId8"/>
    <p:sldLayoutId id="2147483653" r:id="rId9"/>
    <p:sldLayoutId id="2147483654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472254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2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3538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68288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04/05/2017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9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/>
              <a:t>SLIDE </a:t>
            </a:r>
            <a:fld id="{B602A6DE-BF6F-4EAB-917C-8134D0F37D4B}" type="slidenum">
              <a:rPr lang="en-AU" sz="1100" smtClean="0"/>
              <a:pPr algn="r"/>
              <a:t>‹#›</a:t>
            </a:fld>
            <a:endParaRPr lang="en-AU" sz="1100" dirty="0"/>
          </a:p>
        </p:txBody>
      </p:sp>
      <p:pic>
        <p:nvPicPr>
          <p:cNvPr id="6" name="Picture 5" descr="Header 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9" r:id="rId2"/>
    <p:sldLayoutId id="2147483680" r:id="rId3"/>
    <p:sldLayoutId id="2147483681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0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8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9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91" indent="-363591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70" indent="-349242" algn="l" defTabSz="914377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73" indent="-363591" algn="l" defTabSz="914377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366" indent="-269993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760" indent="-269993" algn="l" defTabSz="914377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9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2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</p:sldLayoutIdLst>
  <p:hf sldNum="0" hdr="0" ftr="0" dt="0"/>
  <p:txStyles>
    <p:titleStyle>
      <a:lvl1pPr algn="l" defTabSz="914377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91" indent="-363591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70" indent="-349242" algn="l" defTabSz="914377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73" indent="-363591" algn="l" defTabSz="914377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366" indent="-269993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760" indent="-269993" algn="l" defTabSz="914377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472254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5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3538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68288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472254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2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3538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68288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472254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25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3538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68288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emo.com.au/About-the-Industry/~/media/Files/About%20the%20industry/Working%20Groups/2016/External%202016%20Industry%20Meeting%20Schedule.ashx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mailto:poc@aemo.com.au" TargetMode="External"/><Relationship Id="rId2" Type="http://schemas.openxmlformats.org/officeDocument/2006/relationships/slideLayout" Target="../slideLayouts/slideLayout8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Visio_Drawing111.vsdx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emo.com.au/About-the-Industry/~/media/Files/About%20the%20industry/Working%20Groups/2016/External%202016%20Industry%20Meeting%20Schedule.ashx" TargetMode="External"/><Relationship Id="rId3" Type="http://schemas.openxmlformats.org/officeDocument/2006/relationships/notesSlide" Target="../notesSlides/notesSlide2.xml"/><Relationship Id="rId7" Type="http://schemas.openxmlformats.org/officeDocument/2006/relationships/hyperlink" Target="mailto:poc@aemo.com.au" TargetMode="External"/><Relationship Id="rId2" Type="http://schemas.openxmlformats.org/officeDocument/2006/relationships/slideLayout" Target="../slideLayouts/slideLayout8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Visio_Drawing222.vsdx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emo.com.au/" TargetMode="Externa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mo.com.au/Electricity/National-Electricity-Market-NEM/Power-of-Choice/Readiness-Work-Stream/Industry-Readiness-Report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 smtClean="0"/>
              <a:t>PROGRAM CONSULTATIVE FORUM</a:t>
            </a:r>
            <a:br>
              <a:rPr lang="en-AU" b="1" dirty="0" smtClean="0"/>
            </a:br>
            <a:r>
              <a:rPr lang="en-AU" b="1" dirty="0" smtClean="0"/>
              <a:t>Meeting pack</a:t>
            </a:r>
            <a:endParaRPr lang="en-A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4936" y="1970067"/>
            <a:ext cx="6400800" cy="1368152"/>
          </a:xfrm>
        </p:spPr>
        <p:txBody>
          <a:bodyPr>
            <a:noAutofit/>
          </a:bodyPr>
          <a:lstStyle/>
          <a:p>
            <a:r>
              <a:rPr lang="en-AU" sz="1200" b="1" dirty="0" smtClean="0"/>
              <a:t>DATE:</a:t>
            </a:r>
            <a:r>
              <a:rPr lang="en-AU" sz="1200" dirty="0" smtClean="0"/>
              <a:t>		FRIDAY, 5 MAY 2017</a:t>
            </a:r>
          </a:p>
          <a:p>
            <a:r>
              <a:rPr lang="en-AU" sz="1200" b="1" dirty="0" smtClean="0"/>
              <a:t>TIME</a:t>
            </a:r>
            <a:r>
              <a:rPr lang="en-AU" sz="1200" dirty="0" smtClean="0"/>
              <a:t>:  		10.00 AM – 12.30 PM (AEST)</a:t>
            </a:r>
          </a:p>
          <a:p>
            <a:r>
              <a:rPr lang="en-AU" sz="1200" b="1" dirty="0" smtClean="0"/>
              <a:t>VENUE: </a:t>
            </a:r>
            <a:r>
              <a:rPr lang="en-AU" sz="1200" dirty="0" smtClean="0"/>
              <a:t>		AEMO OFFICES; MEL, SYD, ADE, BRI </a:t>
            </a:r>
          </a:p>
          <a:p>
            <a:r>
              <a:rPr lang="en-AU" sz="1200" b="1" dirty="0" smtClean="0"/>
              <a:t>TELECONFERENCE:</a:t>
            </a:r>
            <a:r>
              <a:rPr lang="en-AU" sz="1200" dirty="0" smtClean="0"/>
              <a:t>	DIAL IN: 1800 055 132; PIN: </a:t>
            </a:r>
            <a:r>
              <a:rPr lang="en-AU" sz="1200" dirty="0" smtClean="0"/>
              <a:t>34861978</a:t>
            </a:r>
            <a:endParaRPr lang="en-AU" sz="1200" dirty="0" smtClean="0"/>
          </a:p>
          <a:p>
            <a:r>
              <a:rPr lang="en-AU" sz="1200" b="1" dirty="0" smtClean="0"/>
              <a:t>CONTACT:	</a:t>
            </a:r>
            <a:r>
              <a:rPr lang="en-AU" sz="1200" dirty="0" smtClean="0"/>
              <a:t>	</a:t>
            </a:r>
            <a:r>
              <a:rPr lang="en-AU" sz="1200" u="sng" dirty="0" smtClean="0">
                <a:solidFill>
                  <a:srgbClr val="002060"/>
                </a:solidFill>
              </a:rPr>
              <a:t>poc@aemo.com.au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Power of choice Program Update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784976" cy="547260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AU" sz="1200" dirty="0" smtClean="0"/>
          </a:p>
          <a:p>
            <a:pPr marL="0" indent="0">
              <a:buNone/>
            </a:pPr>
            <a:r>
              <a:rPr lang="en-AU" sz="1200" b="1" dirty="0" smtClean="0"/>
              <a:t>AEMO Procedures</a:t>
            </a:r>
          </a:p>
          <a:p>
            <a:pPr marL="0" indent="0">
              <a:buNone/>
            </a:pPr>
            <a:endParaRPr lang="en-AU" sz="1200" b="1" dirty="0"/>
          </a:p>
          <a:p>
            <a:r>
              <a:rPr lang="en-AU" sz="1200" dirty="0" smtClean="0"/>
              <a:t>AEMO </a:t>
            </a:r>
            <a:r>
              <a:rPr lang="en-AU" sz="1200" dirty="0"/>
              <a:t>held a</a:t>
            </a:r>
            <a:r>
              <a:rPr lang="en-AU" sz="1200" b="1" dirty="0"/>
              <a:t> </a:t>
            </a:r>
            <a:r>
              <a:rPr lang="en-AU" sz="1200" dirty="0"/>
              <a:t>POC</a:t>
            </a:r>
            <a:r>
              <a:rPr lang="en-AU" sz="1200" b="1" dirty="0"/>
              <a:t> </a:t>
            </a:r>
            <a:r>
              <a:rPr lang="en-AU" sz="1200" dirty="0"/>
              <a:t>PWG meeting on 6</a:t>
            </a:r>
            <a:r>
              <a:rPr lang="en-AU" sz="1200" baseline="30000" dirty="0"/>
              <a:t>th</a:t>
            </a:r>
            <a:r>
              <a:rPr lang="en-AU" sz="1200" dirty="0"/>
              <a:t> March 2017 -</a:t>
            </a:r>
            <a:r>
              <a:rPr lang="en-AU" sz="1200" dirty="0" smtClean="0"/>
              <a:t> discussed </a:t>
            </a:r>
            <a:r>
              <a:rPr lang="en-AU" sz="1200" dirty="0"/>
              <a:t>WP3 (As built</a:t>
            </a:r>
            <a:r>
              <a:rPr lang="en-AU" sz="1200" dirty="0" smtClean="0"/>
              <a:t>).</a:t>
            </a:r>
          </a:p>
          <a:p>
            <a:endParaRPr lang="en-AU" sz="1200" dirty="0" smtClean="0"/>
          </a:p>
          <a:p>
            <a:pPr marL="0" indent="0">
              <a:buNone/>
            </a:pPr>
            <a:r>
              <a:rPr lang="en-AU" sz="1200" b="1" dirty="0"/>
              <a:t>B2B </a:t>
            </a:r>
            <a:r>
              <a:rPr lang="en-AU" sz="1200" b="1" dirty="0" smtClean="0"/>
              <a:t>Procedures</a:t>
            </a:r>
          </a:p>
          <a:p>
            <a:pPr marL="0" indent="0">
              <a:buNone/>
            </a:pPr>
            <a:endParaRPr lang="en-AU" sz="1200" b="1" dirty="0"/>
          </a:p>
          <a:p>
            <a:pPr lvl="0"/>
            <a:r>
              <a:rPr lang="en-AU" sz="1200" dirty="0" smtClean="0"/>
              <a:t>B2B-WG advised IEC of options in relation to an ‘as built’ consultation. </a:t>
            </a:r>
          </a:p>
          <a:p>
            <a:pPr lvl="0"/>
            <a:endParaRPr lang="en-AU" sz="1200" dirty="0"/>
          </a:p>
          <a:p>
            <a:pPr marL="0" lvl="0" indent="0">
              <a:buNone/>
            </a:pPr>
            <a:r>
              <a:rPr lang="en-AU" sz="1200" b="1" dirty="0" smtClean="0"/>
              <a:t>Systems</a:t>
            </a:r>
          </a:p>
          <a:p>
            <a:pPr marL="0" lvl="0" indent="0">
              <a:buNone/>
            </a:pPr>
            <a:endParaRPr lang="en-AU" sz="1200" b="1" dirty="0"/>
          </a:p>
          <a:p>
            <a:pPr lvl="0"/>
            <a:r>
              <a:rPr lang="en-AU" sz="1200" dirty="0" smtClean="0"/>
              <a:t>The SWG Focus Group released the draft </a:t>
            </a:r>
            <a:r>
              <a:rPr lang="en-AU" sz="1200" i="1" dirty="0" smtClean="0"/>
              <a:t>SMP User Guide/Technical Guide</a:t>
            </a:r>
            <a:r>
              <a:rPr lang="en-AU" sz="1200" dirty="0" smtClean="0"/>
              <a:t> on 24</a:t>
            </a:r>
            <a:r>
              <a:rPr lang="en-AU" sz="1200" baseline="30000" dirty="0" smtClean="0"/>
              <a:t>th</a:t>
            </a:r>
            <a:r>
              <a:rPr lang="en-AU" sz="1200" dirty="0" smtClean="0"/>
              <a:t> April.</a:t>
            </a:r>
          </a:p>
          <a:p>
            <a:pPr marL="0" lvl="0" indent="0">
              <a:buNone/>
            </a:pPr>
            <a:endParaRPr lang="en-AU" sz="1200" dirty="0"/>
          </a:p>
          <a:p>
            <a:pPr marL="0" lvl="0" indent="0">
              <a:buNone/>
            </a:pPr>
            <a:r>
              <a:rPr lang="en-AU" sz="1200" b="1" dirty="0"/>
              <a:t>Readiness</a:t>
            </a:r>
            <a:r>
              <a:rPr lang="en-AU" sz="1200" b="1" dirty="0" smtClean="0"/>
              <a:t>:</a:t>
            </a:r>
          </a:p>
          <a:p>
            <a:pPr marL="0" lvl="0" indent="0">
              <a:buNone/>
            </a:pPr>
            <a:endParaRPr lang="en-AU" sz="1200" b="1" dirty="0"/>
          </a:p>
          <a:p>
            <a:r>
              <a:rPr lang="en-AU" sz="1200" dirty="0" smtClean="0"/>
              <a:t>Held RWG on 4 April – reviewed second draft of Industry Accreditation and Registration Plan.</a:t>
            </a:r>
          </a:p>
          <a:p>
            <a:r>
              <a:rPr lang="en-AU" sz="1200" dirty="0"/>
              <a:t>Transition &amp; Cutover – industry feedback received on transition/cutover guiding principles and industry planning </a:t>
            </a:r>
            <a:r>
              <a:rPr lang="en-AU" sz="1200" dirty="0" smtClean="0"/>
              <a:t>approach.</a:t>
            </a:r>
          </a:p>
          <a:p>
            <a:r>
              <a:rPr lang="en-AU" sz="1200" dirty="0" smtClean="0"/>
              <a:t>Accreditation </a:t>
            </a:r>
            <a:r>
              <a:rPr lang="en-AU" sz="1200" dirty="0"/>
              <a:t>&amp; Registration - final version of Industry Accreditation &amp; Registration Plan targeted for release on 28 April</a:t>
            </a:r>
            <a:r>
              <a:rPr lang="en-AU" sz="1200" dirty="0" smtClean="0"/>
              <a:t>.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11947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AEMO Program Update – upcoming tasks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256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200" b="1" dirty="0"/>
              <a:t>Program</a:t>
            </a:r>
            <a:r>
              <a:rPr lang="en-AU" sz="1200" b="1" dirty="0" smtClean="0"/>
              <a:t>:</a:t>
            </a:r>
            <a:endParaRPr lang="en-AU" sz="1200" b="1" dirty="0"/>
          </a:p>
          <a:p>
            <a:pPr lvl="0"/>
            <a:r>
              <a:rPr lang="en-AU" sz="1200" dirty="0" smtClean="0"/>
              <a:t>IEC meeting will be held on 8 May 2017</a:t>
            </a:r>
          </a:p>
          <a:p>
            <a:pPr lvl="0"/>
            <a:r>
              <a:rPr lang="en-AU" sz="1200" dirty="0" smtClean="0"/>
              <a:t>Next PoC Executive </a:t>
            </a:r>
            <a:r>
              <a:rPr lang="en-AU" sz="1200" dirty="0"/>
              <a:t>F</a:t>
            </a:r>
            <a:r>
              <a:rPr lang="en-AU" sz="1200" dirty="0" smtClean="0"/>
              <a:t>orum will be held on 22 May 2017</a:t>
            </a:r>
          </a:p>
          <a:p>
            <a:pPr marL="0" lvl="0" indent="0">
              <a:buNone/>
            </a:pPr>
            <a:endParaRPr lang="en-AU" sz="1300" dirty="0"/>
          </a:p>
          <a:p>
            <a:pPr marL="0" indent="0">
              <a:buNone/>
            </a:pPr>
            <a:r>
              <a:rPr lang="en-AU" sz="1200" b="1" dirty="0"/>
              <a:t>AEMO </a:t>
            </a:r>
            <a:r>
              <a:rPr lang="en-AU" sz="1200" b="1" dirty="0" smtClean="0"/>
              <a:t>Procedures (Work Package 3 “As built”):</a:t>
            </a:r>
            <a:endParaRPr lang="en-AU" sz="1200" dirty="0" smtClean="0">
              <a:solidFill>
                <a:srgbClr val="FF0000"/>
              </a:solidFill>
            </a:endParaRPr>
          </a:p>
          <a:p>
            <a:r>
              <a:rPr lang="en-AU" sz="1200" dirty="0" smtClean="0"/>
              <a:t>AEMO </a:t>
            </a:r>
            <a:r>
              <a:rPr lang="en-AU" sz="1200" dirty="0"/>
              <a:t>will be releasing first stage of consultation for WP3 (As built) </a:t>
            </a:r>
            <a:r>
              <a:rPr lang="en-AU" sz="1200" dirty="0" smtClean="0"/>
              <a:t>mid-May 2017.</a:t>
            </a:r>
            <a:endParaRPr lang="en-AU" sz="1200" dirty="0"/>
          </a:p>
          <a:p>
            <a:pPr marL="0" indent="0">
              <a:buNone/>
            </a:pPr>
            <a:endParaRPr lang="en-AU" sz="1200" b="1" dirty="0" smtClean="0"/>
          </a:p>
          <a:p>
            <a:pPr marL="0" indent="0">
              <a:buNone/>
            </a:pPr>
            <a:r>
              <a:rPr lang="en-AU" sz="1200" b="1" dirty="0"/>
              <a:t>B2B Procedures:</a:t>
            </a:r>
          </a:p>
          <a:p>
            <a:pPr lvl="0"/>
            <a:r>
              <a:rPr lang="en-AU" sz="1200" dirty="0" smtClean="0"/>
              <a:t>B2B-WG will support IEC outcomes. </a:t>
            </a:r>
          </a:p>
          <a:p>
            <a:pPr lvl="0"/>
            <a:endParaRPr lang="en-AU" sz="1300" b="1" dirty="0"/>
          </a:p>
          <a:p>
            <a:pPr marL="0" lvl="0" indent="0">
              <a:buNone/>
            </a:pPr>
            <a:r>
              <a:rPr lang="en-AU" sz="1200" b="1" dirty="0" smtClean="0"/>
              <a:t>Systems:</a:t>
            </a:r>
          </a:p>
          <a:p>
            <a:r>
              <a:rPr lang="en-AU" sz="1200" dirty="0" smtClean="0"/>
              <a:t>SWG meeting was held on 1</a:t>
            </a:r>
            <a:r>
              <a:rPr lang="en-AU" sz="1200" baseline="30000" dirty="0" smtClean="0"/>
              <a:t>st</a:t>
            </a:r>
            <a:r>
              <a:rPr lang="en-AU" sz="1200" dirty="0" smtClean="0"/>
              <a:t> May – Review of SMP Guideline </a:t>
            </a:r>
            <a:endParaRPr lang="en-AU" sz="1200" dirty="0"/>
          </a:p>
          <a:p>
            <a:r>
              <a:rPr lang="en-AU" sz="1200" dirty="0" smtClean="0"/>
              <a:t>AEMO </a:t>
            </a:r>
            <a:r>
              <a:rPr lang="en-AU" sz="1200" dirty="0"/>
              <a:t>continues to define and build market systems in preparation for Industry </a:t>
            </a:r>
            <a:r>
              <a:rPr lang="en-AU" sz="1200" dirty="0" smtClean="0"/>
              <a:t>testing</a:t>
            </a:r>
          </a:p>
          <a:p>
            <a:r>
              <a:rPr lang="en-AU" sz="1200" dirty="0" smtClean="0"/>
              <a:t>B2M EN &amp; MC MSATS patch will be deployed into Pre-Production on 22</a:t>
            </a:r>
            <a:r>
              <a:rPr lang="en-AU" sz="1200" baseline="30000" dirty="0" smtClean="0"/>
              <a:t>nd</a:t>
            </a:r>
            <a:r>
              <a:rPr lang="en-AU" sz="1200" dirty="0" smtClean="0"/>
              <a:t> May for industry testing</a:t>
            </a:r>
            <a:endParaRPr lang="en-AU" sz="13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AU" sz="1200" b="1" dirty="0" smtClean="0"/>
          </a:p>
          <a:p>
            <a:pPr marL="0" lvl="0" indent="0">
              <a:buNone/>
            </a:pPr>
            <a:r>
              <a:rPr lang="en-AU" sz="1200" b="1" dirty="0"/>
              <a:t>Readiness:</a:t>
            </a:r>
          </a:p>
          <a:p>
            <a:r>
              <a:rPr lang="en-AU" sz="1200" dirty="0"/>
              <a:t>Industry Testing – final drafts of the EN/MC Test Plan and Workbook to be released </a:t>
            </a:r>
            <a:r>
              <a:rPr lang="en-AU" sz="1200" dirty="0" smtClean="0"/>
              <a:t>first week of May. </a:t>
            </a:r>
            <a:endParaRPr lang="en-AU" sz="1200" dirty="0"/>
          </a:p>
          <a:p>
            <a:r>
              <a:rPr lang="en-AU" sz="1200" dirty="0" smtClean="0"/>
              <a:t>ITWG </a:t>
            </a:r>
            <a:r>
              <a:rPr lang="en-AU" sz="1200" dirty="0"/>
              <a:t>meeting </a:t>
            </a:r>
            <a:r>
              <a:rPr lang="en-AU" sz="1200" dirty="0" smtClean="0"/>
              <a:t>was held on 28 </a:t>
            </a:r>
            <a:r>
              <a:rPr lang="en-AU" sz="1200" dirty="0"/>
              <a:t>April (webinar/teleconference only) and then followed </a:t>
            </a:r>
            <a:r>
              <a:rPr lang="en-AU" sz="1200" dirty="0" smtClean="0"/>
              <a:t>by 12 </a:t>
            </a:r>
            <a:r>
              <a:rPr lang="en-AU" sz="1200" dirty="0"/>
              <a:t>May (AEMO’s MEL offices).</a:t>
            </a:r>
          </a:p>
          <a:p>
            <a:r>
              <a:rPr lang="en-AU" sz="1200" dirty="0"/>
              <a:t>Next Readiness Participant Information Session will be on 9 May (overview of industry accreditation and registration processes) </a:t>
            </a:r>
          </a:p>
          <a:p>
            <a:r>
              <a:rPr lang="en-AU" sz="1200" dirty="0"/>
              <a:t>Next RWG meeting will be 25 May.</a:t>
            </a:r>
          </a:p>
          <a:p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4061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7281" y="477279"/>
          <a:ext cx="9003324" cy="6066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398"/>
                <a:gridCol w="27325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</a:tblGrid>
              <a:tr h="203822">
                <a:tc gridSpan="7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gridSpan="1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gridSpan="1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</a:tr>
              <a:tr h="2452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617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42" name="Group 241"/>
          <p:cNvGrpSpPr/>
          <p:nvPr/>
        </p:nvGrpSpPr>
        <p:grpSpPr>
          <a:xfrm>
            <a:off x="6232359" y="329000"/>
            <a:ext cx="381083" cy="6240870"/>
            <a:chOff x="5141981" y="316996"/>
            <a:chExt cx="381083" cy="6240870"/>
          </a:xfrm>
        </p:grpSpPr>
        <p:sp>
          <p:nvSpPr>
            <p:cNvPr id="241" name="Rectangle 240"/>
            <p:cNvSpPr>
              <a:spLocks noChangeArrowheads="1"/>
            </p:cNvSpPr>
            <p:nvPr/>
          </p:nvSpPr>
          <p:spPr bwMode="auto">
            <a:xfrm>
              <a:off x="5141981" y="316996"/>
              <a:ext cx="381083" cy="146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AU" sz="525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Today</a:t>
              </a:r>
              <a:endParaRPr lang="en-AU" sz="4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36" name="Straight Connector 235"/>
            <p:cNvCxnSpPr/>
            <p:nvPr/>
          </p:nvCxnSpPr>
          <p:spPr>
            <a:xfrm>
              <a:off x="5332523" y="477279"/>
              <a:ext cx="3200" cy="6080587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52001"/>
            <a:ext cx="20303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7989145" y="65696"/>
          <a:ext cx="1060847" cy="358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Visio" r:id="rId5" imgW="1409824" imgH="476280" progId="Visio.Drawing.15">
                  <p:embed/>
                </p:oleObj>
              </mc:Choice>
              <mc:Fallback>
                <p:oleObj name="Visio" r:id="rId5" imgW="1409824" imgH="47628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9145" y="65696"/>
                        <a:ext cx="1060847" cy="3583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373" y="41409"/>
            <a:ext cx="30883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5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of Choice (PoC) Program Overview</a:t>
            </a:r>
            <a:endParaRPr lang="en-AU" altLang="en-US" sz="13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 Level Program 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V5.2 </a:t>
            </a:r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21 April 2017</a:t>
            </a:r>
            <a:endParaRPr lang="en-AU" altLang="en-US" sz="600" dirty="0">
              <a:solidFill>
                <a:prstClr val="black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3586" y="6668479"/>
            <a:ext cx="1395254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Information: </a:t>
            </a:r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poc@aemo.com.au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Flowchart: Decision 9"/>
          <p:cNvSpPr>
            <a:spLocks noChangeArrowheads="1"/>
          </p:cNvSpPr>
          <p:nvPr/>
        </p:nvSpPr>
        <p:spPr bwMode="auto">
          <a:xfrm>
            <a:off x="1587444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00051" y="1027259"/>
            <a:ext cx="405289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525" dirty="0">
                <a:solidFill>
                  <a:srgbClr val="000000"/>
                </a:solidFill>
                <a:latin typeface="Arial Black" panose="020B0A04020102020204" pitchFamily="34" charset="0"/>
              </a:rPr>
              <a:t>26 Nov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MC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Final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Flowchart: Decision 11"/>
          <p:cNvSpPr>
            <a:spLocks noChangeArrowheads="1"/>
          </p:cNvSpPr>
          <p:nvPr/>
        </p:nvSpPr>
        <p:spPr bwMode="auto">
          <a:xfrm>
            <a:off x="914611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4" name="Flowchart: Decision 13"/>
          <p:cNvSpPr>
            <a:spLocks noChangeArrowheads="1"/>
          </p:cNvSpPr>
          <p:nvPr/>
        </p:nvSpPr>
        <p:spPr bwMode="auto">
          <a:xfrm>
            <a:off x="1846156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644921" y="1366566"/>
            <a:ext cx="460463" cy="26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525" dirty="0">
                <a:solidFill>
                  <a:srgbClr val="000000"/>
                </a:solidFill>
                <a:latin typeface="Arial Black" panose="020B0A04020102020204" pitchFamily="34" charset="0"/>
              </a:rPr>
              <a:t>17 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EN Final Determination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MRP Draft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Flowchart: Decision 15"/>
          <p:cNvSpPr>
            <a:spLocks noChangeArrowheads="1"/>
          </p:cNvSpPr>
          <p:nvPr/>
        </p:nvSpPr>
        <p:spPr bwMode="auto">
          <a:xfrm>
            <a:off x="2572436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316050" y="1023520"/>
            <a:ext cx="405289" cy="30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10 Mar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MRP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Final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Flowchart: Decision 17"/>
          <p:cNvSpPr>
            <a:spLocks noChangeArrowheads="1"/>
          </p:cNvSpPr>
          <p:nvPr/>
        </p:nvSpPr>
        <p:spPr bwMode="auto">
          <a:xfrm>
            <a:off x="4137485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954719" y="1027259"/>
            <a:ext cx="399635" cy="36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</a:t>
            </a:r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EN &amp; MC &amp; MRP 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Procedures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Flowchart: Decision 19"/>
          <p:cNvSpPr>
            <a:spLocks noChangeArrowheads="1"/>
          </p:cNvSpPr>
          <p:nvPr/>
        </p:nvSpPr>
        <p:spPr bwMode="auto">
          <a:xfrm>
            <a:off x="5778476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549878" y="1011357"/>
            <a:ext cx="488229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Mar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MC </a:t>
            </a:r>
            <a:endParaRPr lang="en-US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Registration &amp; EN MSL and Accreditation Documentation </a:t>
            </a:r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Flowchart: Decision 21"/>
          <p:cNvSpPr>
            <a:spLocks noChangeArrowheads="1"/>
          </p:cNvSpPr>
          <p:nvPr/>
        </p:nvSpPr>
        <p:spPr bwMode="auto">
          <a:xfrm>
            <a:off x="8241261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930806" y="1027259"/>
            <a:ext cx="716826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</a:t>
            </a:r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EN &amp; MC &amp; </a:t>
            </a:r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MRP &amp; B2B</a:t>
            </a:r>
            <a:endParaRPr lang="en-US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Effective Date (Go-Live</a:t>
            </a:r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 algn="ctr"/>
            <a:endParaRPr lang="en-US" sz="45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DNSPs &amp; Retailers to publish amended standard contracts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873091" y="1000319"/>
            <a:ext cx="0" cy="31044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523353" y="6680021"/>
            <a:ext cx="185141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= Embedded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Network, MRP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Meter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Replacement Processes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212311" y="6680021"/>
            <a:ext cx="177378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MC = Metering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Competition, SMP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Shared Market Protocols</a:t>
            </a:r>
          </a:p>
        </p:txBody>
      </p:sp>
      <p:sp>
        <p:nvSpPr>
          <p:cNvPr id="31" name="Flowchart: Decision 30"/>
          <p:cNvSpPr>
            <a:spLocks noChangeArrowheads="1"/>
          </p:cNvSpPr>
          <p:nvPr/>
        </p:nvSpPr>
        <p:spPr bwMode="auto">
          <a:xfrm>
            <a:off x="1222747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015156" y="1366566"/>
            <a:ext cx="427256" cy="3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Oct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SMP Advice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14985" y="1963912"/>
            <a:ext cx="1151094" cy="19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white"/>
                </a:solidFill>
              </a:rPr>
              <a:t>EN/MC/MRP WP </a:t>
            </a:r>
            <a:r>
              <a:rPr lang="en-AU" sz="500" dirty="0">
                <a:solidFill>
                  <a:prstClr val="white"/>
                </a:solidFill>
              </a:rPr>
              <a:t>1 Procedure Consultation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226693" y="2215791"/>
            <a:ext cx="1314655" cy="19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black"/>
                </a:solidFill>
              </a:rPr>
              <a:t>EN/MC/MRP </a:t>
            </a:r>
            <a:r>
              <a:rPr lang="en-AU" sz="500" dirty="0">
                <a:solidFill>
                  <a:prstClr val="black"/>
                </a:solidFill>
              </a:rPr>
              <a:t>Package 2 Development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541348" y="2215791"/>
            <a:ext cx="1254063" cy="19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white"/>
                </a:solidFill>
              </a:rPr>
              <a:t>EN/MC/MRP WP 2</a:t>
            </a:r>
          </a:p>
          <a:p>
            <a:pPr algn="ctr"/>
            <a:r>
              <a:rPr lang="en-AU" sz="500" dirty="0" smtClean="0">
                <a:solidFill>
                  <a:prstClr val="white"/>
                </a:solidFill>
              </a:rPr>
              <a:t>Procedure </a:t>
            </a:r>
            <a:r>
              <a:rPr lang="en-AU" sz="500" dirty="0">
                <a:solidFill>
                  <a:prstClr val="white"/>
                </a:solidFill>
              </a:rPr>
              <a:t>Consultation</a:t>
            </a: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6814407" y="6680021"/>
            <a:ext cx="235263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detailed meeting schedule and agendas, see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2016 industry meeting schedule. 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486974" y="2478023"/>
            <a:ext cx="990434" cy="19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black"/>
                </a:solidFill>
              </a:rPr>
              <a:t>Package </a:t>
            </a:r>
            <a:r>
              <a:rPr lang="en-AU" sz="500" dirty="0">
                <a:solidFill>
                  <a:prstClr val="black"/>
                </a:solidFill>
              </a:rPr>
              <a:t>3 </a:t>
            </a:r>
            <a:r>
              <a:rPr lang="en-AU" sz="500" dirty="0" smtClean="0">
                <a:solidFill>
                  <a:prstClr val="black"/>
                </a:solidFill>
              </a:rPr>
              <a:t>‘As Built’ Development</a:t>
            </a:r>
            <a:endParaRPr lang="en-AU" sz="500" dirty="0">
              <a:solidFill>
                <a:prstClr val="black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491066" y="2478023"/>
            <a:ext cx="1763868" cy="19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white"/>
                </a:solidFill>
              </a:rPr>
              <a:t> WP </a:t>
            </a:r>
            <a:r>
              <a:rPr lang="en-AU" sz="500" dirty="0">
                <a:solidFill>
                  <a:prstClr val="white"/>
                </a:solidFill>
              </a:rPr>
              <a:t>3 </a:t>
            </a:r>
            <a:r>
              <a:rPr lang="en-AU" sz="500" dirty="0" smtClean="0">
                <a:solidFill>
                  <a:prstClr val="white"/>
                </a:solidFill>
              </a:rPr>
              <a:t>&amp; ‘As built’ Procedure Consultation (If required)</a:t>
            </a:r>
            <a:endParaRPr lang="en-AU" sz="500" dirty="0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5400000">
            <a:off x="31560" y="2057713"/>
            <a:ext cx="553998" cy="3607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dirty="0" smtClean="0">
                <a:solidFill>
                  <a:prstClr val="black"/>
                </a:solidFill>
              </a:rPr>
              <a:t>MC / </a:t>
            </a:r>
          </a:p>
          <a:p>
            <a:r>
              <a:rPr lang="en-AU" sz="800" dirty="0" smtClean="0">
                <a:solidFill>
                  <a:prstClr val="black"/>
                </a:solidFill>
              </a:rPr>
              <a:t>EN /</a:t>
            </a:r>
          </a:p>
          <a:p>
            <a:r>
              <a:rPr lang="en-AU" sz="800" dirty="0" smtClean="0">
                <a:solidFill>
                  <a:prstClr val="black"/>
                </a:solidFill>
              </a:rPr>
              <a:t>MRP</a:t>
            </a:r>
            <a:endParaRPr lang="en-AU" sz="800" dirty="0">
              <a:solidFill>
                <a:prstClr val="black"/>
              </a:solidFill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3807867" y="1000319"/>
            <a:ext cx="100884" cy="30759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Flowchart: Decision 169"/>
          <p:cNvSpPr>
            <a:spLocks noChangeArrowheads="1"/>
          </p:cNvSpPr>
          <p:nvPr/>
        </p:nvSpPr>
        <p:spPr bwMode="auto">
          <a:xfrm>
            <a:off x="3590281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1" name="Rectangle 170"/>
          <p:cNvSpPr>
            <a:spLocks noChangeArrowheads="1"/>
          </p:cNvSpPr>
          <p:nvPr/>
        </p:nvSpPr>
        <p:spPr bwMode="auto">
          <a:xfrm>
            <a:off x="3411696" y="1027259"/>
            <a:ext cx="381083" cy="25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30 Jun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SMP Final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2" name="Rectangle 171"/>
          <p:cNvSpPr>
            <a:spLocks noChangeArrowheads="1"/>
          </p:cNvSpPr>
          <p:nvPr/>
        </p:nvSpPr>
        <p:spPr bwMode="auto">
          <a:xfrm>
            <a:off x="3398818" y="1366566"/>
            <a:ext cx="561042" cy="45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</a:t>
            </a:r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Aug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IEC Election Procedures Finalised</a:t>
            </a: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MC B2B Recommendation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" name="Flowchart: Decision 173"/>
          <p:cNvSpPr>
            <a:spLocks noChangeArrowheads="1"/>
          </p:cNvSpPr>
          <p:nvPr/>
        </p:nvSpPr>
        <p:spPr bwMode="auto">
          <a:xfrm>
            <a:off x="3891662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6" name="Flowchart: Decision 175"/>
          <p:cNvSpPr>
            <a:spLocks noChangeArrowheads="1"/>
          </p:cNvSpPr>
          <p:nvPr/>
        </p:nvSpPr>
        <p:spPr bwMode="auto">
          <a:xfrm>
            <a:off x="8243634" y="4692553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7" name="Rectangle 176"/>
          <p:cNvSpPr>
            <a:spLocks noChangeArrowheads="1"/>
          </p:cNvSpPr>
          <p:nvPr/>
        </p:nvSpPr>
        <p:spPr bwMode="auto">
          <a:xfrm>
            <a:off x="3983723" y="1398316"/>
            <a:ext cx="351732" cy="36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IEC Election Complete - IEC Formed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" name="Flowchart: Decision 172"/>
          <p:cNvSpPr>
            <a:spLocks noChangeArrowheads="1"/>
          </p:cNvSpPr>
          <p:nvPr/>
        </p:nvSpPr>
        <p:spPr bwMode="auto">
          <a:xfrm>
            <a:off x="6351841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8" name="Rectangle 177"/>
          <p:cNvSpPr>
            <a:spLocks noChangeArrowheads="1"/>
          </p:cNvSpPr>
          <p:nvPr/>
        </p:nvSpPr>
        <p:spPr bwMode="auto">
          <a:xfrm>
            <a:off x="6089232" y="1366566"/>
            <a:ext cx="553725" cy="3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May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B2B – IEC recommends B2B Procedures Finalised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79" name="Straight Connector 178"/>
          <p:cNvCxnSpPr/>
          <p:nvPr/>
        </p:nvCxnSpPr>
        <p:spPr>
          <a:xfrm>
            <a:off x="6369889" y="1000319"/>
            <a:ext cx="0" cy="31044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Flowchart: Decision 183"/>
          <p:cNvSpPr>
            <a:spLocks noChangeArrowheads="1"/>
          </p:cNvSpPr>
          <p:nvPr/>
        </p:nvSpPr>
        <p:spPr bwMode="auto">
          <a:xfrm>
            <a:off x="2867065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85" name="Rectangle 184"/>
          <p:cNvSpPr>
            <a:spLocks noChangeArrowheads="1"/>
          </p:cNvSpPr>
          <p:nvPr/>
        </p:nvSpPr>
        <p:spPr bwMode="auto">
          <a:xfrm>
            <a:off x="2696616" y="1023520"/>
            <a:ext cx="381083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07 Apr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SMP Draft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" name="Flowchart: Decision 195"/>
          <p:cNvSpPr>
            <a:spLocks noChangeArrowheads="1"/>
          </p:cNvSpPr>
          <p:nvPr/>
        </p:nvSpPr>
        <p:spPr bwMode="auto">
          <a:xfrm>
            <a:off x="4994099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97" name="Rectangle 196"/>
          <p:cNvSpPr>
            <a:spLocks noChangeArrowheads="1"/>
          </p:cNvSpPr>
          <p:nvPr/>
        </p:nvSpPr>
        <p:spPr bwMode="auto">
          <a:xfrm>
            <a:off x="4761649" y="1011357"/>
            <a:ext cx="480017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</a:t>
            </a:r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MC &amp; EN Ring</a:t>
            </a:r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fencing and network exemption guidelines</a:t>
            </a:r>
          </a:p>
        </p:txBody>
      </p:sp>
      <p:sp>
        <p:nvSpPr>
          <p:cNvPr id="198" name="Rectangle 197"/>
          <p:cNvSpPr>
            <a:spLocks noChangeArrowheads="1"/>
          </p:cNvSpPr>
          <p:nvPr/>
        </p:nvSpPr>
        <p:spPr bwMode="auto">
          <a:xfrm>
            <a:off x="7225529" y="1027259"/>
            <a:ext cx="475377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</a:rPr>
              <a:t>DNSPs to publish standard terms and conditions on which it will act as the initial Metering </a:t>
            </a:r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Coordinator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Flowchart: Decision 198"/>
          <p:cNvSpPr>
            <a:spLocks noChangeArrowheads="1"/>
          </p:cNvSpPr>
          <p:nvPr/>
        </p:nvSpPr>
        <p:spPr bwMode="auto">
          <a:xfrm>
            <a:off x="7415567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3898856" y="4472793"/>
            <a:ext cx="1095243" cy="19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AEMO Requirements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3003044" y="2810496"/>
            <a:ext cx="1237007" cy="2099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black"/>
                </a:solidFill>
              </a:rPr>
              <a:t>SMP Conceptual  IT Designs  </a:t>
            </a:r>
            <a:endParaRPr lang="en-AU" sz="500" dirty="0">
              <a:solidFill>
                <a:prstClr val="black"/>
              </a:solidFill>
            </a:endParaRPr>
          </a:p>
        </p:txBody>
      </p:sp>
      <p:cxnSp>
        <p:nvCxnSpPr>
          <p:cNvPr id="175" name="Straight Connector 174"/>
          <p:cNvCxnSpPr/>
          <p:nvPr/>
        </p:nvCxnSpPr>
        <p:spPr>
          <a:xfrm>
            <a:off x="1250303" y="1012964"/>
            <a:ext cx="0" cy="31044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Rectangle 208"/>
          <p:cNvSpPr/>
          <p:nvPr/>
        </p:nvSpPr>
        <p:spPr>
          <a:xfrm>
            <a:off x="4637681" y="3071808"/>
            <a:ext cx="1259842" cy="1961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white"/>
                </a:solidFill>
              </a:rPr>
              <a:t>SMP B2B </a:t>
            </a:r>
            <a:r>
              <a:rPr lang="en-AU" sz="500" dirty="0">
                <a:solidFill>
                  <a:prstClr val="white"/>
                </a:solidFill>
              </a:rPr>
              <a:t>Procedure </a:t>
            </a:r>
            <a:r>
              <a:rPr lang="en-AU" sz="500" dirty="0" smtClean="0">
                <a:solidFill>
                  <a:prstClr val="white"/>
                </a:solidFill>
              </a:rPr>
              <a:t>Consultation</a:t>
            </a:r>
            <a:endParaRPr lang="en-AU" sz="500" dirty="0">
              <a:solidFill>
                <a:prstClr val="white"/>
              </a:solidFill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3640225" y="5316867"/>
            <a:ext cx="274307" cy="19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450" dirty="0">
              <a:solidFill>
                <a:prstClr val="white"/>
              </a:solidFill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3481237" y="5573972"/>
            <a:ext cx="417620" cy="19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TRANS IEC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9069" y="5335790"/>
            <a:ext cx="2385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550" dirty="0" smtClean="0">
                <a:solidFill>
                  <a:prstClr val="black"/>
                </a:solidFill>
              </a:rPr>
              <a:t>IEC Election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2978476" y="5316867"/>
            <a:ext cx="646801" cy="1980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AU" sz="450" dirty="0">
              <a:solidFill>
                <a:prstClr val="black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2974275" y="5330701"/>
            <a:ext cx="693738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AU" sz="550" dirty="0" smtClean="0">
                <a:solidFill>
                  <a:prstClr val="black"/>
                </a:solidFill>
              </a:rPr>
              <a:t>Election Procedures</a:t>
            </a:r>
          </a:p>
          <a:p>
            <a:r>
              <a:rPr lang="en-AU" sz="550" dirty="0" smtClean="0">
                <a:solidFill>
                  <a:prstClr val="black"/>
                </a:solidFill>
              </a:rPr>
              <a:t>&amp; Operating Manual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4722696" y="5316867"/>
            <a:ext cx="1629145" cy="186625"/>
          </a:xfrm>
          <a:prstGeom prst="rect">
            <a:avLst/>
          </a:prstGeom>
          <a:solidFill>
            <a:srgbClr val="B676A8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white"/>
                </a:solidFill>
              </a:rPr>
              <a:t>Fee methodology *(if required) </a:t>
            </a:r>
            <a:endParaRPr lang="en-AU" sz="550" dirty="0">
              <a:solidFill>
                <a:prstClr val="white"/>
              </a:solidFill>
            </a:endParaRPr>
          </a:p>
        </p:txBody>
      </p:sp>
      <p:sp>
        <p:nvSpPr>
          <p:cNvPr id="226" name="Rectangle 225"/>
          <p:cNvSpPr>
            <a:spLocks noChangeArrowheads="1"/>
          </p:cNvSpPr>
          <p:nvPr/>
        </p:nvSpPr>
        <p:spPr bwMode="auto">
          <a:xfrm>
            <a:off x="6444522" y="1011357"/>
            <a:ext cx="477831" cy="3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Jun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B2B – AEMO publish </a:t>
            </a:r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B2B Procedures &amp; Accreditation </a:t>
            </a:r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Process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Flowchart: Decision 150"/>
          <p:cNvSpPr>
            <a:spLocks noChangeArrowheads="1"/>
          </p:cNvSpPr>
          <p:nvPr/>
        </p:nvSpPr>
        <p:spPr bwMode="auto">
          <a:xfrm>
            <a:off x="6619379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8282634" y="4115084"/>
            <a:ext cx="800619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Heightened Support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 rot="5400000">
            <a:off x="239838" y="1564219"/>
            <a:ext cx="307777" cy="65735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Procedures</a:t>
            </a:r>
            <a:endParaRPr lang="en-AU" sz="1200" b="1" dirty="0">
              <a:solidFill>
                <a:prstClr val="black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 rot="5400000">
            <a:off x="369057" y="3068814"/>
            <a:ext cx="307777" cy="8913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Market</a:t>
            </a:r>
            <a:r>
              <a:rPr lang="en-AU" sz="800" dirty="0" smtClean="0">
                <a:solidFill>
                  <a:prstClr val="black"/>
                </a:solidFill>
              </a:rPr>
              <a:t> </a:t>
            </a:r>
            <a:r>
              <a:rPr lang="en-AU" sz="800" b="1" dirty="0" smtClean="0">
                <a:solidFill>
                  <a:prstClr val="black"/>
                </a:solidFill>
              </a:rPr>
              <a:t>Readiness</a:t>
            </a:r>
            <a:endParaRPr lang="en-AU" sz="800" b="1" dirty="0">
              <a:solidFill>
                <a:prstClr val="black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 rot="5400000">
            <a:off x="426690" y="4835795"/>
            <a:ext cx="307777" cy="10310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Supporting Activities</a:t>
            </a:r>
            <a:endParaRPr lang="en-AU" sz="800" b="1" dirty="0">
              <a:solidFill>
                <a:prstClr val="black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 rot="5400000">
            <a:off x="186845" y="4257465"/>
            <a:ext cx="307777" cy="5513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IT Systems</a:t>
            </a:r>
            <a:endParaRPr lang="en-AU" sz="800" b="1" dirty="0">
              <a:solidFill>
                <a:prstClr val="black"/>
              </a:solidFill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4478094" y="210127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5041808" y="210127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5726495" y="210127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8197080" y="2373043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3077699" y="3403593"/>
            <a:ext cx="1102415" cy="21046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Market Readiness Strategy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4438249" y="3632999"/>
            <a:ext cx="2447180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Industry Training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5939216" y="4115084"/>
            <a:ext cx="1716914" cy="19744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Transition &amp; Cut Over Planning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4480623" y="4713858"/>
            <a:ext cx="1308713" cy="19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AEMO Design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5164002" y="4958661"/>
            <a:ext cx="2122992" cy="19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All - IT Development / Internal Testing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7315250" y="4958661"/>
            <a:ext cx="939931" cy="19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white"/>
                </a:solidFill>
              </a:rPr>
              <a:t>Industry Testing</a:t>
            </a:r>
            <a:endParaRPr lang="en-AU" sz="550" dirty="0">
              <a:solidFill>
                <a:prstClr val="white"/>
              </a:solidFill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5182281" y="297402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5823232" y="297402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3285118" y="3071808"/>
            <a:ext cx="1350236" cy="197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black"/>
                </a:solidFill>
              </a:rPr>
              <a:t>SMP Procedure Development</a:t>
            </a:r>
            <a:endParaRPr lang="en-AU" sz="500" dirty="0">
              <a:solidFill>
                <a:prstClr val="black"/>
              </a:solidFill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4574831" y="297402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cxnSp>
        <p:nvCxnSpPr>
          <p:cNvPr id="233" name="Straight Connector 232"/>
          <p:cNvCxnSpPr/>
          <p:nvPr/>
        </p:nvCxnSpPr>
        <p:spPr>
          <a:xfrm flipV="1">
            <a:off x="139905" y="5227110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582270" y="1963912"/>
            <a:ext cx="1424709" cy="19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black"/>
                </a:solidFill>
              </a:rPr>
              <a:t>EN/MC/MRP </a:t>
            </a:r>
            <a:r>
              <a:rPr lang="en-AU" sz="500" dirty="0">
                <a:solidFill>
                  <a:prstClr val="black"/>
                </a:solidFill>
              </a:rPr>
              <a:t>Package 1 Development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22404" y="1963912"/>
            <a:ext cx="859866" cy="1980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00" dirty="0">
                <a:solidFill>
                  <a:prstClr val="black"/>
                </a:solidFill>
              </a:rPr>
              <a:t>MC Draft </a:t>
            </a:r>
            <a:r>
              <a:rPr lang="en-AU" sz="500" dirty="0" smtClean="0">
                <a:solidFill>
                  <a:prstClr val="black"/>
                </a:solidFill>
              </a:rPr>
              <a:t>Procedures</a:t>
            </a:r>
            <a:endParaRPr lang="en-AU" sz="500" dirty="0">
              <a:solidFill>
                <a:prstClr val="black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145598" y="3324372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145598" y="4380766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50882" y="1749248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V="1">
            <a:off x="150882" y="6072279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Rectangle 237"/>
          <p:cNvSpPr/>
          <p:nvPr/>
        </p:nvSpPr>
        <p:spPr>
          <a:xfrm>
            <a:off x="5164001" y="6673074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600" b="1" dirty="0">
              <a:solidFill>
                <a:prstClr val="white"/>
              </a:solidFill>
            </a:endParaRPr>
          </a:p>
        </p:txBody>
      </p:sp>
      <p:sp>
        <p:nvSpPr>
          <p:cNvPr id="239" name="Rectangle 3"/>
          <p:cNvSpPr>
            <a:spLocks noChangeArrowheads="1"/>
          </p:cNvSpPr>
          <p:nvPr/>
        </p:nvSpPr>
        <p:spPr bwMode="auto">
          <a:xfrm>
            <a:off x="5352813" y="6680021"/>
            <a:ext cx="34411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Publish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 rot="5400000">
            <a:off x="172100" y="2728793"/>
            <a:ext cx="307777" cy="3607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dirty="0" smtClean="0">
                <a:solidFill>
                  <a:prstClr val="black"/>
                </a:solidFill>
              </a:rPr>
              <a:t>B2B</a:t>
            </a:r>
            <a:endParaRPr lang="en-AU" sz="800" dirty="0">
              <a:solidFill>
                <a:prstClr val="black"/>
              </a:solidFill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4441636" y="3629215"/>
            <a:ext cx="468660" cy="153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Plan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6416437" y="3629231"/>
            <a:ext cx="468660" cy="153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Execute</a:t>
            </a:r>
            <a:endParaRPr lang="en-AU" sz="550" dirty="0">
              <a:solidFill>
                <a:prstClr val="black"/>
              </a:solidFill>
            </a:endParaRPr>
          </a:p>
        </p:txBody>
      </p:sp>
      <p:cxnSp>
        <p:nvCxnSpPr>
          <p:cNvPr id="247" name="Straight Arrow Connector 246"/>
          <p:cNvCxnSpPr>
            <a:stCxn id="244" idx="3"/>
          </p:cNvCxnSpPr>
          <p:nvPr/>
        </p:nvCxnSpPr>
        <p:spPr>
          <a:xfrm>
            <a:off x="4910296" y="3706083"/>
            <a:ext cx="149554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Rectangle 247"/>
          <p:cNvSpPr/>
          <p:nvPr/>
        </p:nvSpPr>
        <p:spPr>
          <a:xfrm>
            <a:off x="6054212" y="3869435"/>
            <a:ext cx="468660" cy="153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Plan</a:t>
            </a:r>
            <a:endParaRPr lang="en-AU" sz="550" dirty="0">
              <a:solidFill>
                <a:prstClr val="black"/>
              </a:solidFill>
            </a:endParaRPr>
          </a:p>
        </p:txBody>
      </p:sp>
      <p:cxnSp>
        <p:nvCxnSpPr>
          <p:cNvPr id="163" name="Straight Connector 162"/>
          <p:cNvCxnSpPr/>
          <p:nvPr/>
        </p:nvCxnSpPr>
        <p:spPr>
          <a:xfrm flipV="1">
            <a:off x="177095" y="2734971"/>
            <a:ext cx="8928000" cy="6824"/>
          </a:xfrm>
          <a:prstGeom prst="line">
            <a:avLst/>
          </a:prstGeom>
          <a:ln w="12700"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Rectangle 212"/>
          <p:cNvSpPr/>
          <p:nvPr/>
        </p:nvSpPr>
        <p:spPr>
          <a:xfrm>
            <a:off x="5857571" y="3403594"/>
            <a:ext cx="2387880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AU" sz="550" dirty="0">
                <a:solidFill>
                  <a:prstClr val="black"/>
                </a:solidFill>
              </a:rPr>
              <a:t>Registration &amp; Accreditation</a:t>
            </a:r>
          </a:p>
        </p:txBody>
      </p:sp>
      <p:sp>
        <p:nvSpPr>
          <p:cNvPr id="221" name="Rectangle 220"/>
          <p:cNvSpPr>
            <a:spLocks noChangeArrowheads="1"/>
          </p:cNvSpPr>
          <p:nvPr/>
        </p:nvSpPr>
        <p:spPr bwMode="auto">
          <a:xfrm>
            <a:off x="7123947" y="4800155"/>
            <a:ext cx="399579" cy="30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Pre-Prod Release</a:t>
            </a:r>
          </a:p>
        </p:txBody>
      </p:sp>
      <p:sp>
        <p:nvSpPr>
          <p:cNvPr id="183" name="Rectangle 182"/>
          <p:cNvSpPr>
            <a:spLocks noChangeArrowheads="1"/>
          </p:cNvSpPr>
          <p:nvPr/>
        </p:nvSpPr>
        <p:spPr bwMode="auto">
          <a:xfrm>
            <a:off x="8113175" y="4800155"/>
            <a:ext cx="304695" cy="30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Prod Release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2941942" y="1853888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3544238" y="1853888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4084827" y="1853888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2071348" y="5832266"/>
            <a:ext cx="2894112" cy="19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b="1" dirty="0" smtClean="0">
                <a:solidFill>
                  <a:prstClr val="black"/>
                </a:solidFill>
              </a:rPr>
              <a:t>AER - Electricity </a:t>
            </a:r>
            <a:r>
              <a:rPr lang="en-AU" sz="550" b="1" dirty="0">
                <a:solidFill>
                  <a:prstClr val="black"/>
                </a:solidFill>
              </a:rPr>
              <a:t>ring-fencing guideline 2016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01" name="Rectangle 200"/>
          <p:cNvSpPr>
            <a:spLocks noChangeArrowheads="1"/>
          </p:cNvSpPr>
          <p:nvPr/>
        </p:nvSpPr>
        <p:spPr bwMode="auto">
          <a:xfrm>
            <a:off x="4583209" y="3480901"/>
            <a:ext cx="620363" cy="30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Readiness Reporting Commences</a:t>
            </a:r>
          </a:p>
        </p:txBody>
      </p:sp>
      <p:sp>
        <p:nvSpPr>
          <p:cNvPr id="205" name="Rectangle 3"/>
          <p:cNvSpPr>
            <a:spLocks noChangeArrowheads="1"/>
          </p:cNvSpPr>
          <p:nvPr/>
        </p:nvSpPr>
        <p:spPr bwMode="auto">
          <a:xfrm>
            <a:off x="5730863" y="6588900"/>
            <a:ext cx="12257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Milestone</a:t>
            </a:r>
          </a:p>
          <a:p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Working group meeting</a:t>
            </a:r>
          </a:p>
          <a:p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Proposed IEC Meetings (Trans &amp; New)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" name="Flowchart: Decision 205"/>
          <p:cNvSpPr>
            <a:spLocks noChangeArrowheads="1"/>
          </p:cNvSpPr>
          <p:nvPr/>
        </p:nvSpPr>
        <p:spPr bwMode="auto">
          <a:xfrm>
            <a:off x="5705958" y="6628245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08" name="Flowchart: Decision 207"/>
          <p:cNvSpPr>
            <a:spLocks noChangeArrowheads="1"/>
          </p:cNvSpPr>
          <p:nvPr/>
        </p:nvSpPr>
        <p:spPr bwMode="auto">
          <a:xfrm>
            <a:off x="5705958" y="6696267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19" name="Flowchart: Decision 218"/>
          <p:cNvSpPr>
            <a:spLocks noChangeArrowheads="1"/>
          </p:cNvSpPr>
          <p:nvPr/>
        </p:nvSpPr>
        <p:spPr bwMode="auto">
          <a:xfrm>
            <a:off x="5705958" y="6756926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35" name="Flowchart: Decision 234"/>
          <p:cNvSpPr>
            <a:spLocks noChangeArrowheads="1"/>
          </p:cNvSpPr>
          <p:nvPr/>
        </p:nvSpPr>
        <p:spPr bwMode="auto">
          <a:xfrm>
            <a:off x="7284927" y="4692553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 rot="5400000">
            <a:off x="178283" y="811744"/>
            <a:ext cx="430887" cy="657354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Program Milestones</a:t>
            </a:r>
            <a:endParaRPr lang="en-AU" sz="800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54845" y="1027259"/>
            <a:ext cx="573521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10 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MRP Direction paper published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 Draft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0" name="Flowchart: Decision 239"/>
          <p:cNvSpPr>
            <a:spLocks noChangeArrowheads="1"/>
          </p:cNvSpPr>
          <p:nvPr/>
        </p:nvSpPr>
        <p:spPr bwMode="auto">
          <a:xfrm>
            <a:off x="4857479" y="3387655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6435564" y="2373043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7129258" y="2373043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5567064" y="3871458"/>
            <a:ext cx="1064753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Industry Test Planning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46" name="Rectangle 245"/>
          <p:cNvSpPr/>
          <p:nvPr/>
        </p:nvSpPr>
        <p:spPr>
          <a:xfrm>
            <a:off x="6647061" y="3871458"/>
            <a:ext cx="1339411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Industry Test Execution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7975218" y="4115084"/>
            <a:ext cx="308802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Transition</a:t>
            </a:r>
            <a:endParaRPr lang="en-AU" sz="5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9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7282" y="477279"/>
          <a:ext cx="8955884" cy="6066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706"/>
                <a:gridCol w="639706"/>
                <a:gridCol w="639706"/>
                <a:gridCol w="639706"/>
                <a:gridCol w="639706"/>
                <a:gridCol w="639706"/>
                <a:gridCol w="639706"/>
                <a:gridCol w="639706"/>
                <a:gridCol w="639706"/>
                <a:gridCol w="639706"/>
                <a:gridCol w="639706"/>
                <a:gridCol w="639706"/>
                <a:gridCol w="639706"/>
                <a:gridCol w="639706"/>
              </a:tblGrid>
              <a:tr h="203822">
                <a:tc gridSpan="1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</a:tr>
              <a:tr h="2452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617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42" name="Group 241"/>
          <p:cNvGrpSpPr/>
          <p:nvPr/>
        </p:nvGrpSpPr>
        <p:grpSpPr>
          <a:xfrm>
            <a:off x="2534798" y="365850"/>
            <a:ext cx="381083" cy="6010047"/>
            <a:chOff x="9076978" y="366266"/>
            <a:chExt cx="381083" cy="6191600"/>
          </a:xfrm>
        </p:grpSpPr>
        <p:sp>
          <p:nvSpPr>
            <p:cNvPr id="241" name="Rectangle 240"/>
            <p:cNvSpPr>
              <a:spLocks noChangeArrowheads="1"/>
            </p:cNvSpPr>
            <p:nvPr/>
          </p:nvSpPr>
          <p:spPr bwMode="auto">
            <a:xfrm>
              <a:off x="9076978" y="366266"/>
              <a:ext cx="381083" cy="97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AU" sz="525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Today</a:t>
              </a:r>
              <a:endParaRPr lang="en-AU" sz="4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36" name="Straight Connector 235"/>
            <p:cNvCxnSpPr/>
            <p:nvPr/>
          </p:nvCxnSpPr>
          <p:spPr>
            <a:xfrm>
              <a:off x="9271261" y="477279"/>
              <a:ext cx="3200" cy="6080587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52001"/>
            <a:ext cx="20303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7989145" y="65696"/>
          <a:ext cx="1060847" cy="358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Visio" r:id="rId5" imgW="1409824" imgH="476280" progId="Visio.Drawing.15">
                  <p:embed/>
                </p:oleObj>
              </mc:Choice>
              <mc:Fallback>
                <p:oleObj name="Visio" r:id="rId5" imgW="1409824" imgH="47628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9145" y="65696"/>
                        <a:ext cx="1060847" cy="3583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372" y="41409"/>
            <a:ext cx="66462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5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of Choice (PoC) Program Overview – Readiness Work Stream</a:t>
            </a:r>
          </a:p>
          <a:p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 Level Program 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V5.2 </a:t>
            </a:r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21 April </a:t>
            </a:r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2017</a:t>
            </a:r>
            <a:endParaRPr lang="en-AU" altLang="en-US" sz="600" dirty="0">
              <a:solidFill>
                <a:prstClr val="black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3586" y="6668479"/>
            <a:ext cx="1395254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Information: </a:t>
            </a:r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poc@aemo.com.au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523353" y="6680021"/>
            <a:ext cx="185141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= Embedded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Network, MRP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Meter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Replacement Processes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212311" y="6680021"/>
            <a:ext cx="177378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MC = Metering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Competition, SMP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Shared Market Protocols</a:t>
            </a: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6814407" y="6680021"/>
            <a:ext cx="235263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detailed meeting schedule and agendas, see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2016 industry meeting schedule. 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89876" y="2061125"/>
            <a:ext cx="1240454" cy="280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black">
                    <a:lumMod val="50000"/>
                  </a:prstClr>
                </a:solidFill>
              </a:rPr>
              <a:t>Industry Test Planning EN/MC</a:t>
            </a:r>
            <a:endParaRPr lang="en-AU" sz="600" dirty="0" smtClean="0">
              <a:solidFill>
                <a:prstClr val="black">
                  <a:lumMod val="50000"/>
                </a:prst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77282" y="4742229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7411" y="3817240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Rectangle 264"/>
          <p:cNvSpPr/>
          <p:nvPr/>
        </p:nvSpPr>
        <p:spPr>
          <a:xfrm>
            <a:off x="2966185" y="2370791"/>
            <a:ext cx="998389" cy="280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white"/>
                </a:solidFill>
              </a:rPr>
              <a:t>Industry Test Execution EN/MC</a:t>
            </a:r>
            <a:endParaRPr lang="en-AU" sz="600" dirty="0" smtClean="0">
              <a:solidFill>
                <a:prstClr val="white"/>
              </a:solidFill>
            </a:endParaRPr>
          </a:p>
        </p:txBody>
      </p:sp>
      <p:sp>
        <p:nvSpPr>
          <p:cNvPr id="85" name="Flowchart: Decision 84"/>
          <p:cNvSpPr>
            <a:spLocks noChangeArrowheads="1"/>
          </p:cNvSpPr>
          <p:nvPr/>
        </p:nvSpPr>
        <p:spPr bwMode="auto">
          <a:xfrm>
            <a:off x="2059662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 rot="5400000">
            <a:off x="314389" y="3970713"/>
            <a:ext cx="430887" cy="8493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Accreditation &amp; Registration</a:t>
            </a:r>
          </a:p>
        </p:txBody>
      </p:sp>
      <p:sp>
        <p:nvSpPr>
          <p:cNvPr id="89" name="TextBox 88"/>
          <p:cNvSpPr txBox="1"/>
          <p:nvPr/>
        </p:nvSpPr>
        <p:spPr>
          <a:xfrm rot="5400000">
            <a:off x="301913" y="4610797"/>
            <a:ext cx="430887" cy="8294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Transition &amp; Cutover</a:t>
            </a:r>
            <a:endParaRPr lang="en-AU" sz="1200" b="1" dirty="0">
              <a:solidFill>
                <a:prstClr val="black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705950" y="4965802"/>
            <a:ext cx="4111093" cy="280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black">
                    <a:lumMod val="50000"/>
                  </a:prstClr>
                </a:solidFill>
              </a:rPr>
              <a:t>Transition &amp; Cutover Planning</a:t>
            </a:r>
            <a:endParaRPr lang="en-AU" sz="700" dirty="0" smtClean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164001" y="6673074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600" b="1" dirty="0">
              <a:solidFill>
                <a:prstClr val="white"/>
              </a:solidFill>
            </a:endParaRPr>
          </a:p>
        </p:txBody>
      </p:sp>
      <p:sp>
        <p:nvSpPr>
          <p:cNvPr id="97" name="Rectangle 3"/>
          <p:cNvSpPr>
            <a:spLocks noChangeArrowheads="1"/>
          </p:cNvSpPr>
          <p:nvPr/>
        </p:nvSpPr>
        <p:spPr bwMode="auto">
          <a:xfrm>
            <a:off x="5352813" y="6680021"/>
            <a:ext cx="34411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Publish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Rectangle 3"/>
          <p:cNvSpPr>
            <a:spLocks noChangeArrowheads="1"/>
          </p:cNvSpPr>
          <p:nvPr/>
        </p:nvSpPr>
        <p:spPr bwMode="auto">
          <a:xfrm>
            <a:off x="5730863" y="6674098"/>
            <a:ext cx="122572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Readiness reporting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1" name="Flowchart: Decision 100"/>
          <p:cNvSpPr>
            <a:spLocks noChangeArrowheads="1"/>
          </p:cNvSpPr>
          <p:nvPr/>
        </p:nvSpPr>
        <p:spPr bwMode="auto">
          <a:xfrm>
            <a:off x="5705958" y="6719712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V="1">
            <a:off x="105158" y="6158741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 rot="5400000">
            <a:off x="348068" y="2103521"/>
            <a:ext cx="307777" cy="8493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Industry Testing</a:t>
            </a:r>
            <a:endParaRPr lang="en-AU" sz="1200" b="1" dirty="0">
              <a:solidFill>
                <a:prstClr val="black"/>
              </a:solidFill>
            </a:endParaRPr>
          </a:p>
        </p:txBody>
      </p:sp>
      <p:sp>
        <p:nvSpPr>
          <p:cNvPr id="120" name="Flowchart: Decision 119"/>
          <p:cNvSpPr>
            <a:spLocks noChangeArrowheads="1"/>
          </p:cNvSpPr>
          <p:nvPr/>
        </p:nvSpPr>
        <p:spPr bwMode="auto">
          <a:xfrm>
            <a:off x="6775705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6990008" y="1035881"/>
            <a:ext cx="409529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Go-live date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" name="Flowchart: Decision 121"/>
          <p:cNvSpPr>
            <a:spLocks noChangeArrowheads="1"/>
          </p:cNvSpPr>
          <p:nvPr/>
        </p:nvSpPr>
        <p:spPr bwMode="auto">
          <a:xfrm>
            <a:off x="7146743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6642274" y="1035881"/>
            <a:ext cx="361213" cy="4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Mid-Nov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Final Industry Test Report</a:t>
            </a:r>
          </a:p>
        </p:txBody>
      </p:sp>
      <p:sp>
        <p:nvSpPr>
          <p:cNvPr id="151" name="Rectangle 150"/>
          <p:cNvSpPr>
            <a:spLocks noChangeArrowheads="1"/>
          </p:cNvSpPr>
          <p:nvPr/>
        </p:nvSpPr>
        <p:spPr bwMode="auto">
          <a:xfrm>
            <a:off x="1896139" y="1035881"/>
            <a:ext cx="377934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>
                <a:solidFill>
                  <a:srgbClr val="000000"/>
                </a:solidFill>
                <a:latin typeface="Arial Black" panose="020B0A04020102020204" pitchFamily="34" charset="0"/>
              </a:rPr>
              <a:t>10 </a:t>
            </a:r>
            <a:r>
              <a:rPr lang="en-AU" sz="525" smtClean="0">
                <a:solidFill>
                  <a:srgbClr val="000000"/>
                </a:solidFill>
                <a:latin typeface="Arial Black" panose="020B0A04020102020204" pitchFamily="34" charset="0"/>
              </a:rPr>
              <a:t>Apr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</a:rPr>
              <a:t>EN/MC changes in pre-production</a:t>
            </a:r>
          </a:p>
        </p:txBody>
      </p:sp>
      <p:sp>
        <p:nvSpPr>
          <p:cNvPr id="168" name="Flowchart: Decision 167"/>
          <p:cNvSpPr>
            <a:spLocks noChangeArrowheads="1"/>
          </p:cNvSpPr>
          <p:nvPr/>
        </p:nvSpPr>
        <p:spPr bwMode="auto">
          <a:xfrm>
            <a:off x="1434504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0" name="Rectangle 169"/>
          <p:cNvSpPr>
            <a:spLocks noChangeArrowheads="1"/>
          </p:cNvSpPr>
          <p:nvPr/>
        </p:nvSpPr>
        <p:spPr bwMode="auto">
          <a:xfrm>
            <a:off x="1292042" y="1344771"/>
            <a:ext cx="321145" cy="38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06 Mar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B2B Procedures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71" name="Straight Connector 170"/>
          <p:cNvCxnSpPr/>
          <p:nvPr/>
        </p:nvCxnSpPr>
        <p:spPr>
          <a:xfrm flipH="1">
            <a:off x="1466664" y="1007675"/>
            <a:ext cx="3386" cy="30759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Flowchart: Decision 123"/>
          <p:cNvSpPr>
            <a:spLocks noChangeArrowheads="1"/>
          </p:cNvSpPr>
          <p:nvPr/>
        </p:nvSpPr>
        <p:spPr bwMode="auto">
          <a:xfrm>
            <a:off x="1289596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27" name="Rectangle 126"/>
          <p:cNvSpPr>
            <a:spLocks noChangeArrowheads="1"/>
          </p:cNvSpPr>
          <p:nvPr/>
        </p:nvSpPr>
        <p:spPr bwMode="auto">
          <a:xfrm>
            <a:off x="1004127" y="1035881"/>
            <a:ext cx="437122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28 Feb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WP2 Procedures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1582510" y="2708169"/>
            <a:ext cx="2912414" cy="280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black">
                    <a:lumMod val="50000"/>
                  </a:prstClr>
                </a:solidFill>
              </a:rPr>
              <a:t>Industry Test Planning B2B/Market Trial</a:t>
            </a:r>
            <a:endParaRPr lang="en-AU" sz="600" dirty="0" smtClean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3352746" y="3046270"/>
            <a:ext cx="1446904" cy="280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white"/>
                </a:solidFill>
              </a:rPr>
              <a:t>Industry Test Execution B2B</a:t>
            </a:r>
          </a:p>
          <a:p>
            <a:pPr algn="ctr"/>
            <a:r>
              <a:rPr lang="en-AU" sz="700" dirty="0" smtClean="0">
                <a:solidFill>
                  <a:prstClr val="white"/>
                </a:solidFill>
              </a:rPr>
              <a:t>Connectivity/functionality testing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937115" y="3955221"/>
            <a:ext cx="805487" cy="280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black">
                    <a:lumMod val="50000"/>
                  </a:prstClr>
                </a:solidFill>
              </a:rPr>
              <a:t>Planning</a:t>
            </a:r>
            <a:endParaRPr lang="en-AU" sz="600" dirty="0" smtClean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1769543" y="4291517"/>
            <a:ext cx="4706916" cy="280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>
                <a:solidFill>
                  <a:prstClr val="white"/>
                </a:solidFill>
              </a:rPr>
              <a:t>Accreditation and Registration Period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4799651" y="3370874"/>
            <a:ext cx="1651450" cy="280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white"/>
                </a:solidFill>
              </a:rPr>
              <a:t>Market Trial Execution</a:t>
            </a:r>
            <a:endParaRPr lang="en-AU" sz="600" dirty="0" smtClean="0">
              <a:solidFill>
                <a:prstClr val="white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6476459" y="5380650"/>
            <a:ext cx="653191" cy="280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>
                <a:solidFill>
                  <a:prstClr val="white"/>
                </a:solidFill>
              </a:rPr>
              <a:t>Transition &amp; Cutover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7124924" y="5693900"/>
            <a:ext cx="1908233" cy="280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white"/>
                </a:solidFill>
              </a:rPr>
              <a:t>Post Go-Live </a:t>
            </a:r>
          </a:p>
          <a:p>
            <a:pPr algn="ctr"/>
            <a:r>
              <a:rPr lang="en-AU" sz="800" dirty="0" smtClean="0">
                <a:solidFill>
                  <a:prstClr val="white"/>
                </a:solidFill>
              </a:rPr>
              <a:t>Heightened Support</a:t>
            </a:r>
            <a:endParaRPr lang="en-AU" sz="800" dirty="0">
              <a:solidFill>
                <a:prstClr val="white"/>
              </a:solidFill>
            </a:endParaRPr>
          </a:p>
        </p:txBody>
      </p:sp>
      <p:sp>
        <p:nvSpPr>
          <p:cNvPr id="179" name="Rectangle 178"/>
          <p:cNvSpPr>
            <a:spLocks noChangeArrowheads="1"/>
          </p:cNvSpPr>
          <p:nvPr/>
        </p:nvSpPr>
        <p:spPr bwMode="auto">
          <a:xfrm>
            <a:off x="5755786" y="1035881"/>
            <a:ext cx="409529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2 Oct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Industry Transition &amp; Cutover Plan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0" name="Flowchart: Decision 179"/>
          <p:cNvSpPr>
            <a:spLocks noChangeArrowheads="1"/>
          </p:cNvSpPr>
          <p:nvPr/>
        </p:nvSpPr>
        <p:spPr bwMode="auto">
          <a:xfrm>
            <a:off x="5907253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81" name="Rectangle 180"/>
          <p:cNvSpPr>
            <a:spLocks noChangeArrowheads="1"/>
          </p:cNvSpPr>
          <p:nvPr/>
        </p:nvSpPr>
        <p:spPr bwMode="auto">
          <a:xfrm>
            <a:off x="3206201" y="1035881"/>
            <a:ext cx="409529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5 Jun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Industry Test Plan B2B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2" name="Flowchart: Decision 181"/>
          <p:cNvSpPr>
            <a:spLocks noChangeArrowheads="1"/>
          </p:cNvSpPr>
          <p:nvPr/>
        </p:nvSpPr>
        <p:spPr bwMode="auto">
          <a:xfrm>
            <a:off x="3352746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83" name="Flowchart: Decision 182"/>
          <p:cNvSpPr>
            <a:spLocks noChangeArrowheads="1"/>
          </p:cNvSpPr>
          <p:nvPr/>
        </p:nvSpPr>
        <p:spPr bwMode="auto">
          <a:xfrm>
            <a:off x="6559194" y="6283466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4" name="Flowchart: Decision 183"/>
          <p:cNvSpPr>
            <a:spLocks noChangeArrowheads="1"/>
          </p:cNvSpPr>
          <p:nvPr/>
        </p:nvSpPr>
        <p:spPr bwMode="auto">
          <a:xfrm>
            <a:off x="7190567" y="6296526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5" name="Flowchart: Decision 184"/>
          <p:cNvSpPr>
            <a:spLocks noChangeArrowheads="1"/>
          </p:cNvSpPr>
          <p:nvPr/>
        </p:nvSpPr>
        <p:spPr bwMode="auto">
          <a:xfrm>
            <a:off x="5858152" y="6287819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6" name="Flowchart: Decision 185"/>
          <p:cNvSpPr>
            <a:spLocks noChangeArrowheads="1"/>
          </p:cNvSpPr>
          <p:nvPr/>
        </p:nvSpPr>
        <p:spPr bwMode="auto">
          <a:xfrm>
            <a:off x="5279026" y="6274752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7" name="Flowchart: Decision 186"/>
          <p:cNvSpPr>
            <a:spLocks noChangeArrowheads="1"/>
          </p:cNvSpPr>
          <p:nvPr/>
        </p:nvSpPr>
        <p:spPr bwMode="auto">
          <a:xfrm>
            <a:off x="4654570" y="6279105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9" name="Flowchart: Decision 188"/>
          <p:cNvSpPr>
            <a:spLocks noChangeArrowheads="1"/>
          </p:cNvSpPr>
          <p:nvPr/>
        </p:nvSpPr>
        <p:spPr bwMode="auto">
          <a:xfrm>
            <a:off x="4054976" y="6279103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90" name="Flowchart: Decision 189"/>
          <p:cNvSpPr>
            <a:spLocks noChangeArrowheads="1"/>
          </p:cNvSpPr>
          <p:nvPr/>
        </p:nvSpPr>
        <p:spPr bwMode="auto">
          <a:xfrm>
            <a:off x="3354744" y="6274748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 rot="5400000">
            <a:off x="297901" y="5969993"/>
            <a:ext cx="430887" cy="8294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Readiness Reporting</a:t>
            </a:r>
            <a:endParaRPr lang="en-AU" sz="1200" b="1" dirty="0">
              <a:solidFill>
                <a:prstClr val="black"/>
              </a:solidFill>
            </a:endParaRPr>
          </a:p>
        </p:txBody>
      </p:sp>
      <p:sp>
        <p:nvSpPr>
          <p:cNvPr id="192" name="Rectangle 191"/>
          <p:cNvSpPr>
            <a:spLocks noChangeArrowheads="1"/>
          </p:cNvSpPr>
          <p:nvPr/>
        </p:nvSpPr>
        <p:spPr bwMode="auto">
          <a:xfrm>
            <a:off x="3211201" y="6386911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5 Jun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3" name="Rectangle 192"/>
          <p:cNvSpPr>
            <a:spLocks noChangeArrowheads="1"/>
          </p:cNvSpPr>
          <p:nvPr/>
        </p:nvSpPr>
        <p:spPr bwMode="auto">
          <a:xfrm>
            <a:off x="3867888" y="6382555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10 Jul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" name="Rectangle 193"/>
          <p:cNvSpPr>
            <a:spLocks noChangeArrowheads="1"/>
          </p:cNvSpPr>
          <p:nvPr/>
        </p:nvSpPr>
        <p:spPr bwMode="auto">
          <a:xfrm>
            <a:off x="4471834" y="6386907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7 Aug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" name="Rectangle 194"/>
          <p:cNvSpPr>
            <a:spLocks noChangeArrowheads="1"/>
          </p:cNvSpPr>
          <p:nvPr/>
        </p:nvSpPr>
        <p:spPr bwMode="auto">
          <a:xfrm>
            <a:off x="5148537" y="6382550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11 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" name="Rectangle 195"/>
          <p:cNvSpPr>
            <a:spLocks noChangeArrowheads="1"/>
          </p:cNvSpPr>
          <p:nvPr/>
        </p:nvSpPr>
        <p:spPr bwMode="auto">
          <a:xfrm>
            <a:off x="5684119" y="6386902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9 Oct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7" name="Rectangle 196"/>
          <p:cNvSpPr>
            <a:spLocks noChangeArrowheads="1"/>
          </p:cNvSpPr>
          <p:nvPr/>
        </p:nvSpPr>
        <p:spPr bwMode="auto">
          <a:xfrm>
            <a:off x="6363138" y="6382549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6 Nov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" name="Rectangle 197"/>
          <p:cNvSpPr>
            <a:spLocks noChangeArrowheads="1"/>
          </p:cNvSpPr>
          <p:nvPr/>
        </p:nvSpPr>
        <p:spPr bwMode="auto">
          <a:xfrm>
            <a:off x="7012032" y="6386901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4</a:t>
            </a:r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Flowchart: Decision 198"/>
          <p:cNvSpPr>
            <a:spLocks noChangeArrowheads="1"/>
          </p:cNvSpPr>
          <p:nvPr/>
        </p:nvSpPr>
        <p:spPr bwMode="auto">
          <a:xfrm>
            <a:off x="2681781" y="6270390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00" name="Rectangle 199"/>
          <p:cNvSpPr>
            <a:spLocks noChangeArrowheads="1"/>
          </p:cNvSpPr>
          <p:nvPr/>
        </p:nvSpPr>
        <p:spPr bwMode="auto">
          <a:xfrm>
            <a:off x="2538238" y="6382553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8 May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1" name="Flowchart: Decision 200"/>
          <p:cNvSpPr>
            <a:spLocks noChangeArrowheads="1"/>
          </p:cNvSpPr>
          <p:nvPr/>
        </p:nvSpPr>
        <p:spPr bwMode="auto">
          <a:xfrm>
            <a:off x="2008492" y="6266036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02" name="Rectangle 201"/>
          <p:cNvSpPr>
            <a:spLocks noChangeArrowheads="1"/>
          </p:cNvSpPr>
          <p:nvPr/>
        </p:nvSpPr>
        <p:spPr bwMode="auto">
          <a:xfrm>
            <a:off x="1864949" y="6378199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3 Apr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3" name="Flowchart: Decision 202"/>
          <p:cNvSpPr>
            <a:spLocks noChangeArrowheads="1"/>
          </p:cNvSpPr>
          <p:nvPr/>
        </p:nvSpPr>
        <p:spPr bwMode="auto">
          <a:xfrm>
            <a:off x="1493062" y="6266033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04" name="Rectangle 203"/>
          <p:cNvSpPr>
            <a:spLocks noChangeArrowheads="1"/>
          </p:cNvSpPr>
          <p:nvPr/>
        </p:nvSpPr>
        <p:spPr bwMode="auto">
          <a:xfrm>
            <a:off x="1349519" y="6378196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6</a:t>
            </a:r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Mar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" name="Flowchart: Decision 204"/>
          <p:cNvSpPr>
            <a:spLocks noChangeArrowheads="1"/>
          </p:cNvSpPr>
          <p:nvPr/>
        </p:nvSpPr>
        <p:spPr bwMode="auto">
          <a:xfrm>
            <a:off x="818149" y="6270384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06" name="Rectangle 205"/>
          <p:cNvSpPr>
            <a:spLocks noChangeArrowheads="1"/>
          </p:cNvSpPr>
          <p:nvPr/>
        </p:nvSpPr>
        <p:spPr bwMode="auto">
          <a:xfrm>
            <a:off x="674606" y="6382547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8 Feb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72"/>
          <p:cNvSpPr>
            <a:spLocks noChangeArrowheads="1"/>
          </p:cNvSpPr>
          <p:nvPr/>
        </p:nvSpPr>
        <p:spPr bwMode="auto">
          <a:xfrm>
            <a:off x="4725548" y="1035881"/>
            <a:ext cx="409529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Mid-Aug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B2B changes in pre-production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Flowchart: Decision 73"/>
          <p:cNvSpPr>
            <a:spLocks noChangeArrowheads="1"/>
          </p:cNvSpPr>
          <p:nvPr/>
        </p:nvSpPr>
        <p:spPr bwMode="auto">
          <a:xfrm>
            <a:off x="4874281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75" name="Flowchart: Decision 74"/>
          <p:cNvSpPr>
            <a:spLocks noChangeArrowheads="1"/>
          </p:cNvSpPr>
          <p:nvPr/>
        </p:nvSpPr>
        <p:spPr bwMode="auto">
          <a:xfrm>
            <a:off x="3023592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2860069" y="1035881"/>
            <a:ext cx="377934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22 May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prstClr val="black"/>
                </a:solidFill>
                <a:latin typeface="Arial" panose="020B0604020202020204" pitchFamily="34" charset="0"/>
              </a:rPr>
              <a:t>EN/MC patch release </a:t>
            </a:r>
          </a:p>
        </p:txBody>
      </p:sp>
      <p:sp>
        <p:nvSpPr>
          <p:cNvPr id="78" name="Rectangle 77"/>
          <p:cNvSpPr/>
          <p:nvPr/>
        </p:nvSpPr>
        <p:spPr>
          <a:xfrm>
            <a:off x="2058248" y="2370791"/>
            <a:ext cx="889520" cy="280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>
                <a:solidFill>
                  <a:prstClr val="white"/>
                </a:solidFill>
              </a:rPr>
              <a:t>Test </a:t>
            </a:r>
            <a:r>
              <a:rPr lang="en-AU" sz="800" dirty="0" smtClean="0">
                <a:solidFill>
                  <a:prstClr val="white"/>
                </a:solidFill>
              </a:rPr>
              <a:t>Set-up</a:t>
            </a:r>
          </a:p>
          <a:p>
            <a:pPr algn="ctr"/>
            <a:r>
              <a:rPr lang="en-AU" sz="800" dirty="0" smtClean="0">
                <a:solidFill>
                  <a:prstClr val="white"/>
                </a:solidFill>
              </a:rPr>
              <a:t>EN/MC</a:t>
            </a:r>
            <a:endParaRPr lang="en-AU" sz="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6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Power of Choice Milestones </a:t>
            </a:r>
            <a:br>
              <a:rPr lang="en-AU" dirty="0" smtClean="0"/>
            </a:br>
            <a:endParaRPr lang="en-AU" sz="20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06325" y="1122777"/>
          <a:ext cx="8758165" cy="5491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080"/>
                <a:gridCol w="1065475"/>
                <a:gridCol w="2193384"/>
                <a:gridCol w="847308"/>
                <a:gridCol w="775300"/>
                <a:gridCol w="393618"/>
              </a:tblGrid>
              <a:tr h="179849">
                <a:tc>
                  <a:txBody>
                    <a:bodyPr/>
                    <a:lstStyle/>
                    <a:p>
                      <a:pPr marL="5397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Deliverable</a:t>
                      </a:r>
                      <a:r>
                        <a:rPr lang="en-AU" sz="9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/ Milestone</a:t>
                      </a:r>
                      <a:endParaRPr lang="en-A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5397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 / Stream</a:t>
                      </a:r>
                      <a:endParaRPr lang="en-A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9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Planned date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Expected date</a:t>
                      </a:r>
                      <a:endParaRPr lang="en-AU" sz="9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AEMO concludes first stage consultation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B2B:</a:t>
                      </a:r>
                      <a:r>
                        <a:rPr lang="en-AU" sz="900" b="0" i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All</a:t>
                      </a:r>
                      <a:endParaRPr lang="en-AU" sz="900" b="0" i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Nov</a:t>
                      </a:r>
                      <a:r>
                        <a:rPr lang="en-AU" sz="900" b="0" i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16</a:t>
                      </a: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02 Dec 16</a:t>
                      </a: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commences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consultation of Fee Methodology</a:t>
                      </a:r>
                      <a:endParaRPr lang="en-AU" sz="9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AU" sz="9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03 Nov 16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AER publishes ring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fencing &amp; network exemption guidelines</a:t>
                      </a:r>
                      <a:endParaRPr lang="en-AU" sz="9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9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 Dec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publish draft procedure determination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MC,EN,MRP</a:t>
                      </a:r>
                      <a:endParaRPr lang="en-AU" sz="9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Dec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AEMO publish draft procedure determination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B2B:</a:t>
                      </a:r>
                      <a:r>
                        <a:rPr lang="en-AU" sz="900" b="0" i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All</a:t>
                      </a:r>
                      <a:endParaRPr lang="en-AU" sz="900" b="0" i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later than 4 January 2017</a:t>
                      </a: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Dec 16</a:t>
                      </a: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 Dec 16</a:t>
                      </a: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System implementation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period commences</a:t>
                      </a:r>
                      <a:endParaRPr lang="en-AU" sz="9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AU" sz="9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Mid Dec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concludes Fee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Methodology first stage consultation</a:t>
                      </a:r>
                      <a:endParaRPr lang="en-AU" sz="9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AU" sz="9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Dec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concludes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second stage consultation (WP 2)</a:t>
                      </a:r>
                      <a:endParaRPr lang="en-AU" sz="9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MC,EN,MRP</a:t>
                      </a:r>
                      <a:endParaRPr lang="en-AU" sz="9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Dec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 Jan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AEMO concludes</a:t>
                      </a:r>
                      <a:r>
                        <a:rPr lang="en-AU" sz="900" b="0" i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second stage consultation </a:t>
                      </a:r>
                      <a:endParaRPr lang="en-AU" sz="900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B2B:</a:t>
                      </a:r>
                      <a:r>
                        <a:rPr lang="en-AU" sz="900" b="0" i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All</a:t>
                      </a:r>
                      <a:endParaRPr lang="en-AU" sz="900" b="0" i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Dec 16</a:t>
                      </a: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 Jan 17</a:t>
                      </a: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IEC ‘recommends’</a:t>
                      </a:r>
                      <a:r>
                        <a:rPr lang="en-AU" sz="900" b="0" i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B2B Procedures to AEMO’s Board</a:t>
                      </a:r>
                      <a:endParaRPr lang="en-AU" sz="900" b="0" i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B2B: All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TBC Preceding AEMO Feb</a:t>
                      </a:r>
                      <a:r>
                        <a:rPr lang="en-AU" sz="900" b="0" i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Board</a:t>
                      </a: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Jan 17</a:t>
                      </a: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 Feb 17</a:t>
                      </a: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publishes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Draft Fee Methodology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06 Feb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 Feb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concludes second stage consultation Fee Methodology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 Feb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Mar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publishes final procedure determination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MC,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EN,MRP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Obligation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is n</a:t>
                      </a: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 later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than 1 Mar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01 Mar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 Feb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AEMO publishes final procedure determination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B2B: All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Obligation is no later</a:t>
                      </a:r>
                      <a:r>
                        <a:rPr lang="en-AU" sz="900" b="0" i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than 1 Jun 17</a:t>
                      </a: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01 Mar 17</a:t>
                      </a: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06 Mar 17</a:t>
                      </a: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Commencement of registration / accreditation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activities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Readiness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be determined in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readiness strategy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01 Mar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Publishes Final Determination Fee Methodology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 Mar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 Apr 17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Industry testing period detailed planning commences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Readiness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Mid-Feb 17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Industry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detailed cut-over and transition planning commences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Readiness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Apr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Mid -Mar 17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Industry testing and trial period commences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Readiness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be determined in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test plan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Aug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7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DNSPs publish T&amp;C’s on which it will act as the initial MC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MC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Sep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Industry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Accreditation and Registration activities completed 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Readiness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Oct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Industry cut-over and transition plan completed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Readiness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Oct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DNSPs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publish distributor deemed standard connection  contracts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MC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Dec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Retailers publish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Elect &amp; Gas standard retail contracts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MC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Dec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PoC Effective date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Dec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5" name="Oval 44"/>
          <p:cNvSpPr/>
          <p:nvPr/>
        </p:nvSpPr>
        <p:spPr>
          <a:xfrm>
            <a:off x="8712472" y="4751868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712472" y="4546462"/>
            <a:ext cx="108000" cy="108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712472" y="4981993"/>
            <a:ext cx="108000" cy="108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712472" y="5170571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712472" y="5401920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712472" y="5829649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712472" y="5606825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712472" y="6033651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712472" y="6237952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712472" y="6441954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25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PoC - Program Overview</a:t>
            </a:r>
            <a:br>
              <a:rPr lang="en-AU" dirty="0" smtClean="0"/>
            </a:br>
            <a:r>
              <a:rPr lang="en-AU" sz="1800" dirty="0" smtClean="0"/>
              <a:t>Version history</a:t>
            </a:r>
            <a:endParaRPr lang="en-AU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13503"/>
            <a:ext cx="8496944" cy="7372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200" dirty="0" smtClean="0"/>
              <a:t>This table summarises the changes between the Program Overview as information changes or becomes available.</a:t>
            </a:r>
          </a:p>
          <a:p>
            <a:pPr lvl="2"/>
            <a:endParaRPr lang="en-AU" sz="1000" dirty="0" smtClean="0"/>
          </a:p>
          <a:p>
            <a:pPr marL="363538" lvl="1" indent="0">
              <a:buNone/>
            </a:pPr>
            <a:endParaRPr lang="en-AU" sz="1200" dirty="0"/>
          </a:p>
          <a:p>
            <a:pPr marL="363538" lvl="1" indent="0">
              <a:buNone/>
            </a:pPr>
            <a:endParaRPr lang="en-AU" sz="1200" dirty="0" smtClean="0"/>
          </a:p>
          <a:p>
            <a:endParaRPr lang="en-AU" sz="16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23529" y="1548874"/>
          <a:ext cx="8496942" cy="4846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9040"/>
                <a:gridCol w="772063"/>
                <a:gridCol w="7055839"/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/>
                        <a:t>Version</a:t>
                      </a:r>
                      <a:endParaRPr lang="en-A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/>
                        <a:t>Date</a:t>
                      </a:r>
                      <a:endParaRPr lang="en-A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800" dirty="0" smtClean="0"/>
                        <a:t>Amendments</a:t>
                      </a:r>
                      <a:endParaRPr lang="en-AU" sz="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3.6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 May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Expanded key milestone dates.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3.7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 Jun 16 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Included proposed dates for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testing periods</a:t>
                      </a: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(Aug 17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– Nov 17).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Expanded on proposed fee methodology timetable to accommodate consultation process.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4.0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 Jun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Arranged Program Overview into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key workstreams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Removed IEC milestones in lieu of SMP Draft Determination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4.1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23 Jun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Increased AEMO’s “design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phase” to carry on until the end of consultation (1 Mar 17)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Altered WP 1 Procedure Change Process dates to accommodate additional four business days of consultation. 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4.2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19 Au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g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tracking; removed dates associated with B2B Procedures as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a result of B2B Framework Rule being published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4.3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02 Sep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B2B Procedure consultation with AEMO’s proposed dates (pending IEC approval)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4.4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 Oct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terminology – added ‘6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month outlook’ for Procedure development / consultation processes</a:t>
                      </a:r>
                      <a:endParaRPr lang="en-AU" sz="8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key dates in relation to AEMO WP2 Procedures and B2B Procedure development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/ consultation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Included key dates identified in Readiness strategy 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4.5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17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Nov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Amended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dates for Fee Methodology consultation </a:t>
                      </a:r>
                      <a:endParaRPr lang="en-AU" sz="8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B2B Procedure Consultation dates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16 Dec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Tracking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21 Dec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Industry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Testing and Transition and cut-over activities to commence earlier.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Removed achieved milestones (Sep 15 – Nov 16)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4.8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25 Jan 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Fee Methodology timetable in accordance with AEMO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consultation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4.9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16 Feb 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Removed version control updates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prior to 3.5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Removed Industry meeting dates from Program overview (refer to the industry calendar publishes on 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hlinkClick r:id="rId2"/>
                        </a:rPr>
                        <a:t>www.aemo.com.au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)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Included a draft Readiness overview slide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5.0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21 Mar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Removed Procedures Work stream outlook.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‘As Built’ package timeframes 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5.1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 Apr 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Readiness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Work Stream overview following RWG and ITWG (Apr 2017)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5.2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19 Apr 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Removed Industry Test dates and extended Market Trial dates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5.3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21 Apr 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\Amended the ‘As built’ consultation commencement to mid-May 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2017</a:t>
                      </a:r>
                      <a:endParaRPr lang="en-AU" sz="8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40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6995120" cy="522866"/>
          </a:xfrm>
        </p:spPr>
        <p:txBody>
          <a:bodyPr>
            <a:normAutofit/>
          </a:bodyPr>
          <a:lstStyle/>
          <a:p>
            <a:r>
              <a:rPr lang="en-AU" dirty="0" smtClean="0"/>
              <a:t>Market readiness update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7848872" cy="547260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200" b="1" dirty="0" smtClean="0"/>
              <a:t>Market Readiness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200" dirty="0" smtClean="0"/>
              <a:t>April Industry Readiness Reports – received 34 participant reports. Market Readiness Reports can be found here </a:t>
            </a:r>
            <a:r>
              <a:rPr lang="en-AU" sz="1200" dirty="0" smtClean="0">
                <a:hlinkClick r:id="rId3"/>
              </a:rPr>
              <a:t>Industry Readiness Reporting</a:t>
            </a:r>
            <a:r>
              <a:rPr lang="en-AU" sz="12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200" dirty="0" smtClean="0"/>
              <a:t>Accreditation and Registration: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1200" dirty="0" smtClean="0"/>
              <a:t>Final version of the Industry Accreditation and Registration published on 28 April.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1200" dirty="0" smtClean="0"/>
              <a:t>Participant </a:t>
            </a:r>
            <a:r>
              <a:rPr lang="en-AU" sz="1200" dirty="0"/>
              <a:t>Information Session – 9 May; overview of industry accreditation and registration processes.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200" dirty="0" smtClean="0"/>
              <a:t>Industry Testing: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1200" dirty="0" smtClean="0"/>
              <a:t>ITWG discussed final drafts of the EN/MC Industry Testing Plan and Test Workbook on 28 April.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1200" dirty="0" smtClean="0"/>
              <a:t>ITWG to discuss final draft the Industry Test Strategy and an initial draft of the B2B Industry Test Plan on 12 May.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200" dirty="0" smtClean="0"/>
              <a:t>Transition &amp; Cutover: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1200" dirty="0" smtClean="0"/>
              <a:t>AEMO developing a schedule and plan for engaging with industry participants.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1200" dirty="0" smtClean="0"/>
              <a:t>AEMO will send further communications on next steps to RWG by 1</a:t>
            </a:r>
            <a:r>
              <a:rPr lang="en-AU" sz="1200" baseline="30000" dirty="0" smtClean="0"/>
              <a:t>st </a:t>
            </a:r>
            <a:r>
              <a:rPr lang="en-AU" sz="1200" dirty="0" smtClean="0"/>
              <a:t>week of May.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AU" sz="1200" dirty="0"/>
          </a:p>
          <a:p>
            <a:pPr marL="363538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200" dirty="0" smtClean="0"/>
              <a:t>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AU" sz="1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AU" sz="1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AU" sz="1200" dirty="0" smtClean="0"/>
          </a:p>
          <a:p>
            <a:pPr marL="0" indent="0">
              <a:buNone/>
            </a:pPr>
            <a:endParaRPr lang="en-AU" sz="1700" strike="sngStrike" dirty="0"/>
          </a:p>
          <a:p>
            <a:pPr lvl="1"/>
            <a:endParaRPr lang="en-AU" sz="1500" dirty="0" smtClean="0"/>
          </a:p>
          <a:p>
            <a:endParaRPr lang="en-AU" sz="1500" dirty="0"/>
          </a:p>
          <a:p>
            <a:pPr marL="0" indent="0">
              <a:buNone/>
            </a:pPr>
            <a:endParaRPr lang="en-AU" sz="1500" dirty="0" smtClean="0"/>
          </a:p>
          <a:p>
            <a:pPr marL="0" indent="0">
              <a:buNone/>
            </a:pPr>
            <a:endParaRPr lang="en-AU" sz="1500" dirty="0"/>
          </a:p>
          <a:p>
            <a:pPr marL="0" indent="0">
              <a:buNone/>
            </a:pPr>
            <a:endParaRPr lang="en-AU" sz="1500" dirty="0" smtClean="0"/>
          </a:p>
          <a:p>
            <a:pPr marL="0" indent="0">
              <a:buNone/>
            </a:pPr>
            <a:endParaRPr lang="en-AU" sz="1500" dirty="0"/>
          </a:p>
          <a:p>
            <a:pPr marL="0" indent="0">
              <a:buNone/>
            </a:pPr>
            <a:endParaRPr lang="en-AU" sz="1500" dirty="0" smtClean="0"/>
          </a:p>
          <a:p>
            <a:pPr marL="0" indent="0">
              <a:buNone/>
            </a:pPr>
            <a:endParaRPr lang="en-AU" sz="1500" dirty="0" smtClean="0"/>
          </a:p>
        </p:txBody>
      </p:sp>
    </p:spTree>
    <p:extLst>
      <p:ext uri="{BB962C8B-B14F-4D97-AF65-F5344CB8AC3E}">
        <p14:creationId xmlns:p14="http://schemas.microsoft.com/office/powerpoint/2010/main" val="269522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0063" y="1124744"/>
            <a:ext cx="7858125" cy="5018881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Next Meeting: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Friday 25 May 2017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295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MCF Presentation - September 2014" id="{35628267-518E-483A-BF6F-6B4B5A8962DB}" vid="{3334492E-F98E-4952-9A34-64E83E2930BE}"/>
    </a:ext>
  </a:extLst>
</a:theme>
</file>

<file path=ppt/theme/theme10.xml><?xml version="1.0" encoding="utf-8"?>
<a:theme xmlns:a="http://schemas.openxmlformats.org/drawingml/2006/main" name="5_Office Them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 AEMO powerpoint template.pptx" id="{1C6B682F-29C1-4B7F-8BBF-507962EDAB27}" vid="{B501CB5A-AC99-4B0F-8D8B-B0C7B0429B05}"/>
    </a:ext>
  </a:extLst>
</a:theme>
</file>

<file path=ppt/theme/theme1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EMO09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MCF Presentation - September 2014" id="{35628267-518E-483A-BF6F-6B4B5A8962DB}" vid="{966B3682-E9FC-4DD7-B65F-3FB446357E9D}"/>
    </a:ext>
  </a:extLst>
</a:theme>
</file>

<file path=ppt/theme/theme3.xml><?xml version="1.0" encoding="utf-8"?>
<a:theme xmlns:a="http://schemas.openxmlformats.org/drawingml/2006/main" name="2_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 AEMO powerpoint template.pptx" id="{1C6B682F-29C1-4B7F-8BBF-507962EDAB27}" vid="{B501CB5A-AC99-4B0F-8D8B-B0C7B0429B05}"/>
    </a:ext>
  </a:extLst>
</a:theme>
</file>

<file path=ppt/theme/theme8.xml><?xml version="1.0" encoding="utf-8"?>
<a:theme xmlns:a="http://schemas.openxmlformats.org/drawingml/2006/main" name="3_Office Them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 AEMO powerpoint template.pptx" id="{1C6B682F-29C1-4B7F-8BBF-507962EDAB27}" vid="{B501CB5A-AC99-4B0F-8D8B-B0C7B0429B05}"/>
    </a:ext>
  </a:extLst>
</a:theme>
</file>

<file path=ppt/theme/theme9.xml><?xml version="1.0" encoding="utf-8"?>
<a:theme xmlns:a="http://schemas.openxmlformats.org/drawingml/2006/main" name="4_Office Them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 AEMO powerpoint template.pptx" id="{1C6B682F-29C1-4B7F-8BBF-507962EDAB27}" vid="{B501CB5A-AC99-4B0F-8D8B-B0C7B0429B0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?mso-contentType ?>
<SharedContentType xmlns="Microsoft.SharePoint.Taxonomy.ContentTypeSync" SourceId="409ac0fb-07cb-4169-8a26-def2760b5502" ContentTypeId="0x0101009BE89D58CAF0934CA32A20BCFFD353DC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EMOCustodian xmlns="a14523ce-dede-483e-883a-2d83261080bd">
      <UserInfo>
        <DisplayName>Ben Healy</DisplayName>
        <AccountId>939</AccountId>
        <AccountType/>
      </UserInfo>
    </AEMOCustodian>
    <ArchiveDocument xmlns="a14523ce-dede-483e-883a-2d83261080bd">false</ArchiveDocument>
    <AEMODocumentTypeTaxHTField0 xmlns="a14523ce-dede-483e-883a-2d83261080bd">
      <Terms xmlns="http://schemas.microsoft.com/office/infopath/2007/PartnerControls">
        <TermInfo xmlns="http://schemas.microsoft.com/office/infopath/2007/PartnerControls">
          <TermName xmlns="http://schemas.microsoft.com/office/infopath/2007/PartnerControls">Operational Record</TermName>
          <TermId xmlns="http://schemas.microsoft.com/office/infopath/2007/PartnerControls">859762f2-4462-42eb-9744-c955c7e2c540</TermId>
        </TermInfo>
      </Terms>
    </AEMODocumentTypeTaxHTField0>
    <AEMOKeywordsTaxHTField0 xmlns="a14523ce-dede-483e-883a-2d83261080bd">
      <Terms xmlns="http://schemas.microsoft.com/office/infopath/2007/PartnerControls"/>
    </AEMOKeywordsTaxHTField0>
    <TaxCatchAll xmlns="a14523ce-dede-483e-883a-2d83261080bd">
      <Value>1</Value>
    </TaxCatchAll>
    <AEMODescription xmlns="a14523ce-dede-483e-883a-2d83261080bd" xsi:nil="true"/>
    <_dlc_DocId xmlns="a14523ce-dede-483e-883a-2d83261080bd">PROJECT-352-6257</_dlc_DocId>
    <_dlc_DocIdUrl xmlns="a14523ce-dede-483e-883a-2d83261080bd">
      <Url>http://sharedocs/projects/pocprogram/_layouts/15/DocIdRedir.aspx?ID=PROJECT-352-6257</Url>
      <Description>PROJECT-352-6257</Description>
    </_dlc_DocIdUrl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AEMODocument" ma:contentTypeID="0x0101009BE89D58CAF0934CA32A20BCFFD353DC00DDEC116C19245B4398932FF2C50DC75A" ma:contentTypeVersion="0" ma:contentTypeDescription="" ma:contentTypeScope="" ma:versionID="89bccbf02eec9f969d3651569cced181">
  <xsd:schema xmlns:xsd="http://www.w3.org/2001/XMLSchema" xmlns:xs="http://www.w3.org/2001/XMLSchema" xmlns:p="http://schemas.microsoft.com/office/2006/metadata/properties" xmlns:ns2="a14523ce-dede-483e-883a-2d83261080bd" targetNamespace="http://schemas.microsoft.com/office/2006/metadata/properties" ma:root="true" ma:fieldsID="7d74405751bc119387ad193d718cb389" ns2:_="">
    <xsd:import namespace="a14523ce-dede-483e-883a-2d83261080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2:AEMOCustodian" minOccurs="0"/>
                <xsd:element ref="ns2:AEMODescription" minOccurs="0"/>
                <xsd:element ref="ns2:AEMODocumentTypeTaxHTField0" minOccurs="0"/>
                <xsd:element ref="ns2:AEMOKeywordsTaxHTField0" minOccurs="0"/>
                <xsd:element ref="ns2:Archive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523ce-dede-483e-883a-2d83261080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93fb317b-587c-4d3f-8b3e-5de22a86522e}" ma:internalName="TaxCatchAll" ma:showField="CatchAllData" ma:web="dba14153-4303-4379-8f24-de02eb1e2c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93fb317b-587c-4d3f-8b3e-5de22a86522e}" ma:internalName="TaxCatchAllLabel" ma:readOnly="true" ma:showField="CatchAllDataLabel" ma:web="dba14153-4303-4379-8f24-de02eb1e2c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EMOCustodian" ma:index="13" nillable="true" ma:displayName="AEMOCustodian" ma:list="UserInfo" ma:SharePointGroup="0" ma:internalName="AEMOCustodian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EMODescription" ma:index="14" nillable="true" ma:displayName="AEMODescription" ma:internalName="AEMODescription">
      <xsd:simpleType>
        <xsd:restriction base="dms:Note"/>
      </xsd:simpleType>
    </xsd:element>
    <xsd:element name="AEMODocumentTypeTaxHTField0" ma:index="15" nillable="true" ma:taxonomy="true" ma:internalName="AEMODocumentTypeTaxHTField0" ma:taxonomyFieldName="AEMODocumentType" ma:displayName="AEMODocumentType" ma:default="1;#Operational Record|859762f2-4462-42eb-9744-c955c7e2c540" ma:fieldId="{da861434-c661-4929-8c0f-a462c80621ee}" ma:sspId="409ac0fb-07cb-4169-8a26-def2760b5502" ma:termSetId="7d85e329-3a18-4351-8865-4c9585fd1c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EMOKeywordsTaxHTField0" ma:index="17" nillable="true" ma:taxonomy="true" ma:internalName="AEMOKeywordsTaxHTField0" ma:taxonomyFieldName="AEMOKeywords" ma:displayName="AEMOKeywords" ma:default="" ma:fieldId="{443585ba-fce9-427e-bd78-308c17c973aa}" ma:taxonomyMulti="true" ma:sspId="409ac0fb-07cb-4169-8a26-def2760b5502" ma:termSetId="70885f33-8be5-4917-bc67-8833a068ef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ArchiveDocument" ma:index="19" nillable="true" ma:displayName="ArchiveDocument" ma:default="0" ma:description="Checking this box will send the document to the AEMO Archive and leave a link in its place." ma:internalName="ArchiveDocument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D443DB-53ED-49B5-893A-4803F158F703}"/>
</file>

<file path=customXml/itemProps2.xml><?xml version="1.0" encoding="utf-8"?>
<ds:datastoreItem xmlns:ds="http://schemas.openxmlformats.org/officeDocument/2006/customXml" ds:itemID="{DBF39CCE-81F4-4224-ADF9-2DD0BEB503C3}"/>
</file>

<file path=customXml/itemProps3.xml><?xml version="1.0" encoding="utf-8"?>
<ds:datastoreItem xmlns:ds="http://schemas.openxmlformats.org/officeDocument/2006/customXml" ds:itemID="{CC218661-9379-4823-9798-8CBD112AB1DE}"/>
</file>

<file path=customXml/itemProps4.xml><?xml version="1.0" encoding="utf-8"?>
<ds:datastoreItem xmlns:ds="http://schemas.openxmlformats.org/officeDocument/2006/customXml" ds:itemID="{40E43073-57B6-4713-8FA4-44D0827A27D9}"/>
</file>

<file path=customXml/itemProps5.xml><?xml version="1.0" encoding="utf-8"?>
<ds:datastoreItem xmlns:ds="http://schemas.openxmlformats.org/officeDocument/2006/customXml" ds:itemID="{0F13C0F7-3A54-4521-8822-FF65FC9BD9D0}"/>
</file>

<file path=customXml/itemProps6.xml><?xml version="1.0" encoding="utf-8"?>
<ds:datastoreItem xmlns:ds="http://schemas.openxmlformats.org/officeDocument/2006/customXml" ds:itemID="{E7E4FE20-90BF-495C-8418-A29908B4B281}"/>
</file>

<file path=docProps/app.xml><?xml version="1.0" encoding="utf-8"?>
<Properties xmlns="http://schemas.openxmlformats.org/officeDocument/2006/extended-properties" xmlns:vt="http://schemas.openxmlformats.org/officeDocument/2006/docPropsVTypes">
  <Template>RMCF Presentation - November 2014</Template>
  <TotalTime>7310</TotalTime>
  <Words>1773</Words>
  <Application>Microsoft Office PowerPoint</Application>
  <PresentationFormat>On-screen Show (4:3)</PresentationFormat>
  <Paragraphs>479</Paragraphs>
  <Slides>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Courier New</vt:lpstr>
      <vt:lpstr>Times New Roman</vt:lpstr>
      <vt:lpstr>Wingdings</vt:lpstr>
      <vt:lpstr>Office Theme</vt:lpstr>
      <vt:lpstr>AEMO09</vt:lpstr>
      <vt:lpstr>2_AEMO Internal - White</vt:lpstr>
      <vt:lpstr>AEMO Internal - White</vt:lpstr>
      <vt:lpstr>3_AEMO Internal - White</vt:lpstr>
      <vt:lpstr>1_AEMO Internal - White</vt:lpstr>
      <vt:lpstr>2_Office Theme</vt:lpstr>
      <vt:lpstr>3_Office Theme</vt:lpstr>
      <vt:lpstr>4_Office Theme</vt:lpstr>
      <vt:lpstr>5_Office Theme</vt:lpstr>
      <vt:lpstr>1_Office Theme</vt:lpstr>
      <vt:lpstr>Visio</vt:lpstr>
      <vt:lpstr>PROGRAM CONSULTATIVE FORUM Meeting pack</vt:lpstr>
      <vt:lpstr>Power of choice Program Update</vt:lpstr>
      <vt:lpstr>AEMO Program Update – upcoming tasks</vt:lpstr>
      <vt:lpstr>PowerPoint Presentation</vt:lpstr>
      <vt:lpstr>PowerPoint Presentation</vt:lpstr>
      <vt:lpstr>   Power of Choice Milestones  </vt:lpstr>
      <vt:lpstr>PoC - Program Overview Version history</vt:lpstr>
      <vt:lpstr>Market readiness update</vt:lpstr>
      <vt:lpstr>PowerPoint Presentation</vt:lpstr>
    </vt:vector>
  </TitlesOfParts>
  <Company>AEMO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CONSULTATIVE FORUM Meeting pack</dc:title>
  <dc:creator>Tania Bagnato</dc:creator>
  <cp:lastModifiedBy>Jennifer Fikret</cp:lastModifiedBy>
  <cp:revision>482</cp:revision>
  <cp:lastPrinted>2016-11-23T02:56:10Z</cp:lastPrinted>
  <dcterms:created xsi:type="dcterms:W3CDTF">2014-11-05T02:16:53Z</dcterms:created>
  <dcterms:modified xsi:type="dcterms:W3CDTF">2017-05-04T03:39:21Z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0x0101009BE89D58CAF0934CA32A20BCFFD353DC00DDEC116C19245B4398932FF2C50DC75A</vt:lpwstr>
  </property>
  <property fmtid="{D5CDD505-2E9C-101B-9397-08002B2CF9AE}" pid="3" name="_dlc_DocIdItemGuid">
    <vt:lpwstr>46e3b64e-48f1-49de-974b-a58d95bae861</vt:lpwstr>
  </property>
  <property fmtid="{D5CDD505-2E9C-101B-9397-08002B2CF9AE}" pid="4" name="AEMODocumentType">
    <vt:lpwstr>1;#Operational Record|859762f2-4462-42eb-9744-c955c7e2c540</vt:lpwstr>
  </property>
  <property fmtid="{D5CDD505-2E9C-101B-9397-08002B2CF9AE}" pid="5" name="AEMOKeywords">
    <vt:lpwstr/>
  </property>
</Properties>
</file>