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671" r:id="rId8"/>
    <p:sldMasterId id="2147483694" r:id="rId9"/>
    <p:sldMasterId id="2147483705" r:id="rId10"/>
    <p:sldMasterId id="2147483728" r:id="rId11"/>
    <p:sldMasterId id="2147483739" r:id="rId12"/>
    <p:sldMasterId id="2147483762" r:id="rId13"/>
    <p:sldMasterId id="2147483770" r:id="rId14"/>
    <p:sldMasterId id="2147483778" r:id="rId15"/>
    <p:sldMasterId id="2147483798" r:id="rId16"/>
    <p:sldMasterId id="2147483806" r:id="rId17"/>
  </p:sldMasterIdLst>
  <p:notesMasterIdLst>
    <p:notesMasterId r:id="rId32"/>
  </p:notesMasterIdLst>
  <p:handoutMasterIdLst>
    <p:handoutMasterId r:id="rId33"/>
  </p:handoutMasterIdLst>
  <p:sldIdLst>
    <p:sldId id="256" r:id="rId18"/>
    <p:sldId id="436" r:id="rId19"/>
    <p:sldId id="437" r:id="rId20"/>
    <p:sldId id="464" r:id="rId21"/>
    <p:sldId id="465" r:id="rId22"/>
    <p:sldId id="466" r:id="rId23"/>
    <p:sldId id="467" r:id="rId24"/>
    <p:sldId id="442" r:id="rId25"/>
    <p:sldId id="469" r:id="rId26"/>
    <p:sldId id="463" r:id="rId27"/>
    <p:sldId id="473" r:id="rId28"/>
    <p:sldId id="470" r:id="rId29"/>
    <p:sldId id="471" r:id="rId30"/>
    <p:sldId id="472" r:id="rId3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Bagnato" initials="T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autoAdjust="0"/>
    <p:restoredTop sz="99290" autoAdjust="0"/>
  </p:normalViewPr>
  <p:slideViewPr>
    <p:cSldViewPr>
      <p:cViewPr varScale="1">
        <p:scale>
          <a:sx n="93" d="100"/>
          <a:sy n="93" d="100"/>
        </p:scale>
        <p:origin x="14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commentAuthors" Target="commentAuthor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CBEE0F-9B4D-491C-84BB-3E9E0070B385}" type="datetime6">
              <a:rPr lang="en-AU" smtClean="0"/>
              <a:pPr/>
              <a:t>March 17</a:t>
            </a:fld>
            <a:endParaRPr lang="en-AU"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A99B4BD-713B-4495-9D01-E8924967338D}" type="slidenum">
              <a:rPr lang="en-AU" smtClean="0"/>
              <a:pPr/>
              <a:t>‹#›</a:t>
            </a:fld>
            <a:endParaRPr lang="en-AU" dirty="0"/>
          </a:p>
        </p:txBody>
      </p:sp>
    </p:spTree>
    <p:extLst>
      <p:ext uri="{BB962C8B-B14F-4D97-AF65-F5344CB8AC3E}">
        <p14:creationId xmlns:p14="http://schemas.microsoft.com/office/powerpoint/2010/main" val="29527141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3ACC81A-B302-4C12-B328-398E6FA12FC5}" type="datetime6">
              <a:rPr lang="en-AU" smtClean="0"/>
              <a:pPr/>
              <a:t>March 17</a:t>
            </a:fld>
            <a:endParaRPr lang="en-AU"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CE55DB7-4594-4DFF-AA9B-D4C01173DE38}" type="slidenum">
              <a:rPr lang="en-AU" smtClean="0"/>
              <a:pPr/>
              <a:t>‹#›</a:t>
            </a:fld>
            <a:endParaRPr lang="en-AU" dirty="0"/>
          </a:p>
        </p:txBody>
      </p:sp>
    </p:spTree>
    <p:extLst>
      <p:ext uri="{BB962C8B-B14F-4D97-AF65-F5344CB8AC3E}">
        <p14:creationId xmlns:p14="http://schemas.microsoft.com/office/powerpoint/2010/main" val="38698503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3C024-FF04-452E-A843-7509EA20A5BF}"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133722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F23C024-FF04-452E-A843-7509EA20A5BF}"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408996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Intent to Publish </a:t>
            </a:r>
            <a:endParaRPr lang="en-AU" dirty="0"/>
          </a:p>
        </p:txBody>
      </p:sp>
      <p:sp>
        <p:nvSpPr>
          <p:cNvPr id="4" name="Date Placeholder 3"/>
          <p:cNvSpPr>
            <a:spLocks noGrp="1"/>
          </p:cNvSpPr>
          <p:nvPr>
            <p:ph type="dt" idx="10"/>
          </p:nvPr>
        </p:nvSpPr>
        <p:spPr/>
        <p:txBody>
          <a:bodyPr/>
          <a:lstStyle/>
          <a:p>
            <a:fld id="{03ACC81A-B302-4C12-B328-398E6FA12FC5}" type="datetime6">
              <a:rPr lang="en-AU" smtClean="0">
                <a:solidFill>
                  <a:prstClr val="black"/>
                </a:solidFill>
              </a:rPr>
              <a:pPr/>
              <a:t>March 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6CE55DB7-4594-4DFF-AA9B-D4C01173DE38}"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63979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Tree>
    <p:extLst>
      <p:ext uri="{BB962C8B-B14F-4D97-AF65-F5344CB8AC3E}">
        <p14:creationId xmlns:p14="http://schemas.microsoft.com/office/powerpoint/2010/main" val="92196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Tree>
    <p:extLst>
      <p:ext uri="{BB962C8B-B14F-4D97-AF65-F5344CB8AC3E}">
        <p14:creationId xmlns:p14="http://schemas.microsoft.com/office/powerpoint/2010/main" val="211574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00" dirty="0"/>
          </a:p>
        </p:txBody>
      </p:sp>
    </p:spTree>
    <p:extLst>
      <p:ext uri="{BB962C8B-B14F-4D97-AF65-F5344CB8AC3E}">
        <p14:creationId xmlns:p14="http://schemas.microsoft.com/office/powerpoint/2010/main" val="2244539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2"/>
          <p:cNvSpPr>
            <a:spLocks noGrp="1"/>
          </p:cNvSpPr>
          <p:nvPr>
            <p:ph sz="half" idx="10"/>
          </p:nvPr>
        </p:nvSpPr>
        <p:spPr>
          <a:xfrm>
            <a:off x="4572000" y="1617681"/>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02178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0766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15048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3028462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94696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396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25600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1204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16033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2705969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962322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405213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3620761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131222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88802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600" indent="-363600">
              <a:buFont typeface="Arial" pitchFamily="34" charset="0"/>
              <a:buChar char="•"/>
              <a:defRPr cap="none" baseline="0"/>
            </a:lvl1pPr>
            <a:lvl2pPr>
              <a:buFont typeface="Courier New" pitchFamily="49" charset="0"/>
              <a:buChar char="o"/>
              <a:defRPr sz="2200"/>
            </a:lvl2pPr>
            <a:lvl3pPr marL="1076400" indent="-363600">
              <a:buFont typeface="Wingdings" pitchFamily="2" charset="2"/>
              <a:buChar char="Ø"/>
              <a:defRPr/>
            </a:lvl3pPr>
            <a:lvl4pPr marL="1346400" indent="-270000">
              <a:buFont typeface="Arial" pitchFamily="34" charset="0"/>
              <a:buChar char="•"/>
              <a:defRPr/>
            </a:lvl4pPr>
            <a:lvl5pPr marL="1612800" indent="-2700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917195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51384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64832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86864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Title 1"/>
          <p:cNvSpPr txBox="1">
            <a:spLocks/>
          </p:cNvSpPr>
          <p:nvPr userDrawn="1"/>
        </p:nvSpPr>
        <p:spPr>
          <a:xfrm>
            <a:off x="4716016" y="-1626"/>
            <a:ext cx="4418628" cy="3068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baseline="0">
                <a:solidFill>
                  <a:schemeClr val="accent3"/>
                </a:solidFill>
                <a:latin typeface="+mj-lt"/>
                <a:ea typeface="+mj-ea"/>
                <a:cs typeface="+mj-cs"/>
              </a:defRPr>
            </a:lvl1pPr>
          </a:lstStyle>
          <a:p>
            <a:pPr algn="r"/>
            <a:r>
              <a:rPr lang="en-AU" sz="1600" i="1" cap="none" dirty="0" smtClean="0">
                <a:solidFill>
                  <a:srgbClr val="FFFFFF"/>
                </a:solidFill>
              </a:rPr>
              <a:t>Power of Choice – Metering Competition</a:t>
            </a:r>
            <a:endParaRPr lang="en-AU" sz="1600" i="1" dirty="0">
              <a:solidFill>
                <a:srgbClr val="FFFFFF"/>
              </a:solidFill>
            </a:endParaRPr>
          </a:p>
        </p:txBody>
      </p:sp>
    </p:spTree>
    <p:extLst>
      <p:ext uri="{BB962C8B-B14F-4D97-AF65-F5344CB8AC3E}">
        <p14:creationId xmlns:p14="http://schemas.microsoft.com/office/powerpoint/2010/main" val="3031843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915669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961449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591" indent="-363591">
              <a:buFont typeface="Arial" pitchFamily="34" charset="0"/>
              <a:buChar char="•"/>
              <a:defRPr cap="none" baseline="0"/>
            </a:lvl1pPr>
            <a:lvl2pPr>
              <a:buFont typeface="Courier New" pitchFamily="49" charset="0"/>
              <a:buChar char="o"/>
              <a:defRPr sz="2200"/>
            </a:lvl2pPr>
            <a:lvl3pPr marL="1076373" indent="-363591">
              <a:buFont typeface="Wingdings" pitchFamily="2" charset="2"/>
              <a:buChar char="Ø"/>
              <a:defRPr/>
            </a:lvl3pPr>
            <a:lvl4pPr marL="1346366" indent="-269993">
              <a:buFont typeface="Arial" pitchFamily="34" charset="0"/>
              <a:buChar char="•"/>
              <a:defRPr/>
            </a:lvl4pPr>
            <a:lvl5pPr marL="1612760" indent="-269993">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140095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2139571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83618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34942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2133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6307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301"/>
            <a:ext cx="4040188"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7" y="1357301"/>
            <a:ext cx="4041775"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220068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1785830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itle-Page-White.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37114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lver Title Slide">
    <p:spTree>
      <p:nvGrpSpPr>
        <p:cNvPr id="1" name=""/>
        <p:cNvGrpSpPr/>
        <p:nvPr/>
      </p:nvGrpSpPr>
      <p:grpSpPr>
        <a:xfrm>
          <a:off x="0" y="0"/>
          <a:ext cx="0" cy="0"/>
          <a:chOff x="0" y="0"/>
          <a:chExt cx="0" cy="0"/>
        </a:xfrm>
      </p:grpSpPr>
      <p:pic>
        <p:nvPicPr>
          <p:cNvPr id="6" name="Picture 5" descr="Title-Page-GREY.jpg"/>
          <p:cNvPicPr>
            <a:picLocks/>
          </p:cNvPicPr>
          <p:nvPr userDrawn="1"/>
        </p:nvPicPr>
        <p:blipFill>
          <a:blip r:embed="rId2" cstate="print"/>
          <a:stretch>
            <a:fillRect/>
          </a:stretch>
        </p:blipFill>
        <p:spPr>
          <a:xfrm>
            <a:off x="0" y="0"/>
            <a:ext cx="9144000" cy="6865200"/>
          </a:xfrm>
          <a:prstGeom prst="rect">
            <a:avLst/>
          </a:prstGeom>
        </p:spPr>
      </p:pic>
      <p:sp>
        <p:nvSpPr>
          <p:cNvPr id="2" name="Title 1"/>
          <p:cNvSpPr>
            <a:spLocks noGrp="1"/>
          </p:cNvSpPr>
          <p:nvPr>
            <p:ph type="ctrTitle" hasCustomPrompt="1"/>
          </p:nvPr>
        </p:nvSpPr>
        <p:spPr>
          <a:xfrm>
            <a:off x="714348" y="500046"/>
            <a:ext cx="7772400" cy="1470025"/>
          </a:xfrm>
        </p:spPr>
        <p:txBody>
          <a:bodyPr anchor="b">
            <a:normAutofit/>
          </a:bodyPr>
          <a:lstStyle>
            <a:lvl1pPr algn="l">
              <a:defRPr sz="3000" cap="all" baseline="0">
                <a:solidFill>
                  <a:schemeClr val="bg2"/>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219539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marL="363591" indent="-363591">
              <a:buFont typeface="Arial" pitchFamily="34" charset="0"/>
              <a:buChar char="•"/>
              <a:defRPr cap="none" baseline="0"/>
            </a:lvl1pPr>
            <a:lvl2pPr>
              <a:buFont typeface="Courier New" pitchFamily="49" charset="0"/>
              <a:buChar char="o"/>
              <a:defRPr sz="2200"/>
            </a:lvl2pPr>
            <a:lvl3pPr marL="1076373" indent="-363591">
              <a:buFont typeface="Wingdings" pitchFamily="2" charset="2"/>
              <a:buChar char="Ø"/>
              <a:defRPr/>
            </a:lvl3pPr>
            <a:lvl4pPr marL="1346366" indent="-269993">
              <a:buFont typeface="Arial" pitchFamily="34" charset="0"/>
              <a:buChar char="•"/>
              <a:defRPr/>
            </a:lvl4pPr>
            <a:lvl5pPr marL="1612760" indent="-269993">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791151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red lines.bmp"/>
          <p:cNvPicPr>
            <a:picLocks noChangeAspect="1"/>
          </p:cNvPicPr>
          <p:nvPr userDrawn="1"/>
        </p:nvPicPr>
        <p:blipFill>
          <a:blip r:embed="rId2" cstate="print"/>
          <a:stretch>
            <a:fillRect/>
          </a:stretch>
        </p:blipFill>
        <p:spPr>
          <a:xfrm>
            <a:off x="1" y="0"/>
            <a:ext cx="9144032" cy="6858000"/>
          </a:xfrm>
          <a:prstGeom prst="rect">
            <a:avLst/>
          </a:prstGeom>
        </p:spPr>
      </p:pic>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3813988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73632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lver Section Header">
    <p:spTree>
      <p:nvGrpSpPr>
        <p:cNvPr id="1" name=""/>
        <p:cNvGrpSpPr/>
        <p:nvPr/>
      </p:nvGrpSpPr>
      <p:grpSpPr>
        <a:xfrm>
          <a:off x="0" y="0"/>
          <a:ext cx="0" cy="0"/>
          <a:chOff x="0" y="0"/>
          <a:chExt cx="0" cy="0"/>
        </a:xfrm>
      </p:grpSpPr>
      <p:pic>
        <p:nvPicPr>
          <p:cNvPr id="4" name="Picture 3" descr="silver lines.JPG"/>
          <p:cNvPicPr>
            <a:picLocks noChangeAspect="1"/>
          </p:cNvPicPr>
          <p:nvPr userDrawn="1"/>
        </p:nvPicPr>
        <p:blipFill>
          <a:blip r:embed="rId2" cstate="print"/>
          <a:stretch>
            <a:fillRect/>
          </a:stretch>
        </p:blipFill>
        <p:spPr>
          <a:xfrm>
            <a:off x="1" y="-14257"/>
            <a:ext cx="9144000" cy="6872258"/>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pic>
        <p:nvPicPr>
          <p:cNvPr id="6" name="Picture 5"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842416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3"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4"/>
            <a:ext cx="7858125" cy="4714875"/>
          </a:xfrm>
        </p:spPr>
        <p:txBody>
          <a:bodyPr/>
          <a:lstStyle>
            <a:lvl1pPr marL="457189" indent="-457189">
              <a:buFont typeface="+mj-lt"/>
              <a:buAutoNum type="arabicPeriod"/>
              <a:defRPr>
                <a:solidFill>
                  <a:schemeClr val="tx1"/>
                </a:solidFill>
              </a:defRPr>
            </a:lvl1pPr>
            <a:lvl2pPr marL="820718" indent="-457189">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952149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4"/>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571379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301"/>
            <a:ext cx="4040188"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7" y="1357301"/>
            <a:ext cx="4041775" cy="817577"/>
          </a:xfrm>
        </p:spPr>
        <p:txBody>
          <a:bodyPr anchor="b"/>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0364080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Title 1"/>
          <p:cNvSpPr txBox="1">
            <a:spLocks/>
          </p:cNvSpPr>
          <p:nvPr userDrawn="1"/>
        </p:nvSpPr>
        <p:spPr>
          <a:xfrm>
            <a:off x="4716016" y="-1626"/>
            <a:ext cx="4418628" cy="3068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baseline="0">
                <a:solidFill>
                  <a:schemeClr val="accent3"/>
                </a:solidFill>
                <a:latin typeface="+mj-lt"/>
                <a:ea typeface="+mj-ea"/>
                <a:cs typeface="+mj-cs"/>
              </a:defRPr>
            </a:lvl1pPr>
          </a:lstStyle>
          <a:p>
            <a:pPr algn="r"/>
            <a:r>
              <a:rPr lang="en-AU" sz="1600" i="1" cap="none" dirty="0" smtClean="0">
                <a:solidFill>
                  <a:srgbClr val="FFFFFF"/>
                </a:solidFill>
              </a:rPr>
              <a:t>Power of Choice – Metering Competition</a:t>
            </a:r>
            <a:endParaRPr lang="en-AU" sz="1600" i="1" dirty="0">
              <a:solidFill>
                <a:srgbClr val="FFFFFF"/>
              </a:solidFill>
            </a:endParaRPr>
          </a:p>
        </p:txBody>
      </p:sp>
    </p:spTree>
    <p:extLst>
      <p:ext uri="{BB962C8B-B14F-4D97-AF65-F5344CB8AC3E}">
        <p14:creationId xmlns:p14="http://schemas.microsoft.com/office/powerpoint/2010/main" val="1982731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753926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943963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3562591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056316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65909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red lines.bmp"/>
          <p:cNvPicPr>
            <a:picLocks noChangeAspect="1"/>
          </p:cNvPicPr>
          <p:nvPr userDrawn="1"/>
        </p:nvPicPr>
        <p:blipFill>
          <a:blip r:embed="rId2" cstate="print"/>
          <a:stretch>
            <a:fillRect/>
          </a:stretch>
        </p:blipFill>
        <p:spPr>
          <a:xfrm>
            <a:off x="1" y="0"/>
            <a:ext cx="9144032" cy="6858000"/>
          </a:xfrm>
          <a:prstGeom prst="rect">
            <a:avLst/>
          </a:prstGeom>
        </p:spPr>
      </p:pic>
      <p:sp>
        <p:nvSpPr>
          <p:cNvPr id="2" name="Title 1"/>
          <p:cNvSpPr>
            <a:spLocks noGrp="1"/>
          </p:cNvSpPr>
          <p:nvPr>
            <p:ph type="title"/>
          </p:nvPr>
        </p:nvSpPr>
        <p:spPr>
          <a:xfrm>
            <a:off x="500034" y="428604"/>
            <a:ext cx="6429420"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544072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625634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706834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182485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294817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452508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762903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35976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3148855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83840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lver Agenda Layout">
    <p:spTree>
      <p:nvGrpSpPr>
        <p:cNvPr id="1" name=""/>
        <p:cNvGrpSpPr/>
        <p:nvPr/>
      </p:nvGrpSpPr>
      <p:grpSpPr>
        <a:xfrm>
          <a:off x="0" y="0"/>
          <a:ext cx="0" cy="0"/>
          <a:chOff x="0" y="0"/>
          <a:chExt cx="0" cy="0"/>
        </a:xfrm>
      </p:grpSpPr>
      <p:pic>
        <p:nvPicPr>
          <p:cNvPr id="6" name="Picture 5" descr="silver lines.JPG"/>
          <p:cNvPicPr>
            <a:picLocks noChangeAspect="1"/>
          </p:cNvPicPr>
          <p:nvPr userDrawn="1"/>
        </p:nvPicPr>
        <p:blipFill>
          <a:blip r:embed="rId2" cstate="print"/>
          <a:stretch>
            <a:fillRect/>
          </a:stretch>
        </p:blipFill>
        <p:spPr>
          <a:xfrm>
            <a:off x="1" y="-14257"/>
            <a:ext cx="9144000" cy="6872258"/>
          </a:xfrm>
          <a:prstGeom prst="rect">
            <a:avLst/>
          </a:prstGeom>
        </p:spPr>
      </p:pic>
      <p:pic>
        <p:nvPicPr>
          <p:cNvPr id="8" name="Picture 7" descr="Header 1"/>
          <p:cNvPicPr/>
          <p:nvPr userDrawn="1"/>
        </p:nvPicPr>
        <p:blipFill>
          <a:blip r:embed="rId3"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
        <p:nvSpPr>
          <p:cNvPr id="2" name="Title 1"/>
          <p:cNvSpPr>
            <a:spLocks noGrp="1"/>
          </p:cNvSpPr>
          <p:nvPr>
            <p:ph type="title"/>
          </p:nvPr>
        </p:nvSpPr>
        <p:spPr>
          <a:xfrm>
            <a:off x="500034" y="428604"/>
            <a:ext cx="6357982" cy="714380"/>
          </a:xfrm>
        </p:spPr>
        <p:txBody>
          <a:bodyPr anchor="b">
            <a:normAutofit/>
          </a:bodyPr>
          <a:lstStyle>
            <a:lvl1pPr algn="l">
              <a:defRPr sz="2400" b="0" cap="all" baseline="0">
                <a:solidFill>
                  <a:schemeClr val="tx1"/>
                </a:solidFill>
              </a:defRPr>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tx1"/>
                </a:solidFill>
              </a:defRPr>
            </a:lvl1pPr>
            <a:lvl2pPr marL="820738" indent="-457200">
              <a:buFont typeface="+mj-lt"/>
              <a:buAutoNum type="arabicPeriod"/>
              <a:defRPr>
                <a:solidFill>
                  <a:schemeClr val="tx1"/>
                </a:solidFill>
              </a:defRPr>
            </a:lvl2pPr>
            <a:lvl3pPr>
              <a:buFont typeface="Arial" pitchFamily="34" charset="0"/>
              <a:buChar char="•"/>
              <a:defRPr>
                <a:solidFill>
                  <a:schemeClr val="tx1"/>
                </a:solidFill>
              </a:defRPr>
            </a:lvl3pPr>
            <a:lvl4pPr>
              <a:buFont typeface="Courier New" pitchFamily="49" charset="0"/>
              <a:buChar char="o"/>
              <a:defRPr>
                <a:solidFill>
                  <a:schemeClr val="tx1"/>
                </a:solidFill>
              </a:defRPr>
            </a:lvl4pPr>
            <a:lvl5pPr>
              <a:buFont typeface="Wingdings" pitchFamily="2" charset="2"/>
              <a:buChar char="Ø"/>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77322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1759021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71934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891888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577777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998576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Page-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ctrTitle" hasCustomPrompt="1"/>
          </p:nvPr>
        </p:nvSpPr>
        <p:spPr>
          <a:xfrm>
            <a:off x="714348" y="500042"/>
            <a:ext cx="7772400" cy="1470025"/>
          </a:xfrm>
        </p:spPr>
        <p:txBody>
          <a:bodyPr anchor="b">
            <a:normAutofit/>
          </a:bodyPr>
          <a:lstStyle>
            <a:lvl1pPr algn="l">
              <a:defRPr sz="3000" cap="all" baseline="0">
                <a:solidFill>
                  <a:schemeClr val="accent3"/>
                </a:solidFill>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714348" y="2214554"/>
            <a:ext cx="6400800" cy="500066"/>
          </a:xfrm>
        </p:spPr>
        <p:txBody>
          <a:bodyPr anchor="b">
            <a:normAutofit/>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October 09</a:t>
            </a:r>
            <a:endParaRPr lang="en-AU" dirty="0"/>
          </a:p>
        </p:txBody>
      </p:sp>
    </p:spTree>
    <p:extLst>
      <p:ext uri="{BB962C8B-B14F-4D97-AF65-F5344CB8AC3E}">
        <p14:creationId xmlns:p14="http://schemas.microsoft.com/office/powerpoint/2010/main" val="881319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03429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Tree>
    <p:extLst>
      <p:ext uri="{BB962C8B-B14F-4D97-AF65-F5344CB8AC3E}">
        <p14:creationId xmlns:p14="http://schemas.microsoft.com/office/powerpoint/2010/main" val="204119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7" name="Picture 6" descr="Divider-Red.jpg"/>
          <p:cNvPicPr>
            <a:picLocks/>
          </p:cNvPicPr>
          <p:nvPr userDrawn="1"/>
        </p:nvPicPr>
        <p:blipFill>
          <a:blip r:embed="rId2" cstate="print"/>
          <a:stretch>
            <a:fillRect/>
          </a:stretch>
        </p:blipFill>
        <p:spPr>
          <a:xfrm>
            <a:off x="0" y="0"/>
            <a:ext cx="9147600" cy="6865200"/>
          </a:xfrm>
          <a:prstGeom prst="rect">
            <a:avLst/>
          </a:prstGeom>
        </p:spPr>
      </p:pic>
      <p:sp>
        <p:nvSpPr>
          <p:cNvPr id="2" name="Title 1"/>
          <p:cNvSpPr>
            <a:spLocks noGrp="1"/>
          </p:cNvSpPr>
          <p:nvPr>
            <p:ph type="title"/>
          </p:nvPr>
        </p:nvSpPr>
        <p:spPr>
          <a:xfrm>
            <a:off x="500034" y="428604"/>
            <a:ext cx="7772400" cy="714380"/>
          </a:xfrm>
        </p:spPr>
        <p:txBody>
          <a:bodyPr anchor="b">
            <a:normAutofit/>
          </a:bodyPr>
          <a:lstStyle>
            <a:lvl1pPr algn="l">
              <a:defRPr sz="3000" b="0" cap="all" baseline="0"/>
            </a:lvl1pPr>
          </a:lstStyle>
          <a:p>
            <a:r>
              <a:rPr lang="en-US" smtClean="0"/>
              <a:t>Click to edit Master title style</a:t>
            </a:r>
            <a:endParaRPr lang="en-AU" dirty="0"/>
          </a:p>
        </p:txBody>
      </p:sp>
      <p:sp>
        <p:nvSpPr>
          <p:cNvPr id="5" name="Text Placeholder 4"/>
          <p:cNvSpPr>
            <a:spLocks noGrp="1"/>
          </p:cNvSpPr>
          <p:nvPr>
            <p:ph type="body" sz="quarter" idx="10"/>
          </p:nvPr>
        </p:nvSpPr>
        <p:spPr>
          <a:xfrm>
            <a:off x="500063" y="1428750"/>
            <a:ext cx="7858125" cy="4714875"/>
          </a:xfrm>
        </p:spPr>
        <p:txBody>
          <a:bodyPr/>
          <a:lstStyle>
            <a:lvl1pPr marL="457200" indent="-457200">
              <a:buFont typeface="+mj-lt"/>
              <a:buAutoNum type="arabicPeriod"/>
              <a:defRPr>
                <a:solidFill>
                  <a:schemeClr val="bg1"/>
                </a:solidFill>
              </a:defRPr>
            </a:lvl1pPr>
            <a:lvl2pPr marL="820738" indent="-457200">
              <a:buFont typeface="+mj-lt"/>
              <a:buAutoNum type="arabicPeriod"/>
              <a:defRPr>
                <a:solidFill>
                  <a:schemeClr val="bg1"/>
                </a:solidFill>
              </a:defRPr>
            </a:lvl2pPr>
            <a:lvl3pPr>
              <a:buFont typeface="Arial" pitchFamily="34" charset="0"/>
              <a:buChar char="•"/>
              <a:defRPr>
                <a:solidFill>
                  <a:schemeClr val="bg1"/>
                </a:solidFill>
              </a:defRPr>
            </a:lvl3pPr>
            <a:lvl4pPr>
              <a:buFont typeface="Courier New" pitchFamily="49" charset="0"/>
              <a:buChar char="o"/>
              <a:defRPr>
                <a:solidFill>
                  <a:schemeClr val="bg1"/>
                </a:solidFill>
              </a:defRPr>
            </a:lvl4pPr>
            <a:lvl5pPr>
              <a:buFont typeface="Wingdings" pitchFamily="2" charset="2"/>
              <a:buChar char="Ø"/>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91905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028111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322341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6623125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35693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200289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686274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91525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5249213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647336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258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357298"/>
            <a:ext cx="4040188"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357298"/>
            <a:ext cx="4041775" cy="81757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10546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5887846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136299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53108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1.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7" r:id="rId5"/>
    <p:sldLayoutId id="2147483655" r:id="rId6"/>
    <p:sldLayoutId id="2147483658" r:id="rId7"/>
    <p:sldLayoutId id="2147483652" r:id="rId8"/>
    <p:sldLayoutId id="2147483653" r:id="rId9"/>
    <p:sldLayoutId id="2147483654" r:id="rId10"/>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336742827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BC40A-FBBF-47F1-AF1C-B3CC4D5DF21B}" type="datetimeFigureOut">
              <a:rPr lang="en-AU" smtClean="0">
                <a:solidFill>
                  <a:prstClr val="black">
                    <a:tint val="75000"/>
                  </a:prstClr>
                </a:solidFill>
              </a:rPr>
              <a:pPr/>
              <a:t>22/03/2017</a:t>
            </a:fld>
            <a:endParaRPr lang="en-AU"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447A-C061-4668-AB21-66DB28DB5A00}"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334838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t>SLIDE </a:t>
            </a:r>
            <a:fld id="{B602A6DE-BF6F-4EAB-917C-8134D0F37D4B}" type="slidenum">
              <a:rPr lang="en-AU" sz="1100" smtClean="0"/>
              <a:pPr algn="r"/>
              <a:t>‹#›</a:t>
            </a:fld>
            <a:endParaRPr lang="en-AU" sz="1100" dirty="0"/>
          </a:p>
        </p:txBody>
      </p:sp>
      <p:pic>
        <p:nvPicPr>
          <p:cNvPr id="6" name="Picture 5" descr="Header 1"/>
          <p:cNvPicPr/>
          <p:nvPr/>
        </p:nvPicPr>
        <p:blipFill>
          <a:blip r:embed="rId6" cstate="print"/>
          <a:srcRect/>
          <a:stretch>
            <a:fillRect/>
          </a:stretch>
        </p:blipFill>
        <p:spPr bwMode="auto">
          <a:xfrm>
            <a:off x="7000892" y="571480"/>
            <a:ext cx="1428760" cy="428628"/>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9" r:id="rId2"/>
    <p:sldLayoutId id="2147483680" r:id="rId3"/>
    <p:sldLayoutId id="2147483681" r:id="rId4"/>
  </p:sldLayoutIdLst>
  <p:hf hdr="0" ftr="0" dt="0"/>
  <p:txStyles>
    <p:titleStyle>
      <a:lvl1pPr algn="l" defTabSz="914400" rtl="0" eaLnBrk="1" latinLnBrk="0" hangingPunct="1">
        <a:spcBef>
          <a:spcPct val="0"/>
        </a:spcBef>
        <a:buNone/>
        <a:defRPr sz="2400" kern="1200" cap="all" baseline="0">
          <a:solidFill>
            <a:schemeClr val="tx1"/>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7412098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9546889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600" indent="-363600"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400" indent="-363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400" indent="-2700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800" indent="-270000" algn="l" defTabSz="914400"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1"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9"/>
            <a:ext cx="1143008" cy="261610"/>
          </a:xfrm>
          <a:prstGeom prst="rect">
            <a:avLst/>
          </a:prstGeom>
          <a:noFill/>
        </p:spPr>
        <p:txBody>
          <a:bodyPr wrap="square" rtlCol="0">
            <a:spAutoFit/>
          </a:bodyPr>
          <a:lstStyle/>
          <a:p>
            <a:pPr algn="r"/>
            <a:r>
              <a:rPr lang="en-AU" sz="1100" dirty="0">
                <a:solidFill>
                  <a:srgbClr val="1E4164"/>
                </a:solidFill>
              </a:rPr>
              <a:t>SLIDE </a:t>
            </a:r>
            <a:fld id="{B602A6DE-BF6F-4EAB-917C-8134D0F37D4B}" type="slidenum">
              <a:rPr lang="en-AU" sz="110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8665456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914377" rtl="0" eaLnBrk="1" latinLnBrk="0" hangingPunct="1">
        <a:spcBef>
          <a:spcPct val="0"/>
        </a:spcBef>
        <a:buNone/>
        <a:defRPr sz="2400" kern="1200" cap="all" baseline="0">
          <a:solidFill>
            <a:schemeClr val="accent3"/>
          </a:solidFill>
          <a:latin typeface="+mj-lt"/>
          <a:ea typeface="+mj-ea"/>
          <a:cs typeface="+mj-cs"/>
        </a:defRPr>
      </a:lvl1pPr>
    </p:titleStyle>
    <p:bodyStyle>
      <a:lvl1pPr marL="363591" indent="-363591" algn="l" defTabSz="914377"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70" indent="-349242" algn="l" defTabSz="914377"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373" indent="-363591" algn="l" defTabSz="914377"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366" indent="-269993"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760" indent="-269993" algn="l" defTabSz="914377"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p:nvPicPr>
        <p:blipFill>
          <a:blip r:embed="rId12"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1" y="214290"/>
            <a:ext cx="6329378"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p:nvSpPr>
        <p:spPr>
          <a:xfrm>
            <a:off x="7543792" y="6357959"/>
            <a:ext cx="1143008" cy="261610"/>
          </a:xfrm>
          <a:prstGeom prst="rect">
            <a:avLst/>
          </a:prstGeom>
          <a:noFill/>
        </p:spPr>
        <p:txBody>
          <a:bodyPr wrap="square" rtlCol="0">
            <a:spAutoFit/>
          </a:bodyPr>
          <a:lstStyle/>
          <a:p>
            <a:pPr algn="r"/>
            <a:r>
              <a:rPr lang="en-AU" sz="1100" dirty="0">
                <a:solidFill>
                  <a:srgbClr val="1E4164"/>
                </a:solidFill>
              </a:rPr>
              <a:t>SLIDE </a:t>
            </a:r>
            <a:fld id="{B602A6DE-BF6F-4EAB-917C-8134D0F37D4B}" type="slidenum">
              <a:rPr lang="en-AU" sz="110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9321287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sldNum="0" hdr="0" ftr="0" dt="0"/>
  <p:txStyles>
    <p:titleStyle>
      <a:lvl1pPr algn="l" defTabSz="914377" rtl="0" eaLnBrk="1" latinLnBrk="0" hangingPunct="1">
        <a:spcBef>
          <a:spcPct val="0"/>
        </a:spcBef>
        <a:buNone/>
        <a:defRPr sz="2400" kern="1200" cap="all" baseline="0">
          <a:solidFill>
            <a:schemeClr val="accent3"/>
          </a:solidFill>
          <a:latin typeface="+mj-lt"/>
          <a:ea typeface="+mj-ea"/>
          <a:cs typeface="+mj-cs"/>
        </a:defRPr>
      </a:lvl1pPr>
    </p:titleStyle>
    <p:bodyStyle>
      <a:lvl1pPr marL="363591" indent="-363591" algn="l" defTabSz="914377"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70" indent="-349242" algn="l" defTabSz="914377" rtl="0" eaLnBrk="1" latinLnBrk="0" hangingPunct="1">
        <a:spcBef>
          <a:spcPts val="528"/>
        </a:spcBef>
        <a:buFont typeface="Courier New" pitchFamily="49" charset="0"/>
        <a:buChar char="o"/>
        <a:defRPr sz="2200" kern="1200">
          <a:solidFill>
            <a:schemeClr val="tx1"/>
          </a:solidFill>
          <a:latin typeface="+mn-lt"/>
          <a:ea typeface="+mn-ea"/>
          <a:cs typeface="+mn-cs"/>
        </a:defRPr>
      </a:lvl2pPr>
      <a:lvl3pPr marL="1076373" indent="-363591" algn="l" defTabSz="914377"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6366" indent="-269993"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760" indent="-269993" algn="l" defTabSz="914377" rtl="0" eaLnBrk="1" latinLnBrk="0" hangingPunct="1">
        <a:spcBef>
          <a:spcPts val="384"/>
        </a:spcBef>
        <a:buFont typeface="Courier New" pitchFamily="49" charset="0"/>
        <a:buChar char="o"/>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0630504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19033207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asthead-Generic.jpg"/>
          <p:cNvPicPr>
            <a:picLocks/>
          </p:cNvPicPr>
          <p:nvPr userDrawn="1"/>
        </p:nvPicPr>
        <p:blipFill>
          <a:blip r:embed="rId9" cstate="print"/>
          <a:stretch>
            <a:fillRect/>
          </a:stretch>
        </p:blipFill>
        <p:spPr>
          <a:xfrm>
            <a:off x="0" y="0"/>
            <a:ext cx="9147600" cy="1078992"/>
          </a:xfrm>
          <a:prstGeom prst="rect">
            <a:avLst/>
          </a:prstGeom>
        </p:spPr>
      </p:pic>
      <p:sp>
        <p:nvSpPr>
          <p:cNvPr id="2" name="Title Placeholder 1"/>
          <p:cNvSpPr>
            <a:spLocks noGrp="1"/>
          </p:cNvSpPr>
          <p:nvPr>
            <p:ph type="title"/>
          </p:nvPr>
        </p:nvSpPr>
        <p:spPr>
          <a:xfrm>
            <a:off x="457200" y="214290"/>
            <a:ext cx="6472254" cy="857256"/>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Box 7"/>
          <p:cNvSpPr txBox="1"/>
          <p:nvPr userDrawn="1"/>
        </p:nvSpPr>
        <p:spPr>
          <a:xfrm>
            <a:off x="7543792" y="6357958"/>
            <a:ext cx="1143008" cy="261610"/>
          </a:xfrm>
          <a:prstGeom prst="rect">
            <a:avLst/>
          </a:prstGeom>
          <a:noFill/>
        </p:spPr>
        <p:txBody>
          <a:bodyPr wrap="square" rtlCol="0">
            <a:spAutoFit/>
          </a:bodyPr>
          <a:lstStyle/>
          <a:p>
            <a:pPr algn="r"/>
            <a:r>
              <a:rPr lang="en-AU" sz="1100" dirty="0" smtClean="0">
                <a:solidFill>
                  <a:srgbClr val="1E4164"/>
                </a:solidFill>
              </a:rPr>
              <a:t>SLIDE </a:t>
            </a:r>
            <a:fld id="{B602A6DE-BF6F-4EAB-917C-8134D0F37D4B}" type="slidenum">
              <a:rPr lang="en-AU" sz="1100" smtClean="0">
                <a:solidFill>
                  <a:srgbClr val="1E4164"/>
                </a:solidFill>
              </a:rPr>
              <a:pPr algn="r"/>
              <a:t>‹#›</a:t>
            </a:fld>
            <a:endParaRPr lang="en-AU" sz="1100" dirty="0">
              <a:solidFill>
                <a:srgbClr val="1E4164"/>
              </a:solidFill>
            </a:endParaRPr>
          </a:p>
        </p:txBody>
      </p:sp>
    </p:spTree>
    <p:extLst>
      <p:ext uri="{BB962C8B-B14F-4D97-AF65-F5344CB8AC3E}">
        <p14:creationId xmlns:p14="http://schemas.microsoft.com/office/powerpoint/2010/main" val="299925646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hf hdr="0" ftr="0" dt="0"/>
  <p:txStyles>
    <p:titleStyle>
      <a:lvl1pPr algn="l" defTabSz="914400" rtl="0" eaLnBrk="1" latinLnBrk="0" hangingPunct="1">
        <a:spcBef>
          <a:spcPct val="0"/>
        </a:spcBef>
        <a:buNone/>
        <a:defRPr sz="2400" kern="1200" cap="all" baseline="0">
          <a:solidFill>
            <a:schemeClr val="accent3"/>
          </a:solidFill>
          <a:latin typeface="+mj-lt"/>
          <a:ea typeface="+mj-ea"/>
          <a:cs typeface="+mj-cs"/>
        </a:defRPr>
      </a:lvl1pPr>
    </p:titleStyle>
    <p:body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emo.com.au/Electricity/National-Electricity-Market-NEM/Power-of-Choice/Readiness-Work-Stream/Industry-Readiness-Reporting"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hyperlink" Target="mailto:poc@aemo.com.au" TargetMode="Externa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aemo.com.au/About-the-Industry/~/media/Files/About%20the%20industry/Working%20Groups/2016/External%202016%20Industry%20Meeting%20Schedule.ashx" TargetMode="External"/><Relationship Id="rId2" Type="http://schemas.openxmlformats.org/officeDocument/2006/relationships/slideLayout" Target="../slideLayouts/slideLayout83.xml"/><Relationship Id="rId1" Type="http://schemas.openxmlformats.org/officeDocument/2006/relationships/vmlDrawing" Target="../drawings/vmlDrawing1.vml"/><Relationship Id="rId6" Type="http://schemas.openxmlformats.org/officeDocument/2006/relationships/hyperlink" Target="mailto:poc@aemo.com.au" TargetMode="External"/><Relationship Id="rId5" Type="http://schemas.openxmlformats.org/officeDocument/2006/relationships/image" Target="../media/image9.emf"/><Relationship Id="rId4" Type="http://schemas.openxmlformats.org/officeDocument/2006/relationships/package" Target="../embeddings/Microsoft_Visio_Drawing1.vsd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aemo.com.au/About-the-Industry/~/media/Files/About%20the%20industry/Working%20Groups/2016/External%202016%20Industry%20Meeting%20Schedule.ashx" TargetMode="External"/><Relationship Id="rId2" Type="http://schemas.openxmlformats.org/officeDocument/2006/relationships/slideLayout" Target="../slideLayouts/slideLayout83.xml"/><Relationship Id="rId1" Type="http://schemas.openxmlformats.org/officeDocument/2006/relationships/vmlDrawing" Target="../drawings/vmlDrawing2.vml"/><Relationship Id="rId6" Type="http://schemas.openxmlformats.org/officeDocument/2006/relationships/hyperlink" Target="mailto:poc@aemo.com.au" TargetMode="External"/><Relationship Id="rId5" Type="http://schemas.openxmlformats.org/officeDocument/2006/relationships/image" Target="../media/image9.emf"/><Relationship Id="rId4" Type="http://schemas.openxmlformats.org/officeDocument/2006/relationships/package" Target="../embeddings/Microsoft_Visio_Drawing2.vsd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www.aemo.com.au/"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aemo.com.au/Stakeholder-Consultation/Consultations/Power-of-Choice---AEMO-Procedure-Changes-Package-2"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POWER OF CHOICE </a:t>
            </a:r>
            <a:br>
              <a:rPr lang="en-AU" b="1" dirty="0" smtClean="0"/>
            </a:br>
            <a:r>
              <a:rPr lang="en-AU" b="1" dirty="0" smtClean="0"/>
              <a:t>PROGRAM CONSULTATIVE FORUM</a:t>
            </a:r>
            <a:endParaRPr lang="en-AU" b="1" dirty="0"/>
          </a:p>
        </p:txBody>
      </p:sp>
      <p:sp>
        <p:nvSpPr>
          <p:cNvPr id="3" name="Subtitle 2"/>
          <p:cNvSpPr>
            <a:spLocks noGrp="1"/>
          </p:cNvSpPr>
          <p:nvPr>
            <p:ph type="subTitle" idx="1"/>
          </p:nvPr>
        </p:nvSpPr>
        <p:spPr>
          <a:xfrm>
            <a:off x="714348" y="2204864"/>
            <a:ext cx="6400800" cy="716090"/>
          </a:xfrm>
        </p:spPr>
        <p:txBody>
          <a:bodyPr>
            <a:noAutofit/>
          </a:bodyPr>
          <a:lstStyle/>
          <a:p>
            <a:r>
              <a:rPr lang="en-AU" sz="1200" b="1" dirty="0" smtClean="0"/>
              <a:t>DATE:</a:t>
            </a:r>
            <a:r>
              <a:rPr lang="en-AU" sz="1200" dirty="0" smtClean="0"/>
              <a:t>	23 MARCH 2017</a:t>
            </a:r>
          </a:p>
          <a:p>
            <a:r>
              <a:rPr lang="en-AU" sz="1200" b="1" dirty="0" smtClean="0"/>
              <a:t>TIME</a:t>
            </a:r>
            <a:r>
              <a:rPr lang="en-AU" sz="1200" dirty="0" smtClean="0"/>
              <a:t>:  	9.30 AM – 1.30 PM</a:t>
            </a:r>
          </a:p>
          <a:p>
            <a:r>
              <a:rPr lang="en-AU" sz="1200" b="1" dirty="0" smtClean="0"/>
              <a:t>VENUE: </a:t>
            </a:r>
            <a:r>
              <a:rPr lang="en-AU" sz="1200" dirty="0" smtClean="0"/>
              <a:t>	AEMO OFFICES, TELECONFERENCE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6995120" cy="522866"/>
          </a:xfrm>
        </p:spPr>
        <p:txBody>
          <a:bodyPr>
            <a:normAutofit/>
          </a:bodyPr>
          <a:lstStyle/>
          <a:p>
            <a:r>
              <a:rPr lang="en-AU" dirty="0" smtClean="0"/>
              <a:t>Market readiness</a:t>
            </a:r>
            <a:endParaRPr lang="en-AU" dirty="0"/>
          </a:p>
        </p:txBody>
      </p:sp>
      <p:sp>
        <p:nvSpPr>
          <p:cNvPr id="3" name="Content Placeholder 2"/>
          <p:cNvSpPr>
            <a:spLocks noGrp="1"/>
          </p:cNvSpPr>
          <p:nvPr>
            <p:ph idx="1"/>
          </p:nvPr>
        </p:nvSpPr>
        <p:spPr>
          <a:xfrm>
            <a:off x="467544" y="1196752"/>
            <a:ext cx="7848872" cy="5472608"/>
          </a:xfrm>
        </p:spPr>
        <p:txBody>
          <a:bodyPr>
            <a:noAutofit/>
          </a:bodyPr>
          <a:lstStyle/>
          <a:p>
            <a:pPr marL="0" indent="0">
              <a:spcBef>
                <a:spcPts val="600"/>
              </a:spcBef>
              <a:spcAft>
                <a:spcPts val="600"/>
              </a:spcAft>
              <a:buNone/>
            </a:pPr>
            <a:r>
              <a:rPr lang="en-AU" sz="1400" b="1" dirty="0" smtClean="0"/>
              <a:t>Market Readiness</a:t>
            </a:r>
          </a:p>
          <a:p>
            <a:pPr>
              <a:spcBef>
                <a:spcPts val="600"/>
              </a:spcBef>
              <a:spcAft>
                <a:spcPts val="600"/>
              </a:spcAft>
            </a:pPr>
            <a:r>
              <a:rPr lang="en-AU" sz="1400" dirty="0" smtClean="0"/>
              <a:t>Industry Readiness Report – received 27 participant reports. Consolidated Market Readiness Report being prepared for 13 February Readiness Working Group (RWG) meeting.  Market Readiness Reports can be found here </a:t>
            </a:r>
            <a:r>
              <a:rPr lang="en-AU" sz="1400" dirty="0" smtClean="0">
                <a:hlinkClick r:id="rId3"/>
              </a:rPr>
              <a:t>Industry Readiness Reporting</a:t>
            </a:r>
            <a:endParaRPr lang="en-AU" sz="1400" dirty="0" smtClean="0"/>
          </a:p>
          <a:p>
            <a:pPr>
              <a:spcBef>
                <a:spcPts val="600"/>
              </a:spcBef>
              <a:spcAft>
                <a:spcPts val="600"/>
              </a:spcAft>
            </a:pPr>
            <a:r>
              <a:rPr lang="en-AU" sz="1400" dirty="0" smtClean="0"/>
              <a:t>First draft of Industry Accreditation and Registration Plan for industry review at 13 Feb RWG meeting.</a:t>
            </a:r>
          </a:p>
          <a:p>
            <a:pPr>
              <a:spcBef>
                <a:spcPts val="600"/>
              </a:spcBef>
              <a:spcAft>
                <a:spcPts val="600"/>
              </a:spcAft>
            </a:pPr>
            <a:r>
              <a:rPr lang="en-AU" sz="1400" dirty="0" smtClean="0"/>
              <a:t>Industry Test Working Group (ITWG) being established – first ITWG meeting on 13 February to review the Industry Test Strategy.</a:t>
            </a:r>
          </a:p>
          <a:p>
            <a:pPr>
              <a:spcBef>
                <a:spcPts val="600"/>
              </a:spcBef>
              <a:spcAft>
                <a:spcPts val="600"/>
              </a:spcAft>
            </a:pPr>
            <a:r>
              <a:rPr lang="en-AU" sz="1400" dirty="0" smtClean="0"/>
              <a:t>Industry Testing for the EN and MC changes scheduled to commence from 3 April 2017, Industry Test Plan (EN/MC) to be discussed with Industry at 13 Feb ITWG  </a:t>
            </a:r>
          </a:p>
          <a:p>
            <a:pPr>
              <a:spcBef>
                <a:spcPts val="600"/>
              </a:spcBef>
              <a:spcAft>
                <a:spcPts val="600"/>
              </a:spcAft>
            </a:pPr>
            <a:r>
              <a:rPr lang="en-AU" sz="1400" dirty="0" smtClean="0"/>
              <a:t>Targeting RWG meeting on 7 March to discuss first draft of Industry Transition and Cutover Plan.</a:t>
            </a:r>
          </a:p>
          <a:p>
            <a:pPr>
              <a:spcBef>
                <a:spcPts val="600"/>
              </a:spcBef>
              <a:spcAft>
                <a:spcPts val="600"/>
              </a:spcAft>
            </a:pPr>
            <a:endParaRPr lang="en-AU" sz="1200" dirty="0"/>
          </a:p>
          <a:p>
            <a:pPr>
              <a:spcBef>
                <a:spcPts val="600"/>
              </a:spcBef>
              <a:spcAft>
                <a:spcPts val="600"/>
              </a:spcAft>
            </a:pPr>
            <a:endParaRPr lang="en-AU" sz="1200" dirty="0"/>
          </a:p>
          <a:p>
            <a:pPr>
              <a:spcBef>
                <a:spcPts val="600"/>
              </a:spcBef>
              <a:spcAft>
                <a:spcPts val="600"/>
              </a:spcAft>
            </a:pPr>
            <a:endParaRPr lang="en-AU" sz="1200" dirty="0" smtClean="0"/>
          </a:p>
          <a:p>
            <a:pPr marL="0" indent="0">
              <a:buNone/>
            </a:pPr>
            <a:endParaRPr lang="en-AU" sz="1700" strike="sngStrike" dirty="0"/>
          </a:p>
          <a:p>
            <a:pPr lvl="1"/>
            <a:endParaRPr lang="en-AU" sz="1500" dirty="0" smtClean="0"/>
          </a:p>
          <a:p>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smtClean="0"/>
          </a:p>
        </p:txBody>
      </p:sp>
    </p:spTree>
    <p:extLst>
      <p:ext uri="{BB962C8B-B14F-4D97-AF65-F5344CB8AC3E}">
        <p14:creationId xmlns:p14="http://schemas.microsoft.com/office/powerpoint/2010/main" val="269522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Watching briefs</a:t>
            </a:r>
            <a:endParaRPr lang="en-AU" dirty="0"/>
          </a:p>
        </p:txBody>
      </p:sp>
      <p:sp>
        <p:nvSpPr>
          <p:cNvPr id="3" name="Content Placeholder 2"/>
          <p:cNvSpPr>
            <a:spLocks noGrp="1"/>
          </p:cNvSpPr>
          <p:nvPr>
            <p:ph idx="1"/>
          </p:nvPr>
        </p:nvSpPr>
        <p:spPr>
          <a:xfrm>
            <a:off x="251520" y="1196752"/>
            <a:ext cx="8640960" cy="5472608"/>
          </a:xfrm>
        </p:spPr>
        <p:txBody>
          <a:bodyPr>
            <a:normAutofit/>
          </a:bodyPr>
          <a:lstStyle/>
          <a:p>
            <a:r>
              <a:rPr lang="en-AU" sz="1600" b="1" dirty="0"/>
              <a:t>Treatment of Vic AMI meters</a:t>
            </a:r>
          </a:p>
          <a:p>
            <a:pPr lvl="1"/>
            <a:r>
              <a:rPr lang="en-AU" sz="1300" dirty="0"/>
              <a:t>Alterations to Market systems (Meter Type identification codes; ‘MRIM’ &amp; ‘RWD’)</a:t>
            </a:r>
          </a:p>
          <a:p>
            <a:pPr lvl="1"/>
            <a:r>
              <a:rPr lang="en-AU" sz="1300" dirty="0"/>
              <a:t>Updates to substitution methodology ‘labels’ in </a:t>
            </a:r>
            <a:r>
              <a:rPr lang="en-AU" sz="1300" dirty="0" smtClean="0"/>
              <a:t>data provision</a:t>
            </a:r>
            <a:endParaRPr lang="en-AU" sz="1300" dirty="0"/>
          </a:p>
          <a:p>
            <a:pPr lvl="1"/>
            <a:r>
              <a:rPr lang="en-AU" sz="1300" dirty="0"/>
              <a:t>Requirement for VIC DBs to accredit against the MDP Type 4 with consideration to arrangements made under clause 11.86.7</a:t>
            </a:r>
          </a:p>
          <a:p>
            <a:pPr lvl="1"/>
            <a:r>
              <a:rPr lang="en-AU" sz="1300" dirty="0"/>
              <a:t>Other obligations: removal of </a:t>
            </a:r>
            <a:r>
              <a:rPr lang="en-AU" sz="1300" dirty="0" smtClean="0"/>
              <a:t>NSRD</a:t>
            </a:r>
          </a:p>
          <a:p>
            <a:endParaRPr lang="en-AU" sz="1600" b="1" dirty="0" smtClean="0"/>
          </a:p>
          <a:p>
            <a:r>
              <a:rPr lang="en-AU" sz="1600" b="1" dirty="0" smtClean="0"/>
              <a:t>Vic </a:t>
            </a:r>
            <a:r>
              <a:rPr lang="en-AU" sz="1600" b="1" dirty="0"/>
              <a:t>Govt. Consultation on Competition in Metering </a:t>
            </a:r>
          </a:p>
          <a:p>
            <a:pPr lvl="1"/>
            <a:r>
              <a:rPr lang="en-AU" sz="1300" dirty="0" smtClean="0"/>
              <a:t>Decision made: Option 4</a:t>
            </a:r>
          </a:p>
          <a:p>
            <a:pPr lvl="1"/>
            <a:r>
              <a:rPr lang="en-AU" sz="1300" dirty="0" smtClean="0"/>
              <a:t>Detail to be worked through in a focus group</a:t>
            </a:r>
          </a:p>
          <a:p>
            <a:pPr lvl="2"/>
            <a:r>
              <a:rPr lang="en-AU" sz="1300" dirty="0" smtClean="0"/>
              <a:t>Basic principle: in Victoria, the FRMP will be required to appoint the LNSP as the MC</a:t>
            </a:r>
          </a:p>
          <a:p>
            <a:pPr lvl="1"/>
            <a:r>
              <a:rPr lang="en-AU" sz="1300" dirty="0" smtClean="0"/>
              <a:t>Potential </a:t>
            </a:r>
            <a:r>
              <a:rPr lang="en-AU" sz="1300" dirty="0"/>
              <a:t>alterations to Procedures &amp; systems to accommodate outcomes </a:t>
            </a:r>
          </a:p>
          <a:p>
            <a:endParaRPr lang="en-AU" sz="1300" b="1" dirty="0" smtClean="0"/>
          </a:p>
        </p:txBody>
      </p:sp>
    </p:spTree>
    <p:extLst>
      <p:ext uri="{BB962C8B-B14F-4D97-AF65-F5344CB8AC3E}">
        <p14:creationId xmlns:p14="http://schemas.microsoft.com/office/powerpoint/2010/main" val="74882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PCF Forward Plan</a:t>
            </a:r>
            <a:endParaRPr lang="en-AU" dirty="0"/>
          </a:p>
        </p:txBody>
      </p:sp>
    </p:spTree>
    <p:extLst>
      <p:ext uri="{BB962C8B-B14F-4D97-AF65-F5344CB8AC3E}">
        <p14:creationId xmlns:p14="http://schemas.microsoft.com/office/powerpoint/2010/main" val="3601046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Forward Meeting Plan</a:t>
            </a:r>
            <a:endParaRPr lang="en-AU" dirty="0"/>
          </a:p>
        </p:txBody>
      </p:sp>
      <p:graphicFrame>
        <p:nvGraphicFramePr>
          <p:cNvPr id="5" name="Content Placeholder 3"/>
          <p:cNvGraphicFramePr>
            <a:graphicFrameLocks/>
          </p:cNvGraphicFramePr>
          <p:nvPr>
            <p:extLst>
              <p:ext uri="{D42A27DB-BD31-4B8C-83A1-F6EECF244321}">
                <p14:modId xmlns:p14="http://schemas.microsoft.com/office/powerpoint/2010/main" val="3589640027"/>
              </p:ext>
            </p:extLst>
          </p:nvPr>
        </p:nvGraphicFramePr>
        <p:xfrm>
          <a:off x="4499992" y="1268760"/>
          <a:ext cx="4176464" cy="4652258"/>
        </p:xfrm>
        <a:graphic>
          <a:graphicData uri="http://schemas.openxmlformats.org/drawingml/2006/table">
            <a:tbl>
              <a:tblPr>
                <a:tableStyleId>{5C22544A-7EE6-4342-B048-85BDC9FD1C3A}</a:tableStyleId>
              </a:tblPr>
              <a:tblGrid>
                <a:gridCol w="2885557"/>
                <a:gridCol w="1290907"/>
              </a:tblGrid>
              <a:tr h="306275">
                <a:tc>
                  <a:txBody>
                    <a:bodyPr/>
                    <a:lstStyle/>
                    <a:p>
                      <a:pPr algn="l" fontAlgn="b"/>
                      <a:r>
                        <a:rPr lang="en-AU" sz="1600" b="1" u="none" strike="noStrike" kern="1200" baseline="0" dirty="0" smtClean="0">
                          <a:solidFill>
                            <a:schemeClr val="dk1"/>
                          </a:solidFill>
                          <a:effectLst/>
                          <a:latin typeface="+mn-lt"/>
                          <a:ea typeface="+mn-ea"/>
                          <a:cs typeface="+mn-cs"/>
                        </a:rPr>
                        <a:t>POC-PCF meeting dates</a:t>
                      </a:r>
                      <a:endParaRPr lang="en-AU" sz="1600" b="1" u="none" strike="noStrike" kern="1200" baseline="0" dirty="0">
                        <a:solidFill>
                          <a:schemeClr val="dk1"/>
                        </a:solidFill>
                        <a:effectLst/>
                        <a:latin typeface="+mn-lt"/>
                        <a:ea typeface="+mn-ea"/>
                        <a:cs typeface="+mn-cs"/>
                      </a:endParaRPr>
                    </a:p>
                  </a:txBody>
                  <a:tcPr marL="5867" marR="5867" marT="586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AU" sz="1600" b="1" u="none" strike="noStrike" kern="1200" baseline="0" dirty="0" smtClean="0">
                          <a:solidFill>
                            <a:schemeClr val="dk1"/>
                          </a:solidFill>
                          <a:effectLst/>
                          <a:latin typeface="+mn-lt"/>
                          <a:ea typeface="+mn-ea"/>
                          <a:cs typeface="+mn-cs"/>
                        </a:rPr>
                        <a:t>Dates</a:t>
                      </a:r>
                      <a:endParaRPr lang="en-AU" sz="1600" b="1" u="none" strike="noStrike" kern="1200" baseline="0" dirty="0">
                        <a:solidFill>
                          <a:schemeClr val="dk1"/>
                        </a:solidFill>
                        <a:effectLst/>
                        <a:latin typeface="+mn-lt"/>
                        <a:ea typeface="+mn-ea"/>
                        <a:cs typeface="+mn-cs"/>
                      </a:endParaRPr>
                    </a:p>
                  </a:txBody>
                  <a:tcPr marL="5867" marR="5867" marT="586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a:solidFill>
                            <a:schemeClr val="accent4">
                              <a:lumMod val="50000"/>
                            </a:schemeClr>
                          </a:solidFill>
                          <a:effectLst/>
                        </a:rPr>
                        <a:t>16-Sep-16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algn="l" fontAlgn="b"/>
                      <a:r>
                        <a:rPr lang="en-AU" sz="1400" u="none" strike="noStrike" dirty="0">
                          <a:solidFill>
                            <a:schemeClr val="accent4">
                              <a:lumMod val="50000"/>
                            </a:schemeClr>
                          </a:solidFill>
                          <a:effectLst/>
                        </a:rPr>
                        <a:t>POC-PCF Meeting #2</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a:solidFill>
                            <a:schemeClr val="accent4">
                              <a:lumMod val="50000"/>
                            </a:schemeClr>
                          </a:solidFill>
                          <a:effectLst/>
                        </a:rPr>
                        <a:t>7-Oct-16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algn="l" fontAlgn="b"/>
                      <a:r>
                        <a:rPr lang="en-AU" sz="1400" u="none" strike="noStrike" dirty="0">
                          <a:solidFill>
                            <a:schemeClr val="accent4">
                              <a:lumMod val="50000"/>
                            </a:schemeClr>
                          </a:solidFill>
                          <a:effectLst/>
                        </a:rPr>
                        <a:t>POC-PCF Meeting #3</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smtClean="0">
                          <a:solidFill>
                            <a:schemeClr val="accent4">
                              <a:lumMod val="50000"/>
                            </a:schemeClr>
                          </a:solidFill>
                          <a:effectLst/>
                        </a:rPr>
                        <a:t>15-Nov-16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algn="l" fontAlgn="b"/>
                      <a:r>
                        <a:rPr lang="en-AU" sz="1400" u="none" strike="noStrike" dirty="0">
                          <a:solidFill>
                            <a:schemeClr val="accent4">
                              <a:lumMod val="50000"/>
                            </a:schemeClr>
                          </a:solidFill>
                          <a:effectLst/>
                        </a:rPr>
                        <a:t>POC-PCF Meeting #4</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smtClean="0">
                          <a:solidFill>
                            <a:schemeClr val="accent4">
                              <a:lumMod val="50000"/>
                            </a:schemeClr>
                          </a:solidFill>
                          <a:effectLst/>
                        </a:rPr>
                        <a:t>15-Dec-16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algn="l" fontAlgn="b"/>
                      <a:r>
                        <a:rPr lang="en-AU" sz="1400" u="none" strike="noStrike" dirty="0">
                          <a:solidFill>
                            <a:schemeClr val="accent4">
                              <a:lumMod val="50000"/>
                            </a:schemeClr>
                          </a:solidFill>
                          <a:effectLst/>
                        </a:rPr>
                        <a:t>POC-PCF Meeting #5</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AU" sz="1400" u="none" strike="noStrike" kern="1200" dirty="0" smtClean="0">
                          <a:solidFill>
                            <a:schemeClr val="accent4">
                              <a:lumMod val="50000"/>
                            </a:schemeClr>
                          </a:solidFill>
                          <a:effectLst/>
                          <a:latin typeface="+mn-lt"/>
                          <a:ea typeface="+mn-ea"/>
                          <a:cs typeface="+mn-cs"/>
                        </a:rPr>
                        <a:t>13-Feb-17</a:t>
                      </a:r>
                      <a:endParaRPr lang="en-AU" sz="1400" u="none" strike="noStrike" kern="1200" dirty="0">
                        <a:solidFill>
                          <a:schemeClr val="accent4">
                            <a:lumMod val="50000"/>
                          </a:schemeClr>
                        </a:solidFill>
                        <a:effectLst/>
                        <a:latin typeface="+mn-lt"/>
                        <a:ea typeface="+mn-ea"/>
                        <a:cs typeface="+mn-cs"/>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890">
                <a:tc>
                  <a:txBody>
                    <a:bodyPr/>
                    <a:lstStyle/>
                    <a:p>
                      <a:pPr algn="l" fontAlgn="b"/>
                      <a:r>
                        <a:rPr lang="en-AU" sz="1400" u="none" strike="noStrike" dirty="0">
                          <a:solidFill>
                            <a:schemeClr val="accent4">
                              <a:lumMod val="50000"/>
                            </a:schemeClr>
                          </a:solidFill>
                          <a:effectLst/>
                        </a:rPr>
                        <a:t>POC-PCF Meeting #6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AU" sz="1400" u="none" strike="noStrike" dirty="0">
                          <a:solidFill>
                            <a:schemeClr val="accent4">
                              <a:lumMod val="50000"/>
                            </a:schemeClr>
                          </a:solidFill>
                          <a:effectLst/>
                        </a:rPr>
                        <a:t>23-Feb-17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12633">
                <a:tc>
                  <a:txBody>
                    <a:bodyPr/>
                    <a:lstStyle/>
                    <a:p>
                      <a:pPr algn="l" fontAlgn="b"/>
                      <a:r>
                        <a:rPr lang="en-AU" sz="1400" u="none" strike="noStrike" dirty="0">
                          <a:solidFill>
                            <a:schemeClr val="accent4">
                              <a:lumMod val="50000"/>
                            </a:schemeClr>
                          </a:solidFill>
                          <a:effectLst/>
                        </a:rPr>
                        <a:t>POC-PCF Meeting #7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AU" sz="1400" u="none" strike="noStrike" dirty="0">
                          <a:solidFill>
                            <a:schemeClr val="accent4">
                              <a:lumMod val="50000"/>
                            </a:schemeClr>
                          </a:solidFill>
                          <a:effectLst/>
                        </a:rPr>
                        <a:t>23-Mar-17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8890">
                <a:tc>
                  <a:txBody>
                    <a:bodyPr/>
                    <a:lstStyle/>
                    <a:p>
                      <a:pPr algn="l" fontAlgn="b"/>
                      <a:r>
                        <a:rPr lang="en-AU" sz="1400" u="none" strike="noStrike" dirty="0">
                          <a:solidFill>
                            <a:schemeClr val="accent4">
                              <a:lumMod val="50000"/>
                            </a:schemeClr>
                          </a:solidFill>
                          <a:effectLst/>
                        </a:rPr>
                        <a:t>POC-PCF Meeting #8</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smtClean="0">
                          <a:solidFill>
                            <a:schemeClr val="accent4">
                              <a:lumMod val="50000"/>
                            </a:schemeClr>
                          </a:solidFill>
                          <a:effectLst/>
                        </a:rPr>
                        <a:t>27-Apr-17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#9</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25-May-17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#10</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22-Jun-17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#11</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27-Jul-17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#12</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24-Aug-17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#13</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28-Sep-17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#14</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26-Oct-17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#15</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400" u="none" strike="noStrike" dirty="0">
                          <a:solidFill>
                            <a:schemeClr val="accent4">
                              <a:lumMod val="50000"/>
                            </a:schemeClr>
                          </a:solidFill>
                          <a:effectLst/>
                        </a:rPr>
                        <a:t>23-Nov-17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890">
                <a:tc>
                  <a:txBody>
                    <a:bodyPr/>
                    <a:lstStyle/>
                    <a:p>
                      <a:pPr algn="l" fontAlgn="b"/>
                      <a:r>
                        <a:rPr lang="en-AU" sz="1400" u="none" strike="noStrike" dirty="0">
                          <a:solidFill>
                            <a:schemeClr val="accent4">
                              <a:lumMod val="50000"/>
                            </a:schemeClr>
                          </a:solidFill>
                          <a:effectLst/>
                        </a:rPr>
                        <a:t>POC-PCF Meeting #16</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AU" sz="1400" u="none" strike="noStrike" dirty="0">
                          <a:solidFill>
                            <a:schemeClr val="accent4">
                              <a:lumMod val="50000"/>
                            </a:schemeClr>
                          </a:solidFill>
                          <a:effectLst/>
                        </a:rPr>
                        <a:t>14-Dec-17</a:t>
                      </a:r>
                      <a:endParaRPr lang="en-AU" sz="1400" b="0" i="0" u="none" strike="noStrike" dirty="0">
                        <a:solidFill>
                          <a:schemeClr val="accent4">
                            <a:lumMod val="50000"/>
                          </a:schemeClr>
                        </a:solidFill>
                        <a:effectLst/>
                        <a:latin typeface="Calibri" panose="020F0502020204030204" pitchFamily="34" charset="0"/>
                      </a:endParaRPr>
                    </a:p>
                  </a:txBody>
                  <a:tcPr marL="5867" marR="5867" marT="5867"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6" name="Content Placeholder 2"/>
          <p:cNvSpPr>
            <a:spLocks noGrp="1"/>
          </p:cNvSpPr>
          <p:nvPr>
            <p:ph idx="1"/>
          </p:nvPr>
        </p:nvSpPr>
        <p:spPr>
          <a:xfrm>
            <a:off x="179512" y="1357298"/>
            <a:ext cx="4248472" cy="4768865"/>
          </a:xfrm>
        </p:spPr>
        <p:txBody>
          <a:bodyPr>
            <a:normAutofit/>
          </a:bodyPr>
          <a:lstStyle/>
          <a:p>
            <a:pPr marL="0" indent="0">
              <a:buNone/>
            </a:pPr>
            <a:r>
              <a:rPr lang="en-AU" sz="2000" dirty="0" smtClean="0"/>
              <a:t>Facilities: </a:t>
            </a:r>
          </a:p>
          <a:p>
            <a:r>
              <a:rPr lang="en-AU" sz="2000" dirty="0" smtClean="0"/>
              <a:t>Melbourne, Sydney, Brisbane, Adelaide offices</a:t>
            </a:r>
          </a:p>
          <a:p>
            <a:r>
              <a:rPr lang="en-AU" sz="2000" dirty="0" smtClean="0"/>
              <a:t>Video conference</a:t>
            </a:r>
          </a:p>
          <a:p>
            <a:r>
              <a:rPr lang="en-AU" sz="2000" dirty="0" smtClean="0"/>
              <a:t>Webinar (when required) </a:t>
            </a:r>
          </a:p>
          <a:p>
            <a:pPr marL="0" indent="0">
              <a:buNone/>
            </a:pPr>
            <a:endParaRPr lang="en-AU" sz="2000" dirty="0" smtClean="0"/>
          </a:p>
          <a:p>
            <a:pPr marL="0" indent="0">
              <a:buNone/>
            </a:pPr>
            <a:endParaRPr lang="en-AU" sz="2000" dirty="0"/>
          </a:p>
        </p:txBody>
      </p:sp>
    </p:spTree>
    <p:extLst>
      <p:ext uri="{BB962C8B-B14F-4D97-AF65-F5344CB8AC3E}">
        <p14:creationId xmlns:p14="http://schemas.microsoft.com/office/powerpoint/2010/main" val="3694145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 &amp; Contacts</a:t>
            </a:r>
            <a:endParaRPr lang="en-AU" dirty="0"/>
          </a:p>
        </p:txBody>
      </p:sp>
      <p:sp>
        <p:nvSpPr>
          <p:cNvPr id="3" name="Content Placeholder 2"/>
          <p:cNvSpPr>
            <a:spLocks noGrp="1"/>
          </p:cNvSpPr>
          <p:nvPr>
            <p:ph idx="1"/>
          </p:nvPr>
        </p:nvSpPr>
        <p:spPr>
          <a:xfrm>
            <a:off x="251520" y="1268760"/>
            <a:ext cx="3888432" cy="5168046"/>
          </a:xfrm>
        </p:spPr>
        <p:txBody>
          <a:bodyPr>
            <a:normAutofit fontScale="85000" lnSpcReduction="20000"/>
          </a:bodyPr>
          <a:lstStyle/>
          <a:p>
            <a:pPr marL="0" indent="0">
              <a:buNone/>
            </a:pPr>
            <a:r>
              <a:rPr lang="en-AU" b="1" dirty="0" smtClean="0"/>
              <a:t>Program:</a:t>
            </a:r>
          </a:p>
          <a:p>
            <a:r>
              <a:rPr lang="en-AU" sz="2100" dirty="0" smtClean="0"/>
              <a:t>Antara Mascarenhas </a:t>
            </a:r>
          </a:p>
          <a:p>
            <a:r>
              <a:rPr lang="en-AU" sz="2100" dirty="0" smtClean="0"/>
              <a:t>Ben Healy</a:t>
            </a:r>
          </a:p>
          <a:p>
            <a:r>
              <a:rPr lang="en-AU" sz="2100" dirty="0" smtClean="0"/>
              <a:t>Mike Ryan</a:t>
            </a:r>
          </a:p>
          <a:p>
            <a:pPr marL="0" indent="0">
              <a:buNone/>
            </a:pPr>
            <a:endParaRPr lang="en-AU" b="1" dirty="0" smtClean="0"/>
          </a:p>
          <a:p>
            <a:pPr marL="0" indent="0">
              <a:buNone/>
            </a:pPr>
            <a:r>
              <a:rPr lang="en-AU" b="1" dirty="0" smtClean="0"/>
              <a:t>Procedures:</a:t>
            </a:r>
          </a:p>
          <a:p>
            <a:r>
              <a:rPr lang="en-AU" sz="2100" dirty="0" smtClean="0"/>
              <a:t>Noura Elhawary</a:t>
            </a:r>
          </a:p>
          <a:p>
            <a:pPr marL="0" indent="0">
              <a:buNone/>
            </a:pPr>
            <a:endParaRPr lang="en-AU" b="1" dirty="0"/>
          </a:p>
          <a:p>
            <a:pPr marL="0" indent="0">
              <a:buNone/>
            </a:pPr>
            <a:r>
              <a:rPr lang="en-AU" b="1" dirty="0" smtClean="0"/>
              <a:t>B2B Procedures:</a:t>
            </a:r>
          </a:p>
          <a:p>
            <a:r>
              <a:rPr lang="en-AU" sz="2100" dirty="0" smtClean="0"/>
              <a:t>Chris Cormack</a:t>
            </a:r>
          </a:p>
          <a:p>
            <a:pPr marL="0" indent="0">
              <a:buNone/>
            </a:pPr>
            <a:endParaRPr lang="en-AU" b="1" dirty="0"/>
          </a:p>
          <a:p>
            <a:pPr marL="0" indent="0">
              <a:buNone/>
            </a:pPr>
            <a:r>
              <a:rPr lang="en-AU" b="1" dirty="0" smtClean="0"/>
              <a:t>Readiness:</a:t>
            </a:r>
          </a:p>
          <a:p>
            <a:r>
              <a:rPr lang="en-AU" sz="2100" dirty="0" smtClean="0"/>
              <a:t>Tim Sheridan</a:t>
            </a:r>
          </a:p>
          <a:p>
            <a:r>
              <a:rPr lang="en-AU" sz="2100" dirty="0" smtClean="0"/>
              <a:t>Kerry Galloway</a:t>
            </a:r>
          </a:p>
          <a:p>
            <a:pPr marL="0" indent="0">
              <a:buNone/>
            </a:pPr>
            <a:endParaRPr lang="en-AU" b="1" dirty="0"/>
          </a:p>
          <a:p>
            <a:pPr marL="0" indent="0">
              <a:buNone/>
            </a:pPr>
            <a:r>
              <a:rPr lang="en-AU" b="1" dirty="0" smtClean="0"/>
              <a:t>Systems:</a:t>
            </a:r>
          </a:p>
          <a:p>
            <a:r>
              <a:rPr lang="en-AU" sz="2100" dirty="0" smtClean="0"/>
              <a:t>Hamish McNeish</a:t>
            </a:r>
          </a:p>
        </p:txBody>
      </p:sp>
      <p:sp>
        <p:nvSpPr>
          <p:cNvPr id="5" name="Content Placeholder 2"/>
          <p:cNvSpPr txBox="1">
            <a:spLocks/>
          </p:cNvSpPr>
          <p:nvPr/>
        </p:nvSpPr>
        <p:spPr>
          <a:xfrm>
            <a:off x="4860032" y="1628800"/>
            <a:ext cx="2592288" cy="2136760"/>
          </a:xfrm>
          <a:prstGeom prst="rect">
            <a:avLst/>
          </a:prstGeom>
        </p:spPr>
        <p:txBody>
          <a:bodyPr vert="horz" lIns="91440" tIns="45720" rIns="91440" bIns="45720" rtlCol="0">
            <a:normAutofit/>
          </a:bodyPr>
          <a:lstStyle>
            <a:lvl1pPr marL="363538" indent="-363538" algn="l" defTabSz="914400" rtl="0" eaLnBrk="1" latinLnBrk="0" hangingPunct="1">
              <a:spcBef>
                <a:spcPct val="20000"/>
              </a:spcBef>
              <a:buFont typeface="Arial" pitchFamily="34" charset="0"/>
              <a:buChar char="•"/>
              <a:defRPr sz="2400" kern="1200" cap="none" baseline="0">
                <a:solidFill>
                  <a:schemeClr val="tx1"/>
                </a:solidFill>
                <a:latin typeface="+mn-lt"/>
                <a:ea typeface="+mn-ea"/>
                <a:cs typeface="+mn-cs"/>
              </a:defRPr>
            </a:lvl1pPr>
            <a:lvl2pPr marL="712788" indent="-349250" algn="l" defTabSz="914400" rtl="0" eaLnBrk="1" latinLnBrk="0" hangingPunct="1">
              <a:spcBef>
                <a:spcPct val="20000"/>
              </a:spcBef>
              <a:buFont typeface="Courier New" pitchFamily="49" charset="0"/>
              <a:buChar char="o"/>
              <a:defRPr sz="2200" kern="1200">
                <a:solidFill>
                  <a:schemeClr val="tx1"/>
                </a:solidFill>
                <a:latin typeface="+mn-lt"/>
                <a:ea typeface="+mn-ea"/>
                <a:cs typeface="+mn-cs"/>
              </a:defRPr>
            </a:lvl2pPr>
            <a:lvl3pPr marL="1076325" indent="-363538"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3pPr>
            <a:lvl4pPr marL="1344613" indent="-2682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612900" indent="-268288"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AU" b="1" dirty="0"/>
          </a:p>
          <a:p>
            <a:pPr marL="0" indent="0">
              <a:buFont typeface="Arial" pitchFamily="34" charset="0"/>
              <a:buNone/>
            </a:pPr>
            <a:r>
              <a:rPr lang="en-AU" b="1" dirty="0" smtClean="0"/>
              <a:t>Email: </a:t>
            </a:r>
            <a:endParaRPr lang="en-AU" sz="2100" dirty="0" smtClean="0"/>
          </a:p>
        </p:txBody>
      </p:sp>
      <p:sp>
        <p:nvSpPr>
          <p:cNvPr id="6" name="Rectangle 5"/>
          <p:cNvSpPr/>
          <p:nvPr/>
        </p:nvSpPr>
        <p:spPr>
          <a:xfrm>
            <a:off x="5868144" y="2060848"/>
            <a:ext cx="2997937" cy="461665"/>
          </a:xfrm>
          <a:prstGeom prst="rect">
            <a:avLst/>
          </a:prstGeom>
        </p:spPr>
        <p:txBody>
          <a:bodyPr wrap="none">
            <a:spAutoFit/>
          </a:bodyPr>
          <a:lstStyle/>
          <a:p>
            <a:r>
              <a:rPr lang="en-AU" sz="2400" b="1" dirty="0">
                <a:hlinkClick r:id="rId2"/>
              </a:rPr>
              <a:t>poc@aemo.com.au</a:t>
            </a:r>
            <a:endParaRPr lang="en-AU" sz="2400" b="1" dirty="0"/>
          </a:p>
        </p:txBody>
      </p:sp>
    </p:spTree>
    <p:extLst>
      <p:ext uri="{BB962C8B-B14F-4D97-AF65-F5344CB8AC3E}">
        <p14:creationId xmlns:p14="http://schemas.microsoft.com/office/powerpoint/2010/main" val="250392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AEMO Program Update</a:t>
            </a:r>
            <a:endParaRPr lang="en-AU" dirty="0"/>
          </a:p>
        </p:txBody>
      </p:sp>
      <p:sp>
        <p:nvSpPr>
          <p:cNvPr id="3" name="Content Placeholder 2"/>
          <p:cNvSpPr>
            <a:spLocks noGrp="1"/>
          </p:cNvSpPr>
          <p:nvPr>
            <p:ph idx="1"/>
          </p:nvPr>
        </p:nvSpPr>
        <p:spPr>
          <a:xfrm>
            <a:off x="107504" y="1124744"/>
            <a:ext cx="8784976" cy="5472608"/>
          </a:xfrm>
        </p:spPr>
        <p:txBody>
          <a:bodyPr>
            <a:noAutofit/>
          </a:bodyPr>
          <a:lstStyle/>
          <a:p>
            <a:pPr marL="0" indent="0">
              <a:buNone/>
            </a:pPr>
            <a:r>
              <a:rPr lang="en-AU" sz="1200" b="1" dirty="0"/>
              <a:t>General:</a:t>
            </a:r>
          </a:p>
          <a:p>
            <a:r>
              <a:rPr lang="en-AU" sz="1200" dirty="0"/>
              <a:t>AEMO held a PCF on 23 March; AEMO to update on the VICAMI metering type watching brief – Verbal update</a:t>
            </a:r>
          </a:p>
          <a:p>
            <a:r>
              <a:rPr lang="en-AU" sz="1200" dirty="0"/>
              <a:t>AEMO Board meeting early March to consider IEC’s recommended B2B Procedures </a:t>
            </a:r>
          </a:p>
          <a:p>
            <a:pPr marL="0" lvl="0" indent="0">
              <a:buNone/>
            </a:pPr>
            <a:endParaRPr lang="en-AU" sz="1200" dirty="0" smtClean="0"/>
          </a:p>
          <a:p>
            <a:pPr marL="0" indent="0">
              <a:buNone/>
            </a:pPr>
            <a:r>
              <a:rPr lang="en-AU" sz="1200" b="1" dirty="0" smtClean="0"/>
              <a:t>AEMO Procedures</a:t>
            </a:r>
            <a:endParaRPr lang="en-AU" sz="1200" dirty="0"/>
          </a:p>
          <a:p>
            <a:r>
              <a:rPr lang="en-AU" sz="1200" dirty="0"/>
              <a:t>AEMO published the WP2 final report and determination on 28</a:t>
            </a:r>
            <a:r>
              <a:rPr lang="en-AU" sz="1200" baseline="30000" dirty="0"/>
              <a:t>th</a:t>
            </a:r>
            <a:r>
              <a:rPr lang="en-AU" sz="1200" dirty="0"/>
              <a:t> February 2017.</a:t>
            </a:r>
          </a:p>
          <a:p>
            <a:r>
              <a:rPr lang="en-AU" sz="1200" dirty="0"/>
              <a:t>Held PWG meeting on 6 March – discussed upcoming ‘As Built’ consultation</a:t>
            </a:r>
          </a:p>
          <a:p>
            <a:pPr marL="0" indent="0">
              <a:buNone/>
            </a:pPr>
            <a:endParaRPr lang="en-AU" sz="1200" dirty="0" smtClean="0"/>
          </a:p>
          <a:p>
            <a:pPr marL="0" indent="0">
              <a:buNone/>
            </a:pPr>
            <a:r>
              <a:rPr lang="en-AU" sz="1200" b="1" dirty="0"/>
              <a:t>B2B Procedures</a:t>
            </a:r>
          </a:p>
          <a:p>
            <a:pPr lvl="0"/>
            <a:r>
              <a:rPr lang="en-AU" sz="1200" dirty="0"/>
              <a:t>B2B-WG will be considered amendments and final updates from IEC meeting. </a:t>
            </a:r>
          </a:p>
          <a:p>
            <a:pPr lvl="0"/>
            <a:r>
              <a:rPr lang="en-AU" sz="1200" dirty="0"/>
              <a:t>B2B- Procedures published on 6 March</a:t>
            </a:r>
          </a:p>
          <a:p>
            <a:pPr marL="0" lvl="0" indent="0">
              <a:buNone/>
            </a:pPr>
            <a:endParaRPr lang="en-AU" sz="1200" dirty="0"/>
          </a:p>
          <a:p>
            <a:pPr marL="0" lvl="0" indent="0">
              <a:buNone/>
            </a:pPr>
            <a:r>
              <a:rPr lang="en-AU" sz="1200" b="1" dirty="0"/>
              <a:t>Systems</a:t>
            </a:r>
          </a:p>
          <a:p>
            <a:r>
              <a:rPr lang="en-AU" sz="1200" dirty="0"/>
              <a:t>ASWG has approved the draft B2B related schema (R36) and this draft has been published on the AEMO website</a:t>
            </a:r>
          </a:p>
          <a:p>
            <a:pPr lvl="0"/>
            <a:r>
              <a:rPr lang="en-AU" sz="1200" dirty="0"/>
              <a:t>The SWG Focus Group provided feedback to the </a:t>
            </a:r>
            <a:r>
              <a:rPr lang="en-AU" sz="1200" i="1" dirty="0"/>
              <a:t>SMP User Guide/Technical Guide</a:t>
            </a:r>
            <a:r>
              <a:rPr lang="en-AU" sz="1200" dirty="0"/>
              <a:t> on 15</a:t>
            </a:r>
            <a:r>
              <a:rPr lang="en-AU" sz="1200" baseline="30000" dirty="0"/>
              <a:t>th</a:t>
            </a:r>
            <a:r>
              <a:rPr lang="en-AU" sz="1200" dirty="0"/>
              <a:t> March</a:t>
            </a:r>
          </a:p>
          <a:p>
            <a:pPr lvl="0"/>
            <a:r>
              <a:rPr lang="en-AU" sz="1200" dirty="0"/>
              <a:t>An updated </a:t>
            </a:r>
            <a:r>
              <a:rPr lang="en-AU" sz="1200" i="1" dirty="0"/>
              <a:t>EN/MC MSATS Technical Specification</a:t>
            </a:r>
            <a:r>
              <a:rPr lang="en-AU" sz="1200" dirty="0"/>
              <a:t> was published on 14</a:t>
            </a:r>
            <a:r>
              <a:rPr lang="en-AU" sz="1200" baseline="30000" dirty="0"/>
              <a:t>th</a:t>
            </a:r>
            <a:r>
              <a:rPr lang="en-AU" sz="1200" dirty="0"/>
              <a:t> March after review at the Market Systems User Group (MSUG)</a:t>
            </a:r>
          </a:p>
          <a:p>
            <a:pPr marL="0" lvl="0" indent="0">
              <a:buNone/>
            </a:pPr>
            <a:endParaRPr lang="en-AU" sz="1200" dirty="0"/>
          </a:p>
          <a:p>
            <a:pPr marL="0" lvl="0" indent="0">
              <a:buNone/>
            </a:pPr>
            <a:r>
              <a:rPr lang="en-AU" sz="1200" b="1" dirty="0"/>
              <a:t>Readiness:</a:t>
            </a:r>
          </a:p>
          <a:p>
            <a:r>
              <a:rPr lang="en-AU" sz="1200" dirty="0"/>
              <a:t>Industry readiness reports for March are available on AEMO’s website - project status remains amber.</a:t>
            </a:r>
          </a:p>
          <a:p>
            <a:r>
              <a:rPr lang="en-AU" sz="1200" dirty="0"/>
              <a:t>Participant Information Session held on 24 March – Work Package 2 Procedures and B2B Procedures. </a:t>
            </a:r>
          </a:p>
          <a:p>
            <a:r>
              <a:rPr lang="en-AU" sz="1200" dirty="0"/>
              <a:t>Second drafts released for Industry Accreditation &amp; Registration Plan, Industry Test Strategy, EN/MC Industry Test Plan and EN/MC Industry Test Workbook.</a:t>
            </a:r>
          </a:p>
          <a:p>
            <a:endParaRPr lang="en-AU" sz="1200" dirty="0"/>
          </a:p>
        </p:txBody>
      </p:sp>
    </p:spTree>
    <p:extLst>
      <p:ext uri="{BB962C8B-B14F-4D97-AF65-F5344CB8AC3E}">
        <p14:creationId xmlns:p14="http://schemas.microsoft.com/office/powerpoint/2010/main" val="111947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AEMO Program Update – upcoming tasks</a:t>
            </a:r>
            <a:endParaRPr lang="en-AU" dirty="0"/>
          </a:p>
        </p:txBody>
      </p:sp>
      <p:sp>
        <p:nvSpPr>
          <p:cNvPr id="3" name="Content Placeholder 2"/>
          <p:cNvSpPr>
            <a:spLocks noGrp="1"/>
          </p:cNvSpPr>
          <p:nvPr>
            <p:ph idx="1"/>
          </p:nvPr>
        </p:nvSpPr>
        <p:spPr>
          <a:xfrm>
            <a:off x="179512" y="1268760"/>
            <a:ext cx="8784976" cy="5256585"/>
          </a:xfrm>
        </p:spPr>
        <p:txBody>
          <a:bodyPr>
            <a:normAutofit/>
          </a:bodyPr>
          <a:lstStyle/>
          <a:p>
            <a:pPr marL="0" indent="0">
              <a:buNone/>
            </a:pPr>
            <a:r>
              <a:rPr lang="en-AU" sz="1200" b="1" dirty="0"/>
              <a:t>Program:</a:t>
            </a:r>
          </a:p>
          <a:p>
            <a:pPr lvl="0"/>
            <a:r>
              <a:rPr lang="en-AU" sz="1200" dirty="0"/>
              <a:t>PCF next session will be 23 March 2017. AEMO to update on the VICAMI metering type watching brief.</a:t>
            </a:r>
          </a:p>
          <a:p>
            <a:pPr marL="0" lvl="0" indent="0">
              <a:buNone/>
            </a:pPr>
            <a:endParaRPr lang="en-AU" sz="1300" dirty="0"/>
          </a:p>
          <a:p>
            <a:pPr marL="0" indent="0">
              <a:buNone/>
            </a:pPr>
            <a:r>
              <a:rPr lang="en-AU" sz="1200" b="1" dirty="0"/>
              <a:t>AEMO Procedures (Work Package 3 “As built”):</a:t>
            </a:r>
            <a:endParaRPr lang="en-AU" sz="1200" dirty="0">
              <a:solidFill>
                <a:srgbClr val="FF0000"/>
              </a:solidFill>
            </a:endParaRPr>
          </a:p>
          <a:p>
            <a:r>
              <a:rPr lang="en-AU" sz="1200" dirty="0"/>
              <a:t>AEMO will be releasing first stage of consultation for WP3 (As built) by 12</a:t>
            </a:r>
            <a:r>
              <a:rPr lang="en-AU" sz="1200" baseline="30000" dirty="0"/>
              <a:t>th</a:t>
            </a:r>
            <a:r>
              <a:rPr lang="en-AU" sz="1200" dirty="0"/>
              <a:t> April 2017.</a:t>
            </a:r>
          </a:p>
          <a:p>
            <a:pPr marL="0" indent="0">
              <a:buNone/>
            </a:pPr>
            <a:endParaRPr lang="en-AU" sz="1200" b="1" dirty="0"/>
          </a:p>
          <a:p>
            <a:pPr marL="0" indent="0">
              <a:buNone/>
            </a:pPr>
            <a:r>
              <a:rPr lang="en-AU" sz="1200" b="1" dirty="0"/>
              <a:t>B2B Procedures:</a:t>
            </a:r>
          </a:p>
          <a:p>
            <a:pPr lvl="0"/>
            <a:r>
              <a:rPr lang="en-AU" sz="1200" dirty="0"/>
              <a:t>B2B-WG will be considering any amendments and final updates from IEC meeting. </a:t>
            </a:r>
          </a:p>
          <a:p>
            <a:pPr lvl="0"/>
            <a:r>
              <a:rPr lang="en-AU" sz="1200" dirty="0"/>
              <a:t>B2B-WG / IEC will determine a process for incorporating any updates to Procedures identified as a result of industry testing as part of an ‘As built’ consultation</a:t>
            </a:r>
          </a:p>
          <a:p>
            <a:pPr lvl="0"/>
            <a:endParaRPr lang="en-AU" sz="1300" b="1" dirty="0"/>
          </a:p>
          <a:p>
            <a:pPr marL="0" lvl="0" indent="0">
              <a:buNone/>
            </a:pPr>
            <a:r>
              <a:rPr lang="en-AU" sz="1200" b="1" dirty="0" smtClean="0"/>
              <a:t>Systems:</a:t>
            </a:r>
          </a:p>
          <a:p>
            <a:r>
              <a:rPr lang="en-AU" sz="1200" dirty="0"/>
              <a:t>Development of a </a:t>
            </a:r>
            <a:r>
              <a:rPr lang="en-AU" sz="1200" i="1" dirty="0"/>
              <a:t>SMP Systems Guide </a:t>
            </a:r>
            <a:r>
              <a:rPr lang="en-AU" sz="1200" dirty="0"/>
              <a:t>for delivery to industry in early-March 2017. The SWG focus groups have started gathering member inputs to the guide before publishing to the wider audience. </a:t>
            </a:r>
          </a:p>
          <a:p>
            <a:r>
              <a:rPr lang="en-AU" sz="1200" dirty="0"/>
              <a:t>AEMO continues to define and build market systems in preparation for Industry testing</a:t>
            </a:r>
          </a:p>
          <a:p>
            <a:r>
              <a:rPr lang="en-AU" sz="1200" dirty="0"/>
              <a:t>Upcoming SWG focus meeting is scheduled for Wednesday 31</a:t>
            </a:r>
            <a:r>
              <a:rPr lang="en-AU" sz="1200" baseline="30000" dirty="0"/>
              <a:t>st</a:t>
            </a:r>
            <a:r>
              <a:rPr lang="en-AU" sz="1200" dirty="0"/>
              <a:t> March with the next full SWG proposed for Friday 21</a:t>
            </a:r>
            <a:r>
              <a:rPr lang="en-AU" sz="1200" baseline="30000" dirty="0"/>
              <a:t>st</a:t>
            </a:r>
            <a:r>
              <a:rPr lang="en-AU" sz="1200" dirty="0"/>
              <a:t> April </a:t>
            </a:r>
          </a:p>
          <a:p>
            <a:r>
              <a:rPr lang="en-AU" sz="1200" dirty="0"/>
              <a:t>B2M EN &amp; MC MSATS changes will be deployed into Pre-Production on 22</a:t>
            </a:r>
            <a:r>
              <a:rPr lang="en-AU" sz="1200" baseline="30000" dirty="0"/>
              <a:t>nd</a:t>
            </a:r>
            <a:r>
              <a:rPr lang="en-AU" sz="1200" dirty="0"/>
              <a:t> March for industry testing, starting 10</a:t>
            </a:r>
            <a:r>
              <a:rPr lang="en-AU" sz="1200" baseline="30000" dirty="0"/>
              <a:t>th</a:t>
            </a:r>
            <a:r>
              <a:rPr lang="en-AU" sz="1200" dirty="0"/>
              <a:t> April</a:t>
            </a:r>
          </a:p>
          <a:p>
            <a:endParaRPr lang="en-AU" sz="1300" dirty="0">
              <a:solidFill>
                <a:srgbClr val="000000"/>
              </a:solidFill>
            </a:endParaRPr>
          </a:p>
          <a:p>
            <a:pPr marL="0" lvl="0" indent="0">
              <a:buNone/>
            </a:pPr>
            <a:r>
              <a:rPr lang="en-AU" sz="1200" b="1" dirty="0"/>
              <a:t>Readiness:</a:t>
            </a:r>
          </a:p>
          <a:p>
            <a:r>
              <a:rPr lang="en-AU" sz="1200" dirty="0"/>
              <a:t>Next Industry Testing Working Group (ITWG) meeting will be 4 April.</a:t>
            </a:r>
          </a:p>
          <a:p>
            <a:r>
              <a:rPr lang="en-AU" sz="1200" dirty="0"/>
              <a:t>Next Readiness Working Group (RWG) meeting will be 5 April.</a:t>
            </a:r>
          </a:p>
        </p:txBody>
      </p:sp>
    </p:spTree>
    <p:extLst>
      <p:ext uri="{BB962C8B-B14F-4D97-AF65-F5344CB8AC3E}">
        <p14:creationId xmlns:p14="http://schemas.microsoft.com/office/powerpoint/2010/main" val="340610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7281" y="477279"/>
          <a:ext cx="9003324" cy="6066053"/>
        </p:xfrm>
        <a:graphic>
          <a:graphicData uri="http://schemas.openxmlformats.org/drawingml/2006/table">
            <a:tbl>
              <a:tblPr firstRow="1" bandRow="1">
                <a:tableStyleId>{5C22544A-7EE6-4342-B048-85BDC9FD1C3A}</a:tableStyleId>
              </a:tblPr>
              <a:tblGrid>
                <a:gridCol w="272828"/>
                <a:gridCol w="272828"/>
                <a:gridCol w="272828"/>
                <a:gridCol w="272828"/>
                <a:gridCol w="272828"/>
                <a:gridCol w="272828"/>
                <a:gridCol w="272828"/>
                <a:gridCol w="272828"/>
                <a:gridCol w="272828"/>
                <a:gridCol w="272828"/>
                <a:gridCol w="272828"/>
                <a:gridCol w="272398"/>
                <a:gridCol w="27325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gridCol w="272828"/>
              </a:tblGrid>
              <a:tr h="203822">
                <a:tc gridSpan="7">
                  <a:txBody>
                    <a:bodyPr/>
                    <a:lstStyle/>
                    <a:p>
                      <a:pPr marL="0" algn="ctr" defTabSz="914400" rtl="0" eaLnBrk="1" latinLnBrk="0" hangingPunct="1"/>
                      <a:r>
                        <a:rPr lang="en-AU" sz="800" b="1" kern="1200" dirty="0" smtClean="0">
                          <a:solidFill>
                            <a:schemeClr val="lt1"/>
                          </a:solidFill>
                          <a:latin typeface="+mn-lt"/>
                          <a:ea typeface="+mn-ea"/>
                          <a:cs typeface="+mn-cs"/>
                        </a:rPr>
                        <a:t>2015</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12">
                  <a:txBody>
                    <a:bodyPr/>
                    <a:lstStyle/>
                    <a:p>
                      <a:pPr marL="0" algn="ctr" defTabSz="914400" rtl="0" eaLnBrk="1" latinLnBrk="0" hangingPunct="1"/>
                      <a:r>
                        <a:rPr lang="en-AU" sz="800" b="1" kern="1200" dirty="0" smtClean="0">
                          <a:solidFill>
                            <a:schemeClr val="lt1"/>
                          </a:solidFill>
                          <a:latin typeface="+mn-lt"/>
                          <a:ea typeface="+mn-ea"/>
                          <a:cs typeface="+mn-cs"/>
                        </a:rPr>
                        <a:t>2016</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12">
                  <a:txBody>
                    <a:bodyPr/>
                    <a:lstStyle/>
                    <a:p>
                      <a:pPr marL="0" algn="ctr" defTabSz="914400" rtl="0" eaLnBrk="1" latinLnBrk="0" hangingPunct="1"/>
                      <a:r>
                        <a:rPr lang="en-AU" sz="800" b="1" kern="1200" dirty="0" smtClean="0">
                          <a:solidFill>
                            <a:schemeClr val="lt1"/>
                          </a:solidFill>
                          <a:latin typeface="+mn-lt"/>
                          <a:ea typeface="+mn-ea"/>
                          <a:cs typeface="+mn-cs"/>
                        </a:rPr>
                        <a:t>2017</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gridSpan="2">
                  <a:txBody>
                    <a:bodyPr/>
                    <a:lstStyle/>
                    <a:p>
                      <a:pPr marL="0" algn="ctr" defTabSz="914400" rtl="0" eaLnBrk="1" latinLnBrk="0" hangingPunct="1"/>
                      <a:r>
                        <a:rPr lang="en-AU" sz="800" b="1" kern="1200" dirty="0" smtClean="0">
                          <a:solidFill>
                            <a:schemeClr val="lt1"/>
                          </a:solidFill>
                          <a:latin typeface="+mn-lt"/>
                          <a:ea typeface="+mn-ea"/>
                          <a:cs typeface="+mn-cs"/>
                        </a:rPr>
                        <a:t>2018</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r>
              <a:tr h="245231">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vert="vert" anchor="ctr">
                    <a:lnB w="12700" cmpd="sng">
                      <a:noFill/>
                    </a:lnB>
                    <a:solidFill>
                      <a:schemeClr val="accent2">
                        <a:lumMod val="60000"/>
                        <a:lumOff val="40000"/>
                      </a:schemeClr>
                    </a:solidFill>
                  </a:tcPr>
                </a:tc>
              </a:tr>
              <a:tr h="5617000">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12700" cmpd="sng">
                      <a:noFill/>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1"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2" name="Group 241"/>
          <p:cNvGrpSpPr/>
          <p:nvPr/>
        </p:nvGrpSpPr>
        <p:grpSpPr>
          <a:xfrm>
            <a:off x="5789798" y="366266"/>
            <a:ext cx="381083" cy="6191600"/>
            <a:chOff x="5008966" y="366266"/>
            <a:chExt cx="381083" cy="6191600"/>
          </a:xfrm>
        </p:grpSpPr>
        <p:sp>
          <p:nvSpPr>
            <p:cNvPr id="241" name="Rectangle 240"/>
            <p:cNvSpPr>
              <a:spLocks noChangeArrowheads="1"/>
            </p:cNvSpPr>
            <p:nvPr/>
          </p:nvSpPr>
          <p:spPr bwMode="auto">
            <a:xfrm>
              <a:off x="5008966" y="366266"/>
              <a:ext cx="381083" cy="97341"/>
            </a:xfrm>
            <a:prstGeom prst="rect">
              <a:avLst/>
            </a:prstGeom>
            <a:noFill/>
            <a:ln w="9525">
              <a:noFill/>
              <a:miter lim="800000"/>
              <a:headEnd/>
              <a:tailEnd/>
            </a:ln>
          </p:spPr>
          <p:txBody>
            <a:bodyPr wrap="square" lIns="0" tIns="0" rIns="0" bIns="0">
              <a:noAutofit/>
            </a:bodyPr>
            <a:lstStyle/>
            <a:p>
              <a:pPr algn="ctr"/>
              <a:r>
                <a:rPr lang="en-AU" sz="525" dirty="0" smtClean="0">
                  <a:solidFill>
                    <a:srgbClr val="FF0000"/>
                  </a:solidFill>
                  <a:latin typeface="Arial Black" panose="020B0A04020102020204" pitchFamily="34" charset="0"/>
                </a:rPr>
                <a:t>Today</a:t>
              </a:r>
              <a:endParaRPr lang="en-AU" sz="450" dirty="0">
                <a:solidFill>
                  <a:srgbClr val="FF0000"/>
                </a:solidFill>
                <a:latin typeface="Times New Roman" panose="02020603050405020304" pitchFamily="18" charset="0"/>
                <a:ea typeface="Times New Roman" panose="02020603050405020304" pitchFamily="18" charset="0"/>
              </a:endParaRPr>
            </a:p>
          </p:txBody>
        </p:sp>
        <p:cxnSp>
          <p:nvCxnSpPr>
            <p:cNvPr id="236" name="Straight Connector 235"/>
            <p:cNvCxnSpPr/>
            <p:nvPr/>
          </p:nvCxnSpPr>
          <p:spPr>
            <a:xfrm>
              <a:off x="5203249" y="477279"/>
              <a:ext cx="3200" cy="6080587"/>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 name="Rectangle 2"/>
          <p:cNvSpPr>
            <a:spLocks noChangeArrowheads="1"/>
          </p:cNvSpPr>
          <p:nvPr/>
        </p:nvSpPr>
        <p:spPr bwMode="auto">
          <a:xfrm>
            <a:off x="0" y="52001"/>
            <a:ext cx="20303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AU" sz="1350" dirty="0">
              <a:solidFill>
                <a:prstClr val="black"/>
              </a:solidFill>
            </a:endParaRPr>
          </a:p>
        </p:txBody>
      </p:sp>
      <p:graphicFrame>
        <p:nvGraphicFramePr>
          <p:cNvPr id="6" name="Object 5"/>
          <p:cNvGraphicFramePr>
            <a:graphicFrameLocks noChangeAspect="1"/>
          </p:cNvGraphicFramePr>
          <p:nvPr>
            <p:extLst/>
          </p:nvPr>
        </p:nvGraphicFramePr>
        <p:xfrm>
          <a:off x="7989145" y="65696"/>
          <a:ext cx="1060847" cy="358379"/>
        </p:xfrm>
        <a:graphic>
          <a:graphicData uri="http://schemas.openxmlformats.org/presentationml/2006/ole">
            <mc:AlternateContent xmlns:mc="http://schemas.openxmlformats.org/markup-compatibility/2006">
              <mc:Choice xmlns:v="urn:schemas-microsoft-com:vml" Requires="v">
                <p:oleObj spid="_x0000_s21513" name="Visio" r:id="rId4" imgW="1409824" imgH="476280" progId="Visio.Drawing.15">
                  <p:embed/>
                </p:oleObj>
              </mc:Choice>
              <mc:Fallback>
                <p:oleObj name="Visio" r:id="rId4" imgW="1409824" imgH="47628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145" y="65696"/>
                        <a:ext cx="1060847" cy="358379"/>
                      </a:xfrm>
                      <a:prstGeom prst="rect">
                        <a:avLst/>
                      </a:prstGeom>
                      <a:noFill/>
                      <a:extLst/>
                    </p:spPr>
                  </p:pic>
                </p:oleObj>
              </mc:Fallback>
            </mc:AlternateContent>
          </a:graphicData>
        </a:graphic>
      </p:graphicFrame>
      <p:sp>
        <p:nvSpPr>
          <p:cNvPr id="7" name="Rectangle 3"/>
          <p:cNvSpPr>
            <a:spLocks noChangeArrowheads="1"/>
          </p:cNvSpPr>
          <p:nvPr/>
        </p:nvSpPr>
        <p:spPr bwMode="auto">
          <a:xfrm>
            <a:off x="13373" y="41409"/>
            <a:ext cx="3088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Power of Choice (PoC) Program Overview</a:t>
            </a:r>
            <a:endParaRPr lang="en-AU" altLang="en-US" sz="1350" dirty="0">
              <a:solidFill>
                <a:prstClr val="black"/>
              </a:solidFill>
              <a:ea typeface="Calibri" panose="020F0502020204030204" pitchFamily="34" charset="0"/>
              <a:cs typeface="Times New Roman" panose="02020603050405020304" pitchFamily="18" charset="0"/>
            </a:endParaRPr>
          </a:p>
          <a:p>
            <a:r>
              <a:rPr lang="en-AU" altLang="en-US" sz="600" dirty="0">
                <a:solidFill>
                  <a:prstClr val="black"/>
                </a:solidFill>
                <a:ea typeface="Calibri" panose="020F0502020204030204" pitchFamily="34" charset="0"/>
                <a:cs typeface="Times New Roman" panose="02020603050405020304" pitchFamily="18" charset="0"/>
              </a:rPr>
              <a:t>High Level Program </a:t>
            </a:r>
            <a:r>
              <a:rPr lang="en-AU" altLang="en-US" sz="600" dirty="0" smtClean="0">
                <a:solidFill>
                  <a:prstClr val="black"/>
                </a:solidFill>
                <a:ea typeface="Calibri" panose="020F0502020204030204" pitchFamily="34" charset="0"/>
                <a:cs typeface="Times New Roman" panose="02020603050405020304" pitchFamily="18" charset="0"/>
              </a:rPr>
              <a:t>V5.0 </a:t>
            </a:r>
            <a:r>
              <a:rPr lang="en-AU" altLang="en-US" sz="600" dirty="0">
                <a:solidFill>
                  <a:prstClr val="black"/>
                </a:solidFill>
                <a:ea typeface="Calibri" panose="020F0502020204030204" pitchFamily="34" charset="0"/>
                <a:cs typeface="Times New Roman" panose="02020603050405020304" pitchFamily="18" charset="0"/>
              </a:rPr>
              <a:t>– </a:t>
            </a:r>
            <a:r>
              <a:rPr lang="en-AU" altLang="en-US" sz="600" dirty="0" smtClean="0">
                <a:solidFill>
                  <a:prstClr val="black"/>
                </a:solidFill>
                <a:ea typeface="Calibri" panose="020F0502020204030204" pitchFamily="34" charset="0"/>
                <a:cs typeface="Times New Roman" panose="02020603050405020304" pitchFamily="18" charset="0"/>
              </a:rPr>
              <a:t>21 March 2017</a:t>
            </a:r>
            <a:endParaRPr lang="en-AU" altLang="en-US" sz="600" dirty="0">
              <a:solidFill>
                <a:prstClr val="black"/>
              </a:solidFill>
            </a:endParaRPr>
          </a:p>
        </p:txBody>
      </p:sp>
      <p:sp>
        <p:nvSpPr>
          <p:cNvPr id="9" name="Rectangle 3"/>
          <p:cNvSpPr>
            <a:spLocks noChangeArrowheads="1"/>
          </p:cNvSpPr>
          <p:nvPr/>
        </p:nvSpPr>
        <p:spPr bwMode="auto">
          <a:xfrm>
            <a:off x="33586" y="6668479"/>
            <a:ext cx="139525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600" dirty="0">
                <a:solidFill>
                  <a:prstClr val="black"/>
                </a:solidFill>
                <a:ea typeface="Calibri" panose="020F0502020204030204" pitchFamily="34" charset="0"/>
                <a:cs typeface="Times New Roman" panose="02020603050405020304" pitchFamily="18" charset="0"/>
              </a:rPr>
              <a:t>For Information: </a:t>
            </a:r>
            <a:r>
              <a:rPr lang="en-AU" altLang="en-US" sz="600" dirty="0" smtClean="0">
                <a:solidFill>
                  <a:prstClr val="black"/>
                </a:solidFill>
                <a:ea typeface="Calibri" panose="020F0502020204030204" pitchFamily="34" charset="0"/>
                <a:cs typeface="Times New Roman" panose="02020603050405020304" pitchFamily="18" charset="0"/>
                <a:hlinkClick r:id="rId6"/>
              </a:rPr>
              <a:t>poc@aemo.com.au</a:t>
            </a:r>
            <a:r>
              <a:rPr lang="en-AU" altLang="en-US" sz="600" dirty="0" smtClean="0">
                <a:solidFill>
                  <a:prstClr val="black"/>
                </a:solidFill>
                <a:ea typeface="Calibri" panose="020F0502020204030204" pitchFamily="34" charset="0"/>
                <a:cs typeface="Times New Roman" panose="02020603050405020304" pitchFamily="18" charset="0"/>
              </a:rPr>
              <a:t> </a:t>
            </a:r>
          </a:p>
        </p:txBody>
      </p:sp>
      <p:sp>
        <p:nvSpPr>
          <p:cNvPr id="10" name="Flowchart: Decision 9"/>
          <p:cNvSpPr>
            <a:spLocks noChangeArrowheads="1"/>
          </p:cNvSpPr>
          <p:nvPr/>
        </p:nvSpPr>
        <p:spPr bwMode="auto">
          <a:xfrm>
            <a:off x="1587444"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1" name="Rectangle 10"/>
          <p:cNvSpPr>
            <a:spLocks noChangeArrowheads="1"/>
          </p:cNvSpPr>
          <p:nvPr/>
        </p:nvSpPr>
        <p:spPr bwMode="auto">
          <a:xfrm>
            <a:off x="1400051" y="1027259"/>
            <a:ext cx="405289" cy="511493"/>
          </a:xfrm>
          <a:prstGeom prst="rect">
            <a:avLst/>
          </a:prstGeom>
          <a:noFill/>
          <a:ln w="9525">
            <a:noFill/>
            <a:miter lim="800000"/>
            <a:headEnd/>
            <a:tailEnd/>
          </a:ln>
        </p:spPr>
        <p:txBody>
          <a:bodyPr wrap="square" lIns="0" tIns="0" rIns="0" bIns="0">
            <a:noAutofit/>
          </a:bodyPr>
          <a:lstStyle/>
          <a:p>
            <a:pPr algn="ctr"/>
            <a:r>
              <a:rPr lang="en-US" sz="525" dirty="0">
                <a:solidFill>
                  <a:srgbClr val="000000"/>
                </a:solidFill>
                <a:latin typeface="Arial Black" panose="020B0A04020102020204" pitchFamily="34" charset="0"/>
              </a:rPr>
              <a:t>26 Nov</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MC</a:t>
            </a:r>
          </a:p>
          <a:p>
            <a:pPr algn="ctr"/>
            <a:r>
              <a:rPr lang="en-US" sz="450" dirty="0">
                <a:solidFill>
                  <a:srgbClr val="000000"/>
                </a:solidFill>
                <a:latin typeface="Arial" panose="020B0604020202020204" pitchFamily="34" charset="0"/>
                <a:ea typeface="Times New Roman" panose="02020603050405020304" pitchFamily="18" charset="0"/>
              </a:rPr>
              <a:t>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 name="Flowchart: Decision 11"/>
          <p:cNvSpPr>
            <a:spLocks noChangeArrowheads="1"/>
          </p:cNvSpPr>
          <p:nvPr/>
        </p:nvSpPr>
        <p:spPr bwMode="auto">
          <a:xfrm>
            <a:off x="91461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4" name="Flowchart: Decision 13"/>
          <p:cNvSpPr>
            <a:spLocks noChangeArrowheads="1"/>
          </p:cNvSpPr>
          <p:nvPr/>
        </p:nvSpPr>
        <p:spPr bwMode="auto">
          <a:xfrm>
            <a:off x="184615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5" name="Rectangle 14"/>
          <p:cNvSpPr>
            <a:spLocks noChangeArrowheads="1"/>
          </p:cNvSpPr>
          <p:nvPr/>
        </p:nvSpPr>
        <p:spPr bwMode="auto">
          <a:xfrm>
            <a:off x="1644921" y="1366566"/>
            <a:ext cx="460463" cy="261173"/>
          </a:xfrm>
          <a:prstGeom prst="rect">
            <a:avLst/>
          </a:prstGeom>
          <a:noFill/>
          <a:ln w="9525">
            <a:noFill/>
            <a:miter lim="800000"/>
            <a:headEnd/>
            <a:tailEnd/>
          </a:ln>
        </p:spPr>
        <p:txBody>
          <a:bodyPr wrap="square" lIns="0" tIns="0" rIns="0" bIns="0">
            <a:noAutofit/>
          </a:bodyPr>
          <a:lstStyle/>
          <a:p>
            <a:pPr algn="ctr"/>
            <a:r>
              <a:rPr lang="en-US" sz="525" dirty="0">
                <a:solidFill>
                  <a:srgbClr val="000000"/>
                </a:solidFill>
                <a:latin typeface="Arial Black" panose="020B0A04020102020204" pitchFamily="34" charset="0"/>
              </a:rPr>
              <a:t>17 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Final Determination</a:t>
            </a:r>
          </a:p>
          <a:p>
            <a:pPr algn="ctr"/>
            <a:r>
              <a:rPr lang="en-US" sz="450" dirty="0">
                <a:solidFill>
                  <a:srgbClr val="000000"/>
                </a:solidFill>
                <a:latin typeface="Arial" panose="020B0604020202020204" pitchFamily="34" charset="0"/>
                <a:ea typeface="Times New Roman" panose="02020603050405020304" pitchFamily="18" charset="0"/>
              </a:rPr>
              <a:t>MRP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6" name="Flowchart: Decision 15"/>
          <p:cNvSpPr>
            <a:spLocks noChangeArrowheads="1"/>
          </p:cNvSpPr>
          <p:nvPr/>
        </p:nvSpPr>
        <p:spPr bwMode="auto">
          <a:xfrm>
            <a:off x="257243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 name="Rectangle 16"/>
          <p:cNvSpPr>
            <a:spLocks noChangeArrowheads="1"/>
          </p:cNvSpPr>
          <p:nvPr/>
        </p:nvSpPr>
        <p:spPr bwMode="auto">
          <a:xfrm>
            <a:off x="2316050" y="1023520"/>
            <a:ext cx="405289" cy="306756"/>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10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MRP</a:t>
            </a:r>
          </a:p>
          <a:p>
            <a:pPr algn="ctr"/>
            <a:r>
              <a:rPr lang="en-US" sz="450" dirty="0">
                <a:solidFill>
                  <a:srgbClr val="000000"/>
                </a:solidFill>
                <a:latin typeface="Arial" panose="020B0604020202020204" pitchFamily="34" charset="0"/>
                <a:ea typeface="Times New Roman" panose="02020603050405020304" pitchFamily="18" charset="0"/>
              </a:rPr>
              <a:t>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 name="Flowchart: Decision 17"/>
          <p:cNvSpPr>
            <a:spLocks noChangeArrowheads="1"/>
          </p:cNvSpPr>
          <p:nvPr/>
        </p:nvSpPr>
        <p:spPr bwMode="auto">
          <a:xfrm>
            <a:off x="4137485"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9" name="Rectangle 18"/>
          <p:cNvSpPr>
            <a:spLocks noChangeArrowheads="1"/>
          </p:cNvSpPr>
          <p:nvPr/>
        </p:nvSpPr>
        <p:spPr bwMode="auto">
          <a:xfrm>
            <a:off x="3954719" y="1027259"/>
            <a:ext cx="399635" cy="363138"/>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&amp; MC &amp; MRP </a:t>
            </a:r>
          </a:p>
          <a:p>
            <a:pPr algn="ctr"/>
            <a:r>
              <a:rPr lang="en-US" sz="450" dirty="0">
                <a:solidFill>
                  <a:srgbClr val="000000"/>
                </a:solidFill>
                <a:latin typeface="Arial" panose="020B0604020202020204" pitchFamily="34" charset="0"/>
                <a:ea typeface="Times New Roman" panose="02020603050405020304" pitchFamily="18" charset="0"/>
              </a:rPr>
              <a:t>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0" name="Flowchart: Decision 19"/>
          <p:cNvSpPr>
            <a:spLocks noChangeArrowheads="1"/>
          </p:cNvSpPr>
          <p:nvPr/>
        </p:nvSpPr>
        <p:spPr bwMode="auto">
          <a:xfrm>
            <a:off x="5778476"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 name="Rectangle 20"/>
          <p:cNvSpPr>
            <a:spLocks noChangeArrowheads="1"/>
          </p:cNvSpPr>
          <p:nvPr/>
        </p:nvSpPr>
        <p:spPr bwMode="auto">
          <a:xfrm>
            <a:off x="5549878" y="1011357"/>
            <a:ext cx="488229"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MC </a:t>
            </a:r>
            <a:endParaRPr lang="en-US" sz="450" dirty="0">
              <a:solidFill>
                <a:srgbClr val="000000"/>
              </a:solidFill>
              <a:latin typeface="Arial" panose="020B0604020202020204" pitchFamily="34" charset="0"/>
            </a:endParaRPr>
          </a:p>
          <a:p>
            <a:pPr algn="ctr"/>
            <a:r>
              <a:rPr lang="en-US" sz="450" dirty="0" smtClean="0">
                <a:solidFill>
                  <a:srgbClr val="000000"/>
                </a:solidFill>
                <a:latin typeface="Arial" panose="020B0604020202020204" pitchFamily="34" charset="0"/>
                <a:ea typeface="Times New Roman" panose="02020603050405020304" pitchFamily="18" charset="0"/>
              </a:rPr>
              <a:t>Registration &amp; EN MSL and Accreditation Documentation </a:t>
            </a:r>
            <a:r>
              <a:rPr lang="en-US" sz="450" dirty="0">
                <a:solidFill>
                  <a:srgbClr val="000000"/>
                </a:solidFill>
                <a:latin typeface="Arial" panose="020B0604020202020204" pitchFamily="34" charset="0"/>
                <a:ea typeface="Times New Roman" panose="02020603050405020304" pitchFamily="18" charset="0"/>
              </a:rPr>
              <a:t>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2" name="Flowchart: Decision 21"/>
          <p:cNvSpPr>
            <a:spLocks noChangeArrowheads="1"/>
          </p:cNvSpPr>
          <p:nvPr/>
        </p:nvSpPr>
        <p:spPr bwMode="auto">
          <a:xfrm>
            <a:off x="824126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 name="Rectangle 22"/>
          <p:cNvSpPr>
            <a:spLocks noChangeArrowheads="1"/>
          </p:cNvSpPr>
          <p:nvPr/>
        </p:nvSpPr>
        <p:spPr bwMode="auto">
          <a:xfrm>
            <a:off x="7930806" y="1027259"/>
            <a:ext cx="716826"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a:t>
            </a:r>
            <a:r>
              <a:rPr lang="en-AU" sz="525" dirty="0">
                <a:solidFill>
                  <a:srgbClr val="000000"/>
                </a:solidFill>
                <a:latin typeface="Arial Black" panose="020B0A04020102020204" pitchFamily="34" charset="0"/>
              </a:rPr>
              <a:t>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EN &amp; MC &amp; </a:t>
            </a:r>
            <a:r>
              <a:rPr lang="en-US" sz="450" dirty="0" smtClean="0">
                <a:solidFill>
                  <a:srgbClr val="000000"/>
                </a:solidFill>
                <a:latin typeface="Arial" panose="020B0604020202020204" pitchFamily="34" charset="0"/>
              </a:rPr>
              <a:t>MRP &amp; B2B</a:t>
            </a:r>
            <a:endParaRPr lang="en-US" sz="450" dirty="0">
              <a:solidFill>
                <a:srgbClr val="000000"/>
              </a:solidFill>
              <a:latin typeface="Arial" panose="020B0604020202020204" pitchFamily="34" charset="0"/>
            </a:endParaRPr>
          </a:p>
          <a:p>
            <a:pPr algn="ctr"/>
            <a:r>
              <a:rPr lang="en-US" sz="450" dirty="0">
                <a:solidFill>
                  <a:srgbClr val="000000"/>
                </a:solidFill>
                <a:latin typeface="Arial" panose="020B0604020202020204" pitchFamily="34" charset="0"/>
                <a:ea typeface="Times New Roman" panose="02020603050405020304" pitchFamily="18" charset="0"/>
              </a:rPr>
              <a:t>Effective Date (Go-Live</a:t>
            </a:r>
            <a:r>
              <a:rPr lang="en-US" sz="450" dirty="0" smtClean="0">
                <a:solidFill>
                  <a:srgbClr val="000000"/>
                </a:solidFill>
                <a:latin typeface="Arial" panose="020B0604020202020204" pitchFamily="34" charset="0"/>
                <a:ea typeface="Times New Roman" panose="02020603050405020304" pitchFamily="18" charset="0"/>
              </a:rPr>
              <a:t>)</a:t>
            </a:r>
          </a:p>
          <a:p>
            <a:pPr algn="ctr"/>
            <a:endParaRPr lang="en-US" sz="450" dirty="0" smtClean="0">
              <a:solidFill>
                <a:srgbClr val="000000"/>
              </a:solidFill>
              <a:latin typeface="Arial" panose="020B0604020202020204" pitchFamily="34" charset="0"/>
              <a:ea typeface="Times New Roman" panose="02020603050405020304" pitchFamily="18" charset="0"/>
            </a:endParaRPr>
          </a:p>
          <a:p>
            <a:pPr algn="ctr"/>
            <a:r>
              <a:rPr lang="en-US" sz="450" dirty="0" smtClean="0">
                <a:solidFill>
                  <a:srgbClr val="000000"/>
                </a:solidFill>
                <a:latin typeface="Arial" panose="020B0604020202020204" pitchFamily="34" charset="0"/>
                <a:ea typeface="Times New Roman" panose="02020603050405020304" pitchFamily="18" charset="0"/>
              </a:rPr>
              <a:t>DNSPs &amp; Retailers to publish amended standard contracts</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a:off x="1873091" y="1000319"/>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6" name="Rectangle 3"/>
          <p:cNvSpPr>
            <a:spLocks noChangeArrowheads="1"/>
          </p:cNvSpPr>
          <p:nvPr/>
        </p:nvSpPr>
        <p:spPr bwMode="auto">
          <a:xfrm>
            <a:off x="1523353" y="6680021"/>
            <a:ext cx="185141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EN = Embedded </a:t>
            </a:r>
            <a:r>
              <a:rPr lang="en-AU" altLang="en-US" sz="450" dirty="0" smtClean="0">
                <a:solidFill>
                  <a:prstClr val="black"/>
                </a:solidFill>
                <a:ea typeface="Calibri" panose="020F0502020204030204" pitchFamily="34" charset="0"/>
                <a:cs typeface="Times New Roman" panose="02020603050405020304" pitchFamily="18" charset="0"/>
              </a:rPr>
              <a:t>Network, MRP </a:t>
            </a:r>
            <a:r>
              <a:rPr lang="en-AU" altLang="en-US" sz="450" dirty="0">
                <a:solidFill>
                  <a:prstClr val="black"/>
                </a:solidFill>
                <a:ea typeface="Calibri" panose="020F0502020204030204" pitchFamily="34" charset="0"/>
                <a:cs typeface="Times New Roman" panose="02020603050405020304" pitchFamily="18" charset="0"/>
              </a:rPr>
              <a:t>= </a:t>
            </a:r>
            <a:r>
              <a:rPr lang="en-AU" altLang="en-US" sz="450" dirty="0" smtClean="0">
                <a:solidFill>
                  <a:prstClr val="black"/>
                </a:solidFill>
                <a:ea typeface="Calibri" panose="020F0502020204030204" pitchFamily="34" charset="0"/>
                <a:cs typeface="Times New Roman" panose="02020603050405020304" pitchFamily="18" charset="0"/>
              </a:rPr>
              <a:t>Meter </a:t>
            </a:r>
            <a:r>
              <a:rPr lang="en-AU" altLang="en-US" sz="450" dirty="0">
                <a:solidFill>
                  <a:prstClr val="black"/>
                </a:solidFill>
                <a:ea typeface="Calibri" panose="020F0502020204030204" pitchFamily="34" charset="0"/>
                <a:cs typeface="Times New Roman" panose="02020603050405020304" pitchFamily="18" charset="0"/>
              </a:rPr>
              <a:t>Replacement Processes</a:t>
            </a:r>
          </a:p>
        </p:txBody>
      </p:sp>
      <p:sp>
        <p:nvSpPr>
          <p:cNvPr id="27" name="Rectangle 3"/>
          <p:cNvSpPr>
            <a:spLocks noChangeArrowheads="1"/>
          </p:cNvSpPr>
          <p:nvPr/>
        </p:nvSpPr>
        <p:spPr bwMode="auto">
          <a:xfrm>
            <a:off x="3212311" y="6680021"/>
            <a:ext cx="17737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MC = Metering </a:t>
            </a:r>
            <a:r>
              <a:rPr lang="en-AU" altLang="en-US" sz="450" dirty="0" smtClean="0">
                <a:solidFill>
                  <a:prstClr val="black"/>
                </a:solidFill>
                <a:ea typeface="Calibri" panose="020F0502020204030204" pitchFamily="34" charset="0"/>
                <a:cs typeface="Times New Roman" panose="02020603050405020304" pitchFamily="18" charset="0"/>
              </a:rPr>
              <a:t>Competition, SMP </a:t>
            </a:r>
            <a:r>
              <a:rPr lang="en-AU" altLang="en-US" sz="450" dirty="0">
                <a:solidFill>
                  <a:prstClr val="black"/>
                </a:solidFill>
                <a:ea typeface="Calibri" panose="020F0502020204030204" pitchFamily="34" charset="0"/>
                <a:cs typeface="Times New Roman" panose="02020603050405020304" pitchFamily="18" charset="0"/>
              </a:rPr>
              <a:t>= Shared Market Protocols</a:t>
            </a:r>
          </a:p>
        </p:txBody>
      </p:sp>
      <p:sp>
        <p:nvSpPr>
          <p:cNvPr id="31" name="Flowchart: Decision 30"/>
          <p:cNvSpPr>
            <a:spLocks noChangeArrowheads="1"/>
          </p:cNvSpPr>
          <p:nvPr/>
        </p:nvSpPr>
        <p:spPr bwMode="auto">
          <a:xfrm>
            <a:off x="1222747"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32" name="Rectangle 31"/>
          <p:cNvSpPr>
            <a:spLocks noChangeArrowheads="1"/>
          </p:cNvSpPr>
          <p:nvPr/>
        </p:nvSpPr>
        <p:spPr bwMode="auto">
          <a:xfrm>
            <a:off x="1015156" y="1366566"/>
            <a:ext cx="427256" cy="371687"/>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Oct</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SMP Advice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4985" y="1963912"/>
            <a:ext cx="1151094"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EN/MC/MRP WP </a:t>
            </a:r>
            <a:r>
              <a:rPr lang="en-AU" sz="500" dirty="0">
                <a:solidFill>
                  <a:prstClr val="white"/>
                </a:solidFill>
              </a:rPr>
              <a:t>1 Procedure Consultation</a:t>
            </a:r>
          </a:p>
        </p:txBody>
      </p:sp>
      <p:sp>
        <p:nvSpPr>
          <p:cNvPr id="36" name="Rectangle 35"/>
          <p:cNvSpPr/>
          <p:nvPr/>
        </p:nvSpPr>
        <p:spPr>
          <a:xfrm>
            <a:off x="3226693" y="2215791"/>
            <a:ext cx="1314655"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EN/MC/MRP </a:t>
            </a:r>
            <a:r>
              <a:rPr lang="en-AU" sz="500" dirty="0">
                <a:solidFill>
                  <a:prstClr val="black"/>
                </a:solidFill>
              </a:rPr>
              <a:t>Package 2 Development</a:t>
            </a:r>
          </a:p>
        </p:txBody>
      </p:sp>
      <p:sp>
        <p:nvSpPr>
          <p:cNvPr id="37" name="Rectangle 36"/>
          <p:cNvSpPr/>
          <p:nvPr/>
        </p:nvSpPr>
        <p:spPr>
          <a:xfrm>
            <a:off x="4541348" y="2215791"/>
            <a:ext cx="1254063"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EN/MC/MRP WP 2</a:t>
            </a:r>
          </a:p>
          <a:p>
            <a:pPr algn="ctr"/>
            <a:r>
              <a:rPr lang="en-AU" sz="500" dirty="0" smtClean="0">
                <a:solidFill>
                  <a:prstClr val="white"/>
                </a:solidFill>
              </a:rPr>
              <a:t>Procedure </a:t>
            </a:r>
            <a:r>
              <a:rPr lang="en-AU" sz="500" dirty="0">
                <a:solidFill>
                  <a:prstClr val="white"/>
                </a:solidFill>
              </a:rPr>
              <a:t>Consultation</a:t>
            </a:r>
          </a:p>
        </p:txBody>
      </p:sp>
      <p:sp>
        <p:nvSpPr>
          <p:cNvPr id="45" name="Rectangle 3"/>
          <p:cNvSpPr>
            <a:spLocks noChangeArrowheads="1"/>
          </p:cNvSpPr>
          <p:nvPr/>
        </p:nvSpPr>
        <p:spPr bwMode="auto">
          <a:xfrm>
            <a:off x="6814407" y="6680021"/>
            <a:ext cx="235263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For detailed meeting schedule and agendas, see </a:t>
            </a:r>
            <a:r>
              <a:rPr lang="en-AU" altLang="en-US" sz="450" dirty="0" smtClean="0">
                <a:solidFill>
                  <a:prstClr val="black"/>
                </a:solidFill>
                <a:ea typeface="Calibri" panose="020F0502020204030204" pitchFamily="34" charset="0"/>
                <a:cs typeface="Times New Roman" panose="02020603050405020304" pitchFamily="18" charset="0"/>
              </a:rPr>
              <a:t>the </a:t>
            </a:r>
            <a:r>
              <a:rPr lang="en-AU" altLang="en-US" sz="450" dirty="0" smtClean="0">
                <a:solidFill>
                  <a:prstClr val="black"/>
                </a:solidFill>
                <a:ea typeface="Calibri" panose="020F0502020204030204" pitchFamily="34" charset="0"/>
                <a:cs typeface="Times New Roman" panose="02020603050405020304" pitchFamily="18" charset="0"/>
                <a:hlinkClick r:id="rId7"/>
              </a:rPr>
              <a:t>2016 industry meeting schedule. </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56" name="Rectangle 55"/>
          <p:cNvSpPr/>
          <p:nvPr/>
        </p:nvSpPr>
        <p:spPr>
          <a:xfrm>
            <a:off x="5492765" y="2478023"/>
            <a:ext cx="715093"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Package </a:t>
            </a:r>
            <a:r>
              <a:rPr lang="en-AU" sz="500" dirty="0">
                <a:solidFill>
                  <a:prstClr val="black"/>
                </a:solidFill>
              </a:rPr>
              <a:t>3 </a:t>
            </a:r>
            <a:r>
              <a:rPr lang="en-AU" sz="500" dirty="0" smtClean="0">
                <a:solidFill>
                  <a:prstClr val="black"/>
                </a:solidFill>
              </a:rPr>
              <a:t>‘As Built’ Development</a:t>
            </a:r>
            <a:endParaRPr lang="en-AU" sz="500" dirty="0">
              <a:solidFill>
                <a:prstClr val="black"/>
              </a:solidFill>
            </a:endParaRPr>
          </a:p>
        </p:txBody>
      </p:sp>
      <p:sp>
        <p:nvSpPr>
          <p:cNvPr id="57" name="Rectangle 56"/>
          <p:cNvSpPr/>
          <p:nvPr/>
        </p:nvSpPr>
        <p:spPr>
          <a:xfrm>
            <a:off x="6218568" y="2478023"/>
            <a:ext cx="2027520" cy="19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 WP </a:t>
            </a:r>
            <a:r>
              <a:rPr lang="en-AU" sz="500" dirty="0">
                <a:solidFill>
                  <a:prstClr val="white"/>
                </a:solidFill>
              </a:rPr>
              <a:t>3 </a:t>
            </a:r>
            <a:r>
              <a:rPr lang="en-AU" sz="500" dirty="0" smtClean="0">
                <a:solidFill>
                  <a:prstClr val="white"/>
                </a:solidFill>
              </a:rPr>
              <a:t>&amp; ‘As built’ Procedure Consultation (If required)</a:t>
            </a:r>
            <a:endParaRPr lang="en-AU" sz="500" dirty="0">
              <a:solidFill>
                <a:prstClr val="white"/>
              </a:solidFill>
            </a:endParaRPr>
          </a:p>
        </p:txBody>
      </p:sp>
      <p:sp>
        <p:nvSpPr>
          <p:cNvPr id="50" name="TextBox 49"/>
          <p:cNvSpPr txBox="1"/>
          <p:nvPr/>
        </p:nvSpPr>
        <p:spPr>
          <a:xfrm rot="5400000">
            <a:off x="31560" y="2057713"/>
            <a:ext cx="553998" cy="360782"/>
          </a:xfrm>
          <a:prstGeom prst="rect">
            <a:avLst/>
          </a:prstGeom>
          <a:noFill/>
        </p:spPr>
        <p:txBody>
          <a:bodyPr vert="vert270" wrap="square" rtlCol="0">
            <a:spAutoFit/>
          </a:bodyPr>
          <a:lstStyle/>
          <a:p>
            <a:r>
              <a:rPr lang="en-AU" sz="800" dirty="0" smtClean="0">
                <a:solidFill>
                  <a:prstClr val="black"/>
                </a:solidFill>
              </a:rPr>
              <a:t>MC / </a:t>
            </a:r>
          </a:p>
          <a:p>
            <a:r>
              <a:rPr lang="en-AU" sz="800" dirty="0" smtClean="0">
                <a:solidFill>
                  <a:prstClr val="black"/>
                </a:solidFill>
              </a:rPr>
              <a:t>EN /</a:t>
            </a:r>
          </a:p>
          <a:p>
            <a:r>
              <a:rPr lang="en-AU" sz="800" dirty="0" smtClean="0">
                <a:solidFill>
                  <a:prstClr val="black"/>
                </a:solidFill>
              </a:rPr>
              <a:t>MRP</a:t>
            </a:r>
            <a:endParaRPr lang="en-AU" sz="800" dirty="0">
              <a:solidFill>
                <a:prstClr val="black"/>
              </a:solidFill>
            </a:endParaRPr>
          </a:p>
        </p:txBody>
      </p:sp>
      <p:cxnSp>
        <p:nvCxnSpPr>
          <p:cNvPr id="102" name="Straight Connector 101"/>
          <p:cNvCxnSpPr/>
          <p:nvPr/>
        </p:nvCxnSpPr>
        <p:spPr>
          <a:xfrm flipH="1">
            <a:off x="3807867" y="1000319"/>
            <a:ext cx="100884" cy="30759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70" name="Flowchart: Decision 169"/>
          <p:cNvSpPr>
            <a:spLocks noChangeArrowheads="1"/>
          </p:cNvSpPr>
          <p:nvPr/>
        </p:nvSpPr>
        <p:spPr bwMode="auto">
          <a:xfrm>
            <a:off x="359028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1" name="Rectangle 170"/>
          <p:cNvSpPr>
            <a:spLocks noChangeArrowheads="1"/>
          </p:cNvSpPr>
          <p:nvPr/>
        </p:nvSpPr>
        <p:spPr bwMode="auto">
          <a:xfrm>
            <a:off x="3411696" y="1027259"/>
            <a:ext cx="381083" cy="256578"/>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30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SMP Final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2" name="Rectangle 171"/>
          <p:cNvSpPr>
            <a:spLocks noChangeArrowheads="1"/>
          </p:cNvSpPr>
          <p:nvPr/>
        </p:nvSpPr>
        <p:spPr bwMode="auto">
          <a:xfrm>
            <a:off x="3398818" y="1366566"/>
            <a:ext cx="561042" cy="450724"/>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IEC Election Procedures Finalised</a:t>
            </a:r>
          </a:p>
          <a:p>
            <a:pPr algn="ctr"/>
            <a:r>
              <a:rPr lang="en-US" sz="450" dirty="0" smtClean="0">
                <a:solidFill>
                  <a:srgbClr val="000000"/>
                </a:solidFill>
                <a:latin typeface="Arial" panose="020B0604020202020204" pitchFamily="34" charset="0"/>
                <a:ea typeface="Times New Roman" panose="02020603050405020304" pitchFamily="18" charset="0"/>
              </a:rPr>
              <a:t>MC B2B Recommendation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4" name="Flowchart: Decision 173"/>
          <p:cNvSpPr>
            <a:spLocks noChangeArrowheads="1"/>
          </p:cNvSpPr>
          <p:nvPr/>
        </p:nvSpPr>
        <p:spPr bwMode="auto">
          <a:xfrm>
            <a:off x="3891662"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6" name="Flowchart: Decision 175"/>
          <p:cNvSpPr>
            <a:spLocks noChangeArrowheads="1"/>
          </p:cNvSpPr>
          <p:nvPr/>
        </p:nvSpPr>
        <p:spPr bwMode="auto">
          <a:xfrm>
            <a:off x="8243634" y="4692553"/>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7" name="Rectangle 176"/>
          <p:cNvSpPr>
            <a:spLocks noChangeArrowheads="1"/>
          </p:cNvSpPr>
          <p:nvPr/>
        </p:nvSpPr>
        <p:spPr bwMode="auto">
          <a:xfrm>
            <a:off x="3983723" y="1398316"/>
            <a:ext cx="351732" cy="36541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IEC Election Complete - IEC Formed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73" name="Flowchart: Decision 172"/>
          <p:cNvSpPr>
            <a:spLocks noChangeArrowheads="1"/>
          </p:cNvSpPr>
          <p:nvPr/>
        </p:nvSpPr>
        <p:spPr bwMode="auto">
          <a:xfrm>
            <a:off x="6351841"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8" name="Rectangle 177"/>
          <p:cNvSpPr>
            <a:spLocks noChangeArrowheads="1"/>
          </p:cNvSpPr>
          <p:nvPr/>
        </p:nvSpPr>
        <p:spPr bwMode="auto">
          <a:xfrm>
            <a:off x="6089232" y="1366566"/>
            <a:ext cx="553725" cy="31798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May</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 IEC recommends B2B Procedures Finalised</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179" name="Straight Connector 178"/>
          <p:cNvCxnSpPr/>
          <p:nvPr/>
        </p:nvCxnSpPr>
        <p:spPr>
          <a:xfrm>
            <a:off x="6369889" y="1000319"/>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84" name="Flowchart: Decision 183"/>
          <p:cNvSpPr>
            <a:spLocks noChangeArrowheads="1"/>
          </p:cNvSpPr>
          <p:nvPr/>
        </p:nvSpPr>
        <p:spPr bwMode="auto">
          <a:xfrm>
            <a:off x="2867065"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5" name="Rectangle 184"/>
          <p:cNvSpPr>
            <a:spLocks noChangeArrowheads="1"/>
          </p:cNvSpPr>
          <p:nvPr/>
        </p:nvSpPr>
        <p:spPr bwMode="auto">
          <a:xfrm>
            <a:off x="2696616" y="1023520"/>
            <a:ext cx="381083"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07 Apr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SMP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96" name="Flowchart: Decision 195"/>
          <p:cNvSpPr>
            <a:spLocks noChangeArrowheads="1"/>
          </p:cNvSpPr>
          <p:nvPr/>
        </p:nvSpPr>
        <p:spPr bwMode="auto">
          <a:xfrm>
            <a:off x="4994099"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97" name="Rectangle 196"/>
          <p:cNvSpPr>
            <a:spLocks noChangeArrowheads="1"/>
          </p:cNvSpPr>
          <p:nvPr/>
        </p:nvSpPr>
        <p:spPr bwMode="auto">
          <a:xfrm>
            <a:off x="4761649" y="1011357"/>
            <a:ext cx="480017"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 </a:t>
            </a:r>
            <a:r>
              <a:rPr lang="en-AU" sz="525" dirty="0" smtClean="0">
                <a:solidFill>
                  <a:srgbClr val="000000"/>
                </a:solidFill>
                <a:latin typeface="Arial Black" panose="020B0A04020102020204" pitchFamily="34" charset="0"/>
              </a:rPr>
              <a:t>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ea typeface="Times New Roman" panose="02020603050405020304" pitchFamily="18" charset="0"/>
              </a:rPr>
              <a:t>MC &amp; EN Ring</a:t>
            </a:r>
            <a:r>
              <a:rPr lang="en-AU" sz="450" dirty="0" smtClean="0">
                <a:solidFill>
                  <a:srgbClr val="000000"/>
                </a:solidFill>
                <a:latin typeface="Arial" panose="020B0604020202020204" pitchFamily="34" charset="0"/>
                <a:ea typeface="Times New Roman" panose="02020603050405020304" pitchFamily="18" charset="0"/>
              </a:rPr>
              <a:t> </a:t>
            </a:r>
            <a:r>
              <a:rPr lang="en-AU" sz="450" dirty="0">
                <a:solidFill>
                  <a:srgbClr val="000000"/>
                </a:solidFill>
                <a:latin typeface="Arial" panose="020B0604020202020204" pitchFamily="34" charset="0"/>
                <a:ea typeface="Times New Roman" panose="02020603050405020304" pitchFamily="18" charset="0"/>
              </a:rPr>
              <a:t>fencing and network exemption guidelines</a:t>
            </a:r>
          </a:p>
        </p:txBody>
      </p:sp>
      <p:sp>
        <p:nvSpPr>
          <p:cNvPr id="198" name="Rectangle 197"/>
          <p:cNvSpPr>
            <a:spLocks noChangeArrowheads="1"/>
          </p:cNvSpPr>
          <p:nvPr/>
        </p:nvSpPr>
        <p:spPr bwMode="auto">
          <a:xfrm>
            <a:off x="7225529" y="1027259"/>
            <a:ext cx="475377" cy="51149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a:solidFill>
                  <a:srgbClr val="000000"/>
                </a:solidFill>
                <a:latin typeface="Arial" panose="020B0604020202020204" pitchFamily="34" charset="0"/>
              </a:rPr>
              <a:t>DNSPs to publish standard terms and conditions on which it will act as the initial Metering </a:t>
            </a:r>
            <a:r>
              <a:rPr lang="en-AU" sz="450" dirty="0" smtClean="0">
                <a:solidFill>
                  <a:srgbClr val="000000"/>
                </a:solidFill>
                <a:latin typeface="Arial" panose="020B0604020202020204" pitchFamily="34" charset="0"/>
              </a:rPr>
              <a:t>Coordinator</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99" name="Flowchart: Decision 198"/>
          <p:cNvSpPr>
            <a:spLocks noChangeArrowheads="1"/>
          </p:cNvSpPr>
          <p:nvPr/>
        </p:nvSpPr>
        <p:spPr bwMode="auto">
          <a:xfrm>
            <a:off x="7415567"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5" name="Rectangle 214"/>
          <p:cNvSpPr/>
          <p:nvPr/>
        </p:nvSpPr>
        <p:spPr>
          <a:xfrm>
            <a:off x="3898856" y="4472793"/>
            <a:ext cx="1095243"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AEMO Requirements</a:t>
            </a:r>
            <a:endParaRPr lang="en-AU" sz="550" dirty="0">
              <a:solidFill>
                <a:prstClr val="black"/>
              </a:solidFill>
            </a:endParaRPr>
          </a:p>
        </p:txBody>
      </p:sp>
      <p:sp>
        <p:nvSpPr>
          <p:cNvPr id="212" name="Rectangle 211"/>
          <p:cNvSpPr/>
          <p:nvPr/>
        </p:nvSpPr>
        <p:spPr>
          <a:xfrm>
            <a:off x="3003044" y="2810496"/>
            <a:ext cx="1237007" cy="20999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SMP Conceptual  IT Designs  </a:t>
            </a:r>
            <a:endParaRPr lang="en-AU" sz="500" dirty="0">
              <a:solidFill>
                <a:prstClr val="black"/>
              </a:solidFill>
            </a:endParaRPr>
          </a:p>
        </p:txBody>
      </p:sp>
      <p:cxnSp>
        <p:nvCxnSpPr>
          <p:cNvPr id="175" name="Straight Connector 174"/>
          <p:cNvCxnSpPr/>
          <p:nvPr/>
        </p:nvCxnSpPr>
        <p:spPr>
          <a:xfrm>
            <a:off x="1250303" y="1012964"/>
            <a:ext cx="0" cy="31044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4637681" y="3071808"/>
            <a:ext cx="1259842" cy="1961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00" dirty="0" smtClean="0">
                <a:solidFill>
                  <a:prstClr val="white"/>
                </a:solidFill>
              </a:rPr>
              <a:t>SMP B2B </a:t>
            </a:r>
            <a:r>
              <a:rPr lang="en-AU" sz="500" dirty="0">
                <a:solidFill>
                  <a:prstClr val="white"/>
                </a:solidFill>
              </a:rPr>
              <a:t>Procedure </a:t>
            </a:r>
            <a:r>
              <a:rPr lang="en-AU" sz="500" dirty="0" smtClean="0">
                <a:solidFill>
                  <a:prstClr val="white"/>
                </a:solidFill>
              </a:rPr>
              <a:t>Consultation</a:t>
            </a:r>
            <a:endParaRPr lang="en-AU" sz="500" dirty="0">
              <a:solidFill>
                <a:prstClr val="white"/>
              </a:solidFill>
            </a:endParaRPr>
          </a:p>
        </p:txBody>
      </p:sp>
      <p:sp>
        <p:nvSpPr>
          <p:cNvPr id="207" name="Rectangle 206"/>
          <p:cNvSpPr/>
          <p:nvPr/>
        </p:nvSpPr>
        <p:spPr>
          <a:xfrm>
            <a:off x="3640225" y="5316867"/>
            <a:ext cx="274307" cy="19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AU" sz="450" dirty="0">
              <a:solidFill>
                <a:prstClr val="white"/>
              </a:solidFill>
            </a:endParaRPr>
          </a:p>
        </p:txBody>
      </p:sp>
      <p:sp>
        <p:nvSpPr>
          <p:cNvPr id="216" name="Rectangle 215"/>
          <p:cNvSpPr/>
          <p:nvPr/>
        </p:nvSpPr>
        <p:spPr>
          <a:xfrm>
            <a:off x="3481237" y="5573972"/>
            <a:ext cx="417620" cy="198000"/>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550" dirty="0" smtClean="0">
                <a:solidFill>
                  <a:prstClr val="black"/>
                </a:solidFill>
              </a:rPr>
              <a:t>TRANS IEC</a:t>
            </a:r>
            <a:endParaRPr lang="en-AU" sz="550" dirty="0">
              <a:solidFill>
                <a:prstClr val="black"/>
              </a:solidFill>
            </a:endParaRPr>
          </a:p>
        </p:txBody>
      </p:sp>
      <p:sp>
        <p:nvSpPr>
          <p:cNvPr id="3" name="TextBox 2"/>
          <p:cNvSpPr txBox="1"/>
          <p:nvPr/>
        </p:nvSpPr>
        <p:spPr>
          <a:xfrm>
            <a:off x="3679069" y="5335790"/>
            <a:ext cx="238546" cy="169277"/>
          </a:xfrm>
          <a:prstGeom prst="rect">
            <a:avLst/>
          </a:prstGeom>
          <a:noFill/>
        </p:spPr>
        <p:txBody>
          <a:bodyPr wrap="square" lIns="0" tIns="0" rIns="0" bIns="0" rtlCol="0">
            <a:spAutoFit/>
          </a:bodyPr>
          <a:lstStyle/>
          <a:p>
            <a:r>
              <a:rPr lang="en-AU" sz="550" dirty="0" smtClean="0">
                <a:solidFill>
                  <a:prstClr val="black"/>
                </a:solidFill>
              </a:rPr>
              <a:t>IEC Election</a:t>
            </a:r>
            <a:endParaRPr lang="en-AU" sz="550" dirty="0">
              <a:solidFill>
                <a:prstClr val="black"/>
              </a:solidFill>
            </a:endParaRPr>
          </a:p>
        </p:txBody>
      </p:sp>
      <p:sp>
        <p:nvSpPr>
          <p:cNvPr id="187" name="Rectangle 186"/>
          <p:cNvSpPr/>
          <p:nvPr/>
        </p:nvSpPr>
        <p:spPr>
          <a:xfrm>
            <a:off x="2978476" y="5316867"/>
            <a:ext cx="646801" cy="198000"/>
          </a:xfrm>
          <a:prstGeom prst="rect">
            <a:avLst/>
          </a:prstGeom>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AU" sz="450" dirty="0">
              <a:solidFill>
                <a:prstClr val="black"/>
              </a:solidFill>
            </a:endParaRPr>
          </a:p>
        </p:txBody>
      </p:sp>
      <p:sp>
        <p:nvSpPr>
          <p:cNvPr id="189" name="TextBox 188"/>
          <p:cNvSpPr txBox="1"/>
          <p:nvPr/>
        </p:nvSpPr>
        <p:spPr>
          <a:xfrm>
            <a:off x="2974275" y="5330701"/>
            <a:ext cx="693738" cy="169277"/>
          </a:xfrm>
          <a:prstGeom prst="rect">
            <a:avLst/>
          </a:prstGeom>
          <a:noFill/>
        </p:spPr>
        <p:txBody>
          <a:bodyPr wrap="square" lIns="0" tIns="0" rIns="0" bIns="0" rtlCol="0" anchor="ctr" anchorCtr="1">
            <a:spAutoFit/>
          </a:bodyPr>
          <a:lstStyle/>
          <a:p>
            <a:r>
              <a:rPr lang="en-AU" sz="550" dirty="0" smtClean="0">
                <a:solidFill>
                  <a:prstClr val="black"/>
                </a:solidFill>
              </a:rPr>
              <a:t>Election Procedures</a:t>
            </a:r>
          </a:p>
          <a:p>
            <a:r>
              <a:rPr lang="en-AU" sz="550" dirty="0" smtClean="0">
                <a:solidFill>
                  <a:prstClr val="black"/>
                </a:solidFill>
              </a:rPr>
              <a:t>&amp; Operating Manual</a:t>
            </a:r>
            <a:endParaRPr lang="en-AU" sz="550" dirty="0">
              <a:solidFill>
                <a:prstClr val="black"/>
              </a:solidFill>
            </a:endParaRPr>
          </a:p>
        </p:txBody>
      </p:sp>
      <p:sp>
        <p:nvSpPr>
          <p:cNvPr id="195" name="Rectangle 194"/>
          <p:cNvSpPr/>
          <p:nvPr/>
        </p:nvSpPr>
        <p:spPr>
          <a:xfrm>
            <a:off x="4722696" y="5316867"/>
            <a:ext cx="1629145" cy="186625"/>
          </a:xfrm>
          <a:prstGeom prst="rect">
            <a:avLst/>
          </a:prstGeom>
          <a:solidFill>
            <a:srgbClr val="B676A8"/>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50" dirty="0" smtClean="0">
                <a:solidFill>
                  <a:prstClr val="white"/>
                </a:solidFill>
              </a:rPr>
              <a:t>Fee methodology *(if required) </a:t>
            </a:r>
            <a:endParaRPr lang="en-AU" sz="550" dirty="0">
              <a:solidFill>
                <a:prstClr val="white"/>
              </a:solidFill>
            </a:endParaRPr>
          </a:p>
        </p:txBody>
      </p:sp>
      <p:sp>
        <p:nvSpPr>
          <p:cNvPr id="226" name="Rectangle 225"/>
          <p:cNvSpPr>
            <a:spLocks noChangeArrowheads="1"/>
          </p:cNvSpPr>
          <p:nvPr/>
        </p:nvSpPr>
        <p:spPr bwMode="auto">
          <a:xfrm>
            <a:off x="6444522" y="1011357"/>
            <a:ext cx="477831" cy="31798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 AEMO publish </a:t>
            </a:r>
            <a:r>
              <a:rPr lang="en-US" sz="450" dirty="0">
                <a:solidFill>
                  <a:srgbClr val="000000"/>
                </a:solidFill>
                <a:latin typeface="Arial" panose="020B0604020202020204" pitchFamily="34" charset="0"/>
              </a:rPr>
              <a:t>B2B Procedures &amp; Accreditation </a:t>
            </a:r>
            <a:r>
              <a:rPr lang="en-US" sz="450" dirty="0" smtClean="0">
                <a:solidFill>
                  <a:srgbClr val="000000"/>
                </a:solidFill>
                <a:latin typeface="Arial" panose="020B0604020202020204" pitchFamily="34" charset="0"/>
              </a:rPr>
              <a:t>Process</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51" name="Flowchart: Decision 150"/>
          <p:cNvSpPr>
            <a:spLocks noChangeArrowheads="1"/>
          </p:cNvSpPr>
          <p:nvPr/>
        </p:nvSpPr>
        <p:spPr bwMode="auto">
          <a:xfrm>
            <a:off x="6619379" y="921164"/>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53" name="Rectangle 152"/>
          <p:cNvSpPr/>
          <p:nvPr/>
        </p:nvSpPr>
        <p:spPr>
          <a:xfrm>
            <a:off x="8411931" y="4115085"/>
            <a:ext cx="661668"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Heightened Support</a:t>
            </a:r>
            <a:endParaRPr lang="en-AU" sz="550" dirty="0">
              <a:solidFill>
                <a:prstClr val="black"/>
              </a:solidFill>
            </a:endParaRPr>
          </a:p>
        </p:txBody>
      </p:sp>
      <p:sp>
        <p:nvSpPr>
          <p:cNvPr id="155" name="TextBox 154"/>
          <p:cNvSpPr txBox="1"/>
          <p:nvPr/>
        </p:nvSpPr>
        <p:spPr>
          <a:xfrm rot="5400000">
            <a:off x="239838" y="1564219"/>
            <a:ext cx="307777" cy="657354"/>
          </a:xfrm>
          <a:prstGeom prst="rect">
            <a:avLst/>
          </a:prstGeom>
          <a:noFill/>
        </p:spPr>
        <p:txBody>
          <a:bodyPr vert="vert270" wrap="square" rtlCol="0">
            <a:spAutoFit/>
          </a:bodyPr>
          <a:lstStyle/>
          <a:p>
            <a:r>
              <a:rPr lang="en-AU" sz="800" b="1" dirty="0" smtClean="0">
                <a:solidFill>
                  <a:prstClr val="black"/>
                </a:solidFill>
              </a:rPr>
              <a:t>Procedures</a:t>
            </a:r>
            <a:endParaRPr lang="en-AU" sz="1200" b="1" dirty="0">
              <a:solidFill>
                <a:prstClr val="black"/>
              </a:solidFill>
            </a:endParaRPr>
          </a:p>
        </p:txBody>
      </p:sp>
      <p:sp>
        <p:nvSpPr>
          <p:cNvPr id="156" name="TextBox 155"/>
          <p:cNvSpPr txBox="1"/>
          <p:nvPr/>
        </p:nvSpPr>
        <p:spPr>
          <a:xfrm rot="5400000">
            <a:off x="369057" y="3068814"/>
            <a:ext cx="307777" cy="891331"/>
          </a:xfrm>
          <a:prstGeom prst="rect">
            <a:avLst/>
          </a:prstGeom>
          <a:noFill/>
        </p:spPr>
        <p:txBody>
          <a:bodyPr vert="vert270" wrap="square" rtlCol="0">
            <a:spAutoFit/>
          </a:bodyPr>
          <a:lstStyle/>
          <a:p>
            <a:r>
              <a:rPr lang="en-AU" sz="800" b="1" dirty="0" smtClean="0">
                <a:solidFill>
                  <a:prstClr val="black"/>
                </a:solidFill>
              </a:rPr>
              <a:t>Market</a:t>
            </a:r>
            <a:r>
              <a:rPr lang="en-AU" sz="800" dirty="0" smtClean="0">
                <a:solidFill>
                  <a:prstClr val="black"/>
                </a:solidFill>
              </a:rPr>
              <a:t> </a:t>
            </a:r>
            <a:r>
              <a:rPr lang="en-AU" sz="800" b="1" dirty="0" smtClean="0">
                <a:solidFill>
                  <a:prstClr val="black"/>
                </a:solidFill>
              </a:rPr>
              <a:t>Readiness</a:t>
            </a:r>
            <a:endParaRPr lang="en-AU" sz="800" b="1" dirty="0">
              <a:solidFill>
                <a:prstClr val="black"/>
              </a:solidFill>
            </a:endParaRPr>
          </a:p>
        </p:txBody>
      </p:sp>
      <p:sp>
        <p:nvSpPr>
          <p:cNvPr id="157" name="TextBox 156"/>
          <p:cNvSpPr txBox="1"/>
          <p:nvPr/>
        </p:nvSpPr>
        <p:spPr>
          <a:xfrm rot="5400000">
            <a:off x="426690" y="4835795"/>
            <a:ext cx="307777" cy="1031058"/>
          </a:xfrm>
          <a:prstGeom prst="rect">
            <a:avLst/>
          </a:prstGeom>
          <a:noFill/>
        </p:spPr>
        <p:txBody>
          <a:bodyPr vert="vert270" wrap="square" rtlCol="0">
            <a:spAutoFit/>
          </a:bodyPr>
          <a:lstStyle/>
          <a:p>
            <a:r>
              <a:rPr lang="en-AU" sz="800" b="1" dirty="0" smtClean="0">
                <a:solidFill>
                  <a:prstClr val="black"/>
                </a:solidFill>
              </a:rPr>
              <a:t>Supporting Activities</a:t>
            </a:r>
            <a:endParaRPr lang="en-AU" sz="800" b="1" dirty="0">
              <a:solidFill>
                <a:prstClr val="black"/>
              </a:solidFill>
            </a:endParaRPr>
          </a:p>
        </p:txBody>
      </p:sp>
      <p:sp>
        <p:nvSpPr>
          <p:cNvPr id="158" name="TextBox 157"/>
          <p:cNvSpPr txBox="1"/>
          <p:nvPr/>
        </p:nvSpPr>
        <p:spPr>
          <a:xfrm rot="5400000">
            <a:off x="186845" y="4257465"/>
            <a:ext cx="307777" cy="551368"/>
          </a:xfrm>
          <a:prstGeom prst="rect">
            <a:avLst/>
          </a:prstGeom>
          <a:noFill/>
        </p:spPr>
        <p:txBody>
          <a:bodyPr vert="vert270" wrap="square" rtlCol="0">
            <a:spAutoFit/>
          </a:bodyPr>
          <a:lstStyle/>
          <a:p>
            <a:r>
              <a:rPr lang="en-AU" sz="800" b="1" dirty="0" smtClean="0">
                <a:solidFill>
                  <a:prstClr val="black"/>
                </a:solidFill>
              </a:rPr>
              <a:t>IT Systems</a:t>
            </a:r>
            <a:endParaRPr lang="en-AU" sz="800" b="1" dirty="0">
              <a:solidFill>
                <a:prstClr val="black"/>
              </a:solidFill>
            </a:endParaRPr>
          </a:p>
        </p:txBody>
      </p:sp>
      <p:sp>
        <p:nvSpPr>
          <p:cNvPr id="223" name="Rectangle 222"/>
          <p:cNvSpPr/>
          <p:nvPr/>
        </p:nvSpPr>
        <p:spPr>
          <a:xfrm>
            <a:off x="4478094"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7" name="Rectangle 226"/>
          <p:cNvSpPr/>
          <p:nvPr/>
        </p:nvSpPr>
        <p:spPr>
          <a:xfrm>
            <a:off x="5041808"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8" name="Rectangle 227"/>
          <p:cNvSpPr/>
          <p:nvPr/>
        </p:nvSpPr>
        <p:spPr>
          <a:xfrm>
            <a:off x="5726495" y="210127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54" name="Rectangle 153"/>
          <p:cNvSpPr/>
          <p:nvPr/>
        </p:nvSpPr>
        <p:spPr>
          <a:xfrm>
            <a:off x="8197080"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59" name="Rectangle 158"/>
          <p:cNvSpPr/>
          <p:nvPr/>
        </p:nvSpPr>
        <p:spPr>
          <a:xfrm>
            <a:off x="3077699" y="3403593"/>
            <a:ext cx="1102415" cy="210463"/>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Market Readiness Strategy</a:t>
            </a:r>
            <a:endParaRPr lang="en-AU" sz="550" dirty="0">
              <a:solidFill>
                <a:prstClr val="black"/>
              </a:solidFill>
            </a:endParaRPr>
          </a:p>
        </p:txBody>
      </p:sp>
      <p:sp>
        <p:nvSpPr>
          <p:cNvPr id="161" name="Rectangle 160"/>
          <p:cNvSpPr/>
          <p:nvPr/>
        </p:nvSpPr>
        <p:spPr>
          <a:xfrm>
            <a:off x="4438249" y="3632999"/>
            <a:ext cx="2447180"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Industry Training</a:t>
            </a:r>
            <a:endParaRPr lang="en-AU" sz="550" dirty="0">
              <a:solidFill>
                <a:prstClr val="black"/>
              </a:solidFill>
            </a:endParaRPr>
          </a:p>
        </p:txBody>
      </p:sp>
      <p:sp>
        <p:nvSpPr>
          <p:cNvPr id="182" name="Rectangle 181"/>
          <p:cNvSpPr/>
          <p:nvPr/>
        </p:nvSpPr>
        <p:spPr>
          <a:xfrm>
            <a:off x="5939216" y="4115085"/>
            <a:ext cx="1716914" cy="197443"/>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Transition &amp; Cut Over Planning</a:t>
            </a:r>
            <a:endParaRPr lang="en-AU" sz="550" dirty="0">
              <a:solidFill>
                <a:prstClr val="black"/>
              </a:solidFill>
            </a:endParaRPr>
          </a:p>
        </p:txBody>
      </p:sp>
      <p:sp>
        <p:nvSpPr>
          <p:cNvPr id="203" name="Rectangle 202"/>
          <p:cNvSpPr/>
          <p:nvPr/>
        </p:nvSpPr>
        <p:spPr>
          <a:xfrm>
            <a:off x="4480623" y="4713858"/>
            <a:ext cx="1308713"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AEMO Design</a:t>
            </a:r>
            <a:endParaRPr lang="en-AU" sz="550" dirty="0">
              <a:solidFill>
                <a:prstClr val="black"/>
              </a:solidFill>
            </a:endParaRPr>
          </a:p>
        </p:txBody>
      </p:sp>
      <p:sp>
        <p:nvSpPr>
          <p:cNvPr id="204" name="Rectangle 203"/>
          <p:cNvSpPr/>
          <p:nvPr/>
        </p:nvSpPr>
        <p:spPr>
          <a:xfrm>
            <a:off x="5164002" y="4958661"/>
            <a:ext cx="2122992" cy="198000"/>
          </a:xfrm>
          <a:prstGeom prst="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black"/>
                </a:solidFill>
              </a:rPr>
              <a:t>All - IT Development / Internal Testing</a:t>
            </a:r>
            <a:endParaRPr lang="en-AU" sz="550" dirty="0">
              <a:solidFill>
                <a:prstClr val="black"/>
              </a:solidFill>
            </a:endParaRPr>
          </a:p>
        </p:txBody>
      </p:sp>
      <p:sp>
        <p:nvSpPr>
          <p:cNvPr id="210" name="Rectangle 209"/>
          <p:cNvSpPr/>
          <p:nvPr/>
        </p:nvSpPr>
        <p:spPr>
          <a:xfrm>
            <a:off x="7315250" y="4958661"/>
            <a:ext cx="939931" cy="19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550" dirty="0" smtClean="0">
                <a:solidFill>
                  <a:prstClr val="white"/>
                </a:solidFill>
              </a:rPr>
              <a:t>Industry Testing</a:t>
            </a:r>
            <a:endParaRPr lang="en-AU" sz="550" dirty="0">
              <a:solidFill>
                <a:prstClr val="white"/>
              </a:solidFill>
            </a:endParaRPr>
          </a:p>
        </p:txBody>
      </p:sp>
      <p:sp>
        <p:nvSpPr>
          <p:cNvPr id="222" name="Rectangle 221"/>
          <p:cNvSpPr/>
          <p:nvPr/>
        </p:nvSpPr>
        <p:spPr>
          <a:xfrm>
            <a:off x="5182281"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31" name="Rectangle 230"/>
          <p:cNvSpPr/>
          <p:nvPr/>
        </p:nvSpPr>
        <p:spPr>
          <a:xfrm>
            <a:off x="5823232"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32" name="Rectangle 231"/>
          <p:cNvSpPr/>
          <p:nvPr/>
        </p:nvSpPr>
        <p:spPr>
          <a:xfrm>
            <a:off x="3285118" y="3071808"/>
            <a:ext cx="1350236" cy="197841"/>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SMP Procedure Development</a:t>
            </a:r>
            <a:endParaRPr lang="en-AU" sz="500" dirty="0">
              <a:solidFill>
                <a:prstClr val="black"/>
              </a:solidFill>
            </a:endParaRPr>
          </a:p>
        </p:txBody>
      </p:sp>
      <p:sp>
        <p:nvSpPr>
          <p:cNvPr id="220" name="Rectangle 219"/>
          <p:cNvSpPr/>
          <p:nvPr/>
        </p:nvSpPr>
        <p:spPr>
          <a:xfrm>
            <a:off x="4574831" y="2974029"/>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cxnSp>
        <p:nvCxnSpPr>
          <p:cNvPr id="233" name="Straight Connector 232"/>
          <p:cNvCxnSpPr/>
          <p:nvPr/>
        </p:nvCxnSpPr>
        <p:spPr>
          <a:xfrm flipV="1">
            <a:off x="139905" y="5227110"/>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82270" y="1963912"/>
            <a:ext cx="1424709" cy="19800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00" dirty="0" smtClean="0">
                <a:solidFill>
                  <a:prstClr val="black"/>
                </a:solidFill>
              </a:rPr>
              <a:t>EN/MC/MRP </a:t>
            </a:r>
            <a:r>
              <a:rPr lang="en-AU" sz="500" dirty="0">
                <a:solidFill>
                  <a:prstClr val="black"/>
                </a:solidFill>
              </a:rPr>
              <a:t>Package 1 Development</a:t>
            </a:r>
          </a:p>
        </p:txBody>
      </p:sp>
      <p:sp>
        <p:nvSpPr>
          <p:cNvPr id="35" name="Rectangle 34"/>
          <p:cNvSpPr/>
          <p:nvPr/>
        </p:nvSpPr>
        <p:spPr>
          <a:xfrm>
            <a:off x="722404" y="1963912"/>
            <a:ext cx="859866" cy="198000"/>
          </a:xfrm>
          <a:prstGeom prst="rect">
            <a:avLst/>
          </a:prstGeom>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500" dirty="0">
                <a:solidFill>
                  <a:prstClr val="black"/>
                </a:solidFill>
              </a:rPr>
              <a:t>MC Draft </a:t>
            </a:r>
            <a:r>
              <a:rPr lang="en-AU" sz="500" dirty="0" smtClean="0">
                <a:solidFill>
                  <a:prstClr val="black"/>
                </a:solidFill>
              </a:rPr>
              <a:t>Procedures</a:t>
            </a:r>
            <a:endParaRPr lang="en-AU" sz="500" dirty="0">
              <a:solidFill>
                <a:prstClr val="black"/>
              </a:solidFill>
            </a:endParaRPr>
          </a:p>
        </p:txBody>
      </p:sp>
      <p:cxnSp>
        <p:nvCxnSpPr>
          <p:cNvPr id="83" name="Straight Connector 82"/>
          <p:cNvCxnSpPr/>
          <p:nvPr/>
        </p:nvCxnSpPr>
        <p:spPr>
          <a:xfrm flipV="1">
            <a:off x="145598" y="3324372"/>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45598" y="4380766"/>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0882" y="1749248"/>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150882" y="6072279"/>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5164001" y="6673074"/>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600" b="1" dirty="0">
              <a:solidFill>
                <a:prstClr val="white"/>
              </a:solidFill>
            </a:endParaRPr>
          </a:p>
        </p:txBody>
      </p:sp>
      <p:sp>
        <p:nvSpPr>
          <p:cNvPr id="239" name="Rectangle 3"/>
          <p:cNvSpPr>
            <a:spLocks noChangeArrowheads="1"/>
          </p:cNvSpPr>
          <p:nvPr/>
        </p:nvSpPr>
        <p:spPr bwMode="auto">
          <a:xfrm>
            <a:off x="5352813" y="6680021"/>
            <a:ext cx="34411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Publish</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243" name="TextBox 242"/>
          <p:cNvSpPr txBox="1"/>
          <p:nvPr/>
        </p:nvSpPr>
        <p:spPr>
          <a:xfrm rot="5400000">
            <a:off x="172100" y="2728793"/>
            <a:ext cx="307777" cy="360782"/>
          </a:xfrm>
          <a:prstGeom prst="rect">
            <a:avLst/>
          </a:prstGeom>
          <a:noFill/>
        </p:spPr>
        <p:txBody>
          <a:bodyPr vert="vert270" wrap="square" rtlCol="0">
            <a:spAutoFit/>
          </a:bodyPr>
          <a:lstStyle/>
          <a:p>
            <a:r>
              <a:rPr lang="en-AU" sz="800" dirty="0" smtClean="0">
                <a:solidFill>
                  <a:prstClr val="black"/>
                </a:solidFill>
              </a:rPr>
              <a:t>B2B</a:t>
            </a:r>
            <a:endParaRPr lang="en-AU" sz="800" dirty="0">
              <a:solidFill>
                <a:prstClr val="black"/>
              </a:solidFill>
            </a:endParaRPr>
          </a:p>
        </p:txBody>
      </p:sp>
      <p:sp>
        <p:nvSpPr>
          <p:cNvPr id="244" name="Rectangle 243"/>
          <p:cNvSpPr/>
          <p:nvPr/>
        </p:nvSpPr>
        <p:spPr>
          <a:xfrm>
            <a:off x="4441636" y="3629215"/>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Plan</a:t>
            </a:r>
            <a:endParaRPr lang="en-AU" sz="550" dirty="0">
              <a:solidFill>
                <a:prstClr val="black"/>
              </a:solidFill>
            </a:endParaRPr>
          </a:p>
        </p:txBody>
      </p:sp>
      <p:sp>
        <p:nvSpPr>
          <p:cNvPr id="245" name="Rectangle 244"/>
          <p:cNvSpPr/>
          <p:nvPr/>
        </p:nvSpPr>
        <p:spPr>
          <a:xfrm>
            <a:off x="6416437" y="3629231"/>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Execute</a:t>
            </a:r>
            <a:endParaRPr lang="en-AU" sz="550" dirty="0">
              <a:solidFill>
                <a:prstClr val="black"/>
              </a:solidFill>
            </a:endParaRPr>
          </a:p>
        </p:txBody>
      </p:sp>
      <p:cxnSp>
        <p:nvCxnSpPr>
          <p:cNvPr id="247" name="Straight Arrow Connector 246"/>
          <p:cNvCxnSpPr>
            <a:stCxn id="244" idx="3"/>
          </p:cNvCxnSpPr>
          <p:nvPr/>
        </p:nvCxnSpPr>
        <p:spPr>
          <a:xfrm>
            <a:off x="4910296" y="3706083"/>
            <a:ext cx="149554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6054212" y="3869435"/>
            <a:ext cx="468660" cy="15373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AU" sz="550" dirty="0" smtClean="0">
                <a:solidFill>
                  <a:prstClr val="black"/>
                </a:solidFill>
              </a:rPr>
              <a:t>Plan</a:t>
            </a:r>
            <a:endParaRPr lang="en-AU" sz="550" dirty="0">
              <a:solidFill>
                <a:prstClr val="black"/>
              </a:solidFill>
            </a:endParaRPr>
          </a:p>
        </p:txBody>
      </p:sp>
      <p:cxnSp>
        <p:nvCxnSpPr>
          <p:cNvPr id="163" name="Straight Connector 162"/>
          <p:cNvCxnSpPr/>
          <p:nvPr/>
        </p:nvCxnSpPr>
        <p:spPr>
          <a:xfrm flipV="1">
            <a:off x="177095" y="2734971"/>
            <a:ext cx="8928000" cy="6824"/>
          </a:xfrm>
          <a:prstGeom prst="line">
            <a:avLst/>
          </a:prstGeom>
          <a:ln w="12700">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5938173" y="3403594"/>
            <a:ext cx="2033253"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a:solidFill>
                  <a:prstClr val="black"/>
                </a:solidFill>
              </a:rPr>
              <a:t>Registration &amp; Accreditation</a:t>
            </a:r>
          </a:p>
        </p:txBody>
      </p:sp>
      <p:sp>
        <p:nvSpPr>
          <p:cNvPr id="221" name="Rectangle 220"/>
          <p:cNvSpPr>
            <a:spLocks noChangeArrowheads="1"/>
          </p:cNvSpPr>
          <p:nvPr/>
        </p:nvSpPr>
        <p:spPr bwMode="auto">
          <a:xfrm>
            <a:off x="7123947" y="4800155"/>
            <a:ext cx="399579"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Pre-Prod Release</a:t>
            </a:r>
          </a:p>
        </p:txBody>
      </p:sp>
      <p:sp>
        <p:nvSpPr>
          <p:cNvPr id="183" name="Rectangle 182"/>
          <p:cNvSpPr>
            <a:spLocks noChangeArrowheads="1"/>
          </p:cNvSpPr>
          <p:nvPr/>
        </p:nvSpPr>
        <p:spPr bwMode="auto">
          <a:xfrm>
            <a:off x="8113175" y="4800155"/>
            <a:ext cx="304695"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Prod Release</a:t>
            </a:r>
          </a:p>
        </p:txBody>
      </p:sp>
      <p:sp>
        <p:nvSpPr>
          <p:cNvPr id="160" name="Rectangle 159"/>
          <p:cNvSpPr/>
          <p:nvPr/>
        </p:nvSpPr>
        <p:spPr>
          <a:xfrm>
            <a:off x="2941942"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17" name="Rectangle 216"/>
          <p:cNvSpPr/>
          <p:nvPr/>
        </p:nvSpPr>
        <p:spPr>
          <a:xfrm>
            <a:off x="3544238"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18" name="Rectangle 217"/>
          <p:cNvSpPr/>
          <p:nvPr/>
        </p:nvSpPr>
        <p:spPr>
          <a:xfrm>
            <a:off x="4084827" y="1853888"/>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194" name="Rectangle 193"/>
          <p:cNvSpPr/>
          <p:nvPr/>
        </p:nvSpPr>
        <p:spPr>
          <a:xfrm>
            <a:off x="2071348" y="5832266"/>
            <a:ext cx="2894112" cy="198000"/>
          </a:xfrm>
          <a:prstGeom prst="rect">
            <a:avLst/>
          </a:prstGeom>
          <a:solidFill>
            <a:schemeClr val="tx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550" b="1" dirty="0" smtClean="0">
                <a:solidFill>
                  <a:prstClr val="black"/>
                </a:solidFill>
              </a:rPr>
              <a:t>AER - Electricity </a:t>
            </a:r>
            <a:r>
              <a:rPr lang="en-AU" sz="550" b="1" dirty="0">
                <a:solidFill>
                  <a:prstClr val="black"/>
                </a:solidFill>
              </a:rPr>
              <a:t>ring-fencing guideline 2016</a:t>
            </a:r>
            <a:endParaRPr lang="en-AU" sz="550" dirty="0">
              <a:solidFill>
                <a:prstClr val="black"/>
              </a:solidFill>
            </a:endParaRPr>
          </a:p>
        </p:txBody>
      </p:sp>
      <p:sp>
        <p:nvSpPr>
          <p:cNvPr id="201" name="Rectangle 200"/>
          <p:cNvSpPr>
            <a:spLocks noChangeArrowheads="1"/>
          </p:cNvSpPr>
          <p:nvPr/>
        </p:nvSpPr>
        <p:spPr bwMode="auto">
          <a:xfrm>
            <a:off x="4583209" y="3480901"/>
            <a:ext cx="620363" cy="307397"/>
          </a:xfrm>
          <a:prstGeom prst="rect">
            <a:avLst/>
          </a:prstGeom>
          <a:noFill/>
          <a:ln w="9525">
            <a:noFill/>
            <a:miter lim="800000"/>
            <a:headEnd/>
            <a:tailEnd/>
          </a:ln>
        </p:spPr>
        <p:txBody>
          <a:bodyPr wrap="square" lIns="0" tIns="0" rIns="0" bIns="0">
            <a:noAutofit/>
          </a:bodyPr>
          <a:lstStyle/>
          <a:p>
            <a:pPr algn="ctr"/>
            <a:r>
              <a:rPr lang="en-US" sz="450" b="1" dirty="0" smtClean="0">
                <a:solidFill>
                  <a:srgbClr val="000000"/>
                </a:solidFill>
                <a:latin typeface="Arial" panose="020B0604020202020204" pitchFamily="34" charset="0"/>
              </a:rPr>
              <a:t>Readiness Reporting Commences</a:t>
            </a:r>
          </a:p>
        </p:txBody>
      </p:sp>
      <p:sp>
        <p:nvSpPr>
          <p:cNvPr id="205" name="Rectangle 3"/>
          <p:cNvSpPr>
            <a:spLocks noChangeArrowheads="1"/>
          </p:cNvSpPr>
          <p:nvPr/>
        </p:nvSpPr>
        <p:spPr bwMode="auto">
          <a:xfrm>
            <a:off x="5730863" y="6588900"/>
            <a:ext cx="12257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Milestone</a:t>
            </a:r>
          </a:p>
          <a:p>
            <a:r>
              <a:rPr lang="en-AU" altLang="en-US" sz="450" dirty="0" smtClean="0">
                <a:solidFill>
                  <a:prstClr val="black"/>
                </a:solidFill>
                <a:ea typeface="Calibri" panose="020F0502020204030204" pitchFamily="34" charset="0"/>
                <a:cs typeface="Times New Roman" panose="02020603050405020304" pitchFamily="18" charset="0"/>
              </a:rPr>
              <a:t>Working group meeting</a:t>
            </a:r>
          </a:p>
          <a:p>
            <a:r>
              <a:rPr lang="en-AU" altLang="en-US" sz="450" dirty="0" smtClean="0">
                <a:solidFill>
                  <a:prstClr val="black"/>
                </a:solidFill>
                <a:ea typeface="Calibri" panose="020F0502020204030204" pitchFamily="34" charset="0"/>
                <a:cs typeface="Times New Roman" panose="02020603050405020304" pitchFamily="18" charset="0"/>
              </a:rPr>
              <a:t>Proposed IEC Meetings (Trans &amp; New)</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206" name="Flowchart: Decision 205"/>
          <p:cNvSpPr>
            <a:spLocks noChangeArrowheads="1"/>
          </p:cNvSpPr>
          <p:nvPr/>
        </p:nvSpPr>
        <p:spPr bwMode="auto">
          <a:xfrm>
            <a:off x="5705958" y="6628245"/>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08" name="Flowchart: Decision 207"/>
          <p:cNvSpPr>
            <a:spLocks noChangeArrowheads="1"/>
          </p:cNvSpPr>
          <p:nvPr/>
        </p:nvSpPr>
        <p:spPr bwMode="auto">
          <a:xfrm>
            <a:off x="5705958" y="6696267"/>
            <a:ext cx="54000" cy="54000"/>
          </a:xfrm>
          <a:prstGeom prst="flowChartDecision">
            <a:avLst/>
          </a:prstGeom>
          <a:solidFill>
            <a:srgbClr val="FFC00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19" name="Flowchart: Decision 218"/>
          <p:cNvSpPr>
            <a:spLocks noChangeArrowheads="1"/>
          </p:cNvSpPr>
          <p:nvPr/>
        </p:nvSpPr>
        <p:spPr bwMode="auto">
          <a:xfrm>
            <a:off x="5705958" y="675692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5" name="Flowchart: Decision 234"/>
          <p:cNvSpPr>
            <a:spLocks noChangeArrowheads="1"/>
          </p:cNvSpPr>
          <p:nvPr/>
        </p:nvSpPr>
        <p:spPr bwMode="auto">
          <a:xfrm>
            <a:off x="7284927" y="4692553"/>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237" name="TextBox 236"/>
          <p:cNvSpPr txBox="1"/>
          <p:nvPr/>
        </p:nvSpPr>
        <p:spPr>
          <a:xfrm rot="5400000">
            <a:off x="178283" y="811744"/>
            <a:ext cx="430887" cy="657354"/>
          </a:xfrm>
          <a:prstGeom prst="rect">
            <a:avLst/>
          </a:prstGeom>
          <a:solidFill>
            <a:schemeClr val="bg1"/>
          </a:solidFill>
        </p:spPr>
        <p:txBody>
          <a:bodyPr vert="vert270" wrap="square" rtlCol="0">
            <a:spAutoFit/>
          </a:bodyPr>
          <a:lstStyle/>
          <a:p>
            <a:r>
              <a:rPr lang="en-AU" sz="800" b="1" dirty="0" smtClean="0">
                <a:solidFill>
                  <a:prstClr val="black"/>
                </a:solidFill>
              </a:rPr>
              <a:t>Program Milestones</a:t>
            </a:r>
            <a:endParaRPr lang="en-AU" sz="800" b="1" dirty="0">
              <a:solidFill>
                <a:prstClr val="black"/>
              </a:solidFill>
            </a:endParaRPr>
          </a:p>
        </p:txBody>
      </p:sp>
      <p:sp>
        <p:nvSpPr>
          <p:cNvPr id="13" name="Rectangle 12"/>
          <p:cNvSpPr>
            <a:spLocks noChangeArrowheads="1"/>
          </p:cNvSpPr>
          <p:nvPr/>
        </p:nvSpPr>
        <p:spPr bwMode="auto">
          <a:xfrm>
            <a:off x="654845" y="1027259"/>
            <a:ext cx="573521" cy="511493"/>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10 Sep</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a:solidFill>
                  <a:srgbClr val="000000"/>
                </a:solidFill>
                <a:latin typeface="Arial" panose="020B0604020202020204" pitchFamily="34" charset="0"/>
              </a:rPr>
              <a:t>MRP Direction paper published</a:t>
            </a:r>
          </a:p>
          <a:p>
            <a:pPr algn="ctr"/>
            <a:r>
              <a:rPr lang="en-US" sz="450" dirty="0">
                <a:solidFill>
                  <a:srgbClr val="000000"/>
                </a:solidFill>
                <a:latin typeface="Arial" panose="020B0604020202020204" pitchFamily="34" charset="0"/>
                <a:ea typeface="Times New Roman" panose="02020603050405020304" pitchFamily="18" charset="0"/>
              </a:rPr>
              <a:t>EN Draft Determination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240" name="Flowchart: Decision 239"/>
          <p:cNvSpPr>
            <a:spLocks noChangeArrowheads="1"/>
          </p:cNvSpPr>
          <p:nvPr/>
        </p:nvSpPr>
        <p:spPr bwMode="auto">
          <a:xfrm>
            <a:off x="4857479" y="3387655"/>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8" name="Rectangle 187"/>
          <p:cNvSpPr/>
          <p:nvPr/>
        </p:nvSpPr>
        <p:spPr>
          <a:xfrm>
            <a:off x="6163011"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02" name="Rectangle 201"/>
          <p:cNvSpPr/>
          <p:nvPr/>
        </p:nvSpPr>
        <p:spPr>
          <a:xfrm>
            <a:off x="6856705" y="2373043"/>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200" b="1" dirty="0">
              <a:solidFill>
                <a:prstClr val="white"/>
              </a:solidFill>
            </a:endParaRPr>
          </a:p>
        </p:txBody>
      </p:sp>
      <p:sp>
        <p:nvSpPr>
          <p:cNvPr id="224" name="Rectangle 223"/>
          <p:cNvSpPr/>
          <p:nvPr/>
        </p:nvSpPr>
        <p:spPr>
          <a:xfrm>
            <a:off x="5567064" y="3871458"/>
            <a:ext cx="1064753"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Industry Test Planning</a:t>
            </a:r>
            <a:endParaRPr lang="en-AU" sz="550" dirty="0">
              <a:solidFill>
                <a:prstClr val="black"/>
              </a:solidFill>
            </a:endParaRPr>
          </a:p>
        </p:txBody>
      </p:sp>
      <p:sp>
        <p:nvSpPr>
          <p:cNvPr id="246" name="Rectangle 245"/>
          <p:cNvSpPr/>
          <p:nvPr/>
        </p:nvSpPr>
        <p:spPr>
          <a:xfrm>
            <a:off x="6650426" y="3871458"/>
            <a:ext cx="1473352" cy="198000"/>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AU" sz="550" dirty="0" smtClean="0">
                <a:solidFill>
                  <a:prstClr val="black"/>
                </a:solidFill>
              </a:rPr>
              <a:t>Industry Test Execution</a:t>
            </a:r>
            <a:endParaRPr lang="en-AU" sz="550" dirty="0">
              <a:solidFill>
                <a:prstClr val="black"/>
              </a:solidFill>
            </a:endParaRPr>
          </a:p>
        </p:txBody>
      </p:sp>
      <p:sp>
        <p:nvSpPr>
          <p:cNvPr id="120" name="Rectangle 119"/>
          <p:cNvSpPr/>
          <p:nvPr/>
        </p:nvSpPr>
        <p:spPr>
          <a:xfrm>
            <a:off x="7890042" y="4115085"/>
            <a:ext cx="373650" cy="197443"/>
          </a:xfrm>
          <a:prstGeom prst="rect">
            <a:avLst/>
          </a:pr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AU" sz="550" dirty="0" smtClean="0">
                <a:solidFill>
                  <a:prstClr val="black"/>
                </a:solidFill>
              </a:rPr>
              <a:t>Transition</a:t>
            </a:r>
            <a:endParaRPr lang="en-AU" sz="550" dirty="0">
              <a:solidFill>
                <a:prstClr val="black"/>
              </a:solidFill>
            </a:endParaRPr>
          </a:p>
        </p:txBody>
      </p:sp>
    </p:spTree>
    <p:extLst>
      <p:ext uri="{BB962C8B-B14F-4D97-AF65-F5344CB8AC3E}">
        <p14:creationId xmlns:p14="http://schemas.microsoft.com/office/powerpoint/2010/main" val="368310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7282" y="477279"/>
          <a:ext cx="8955884" cy="6066053"/>
        </p:xfrm>
        <a:graphic>
          <a:graphicData uri="http://schemas.openxmlformats.org/drawingml/2006/table">
            <a:tbl>
              <a:tblPr firstRow="1" bandRow="1">
                <a:tableStyleId>{5C22544A-7EE6-4342-B048-85BDC9FD1C3A}</a:tableStyleId>
              </a:tblPr>
              <a:tblGrid>
                <a:gridCol w="639706"/>
                <a:gridCol w="639706"/>
                <a:gridCol w="639706"/>
                <a:gridCol w="639706"/>
                <a:gridCol w="639706"/>
                <a:gridCol w="639706"/>
                <a:gridCol w="639706"/>
                <a:gridCol w="639706"/>
                <a:gridCol w="639706"/>
                <a:gridCol w="639706"/>
                <a:gridCol w="639706"/>
                <a:gridCol w="639706"/>
                <a:gridCol w="639706"/>
                <a:gridCol w="639706"/>
              </a:tblGrid>
              <a:tr h="203822">
                <a:tc gridSpan="12">
                  <a:txBody>
                    <a:bodyPr/>
                    <a:lstStyle/>
                    <a:p>
                      <a:pPr marL="0" algn="ctr" defTabSz="914400" rtl="0" eaLnBrk="1" latinLnBrk="0" hangingPunct="1"/>
                      <a:r>
                        <a:rPr lang="en-AU" sz="800" b="1" kern="1200" dirty="0" smtClean="0">
                          <a:solidFill>
                            <a:schemeClr val="lt1"/>
                          </a:solidFill>
                          <a:latin typeface="+mn-lt"/>
                          <a:ea typeface="+mn-ea"/>
                          <a:cs typeface="+mn-cs"/>
                        </a:rPr>
                        <a:t>2016</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0" kern="1200" dirty="0">
                        <a:solidFill>
                          <a:schemeClr val="lt1"/>
                        </a:solidFill>
                        <a:latin typeface="+mn-lt"/>
                        <a:ea typeface="+mn-ea"/>
                        <a:cs typeface="+mn-cs"/>
                      </a:endParaRPr>
                    </a:p>
                  </a:txBody>
                  <a:tcPr vert="vert" anchor="ct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endParaRPr lang="en-AU"/>
                    </a:p>
                  </a:txBody>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endParaRPr lang="en-AU"/>
                    </a:p>
                  </a:txBody>
                  <a:tcPr/>
                </a:tc>
                <a:tc hMerge="1">
                  <a:txBody>
                    <a:bodyPr/>
                    <a:lstStyle/>
                    <a:p>
                      <a:endParaRPr lang="en-AU"/>
                    </a:p>
                  </a:txBody>
                  <a:tcPr/>
                </a:tc>
                <a:tc gridSpan="2">
                  <a:txBody>
                    <a:bodyPr/>
                    <a:lstStyle/>
                    <a:p>
                      <a:pPr marL="0" algn="ctr" defTabSz="914400" rtl="0" eaLnBrk="1" latinLnBrk="0" hangingPunct="1"/>
                      <a:r>
                        <a:rPr lang="en-AU" sz="800" b="1" kern="1200" dirty="0" smtClean="0">
                          <a:solidFill>
                            <a:schemeClr val="lt1"/>
                          </a:solidFill>
                          <a:latin typeface="+mn-lt"/>
                          <a:ea typeface="+mn-ea"/>
                          <a:cs typeface="+mn-cs"/>
                        </a:rPr>
                        <a:t>2017</a:t>
                      </a:r>
                      <a:endParaRPr lang="en-AU" sz="800" b="1" kern="1200" dirty="0">
                        <a:solidFill>
                          <a:schemeClr val="lt1"/>
                        </a:solidFill>
                        <a:latin typeface="+mn-lt"/>
                        <a:ea typeface="+mn-ea"/>
                        <a:cs typeface="+mn-cs"/>
                      </a:endParaRPr>
                    </a:p>
                  </a:txBody>
                  <a:tcPr marL="68580" marR="68580" marT="34290" marB="34290" anchor="ctr">
                    <a:solidFill>
                      <a:schemeClr val="accent2"/>
                    </a:solidFill>
                  </a:tcPr>
                </a:tc>
                <a:tc hMerge="1">
                  <a:txBody>
                    <a:bodyPr/>
                    <a:lstStyle/>
                    <a:p>
                      <a:pPr marL="0" algn="ctr" defTabSz="914400" rtl="0" eaLnBrk="1" latinLnBrk="0" hangingPunct="1"/>
                      <a:endParaRPr lang="en-AU" sz="800" b="1" kern="1200" dirty="0">
                        <a:solidFill>
                          <a:schemeClr val="lt1"/>
                        </a:solidFill>
                        <a:latin typeface="+mn-lt"/>
                        <a:ea typeface="+mn-ea"/>
                        <a:cs typeface="+mn-cs"/>
                      </a:endParaRPr>
                    </a:p>
                  </a:txBody>
                  <a:tcPr marL="68580" marR="68580" marT="34290" marB="34290" anchor="ctr">
                    <a:solidFill>
                      <a:schemeClr val="accent2"/>
                    </a:solidFill>
                  </a:tcPr>
                </a:tc>
              </a:tr>
              <a:tr h="245231">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MAR</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APR</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MAY</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JUL</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AUG</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SEP</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OCT</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NOV</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DEC</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JAN</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c>
                  <a:txBody>
                    <a:bodyPr/>
                    <a:lstStyle/>
                    <a:p>
                      <a:pPr marL="0" algn="ctr" defTabSz="914400" rtl="0" eaLnBrk="1" latinLnBrk="0" hangingPunct="1"/>
                      <a:r>
                        <a:rPr lang="en-AU" sz="600" b="0" kern="1200" dirty="0" smtClean="0">
                          <a:solidFill>
                            <a:schemeClr val="lt1"/>
                          </a:solidFill>
                          <a:latin typeface="+mn-lt"/>
                          <a:ea typeface="+mn-ea"/>
                          <a:cs typeface="+mn-cs"/>
                        </a:rPr>
                        <a:t>FEB</a:t>
                      </a:r>
                      <a:endParaRPr lang="en-AU" sz="600" b="0" kern="1200" dirty="0">
                        <a:solidFill>
                          <a:schemeClr val="lt1"/>
                        </a:solidFill>
                        <a:latin typeface="+mn-lt"/>
                        <a:ea typeface="+mn-ea"/>
                        <a:cs typeface="+mn-cs"/>
                      </a:endParaRPr>
                    </a:p>
                  </a:txBody>
                  <a:tcPr marL="68580" marR="68580" marT="34290" marB="34290" anchor="ctr">
                    <a:lnB w="12700" cmpd="sng">
                      <a:noFill/>
                    </a:lnB>
                    <a:solidFill>
                      <a:schemeClr val="accent2">
                        <a:lumMod val="60000"/>
                        <a:lumOff val="40000"/>
                      </a:schemeClr>
                    </a:solidFill>
                  </a:tcPr>
                </a:tc>
              </a:tr>
              <a:tr h="5617000">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1"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AU" sz="600" b="0" kern="1200" dirty="0">
                        <a:solidFill>
                          <a:schemeClr val="lt1"/>
                        </a:solidFill>
                        <a:latin typeface="+mn-lt"/>
                        <a:ea typeface="+mn-ea"/>
                        <a:cs typeface="+mn-cs"/>
                      </a:endParaRPr>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marL="68580" marR="68580" marT="34290" marB="34290" vert="vert" anchor="ctr">
                    <a:lnL w="6350" cap="flat" cmpd="sng" algn="ctr">
                      <a:solidFill>
                        <a:schemeClr val="bg1">
                          <a:lumMod val="65000"/>
                        </a:schemeClr>
                      </a:solidFill>
                      <a:prstDash val="lgDash"/>
                      <a:round/>
                      <a:headEnd type="none" w="med" len="med"/>
                      <a:tailEnd type="none" w="med" len="med"/>
                    </a:lnL>
                    <a:lnR w="6350" cap="flat" cmpd="sng" algn="ctr">
                      <a:solidFill>
                        <a:schemeClr val="bg1">
                          <a:lumMod val="65000"/>
                        </a:schemeClr>
                      </a:solidFill>
                      <a:prstDash val="lg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2" name="Group 241"/>
          <p:cNvGrpSpPr/>
          <p:nvPr/>
        </p:nvGrpSpPr>
        <p:grpSpPr>
          <a:xfrm>
            <a:off x="1666437" y="365010"/>
            <a:ext cx="381083" cy="6010047"/>
            <a:chOff x="9034248" y="366266"/>
            <a:chExt cx="381083" cy="6191600"/>
          </a:xfrm>
        </p:grpSpPr>
        <p:sp>
          <p:nvSpPr>
            <p:cNvPr id="241" name="Rectangle 240"/>
            <p:cNvSpPr>
              <a:spLocks noChangeArrowheads="1"/>
            </p:cNvSpPr>
            <p:nvPr/>
          </p:nvSpPr>
          <p:spPr bwMode="auto">
            <a:xfrm>
              <a:off x="9034248" y="366266"/>
              <a:ext cx="381083" cy="97341"/>
            </a:xfrm>
            <a:prstGeom prst="rect">
              <a:avLst/>
            </a:prstGeom>
            <a:noFill/>
            <a:ln w="9525">
              <a:noFill/>
              <a:miter lim="800000"/>
              <a:headEnd/>
              <a:tailEnd/>
            </a:ln>
          </p:spPr>
          <p:txBody>
            <a:bodyPr wrap="square" lIns="0" tIns="0" rIns="0" bIns="0">
              <a:noAutofit/>
            </a:bodyPr>
            <a:lstStyle/>
            <a:p>
              <a:pPr algn="ctr"/>
              <a:r>
                <a:rPr lang="en-AU" sz="525" dirty="0" smtClean="0">
                  <a:solidFill>
                    <a:srgbClr val="FF0000"/>
                  </a:solidFill>
                  <a:latin typeface="Arial Black" panose="020B0A04020102020204" pitchFamily="34" charset="0"/>
                </a:rPr>
                <a:t>Today</a:t>
              </a:r>
              <a:endParaRPr lang="en-AU" sz="450" dirty="0">
                <a:solidFill>
                  <a:srgbClr val="FF0000"/>
                </a:solidFill>
                <a:latin typeface="Times New Roman" panose="02020603050405020304" pitchFamily="18" charset="0"/>
                <a:ea typeface="Times New Roman" panose="02020603050405020304" pitchFamily="18" charset="0"/>
              </a:endParaRPr>
            </a:p>
          </p:txBody>
        </p:sp>
        <p:cxnSp>
          <p:nvCxnSpPr>
            <p:cNvPr id="236" name="Straight Connector 235"/>
            <p:cNvCxnSpPr/>
            <p:nvPr/>
          </p:nvCxnSpPr>
          <p:spPr>
            <a:xfrm>
              <a:off x="9228531" y="477279"/>
              <a:ext cx="3200" cy="6080587"/>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 name="Rectangle 2"/>
          <p:cNvSpPr>
            <a:spLocks noChangeArrowheads="1"/>
          </p:cNvSpPr>
          <p:nvPr/>
        </p:nvSpPr>
        <p:spPr bwMode="auto">
          <a:xfrm>
            <a:off x="0" y="52001"/>
            <a:ext cx="20303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AU" sz="1350" dirty="0">
              <a:solidFill>
                <a:prstClr val="black"/>
              </a:solidFill>
            </a:endParaRPr>
          </a:p>
        </p:txBody>
      </p:sp>
      <p:graphicFrame>
        <p:nvGraphicFramePr>
          <p:cNvPr id="6" name="Object 5"/>
          <p:cNvGraphicFramePr>
            <a:graphicFrameLocks noChangeAspect="1"/>
          </p:cNvGraphicFramePr>
          <p:nvPr>
            <p:extLst/>
          </p:nvPr>
        </p:nvGraphicFramePr>
        <p:xfrm>
          <a:off x="7989145" y="65696"/>
          <a:ext cx="1060847" cy="358379"/>
        </p:xfrm>
        <a:graphic>
          <a:graphicData uri="http://schemas.openxmlformats.org/presentationml/2006/ole">
            <mc:AlternateContent xmlns:mc="http://schemas.openxmlformats.org/markup-compatibility/2006">
              <mc:Choice xmlns:v="urn:schemas-microsoft-com:vml" Requires="v">
                <p:oleObj spid="_x0000_s22537" name="Visio" r:id="rId4" imgW="1409824" imgH="476280" progId="Visio.Drawing.15">
                  <p:embed/>
                </p:oleObj>
              </mc:Choice>
              <mc:Fallback>
                <p:oleObj name="Visio" r:id="rId4" imgW="1409824" imgH="47628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145" y="65696"/>
                        <a:ext cx="1060847" cy="358379"/>
                      </a:xfrm>
                      <a:prstGeom prst="rect">
                        <a:avLst/>
                      </a:prstGeom>
                      <a:noFill/>
                      <a:extLst/>
                    </p:spPr>
                  </p:pic>
                </p:oleObj>
              </mc:Fallback>
            </mc:AlternateContent>
          </a:graphicData>
        </a:graphic>
      </p:graphicFrame>
      <p:sp>
        <p:nvSpPr>
          <p:cNvPr id="7" name="Rectangle 3"/>
          <p:cNvSpPr>
            <a:spLocks noChangeArrowheads="1"/>
          </p:cNvSpPr>
          <p:nvPr/>
        </p:nvSpPr>
        <p:spPr bwMode="auto">
          <a:xfrm>
            <a:off x="13372" y="41409"/>
            <a:ext cx="6646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Power of Choice (PoC) Program </a:t>
            </a:r>
            <a:r>
              <a:rPr lang="en-AU" altLang="en-US" sz="135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Overview – Readiness Work Stream</a:t>
            </a:r>
          </a:p>
          <a:p>
            <a:r>
              <a:rPr lang="en-AU" altLang="en-US" sz="600" dirty="0">
                <a:solidFill>
                  <a:prstClr val="black"/>
                </a:solidFill>
                <a:ea typeface="Calibri" panose="020F0502020204030204" pitchFamily="34" charset="0"/>
                <a:cs typeface="Times New Roman" panose="02020603050405020304" pitchFamily="18" charset="0"/>
              </a:rPr>
              <a:t>High Level Program </a:t>
            </a:r>
            <a:r>
              <a:rPr lang="en-AU" altLang="en-US" sz="600" dirty="0" smtClean="0">
                <a:solidFill>
                  <a:prstClr val="black"/>
                </a:solidFill>
                <a:ea typeface="Calibri" panose="020F0502020204030204" pitchFamily="34" charset="0"/>
                <a:cs typeface="Times New Roman" panose="02020603050405020304" pitchFamily="18" charset="0"/>
              </a:rPr>
              <a:t>V5.0 </a:t>
            </a:r>
            <a:r>
              <a:rPr lang="en-AU" altLang="en-US" sz="600" dirty="0">
                <a:solidFill>
                  <a:prstClr val="black"/>
                </a:solidFill>
                <a:ea typeface="Calibri" panose="020F0502020204030204" pitchFamily="34" charset="0"/>
                <a:cs typeface="Times New Roman" panose="02020603050405020304" pitchFamily="18" charset="0"/>
              </a:rPr>
              <a:t>– </a:t>
            </a:r>
            <a:r>
              <a:rPr lang="en-AU" altLang="en-US" sz="600" dirty="0" smtClean="0">
                <a:solidFill>
                  <a:prstClr val="black"/>
                </a:solidFill>
                <a:ea typeface="Calibri" panose="020F0502020204030204" pitchFamily="34" charset="0"/>
                <a:cs typeface="Times New Roman" panose="02020603050405020304" pitchFamily="18" charset="0"/>
              </a:rPr>
              <a:t>21 March </a:t>
            </a:r>
            <a:r>
              <a:rPr lang="en-AU" altLang="en-US" sz="600" dirty="0">
                <a:solidFill>
                  <a:prstClr val="black"/>
                </a:solidFill>
                <a:ea typeface="Calibri" panose="020F0502020204030204" pitchFamily="34" charset="0"/>
                <a:cs typeface="Times New Roman" panose="02020603050405020304" pitchFamily="18" charset="0"/>
              </a:rPr>
              <a:t>2017</a:t>
            </a:r>
            <a:endParaRPr lang="en-AU" altLang="en-US" sz="600" dirty="0">
              <a:solidFill>
                <a:prstClr val="black"/>
              </a:solidFill>
            </a:endParaRPr>
          </a:p>
        </p:txBody>
      </p:sp>
      <p:sp>
        <p:nvSpPr>
          <p:cNvPr id="9" name="Rectangle 3"/>
          <p:cNvSpPr>
            <a:spLocks noChangeArrowheads="1"/>
          </p:cNvSpPr>
          <p:nvPr/>
        </p:nvSpPr>
        <p:spPr bwMode="auto">
          <a:xfrm>
            <a:off x="33586" y="6668479"/>
            <a:ext cx="1395254"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600" dirty="0">
                <a:solidFill>
                  <a:prstClr val="black"/>
                </a:solidFill>
                <a:ea typeface="Calibri" panose="020F0502020204030204" pitchFamily="34" charset="0"/>
                <a:cs typeface="Times New Roman" panose="02020603050405020304" pitchFamily="18" charset="0"/>
              </a:rPr>
              <a:t>For Information: </a:t>
            </a:r>
            <a:r>
              <a:rPr lang="en-AU" altLang="en-US" sz="600" dirty="0" smtClean="0">
                <a:solidFill>
                  <a:prstClr val="black"/>
                </a:solidFill>
                <a:ea typeface="Calibri" panose="020F0502020204030204" pitchFamily="34" charset="0"/>
                <a:cs typeface="Times New Roman" panose="02020603050405020304" pitchFamily="18" charset="0"/>
                <a:hlinkClick r:id="rId6"/>
              </a:rPr>
              <a:t>poc@aemo.com.au</a:t>
            </a:r>
            <a:r>
              <a:rPr lang="en-AU" altLang="en-US" sz="600" dirty="0" smtClean="0">
                <a:solidFill>
                  <a:prstClr val="black"/>
                </a:solidFill>
                <a:ea typeface="Calibri" panose="020F0502020204030204" pitchFamily="34" charset="0"/>
                <a:cs typeface="Times New Roman" panose="02020603050405020304" pitchFamily="18" charset="0"/>
              </a:rPr>
              <a:t> </a:t>
            </a:r>
          </a:p>
        </p:txBody>
      </p:sp>
      <p:sp>
        <p:nvSpPr>
          <p:cNvPr id="26" name="Rectangle 3"/>
          <p:cNvSpPr>
            <a:spLocks noChangeArrowheads="1"/>
          </p:cNvSpPr>
          <p:nvPr/>
        </p:nvSpPr>
        <p:spPr bwMode="auto">
          <a:xfrm>
            <a:off x="1523353" y="6680021"/>
            <a:ext cx="185141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EN = Embedded </a:t>
            </a:r>
            <a:r>
              <a:rPr lang="en-AU" altLang="en-US" sz="450" dirty="0" smtClean="0">
                <a:solidFill>
                  <a:prstClr val="black"/>
                </a:solidFill>
                <a:ea typeface="Calibri" panose="020F0502020204030204" pitchFamily="34" charset="0"/>
                <a:cs typeface="Times New Roman" panose="02020603050405020304" pitchFamily="18" charset="0"/>
              </a:rPr>
              <a:t>Network, MRP </a:t>
            </a:r>
            <a:r>
              <a:rPr lang="en-AU" altLang="en-US" sz="450" dirty="0">
                <a:solidFill>
                  <a:prstClr val="black"/>
                </a:solidFill>
                <a:ea typeface="Calibri" panose="020F0502020204030204" pitchFamily="34" charset="0"/>
                <a:cs typeface="Times New Roman" panose="02020603050405020304" pitchFamily="18" charset="0"/>
              </a:rPr>
              <a:t>= </a:t>
            </a:r>
            <a:r>
              <a:rPr lang="en-AU" altLang="en-US" sz="450" dirty="0" smtClean="0">
                <a:solidFill>
                  <a:prstClr val="black"/>
                </a:solidFill>
                <a:ea typeface="Calibri" panose="020F0502020204030204" pitchFamily="34" charset="0"/>
                <a:cs typeface="Times New Roman" panose="02020603050405020304" pitchFamily="18" charset="0"/>
              </a:rPr>
              <a:t>Meter </a:t>
            </a:r>
            <a:r>
              <a:rPr lang="en-AU" altLang="en-US" sz="450" dirty="0">
                <a:solidFill>
                  <a:prstClr val="black"/>
                </a:solidFill>
                <a:ea typeface="Calibri" panose="020F0502020204030204" pitchFamily="34" charset="0"/>
                <a:cs typeface="Times New Roman" panose="02020603050405020304" pitchFamily="18" charset="0"/>
              </a:rPr>
              <a:t>Replacement Processes</a:t>
            </a:r>
          </a:p>
        </p:txBody>
      </p:sp>
      <p:sp>
        <p:nvSpPr>
          <p:cNvPr id="27" name="Rectangle 3"/>
          <p:cNvSpPr>
            <a:spLocks noChangeArrowheads="1"/>
          </p:cNvSpPr>
          <p:nvPr/>
        </p:nvSpPr>
        <p:spPr bwMode="auto">
          <a:xfrm>
            <a:off x="3212311" y="6680021"/>
            <a:ext cx="177378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MC = Metering </a:t>
            </a:r>
            <a:r>
              <a:rPr lang="en-AU" altLang="en-US" sz="450" dirty="0" smtClean="0">
                <a:solidFill>
                  <a:prstClr val="black"/>
                </a:solidFill>
                <a:ea typeface="Calibri" panose="020F0502020204030204" pitchFamily="34" charset="0"/>
                <a:cs typeface="Times New Roman" panose="02020603050405020304" pitchFamily="18" charset="0"/>
              </a:rPr>
              <a:t>Competition, SMP </a:t>
            </a:r>
            <a:r>
              <a:rPr lang="en-AU" altLang="en-US" sz="450" dirty="0">
                <a:solidFill>
                  <a:prstClr val="black"/>
                </a:solidFill>
                <a:ea typeface="Calibri" panose="020F0502020204030204" pitchFamily="34" charset="0"/>
                <a:cs typeface="Times New Roman" panose="02020603050405020304" pitchFamily="18" charset="0"/>
              </a:rPr>
              <a:t>= Shared Market Protocols</a:t>
            </a:r>
          </a:p>
        </p:txBody>
      </p:sp>
      <p:sp>
        <p:nvSpPr>
          <p:cNvPr id="45" name="Rectangle 3"/>
          <p:cNvSpPr>
            <a:spLocks noChangeArrowheads="1"/>
          </p:cNvSpPr>
          <p:nvPr/>
        </p:nvSpPr>
        <p:spPr bwMode="auto">
          <a:xfrm>
            <a:off x="6814407" y="6680021"/>
            <a:ext cx="235263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a:solidFill>
                  <a:prstClr val="black"/>
                </a:solidFill>
                <a:ea typeface="Calibri" panose="020F0502020204030204" pitchFamily="34" charset="0"/>
                <a:cs typeface="Times New Roman" panose="02020603050405020304" pitchFamily="18" charset="0"/>
              </a:rPr>
              <a:t>For detailed meeting schedule and agendas, see </a:t>
            </a:r>
            <a:r>
              <a:rPr lang="en-AU" altLang="en-US" sz="450" dirty="0" smtClean="0">
                <a:solidFill>
                  <a:prstClr val="black"/>
                </a:solidFill>
                <a:ea typeface="Calibri" panose="020F0502020204030204" pitchFamily="34" charset="0"/>
                <a:cs typeface="Times New Roman" panose="02020603050405020304" pitchFamily="18" charset="0"/>
              </a:rPr>
              <a:t>the </a:t>
            </a:r>
            <a:r>
              <a:rPr lang="en-AU" altLang="en-US" sz="450" dirty="0" smtClean="0">
                <a:solidFill>
                  <a:prstClr val="black"/>
                </a:solidFill>
                <a:ea typeface="Calibri" panose="020F0502020204030204" pitchFamily="34" charset="0"/>
                <a:cs typeface="Times New Roman" panose="02020603050405020304" pitchFamily="18" charset="0"/>
                <a:hlinkClick r:id="rId7"/>
              </a:rPr>
              <a:t>2016 industry meeting schedule. </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34" name="Rectangle 33"/>
          <p:cNvSpPr/>
          <p:nvPr/>
        </p:nvSpPr>
        <p:spPr>
          <a:xfrm>
            <a:off x="789876" y="2061125"/>
            <a:ext cx="1240454"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Industry Test Planning EN/MC</a:t>
            </a:r>
            <a:endParaRPr lang="en-AU" sz="600" dirty="0" smtClean="0">
              <a:solidFill>
                <a:prstClr val="black">
                  <a:lumMod val="50000"/>
                </a:prstClr>
              </a:solidFill>
            </a:endParaRPr>
          </a:p>
        </p:txBody>
      </p:sp>
      <p:cxnSp>
        <p:nvCxnSpPr>
          <p:cNvPr id="49" name="Straight Connector 48"/>
          <p:cNvCxnSpPr/>
          <p:nvPr/>
        </p:nvCxnSpPr>
        <p:spPr>
          <a:xfrm flipV="1">
            <a:off x="77282" y="4742229"/>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67411" y="3817240"/>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5" name="Rectangle 264"/>
          <p:cNvSpPr/>
          <p:nvPr/>
        </p:nvSpPr>
        <p:spPr>
          <a:xfrm>
            <a:off x="2169130" y="2370791"/>
            <a:ext cx="1740565"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Test Execution EN/MC</a:t>
            </a:r>
            <a:endParaRPr lang="en-AU" sz="600" dirty="0" smtClean="0">
              <a:solidFill>
                <a:prstClr val="white"/>
              </a:solidFill>
            </a:endParaRPr>
          </a:p>
        </p:txBody>
      </p:sp>
      <p:sp>
        <p:nvSpPr>
          <p:cNvPr id="85" name="Flowchart: Decision 84"/>
          <p:cNvSpPr>
            <a:spLocks noChangeArrowheads="1"/>
          </p:cNvSpPr>
          <p:nvPr/>
        </p:nvSpPr>
        <p:spPr bwMode="auto">
          <a:xfrm>
            <a:off x="2059662"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87" name="TextBox 86"/>
          <p:cNvSpPr txBox="1"/>
          <p:nvPr/>
        </p:nvSpPr>
        <p:spPr>
          <a:xfrm rot="5400000">
            <a:off x="314389" y="3970713"/>
            <a:ext cx="430887" cy="849350"/>
          </a:xfrm>
          <a:prstGeom prst="rect">
            <a:avLst/>
          </a:prstGeom>
          <a:noFill/>
        </p:spPr>
        <p:txBody>
          <a:bodyPr vert="vert270" wrap="square" rtlCol="0">
            <a:spAutoFit/>
          </a:bodyPr>
          <a:lstStyle/>
          <a:p>
            <a:r>
              <a:rPr lang="en-AU" sz="800" b="1" dirty="0" smtClean="0">
                <a:solidFill>
                  <a:prstClr val="black"/>
                </a:solidFill>
              </a:rPr>
              <a:t>Accreditation &amp; Registration</a:t>
            </a:r>
          </a:p>
        </p:txBody>
      </p:sp>
      <p:sp>
        <p:nvSpPr>
          <p:cNvPr id="89" name="TextBox 88"/>
          <p:cNvSpPr txBox="1"/>
          <p:nvPr/>
        </p:nvSpPr>
        <p:spPr>
          <a:xfrm rot="5400000">
            <a:off x="301913" y="4610797"/>
            <a:ext cx="430887" cy="829432"/>
          </a:xfrm>
          <a:prstGeom prst="rect">
            <a:avLst/>
          </a:prstGeom>
          <a:noFill/>
        </p:spPr>
        <p:txBody>
          <a:bodyPr vert="vert270" wrap="square" rtlCol="0">
            <a:spAutoFit/>
          </a:bodyPr>
          <a:lstStyle/>
          <a:p>
            <a:r>
              <a:rPr lang="en-AU" sz="800" b="1" dirty="0" smtClean="0">
                <a:solidFill>
                  <a:prstClr val="black"/>
                </a:solidFill>
              </a:rPr>
              <a:t>Transition &amp; Cutover</a:t>
            </a:r>
            <a:endParaRPr lang="en-AU" sz="1200" b="1" dirty="0">
              <a:solidFill>
                <a:prstClr val="black"/>
              </a:solidFill>
            </a:endParaRPr>
          </a:p>
        </p:txBody>
      </p:sp>
      <p:sp>
        <p:nvSpPr>
          <p:cNvPr id="82" name="Rectangle 81"/>
          <p:cNvSpPr/>
          <p:nvPr/>
        </p:nvSpPr>
        <p:spPr>
          <a:xfrm>
            <a:off x="1705950" y="4965802"/>
            <a:ext cx="4111093"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Transition &amp; Cutover Planning</a:t>
            </a:r>
            <a:endParaRPr lang="en-AU" sz="700" dirty="0" smtClean="0">
              <a:solidFill>
                <a:prstClr val="black">
                  <a:lumMod val="50000"/>
                </a:prstClr>
              </a:solidFill>
            </a:endParaRPr>
          </a:p>
        </p:txBody>
      </p:sp>
      <p:sp>
        <p:nvSpPr>
          <p:cNvPr id="96" name="Rectangle 95"/>
          <p:cNvSpPr/>
          <p:nvPr/>
        </p:nvSpPr>
        <p:spPr>
          <a:xfrm>
            <a:off x="5164001" y="6673074"/>
            <a:ext cx="126000" cy="126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b="1" dirty="0" smtClean="0">
                <a:solidFill>
                  <a:prstClr val="white"/>
                </a:solidFill>
              </a:rPr>
              <a:t>P</a:t>
            </a:r>
            <a:endParaRPr lang="en-AU" sz="600" b="1" dirty="0">
              <a:solidFill>
                <a:prstClr val="white"/>
              </a:solidFill>
            </a:endParaRPr>
          </a:p>
        </p:txBody>
      </p:sp>
      <p:sp>
        <p:nvSpPr>
          <p:cNvPr id="97" name="Rectangle 3"/>
          <p:cNvSpPr>
            <a:spLocks noChangeArrowheads="1"/>
          </p:cNvSpPr>
          <p:nvPr/>
        </p:nvSpPr>
        <p:spPr bwMode="auto">
          <a:xfrm>
            <a:off x="5352813" y="6680021"/>
            <a:ext cx="34411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Publish</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98" name="Rectangle 3"/>
          <p:cNvSpPr>
            <a:spLocks noChangeArrowheads="1"/>
          </p:cNvSpPr>
          <p:nvPr/>
        </p:nvSpPr>
        <p:spPr bwMode="auto">
          <a:xfrm>
            <a:off x="5730863" y="6674098"/>
            <a:ext cx="122572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AU" altLang="en-US" sz="450" dirty="0" smtClean="0">
                <a:solidFill>
                  <a:prstClr val="black"/>
                </a:solidFill>
                <a:ea typeface="Calibri" panose="020F0502020204030204" pitchFamily="34" charset="0"/>
                <a:cs typeface="Times New Roman" panose="02020603050405020304" pitchFamily="18" charset="0"/>
              </a:rPr>
              <a:t>Readiness reporting</a:t>
            </a:r>
            <a:endParaRPr lang="en-AU" altLang="en-US" sz="450" dirty="0">
              <a:solidFill>
                <a:prstClr val="black"/>
              </a:solidFill>
              <a:ea typeface="Calibri" panose="020F0502020204030204" pitchFamily="34" charset="0"/>
              <a:cs typeface="Times New Roman" panose="02020603050405020304" pitchFamily="18" charset="0"/>
            </a:endParaRPr>
          </a:p>
        </p:txBody>
      </p:sp>
      <p:sp>
        <p:nvSpPr>
          <p:cNvPr id="101" name="Flowchart: Decision 100"/>
          <p:cNvSpPr>
            <a:spLocks noChangeArrowheads="1"/>
          </p:cNvSpPr>
          <p:nvPr/>
        </p:nvSpPr>
        <p:spPr bwMode="auto">
          <a:xfrm>
            <a:off x="5705958" y="6719712"/>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prstClr val="black"/>
              </a:solidFill>
            </a:endParaRPr>
          </a:p>
        </p:txBody>
      </p:sp>
      <p:cxnSp>
        <p:nvCxnSpPr>
          <p:cNvPr id="102" name="Straight Connector 101"/>
          <p:cNvCxnSpPr/>
          <p:nvPr/>
        </p:nvCxnSpPr>
        <p:spPr>
          <a:xfrm flipV="1">
            <a:off x="105158" y="6158741"/>
            <a:ext cx="8928000" cy="6824"/>
          </a:xfrm>
          <a:prstGeom prst="line">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5400000">
            <a:off x="348068" y="2103521"/>
            <a:ext cx="307777" cy="849350"/>
          </a:xfrm>
          <a:prstGeom prst="rect">
            <a:avLst/>
          </a:prstGeom>
          <a:noFill/>
        </p:spPr>
        <p:txBody>
          <a:bodyPr vert="vert270" wrap="square" rtlCol="0">
            <a:spAutoFit/>
          </a:bodyPr>
          <a:lstStyle/>
          <a:p>
            <a:r>
              <a:rPr lang="en-AU" sz="800" b="1" dirty="0" smtClean="0">
                <a:solidFill>
                  <a:prstClr val="black"/>
                </a:solidFill>
              </a:rPr>
              <a:t>Industry Testing</a:t>
            </a:r>
            <a:endParaRPr lang="en-AU" sz="1200" b="1" dirty="0">
              <a:solidFill>
                <a:prstClr val="black"/>
              </a:solidFill>
            </a:endParaRPr>
          </a:p>
        </p:txBody>
      </p:sp>
      <p:sp>
        <p:nvSpPr>
          <p:cNvPr id="120" name="Flowchart: Decision 119"/>
          <p:cNvSpPr>
            <a:spLocks noChangeArrowheads="1"/>
          </p:cNvSpPr>
          <p:nvPr/>
        </p:nvSpPr>
        <p:spPr bwMode="auto">
          <a:xfrm>
            <a:off x="6775705"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21" name="Rectangle 120"/>
          <p:cNvSpPr>
            <a:spLocks noChangeArrowheads="1"/>
          </p:cNvSpPr>
          <p:nvPr/>
        </p:nvSpPr>
        <p:spPr bwMode="auto">
          <a:xfrm>
            <a:off x="6990008"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 Dec</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Go-live date</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22" name="Flowchart: Decision 121"/>
          <p:cNvSpPr>
            <a:spLocks noChangeArrowheads="1"/>
          </p:cNvSpPr>
          <p:nvPr/>
        </p:nvSpPr>
        <p:spPr bwMode="auto">
          <a:xfrm>
            <a:off x="7146743"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36" name="Rectangle 135"/>
          <p:cNvSpPr>
            <a:spLocks noChangeArrowheads="1"/>
          </p:cNvSpPr>
          <p:nvPr/>
        </p:nvSpPr>
        <p:spPr bwMode="auto">
          <a:xfrm>
            <a:off x="6642274" y="1035881"/>
            <a:ext cx="361213" cy="420147"/>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Mid-Nov</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rPr>
              <a:t>Final Industry Test Report</a:t>
            </a:r>
          </a:p>
        </p:txBody>
      </p:sp>
      <p:sp>
        <p:nvSpPr>
          <p:cNvPr id="151" name="Rectangle 150"/>
          <p:cNvSpPr>
            <a:spLocks noChangeArrowheads="1"/>
          </p:cNvSpPr>
          <p:nvPr/>
        </p:nvSpPr>
        <p:spPr bwMode="auto">
          <a:xfrm>
            <a:off x="1896139" y="1035881"/>
            <a:ext cx="377934"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 Apr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rPr>
              <a:t>EN/MC changes in pre-production</a:t>
            </a:r>
          </a:p>
        </p:txBody>
      </p:sp>
      <p:sp>
        <p:nvSpPr>
          <p:cNvPr id="168" name="Flowchart: Decision 167"/>
          <p:cNvSpPr>
            <a:spLocks noChangeArrowheads="1"/>
          </p:cNvSpPr>
          <p:nvPr/>
        </p:nvSpPr>
        <p:spPr bwMode="auto">
          <a:xfrm>
            <a:off x="1434504"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70" name="Rectangle 169"/>
          <p:cNvSpPr>
            <a:spLocks noChangeArrowheads="1"/>
          </p:cNvSpPr>
          <p:nvPr/>
        </p:nvSpPr>
        <p:spPr bwMode="auto">
          <a:xfrm>
            <a:off x="1292042" y="1344771"/>
            <a:ext cx="321145" cy="385144"/>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06 Mar</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US" sz="450" dirty="0" smtClean="0">
                <a:solidFill>
                  <a:srgbClr val="000000"/>
                </a:solidFill>
                <a:latin typeface="Arial" panose="020B0604020202020204" pitchFamily="34" charset="0"/>
              </a:rPr>
              <a:t>B2B 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cxnSp>
        <p:nvCxnSpPr>
          <p:cNvPr id="171" name="Straight Connector 170"/>
          <p:cNvCxnSpPr/>
          <p:nvPr/>
        </p:nvCxnSpPr>
        <p:spPr>
          <a:xfrm flipH="1">
            <a:off x="1466664" y="1007675"/>
            <a:ext cx="3386" cy="30759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4" name="Flowchart: Decision 123"/>
          <p:cNvSpPr>
            <a:spLocks noChangeArrowheads="1"/>
          </p:cNvSpPr>
          <p:nvPr/>
        </p:nvSpPr>
        <p:spPr bwMode="auto">
          <a:xfrm>
            <a:off x="1289596"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27" name="Rectangle 126"/>
          <p:cNvSpPr>
            <a:spLocks noChangeArrowheads="1"/>
          </p:cNvSpPr>
          <p:nvPr/>
        </p:nvSpPr>
        <p:spPr bwMode="auto">
          <a:xfrm>
            <a:off x="1004127" y="1035881"/>
            <a:ext cx="437122"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28 Feb</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rPr>
              <a:t>WP2 Procedures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37" name="Rectangle 136"/>
          <p:cNvSpPr/>
          <p:nvPr/>
        </p:nvSpPr>
        <p:spPr>
          <a:xfrm>
            <a:off x="1582510" y="2708169"/>
            <a:ext cx="2912414"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Industry Test Planning B2B/Market Trial</a:t>
            </a:r>
            <a:endParaRPr lang="en-AU" sz="600" dirty="0" smtClean="0">
              <a:solidFill>
                <a:prstClr val="black">
                  <a:lumMod val="50000"/>
                </a:prstClr>
              </a:solidFill>
            </a:endParaRPr>
          </a:p>
        </p:txBody>
      </p:sp>
      <p:sp>
        <p:nvSpPr>
          <p:cNvPr id="138" name="Rectangle 137"/>
          <p:cNvSpPr/>
          <p:nvPr/>
        </p:nvSpPr>
        <p:spPr>
          <a:xfrm>
            <a:off x="3162585" y="3046270"/>
            <a:ext cx="1637065"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Test Execution B2B</a:t>
            </a:r>
          </a:p>
          <a:p>
            <a:pPr algn="ctr"/>
            <a:r>
              <a:rPr lang="en-AU" sz="700" dirty="0" smtClean="0">
                <a:solidFill>
                  <a:prstClr val="white"/>
                </a:solidFill>
              </a:rPr>
              <a:t>Connectivity/functionality testing</a:t>
            </a:r>
          </a:p>
        </p:txBody>
      </p:sp>
      <p:sp>
        <p:nvSpPr>
          <p:cNvPr id="142" name="Rectangle 141"/>
          <p:cNvSpPr/>
          <p:nvPr/>
        </p:nvSpPr>
        <p:spPr>
          <a:xfrm>
            <a:off x="937115" y="3955221"/>
            <a:ext cx="805487" cy="280800"/>
          </a:xfrm>
          <a:prstGeom prst="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black">
                    <a:lumMod val="50000"/>
                  </a:prstClr>
                </a:solidFill>
              </a:rPr>
              <a:t>Planning</a:t>
            </a:r>
            <a:endParaRPr lang="en-AU" sz="600" dirty="0" smtClean="0">
              <a:solidFill>
                <a:prstClr val="black">
                  <a:lumMod val="50000"/>
                </a:prstClr>
              </a:solidFill>
            </a:endParaRPr>
          </a:p>
        </p:txBody>
      </p:sp>
      <p:sp>
        <p:nvSpPr>
          <p:cNvPr id="145" name="Rectangle 144"/>
          <p:cNvSpPr/>
          <p:nvPr/>
        </p:nvSpPr>
        <p:spPr>
          <a:xfrm>
            <a:off x="1769543" y="4291517"/>
            <a:ext cx="4706916" cy="280800"/>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a:solidFill>
                  <a:prstClr val="white"/>
                </a:solidFill>
              </a:rPr>
              <a:t>Accreditation and Registration Period</a:t>
            </a:r>
          </a:p>
        </p:txBody>
      </p:sp>
      <p:sp>
        <p:nvSpPr>
          <p:cNvPr id="147" name="Rectangle 146"/>
          <p:cNvSpPr/>
          <p:nvPr/>
        </p:nvSpPr>
        <p:spPr>
          <a:xfrm>
            <a:off x="4799651" y="3370873"/>
            <a:ext cx="655714" cy="280800"/>
          </a:xfrm>
          <a:prstGeom prst="rect">
            <a:avLst/>
          </a:prstGeom>
          <a:solidFill>
            <a:schemeClr val="accent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en-AU" sz="800" dirty="0" smtClean="0">
                <a:solidFill>
                  <a:prstClr val="white"/>
                </a:solidFill>
              </a:rPr>
              <a:t>Industry </a:t>
            </a:r>
          </a:p>
          <a:p>
            <a:pPr algn="ctr"/>
            <a:r>
              <a:rPr lang="en-AU" sz="800" dirty="0" smtClean="0">
                <a:solidFill>
                  <a:prstClr val="white"/>
                </a:solidFill>
              </a:rPr>
              <a:t>Testing</a:t>
            </a:r>
          </a:p>
          <a:p>
            <a:pPr algn="ctr"/>
            <a:r>
              <a:rPr lang="en-AU" sz="600" dirty="0" smtClean="0">
                <a:solidFill>
                  <a:prstClr val="white"/>
                </a:solidFill>
              </a:rPr>
              <a:t>B2M/B2B</a:t>
            </a:r>
          </a:p>
        </p:txBody>
      </p:sp>
      <p:sp>
        <p:nvSpPr>
          <p:cNvPr id="169" name="Rectangle 168"/>
          <p:cNvSpPr/>
          <p:nvPr/>
        </p:nvSpPr>
        <p:spPr>
          <a:xfrm>
            <a:off x="5477487" y="3370874"/>
            <a:ext cx="973613"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smtClean="0">
                <a:solidFill>
                  <a:prstClr val="white"/>
                </a:solidFill>
              </a:rPr>
              <a:t>Market Trial Execution</a:t>
            </a:r>
            <a:endParaRPr lang="en-AU" sz="600" dirty="0" smtClean="0">
              <a:solidFill>
                <a:prstClr val="white"/>
              </a:solidFill>
            </a:endParaRPr>
          </a:p>
        </p:txBody>
      </p:sp>
      <p:sp>
        <p:nvSpPr>
          <p:cNvPr id="176" name="Rectangle 175"/>
          <p:cNvSpPr/>
          <p:nvPr/>
        </p:nvSpPr>
        <p:spPr>
          <a:xfrm>
            <a:off x="6476459" y="5380650"/>
            <a:ext cx="653191" cy="280800"/>
          </a:xfrm>
          <a:prstGeom prst="rect">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800" dirty="0">
                <a:solidFill>
                  <a:prstClr val="white"/>
                </a:solidFill>
              </a:rPr>
              <a:t>Transition &amp; Cutover</a:t>
            </a:r>
          </a:p>
        </p:txBody>
      </p:sp>
      <p:sp>
        <p:nvSpPr>
          <p:cNvPr id="177" name="Rectangle 176"/>
          <p:cNvSpPr/>
          <p:nvPr/>
        </p:nvSpPr>
        <p:spPr>
          <a:xfrm>
            <a:off x="7124924" y="5693900"/>
            <a:ext cx="1908233" cy="2808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smtClean="0">
                <a:solidFill>
                  <a:prstClr val="white"/>
                </a:solidFill>
              </a:rPr>
              <a:t>Post Go-Live </a:t>
            </a:r>
          </a:p>
          <a:p>
            <a:pPr algn="ctr"/>
            <a:r>
              <a:rPr lang="en-AU" sz="800" dirty="0" smtClean="0">
                <a:solidFill>
                  <a:prstClr val="white"/>
                </a:solidFill>
              </a:rPr>
              <a:t>Heightened Support</a:t>
            </a:r>
            <a:endParaRPr lang="en-AU" sz="800" dirty="0">
              <a:solidFill>
                <a:prstClr val="white"/>
              </a:solidFill>
            </a:endParaRPr>
          </a:p>
        </p:txBody>
      </p:sp>
      <p:sp>
        <p:nvSpPr>
          <p:cNvPr id="179" name="Rectangle 178"/>
          <p:cNvSpPr>
            <a:spLocks noChangeArrowheads="1"/>
          </p:cNvSpPr>
          <p:nvPr/>
        </p:nvSpPr>
        <p:spPr bwMode="auto">
          <a:xfrm>
            <a:off x="5755786"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2 Oct</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Industry Transition &amp; Cutover Plan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0" name="Flowchart: Decision 179"/>
          <p:cNvSpPr>
            <a:spLocks noChangeArrowheads="1"/>
          </p:cNvSpPr>
          <p:nvPr/>
        </p:nvSpPr>
        <p:spPr bwMode="auto">
          <a:xfrm>
            <a:off x="5907253"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1" name="Rectangle 180"/>
          <p:cNvSpPr>
            <a:spLocks noChangeArrowheads="1"/>
          </p:cNvSpPr>
          <p:nvPr/>
        </p:nvSpPr>
        <p:spPr bwMode="auto">
          <a:xfrm>
            <a:off x="3206201"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5 Jun</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Industry Test Plan B2B Published</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182" name="Flowchart: Decision 181"/>
          <p:cNvSpPr>
            <a:spLocks noChangeArrowheads="1"/>
          </p:cNvSpPr>
          <p:nvPr/>
        </p:nvSpPr>
        <p:spPr bwMode="auto">
          <a:xfrm>
            <a:off x="3352746"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183" name="Flowchart: Decision 182"/>
          <p:cNvSpPr>
            <a:spLocks noChangeArrowheads="1"/>
          </p:cNvSpPr>
          <p:nvPr/>
        </p:nvSpPr>
        <p:spPr bwMode="auto">
          <a:xfrm>
            <a:off x="6559194" y="628346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4" name="Flowchart: Decision 183"/>
          <p:cNvSpPr>
            <a:spLocks noChangeArrowheads="1"/>
          </p:cNvSpPr>
          <p:nvPr/>
        </p:nvSpPr>
        <p:spPr bwMode="auto">
          <a:xfrm>
            <a:off x="7190567" y="629652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5" name="Flowchart: Decision 184"/>
          <p:cNvSpPr>
            <a:spLocks noChangeArrowheads="1"/>
          </p:cNvSpPr>
          <p:nvPr/>
        </p:nvSpPr>
        <p:spPr bwMode="auto">
          <a:xfrm>
            <a:off x="5858152" y="6287819"/>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6" name="Flowchart: Decision 185"/>
          <p:cNvSpPr>
            <a:spLocks noChangeArrowheads="1"/>
          </p:cNvSpPr>
          <p:nvPr/>
        </p:nvSpPr>
        <p:spPr bwMode="auto">
          <a:xfrm>
            <a:off x="5279026" y="6274752"/>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7" name="Flowchart: Decision 186"/>
          <p:cNvSpPr>
            <a:spLocks noChangeArrowheads="1"/>
          </p:cNvSpPr>
          <p:nvPr/>
        </p:nvSpPr>
        <p:spPr bwMode="auto">
          <a:xfrm>
            <a:off x="4654570" y="6279105"/>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89" name="Flowchart: Decision 188"/>
          <p:cNvSpPr>
            <a:spLocks noChangeArrowheads="1"/>
          </p:cNvSpPr>
          <p:nvPr/>
        </p:nvSpPr>
        <p:spPr bwMode="auto">
          <a:xfrm>
            <a:off x="4054976" y="6279103"/>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90" name="Flowchart: Decision 189"/>
          <p:cNvSpPr>
            <a:spLocks noChangeArrowheads="1"/>
          </p:cNvSpPr>
          <p:nvPr/>
        </p:nvSpPr>
        <p:spPr bwMode="auto">
          <a:xfrm>
            <a:off x="3354744" y="6274748"/>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191" name="TextBox 190"/>
          <p:cNvSpPr txBox="1"/>
          <p:nvPr/>
        </p:nvSpPr>
        <p:spPr>
          <a:xfrm rot="5400000">
            <a:off x="297901" y="5969993"/>
            <a:ext cx="430887" cy="829432"/>
          </a:xfrm>
          <a:prstGeom prst="rect">
            <a:avLst/>
          </a:prstGeom>
          <a:noFill/>
        </p:spPr>
        <p:txBody>
          <a:bodyPr vert="vert270" wrap="square" rtlCol="0">
            <a:spAutoFit/>
          </a:bodyPr>
          <a:lstStyle/>
          <a:p>
            <a:r>
              <a:rPr lang="en-AU" sz="800" b="1" dirty="0" smtClean="0">
                <a:solidFill>
                  <a:prstClr val="black"/>
                </a:solidFill>
              </a:rPr>
              <a:t>Readiness Reporting</a:t>
            </a:r>
            <a:endParaRPr lang="en-AU" sz="1200" b="1" dirty="0">
              <a:solidFill>
                <a:prstClr val="black"/>
              </a:solidFill>
            </a:endParaRPr>
          </a:p>
        </p:txBody>
      </p:sp>
      <p:sp>
        <p:nvSpPr>
          <p:cNvPr id="192" name="Rectangle 191"/>
          <p:cNvSpPr>
            <a:spLocks noChangeArrowheads="1"/>
          </p:cNvSpPr>
          <p:nvPr/>
        </p:nvSpPr>
        <p:spPr bwMode="auto">
          <a:xfrm>
            <a:off x="3211201" y="6386911"/>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5 Jun</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3" name="Rectangle 192"/>
          <p:cNvSpPr>
            <a:spLocks noChangeArrowheads="1"/>
          </p:cNvSpPr>
          <p:nvPr/>
        </p:nvSpPr>
        <p:spPr bwMode="auto">
          <a:xfrm>
            <a:off x="3867888" y="6382555"/>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10 Jul</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4" name="Rectangle 193"/>
          <p:cNvSpPr>
            <a:spLocks noChangeArrowheads="1"/>
          </p:cNvSpPr>
          <p:nvPr/>
        </p:nvSpPr>
        <p:spPr bwMode="auto">
          <a:xfrm>
            <a:off x="4471834" y="6386907"/>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7 Aug</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5" name="Rectangle 194"/>
          <p:cNvSpPr>
            <a:spLocks noChangeArrowheads="1"/>
          </p:cNvSpPr>
          <p:nvPr/>
        </p:nvSpPr>
        <p:spPr bwMode="auto">
          <a:xfrm>
            <a:off x="5148537" y="6382550"/>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11 Sep</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6" name="Rectangle 195"/>
          <p:cNvSpPr>
            <a:spLocks noChangeArrowheads="1"/>
          </p:cNvSpPr>
          <p:nvPr/>
        </p:nvSpPr>
        <p:spPr bwMode="auto">
          <a:xfrm>
            <a:off x="5684119" y="6386902"/>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9 Oct</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7" name="Rectangle 196"/>
          <p:cNvSpPr>
            <a:spLocks noChangeArrowheads="1"/>
          </p:cNvSpPr>
          <p:nvPr/>
        </p:nvSpPr>
        <p:spPr bwMode="auto">
          <a:xfrm>
            <a:off x="6363138" y="6382549"/>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6 Nov</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8" name="Rectangle 197"/>
          <p:cNvSpPr>
            <a:spLocks noChangeArrowheads="1"/>
          </p:cNvSpPr>
          <p:nvPr/>
        </p:nvSpPr>
        <p:spPr bwMode="auto">
          <a:xfrm>
            <a:off x="7012032" y="6386901"/>
            <a:ext cx="409529" cy="176325"/>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4</a:t>
            </a:r>
            <a:r>
              <a:rPr lang="en-AU" sz="525" dirty="0" smtClean="0">
                <a:solidFill>
                  <a:srgbClr val="000000"/>
                </a:solidFill>
                <a:latin typeface="Arial Black" panose="020B0A04020102020204" pitchFamily="34" charset="0"/>
              </a:rPr>
              <a:t> Dec</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199" name="Flowchart: Decision 198"/>
          <p:cNvSpPr>
            <a:spLocks noChangeArrowheads="1"/>
          </p:cNvSpPr>
          <p:nvPr/>
        </p:nvSpPr>
        <p:spPr bwMode="auto">
          <a:xfrm>
            <a:off x="2681781" y="6270390"/>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0" name="Rectangle 199"/>
          <p:cNvSpPr>
            <a:spLocks noChangeArrowheads="1"/>
          </p:cNvSpPr>
          <p:nvPr/>
        </p:nvSpPr>
        <p:spPr bwMode="auto">
          <a:xfrm>
            <a:off x="2538238" y="6382553"/>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8 May</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1" name="Flowchart: Decision 200"/>
          <p:cNvSpPr>
            <a:spLocks noChangeArrowheads="1"/>
          </p:cNvSpPr>
          <p:nvPr/>
        </p:nvSpPr>
        <p:spPr bwMode="auto">
          <a:xfrm>
            <a:off x="2008492" y="6266036"/>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2" name="Rectangle 201"/>
          <p:cNvSpPr>
            <a:spLocks noChangeArrowheads="1"/>
          </p:cNvSpPr>
          <p:nvPr/>
        </p:nvSpPr>
        <p:spPr bwMode="auto">
          <a:xfrm>
            <a:off x="1864949" y="6378199"/>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3 Apr</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3" name="Flowchart: Decision 202"/>
          <p:cNvSpPr>
            <a:spLocks noChangeArrowheads="1"/>
          </p:cNvSpPr>
          <p:nvPr/>
        </p:nvSpPr>
        <p:spPr bwMode="auto">
          <a:xfrm>
            <a:off x="1493062" y="6266033"/>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4" name="Rectangle 203"/>
          <p:cNvSpPr>
            <a:spLocks noChangeArrowheads="1"/>
          </p:cNvSpPr>
          <p:nvPr/>
        </p:nvSpPr>
        <p:spPr bwMode="auto">
          <a:xfrm>
            <a:off x="1349519" y="6378196"/>
            <a:ext cx="409529" cy="176325"/>
          </a:xfrm>
          <a:prstGeom prst="rect">
            <a:avLst/>
          </a:prstGeom>
          <a:noFill/>
          <a:ln w="9525">
            <a:noFill/>
            <a:miter lim="800000"/>
            <a:headEnd/>
            <a:tailEnd/>
          </a:ln>
        </p:spPr>
        <p:txBody>
          <a:bodyPr wrap="square" lIns="0" tIns="0" rIns="0" bIns="0">
            <a:noAutofit/>
          </a:bodyPr>
          <a:lstStyle/>
          <a:p>
            <a:pPr algn="ctr"/>
            <a:r>
              <a:rPr lang="en-AU" sz="525" dirty="0">
                <a:solidFill>
                  <a:srgbClr val="000000"/>
                </a:solidFill>
                <a:latin typeface="Arial Black" panose="020B0A04020102020204" pitchFamily="34" charset="0"/>
              </a:rPr>
              <a:t>6</a:t>
            </a:r>
            <a:r>
              <a:rPr lang="en-AU" sz="525" dirty="0" smtClean="0">
                <a:solidFill>
                  <a:srgbClr val="000000"/>
                </a:solidFill>
                <a:latin typeface="Arial Black" panose="020B0A04020102020204" pitchFamily="34" charset="0"/>
              </a:rPr>
              <a:t> Mar</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205" name="Flowchart: Decision 204"/>
          <p:cNvSpPr>
            <a:spLocks noChangeArrowheads="1"/>
          </p:cNvSpPr>
          <p:nvPr/>
        </p:nvSpPr>
        <p:spPr bwMode="auto">
          <a:xfrm>
            <a:off x="818149" y="6270384"/>
            <a:ext cx="54000" cy="54000"/>
          </a:xfrm>
          <a:prstGeom prst="flowChartDecision">
            <a:avLst/>
          </a:prstGeom>
          <a:solidFill>
            <a:schemeClr val="accent6">
              <a:lumMod val="60000"/>
              <a:lumOff val="40000"/>
            </a:schemeClr>
          </a:solidFill>
          <a:ln w="12700" algn="ctr">
            <a:solidFill>
              <a:srgbClr val="1E4164"/>
            </a:solidFill>
            <a:round/>
            <a:headEnd type="none" w="sm" len="sm"/>
            <a:tailEnd type="none" w="sm" len="sm"/>
          </a:ln>
        </p:spPr>
        <p:txBody>
          <a:bodyPr/>
          <a:lstStyle/>
          <a:p>
            <a:endParaRPr lang="en-AU" sz="1350" dirty="0">
              <a:solidFill>
                <a:srgbClr val="70AD47">
                  <a:lumMod val="60000"/>
                  <a:lumOff val="40000"/>
                </a:srgbClr>
              </a:solidFill>
            </a:endParaRPr>
          </a:p>
        </p:txBody>
      </p:sp>
      <p:sp>
        <p:nvSpPr>
          <p:cNvPr id="206" name="Rectangle 205"/>
          <p:cNvSpPr>
            <a:spLocks noChangeArrowheads="1"/>
          </p:cNvSpPr>
          <p:nvPr/>
        </p:nvSpPr>
        <p:spPr bwMode="auto">
          <a:xfrm>
            <a:off x="674606" y="6382547"/>
            <a:ext cx="409529" cy="176325"/>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8 Feb</a:t>
            </a:r>
            <a:endParaRPr lang="en-AU" sz="525" dirty="0">
              <a:solidFill>
                <a:prstClr val="black"/>
              </a:solidFill>
              <a:latin typeface="Times New Roman" panose="02020603050405020304" pitchFamily="18" charset="0"/>
              <a:ea typeface="Times New Roman" panose="02020603050405020304" pitchFamily="18" charset="0"/>
            </a:endParaRPr>
          </a:p>
        </p:txBody>
      </p:sp>
      <p:sp>
        <p:nvSpPr>
          <p:cNvPr id="73" name="Rectangle 72"/>
          <p:cNvSpPr>
            <a:spLocks noChangeArrowheads="1"/>
          </p:cNvSpPr>
          <p:nvPr/>
        </p:nvSpPr>
        <p:spPr bwMode="auto">
          <a:xfrm>
            <a:off x="4725548" y="1035881"/>
            <a:ext cx="409529" cy="422313"/>
          </a:xfrm>
          <a:prstGeom prst="rect">
            <a:avLst/>
          </a:prstGeom>
          <a:noFill/>
          <a:ln w="9525">
            <a:noFill/>
            <a:miter lim="800000"/>
            <a:headEnd/>
            <a:tailEnd/>
          </a:ln>
        </p:spPr>
        <p:txBody>
          <a:bodyPr wrap="square" lIns="0" tIns="0" rIns="0" bIns="0">
            <a:noAutofit/>
          </a:bodyPr>
          <a:lstStyle/>
          <a:p>
            <a:pPr algn="ctr"/>
            <a:r>
              <a:rPr lang="en-AU" sz="525" dirty="0" smtClean="0">
                <a:solidFill>
                  <a:srgbClr val="000000"/>
                </a:solidFill>
                <a:latin typeface="Arial Black" panose="020B0A04020102020204" pitchFamily="34" charset="0"/>
              </a:rPr>
              <a:t>Mid-Aug</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srgbClr val="000000"/>
                </a:solidFill>
                <a:latin typeface="Arial" panose="020B0604020202020204" pitchFamily="34" charset="0"/>
                <a:ea typeface="Times New Roman" panose="02020603050405020304" pitchFamily="18" charset="0"/>
              </a:rPr>
              <a:t>B2B changes in pre-production</a:t>
            </a:r>
            <a:endParaRPr lang="en-AU" sz="450" dirty="0">
              <a:solidFill>
                <a:prstClr val="black"/>
              </a:solidFill>
              <a:latin typeface="Times New Roman" panose="02020603050405020304" pitchFamily="18" charset="0"/>
              <a:ea typeface="Times New Roman" panose="02020603050405020304" pitchFamily="18" charset="0"/>
            </a:endParaRPr>
          </a:p>
        </p:txBody>
      </p:sp>
      <p:sp>
        <p:nvSpPr>
          <p:cNvPr id="74" name="Flowchart: Decision 73"/>
          <p:cNvSpPr>
            <a:spLocks noChangeArrowheads="1"/>
          </p:cNvSpPr>
          <p:nvPr/>
        </p:nvSpPr>
        <p:spPr bwMode="auto">
          <a:xfrm>
            <a:off x="4874281"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75" name="Flowchart: Decision 74"/>
          <p:cNvSpPr>
            <a:spLocks noChangeArrowheads="1"/>
          </p:cNvSpPr>
          <p:nvPr/>
        </p:nvSpPr>
        <p:spPr bwMode="auto">
          <a:xfrm>
            <a:off x="3023592" y="933220"/>
            <a:ext cx="54000" cy="54000"/>
          </a:xfrm>
          <a:prstGeom prst="flowChartDecision">
            <a:avLst/>
          </a:prstGeom>
          <a:solidFill>
            <a:srgbClr val="C41230"/>
          </a:solidFill>
          <a:ln w="12700" algn="ctr">
            <a:solidFill>
              <a:srgbClr val="1E4164"/>
            </a:solidFill>
            <a:round/>
            <a:headEnd type="none" w="sm" len="sm"/>
            <a:tailEnd type="none" w="sm" len="sm"/>
          </a:ln>
        </p:spPr>
        <p:txBody>
          <a:bodyPr/>
          <a:lstStyle/>
          <a:p>
            <a:endParaRPr lang="en-AU" sz="1350" dirty="0">
              <a:solidFill>
                <a:prstClr val="black"/>
              </a:solidFill>
            </a:endParaRPr>
          </a:p>
        </p:txBody>
      </p:sp>
      <p:sp>
        <p:nvSpPr>
          <p:cNvPr id="76" name="Rectangle 75"/>
          <p:cNvSpPr>
            <a:spLocks noChangeArrowheads="1"/>
          </p:cNvSpPr>
          <p:nvPr/>
        </p:nvSpPr>
        <p:spPr bwMode="auto">
          <a:xfrm>
            <a:off x="2860069" y="1035881"/>
            <a:ext cx="377934" cy="422313"/>
          </a:xfrm>
          <a:prstGeom prst="rect">
            <a:avLst/>
          </a:prstGeom>
          <a:noFill/>
          <a:ln w="9525">
            <a:noFill/>
            <a:miter lim="800000"/>
            <a:headEnd/>
            <a:tailEnd/>
          </a:ln>
        </p:spPr>
        <p:txBody>
          <a:bodyPr wrap="square" lIns="0" tIns="0" rIns="0" bIns="0">
            <a:noAutofit/>
          </a:bodyPr>
          <a:lstStyle/>
          <a:p>
            <a:pPr algn="ctr"/>
            <a:r>
              <a:rPr lang="en-AU" sz="525" dirty="0" smtClean="0">
                <a:solidFill>
                  <a:prstClr val="black"/>
                </a:solidFill>
                <a:latin typeface="Arial Black" panose="020B0A04020102020204" pitchFamily="34" charset="0"/>
              </a:rPr>
              <a:t>22 May</a:t>
            </a:r>
            <a:endParaRPr lang="en-AU" sz="525" dirty="0">
              <a:solidFill>
                <a:prstClr val="black"/>
              </a:solidFill>
              <a:latin typeface="Times New Roman" panose="02020603050405020304" pitchFamily="18" charset="0"/>
              <a:ea typeface="Times New Roman" panose="02020603050405020304" pitchFamily="18" charset="0"/>
            </a:endParaRPr>
          </a:p>
          <a:p>
            <a:pPr algn="ctr"/>
            <a:r>
              <a:rPr lang="en-AU" sz="450" dirty="0" smtClean="0">
                <a:solidFill>
                  <a:prstClr val="black"/>
                </a:solidFill>
                <a:latin typeface="Arial" panose="020B0604020202020204" pitchFamily="34" charset="0"/>
              </a:rPr>
              <a:t>EN/MC patch release </a:t>
            </a:r>
          </a:p>
        </p:txBody>
      </p:sp>
    </p:spTree>
    <p:extLst>
      <p:ext uri="{BB962C8B-B14F-4D97-AF65-F5344CB8AC3E}">
        <p14:creationId xmlns:p14="http://schemas.microsoft.com/office/powerpoint/2010/main" val="376203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smtClean="0"/>
              <a:t>Power of Choice Milestones </a:t>
            </a:r>
            <a:br>
              <a:rPr lang="en-AU" dirty="0" smtClean="0"/>
            </a:br>
            <a:endParaRPr lang="en-AU" sz="2000" dirty="0"/>
          </a:p>
        </p:txBody>
      </p:sp>
      <p:graphicFrame>
        <p:nvGraphicFramePr>
          <p:cNvPr id="12" name="Table 11"/>
          <p:cNvGraphicFramePr>
            <a:graphicFrameLocks noGrp="1"/>
          </p:cNvGraphicFramePr>
          <p:nvPr>
            <p:extLst/>
          </p:nvPr>
        </p:nvGraphicFramePr>
        <p:xfrm>
          <a:off x="206325" y="1122777"/>
          <a:ext cx="8758165" cy="5491306"/>
        </p:xfrm>
        <a:graphic>
          <a:graphicData uri="http://schemas.openxmlformats.org/drawingml/2006/table">
            <a:tbl>
              <a:tblPr firstRow="1" bandRow="1">
                <a:tableStyleId>{5C22544A-7EE6-4342-B048-85BDC9FD1C3A}</a:tableStyleId>
              </a:tblPr>
              <a:tblGrid>
                <a:gridCol w="3483080"/>
                <a:gridCol w="1065475"/>
                <a:gridCol w="2193384"/>
                <a:gridCol w="847308"/>
                <a:gridCol w="775300"/>
                <a:gridCol w="393618"/>
              </a:tblGrid>
              <a:tr h="179849">
                <a:tc>
                  <a:txBody>
                    <a:bodyPr/>
                    <a:lstStyle/>
                    <a:p>
                      <a:pPr marL="53975" algn="l">
                        <a:spcBef>
                          <a:spcPts val="300"/>
                        </a:spcBef>
                        <a:spcAft>
                          <a:spcPts val="300"/>
                        </a:spcAft>
                      </a:pPr>
                      <a:r>
                        <a:rPr lang="en-AU" sz="9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Deliverable</a:t>
                      </a:r>
                      <a:r>
                        <a:rPr lang="en-AU" sz="900" b="1" baseline="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 Milestone</a:t>
                      </a:r>
                      <a:endParaRPr lang="en-AU"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marL="53975" algn="ctr">
                        <a:spcBef>
                          <a:spcPts val="300"/>
                        </a:spcBef>
                        <a:spcAft>
                          <a:spcPts val="300"/>
                        </a:spcAft>
                      </a:pPr>
                      <a:r>
                        <a:rPr lang="en-AU" sz="9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Project / Stream</a:t>
                      </a:r>
                      <a:endParaRPr lang="en-AU"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l">
                        <a:spcAft>
                          <a:spcPts val="0"/>
                        </a:spcAft>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300"/>
                        </a:spcBef>
                        <a:spcAft>
                          <a:spcPts val="300"/>
                        </a:spcAft>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Planned date</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1"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Expected date</a:t>
                      </a:r>
                      <a:endParaRPr lang="en-AU" sz="9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1"/>
                    </a:solidFill>
                  </a:tcPr>
                </a:tc>
                <a:tc>
                  <a:txBody>
                    <a:bodyPr/>
                    <a:lstStyle/>
                    <a:p>
                      <a:pPr algn="ctr">
                        <a:spcBef>
                          <a:spcPts val="300"/>
                        </a:spcBef>
                        <a:spcAft>
                          <a:spcPts val="300"/>
                        </a:spcAft>
                      </a:pPr>
                      <a:r>
                        <a:rPr lang="en-AU" sz="900" dirty="0" smtClean="0">
                          <a:effectLst/>
                          <a:latin typeface="Arial" panose="020B0604020202020204" pitchFamily="34" charset="0"/>
                          <a:ea typeface="Times New Roman" panose="02020603050405020304" pitchFamily="18" charset="0"/>
                          <a:cs typeface="Times New Roman" panose="02020603050405020304" pitchFamily="18" charset="0"/>
                        </a:rPr>
                        <a:t>Status</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tx1"/>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AEMO concludes first stage consultation </a:t>
                      </a: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B2B:</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All</a:t>
                      </a:r>
                      <a:endPar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15 Nov</a:t>
                      </a:r>
                      <a:r>
                        <a:rPr lang="en-AU" sz="900" b="0" i="1"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16</a:t>
                      </a: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02 Dec 16</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commences</a:t>
                      </a:r>
                      <a:r>
                        <a:rPr lang="en-AU" sz="900" b="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consultation of Fee Methodology</a:t>
                      </a:r>
                      <a:endPar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All</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Nov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03 Nov 16</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AER publishes ring</a:t>
                      </a:r>
                      <a:r>
                        <a:rPr lang="en-AU" sz="900" b="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fencing &amp; network exemption guidelines</a:t>
                      </a:r>
                      <a:endPar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01 Dec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publish draft procedure determination </a:t>
                      </a: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MC,EN,MRP</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13 Dec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AEMO publish draft procedure determination </a:t>
                      </a: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B2B:</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All</a:t>
                      </a:r>
                      <a:endPar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No later than 4 January 2017</a:t>
                      </a: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13 Dec 16</a:t>
                      </a: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23 Dec 16</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System implementation</a:t>
                      </a:r>
                      <a:r>
                        <a:rPr lang="en-AU" sz="900" b="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period commences</a:t>
                      </a:r>
                      <a:endPar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All</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Mid Dec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concludes Fee</a:t>
                      </a:r>
                      <a:r>
                        <a:rPr lang="en-AU" sz="900" b="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Methodology first stage consultation</a:t>
                      </a:r>
                      <a:endPar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All</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16 Dec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concludes</a:t>
                      </a:r>
                      <a:r>
                        <a:rPr lang="en-AU" sz="900" b="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second stage consultation (WP 2)</a:t>
                      </a:r>
                      <a:endPar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latinLnBrk="0" hangingPunct="1">
                        <a:spcBef>
                          <a:spcPts val="100"/>
                        </a:spcBef>
                        <a:spcAft>
                          <a:spcPts val="100"/>
                        </a:spcAft>
                      </a:pPr>
                      <a:r>
                        <a:rPr lang="en-AU" sz="900" b="0" i="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MC,EN,MRP</a:t>
                      </a:r>
                      <a:endParaRPr lang="en-AU" sz="900" b="0" i="0"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30 Dec 16</a:t>
                      </a:r>
                      <a:endParaRPr lang="en-AU" sz="900" b="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16 Jan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AEMO concludes</a:t>
                      </a:r>
                      <a:r>
                        <a:rPr lang="en-AU" sz="900" b="0" i="1"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second stage consultation </a:t>
                      </a:r>
                      <a:endPar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B2B:</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All</a:t>
                      </a:r>
                      <a:endPar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l">
                        <a:spcBef>
                          <a:spcPts val="100"/>
                        </a:spcBef>
                        <a:spcAft>
                          <a:spcPts val="100"/>
                        </a:spcAft>
                      </a:pP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Bef>
                          <a:spcPts val="100"/>
                        </a:spcBef>
                        <a:spcAft>
                          <a:spcPts val="100"/>
                        </a:spcAft>
                      </a:pPr>
                      <a:r>
                        <a:rPr lang="en-AU" sz="900" b="0" i="1"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30 Dec 16</a:t>
                      </a:r>
                      <a:endParaRPr lang="en-AU" sz="900" b="0" i="1"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20 Jan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IEC ‘recommends’</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B2B Procedures to AEMO’s Board</a:t>
                      </a:r>
                      <a:endPar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B2B: All</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TBC Preceding AEMO Feb</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Board</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22 Jan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20 Feb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publishes</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Draft Fee Methodology</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06 Feb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23 Feb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concludes second stage consultation Fee Methodology</a:t>
                      </a: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21 Feb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10 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publishes final procedure determination</a:t>
                      </a: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MC,</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EN,MRP</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Obligation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is n</a:t>
                      </a: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 later</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than 1 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01 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28 Feb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AEMO publishes final procedure determination</a:t>
                      </a: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B2B: All</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Obligation is no later</a:t>
                      </a:r>
                      <a:r>
                        <a:rPr lang="en-AU" sz="900" b="0" i="1"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than 1 Jun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01 Mar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i="1"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06 Mar 17</a:t>
                      </a:r>
                      <a:endParaRPr lang="en-AU" sz="900" b="0" i="1"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Commencement of registration / accreditation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activities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To be determined in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readiness strategy</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01 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AU" sz="900" b="0" i="0" u="none" strike="noStrike" kern="1200" cap="none" spc="0" normalizeH="0" baseline="0" noProof="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kumimoji="0" lang="en-AU" sz="900" b="0" i="0" u="none" strike="noStrike" kern="1200" cap="none" spc="0" normalizeH="0" baseline="0" dirty="0" smtClean="0">
                        <a:ln>
                          <a:noFill/>
                        </a:ln>
                        <a:solidFill>
                          <a:srgbClr val="1E416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8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AEMO Publishes Final Determination Fee Methodology</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31 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21 Apr 17</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Industry testing period detailed planning commences</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Mar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Mid-Feb 17</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Industry</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detailed cut-over and transition planning commences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Apr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Mid -Mar 17</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Industry testing and trial period commences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To be determined in</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 test plan</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Aug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37250">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DNSPs publish T&amp;C’s on which it will act as the initial MC</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MC</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 Sep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Industry</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Accreditation and Registration activities completed </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Industry cut-over and transition plan completed</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Readiness</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Oct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DNSPs</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publish distributor deemed standard connection  contracts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MC</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Retailers publish</a:t>
                      </a:r>
                      <a:r>
                        <a:rPr lang="en-AU" sz="900" b="0" kern="1200" baseline="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Elect &amp; Gas standard retail contracts</a:t>
                      </a:r>
                      <a:endPar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MC</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r h="207489">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PoC Effective date </a:t>
                      </a: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All</a:t>
                      </a:r>
                    </a:p>
                  </a:txBody>
                  <a:tcPr marL="68580" marR="68580"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r>
                        <a:rPr lang="en-AU" sz="900" b="0" kern="1200" dirty="0" smtClean="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rPr>
                        <a:t>1 Dec 17</a:t>
                      </a: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100"/>
                        </a:spcBef>
                        <a:spcAft>
                          <a:spcPts val="100"/>
                        </a:spcAft>
                        <a:buClrTx/>
                        <a:buSzTx/>
                        <a:buFontTx/>
                        <a:buNone/>
                        <a:tabLst/>
                        <a:defRPr/>
                      </a:pPr>
                      <a:endParaRPr lang="en-AU" sz="900" b="0" kern="12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chemeClr val="bg1">
                        <a:lumMod val="95000"/>
                      </a:schemeClr>
                    </a:solidFill>
                  </a:tcPr>
                </a:tc>
              </a:tr>
            </a:tbl>
          </a:graphicData>
        </a:graphic>
      </p:graphicFrame>
      <p:sp>
        <p:nvSpPr>
          <p:cNvPr id="45" name="Oval 44"/>
          <p:cNvSpPr/>
          <p:nvPr/>
        </p:nvSpPr>
        <p:spPr>
          <a:xfrm>
            <a:off x="8712472" y="4751868"/>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0" name="Oval 19"/>
          <p:cNvSpPr/>
          <p:nvPr/>
        </p:nvSpPr>
        <p:spPr>
          <a:xfrm>
            <a:off x="8712472" y="4546462"/>
            <a:ext cx="108000" cy="1080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1" name="Oval 20"/>
          <p:cNvSpPr/>
          <p:nvPr/>
        </p:nvSpPr>
        <p:spPr>
          <a:xfrm>
            <a:off x="8712472" y="4981993"/>
            <a:ext cx="108000" cy="1080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2" name="Oval 21"/>
          <p:cNvSpPr/>
          <p:nvPr/>
        </p:nvSpPr>
        <p:spPr>
          <a:xfrm>
            <a:off x="8712472" y="5170571"/>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4" name="Oval 23"/>
          <p:cNvSpPr/>
          <p:nvPr/>
        </p:nvSpPr>
        <p:spPr>
          <a:xfrm>
            <a:off x="8712472" y="540192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5" name="Oval 24"/>
          <p:cNvSpPr/>
          <p:nvPr/>
        </p:nvSpPr>
        <p:spPr>
          <a:xfrm>
            <a:off x="8712472" y="582964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9" name="Oval 28"/>
          <p:cNvSpPr/>
          <p:nvPr/>
        </p:nvSpPr>
        <p:spPr>
          <a:xfrm>
            <a:off x="8712472" y="5606825"/>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30" name="Oval 29"/>
          <p:cNvSpPr/>
          <p:nvPr/>
        </p:nvSpPr>
        <p:spPr>
          <a:xfrm>
            <a:off x="8712472" y="6033651"/>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3" name="Oval 22"/>
          <p:cNvSpPr/>
          <p:nvPr/>
        </p:nvSpPr>
        <p:spPr>
          <a:xfrm>
            <a:off x="8712472" y="6237952"/>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
        <p:nvSpPr>
          <p:cNvPr id="26" name="Oval 25"/>
          <p:cNvSpPr/>
          <p:nvPr/>
        </p:nvSpPr>
        <p:spPr>
          <a:xfrm>
            <a:off x="8712472" y="6441954"/>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solidFill>
                <a:srgbClr val="FFFFFF"/>
              </a:solidFill>
            </a:endParaRPr>
          </a:p>
        </p:txBody>
      </p:sp>
    </p:spTree>
    <p:extLst>
      <p:ext uri="{BB962C8B-B14F-4D97-AF65-F5344CB8AC3E}">
        <p14:creationId xmlns:p14="http://schemas.microsoft.com/office/powerpoint/2010/main" val="161665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PoC - Program Overview</a:t>
            </a:r>
            <a:br>
              <a:rPr lang="en-AU" dirty="0" smtClean="0"/>
            </a:br>
            <a:r>
              <a:rPr lang="en-AU" sz="1800" dirty="0" smtClean="0"/>
              <a:t>Version history</a:t>
            </a:r>
            <a:endParaRPr lang="en-AU" sz="1800" dirty="0"/>
          </a:p>
        </p:txBody>
      </p:sp>
      <p:sp>
        <p:nvSpPr>
          <p:cNvPr id="3" name="Content Placeholder 2"/>
          <p:cNvSpPr>
            <a:spLocks noGrp="1"/>
          </p:cNvSpPr>
          <p:nvPr>
            <p:ph idx="1"/>
          </p:nvPr>
        </p:nvSpPr>
        <p:spPr>
          <a:xfrm>
            <a:off x="323528" y="1213503"/>
            <a:ext cx="8496944" cy="737217"/>
          </a:xfrm>
        </p:spPr>
        <p:txBody>
          <a:bodyPr>
            <a:noAutofit/>
          </a:bodyPr>
          <a:lstStyle/>
          <a:p>
            <a:pPr marL="0" indent="0">
              <a:buNone/>
            </a:pPr>
            <a:r>
              <a:rPr lang="en-AU" sz="1200" dirty="0" smtClean="0"/>
              <a:t>This table summarises the changes between the Program Overview as information changes or becomes available.</a:t>
            </a:r>
          </a:p>
          <a:p>
            <a:pPr lvl="2"/>
            <a:endParaRPr lang="en-AU" sz="1000" dirty="0" smtClean="0"/>
          </a:p>
          <a:p>
            <a:pPr marL="363538" lvl="1" indent="0">
              <a:buNone/>
            </a:pPr>
            <a:endParaRPr lang="en-AU" sz="1200" dirty="0"/>
          </a:p>
          <a:p>
            <a:pPr marL="363538" lvl="1" indent="0">
              <a:buNone/>
            </a:pPr>
            <a:endParaRPr lang="en-AU" sz="1200" dirty="0" smtClean="0"/>
          </a:p>
          <a:p>
            <a:endParaRPr lang="en-AU" sz="1600" dirty="0" smtClean="0"/>
          </a:p>
        </p:txBody>
      </p:sp>
      <p:graphicFrame>
        <p:nvGraphicFramePr>
          <p:cNvPr id="4" name="Table 3"/>
          <p:cNvGraphicFramePr>
            <a:graphicFrameLocks noGrp="1"/>
          </p:cNvGraphicFramePr>
          <p:nvPr>
            <p:extLst/>
          </p:nvPr>
        </p:nvGraphicFramePr>
        <p:xfrm>
          <a:off x="323529" y="1548874"/>
          <a:ext cx="8496942" cy="4663440"/>
        </p:xfrm>
        <a:graphic>
          <a:graphicData uri="http://schemas.openxmlformats.org/drawingml/2006/table">
            <a:tbl>
              <a:tblPr firstRow="1" bandRow="1">
                <a:tableStyleId>{073A0DAA-6AF3-43AB-8588-CEC1D06C72B9}</a:tableStyleId>
              </a:tblPr>
              <a:tblGrid>
                <a:gridCol w="669040"/>
                <a:gridCol w="772063"/>
                <a:gridCol w="7055839"/>
              </a:tblGrid>
              <a:tr h="182880">
                <a:tc>
                  <a:txBody>
                    <a:bodyPr/>
                    <a:lstStyle/>
                    <a:p>
                      <a:pPr algn="ctr"/>
                      <a:r>
                        <a:rPr lang="en-AU" sz="800" dirty="0" smtClean="0"/>
                        <a:t>Version</a:t>
                      </a:r>
                      <a:endParaRPr lang="en-AU" sz="800" dirty="0"/>
                    </a:p>
                  </a:txBody>
                  <a:tcPr/>
                </a:tc>
                <a:tc>
                  <a:txBody>
                    <a:bodyPr/>
                    <a:lstStyle/>
                    <a:p>
                      <a:pPr algn="ctr"/>
                      <a:r>
                        <a:rPr lang="en-AU" sz="800" dirty="0" smtClean="0"/>
                        <a:t>Date</a:t>
                      </a:r>
                      <a:endParaRPr lang="en-AU" sz="800" dirty="0"/>
                    </a:p>
                  </a:txBody>
                  <a:tcPr/>
                </a:tc>
                <a:tc>
                  <a:txBody>
                    <a:bodyPr/>
                    <a:lstStyle/>
                    <a:p>
                      <a:r>
                        <a:rPr lang="en-AU" sz="800" dirty="0" smtClean="0"/>
                        <a:t>Amendments</a:t>
                      </a:r>
                      <a:endParaRPr lang="en-AU" sz="800" dirty="0"/>
                    </a:p>
                  </a:txBody>
                  <a:tcPr/>
                </a:tc>
              </a:tr>
              <a:tr h="0">
                <a:tc>
                  <a:txBody>
                    <a:bodyPr/>
                    <a:lstStyle/>
                    <a:p>
                      <a:pPr algn="ctr"/>
                      <a:r>
                        <a:rPr lang="en-AU" sz="800" dirty="0" smtClean="0">
                          <a:solidFill>
                            <a:schemeClr val="tx1">
                              <a:lumMod val="50000"/>
                            </a:schemeClr>
                          </a:solidFill>
                        </a:rPr>
                        <a:t>3.5</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22 Apr</a:t>
                      </a:r>
                      <a:r>
                        <a:rPr lang="en-AU" sz="800" baseline="0" dirty="0" smtClean="0">
                          <a:solidFill>
                            <a:schemeClr val="tx1">
                              <a:lumMod val="50000"/>
                            </a:schemeClr>
                          </a:solidFill>
                        </a:rPr>
                        <a:t>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Removed DRM/ASU</a:t>
                      </a:r>
                      <a:r>
                        <a:rPr lang="en-AU" sz="800" baseline="0" dirty="0" smtClean="0">
                          <a:solidFill>
                            <a:schemeClr val="tx1">
                              <a:lumMod val="50000"/>
                            </a:schemeClr>
                          </a:solidFill>
                        </a:rPr>
                        <a:t> until further guidance – expanded timeline to focus on the Dec 2017 delivery and heightened support into Q1 2018</a:t>
                      </a:r>
                    </a:p>
                    <a:p>
                      <a:pPr marL="171450" indent="-171450">
                        <a:buFont typeface="Arial" panose="020B0604020202020204" pitchFamily="34" charset="0"/>
                        <a:buChar char="•"/>
                      </a:pPr>
                      <a:r>
                        <a:rPr lang="en-AU" sz="800" baseline="0" dirty="0" smtClean="0">
                          <a:solidFill>
                            <a:schemeClr val="tx1">
                              <a:lumMod val="50000"/>
                            </a:schemeClr>
                          </a:solidFill>
                        </a:rPr>
                        <a:t>Combined MC/EM/MRP into single project </a:t>
                      </a:r>
                    </a:p>
                    <a:p>
                      <a:pPr marL="171450" indent="-171450">
                        <a:buFont typeface="Arial" panose="020B0604020202020204" pitchFamily="34" charset="0"/>
                        <a:buChar char="•"/>
                      </a:pPr>
                      <a:r>
                        <a:rPr lang="en-AU" sz="800" baseline="0" dirty="0" smtClean="0">
                          <a:solidFill>
                            <a:schemeClr val="tx1">
                              <a:lumMod val="50000"/>
                            </a:schemeClr>
                          </a:solidFill>
                        </a:rPr>
                        <a:t>Included SMP draft rule dates as published by AEMC – included proposed timeline for conducting SMP procedure consultation </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3.6</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10 May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Expanded key milestone dates.</a:t>
                      </a:r>
                    </a:p>
                  </a:txBody>
                  <a:tcPr anchor="ctr">
                    <a:solidFill>
                      <a:schemeClr val="bg1">
                        <a:lumMod val="95000"/>
                      </a:schemeClr>
                    </a:solidFill>
                  </a:tcPr>
                </a:tc>
              </a:tr>
              <a:tr h="0">
                <a:tc>
                  <a:txBody>
                    <a:bodyPr/>
                    <a:lstStyle/>
                    <a:p>
                      <a:pPr algn="ctr"/>
                      <a:r>
                        <a:rPr lang="en-AU" sz="800" dirty="0" smtClean="0">
                          <a:solidFill>
                            <a:schemeClr val="tx1">
                              <a:lumMod val="50000"/>
                            </a:schemeClr>
                          </a:solidFill>
                        </a:rPr>
                        <a:t>3.7</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 Jun 16 </a:t>
                      </a:r>
                      <a:endParaRPr lang="en-AU" sz="800" dirty="0">
                        <a:solidFill>
                          <a:schemeClr val="tx1">
                            <a:lumMod val="50000"/>
                          </a:schemeClr>
                        </a:solidFill>
                      </a:endParaRPr>
                    </a:p>
                  </a:txBody>
                  <a:tcPr anchor="ctr">
                    <a:solidFill>
                      <a:schemeClr val="bg1">
                        <a:lumMod val="95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smtClean="0">
                          <a:solidFill>
                            <a:schemeClr val="tx1">
                              <a:lumMod val="50000"/>
                            </a:schemeClr>
                          </a:solidFill>
                        </a:rPr>
                        <a:t>Included proposed dates for</a:t>
                      </a:r>
                      <a:r>
                        <a:rPr lang="en-AU" sz="800" baseline="0" dirty="0" smtClean="0">
                          <a:solidFill>
                            <a:schemeClr val="tx1">
                              <a:lumMod val="50000"/>
                            </a:schemeClr>
                          </a:solidFill>
                        </a:rPr>
                        <a:t> testing periods</a:t>
                      </a:r>
                      <a:r>
                        <a:rPr lang="en-AU" sz="800" dirty="0" smtClean="0">
                          <a:solidFill>
                            <a:schemeClr val="tx1">
                              <a:lumMod val="50000"/>
                            </a:schemeClr>
                          </a:solidFill>
                        </a:rPr>
                        <a:t> (Aug 17</a:t>
                      </a:r>
                      <a:r>
                        <a:rPr lang="en-AU" sz="800" baseline="0" dirty="0" smtClean="0">
                          <a:solidFill>
                            <a:schemeClr val="tx1">
                              <a:lumMod val="50000"/>
                            </a:schemeClr>
                          </a:solidFill>
                        </a:rPr>
                        <a:t> – Nov 17).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smtClean="0">
                          <a:solidFill>
                            <a:schemeClr val="tx1">
                              <a:lumMod val="50000"/>
                            </a:schemeClr>
                          </a:solidFill>
                        </a:rPr>
                        <a:t>Expanded on proposed fee methodology timetable to accommodate consultation process.</a:t>
                      </a: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4.0</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10 Jun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Arranged Program Overview into</a:t>
                      </a:r>
                      <a:r>
                        <a:rPr lang="en-AU" sz="800" baseline="0" dirty="0" smtClean="0">
                          <a:solidFill>
                            <a:schemeClr val="tx1">
                              <a:lumMod val="50000"/>
                            </a:schemeClr>
                          </a:solidFill>
                        </a:rPr>
                        <a:t> key workstreams</a:t>
                      </a:r>
                    </a:p>
                    <a:p>
                      <a:pPr marL="171450" indent="-171450">
                        <a:buFont typeface="Arial" panose="020B0604020202020204" pitchFamily="34" charset="0"/>
                        <a:buChar char="•"/>
                      </a:pPr>
                      <a:r>
                        <a:rPr lang="en-AU" sz="800" baseline="0" dirty="0" smtClean="0">
                          <a:solidFill>
                            <a:schemeClr val="tx1">
                              <a:lumMod val="50000"/>
                            </a:schemeClr>
                          </a:solidFill>
                        </a:rPr>
                        <a:t>Removed IEC milestones in lieu of SMP Draft Determination </a:t>
                      </a: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4.1</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23 Jun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Increased AEMO’s “design</a:t>
                      </a:r>
                      <a:r>
                        <a:rPr lang="en-AU" sz="800" baseline="0" dirty="0" smtClean="0">
                          <a:solidFill>
                            <a:schemeClr val="tx1">
                              <a:lumMod val="50000"/>
                            </a:schemeClr>
                          </a:solidFill>
                        </a:rPr>
                        <a:t> phase” to carry on until the end of consultation (1 Mar 17)</a:t>
                      </a:r>
                    </a:p>
                    <a:p>
                      <a:pPr marL="171450" indent="-171450">
                        <a:buFont typeface="Arial" panose="020B0604020202020204" pitchFamily="34" charset="0"/>
                        <a:buChar char="•"/>
                      </a:pPr>
                      <a:r>
                        <a:rPr lang="en-AU" sz="800" baseline="0" dirty="0" smtClean="0">
                          <a:solidFill>
                            <a:schemeClr val="tx1">
                              <a:lumMod val="50000"/>
                            </a:schemeClr>
                          </a:solidFill>
                        </a:rPr>
                        <a:t>Altered WP 1 Procedure Change Process dates to accommodate additional four business days of consultation. </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4.2</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19 Au</a:t>
                      </a:r>
                      <a:r>
                        <a:rPr lang="en-AU" sz="800" baseline="0" dirty="0" smtClean="0">
                          <a:solidFill>
                            <a:schemeClr val="tx1">
                              <a:lumMod val="50000"/>
                            </a:schemeClr>
                          </a:solidFill>
                        </a:rPr>
                        <a:t>g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tracking; removed dates associated with B2B Procedures as</a:t>
                      </a:r>
                      <a:r>
                        <a:rPr lang="en-AU" sz="800" baseline="0" dirty="0" smtClean="0">
                          <a:solidFill>
                            <a:schemeClr val="tx1">
                              <a:lumMod val="50000"/>
                            </a:schemeClr>
                          </a:solidFill>
                        </a:rPr>
                        <a:t> a result of B2B Framework Rule being published</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4.3</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02 Sep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B2B Procedure consultation with AEMO’s proposed dates (pending IEC approval)</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4.4</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10 Oct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terminology – added ‘6</a:t>
                      </a:r>
                      <a:r>
                        <a:rPr lang="en-AU" sz="800" baseline="0" dirty="0" smtClean="0">
                          <a:solidFill>
                            <a:schemeClr val="tx1">
                              <a:lumMod val="50000"/>
                            </a:schemeClr>
                          </a:solidFill>
                        </a:rPr>
                        <a:t> month outlook’ for Procedure development / consultation processes</a:t>
                      </a:r>
                      <a:endParaRPr lang="en-AU" sz="800" dirty="0" smtClean="0">
                        <a:solidFill>
                          <a:schemeClr val="tx1">
                            <a:lumMod val="50000"/>
                          </a:schemeClr>
                        </a:solidFill>
                      </a:endParaRPr>
                    </a:p>
                    <a:p>
                      <a:pPr marL="171450" indent="-171450">
                        <a:buFont typeface="Arial" panose="020B0604020202020204" pitchFamily="34" charset="0"/>
                        <a:buChar char="•"/>
                      </a:pPr>
                      <a:r>
                        <a:rPr lang="en-AU" sz="800" dirty="0" smtClean="0">
                          <a:solidFill>
                            <a:schemeClr val="tx1">
                              <a:lumMod val="50000"/>
                            </a:schemeClr>
                          </a:solidFill>
                        </a:rPr>
                        <a:t>Updated key dates in relation to AEMO WP2 Procedures and B2B Procedure development</a:t>
                      </a:r>
                      <a:r>
                        <a:rPr lang="en-AU" sz="800" baseline="0" dirty="0" smtClean="0">
                          <a:solidFill>
                            <a:schemeClr val="tx1">
                              <a:lumMod val="50000"/>
                            </a:schemeClr>
                          </a:solidFill>
                        </a:rPr>
                        <a:t> / consultation</a:t>
                      </a:r>
                    </a:p>
                    <a:p>
                      <a:pPr marL="171450" indent="-171450">
                        <a:buFont typeface="Arial" panose="020B0604020202020204" pitchFamily="34" charset="0"/>
                        <a:buChar char="•"/>
                      </a:pPr>
                      <a:r>
                        <a:rPr lang="en-AU" sz="800" baseline="0" dirty="0" smtClean="0">
                          <a:solidFill>
                            <a:schemeClr val="tx1">
                              <a:lumMod val="50000"/>
                            </a:schemeClr>
                          </a:solidFill>
                        </a:rPr>
                        <a:t>Included key dates identified in Readiness strategy </a:t>
                      </a:r>
                      <a:endParaRPr lang="en-AU" sz="800" dirty="0">
                        <a:solidFill>
                          <a:schemeClr val="tx1">
                            <a:lumMod val="50000"/>
                          </a:schemeClr>
                        </a:solidFill>
                      </a:endParaRPr>
                    </a:p>
                  </a:txBody>
                  <a:tcPr anchor="ctr">
                    <a:solidFill>
                      <a:schemeClr val="bg1">
                        <a:lumMod val="95000"/>
                      </a:schemeClr>
                    </a:solidFill>
                  </a:tcPr>
                </a:tc>
              </a:tr>
              <a:tr h="0">
                <a:tc>
                  <a:txBody>
                    <a:bodyPr/>
                    <a:lstStyle/>
                    <a:p>
                      <a:pPr algn="ctr"/>
                      <a:r>
                        <a:rPr lang="en-AU" sz="800" dirty="0" smtClean="0">
                          <a:solidFill>
                            <a:schemeClr val="tx1">
                              <a:lumMod val="50000"/>
                            </a:schemeClr>
                          </a:solidFill>
                        </a:rPr>
                        <a:t>4.5</a:t>
                      </a:r>
                      <a:endParaRPr lang="en-AU" sz="800" dirty="0">
                        <a:solidFill>
                          <a:schemeClr val="tx1">
                            <a:lumMod val="50000"/>
                          </a:schemeClr>
                        </a:solidFill>
                      </a:endParaRPr>
                    </a:p>
                  </a:txBody>
                  <a:tcPr anchor="ctr">
                    <a:solidFill>
                      <a:schemeClr val="bg1">
                        <a:lumMod val="95000"/>
                      </a:schemeClr>
                    </a:solidFill>
                  </a:tcPr>
                </a:tc>
                <a:tc>
                  <a:txBody>
                    <a:bodyPr/>
                    <a:lstStyle/>
                    <a:p>
                      <a:pPr algn="ctr"/>
                      <a:r>
                        <a:rPr lang="en-AU" sz="800" dirty="0" smtClean="0">
                          <a:solidFill>
                            <a:schemeClr val="tx1">
                              <a:lumMod val="50000"/>
                            </a:schemeClr>
                          </a:solidFill>
                        </a:rPr>
                        <a:t>17</a:t>
                      </a:r>
                      <a:r>
                        <a:rPr lang="en-AU" sz="800" baseline="0" dirty="0" smtClean="0">
                          <a:solidFill>
                            <a:schemeClr val="tx1">
                              <a:lumMod val="50000"/>
                            </a:schemeClr>
                          </a:solidFill>
                        </a:rPr>
                        <a:t> Nov 16</a:t>
                      </a:r>
                      <a:endParaRPr lang="en-AU" sz="800" dirty="0">
                        <a:solidFill>
                          <a:schemeClr val="tx1">
                            <a:lumMod val="50000"/>
                          </a:schemeClr>
                        </a:solidFill>
                      </a:endParaRPr>
                    </a:p>
                  </a:txBody>
                  <a:tcPr anchor="ct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Amended</a:t>
                      </a:r>
                      <a:r>
                        <a:rPr lang="en-AU" sz="800" baseline="0" dirty="0" smtClean="0">
                          <a:solidFill>
                            <a:schemeClr val="tx1">
                              <a:lumMod val="50000"/>
                            </a:schemeClr>
                          </a:solidFill>
                        </a:rPr>
                        <a:t> dates for Fee Methodology consultation </a:t>
                      </a:r>
                      <a:endParaRPr lang="en-AU" sz="800" dirty="0" smtClean="0">
                        <a:solidFill>
                          <a:schemeClr val="tx1">
                            <a:lumMod val="50000"/>
                          </a:schemeClr>
                        </a:solidFill>
                      </a:endParaRPr>
                    </a:p>
                    <a:p>
                      <a:pPr marL="171450" indent="-171450">
                        <a:buFont typeface="Arial" panose="020B0604020202020204" pitchFamily="34" charset="0"/>
                        <a:buChar char="•"/>
                      </a:pPr>
                      <a:r>
                        <a:rPr lang="en-AU" sz="800" baseline="0" dirty="0" smtClean="0">
                          <a:solidFill>
                            <a:schemeClr val="tx1">
                              <a:lumMod val="50000"/>
                            </a:schemeClr>
                          </a:solidFill>
                        </a:rPr>
                        <a:t>Updated B2B Procedure Consultation dates</a:t>
                      </a:r>
                    </a:p>
                  </a:txBody>
                  <a:tcPr>
                    <a:solidFill>
                      <a:schemeClr val="bg1">
                        <a:lumMod val="95000"/>
                      </a:schemeClr>
                    </a:solidFill>
                  </a:tcPr>
                </a:tc>
              </a:tr>
              <a:tr h="0">
                <a:tc>
                  <a:txBody>
                    <a:bodyPr/>
                    <a:lstStyle/>
                    <a:p>
                      <a:pPr algn="ctr"/>
                      <a:r>
                        <a:rPr lang="en-AU" sz="800" dirty="0" smtClean="0">
                          <a:solidFill>
                            <a:schemeClr val="tx1">
                              <a:lumMod val="50000"/>
                            </a:schemeClr>
                          </a:solidFill>
                        </a:rPr>
                        <a:t>4.6</a:t>
                      </a:r>
                      <a:endParaRPr lang="en-AU" sz="800" dirty="0">
                        <a:solidFill>
                          <a:schemeClr val="tx1">
                            <a:lumMod val="50000"/>
                          </a:schemeClr>
                        </a:solidFill>
                      </a:endParaRPr>
                    </a:p>
                  </a:txBody>
                  <a:tcPr>
                    <a:solidFill>
                      <a:schemeClr val="bg1">
                        <a:lumMod val="95000"/>
                      </a:schemeClr>
                    </a:solidFill>
                  </a:tcPr>
                </a:tc>
                <a:tc>
                  <a:txBody>
                    <a:bodyPr/>
                    <a:lstStyle/>
                    <a:p>
                      <a:pPr algn="ctr"/>
                      <a:r>
                        <a:rPr lang="en-AU" sz="800" dirty="0" smtClean="0">
                          <a:solidFill>
                            <a:schemeClr val="tx1">
                              <a:lumMod val="50000"/>
                            </a:schemeClr>
                          </a:solidFill>
                        </a:rPr>
                        <a:t>16 Dec 16</a:t>
                      </a:r>
                      <a:endParaRPr lang="en-AU" sz="800" dirty="0">
                        <a:solidFill>
                          <a:schemeClr val="tx1">
                            <a:lumMod val="50000"/>
                          </a:schemeClr>
                        </a:solidFill>
                      </a:endParaRPr>
                    </a:p>
                  </a:txBody>
                  <a:tcP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Tracking</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4.7</a:t>
                      </a:r>
                      <a:endParaRPr lang="en-AU" sz="800" dirty="0">
                        <a:solidFill>
                          <a:schemeClr val="tx1">
                            <a:lumMod val="50000"/>
                          </a:schemeClr>
                        </a:solidFill>
                      </a:endParaRPr>
                    </a:p>
                  </a:txBody>
                  <a:tcPr>
                    <a:solidFill>
                      <a:schemeClr val="bg1">
                        <a:lumMod val="95000"/>
                      </a:schemeClr>
                    </a:solidFill>
                  </a:tcPr>
                </a:tc>
                <a:tc>
                  <a:txBody>
                    <a:bodyPr/>
                    <a:lstStyle/>
                    <a:p>
                      <a:pPr algn="ctr"/>
                      <a:r>
                        <a:rPr lang="en-AU" sz="800" dirty="0" smtClean="0">
                          <a:solidFill>
                            <a:schemeClr val="tx1">
                              <a:lumMod val="50000"/>
                            </a:schemeClr>
                          </a:solidFill>
                        </a:rPr>
                        <a:t>21 Dec 16</a:t>
                      </a:r>
                      <a:endParaRPr lang="en-AU" sz="800" dirty="0">
                        <a:solidFill>
                          <a:schemeClr val="tx1">
                            <a:lumMod val="50000"/>
                          </a:schemeClr>
                        </a:solidFill>
                      </a:endParaRPr>
                    </a:p>
                  </a:txBody>
                  <a:tcP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Industry</a:t>
                      </a:r>
                      <a:r>
                        <a:rPr lang="en-AU" sz="800" baseline="0" dirty="0" smtClean="0">
                          <a:solidFill>
                            <a:schemeClr val="tx1">
                              <a:lumMod val="50000"/>
                            </a:schemeClr>
                          </a:solidFill>
                        </a:rPr>
                        <a:t> Testing and Transition and cut-over activities to commence earlier. </a:t>
                      </a:r>
                    </a:p>
                    <a:p>
                      <a:pPr marL="171450" indent="-171450">
                        <a:buFont typeface="Arial" panose="020B0604020202020204" pitchFamily="34" charset="0"/>
                        <a:buChar char="•"/>
                      </a:pPr>
                      <a:r>
                        <a:rPr lang="en-AU" sz="800" baseline="0" dirty="0" smtClean="0">
                          <a:solidFill>
                            <a:schemeClr val="tx1">
                              <a:lumMod val="50000"/>
                            </a:schemeClr>
                          </a:solidFill>
                        </a:rPr>
                        <a:t>Removed achieved milestones (Sep 15 – Nov 16)</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4.8</a:t>
                      </a:r>
                      <a:endParaRPr lang="en-AU" sz="800" dirty="0">
                        <a:solidFill>
                          <a:schemeClr val="tx1">
                            <a:lumMod val="50000"/>
                          </a:schemeClr>
                        </a:solidFill>
                      </a:endParaRPr>
                    </a:p>
                  </a:txBody>
                  <a:tcPr>
                    <a:solidFill>
                      <a:schemeClr val="bg1">
                        <a:lumMod val="95000"/>
                      </a:schemeClr>
                    </a:solidFill>
                  </a:tcPr>
                </a:tc>
                <a:tc>
                  <a:txBody>
                    <a:bodyPr/>
                    <a:lstStyle/>
                    <a:p>
                      <a:pPr algn="ctr"/>
                      <a:r>
                        <a:rPr lang="en-AU" sz="800" dirty="0" smtClean="0">
                          <a:solidFill>
                            <a:schemeClr val="tx1">
                              <a:lumMod val="50000"/>
                            </a:schemeClr>
                          </a:solidFill>
                        </a:rPr>
                        <a:t>25 Jan 17</a:t>
                      </a:r>
                      <a:endParaRPr lang="en-AU" sz="800" dirty="0">
                        <a:solidFill>
                          <a:schemeClr val="tx1">
                            <a:lumMod val="50000"/>
                          </a:schemeClr>
                        </a:solidFill>
                      </a:endParaRPr>
                    </a:p>
                  </a:txBody>
                  <a:tcP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Updated Fee Methodology timetable in accordance with AEMO</a:t>
                      </a:r>
                      <a:r>
                        <a:rPr lang="en-AU" sz="800" baseline="0" dirty="0" smtClean="0">
                          <a:solidFill>
                            <a:schemeClr val="tx1">
                              <a:lumMod val="50000"/>
                            </a:schemeClr>
                          </a:solidFill>
                        </a:rPr>
                        <a:t> consultation</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4.9</a:t>
                      </a:r>
                      <a:endParaRPr lang="en-AU" sz="800" dirty="0">
                        <a:solidFill>
                          <a:schemeClr val="tx1">
                            <a:lumMod val="50000"/>
                          </a:schemeClr>
                        </a:solidFill>
                      </a:endParaRPr>
                    </a:p>
                  </a:txBody>
                  <a:tcPr>
                    <a:solidFill>
                      <a:schemeClr val="bg1">
                        <a:lumMod val="95000"/>
                      </a:schemeClr>
                    </a:solidFill>
                  </a:tcPr>
                </a:tc>
                <a:tc>
                  <a:txBody>
                    <a:bodyPr/>
                    <a:lstStyle/>
                    <a:p>
                      <a:pPr algn="ctr"/>
                      <a:r>
                        <a:rPr lang="en-AU" sz="800" dirty="0" smtClean="0">
                          <a:solidFill>
                            <a:schemeClr val="tx1">
                              <a:lumMod val="50000"/>
                            </a:schemeClr>
                          </a:solidFill>
                        </a:rPr>
                        <a:t>16 Feb 17</a:t>
                      </a:r>
                      <a:endParaRPr lang="en-AU" sz="800" dirty="0">
                        <a:solidFill>
                          <a:schemeClr val="tx1">
                            <a:lumMod val="50000"/>
                          </a:schemeClr>
                        </a:solidFill>
                      </a:endParaRPr>
                    </a:p>
                  </a:txBody>
                  <a:tcP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Removed version control updates</a:t>
                      </a:r>
                      <a:r>
                        <a:rPr lang="en-AU" sz="800" baseline="0" dirty="0" smtClean="0">
                          <a:solidFill>
                            <a:schemeClr val="tx1">
                              <a:lumMod val="50000"/>
                            </a:schemeClr>
                          </a:solidFill>
                        </a:rPr>
                        <a:t> prior to 3.5</a:t>
                      </a:r>
                    </a:p>
                    <a:p>
                      <a:pPr marL="171450" indent="-171450">
                        <a:buFont typeface="Arial" panose="020B0604020202020204" pitchFamily="34" charset="0"/>
                        <a:buChar char="•"/>
                      </a:pPr>
                      <a:r>
                        <a:rPr lang="en-AU" sz="800" baseline="0" dirty="0" smtClean="0">
                          <a:solidFill>
                            <a:schemeClr val="tx1">
                              <a:lumMod val="50000"/>
                            </a:schemeClr>
                          </a:solidFill>
                        </a:rPr>
                        <a:t>Removed Industry meeting dates from Program overview (refer to the industry calendar publishes on </a:t>
                      </a:r>
                      <a:r>
                        <a:rPr lang="en-AU" sz="800" baseline="0" dirty="0" smtClean="0">
                          <a:solidFill>
                            <a:schemeClr val="tx1">
                              <a:lumMod val="50000"/>
                            </a:schemeClr>
                          </a:solidFill>
                          <a:hlinkClick r:id="rId2"/>
                        </a:rPr>
                        <a:t>www.aemo.com.au</a:t>
                      </a:r>
                      <a:r>
                        <a:rPr lang="en-AU" sz="800" baseline="0" dirty="0" smtClean="0">
                          <a:solidFill>
                            <a:schemeClr val="tx1">
                              <a:lumMod val="50000"/>
                            </a:schemeClr>
                          </a:solidFill>
                        </a:rPr>
                        <a:t>) </a:t>
                      </a:r>
                    </a:p>
                    <a:p>
                      <a:pPr marL="171450" indent="-171450">
                        <a:buFont typeface="Arial" panose="020B0604020202020204" pitchFamily="34" charset="0"/>
                        <a:buChar char="•"/>
                      </a:pPr>
                      <a:r>
                        <a:rPr lang="en-AU" sz="800" baseline="0" dirty="0" smtClean="0">
                          <a:solidFill>
                            <a:schemeClr val="tx1">
                              <a:lumMod val="50000"/>
                            </a:schemeClr>
                          </a:solidFill>
                        </a:rPr>
                        <a:t>Included a draft Readiness overview slide</a:t>
                      </a:r>
                      <a:endParaRPr lang="en-AU" sz="800" dirty="0">
                        <a:solidFill>
                          <a:schemeClr val="tx1">
                            <a:lumMod val="50000"/>
                          </a:schemeClr>
                        </a:solidFill>
                      </a:endParaRPr>
                    </a:p>
                  </a:txBody>
                  <a:tcPr>
                    <a:solidFill>
                      <a:schemeClr val="bg1">
                        <a:lumMod val="95000"/>
                      </a:schemeClr>
                    </a:solidFill>
                  </a:tcPr>
                </a:tc>
              </a:tr>
              <a:tr h="0">
                <a:tc>
                  <a:txBody>
                    <a:bodyPr/>
                    <a:lstStyle/>
                    <a:p>
                      <a:pPr algn="ctr"/>
                      <a:r>
                        <a:rPr lang="en-AU" sz="800" dirty="0" smtClean="0">
                          <a:solidFill>
                            <a:schemeClr val="tx1">
                              <a:lumMod val="50000"/>
                            </a:schemeClr>
                          </a:solidFill>
                        </a:rPr>
                        <a:t>5.0</a:t>
                      </a:r>
                      <a:endParaRPr lang="en-AU" sz="800" dirty="0">
                        <a:solidFill>
                          <a:schemeClr val="tx1">
                            <a:lumMod val="50000"/>
                          </a:schemeClr>
                        </a:solidFill>
                      </a:endParaRPr>
                    </a:p>
                  </a:txBody>
                  <a:tcPr>
                    <a:solidFill>
                      <a:schemeClr val="bg1">
                        <a:lumMod val="95000"/>
                      </a:schemeClr>
                    </a:solidFill>
                  </a:tcPr>
                </a:tc>
                <a:tc>
                  <a:txBody>
                    <a:bodyPr/>
                    <a:lstStyle/>
                    <a:p>
                      <a:pPr algn="ctr"/>
                      <a:r>
                        <a:rPr lang="en-AU" sz="800" dirty="0" smtClean="0">
                          <a:solidFill>
                            <a:schemeClr val="tx1">
                              <a:lumMod val="50000"/>
                            </a:schemeClr>
                          </a:solidFill>
                        </a:rPr>
                        <a:t>21 Mar</a:t>
                      </a:r>
                      <a:r>
                        <a:rPr lang="en-AU" sz="800" baseline="0" dirty="0" smtClean="0">
                          <a:solidFill>
                            <a:schemeClr val="tx1">
                              <a:lumMod val="50000"/>
                            </a:schemeClr>
                          </a:solidFill>
                        </a:rPr>
                        <a:t> 17</a:t>
                      </a:r>
                      <a:endParaRPr lang="en-AU" sz="800" dirty="0">
                        <a:solidFill>
                          <a:schemeClr val="tx1">
                            <a:lumMod val="50000"/>
                          </a:schemeClr>
                        </a:solidFill>
                      </a:endParaRPr>
                    </a:p>
                  </a:txBody>
                  <a:tcPr>
                    <a:solidFill>
                      <a:schemeClr val="bg1">
                        <a:lumMod val="95000"/>
                      </a:schemeClr>
                    </a:solidFill>
                  </a:tcPr>
                </a:tc>
                <a:tc>
                  <a:txBody>
                    <a:bodyPr/>
                    <a:lstStyle/>
                    <a:p>
                      <a:pPr marL="171450" indent="-171450">
                        <a:buFont typeface="Arial" panose="020B0604020202020204" pitchFamily="34" charset="0"/>
                        <a:buChar char="•"/>
                      </a:pPr>
                      <a:r>
                        <a:rPr lang="en-AU" sz="800" dirty="0" smtClean="0">
                          <a:solidFill>
                            <a:schemeClr val="tx1">
                              <a:lumMod val="50000"/>
                            </a:schemeClr>
                          </a:solidFill>
                        </a:rPr>
                        <a:t>Removed Procedures Work stream outlook. </a:t>
                      </a:r>
                    </a:p>
                    <a:p>
                      <a:pPr marL="171450" indent="-171450">
                        <a:buFont typeface="Arial" panose="020B0604020202020204" pitchFamily="34" charset="0"/>
                        <a:buChar char="•"/>
                      </a:pPr>
                      <a:r>
                        <a:rPr lang="en-AU" sz="800" dirty="0" smtClean="0">
                          <a:solidFill>
                            <a:schemeClr val="tx1">
                              <a:lumMod val="50000"/>
                            </a:schemeClr>
                          </a:solidFill>
                        </a:rPr>
                        <a:t>Updated</a:t>
                      </a:r>
                      <a:r>
                        <a:rPr lang="en-AU" sz="800" baseline="0" dirty="0" smtClean="0">
                          <a:solidFill>
                            <a:schemeClr val="tx1">
                              <a:lumMod val="50000"/>
                            </a:schemeClr>
                          </a:solidFill>
                        </a:rPr>
                        <a:t> ‘As Built’ package timeframes </a:t>
                      </a:r>
                      <a:endParaRPr lang="en-AU" sz="800" dirty="0">
                        <a:solidFill>
                          <a:schemeClr val="tx1">
                            <a:lumMod val="50000"/>
                          </a:schemeClr>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59003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6995120" cy="522866"/>
          </a:xfrm>
        </p:spPr>
        <p:txBody>
          <a:bodyPr>
            <a:normAutofit/>
          </a:bodyPr>
          <a:lstStyle/>
          <a:p>
            <a:r>
              <a:rPr lang="en-AU" dirty="0" smtClean="0"/>
              <a:t>AEMO Procedures </a:t>
            </a:r>
            <a:endParaRPr lang="en-AU" dirty="0"/>
          </a:p>
        </p:txBody>
      </p:sp>
      <p:sp>
        <p:nvSpPr>
          <p:cNvPr id="3" name="Content Placeholder 2"/>
          <p:cNvSpPr>
            <a:spLocks noGrp="1"/>
          </p:cNvSpPr>
          <p:nvPr>
            <p:ph idx="1"/>
          </p:nvPr>
        </p:nvSpPr>
        <p:spPr>
          <a:xfrm>
            <a:off x="467544" y="1196752"/>
            <a:ext cx="7848872" cy="5472608"/>
          </a:xfrm>
        </p:spPr>
        <p:txBody>
          <a:bodyPr>
            <a:noAutofit/>
          </a:bodyPr>
          <a:lstStyle/>
          <a:p>
            <a:pPr marL="0" indent="0">
              <a:spcBef>
                <a:spcPts val="600"/>
              </a:spcBef>
              <a:spcAft>
                <a:spcPts val="600"/>
              </a:spcAft>
              <a:buNone/>
            </a:pPr>
            <a:r>
              <a:rPr lang="en-AU" sz="1400" b="1" dirty="0" smtClean="0"/>
              <a:t>Work Package 2 &amp; 3 </a:t>
            </a:r>
          </a:p>
          <a:p>
            <a:pPr marL="0" indent="0">
              <a:buNone/>
            </a:pPr>
            <a:endParaRPr lang="en-AU" sz="1400" dirty="0"/>
          </a:p>
          <a:p>
            <a:r>
              <a:rPr lang="en-AU" sz="1400" dirty="0" smtClean="0"/>
              <a:t>AEMO published </a:t>
            </a:r>
            <a:r>
              <a:rPr lang="en-AU" sz="1400" dirty="0"/>
              <a:t>the Package 2 Final Determination </a:t>
            </a:r>
            <a:r>
              <a:rPr lang="en-AU" sz="1400" dirty="0" smtClean="0"/>
              <a:t>on 28 February 2017. </a:t>
            </a:r>
          </a:p>
          <a:p>
            <a:pPr marL="0" indent="0">
              <a:buNone/>
            </a:pPr>
            <a:endParaRPr lang="en-AU" sz="1400" dirty="0" smtClean="0"/>
          </a:p>
          <a:p>
            <a:r>
              <a:rPr lang="en-AU" sz="1400" dirty="0"/>
              <a:t>AEMO </a:t>
            </a:r>
            <a:r>
              <a:rPr lang="en-AU" sz="1400" dirty="0" smtClean="0"/>
              <a:t>released final versions of </a:t>
            </a:r>
            <a:r>
              <a:rPr lang="en-AU" sz="1400" dirty="0"/>
              <a:t>Package 2 guidelines and checklists not subject to NER </a:t>
            </a:r>
            <a:r>
              <a:rPr lang="en-AU" sz="1400" dirty="0" smtClean="0"/>
              <a:t>consultation on 28 February 2017.</a:t>
            </a:r>
          </a:p>
          <a:p>
            <a:endParaRPr lang="en-AU" sz="1400" dirty="0"/>
          </a:p>
          <a:p>
            <a:r>
              <a:rPr lang="en-AU" sz="1400" dirty="0" smtClean="0"/>
              <a:t>AEMO will defer publishing the final version of the “Small Customer Metering Installation Exemption Guideline” to Work Package 3, this is due to the large amount of participant responses that AEMO received for this guideline. </a:t>
            </a:r>
            <a:endParaRPr lang="en-AU" sz="1400" dirty="0"/>
          </a:p>
          <a:p>
            <a:endParaRPr lang="en-AU" sz="1400" dirty="0" smtClean="0"/>
          </a:p>
          <a:p>
            <a:r>
              <a:rPr lang="en-AU" sz="1400" dirty="0" smtClean="0"/>
              <a:t>AEMO held a Procedure meeting to discuss Meter Churn with industry on 24</a:t>
            </a:r>
            <a:r>
              <a:rPr lang="en-AU" sz="1400" baseline="30000" dirty="0" smtClean="0"/>
              <a:t>th</a:t>
            </a:r>
            <a:r>
              <a:rPr lang="en-AU" sz="1400" dirty="0" smtClean="0"/>
              <a:t> February 2017 in response to few industry participants requests, an update will be provided to industry regarding the raised meter churn issues in March.</a:t>
            </a:r>
          </a:p>
          <a:p>
            <a:endParaRPr lang="en-AU" sz="1400" dirty="0"/>
          </a:p>
          <a:p>
            <a:r>
              <a:rPr lang="en-AU" sz="1400" dirty="0" smtClean="0"/>
              <a:t>AEMO held a </a:t>
            </a:r>
            <a:r>
              <a:rPr lang="en-AU" sz="1400" dirty="0"/>
              <a:t>POC-PWG meeting </a:t>
            </a:r>
            <a:r>
              <a:rPr lang="en-AU" sz="1400" dirty="0" smtClean="0"/>
              <a:t>on the 6</a:t>
            </a:r>
            <a:r>
              <a:rPr lang="en-AU" sz="1400" baseline="30000" dirty="0" smtClean="0"/>
              <a:t>th</a:t>
            </a:r>
            <a:r>
              <a:rPr lang="en-AU" sz="1400" dirty="0" smtClean="0"/>
              <a:t> March </a:t>
            </a:r>
            <a:r>
              <a:rPr lang="en-AU" sz="1400" dirty="0"/>
              <a:t>2017 to </a:t>
            </a:r>
            <a:r>
              <a:rPr lang="en-AU" sz="1400" dirty="0" smtClean="0"/>
              <a:t>discuss Work Package </a:t>
            </a:r>
            <a:r>
              <a:rPr lang="en-AU" sz="1400" dirty="0"/>
              <a:t>3 </a:t>
            </a:r>
            <a:r>
              <a:rPr lang="en-AU" sz="1400" dirty="0" smtClean="0"/>
              <a:t>(As Built) </a:t>
            </a:r>
            <a:r>
              <a:rPr lang="en-AU" sz="1400" dirty="0"/>
              <a:t>contents and key dates. </a:t>
            </a:r>
            <a:endParaRPr lang="en-AU" sz="1400" dirty="0" smtClean="0"/>
          </a:p>
          <a:p>
            <a:pPr marL="0" indent="0">
              <a:buNone/>
            </a:pPr>
            <a:endParaRPr lang="en-AU" sz="1400" b="1" dirty="0" smtClean="0"/>
          </a:p>
          <a:p>
            <a:pPr>
              <a:spcBef>
                <a:spcPts val="600"/>
              </a:spcBef>
              <a:spcAft>
                <a:spcPts val="600"/>
              </a:spcAft>
            </a:pPr>
            <a:r>
              <a:rPr lang="en-AU" sz="1400" dirty="0" smtClean="0"/>
              <a:t>All consultation materials are </a:t>
            </a:r>
            <a:r>
              <a:rPr lang="en-AU" sz="1400" dirty="0"/>
              <a:t>available on AEMO’s website – </a:t>
            </a:r>
            <a:r>
              <a:rPr lang="en-AU" sz="1400" dirty="0">
                <a:hlinkClick r:id="rId3"/>
              </a:rPr>
              <a:t>click here </a:t>
            </a:r>
            <a:r>
              <a:rPr lang="en-AU" sz="1400" dirty="0"/>
              <a:t>for link.</a:t>
            </a:r>
          </a:p>
          <a:p>
            <a:pPr>
              <a:spcBef>
                <a:spcPts val="600"/>
              </a:spcBef>
              <a:spcAft>
                <a:spcPts val="600"/>
              </a:spcAft>
            </a:pPr>
            <a:endParaRPr lang="en-AU" sz="1200" dirty="0" smtClean="0"/>
          </a:p>
          <a:p>
            <a:pPr marL="0" indent="0">
              <a:buNone/>
            </a:pPr>
            <a:endParaRPr lang="en-AU" sz="1700" strike="sngStrike" dirty="0"/>
          </a:p>
          <a:p>
            <a:pPr lvl="1"/>
            <a:endParaRPr lang="en-AU" sz="1500" dirty="0" smtClean="0"/>
          </a:p>
          <a:p>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smtClean="0"/>
          </a:p>
        </p:txBody>
      </p:sp>
    </p:spTree>
    <p:extLst>
      <p:ext uri="{BB962C8B-B14F-4D97-AF65-F5344CB8AC3E}">
        <p14:creationId xmlns:p14="http://schemas.microsoft.com/office/powerpoint/2010/main" val="18070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6995120" cy="522866"/>
          </a:xfrm>
        </p:spPr>
        <p:txBody>
          <a:bodyPr>
            <a:normAutofit/>
          </a:bodyPr>
          <a:lstStyle/>
          <a:p>
            <a:r>
              <a:rPr lang="en-AU" dirty="0" smtClean="0"/>
              <a:t>B2B Procedures </a:t>
            </a:r>
            <a:endParaRPr lang="en-AU" dirty="0"/>
          </a:p>
        </p:txBody>
      </p:sp>
      <p:sp>
        <p:nvSpPr>
          <p:cNvPr id="3" name="Content Placeholder 2"/>
          <p:cNvSpPr>
            <a:spLocks noGrp="1"/>
          </p:cNvSpPr>
          <p:nvPr>
            <p:ph idx="1"/>
          </p:nvPr>
        </p:nvSpPr>
        <p:spPr>
          <a:xfrm>
            <a:off x="467544" y="1196752"/>
            <a:ext cx="7848872" cy="5472608"/>
          </a:xfrm>
        </p:spPr>
        <p:txBody>
          <a:bodyPr>
            <a:noAutofit/>
          </a:bodyPr>
          <a:lstStyle/>
          <a:p>
            <a:pPr marL="0" indent="0">
              <a:spcBef>
                <a:spcPts val="600"/>
              </a:spcBef>
              <a:spcAft>
                <a:spcPts val="600"/>
              </a:spcAft>
              <a:buNone/>
            </a:pPr>
            <a:r>
              <a:rPr lang="en-AU" sz="1400" b="1" dirty="0" smtClean="0"/>
              <a:t>B2B Procedures</a:t>
            </a:r>
          </a:p>
          <a:p>
            <a:pPr>
              <a:spcBef>
                <a:spcPts val="600"/>
              </a:spcBef>
              <a:spcAft>
                <a:spcPts val="600"/>
              </a:spcAft>
            </a:pPr>
            <a:r>
              <a:rPr lang="en-AU" sz="1400" dirty="0" smtClean="0"/>
              <a:t>Published final determination on 6 March</a:t>
            </a:r>
          </a:p>
          <a:p>
            <a:pPr>
              <a:spcBef>
                <a:spcPts val="600"/>
              </a:spcBef>
              <a:spcAft>
                <a:spcPts val="600"/>
              </a:spcAft>
            </a:pPr>
            <a:r>
              <a:rPr lang="en-AU" sz="1400" dirty="0" smtClean="0"/>
              <a:t>An as-built consultation for B2B Procedures with limited scope will open on 12 April and final determination will be published on 30 November</a:t>
            </a:r>
          </a:p>
          <a:p>
            <a:pPr>
              <a:spcBef>
                <a:spcPts val="600"/>
              </a:spcBef>
              <a:spcAft>
                <a:spcPts val="600"/>
              </a:spcAft>
            </a:pPr>
            <a:r>
              <a:rPr lang="en-AU" sz="1400" dirty="0" smtClean="0"/>
              <a:t>B2B WG to meet again on 30 March to discuss</a:t>
            </a:r>
          </a:p>
          <a:p>
            <a:pPr lvl="1">
              <a:spcBef>
                <a:spcPts val="600"/>
              </a:spcBef>
              <a:spcAft>
                <a:spcPts val="600"/>
              </a:spcAft>
            </a:pPr>
            <a:r>
              <a:rPr lang="en-AU" sz="1400" dirty="0" smtClean="0"/>
              <a:t>Scope statement for as-built consultation</a:t>
            </a:r>
          </a:p>
          <a:p>
            <a:pPr lvl="1">
              <a:spcBef>
                <a:spcPts val="600"/>
              </a:spcBef>
              <a:spcAft>
                <a:spcPts val="600"/>
              </a:spcAft>
            </a:pPr>
            <a:r>
              <a:rPr lang="en-AU" sz="1400" dirty="0" smtClean="0"/>
              <a:t>Process for logging issues and making changes to the B2B procedures </a:t>
            </a:r>
          </a:p>
          <a:p>
            <a:pPr lvl="1">
              <a:spcBef>
                <a:spcPts val="600"/>
              </a:spcBef>
              <a:spcAft>
                <a:spcPts val="600"/>
              </a:spcAft>
            </a:pPr>
            <a:r>
              <a:rPr lang="en-AU" sz="1400" dirty="0" smtClean="0"/>
              <a:t>Scenario modelling for complex metering installations</a:t>
            </a:r>
          </a:p>
          <a:p>
            <a:pPr>
              <a:spcBef>
                <a:spcPts val="600"/>
              </a:spcBef>
              <a:spcAft>
                <a:spcPts val="600"/>
              </a:spcAft>
            </a:pPr>
            <a:r>
              <a:rPr lang="en-AU" sz="1400" dirty="0" smtClean="0"/>
              <a:t>AEMO assessed the feasibility of providing a translation table or module for the B2B transactions</a:t>
            </a:r>
          </a:p>
          <a:p>
            <a:pPr lvl="1">
              <a:spcBef>
                <a:spcPts val="600"/>
              </a:spcBef>
              <a:spcAft>
                <a:spcPts val="600"/>
              </a:spcAft>
            </a:pPr>
            <a:r>
              <a:rPr lang="en-AU" sz="1400" dirty="0" smtClean="0"/>
              <a:t>This would allow participants to send Service Orders as they do today and AEMO would translate to the new schema</a:t>
            </a:r>
          </a:p>
          <a:p>
            <a:pPr lvl="1">
              <a:spcBef>
                <a:spcPts val="600"/>
              </a:spcBef>
              <a:spcAft>
                <a:spcPts val="600"/>
              </a:spcAft>
            </a:pPr>
            <a:r>
              <a:rPr lang="en-AU" sz="1400" dirty="0" smtClean="0"/>
              <a:t>AEMO have determined that while technically feasible – the implementation of the translation table will be possible within the timeframe of 1 December 2017 as the translation module would need to utilise the same AEMO developers current working on or earmarked to work on design and build of the B2B e-hub, Testing environments and transition and cutover.</a:t>
            </a:r>
            <a:endParaRPr lang="en-AU" sz="1400" dirty="0"/>
          </a:p>
          <a:p>
            <a:pPr>
              <a:spcBef>
                <a:spcPts val="600"/>
              </a:spcBef>
              <a:spcAft>
                <a:spcPts val="600"/>
              </a:spcAft>
            </a:pPr>
            <a:endParaRPr lang="en-AU" sz="1200" dirty="0"/>
          </a:p>
          <a:p>
            <a:pPr lvl="1"/>
            <a:endParaRPr lang="en-AU" sz="1500" dirty="0" smtClean="0"/>
          </a:p>
          <a:p>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a:p>
          <a:p>
            <a:pPr marL="0" indent="0">
              <a:buNone/>
            </a:pPr>
            <a:endParaRPr lang="en-AU" sz="1500" dirty="0" smtClean="0"/>
          </a:p>
          <a:p>
            <a:pPr marL="0" indent="0">
              <a:buNone/>
            </a:pPr>
            <a:endParaRPr lang="en-AU" sz="1500" dirty="0" smtClean="0"/>
          </a:p>
        </p:txBody>
      </p:sp>
    </p:spTree>
    <p:extLst>
      <p:ext uri="{BB962C8B-B14F-4D97-AF65-F5344CB8AC3E}">
        <p14:creationId xmlns:p14="http://schemas.microsoft.com/office/powerpoint/2010/main" val="43577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MCF Presentation - September 2014" id="{35628267-518E-483A-BF6F-6B4B5A8962DB}" vid="{3334492E-F98E-4952-9A34-64E83E2930BE}"/>
    </a:ext>
  </a:extLst>
</a:theme>
</file>

<file path=ppt/theme/theme10.xml><?xml version="1.0" encoding="utf-8"?>
<a:theme xmlns:a="http://schemas.openxmlformats.org/drawingml/2006/main" name="5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MO09">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MCF Presentation - September 2014" id="{35628267-518E-483A-BF6F-6B4B5A8962DB}" vid="{966B3682-E9FC-4DD7-B65F-3FB446357E9D}"/>
    </a:ext>
  </a:extLst>
</a:theme>
</file>

<file path=ppt/theme/theme3.xml><?xml version="1.0" encoding="utf-8"?>
<a:theme xmlns:a="http://schemas.openxmlformats.org/drawingml/2006/main" name="2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EMO Internal - Whit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8.xml><?xml version="1.0" encoding="utf-8"?>
<a:theme xmlns:a="http://schemas.openxmlformats.org/drawingml/2006/main" name="3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ppt/theme/theme9.xml><?xml version="1.0" encoding="utf-8"?>
<a:theme xmlns:a="http://schemas.openxmlformats.org/drawingml/2006/main" name="4_Office Theme">
  <a:themeElements>
    <a:clrScheme name="AEMO09">
      <a:dk1>
        <a:srgbClr val="1E4164"/>
      </a:dk1>
      <a:lt1>
        <a:srgbClr val="FFFFFF"/>
      </a:lt1>
      <a:dk2>
        <a:srgbClr val="F37421"/>
      </a:dk2>
      <a:lt2>
        <a:srgbClr val="C41230"/>
      </a:lt2>
      <a:accent1>
        <a:srgbClr val="FFC222"/>
      </a:accent1>
      <a:accent2>
        <a:srgbClr val="948671"/>
      </a:accent2>
      <a:accent3>
        <a:srgbClr val="FFFFFF"/>
      </a:accent3>
      <a:accent4>
        <a:srgbClr val="1E4164"/>
      </a:accent4>
      <a:accent5>
        <a:srgbClr val="A9C399"/>
      </a:accent5>
      <a:accent6>
        <a:srgbClr val="CB7E80"/>
      </a:accent6>
      <a:hlink>
        <a:srgbClr val="F37421"/>
      </a:hlink>
      <a:folHlink>
        <a:srgbClr val="C4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rnal AEMO powerpoint template.pptx" id="{1C6B682F-29C1-4B7F-8BBF-507962EDAB27}" vid="{B501CB5A-AC99-4B0F-8D8B-B0C7B0429B0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09ac0fb-07cb-4169-8a26-def2760b5502" ContentTypeId="0x0101009BE89D58CAF0934CA32A20BCFFD353DC"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AEMOCustodian xmlns="a14523ce-dede-483e-883a-2d83261080bd">
      <UserInfo>
        <DisplayName>Karen Olesnicky</DisplayName>
        <AccountId>358</AccountId>
        <AccountType/>
      </UserInfo>
    </AEMOCustodian>
    <ArchiveDocument xmlns="a14523ce-dede-483e-883a-2d83261080bd">false</ArchiveDocument>
    <AEMODocumentTypeTaxHTField0 xmlns="a14523ce-dede-483e-883a-2d83261080bd">
      <Terms xmlns="http://schemas.microsoft.com/office/infopath/2007/PartnerControls">
        <TermInfo xmlns="http://schemas.microsoft.com/office/infopath/2007/PartnerControls">
          <TermName xmlns="http://schemas.microsoft.com/office/infopath/2007/PartnerControls">Operational Record</TermName>
          <TermId xmlns="http://schemas.microsoft.com/office/infopath/2007/PartnerControls">859762f2-4462-42eb-9744-c955c7e2c540</TermId>
        </TermInfo>
      </Terms>
    </AEMODocumentTypeTaxHTField0>
    <AEMOKeywordsTaxHTField0 xmlns="a14523ce-dede-483e-883a-2d83261080bd">
      <Terms xmlns="http://schemas.microsoft.com/office/infopath/2007/PartnerControls"/>
    </AEMOKeywordsTaxHTField0>
    <TaxCatchAll xmlns="a14523ce-dede-483e-883a-2d83261080bd">
      <Value>1</Value>
    </TaxCatchAll>
    <AEMODescription xmlns="a14523ce-dede-483e-883a-2d83261080bd" xsi:nil="true"/>
    <_dlc_DocId xmlns="a14523ce-dede-483e-883a-2d83261080bd">PROJECT-352-5947</_dlc_DocId>
    <_dlc_DocIdUrl xmlns="a14523ce-dede-483e-883a-2d83261080bd">
      <Url>http://sharedocs/projects/pocprogram/_layouts/15/DocIdRedir.aspx?ID=PROJECT-352-5947</Url>
      <Description>PROJECT-352-5947</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AEMODocument" ma:contentTypeID="0x0101009BE89D58CAF0934CA32A20BCFFD353DC00DDEC116C19245B4398932FF2C50DC75A" ma:contentTypeVersion="0" ma:contentTypeDescription="" ma:contentTypeScope="" ma:versionID="89bccbf02eec9f969d3651569cced181">
  <xsd:schema xmlns:xsd="http://www.w3.org/2001/XMLSchema" xmlns:xs="http://www.w3.org/2001/XMLSchema" xmlns:p="http://schemas.microsoft.com/office/2006/metadata/properties" xmlns:ns2="a14523ce-dede-483e-883a-2d83261080bd" targetNamespace="http://schemas.microsoft.com/office/2006/metadata/properties" ma:root="true" ma:fieldsID="7d74405751bc119387ad193d718cb389" ns2:_="">
    <xsd:import namespace="a14523ce-dede-483e-883a-2d83261080bd"/>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AEMOCustodian" minOccurs="0"/>
                <xsd:element ref="ns2:AEMODescription" minOccurs="0"/>
                <xsd:element ref="ns2:AEMODocumentTypeTaxHTField0" minOccurs="0"/>
                <xsd:element ref="ns2:AEMOKeywordsTaxHTField0" minOccurs="0"/>
                <xsd:element ref="ns2:Archiv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523ce-dede-483e-883a-2d8326108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3fb317b-587c-4d3f-8b3e-5de22a86522e}" ma:internalName="TaxCatchAll" ma:showField="CatchAllData"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3fb317b-587c-4d3f-8b3e-5de22a86522e}" ma:internalName="TaxCatchAllLabel" ma:readOnly="true" ma:showField="CatchAllDataLabel" ma:web="dba14153-4303-4379-8f24-de02eb1e2c4a">
      <xsd:complexType>
        <xsd:complexContent>
          <xsd:extension base="dms:MultiChoiceLookup">
            <xsd:sequence>
              <xsd:element name="Value" type="dms:Lookup" maxOccurs="unbounded" minOccurs="0" nillable="true"/>
            </xsd:sequence>
          </xsd:extension>
        </xsd:complexContent>
      </xsd:complexType>
    </xsd:element>
    <xsd:element name="AEMOCustodian" ma:index="13" nillable="true" ma:displayName="AEMOCustodian" ma:list="UserInfo" ma:SharePointGroup="0" ma:internalName="AEMO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EMODescription" ma:index="14" nillable="true" ma:displayName="AEMODescription" ma:internalName="AEMODescription">
      <xsd:simpleType>
        <xsd:restriction base="dms:Note"/>
      </xsd:simpleType>
    </xsd:element>
    <xsd:element name="AEMODocumentTypeTaxHTField0" ma:index="15" nillable="true" ma:taxonomy="true" ma:internalName="AEMODocumentTypeTaxHTField0" ma:taxonomyFieldName="AEMODocumentType" ma:displayName="AEMODocumentType" ma:default="1;#Operational Record|859762f2-4462-42eb-9744-c955c7e2c540" ma:fieldId="{da861434-c661-4929-8c0f-a462c80621ee}" ma:sspId="409ac0fb-07cb-4169-8a26-def2760b5502" ma:termSetId="7d85e329-3a18-4351-8865-4c9585fd1cc0" ma:anchorId="00000000-0000-0000-0000-000000000000" ma:open="false" ma:isKeyword="false">
      <xsd:complexType>
        <xsd:sequence>
          <xsd:element ref="pc:Terms" minOccurs="0" maxOccurs="1"/>
        </xsd:sequence>
      </xsd:complexType>
    </xsd:element>
    <xsd:element name="AEMOKeywordsTaxHTField0" ma:index="17" nillable="true" ma:taxonomy="true" ma:internalName="AEMOKeywordsTaxHTField0" ma:taxonomyFieldName="AEMOKeywords" ma:displayName="AEMOKeywords" ma:default="" ma:fieldId="{443585ba-fce9-427e-bd78-308c17c973aa}" ma:taxonomyMulti="true" ma:sspId="409ac0fb-07cb-4169-8a26-def2760b5502" ma:termSetId="70885f33-8be5-4917-bc67-8833a068ef45" ma:anchorId="00000000-0000-0000-0000-000000000000" ma:open="true" ma:isKeyword="false">
      <xsd:complexType>
        <xsd:sequence>
          <xsd:element ref="pc:Terms" minOccurs="0" maxOccurs="1"/>
        </xsd:sequence>
      </xsd:complexType>
    </xsd:element>
    <xsd:element name="ArchiveDocument" ma:index="19" nillable="true" ma:displayName="ArchiveDocument" ma:default="0" ma:description="Checking this box will send the document to the AEMO Archive and leave a link in its place." ma:internalName="Archive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18661-9379-4823-9798-8CBD112AB1DE}"/>
</file>

<file path=customXml/itemProps2.xml><?xml version="1.0" encoding="utf-8"?>
<ds:datastoreItem xmlns:ds="http://schemas.openxmlformats.org/officeDocument/2006/customXml" ds:itemID="{DBF39CCE-81F4-4224-ADF9-2DD0BEB503C3}"/>
</file>

<file path=customXml/itemProps3.xml><?xml version="1.0" encoding="utf-8"?>
<ds:datastoreItem xmlns:ds="http://schemas.openxmlformats.org/officeDocument/2006/customXml" ds:itemID="{E2D443DB-53ED-49B5-893A-4803F158F703}"/>
</file>

<file path=customXml/itemProps4.xml><?xml version="1.0" encoding="utf-8"?>
<ds:datastoreItem xmlns:ds="http://schemas.openxmlformats.org/officeDocument/2006/customXml" ds:itemID="{0F13C0F7-3A54-4521-8822-FF65FC9BD9D0}"/>
</file>

<file path=customXml/itemProps5.xml><?xml version="1.0" encoding="utf-8"?>
<ds:datastoreItem xmlns:ds="http://schemas.openxmlformats.org/officeDocument/2006/customXml" ds:itemID="{40E43073-57B6-4713-8FA4-44D0827A27D9}"/>
</file>

<file path=customXml/itemProps6.xml><?xml version="1.0" encoding="utf-8"?>
<ds:datastoreItem xmlns:ds="http://schemas.openxmlformats.org/officeDocument/2006/customXml" ds:itemID="{366EBC71-2567-49FD-91A0-A12E7E59FE2B}"/>
</file>

<file path=docProps/app.xml><?xml version="1.0" encoding="utf-8"?>
<Properties xmlns="http://schemas.openxmlformats.org/officeDocument/2006/extended-properties" xmlns:vt="http://schemas.openxmlformats.org/officeDocument/2006/docPropsVTypes">
  <Template>RMCF Presentation - November 2014</Template>
  <TotalTime>6833</TotalTime>
  <Words>2456</Words>
  <Application>Microsoft Office PowerPoint</Application>
  <PresentationFormat>On-screen Show (4:3)</PresentationFormat>
  <Paragraphs>579</Paragraphs>
  <Slides>14</Slides>
  <Notes>6</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14</vt:i4>
      </vt:variant>
    </vt:vector>
  </HeadingPairs>
  <TitlesOfParts>
    <vt:vector size="33" baseType="lpstr">
      <vt:lpstr>Arial</vt:lpstr>
      <vt:lpstr>Arial Black</vt:lpstr>
      <vt:lpstr>Calibri</vt:lpstr>
      <vt:lpstr>Calibri Light</vt:lpstr>
      <vt:lpstr>Courier New</vt:lpstr>
      <vt:lpstr>Times New Roman</vt:lpstr>
      <vt:lpstr>Wingdings</vt:lpstr>
      <vt:lpstr>Office Theme</vt:lpstr>
      <vt:lpstr>AEMO09</vt:lpstr>
      <vt:lpstr>2_AEMO Internal - White</vt:lpstr>
      <vt:lpstr>AEMO Internal - White</vt:lpstr>
      <vt:lpstr>3_AEMO Internal - White</vt:lpstr>
      <vt:lpstr>1_AEMO Internal - White</vt:lpstr>
      <vt:lpstr>2_Office Theme</vt:lpstr>
      <vt:lpstr>3_Office Theme</vt:lpstr>
      <vt:lpstr>4_Office Theme</vt:lpstr>
      <vt:lpstr>5_Office Theme</vt:lpstr>
      <vt:lpstr>1_Office Theme</vt:lpstr>
      <vt:lpstr>Visio</vt:lpstr>
      <vt:lpstr>POWER OF CHOICE  PROGRAM CONSULTATIVE FORUM</vt:lpstr>
      <vt:lpstr>AEMO Program Update</vt:lpstr>
      <vt:lpstr>AEMO Program Update – upcoming tasks</vt:lpstr>
      <vt:lpstr>PowerPoint Presentation</vt:lpstr>
      <vt:lpstr>PowerPoint Presentation</vt:lpstr>
      <vt:lpstr>   Power of Choice Milestones  </vt:lpstr>
      <vt:lpstr>PoC - Program Overview Version history</vt:lpstr>
      <vt:lpstr>AEMO Procedures </vt:lpstr>
      <vt:lpstr>B2B Procedures </vt:lpstr>
      <vt:lpstr>Market readiness</vt:lpstr>
      <vt:lpstr>Watching briefs</vt:lpstr>
      <vt:lpstr>PCF Forward Plan</vt:lpstr>
      <vt:lpstr>Forward Meeting Plan</vt:lpstr>
      <vt:lpstr>Questions &amp; Contacts</vt:lpstr>
    </vt:vector>
  </TitlesOfParts>
  <Company>AEMO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RMCF Handout - October 2016</dc:title>
  <dc:creator>Tania Bagnato</dc:creator>
  <cp:lastModifiedBy>Ben Healy</cp:lastModifiedBy>
  <cp:revision>455</cp:revision>
  <cp:lastPrinted>2016-11-23T02:56:10Z</cp:lastPrinted>
  <dcterms:created xsi:type="dcterms:W3CDTF">2014-11-05T02:16:53Z</dcterms:created>
  <dcterms:modified xsi:type="dcterms:W3CDTF">2017-03-22T04:18:37Z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0x0101009BE89D58CAF0934CA32A20BCFFD353DC00DDEC116C19245B4398932FF2C50DC75A</vt:lpwstr>
  </property>
  <property fmtid="{D5CDD505-2E9C-101B-9397-08002B2CF9AE}" pid="3" name="_dlc_DocIdItemGuid">
    <vt:lpwstr>7b92000d-26d1-4197-8593-1f7a17ea74e5</vt:lpwstr>
  </property>
  <property fmtid="{D5CDD505-2E9C-101B-9397-08002B2CF9AE}" pid="4" name="AEMODocumentType">
    <vt:lpwstr>1;#Operational Record|859762f2-4462-42eb-9744-c955c7e2c540</vt:lpwstr>
  </property>
  <property fmtid="{D5CDD505-2E9C-101B-9397-08002B2CF9AE}" pid="5" name="AEMOKeywords">
    <vt:lpwstr/>
  </property>
</Properties>
</file>