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3671" r:id="rId6"/>
    <p:sldMasterId id="2147483694" r:id="rId7"/>
    <p:sldMasterId id="2147483705" r:id="rId8"/>
    <p:sldMasterId id="2147483728" r:id="rId9"/>
    <p:sldMasterId id="2147483739" r:id="rId10"/>
    <p:sldMasterId id="2147483762" r:id="rId11"/>
    <p:sldMasterId id="2147483826" r:id="rId12"/>
  </p:sldMasterIdLst>
  <p:notesMasterIdLst>
    <p:notesMasterId r:id="rId26"/>
  </p:notesMasterIdLst>
  <p:handoutMasterIdLst>
    <p:handoutMasterId r:id="rId27"/>
  </p:handoutMasterIdLst>
  <p:sldIdLst>
    <p:sldId id="256" r:id="rId13"/>
    <p:sldId id="481" r:id="rId14"/>
    <p:sldId id="502" r:id="rId15"/>
    <p:sldId id="524" r:id="rId16"/>
    <p:sldId id="533" r:id="rId17"/>
    <p:sldId id="525" r:id="rId18"/>
    <p:sldId id="522" r:id="rId19"/>
    <p:sldId id="540" r:id="rId20"/>
    <p:sldId id="541" r:id="rId21"/>
    <p:sldId id="542" r:id="rId22"/>
    <p:sldId id="543" r:id="rId23"/>
    <p:sldId id="495" r:id="rId24"/>
    <p:sldId id="497" r:id="rId25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ia Bagnato" initials="TB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2" autoAdjust="0"/>
    <p:restoredTop sz="95171" autoAdjust="0"/>
  </p:normalViewPr>
  <p:slideViewPr>
    <p:cSldViewPr>
      <p:cViewPr varScale="1">
        <p:scale>
          <a:sx n="116" d="100"/>
          <a:sy n="116" d="100"/>
        </p:scale>
        <p:origin x="12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2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7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BEE0F-9B4D-491C-84BB-3E9E0070B385}" type="datetime6">
              <a:rPr lang="en-AU" smtClean="0"/>
              <a:pPr/>
              <a:t>September 17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9B4BD-713B-4495-9D01-E8924967338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271412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CC81A-B302-4C12-B328-398E6FA12FC5}" type="datetime6">
              <a:rPr lang="en-AU" smtClean="0"/>
              <a:pPr/>
              <a:t>September 17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55DB7-4594-4DFF-AA9B-D4C01173DE38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98503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3ACC81A-B302-4C12-B328-398E6FA12FC5}" type="datetime6">
              <a:rPr lang="en-AU" smtClean="0"/>
              <a:pPr/>
              <a:t>September 17</a:t>
            </a:fld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E55DB7-4594-4DFF-AA9B-D4C01173DE38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8227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3C024-FF04-452E-A843-7509EA20A5BF}" type="slidenum">
              <a:rPr lang="en-AU" smtClean="0">
                <a:solidFill>
                  <a:prstClr val="black"/>
                </a:solidFill>
              </a:rPr>
              <a:pPr/>
              <a:t>8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340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3C024-FF04-452E-A843-7509EA20A5BF}" type="slidenum">
              <a:rPr lang="en-AU" smtClean="0">
                <a:solidFill>
                  <a:prstClr val="black"/>
                </a:solidFill>
              </a:rPr>
              <a:pPr/>
              <a:t>9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266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Intent to Publish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3ACC81A-B302-4C12-B328-398E6FA12FC5}" type="datetime6">
              <a:rPr lang="en-AU" smtClean="0">
                <a:solidFill>
                  <a:prstClr val="black"/>
                </a:solidFill>
              </a:rPr>
              <a:pPr/>
              <a:t>September 17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E55DB7-4594-4DFF-AA9B-D4C01173DE38}" type="slidenum">
              <a:rPr lang="en-AU" smtClean="0">
                <a:solidFill>
                  <a:prstClr val="black"/>
                </a:solidFill>
              </a:rPr>
              <a:pPr/>
              <a:t>10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95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October 09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572000" y="161768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October 09</a:t>
            </a:r>
          </a:p>
        </p:txBody>
      </p:sp>
    </p:spTree>
    <p:extLst>
      <p:ext uri="{BB962C8B-B14F-4D97-AF65-F5344CB8AC3E}">
        <p14:creationId xmlns:p14="http://schemas.microsoft.com/office/powerpoint/2010/main" val="3021786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October 09</a:t>
            </a:r>
          </a:p>
        </p:txBody>
      </p:sp>
    </p:spTree>
    <p:extLst>
      <p:ext uri="{BB962C8B-B14F-4D97-AF65-F5344CB8AC3E}">
        <p14:creationId xmlns:p14="http://schemas.microsoft.com/office/powerpoint/2010/main" val="307661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600" indent="-363600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400" indent="-363600">
              <a:buFont typeface="Wingdings" pitchFamily="2" charset="2"/>
              <a:buChar char="Ø"/>
              <a:defRPr/>
            </a:lvl3pPr>
            <a:lvl4pPr marL="1346400" indent="-270000">
              <a:buFont typeface="Arial" pitchFamily="34" charset="0"/>
              <a:buChar char="•"/>
              <a:defRPr/>
            </a:lvl4pPr>
            <a:lvl5pPr marL="1612800" indent="-270000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0481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8462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696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October 09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961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5600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2043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6033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5969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October 09</a:t>
            </a:r>
          </a:p>
        </p:txBody>
      </p:sp>
    </p:spTree>
    <p:extLst>
      <p:ext uri="{BB962C8B-B14F-4D97-AF65-F5344CB8AC3E}">
        <p14:creationId xmlns:p14="http://schemas.microsoft.com/office/powerpoint/2010/main" val="2962322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October 09</a:t>
            </a:r>
          </a:p>
        </p:txBody>
      </p:sp>
    </p:spTree>
    <p:extLst>
      <p:ext uri="{BB962C8B-B14F-4D97-AF65-F5344CB8AC3E}">
        <p14:creationId xmlns:p14="http://schemas.microsoft.com/office/powerpoint/2010/main" val="2405213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600" indent="-363600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400" indent="-363600">
              <a:buFont typeface="Wingdings" pitchFamily="2" charset="2"/>
              <a:buChar char="Ø"/>
              <a:defRPr/>
            </a:lvl3pPr>
            <a:lvl4pPr marL="1346400" indent="-270000">
              <a:buFont typeface="Arial" pitchFamily="34" charset="0"/>
              <a:buChar char="•"/>
              <a:defRPr/>
            </a:lvl4pPr>
            <a:lvl5pPr marL="1612800" indent="-270000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2076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22209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802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600" indent="-363600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400" indent="-363600">
              <a:buFont typeface="Wingdings" pitchFamily="2" charset="2"/>
              <a:buChar char="Ø"/>
              <a:defRPr/>
            </a:lvl3pPr>
            <a:lvl4pPr marL="1346400" indent="-270000">
              <a:buFont typeface="Arial" pitchFamily="34" charset="0"/>
              <a:buChar char="•"/>
              <a:defRPr/>
            </a:lvl4pPr>
            <a:lvl5pPr marL="1612800" indent="-270000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7195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1384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6483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68640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4716016" y="-1626"/>
            <a:ext cx="4418628" cy="3068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1600" i="1" cap="none" dirty="0">
                <a:solidFill>
                  <a:srgbClr val="FFFFFF"/>
                </a:solidFill>
              </a:rPr>
              <a:t>Power of Choice – Metering Competition</a:t>
            </a:r>
            <a:endParaRPr lang="en-AU" sz="16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438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6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October 09</a:t>
            </a:r>
          </a:p>
        </p:txBody>
      </p:sp>
    </p:spTree>
    <p:extLst>
      <p:ext uri="{BB962C8B-B14F-4D97-AF65-F5344CB8AC3E}">
        <p14:creationId xmlns:p14="http://schemas.microsoft.com/office/powerpoint/2010/main" val="39156690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6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October 09</a:t>
            </a:r>
          </a:p>
        </p:txBody>
      </p:sp>
    </p:spTree>
    <p:extLst>
      <p:ext uri="{BB962C8B-B14F-4D97-AF65-F5344CB8AC3E}">
        <p14:creationId xmlns:p14="http://schemas.microsoft.com/office/powerpoint/2010/main" val="2961449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591" indent="-363591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373" indent="-363591">
              <a:buFont typeface="Wingdings" pitchFamily="2" charset="2"/>
              <a:buChar char="Ø"/>
              <a:defRPr/>
            </a:lvl3pPr>
            <a:lvl4pPr marL="1346366" indent="-269993">
              <a:buFont typeface="Arial" pitchFamily="34" charset="0"/>
              <a:buChar char="•"/>
              <a:defRPr/>
            </a:lvl4pPr>
            <a:lvl5pPr marL="1612760" indent="-269993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00954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395717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618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4"/>
            <a:ext cx="7858125" cy="4714875"/>
          </a:xfrm>
        </p:spPr>
        <p:txBody>
          <a:bodyPr/>
          <a:lstStyle>
            <a:lvl1pPr marL="457189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18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49425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4"/>
            <a:ext cx="7858125" cy="4714875"/>
          </a:xfrm>
        </p:spPr>
        <p:txBody>
          <a:bodyPr/>
          <a:lstStyle>
            <a:lvl1pPr marL="457189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18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1334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30774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301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57301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00687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58303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6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October 09</a:t>
            </a:r>
          </a:p>
        </p:txBody>
      </p:sp>
    </p:spTree>
    <p:extLst>
      <p:ext uri="{BB962C8B-B14F-4D97-AF65-F5344CB8AC3E}">
        <p14:creationId xmlns:p14="http://schemas.microsoft.com/office/powerpoint/2010/main" val="3711417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6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October 09</a:t>
            </a:r>
          </a:p>
        </p:txBody>
      </p:sp>
    </p:spTree>
    <p:extLst>
      <p:ext uri="{BB962C8B-B14F-4D97-AF65-F5344CB8AC3E}">
        <p14:creationId xmlns:p14="http://schemas.microsoft.com/office/powerpoint/2010/main" val="2195394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591" indent="-363591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373" indent="-363591">
              <a:buFont typeface="Wingdings" pitchFamily="2" charset="2"/>
              <a:buChar char="Ø"/>
              <a:defRPr/>
            </a:lvl3pPr>
            <a:lvl4pPr marL="1346366" indent="-269993">
              <a:buFont typeface="Arial" pitchFamily="34" charset="0"/>
              <a:buChar char="•"/>
              <a:defRPr/>
            </a:lvl4pPr>
            <a:lvl5pPr marL="1612760" indent="-269993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91151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39885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632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4"/>
            <a:ext cx="7858125" cy="4714875"/>
          </a:xfrm>
        </p:spPr>
        <p:txBody>
          <a:bodyPr/>
          <a:lstStyle>
            <a:lvl1pPr marL="457189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18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24160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4"/>
            <a:ext cx="7858125" cy="4714875"/>
          </a:xfrm>
        </p:spPr>
        <p:txBody>
          <a:bodyPr/>
          <a:lstStyle>
            <a:lvl1pPr marL="457189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18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21494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71379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301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57301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36408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4716016" y="-1626"/>
            <a:ext cx="4418628" cy="3068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1600" i="1" cap="none" dirty="0">
                <a:solidFill>
                  <a:srgbClr val="FFFFFF"/>
                </a:solidFill>
              </a:rPr>
              <a:t>Power of Choice – Metering Competition</a:t>
            </a:r>
            <a:endParaRPr lang="en-AU" sz="16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319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Page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October 09</a:t>
            </a:r>
          </a:p>
        </p:txBody>
      </p:sp>
    </p:spTree>
    <p:extLst>
      <p:ext uri="{BB962C8B-B14F-4D97-AF65-F5344CB8AC3E}">
        <p14:creationId xmlns:p14="http://schemas.microsoft.com/office/powerpoint/2010/main" val="7539267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39638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25919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bg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63165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909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40725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56345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/>
              <a:t>27/09/2017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332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/>
              <a:t>27/09/2017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4912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/>
              <a:t>27/09/2017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06780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/>
              <a:t>27/09/2017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22334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/>
              <a:t>27/09/2017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47705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/>
              <a:t>27/09/2017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78206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/>
              <a:t>27/09/2017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55125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/>
              <a:t>27/09/2017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316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/>
              <a:t>27/09/2017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60628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/>
              <a:t>27/09/2017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97021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/>
              <a:t>27/09/2017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210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9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/>
              <a:t>SLIDE </a:t>
            </a:r>
            <a:fld id="{B602A6DE-BF6F-4EAB-917C-8134D0F37D4B}" type="slidenum">
              <a:rPr lang="en-AU" sz="1100" smtClean="0"/>
              <a:pPr algn="r"/>
              <a:t>‹#›</a:t>
            </a:fld>
            <a:endParaRPr lang="en-AU" sz="1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7" r:id="rId5"/>
    <p:sldLayoutId id="2147483655" r:id="rId6"/>
    <p:sldLayoutId id="2147483658" r:id="rId7"/>
    <p:sldLayoutId id="2147483652" r:id="rId8"/>
    <p:sldLayoutId id="2147483653" r:id="rId9"/>
    <p:sldLayoutId id="2147483654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/>
              <a:t>SLIDE </a:t>
            </a:r>
            <a:fld id="{B602A6DE-BF6F-4EAB-917C-8134D0F37D4B}" type="slidenum">
              <a:rPr lang="en-AU" sz="1100" smtClean="0"/>
              <a:pPr algn="r"/>
              <a:t>‹#›</a:t>
            </a:fld>
            <a:endParaRPr lang="en-AU" sz="1100" dirty="0"/>
          </a:p>
        </p:txBody>
      </p:sp>
      <p:pic>
        <p:nvPicPr>
          <p:cNvPr id="6" name="Picture 5" descr="Header 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9" r:id="rId2"/>
    <p:sldLayoutId id="2147483680" r:id="rId3"/>
    <p:sldLayoutId id="2147483681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0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8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9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91" indent="-363591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70" indent="-349242" algn="l" defTabSz="914377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73" indent="-363591" algn="l" defTabSz="914377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366" indent="-269993" algn="l" defTabSz="91437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760" indent="-269993" algn="l" defTabSz="914377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9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2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</p:sldLayoutIdLst>
  <p:hf sldNum="0" hdr="0" ftr="0" dt="0"/>
  <p:txStyles>
    <p:titleStyle>
      <a:lvl1pPr algn="l" defTabSz="914377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91" indent="-363591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70" indent="-349242" algn="l" defTabSz="914377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73" indent="-363591" algn="l" defTabSz="914377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366" indent="-269993" algn="l" defTabSz="91437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760" indent="-269993" algn="l" defTabSz="914377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472254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5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3538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268288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BC40A-FBBF-47F1-AF1C-B3CC4D5DF21B}" type="datetimeFigureOut">
              <a:rPr lang="en-AU" smtClean="0"/>
              <a:t>27/09/2017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C447A-C061-4668-AB21-66DB28DB5A0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634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emo.com.au/" TargetMode="Externa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aemo.com.au/Stakeholder-Consultation/Consultations/Power-of-Choice-B2B-consultation-2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poc@aemo.com.au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hyperlink" Target="http://www.aemo.com.au/About-the-Industry/~/media/Files/About%20the%20industry/Working%20Groups/2016/External%202016%20Industry%20Meeting%20Schedule.ashx" TargetMode="External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1.vml"/><Relationship Id="rId6" Type="http://schemas.openxmlformats.org/officeDocument/2006/relationships/hyperlink" Target="mailto:poc@aemo.com.au" TargetMode="External"/><Relationship Id="rId5" Type="http://schemas.openxmlformats.org/officeDocument/2006/relationships/image" Target="../media/image10.emf"/><Relationship Id="rId4" Type="http://schemas.openxmlformats.org/officeDocument/2006/relationships/package" Target="../embeddings/Microsoft_Visio_Drawing.vsd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hyperlink" Target="http://www.aemo.com.au/About-the-Industry/~/media/Files/About%20the%20industry/Working%20Groups/2016/External%202016%20Industry%20Meeting%20Schedule.ashx" TargetMode="External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2.vml"/><Relationship Id="rId6" Type="http://schemas.openxmlformats.org/officeDocument/2006/relationships/hyperlink" Target="mailto:poc@aemo.com.au" TargetMode="External"/><Relationship Id="rId5" Type="http://schemas.openxmlformats.org/officeDocument/2006/relationships/image" Target="../media/image10.emf"/><Relationship Id="rId4" Type="http://schemas.openxmlformats.org/officeDocument/2006/relationships/package" Target="../embeddings/Microsoft_Visio_Drawing1.vs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/>
              <a:t>PROGRAM CONSULTATIVE FORUM</a:t>
            </a:r>
            <a:br>
              <a:rPr lang="en-AU" b="1" dirty="0"/>
            </a:br>
            <a:r>
              <a:rPr lang="en-AU" b="1" dirty="0"/>
              <a:t>Meeting pack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4936" y="1970067"/>
            <a:ext cx="6400800" cy="1368152"/>
          </a:xfrm>
        </p:spPr>
        <p:txBody>
          <a:bodyPr>
            <a:noAutofit/>
          </a:bodyPr>
          <a:lstStyle/>
          <a:p>
            <a:r>
              <a:rPr lang="en-AU" sz="1200" b="1" dirty="0"/>
              <a:t>DATE:</a:t>
            </a:r>
            <a:r>
              <a:rPr lang="en-AU" sz="1200" dirty="0"/>
              <a:t>		Thursday 28 September 2017</a:t>
            </a:r>
          </a:p>
          <a:p>
            <a:r>
              <a:rPr lang="en-AU" sz="1200" b="1" dirty="0"/>
              <a:t>TIME</a:t>
            </a:r>
            <a:r>
              <a:rPr lang="en-AU" sz="1200" dirty="0"/>
              <a:t>:  		10.00 AM – 11.15 AM (AEST) Session 1</a:t>
            </a:r>
          </a:p>
          <a:p>
            <a:r>
              <a:rPr lang="en-AU" sz="1200" dirty="0"/>
              <a:t>		11.30 AM – 1.00PM (AEST) Session 2</a:t>
            </a:r>
          </a:p>
          <a:p>
            <a:r>
              <a:rPr lang="en-AU" sz="1200" b="1" dirty="0"/>
              <a:t>VENUE: </a:t>
            </a:r>
            <a:r>
              <a:rPr lang="en-AU" sz="1200" dirty="0"/>
              <a:t>		AEMO OFFICES; MEL, SYD, ADE, BRI </a:t>
            </a:r>
          </a:p>
          <a:p>
            <a:r>
              <a:rPr lang="en-AU" sz="1200" b="1" dirty="0"/>
              <a:t>TELECONFERENCE:</a:t>
            </a:r>
            <a:r>
              <a:rPr lang="en-AU" sz="1200" dirty="0"/>
              <a:t>	DIAL IN: 02 8602 3002</a:t>
            </a:r>
          </a:p>
          <a:p>
            <a:r>
              <a:rPr lang="en-AU" sz="1200" b="1" dirty="0"/>
              <a:t>CONTACT:	</a:t>
            </a:r>
            <a:r>
              <a:rPr lang="en-AU" sz="1200" dirty="0"/>
              <a:t>	</a:t>
            </a:r>
            <a:r>
              <a:rPr lang="en-AU" sz="1200" u="sng" dirty="0">
                <a:solidFill>
                  <a:srgbClr val="002060"/>
                </a:solidFill>
              </a:rPr>
              <a:t>poc@aemo.com.au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AU" dirty="0"/>
            </a:br>
            <a:br>
              <a:rPr lang="en-AU" dirty="0"/>
            </a:br>
            <a:br>
              <a:rPr lang="en-AU" dirty="0"/>
            </a:br>
            <a:r>
              <a:rPr lang="en-AU" dirty="0"/>
              <a:t>Power of Choice Milestones </a:t>
            </a:r>
            <a:br>
              <a:rPr lang="en-AU" dirty="0"/>
            </a:br>
            <a:endParaRPr lang="en-AU" sz="20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06325" y="1122777"/>
          <a:ext cx="8758165" cy="5283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3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5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36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9849">
                <a:tc>
                  <a:txBody>
                    <a:bodyPr/>
                    <a:lstStyle/>
                    <a:p>
                      <a:pPr marL="5397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Deliverable</a:t>
                      </a:r>
                      <a:r>
                        <a:rPr lang="en-AU" sz="9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/ Milestone</a:t>
                      </a:r>
                      <a:endParaRPr lang="en-A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5397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 / Stream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9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Planned date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Expected date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1</a:t>
                      </a:r>
                      <a:r>
                        <a:rPr lang="en-AU" sz="900" b="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Test Execution Complete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 Jun 17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3 Market Trial Workbook</a:t>
                      </a:r>
                      <a:r>
                        <a:rPr lang="en-AU" sz="900" b="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Published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 Jul 17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2</a:t>
                      </a:r>
                      <a:r>
                        <a:rPr lang="en-AU" sz="900" b="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Test Execution Complete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Jul 17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Transition planning workshops conclude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 &amp; Cut</a:t>
                      </a:r>
                      <a:r>
                        <a:rPr lang="en-AU" sz="900" b="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Over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 Aug 17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Market Trial daily meetings commence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 Aug 17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</a:t>
                      </a:r>
                      <a:r>
                        <a:rPr lang="en-AU" sz="900" b="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releases updates systems into pre-production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Systems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 Aug 17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E-Hub Certification screens released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Readiness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Aug 17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</a:t>
                      </a:r>
                      <a:r>
                        <a:rPr lang="en-AU" sz="900" b="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 Market Trial cycle 1 commences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en-AU" sz="900" b="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Aug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Transition and cutover plan draft released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 &amp; Cut</a:t>
                      </a:r>
                      <a:r>
                        <a:rPr lang="en-AU" sz="900" b="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Over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 Sep 17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DNSPs publish T&amp;C’s on which it will act as the initial MC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DNSPs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 Sep 17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3 Market Trial cycle</a:t>
                      </a:r>
                      <a:r>
                        <a:rPr lang="en-AU" sz="900" b="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 concludes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Testing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 Sep 17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3 Market Trial cycle 2 commences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Sep 17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Transition and cutover plan</a:t>
                      </a:r>
                      <a:r>
                        <a:rPr lang="en-AU" sz="900" b="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published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 &amp; Cut</a:t>
                      </a:r>
                      <a:r>
                        <a:rPr lang="en-AU" sz="900" b="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Over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 Oct 17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3 Market</a:t>
                      </a:r>
                      <a:r>
                        <a:rPr lang="en-AU" sz="900" b="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Trial cycle 2 concludes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 Oct 17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3 Market Trial cycle</a:t>
                      </a:r>
                      <a:r>
                        <a:rPr lang="en-AU" sz="900" b="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 commences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Oct 17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Registration</a:t>
                      </a:r>
                      <a:r>
                        <a:rPr lang="en-AU" sz="900" b="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&amp; accreditation confirmation status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Readiness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Oct 17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3 Market Trial cycle 3 concludes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 Nov 17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Transition activities commence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 &amp; Cut</a:t>
                      </a:r>
                      <a:r>
                        <a:rPr lang="en-AU" sz="900" b="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Over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Nov 17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</a:t>
                      </a:r>
                      <a:r>
                        <a:rPr lang="en-AU" sz="900" b="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 Market Trial Report released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Nov 17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PoC Effective date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Allowance for weekend system cutover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 Dec 17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 Dec 17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Cutover Activities commence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 &amp; Cut</a:t>
                      </a:r>
                      <a:r>
                        <a:rPr lang="en-AU" sz="900" b="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Over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COB Friday 1 Dec 17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 Dec 17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Cutover Activities conclude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 &amp; Cut</a:t>
                      </a:r>
                      <a:r>
                        <a:rPr lang="en-AU" sz="900" b="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Over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OOB Monday 4 Dec 17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 Dec 17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Transition</a:t>
                      </a:r>
                      <a:r>
                        <a:rPr lang="en-AU" sz="900" b="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activities concludes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 &amp; Cut</a:t>
                      </a:r>
                      <a:r>
                        <a:rPr lang="en-AU" sz="900" b="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Over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 Dec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Heightened Support Period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 Mar 18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 Apr 18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21" name="Oval 20"/>
          <p:cNvSpPr/>
          <p:nvPr/>
        </p:nvSpPr>
        <p:spPr>
          <a:xfrm>
            <a:off x="8712472" y="4981993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712472" y="5170571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712472" y="5401920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712472" y="5829649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712472" y="5606825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712472" y="6033651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712472" y="3915937"/>
            <a:ext cx="108000" cy="1080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712472" y="4125118"/>
            <a:ext cx="108000" cy="1080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712472" y="4552847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712472" y="4330023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712472" y="4756849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8712472" y="6220887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76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PoC - Program Overview</a:t>
            </a:r>
            <a:br>
              <a:rPr lang="en-AU" dirty="0"/>
            </a:br>
            <a:r>
              <a:rPr lang="en-AU" sz="1800" dirty="0"/>
              <a:t>Version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30373"/>
            <a:ext cx="8496944" cy="7372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200" dirty="0"/>
              <a:t>This table summarises the changes between the Program Overview as information changes or becomes available.</a:t>
            </a:r>
          </a:p>
          <a:p>
            <a:pPr lvl="2"/>
            <a:endParaRPr lang="en-AU" sz="1000" dirty="0"/>
          </a:p>
          <a:p>
            <a:pPr marL="363538" lvl="1" indent="0">
              <a:buNone/>
            </a:pPr>
            <a:endParaRPr lang="en-AU" sz="1200" dirty="0"/>
          </a:p>
          <a:p>
            <a:pPr marL="363538" lvl="1" indent="0">
              <a:buNone/>
            </a:pPr>
            <a:endParaRPr lang="en-AU" sz="1200" dirty="0"/>
          </a:p>
          <a:p>
            <a:endParaRPr lang="en-AU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23529" y="1438034"/>
          <a:ext cx="8496942" cy="5151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9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55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/>
                        <a:t>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800" dirty="0"/>
                        <a:t>Amendments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19 Au</a:t>
                      </a:r>
                      <a:r>
                        <a:rPr lang="en-AU" sz="8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g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tracking; removed dates associated with B2B Procedures as</a:t>
                      </a:r>
                      <a:r>
                        <a:rPr lang="en-AU" sz="8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a result of B2B Framework Rule being published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02 Sep 16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B2B Procedure consultation with AEMO’s proposed dates (pending IEC approval)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 Oct 16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terminology – added ‘6</a:t>
                      </a:r>
                      <a:r>
                        <a:rPr lang="en-AU" sz="8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month outlook’ for Procedure development / consultation processes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key dates in relation to AEMO WP2 Procedures and B2B Procedure development</a:t>
                      </a:r>
                      <a:r>
                        <a:rPr lang="en-AU" sz="8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/ consultation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Included key dates identified in Readiness strategy 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17</a:t>
                      </a:r>
                      <a:r>
                        <a:rPr lang="en-AU" sz="8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Nov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Amended</a:t>
                      </a:r>
                      <a:r>
                        <a:rPr lang="en-AU" sz="8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dates for Fee Methodology consultation 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B2B Procedure Consultation dates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16 Dec 16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Tracking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21 Dec 16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Industry</a:t>
                      </a:r>
                      <a:r>
                        <a:rPr lang="en-AU" sz="8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Testing and Transition and cut-over activities to commence earlier.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Removed achieved milestones (Sep 15 – Nov 16)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4.8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25 Jan 17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Fee Methodology timetable in accordance with AEMO</a:t>
                      </a:r>
                      <a:r>
                        <a:rPr lang="en-AU" sz="8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consultation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4.9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16 Feb 17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Removed version control updates</a:t>
                      </a:r>
                      <a:r>
                        <a:rPr lang="en-AU" sz="8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prior to 3.5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Removed Industry meeting dates from Program overview (refer to the industry calendar publishes on </a:t>
                      </a:r>
                      <a:r>
                        <a:rPr lang="en-AU" sz="8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hlinkClick r:id="rId2"/>
                        </a:rPr>
                        <a:t>www.aemo.com.au</a:t>
                      </a:r>
                      <a:r>
                        <a:rPr lang="en-AU" sz="8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)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Included a draft Readiness overview slide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5.0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21 Mar</a:t>
                      </a:r>
                      <a:r>
                        <a:rPr lang="en-AU" sz="8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17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Removed Procedures Work stream outlook.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</a:t>
                      </a:r>
                      <a:r>
                        <a:rPr lang="en-AU" sz="8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‘As Built’ package timeframes 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5.1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 Apr 17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Readiness</a:t>
                      </a:r>
                      <a:r>
                        <a:rPr lang="en-AU" sz="8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Work Stream overview following RWG and ITWG (Apr 2017)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5.2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19 Apr 17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Removed Industry Test Box and extended Market Trial Box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6.0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19 May 17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Tracking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6.1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26 May</a:t>
                      </a:r>
                      <a:r>
                        <a:rPr lang="en-AU" sz="8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Tracking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6.2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18 Jul 17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Updates Tracking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 WP 3 / As Built</a:t>
                      </a:r>
                      <a:r>
                        <a:rPr lang="en-AU" sz="8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consultation dates amended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Readiness work stream program overview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6.3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14 Aug 17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Tracking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4725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6.4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24 Aug 17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Tracking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998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6.5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8 Sep 17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Tracking – Included Contingency planning activity</a:t>
                      </a:r>
                      <a:r>
                        <a:rPr lang="en-AU" sz="8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9671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6.6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28 Sep 17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Tracking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999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791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0063" y="1124744"/>
            <a:ext cx="7858125" cy="5018881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Risk Register Review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i="1" dirty="0"/>
              <a:t>See attached Risk Register</a:t>
            </a:r>
          </a:p>
        </p:txBody>
      </p:sp>
    </p:spTree>
    <p:extLst>
      <p:ext uri="{BB962C8B-B14F-4D97-AF65-F5344CB8AC3E}">
        <p14:creationId xmlns:p14="http://schemas.microsoft.com/office/powerpoint/2010/main" val="700527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Forward Meeting Plan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176767"/>
              </p:ext>
            </p:extLst>
          </p:nvPr>
        </p:nvGraphicFramePr>
        <p:xfrm>
          <a:off x="4499992" y="1268760"/>
          <a:ext cx="4176464" cy="1381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5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275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POC-PCF meeting dates</a:t>
                      </a:r>
                    </a:p>
                  </a:txBody>
                  <a:tcPr marL="5867" marR="5867" marT="58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Dates</a:t>
                      </a:r>
                    </a:p>
                  </a:txBody>
                  <a:tcPr marL="5867" marR="5867" marT="58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89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POC-PCF Meeting #13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28-Sep-17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89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POC-PCF Meeting #14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26-Oct-17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89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POC-PCF Meeting #15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23-Nov-17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89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POC-PCF Meeting #16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14-Dec-17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1357298"/>
            <a:ext cx="4248472" cy="4768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/>
              <a:t>Facilities: </a:t>
            </a:r>
          </a:p>
          <a:p>
            <a:r>
              <a:rPr lang="en-AU" sz="2000" dirty="0"/>
              <a:t>Melbourne, Sydney, Brisbane, Adelaide offices</a:t>
            </a:r>
          </a:p>
          <a:p>
            <a:r>
              <a:rPr lang="en-AU" sz="2000" dirty="0"/>
              <a:t>Video conference</a:t>
            </a:r>
          </a:p>
          <a:p>
            <a:r>
              <a:rPr lang="en-AU" sz="2000" dirty="0"/>
              <a:t>Webinar (when required) 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518282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1632244"/>
          </a:xfrm>
        </p:spPr>
        <p:txBody>
          <a:bodyPr>
            <a:normAutofit/>
          </a:bodyPr>
          <a:lstStyle/>
          <a:p>
            <a:r>
              <a:rPr lang="en-AU" dirty="0"/>
              <a:t>Power of Choice PROGRAM UPDATE</a:t>
            </a:r>
          </a:p>
        </p:txBody>
      </p:sp>
    </p:spTree>
    <p:extLst>
      <p:ext uri="{BB962C8B-B14F-4D97-AF65-F5344CB8AC3E}">
        <p14:creationId xmlns:p14="http://schemas.microsoft.com/office/powerpoint/2010/main" val="178033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843"/>
            <a:ext cx="6472254" cy="857256"/>
          </a:xfrm>
        </p:spPr>
        <p:txBody>
          <a:bodyPr/>
          <a:lstStyle/>
          <a:p>
            <a:r>
              <a:rPr lang="en-AU" dirty="0"/>
              <a:t>Actions from previous meeting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778327"/>
              </p:ext>
            </p:extLst>
          </p:nvPr>
        </p:nvGraphicFramePr>
        <p:xfrm>
          <a:off x="107504" y="1196752"/>
          <a:ext cx="8856983" cy="1203452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123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1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008380" algn="l"/>
                        </a:tabLst>
                      </a:pPr>
                      <a:r>
                        <a:rPr lang="en-AU" sz="9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#</a:t>
                      </a:r>
                      <a:endParaRPr lang="en-A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008380" algn="l"/>
                        </a:tabLst>
                      </a:pPr>
                      <a:r>
                        <a:rPr lang="en-AU" sz="9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A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008380" algn="l"/>
                        </a:tabLst>
                      </a:pPr>
                      <a:r>
                        <a:rPr lang="en-AU" sz="9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Date due</a:t>
                      </a:r>
                      <a:endParaRPr lang="en-A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008380" algn="l"/>
                        </a:tabLst>
                        <a:defRPr/>
                      </a:pPr>
                      <a:r>
                        <a:rPr lang="en-AU" sz="9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 marL="28575" marR="2857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008380" algn="l"/>
                        </a:tabLst>
                        <a:defRPr/>
                      </a:pPr>
                      <a:r>
                        <a:rPr lang="en-AU" sz="9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Owner</a:t>
                      </a:r>
                    </a:p>
                  </a:txBody>
                  <a:tcPr marL="28575" marR="2857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008380" algn="l"/>
                        </a:tabLst>
                      </a:pPr>
                      <a:r>
                        <a:rPr lang="en-AU" sz="9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Comments/Outcomes</a:t>
                      </a:r>
                      <a:endParaRPr lang="en-A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5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A05</a:t>
                      </a: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AU" sz="900" kern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LNSPs to circulate to all retailers draft’s T&amp;C’s (per 11.86.7 of the new Rules) and any associated publications that they are developing (for example a ‘Retailer Handbook’) with industry.</a:t>
                      </a: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kern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 Sep </a:t>
                      </a:r>
                      <a:r>
                        <a:rPr lang="en-IE" sz="900" kern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en-IE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Closed</a:t>
                      </a: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AusNet Services</a:t>
                      </a: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AU" sz="9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provided to retailers, sending AEMO a copy.</a:t>
                      </a: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866">
                <a:tc vMerge="1">
                  <a:txBody>
                    <a:bodyPr/>
                    <a:lstStyle/>
                    <a:p>
                      <a:pPr marL="0" algn="ctr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endParaRPr lang="en-AU" sz="900" kern="14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kern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 Sep </a:t>
                      </a:r>
                      <a:r>
                        <a:rPr lang="en-IE" sz="900" kern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en-IE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Closed</a:t>
                      </a: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Jemena Networks</a:t>
                      </a: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AU" sz="9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provided to retailers.</a:t>
                      </a: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7829">
                <a:tc vMerge="1">
                  <a:txBody>
                    <a:bodyPr/>
                    <a:lstStyle/>
                    <a:p>
                      <a:pPr marL="0" algn="ctr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endParaRPr lang="en-AU" sz="900" kern="14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kern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 Sep </a:t>
                      </a:r>
                      <a:r>
                        <a:rPr lang="en-IE" sz="900" kern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en-IE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Closed</a:t>
                      </a: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United Energy</a:t>
                      </a: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AU" sz="9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provided to retailers via ROCL list</a:t>
                      </a: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966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A06</a:t>
                      </a: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AU" sz="900" kern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 Lead to report at next PCF on progress of testing. </a:t>
                      </a: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kern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 Sep </a:t>
                      </a:r>
                      <a:r>
                        <a:rPr lang="en-IE" sz="900" kern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en-IE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Closed</a:t>
                      </a: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AEMO (ITWG</a:t>
                      </a:r>
                      <a:r>
                        <a:rPr lang="en-AU" sz="900" kern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Lead)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AU" sz="9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T. Grant will continue to provide update on testing at each PCF</a:t>
                      </a:r>
                      <a:endParaRPr lang="en-AU" sz="2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3996952" y="2636912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9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AU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1" y="4077072"/>
            <a:ext cx="4197474" cy="2344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261" y="3609532"/>
            <a:ext cx="3403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Other Actions from last meeting</a:t>
            </a:r>
          </a:p>
        </p:txBody>
      </p:sp>
    </p:spTree>
    <p:extLst>
      <p:ext uri="{BB962C8B-B14F-4D97-AF65-F5344CB8AC3E}">
        <p14:creationId xmlns:p14="http://schemas.microsoft.com/office/powerpoint/2010/main" val="2505927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843"/>
            <a:ext cx="6472254" cy="857256"/>
          </a:xfrm>
        </p:spPr>
        <p:txBody>
          <a:bodyPr/>
          <a:lstStyle/>
          <a:p>
            <a:r>
              <a:rPr lang="en-AU" dirty="0"/>
              <a:t>AEMO Program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328592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400" b="1" dirty="0"/>
              <a:t>General:</a:t>
            </a:r>
          </a:p>
          <a:p>
            <a:pPr lvl="0"/>
            <a:r>
              <a:rPr lang="en-AU" sz="1400" dirty="0"/>
              <a:t>Upcoming meetings:</a:t>
            </a:r>
          </a:p>
          <a:p>
            <a:pPr lvl="1"/>
            <a:r>
              <a:rPr lang="en-AU" sz="1400" dirty="0"/>
              <a:t>Executive Forum Thursday 5 October 2017</a:t>
            </a:r>
          </a:p>
          <a:p>
            <a:pPr marL="0" indent="0">
              <a:buNone/>
            </a:pPr>
            <a:endParaRPr lang="en-AU" sz="1400" b="1" dirty="0"/>
          </a:p>
          <a:p>
            <a:pPr marL="0" indent="0">
              <a:buNone/>
            </a:pPr>
            <a:r>
              <a:rPr lang="en-AU" sz="1400" b="1" dirty="0"/>
              <a:t>AEMO Procedures</a:t>
            </a:r>
            <a:endParaRPr lang="en-AU" sz="1400" dirty="0"/>
          </a:p>
          <a:p>
            <a:r>
              <a:rPr lang="en-AU" sz="1400" dirty="0"/>
              <a:t>Procedures Finalised and published</a:t>
            </a:r>
            <a:endParaRPr lang="en-AU" sz="1400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endParaRPr lang="en-AU" sz="1400" dirty="0"/>
          </a:p>
          <a:p>
            <a:pPr marL="0" indent="0">
              <a:buNone/>
            </a:pPr>
            <a:r>
              <a:rPr lang="en-AU" sz="1400" b="1" dirty="0"/>
              <a:t>B2B Procedures</a:t>
            </a:r>
          </a:p>
          <a:p>
            <a:pPr lvl="0"/>
            <a:r>
              <a:rPr lang="en-AU" sz="1400" dirty="0"/>
              <a:t>Current list of clarifications is available on AEMO website </a:t>
            </a:r>
            <a:r>
              <a:rPr lang="en-AU" sz="1400" u="sng" dirty="0">
                <a:solidFill>
                  <a:srgbClr val="FF0000"/>
                </a:solidFill>
                <a:hlinkClick r:id="rId2"/>
              </a:rPr>
              <a:t>Power of Choice B2B consultation</a:t>
            </a:r>
            <a:r>
              <a:rPr lang="en-AU" sz="1400" dirty="0">
                <a:solidFill>
                  <a:srgbClr val="FF0000"/>
                </a:solidFill>
              </a:rPr>
              <a:t> </a:t>
            </a:r>
          </a:p>
          <a:p>
            <a:pPr lvl="0"/>
            <a:endParaRPr lang="en-AU" sz="1400" dirty="0"/>
          </a:p>
          <a:p>
            <a:pPr marL="0" lvl="0" indent="0">
              <a:buNone/>
            </a:pPr>
            <a:r>
              <a:rPr lang="en-AU" sz="1400" b="1" dirty="0"/>
              <a:t>Systems</a:t>
            </a:r>
          </a:p>
          <a:p>
            <a:r>
              <a:rPr lang="en-AU" sz="1400" dirty="0"/>
              <a:t>AEMO system released into pre-production environment 20 September</a:t>
            </a:r>
          </a:p>
          <a:p>
            <a:endParaRPr lang="en-AU" sz="1400" dirty="0"/>
          </a:p>
          <a:p>
            <a:pPr lvl="0"/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45901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843"/>
            <a:ext cx="6472254" cy="857256"/>
          </a:xfrm>
        </p:spPr>
        <p:txBody>
          <a:bodyPr/>
          <a:lstStyle/>
          <a:p>
            <a:r>
              <a:rPr lang="en-AU" dirty="0"/>
              <a:t>AEMO Program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AU" sz="1400" b="1" dirty="0"/>
          </a:p>
          <a:p>
            <a:pPr marL="0" indent="0">
              <a:buNone/>
            </a:pPr>
            <a:r>
              <a:rPr lang="en-AU" sz="1400" b="1" dirty="0"/>
              <a:t>Communication Plan:</a:t>
            </a:r>
          </a:p>
          <a:p>
            <a:endParaRPr lang="en-AU" sz="1400" b="1" dirty="0">
              <a:solidFill>
                <a:srgbClr val="002060"/>
              </a:solidFill>
            </a:endParaRPr>
          </a:p>
          <a:p>
            <a:r>
              <a:rPr lang="en-AU" sz="1400" dirty="0">
                <a:solidFill>
                  <a:srgbClr val="002060"/>
                </a:solidFill>
              </a:rPr>
              <a:t>As noted at the POC Executive Forum on 28 August, AEMO is coordinating discussions on industry </a:t>
            </a:r>
            <a:r>
              <a:rPr lang="en-AU" sz="1400" dirty="0" err="1">
                <a:solidFill>
                  <a:srgbClr val="002060"/>
                </a:solidFill>
              </a:rPr>
              <a:t>PoC</a:t>
            </a:r>
            <a:r>
              <a:rPr lang="en-AU" sz="1400" dirty="0">
                <a:solidFill>
                  <a:srgbClr val="002060"/>
                </a:solidFill>
              </a:rPr>
              <a:t> communications. </a:t>
            </a:r>
          </a:p>
          <a:p>
            <a:r>
              <a:rPr lang="en-AU" sz="1400" dirty="0">
                <a:solidFill>
                  <a:srgbClr val="002060"/>
                </a:solidFill>
              </a:rPr>
              <a:t>First meeting was held on 30 August and included:</a:t>
            </a:r>
          </a:p>
          <a:p>
            <a:pPr lvl="1"/>
            <a:r>
              <a:rPr lang="en-AU" sz="1400" dirty="0">
                <a:solidFill>
                  <a:srgbClr val="002060"/>
                </a:solidFill>
              </a:rPr>
              <a:t>AEMO, officials for the Commonwealth Department of Environment and Energy, the AEMC, the AER, ENA representing networks, the AEC representing its members, a metering representative (Doug Ross) and a small retailer representative (Andrew </a:t>
            </a:r>
            <a:r>
              <a:rPr lang="en-AU" sz="1400" dirty="0" err="1">
                <a:solidFill>
                  <a:srgbClr val="002060"/>
                </a:solidFill>
              </a:rPr>
              <a:t>Mair</a:t>
            </a:r>
            <a:r>
              <a:rPr lang="en-AU" sz="1400" dirty="0">
                <a:solidFill>
                  <a:srgbClr val="002060"/>
                </a:solidFill>
              </a:rPr>
              <a:t>). </a:t>
            </a:r>
          </a:p>
          <a:p>
            <a:r>
              <a:rPr lang="en-AU" sz="1400" dirty="0">
                <a:solidFill>
                  <a:srgbClr val="002060"/>
                </a:solidFill>
              </a:rPr>
              <a:t>Purpose of the discussions is to clarify which parties will communicate </a:t>
            </a:r>
            <a:r>
              <a:rPr lang="en-AU" sz="1400" dirty="0" err="1">
                <a:solidFill>
                  <a:srgbClr val="002060"/>
                </a:solidFill>
              </a:rPr>
              <a:t>PoC</a:t>
            </a:r>
            <a:r>
              <a:rPr lang="en-AU" sz="1400" dirty="0">
                <a:solidFill>
                  <a:srgbClr val="002060"/>
                </a:solidFill>
              </a:rPr>
              <a:t> changes with whom, and to establish consistent messaging. </a:t>
            </a:r>
          </a:p>
          <a:p>
            <a:r>
              <a:rPr lang="en-AU" sz="1400" dirty="0">
                <a:solidFill>
                  <a:srgbClr val="002060"/>
                </a:solidFill>
              </a:rPr>
              <a:t>Please work with your representative to engage in the process in the first instance. </a:t>
            </a:r>
          </a:p>
          <a:p>
            <a:r>
              <a:rPr lang="en-AU" sz="1400" dirty="0">
                <a:solidFill>
                  <a:srgbClr val="002060"/>
                </a:solidFill>
              </a:rPr>
              <a:t>If you have any further questions, please contact </a:t>
            </a:r>
            <a:r>
              <a:rPr lang="en-AU" sz="1400" u="sng" dirty="0">
                <a:solidFill>
                  <a:srgbClr val="002060"/>
                </a:solidFill>
                <a:hlinkClick r:id="rId2"/>
              </a:rPr>
              <a:t>poc@aemo.com.au</a:t>
            </a:r>
            <a:r>
              <a:rPr lang="en-AU" sz="1400" dirty="0">
                <a:solidFill>
                  <a:srgbClr val="002060"/>
                </a:solidFill>
              </a:rPr>
              <a:t>. </a:t>
            </a:r>
          </a:p>
          <a:p>
            <a:r>
              <a:rPr lang="en-AU" sz="1400" dirty="0">
                <a:solidFill>
                  <a:srgbClr val="002060"/>
                </a:solidFill>
              </a:rPr>
              <a:t>Further updates will be provided at </a:t>
            </a:r>
            <a:r>
              <a:rPr lang="en-AU" sz="1400" dirty="0" err="1">
                <a:solidFill>
                  <a:srgbClr val="002060"/>
                </a:solidFill>
              </a:rPr>
              <a:t>PoC</a:t>
            </a:r>
            <a:r>
              <a:rPr lang="en-AU" sz="1400" dirty="0">
                <a:solidFill>
                  <a:srgbClr val="002060"/>
                </a:solidFill>
              </a:rPr>
              <a:t> Forums, including the PCF and Executive Forum.</a:t>
            </a:r>
          </a:p>
          <a:p>
            <a:pPr marL="0" indent="0">
              <a:buNone/>
            </a:pPr>
            <a:endParaRPr lang="en-AU" sz="1400" b="1" dirty="0"/>
          </a:p>
          <a:p>
            <a:pPr marL="0" indent="0">
              <a:buNone/>
            </a:pP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3158141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AEMO Program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712968" cy="492941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AU" sz="1400" b="1" dirty="0"/>
              <a:t>Readiness:</a:t>
            </a:r>
          </a:p>
          <a:p>
            <a:pPr fontAlgn="ctr"/>
            <a:r>
              <a:rPr lang="en-AU" sz="1400" dirty="0"/>
              <a:t>Industry Testing:</a:t>
            </a:r>
          </a:p>
          <a:p>
            <a:pPr lvl="1" fontAlgn="ctr"/>
            <a:r>
              <a:rPr lang="en-AU" sz="1400" dirty="0"/>
              <a:t>Cycle 2 - 18 September to 6 October</a:t>
            </a:r>
          </a:p>
          <a:p>
            <a:pPr lvl="1" fontAlgn="ctr"/>
            <a:r>
              <a:rPr lang="en-AU" sz="1400" dirty="0"/>
              <a:t>Cycle 3 – 16 October to 3 November</a:t>
            </a:r>
          </a:p>
          <a:p>
            <a:pPr fontAlgn="ctr"/>
            <a:r>
              <a:rPr lang="en-AU" sz="1400" dirty="0"/>
              <a:t>Accreditation and Registration: </a:t>
            </a:r>
          </a:p>
          <a:p>
            <a:pPr lvl="1" fontAlgn="ctr"/>
            <a:r>
              <a:rPr lang="en-AU" sz="1400" dirty="0"/>
              <a:t>Full MCs: approx. 11 parties expressed interest, 1 completed, 5 in progress, awaiting applications from others</a:t>
            </a:r>
          </a:p>
          <a:p>
            <a:pPr lvl="1" fontAlgn="ctr"/>
            <a:r>
              <a:rPr lang="en-AU" sz="1400" dirty="0"/>
              <a:t>ENMs: approx. 20 parties expressed interest, none completed, 4 in progress, awaiting applications from others</a:t>
            </a:r>
          </a:p>
          <a:p>
            <a:pPr lvl="1" fontAlgn="ctr"/>
            <a:r>
              <a:rPr lang="en-AU" sz="1400" dirty="0"/>
              <a:t>Generator MCs have been contacted by AEMO</a:t>
            </a:r>
          </a:p>
          <a:p>
            <a:pPr lvl="1" fontAlgn="ctr"/>
            <a:r>
              <a:rPr lang="en-AU" sz="1400" dirty="0"/>
              <a:t>B2B accreditation window is open</a:t>
            </a:r>
          </a:p>
          <a:p>
            <a:pPr fontAlgn="ctr"/>
            <a:r>
              <a:rPr lang="en-AU" sz="1400" dirty="0"/>
              <a:t>Transition and Cutover</a:t>
            </a:r>
          </a:p>
          <a:p>
            <a:pPr lvl="1" fontAlgn="ctr"/>
            <a:r>
              <a:rPr lang="en-AU" sz="1400" dirty="0"/>
              <a:t>21 September: final draft (version 0.2) of the Industry Transition &amp; Cutover Plan was sent to the ITCFG – feedback requested by no later than 28 September</a:t>
            </a:r>
          </a:p>
          <a:p>
            <a:pPr lvl="1" fontAlgn="ctr"/>
            <a:r>
              <a:rPr lang="en-AU" sz="1400" dirty="0"/>
              <a:t>Final version to published week beginning 2 October</a:t>
            </a:r>
            <a:endParaRPr lang="en-AU" sz="1400" dirty="0">
              <a:solidFill>
                <a:srgbClr val="FF0000"/>
              </a:solidFill>
            </a:endParaRPr>
          </a:p>
          <a:p>
            <a:r>
              <a:rPr lang="en-AU" sz="1400" dirty="0"/>
              <a:t>Contingency planning</a:t>
            </a:r>
          </a:p>
          <a:p>
            <a:pPr lvl="1" fontAlgn="ctr"/>
            <a:r>
              <a:rPr lang="en-AU" sz="1400" dirty="0"/>
              <a:t>AEMO is updating the final list of industry contingency scenarios based on CPWG feedback – this will be incorporated into Market Readiness Strategy and circulated to the RWG for review</a:t>
            </a:r>
          </a:p>
        </p:txBody>
      </p:sp>
    </p:spTree>
    <p:extLst>
      <p:ext uri="{BB962C8B-B14F-4D97-AF65-F5344CB8AC3E}">
        <p14:creationId xmlns:p14="http://schemas.microsoft.com/office/powerpoint/2010/main" val="246541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1632244"/>
          </a:xfrm>
        </p:spPr>
        <p:txBody>
          <a:bodyPr>
            <a:normAutofit/>
          </a:bodyPr>
          <a:lstStyle/>
          <a:p>
            <a:r>
              <a:rPr lang="en-AU" dirty="0"/>
              <a:t>Power of Choice </a:t>
            </a:r>
            <a:br>
              <a:rPr lang="en-AU" dirty="0"/>
            </a:br>
            <a:r>
              <a:rPr lang="en-AU" dirty="0"/>
              <a:t>Program Schedule</a:t>
            </a:r>
          </a:p>
        </p:txBody>
      </p:sp>
    </p:spTree>
    <p:extLst>
      <p:ext uri="{BB962C8B-B14F-4D97-AF65-F5344CB8AC3E}">
        <p14:creationId xmlns:p14="http://schemas.microsoft.com/office/powerpoint/2010/main" val="4217729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7281" y="477279"/>
          <a:ext cx="9003324" cy="6066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239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325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</a:tblGrid>
              <a:tr h="203822">
                <a:tc gridSpan="7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gridSpan="1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gridSpan="1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2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7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42" name="Group 241"/>
          <p:cNvGrpSpPr/>
          <p:nvPr/>
        </p:nvGrpSpPr>
        <p:grpSpPr>
          <a:xfrm>
            <a:off x="7483573" y="316996"/>
            <a:ext cx="381083" cy="6240870"/>
            <a:chOff x="6001443" y="316996"/>
            <a:chExt cx="381083" cy="6240870"/>
          </a:xfrm>
        </p:grpSpPr>
        <p:sp>
          <p:nvSpPr>
            <p:cNvPr id="241" name="Rectangle 240"/>
            <p:cNvSpPr>
              <a:spLocks noChangeArrowheads="1"/>
            </p:cNvSpPr>
            <p:nvPr/>
          </p:nvSpPr>
          <p:spPr bwMode="auto">
            <a:xfrm>
              <a:off x="6001443" y="316996"/>
              <a:ext cx="381083" cy="146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AU" sz="525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Today</a:t>
              </a:r>
              <a:endParaRPr lang="en-AU" sz="4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36" name="Straight Connector 235"/>
            <p:cNvCxnSpPr/>
            <p:nvPr/>
          </p:nvCxnSpPr>
          <p:spPr>
            <a:xfrm>
              <a:off x="6191985" y="477279"/>
              <a:ext cx="3200" cy="6080587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52001"/>
            <a:ext cx="20303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7989145" y="65696"/>
          <a:ext cx="1060847" cy="358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Visio" r:id="rId4" imgW="1409824" imgH="476280" progId="Visio.Drawing.15">
                  <p:embed/>
                </p:oleObj>
              </mc:Choice>
              <mc:Fallback>
                <p:oleObj name="Visio" r:id="rId4" imgW="1409824" imgH="476280" progId="Visio.Drawing.15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9145" y="65696"/>
                        <a:ext cx="1060847" cy="3583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373" y="41409"/>
            <a:ext cx="30883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5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of Choice (PoC) Program Overview</a:t>
            </a:r>
            <a:endParaRPr lang="en-AU" altLang="en-US" sz="13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 Level Program V6.6 – 28 Sep 2017</a:t>
            </a:r>
            <a:endParaRPr lang="en-AU" altLang="en-US" sz="600" dirty="0">
              <a:solidFill>
                <a:prstClr val="black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3586" y="6668479"/>
            <a:ext cx="1395254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Information: </a:t>
            </a:r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poc@aemo.com.au</a:t>
            </a:r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Flowchart: Decision 9"/>
          <p:cNvSpPr>
            <a:spLocks noChangeArrowheads="1"/>
          </p:cNvSpPr>
          <p:nvPr/>
        </p:nvSpPr>
        <p:spPr bwMode="auto">
          <a:xfrm>
            <a:off x="1587444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00051" y="1027259"/>
            <a:ext cx="405289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525" dirty="0">
                <a:solidFill>
                  <a:srgbClr val="000000"/>
                </a:solidFill>
                <a:latin typeface="Arial Black" panose="020B0A04020102020204" pitchFamily="34" charset="0"/>
              </a:rPr>
              <a:t>26 Nov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MC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Final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Flowchart: Decision 11"/>
          <p:cNvSpPr>
            <a:spLocks noChangeArrowheads="1"/>
          </p:cNvSpPr>
          <p:nvPr/>
        </p:nvSpPr>
        <p:spPr bwMode="auto">
          <a:xfrm>
            <a:off x="914611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4" name="Flowchart: Decision 13"/>
          <p:cNvSpPr>
            <a:spLocks noChangeArrowheads="1"/>
          </p:cNvSpPr>
          <p:nvPr/>
        </p:nvSpPr>
        <p:spPr bwMode="auto">
          <a:xfrm>
            <a:off x="1846156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644921" y="1366566"/>
            <a:ext cx="460463" cy="26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525" dirty="0">
                <a:solidFill>
                  <a:srgbClr val="000000"/>
                </a:solidFill>
                <a:latin typeface="Arial Black" panose="020B0A04020102020204" pitchFamily="34" charset="0"/>
              </a:rPr>
              <a:t>17 Dec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EN Final Determination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MRP Draft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Flowchart: Decision 15"/>
          <p:cNvSpPr>
            <a:spLocks noChangeArrowheads="1"/>
          </p:cNvSpPr>
          <p:nvPr/>
        </p:nvSpPr>
        <p:spPr bwMode="auto">
          <a:xfrm>
            <a:off x="2572436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316050" y="1023520"/>
            <a:ext cx="405289" cy="30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10 Mar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MRP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Final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Flowchart: Decision 17"/>
          <p:cNvSpPr>
            <a:spLocks noChangeArrowheads="1"/>
          </p:cNvSpPr>
          <p:nvPr/>
        </p:nvSpPr>
        <p:spPr bwMode="auto">
          <a:xfrm>
            <a:off x="4137485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954719" y="1027259"/>
            <a:ext cx="399635" cy="36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 Sep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EN &amp; MC &amp; MRP 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Procedures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Flowchart: Decision 19"/>
          <p:cNvSpPr>
            <a:spLocks noChangeArrowheads="1"/>
          </p:cNvSpPr>
          <p:nvPr/>
        </p:nvSpPr>
        <p:spPr bwMode="auto">
          <a:xfrm>
            <a:off x="5778476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549878" y="1011357"/>
            <a:ext cx="488229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 Mar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MC 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Registration &amp; EN MSL and Accreditation Documentation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Flowchart: Decision 21"/>
          <p:cNvSpPr>
            <a:spLocks noChangeArrowheads="1"/>
          </p:cNvSpPr>
          <p:nvPr/>
        </p:nvSpPr>
        <p:spPr bwMode="auto">
          <a:xfrm>
            <a:off x="8241261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930806" y="1027259"/>
            <a:ext cx="716826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 Dec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EN &amp; MC &amp; MRP &amp; B2B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Effective Date (Go-Live)</a:t>
            </a:r>
          </a:p>
          <a:p>
            <a:pPr algn="ctr"/>
            <a:endParaRPr lang="en-US" sz="45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DNSPs &amp; Retailers to publish amended standard contracts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873091" y="1000319"/>
            <a:ext cx="0" cy="31044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523353" y="6680021"/>
            <a:ext cx="185141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= Embedded Network, MRP = Meter Replacement Processes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212311" y="6680021"/>
            <a:ext cx="177378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MC = Metering Competition, SMP = Shared Market Protocols</a:t>
            </a:r>
          </a:p>
        </p:txBody>
      </p:sp>
      <p:sp>
        <p:nvSpPr>
          <p:cNvPr id="31" name="Flowchart: Decision 30"/>
          <p:cNvSpPr>
            <a:spLocks noChangeArrowheads="1"/>
          </p:cNvSpPr>
          <p:nvPr/>
        </p:nvSpPr>
        <p:spPr bwMode="auto">
          <a:xfrm>
            <a:off x="1222747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015156" y="1366566"/>
            <a:ext cx="427256" cy="3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Oct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SMP Advice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14985" y="1963912"/>
            <a:ext cx="1151094" cy="19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>
                <a:solidFill>
                  <a:prstClr val="white"/>
                </a:solidFill>
              </a:rPr>
              <a:t>EN/MC/MRP WP 1 Procedure Consultation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226693" y="2215791"/>
            <a:ext cx="1314655" cy="19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>
                <a:solidFill>
                  <a:prstClr val="black"/>
                </a:solidFill>
              </a:rPr>
              <a:t>EN/MC/MRP Package 2 Development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541348" y="2215791"/>
            <a:ext cx="1254063" cy="19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>
                <a:solidFill>
                  <a:prstClr val="white"/>
                </a:solidFill>
              </a:rPr>
              <a:t>EN/MC/MRP WP 2</a:t>
            </a:r>
          </a:p>
          <a:p>
            <a:pPr algn="ctr"/>
            <a:r>
              <a:rPr lang="en-AU" sz="500" dirty="0">
                <a:solidFill>
                  <a:prstClr val="white"/>
                </a:solidFill>
              </a:rPr>
              <a:t>Procedure Consultation</a:t>
            </a: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6814407" y="6680021"/>
            <a:ext cx="235263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detailed meeting schedule and agendas, see the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2016 industry meeting schedule. </a:t>
            </a:r>
            <a:endParaRPr lang="en-AU" altLang="en-US" sz="4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492765" y="2478023"/>
            <a:ext cx="1030107" cy="19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>
                <a:solidFill>
                  <a:prstClr val="black"/>
                </a:solidFill>
              </a:rPr>
              <a:t>Package 3 ‘As Built’ Development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539897" y="2478023"/>
            <a:ext cx="896484" cy="19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>
                <a:solidFill>
                  <a:prstClr val="white"/>
                </a:solidFill>
              </a:rPr>
              <a:t> WP 3 &amp; ‘As built’ Procedure Consultation</a:t>
            </a:r>
          </a:p>
        </p:txBody>
      </p:sp>
      <p:sp>
        <p:nvSpPr>
          <p:cNvPr id="50" name="TextBox 49"/>
          <p:cNvSpPr txBox="1"/>
          <p:nvPr/>
        </p:nvSpPr>
        <p:spPr>
          <a:xfrm rot="5400000">
            <a:off x="31560" y="2057713"/>
            <a:ext cx="553998" cy="3607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dirty="0">
                <a:solidFill>
                  <a:prstClr val="black"/>
                </a:solidFill>
              </a:rPr>
              <a:t>MC / </a:t>
            </a:r>
          </a:p>
          <a:p>
            <a:r>
              <a:rPr lang="en-AU" sz="800" dirty="0">
                <a:solidFill>
                  <a:prstClr val="black"/>
                </a:solidFill>
              </a:rPr>
              <a:t>EN /</a:t>
            </a:r>
          </a:p>
          <a:p>
            <a:r>
              <a:rPr lang="en-AU" sz="800" dirty="0">
                <a:solidFill>
                  <a:prstClr val="black"/>
                </a:solidFill>
              </a:rPr>
              <a:t>MRP</a:t>
            </a: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3807867" y="1000319"/>
            <a:ext cx="100884" cy="30759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Flowchart: Decision 169"/>
          <p:cNvSpPr>
            <a:spLocks noChangeArrowheads="1"/>
          </p:cNvSpPr>
          <p:nvPr/>
        </p:nvSpPr>
        <p:spPr bwMode="auto">
          <a:xfrm>
            <a:off x="3590281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1" name="Rectangle 170"/>
          <p:cNvSpPr>
            <a:spLocks noChangeArrowheads="1"/>
          </p:cNvSpPr>
          <p:nvPr/>
        </p:nvSpPr>
        <p:spPr bwMode="auto">
          <a:xfrm>
            <a:off x="3411696" y="1027259"/>
            <a:ext cx="381083" cy="25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30 Jun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SMP Final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2" name="Rectangle 171"/>
          <p:cNvSpPr>
            <a:spLocks noChangeArrowheads="1"/>
          </p:cNvSpPr>
          <p:nvPr/>
        </p:nvSpPr>
        <p:spPr bwMode="auto">
          <a:xfrm>
            <a:off x="3398818" y="1366566"/>
            <a:ext cx="561042" cy="45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 Aug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IEC Election Procedures Finalised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MC B2B Recommendation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" name="Flowchart: Decision 173"/>
          <p:cNvSpPr>
            <a:spLocks noChangeArrowheads="1"/>
          </p:cNvSpPr>
          <p:nvPr/>
        </p:nvSpPr>
        <p:spPr bwMode="auto">
          <a:xfrm>
            <a:off x="3891662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6" name="Flowchart: Decision 175"/>
          <p:cNvSpPr>
            <a:spLocks noChangeArrowheads="1"/>
          </p:cNvSpPr>
          <p:nvPr/>
        </p:nvSpPr>
        <p:spPr bwMode="auto">
          <a:xfrm>
            <a:off x="8243634" y="489928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7" name="Rectangle 176"/>
          <p:cNvSpPr>
            <a:spLocks noChangeArrowheads="1"/>
          </p:cNvSpPr>
          <p:nvPr/>
        </p:nvSpPr>
        <p:spPr bwMode="auto">
          <a:xfrm>
            <a:off x="3983723" y="1398316"/>
            <a:ext cx="351732" cy="36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 Sep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IEC Election Complete - IEC Formed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" name="Flowchart: Decision 172"/>
          <p:cNvSpPr>
            <a:spLocks noChangeArrowheads="1"/>
          </p:cNvSpPr>
          <p:nvPr/>
        </p:nvSpPr>
        <p:spPr bwMode="auto">
          <a:xfrm>
            <a:off x="6351841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8" name="Rectangle 177"/>
          <p:cNvSpPr>
            <a:spLocks noChangeArrowheads="1"/>
          </p:cNvSpPr>
          <p:nvPr/>
        </p:nvSpPr>
        <p:spPr bwMode="auto">
          <a:xfrm>
            <a:off x="6089232" y="1366566"/>
            <a:ext cx="553725" cy="3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 May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B2B – IEC recommends B2B Procedures Finalised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79" name="Straight Connector 178"/>
          <p:cNvCxnSpPr/>
          <p:nvPr/>
        </p:nvCxnSpPr>
        <p:spPr>
          <a:xfrm>
            <a:off x="6369889" y="1000319"/>
            <a:ext cx="0" cy="31044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Flowchart: Decision 183"/>
          <p:cNvSpPr>
            <a:spLocks noChangeArrowheads="1"/>
          </p:cNvSpPr>
          <p:nvPr/>
        </p:nvSpPr>
        <p:spPr bwMode="auto">
          <a:xfrm>
            <a:off x="2867065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85" name="Rectangle 184"/>
          <p:cNvSpPr>
            <a:spLocks noChangeArrowheads="1"/>
          </p:cNvSpPr>
          <p:nvPr/>
        </p:nvSpPr>
        <p:spPr bwMode="auto">
          <a:xfrm>
            <a:off x="2696616" y="1023520"/>
            <a:ext cx="381083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07 Apr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SMP Draft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" name="Flowchart: Decision 195"/>
          <p:cNvSpPr>
            <a:spLocks noChangeArrowheads="1"/>
          </p:cNvSpPr>
          <p:nvPr/>
        </p:nvSpPr>
        <p:spPr bwMode="auto">
          <a:xfrm>
            <a:off x="4994099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97" name="Rectangle 196"/>
          <p:cNvSpPr>
            <a:spLocks noChangeArrowheads="1"/>
          </p:cNvSpPr>
          <p:nvPr/>
        </p:nvSpPr>
        <p:spPr bwMode="auto">
          <a:xfrm>
            <a:off x="4761649" y="1011357"/>
            <a:ext cx="480017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 Dec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MC &amp; EN Ring</a:t>
            </a:r>
            <a:r>
              <a:rPr lang="en-AU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fencing and network exemption guidelines</a:t>
            </a:r>
          </a:p>
        </p:txBody>
      </p:sp>
      <p:sp>
        <p:nvSpPr>
          <p:cNvPr id="198" name="Rectangle 197"/>
          <p:cNvSpPr>
            <a:spLocks noChangeArrowheads="1"/>
          </p:cNvSpPr>
          <p:nvPr/>
        </p:nvSpPr>
        <p:spPr bwMode="auto">
          <a:xfrm>
            <a:off x="7225529" y="1027259"/>
            <a:ext cx="475377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 Sep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>
                <a:solidFill>
                  <a:srgbClr val="000000"/>
                </a:solidFill>
                <a:latin typeface="Arial" panose="020B0604020202020204" pitchFamily="34" charset="0"/>
              </a:rPr>
              <a:t>DNSPs to publish standard terms and conditions on which it will act as the initial Metering Coordinator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9" name="Flowchart: Decision 198"/>
          <p:cNvSpPr>
            <a:spLocks noChangeArrowheads="1"/>
          </p:cNvSpPr>
          <p:nvPr/>
        </p:nvSpPr>
        <p:spPr bwMode="auto">
          <a:xfrm>
            <a:off x="7415567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3898856" y="4679520"/>
            <a:ext cx="2986241" cy="19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>
                <a:solidFill>
                  <a:prstClr val="black"/>
                </a:solidFill>
              </a:rPr>
              <a:t>AEMO Requirements</a:t>
            </a:r>
          </a:p>
        </p:txBody>
      </p:sp>
      <p:sp>
        <p:nvSpPr>
          <p:cNvPr id="212" name="Rectangle 211"/>
          <p:cNvSpPr/>
          <p:nvPr/>
        </p:nvSpPr>
        <p:spPr>
          <a:xfrm>
            <a:off x="3003044" y="2810496"/>
            <a:ext cx="1237007" cy="2099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>
                <a:solidFill>
                  <a:prstClr val="black"/>
                </a:solidFill>
              </a:rPr>
              <a:t>SMP Conceptual  IT Designs  </a:t>
            </a:r>
          </a:p>
        </p:txBody>
      </p:sp>
      <p:cxnSp>
        <p:nvCxnSpPr>
          <p:cNvPr id="175" name="Straight Connector 174"/>
          <p:cNvCxnSpPr/>
          <p:nvPr/>
        </p:nvCxnSpPr>
        <p:spPr>
          <a:xfrm>
            <a:off x="1250303" y="1012964"/>
            <a:ext cx="0" cy="31044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Rectangle 208"/>
          <p:cNvSpPr/>
          <p:nvPr/>
        </p:nvSpPr>
        <p:spPr>
          <a:xfrm>
            <a:off x="4637681" y="3071808"/>
            <a:ext cx="1259842" cy="1961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>
                <a:solidFill>
                  <a:prstClr val="white"/>
                </a:solidFill>
              </a:rPr>
              <a:t>SMP B2B Procedure Consultation</a:t>
            </a:r>
          </a:p>
        </p:txBody>
      </p:sp>
      <p:sp>
        <p:nvSpPr>
          <p:cNvPr id="207" name="Rectangle 206"/>
          <p:cNvSpPr/>
          <p:nvPr/>
        </p:nvSpPr>
        <p:spPr>
          <a:xfrm>
            <a:off x="3640225" y="5762662"/>
            <a:ext cx="274307" cy="19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450" dirty="0">
              <a:solidFill>
                <a:prstClr val="white"/>
              </a:solidFill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3481237" y="6019767"/>
            <a:ext cx="417620" cy="19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>
                <a:solidFill>
                  <a:prstClr val="black"/>
                </a:solidFill>
              </a:rPr>
              <a:t>TRANS IEC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79069" y="5781585"/>
            <a:ext cx="2385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550" dirty="0">
                <a:solidFill>
                  <a:prstClr val="black"/>
                </a:solidFill>
              </a:rPr>
              <a:t>IEC Election</a:t>
            </a:r>
          </a:p>
        </p:txBody>
      </p:sp>
      <p:sp>
        <p:nvSpPr>
          <p:cNvPr id="187" name="Rectangle 186"/>
          <p:cNvSpPr/>
          <p:nvPr/>
        </p:nvSpPr>
        <p:spPr>
          <a:xfrm>
            <a:off x="2978476" y="5762662"/>
            <a:ext cx="646801" cy="1980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AU" sz="450" dirty="0">
              <a:solidFill>
                <a:prstClr val="black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2974275" y="5776496"/>
            <a:ext cx="693738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AU" sz="550" dirty="0">
                <a:solidFill>
                  <a:prstClr val="black"/>
                </a:solidFill>
              </a:rPr>
              <a:t>Election Procedures</a:t>
            </a:r>
          </a:p>
          <a:p>
            <a:r>
              <a:rPr lang="en-AU" sz="550" dirty="0">
                <a:solidFill>
                  <a:prstClr val="black"/>
                </a:solidFill>
              </a:rPr>
              <a:t>&amp; Operating Manual</a:t>
            </a:r>
          </a:p>
        </p:txBody>
      </p:sp>
      <p:sp>
        <p:nvSpPr>
          <p:cNvPr id="195" name="Rectangle 194"/>
          <p:cNvSpPr/>
          <p:nvPr/>
        </p:nvSpPr>
        <p:spPr>
          <a:xfrm>
            <a:off x="4722696" y="5762662"/>
            <a:ext cx="1629145" cy="186625"/>
          </a:xfrm>
          <a:prstGeom prst="rect">
            <a:avLst/>
          </a:prstGeom>
          <a:solidFill>
            <a:srgbClr val="B676A8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>
                <a:solidFill>
                  <a:prstClr val="white"/>
                </a:solidFill>
              </a:rPr>
              <a:t>Fee methodology *(if required) </a:t>
            </a:r>
          </a:p>
        </p:txBody>
      </p:sp>
      <p:sp>
        <p:nvSpPr>
          <p:cNvPr id="226" name="Rectangle 225"/>
          <p:cNvSpPr>
            <a:spLocks noChangeArrowheads="1"/>
          </p:cNvSpPr>
          <p:nvPr/>
        </p:nvSpPr>
        <p:spPr bwMode="auto">
          <a:xfrm>
            <a:off x="6444522" y="1011357"/>
            <a:ext cx="477831" cy="3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 Jun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B2B – AEMO publish B2B Procedures &amp; Accreditation Process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Flowchart: Decision 150"/>
          <p:cNvSpPr>
            <a:spLocks noChangeArrowheads="1"/>
          </p:cNvSpPr>
          <p:nvPr/>
        </p:nvSpPr>
        <p:spPr bwMode="auto">
          <a:xfrm>
            <a:off x="6619379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8282634" y="4361572"/>
            <a:ext cx="800619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>
                <a:solidFill>
                  <a:prstClr val="black"/>
                </a:solidFill>
              </a:rPr>
              <a:t>Heightened Support</a:t>
            </a:r>
          </a:p>
        </p:txBody>
      </p:sp>
      <p:sp>
        <p:nvSpPr>
          <p:cNvPr id="155" name="TextBox 154"/>
          <p:cNvSpPr txBox="1"/>
          <p:nvPr/>
        </p:nvSpPr>
        <p:spPr>
          <a:xfrm rot="5400000">
            <a:off x="239838" y="1564219"/>
            <a:ext cx="307777" cy="65735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>
                <a:solidFill>
                  <a:prstClr val="black"/>
                </a:solidFill>
              </a:rPr>
              <a:t>Procedures</a:t>
            </a:r>
            <a:endParaRPr lang="en-AU" sz="1200" b="1" dirty="0">
              <a:solidFill>
                <a:prstClr val="black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 rot="5400000">
            <a:off x="369057" y="3068814"/>
            <a:ext cx="307777" cy="8913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>
                <a:solidFill>
                  <a:prstClr val="black"/>
                </a:solidFill>
              </a:rPr>
              <a:t>Market</a:t>
            </a:r>
            <a:r>
              <a:rPr lang="en-AU" sz="800" dirty="0">
                <a:solidFill>
                  <a:prstClr val="black"/>
                </a:solidFill>
              </a:rPr>
              <a:t> </a:t>
            </a:r>
            <a:r>
              <a:rPr lang="en-AU" sz="800" b="1" dirty="0">
                <a:solidFill>
                  <a:prstClr val="black"/>
                </a:solidFill>
              </a:rPr>
              <a:t>Readiness</a:t>
            </a:r>
          </a:p>
        </p:txBody>
      </p:sp>
      <p:sp>
        <p:nvSpPr>
          <p:cNvPr id="157" name="TextBox 156"/>
          <p:cNvSpPr txBox="1"/>
          <p:nvPr/>
        </p:nvSpPr>
        <p:spPr>
          <a:xfrm rot="5400000">
            <a:off x="426690" y="5281590"/>
            <a:ext cx="307777" cy="10310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>
                <a:solidFill>
                  <a:prstClr val="black"/>
                </a:solidFill>
              </a:rPr>
              <a:t>Supporting Activities</a:t>
            </a:r>
          </a:p>
        </p:txBody>
      </p:sp>
      <p:sp>
        <p:nvSpPr>
          <p:cNvPr id="158" name="TextBox 157"/>
          <p:cNvSpPr txBox="1"/>
          <p:nvPr/>
        </p:nvSpPr>
        <p:spPr>
          <a:xfrm rot="5400000">
            <a:off x="186845" y="4464192"/>
            <a:ext cx="307777" cy="5513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>
                <a:solidFill>
                  <a:prstClr val="black"/>
                </a:solidFill>
              </a:rPr>
              <a:t>IT Systems</a:t>
            </a:r>
          </a:p>
        </p:txBody>
      </p:sp>
      <p:sp>
        <p:nvSpPr>
          <p:cNvPr id="223" name="Rectangle 222"/>
          <p:cNvSpPr/>
          <p:nvPr/>
        </p:nvSpPr>
        <p:spPr>
          <a:xfrm>
            <a:off x="4478094" y="210127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5041808" y="210127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5726495" y="210127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7376678" y="2373043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3077699" y="3403593"/>
            <a:ext cx="1102415" cy="21046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>
                <a:solidFill>
                  <a:prstClr val="black"/>
                </a:solidFill>
              </a:rPr>
              <a:t>Market Readiness Strategy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4438249" y="3632999"/>
            <a:ext cx="2447180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AU" sz="550" dirty="0">
                <a:solidFill>
                  <a:prstClr val="black"/>
                </a:solidFill>
              </a:rPr>
              <a:t>Industry Training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5941779" y="4361573"/>
            <a:ext cx="1768938" cy="19744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AU" sz="550" dirty="0">
                <a:solidFill>
                  <a:prstClr val="black"/>
                </a:solidFill>
              </a:rPr>
              <a:t>Transition &amp; Cut Over Planning</a:t>
            </a:r>
          </a:p>
        </p:txBody>
      </p:sp>
      <p:sp>
        <p:nvSpPr>
          <p:cNvPr id="203" name="Rectangle 202"/>
          <p:cNvSpPr/>
          <p:nvPr/>
        </p:nvSpPr>
        <p:spPr>
          <a:xfrm>
            <a:off x="4480623" y="4920585"/>
            <a:ext cx="2696952" cy="19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>
                <a:solidFill>
                  <a:prstClr val="black"/>
                </a:solidFill>
              </a:rPr>
              <a:t>AEMO Design</a:t>
            </a:r>
          </a:p>
        </p:txBody>
      </p:sp>
      <p:sp>
        <p:nvSpPr>
          <p:cNvPr id="204" name="Rectangle 203"/>
          <p:cNvSpPr/>
          <p:nvPr/>
        </p:nvSpPr>
        <p:spPr>
          <a:xfrm>
            <a:off x="5164002" y="5165388"/>
            <a:ext cx="2726040" cy="19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>
                <a:solidFill>
                  <a:prstClr val="black"/>
                </a:solidFill>
              </a:rPr>
              <a:t>All - IT Development / Internal Testing</a:t>
            </a:r>
          </a:p>
        </p:txBody>
      </p:sp>
      <p:sp>
        <p:nvSpPr>
          <p:cNvPr id="210" name="Rectangle 209"/>
          <p:cNvSpPr/>
          <p:nvPr/>
        </p:nvSpPr>
        <p:spPr>
          <a:xfrm>
            <a:off x="7315250" y="5404456"/>
            <a:ext cx="939931" cy="19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>
                <a:solidFill>
                  <a:prstClr val="white"/>
                </a:solidFill>
              </a:rPr>
              <a:t>Industry Testing</a:t>
            </a:r>
          </a:p>
        </p:txBody>
      </p:sp>
      <p:sp>
        <p:nvSpPr>
          <p:cNvPr id="222" name="Rectangle 221"/>
          <p:cNvSpPr/>
          <p:nvPr/>
        </p:nvSpPr>
        <p:spPr>
          <a:xfrm>
            <a:off x="5182281" y="297402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5823232" y="297402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3285118" y="3071808"/>
            <a:ext cx="1350236" cy="197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>
                <a:solidFill>
                  <a:prstClr val="black"/>
                </a:solidFill>
              </a:rPr>
              <a:t>SMP Procedure Development</a:t>
            </a:r>
          </a:p>
        </p:txBody>
      </p:sp>
      <p:sp>
        <p:nvSpPr>
          <p:cNvPr id="220" name="Rectangle 219"/>
          <p:cNvSpPr/>
          <p:nvPr/>
        </p:nvSpPr>
        <p:spPr>
          <a:xfrm>
            <a:off x="4574831" y="297402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cxnSp>
        <p:nvCxnSpPr>
          <p:cNvPr id="233" name="Straight Connector 232"/>
          <p:cNvCxnSpPr/>
          <p:nvPr/>
        </p:nvCxnSpPr>
        <p:spPr>
          <a:xfrm flipV="1">
            <a:off x="139905" y="5672905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582270" y="1963912"/>
            <a:ext cx="1424709" cy="19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>
                <a:solidFill>
                  <a:prstClr val="black"/>
                </a:solidFill>
              </a:rPr>
              <a:t>EN/MC/MRP Package 1 Development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22404" y="1963912"/>
            <a:ext cx="859866" cy="1980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00" dirty="0">
                <a:solidFill>
                  <a:prstClr val="black"/>
                </a:solidFill>
              </a:rPr>
              <a:t>MC Draft Procedures</a:t>
            </a:r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145598" y="3324372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145598" y="4587493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50882" y="1749248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V="1">
            <a:off x="150882" y="6518074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Rectangle 237"/>
          <p:cNvSpPr/>
          <p:nvPr/>
        </p:nvSpPr>
        <p:spPr>
          <a:xfrm>
            <a:off x="5164001" y="6673074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>
                <a:solidFill>
                  <a:prstClr val="white"/>
                </a:solidFill>
              </a:rPr>
              <a:t>P</a:t>
            </a:r>
          </a:p>
        </p:txBody>
      </p:sp>
      <p:sp>
        <p:nvSpPr>
          <p:cNvPr id="239" name="Rectangle 3"/>
          <p:cNvSpPr>
            <a:spLocks noChangeArrowheads="1"/>
          </p:cNvSpPr>
          <p:nvPr/>
        </p:nvSpPr>
        <p:spPr bwMode="auto">
          <a:xfrm>
            <a:off x="5352813" y="6680021"/>
            <a:ext cx="34411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Publish</a:t>
            </a:r>
          </a:p>
        </p:txBody>
      </p:sp>
      <p:sp>
        <p:nvSpPr>
          <p:cNvPr id="243" name="TextBox 242"/>
          <p:cNvSpPr txBox="1"/>
          <p:nvPr/>
        </p:nvSpPr>
        <p:spPr>
          <a:xfrm rot="5400000">
            <a:off x="172100" y="2728793"/>
            <a:ext cx="307777" cy="3607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dirty="0">
                <a:solidFill>
                  <a:prstClr val="black"/>
                </a:solidFill>
              </a:rPr>
              <a:t>B2B</a:t>
            </a:r>
          </a:p>
        </p:txBody>
      </p:sp>
      <p:sp>
        <p:nvSpPr>
          <p:cNvPr id="244" name="Rectangle 243"/>
          <p:cNvSpPr/>
          <p:nvPr/>
        </p:nvSpPr>
        <p:spPr>
          <a:xfrm>
            <a:off x="4441636" y="3629215"/>
            <a:ext cx="468660" cy="153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>
                <a:solidFill>
                  <a:prstClr val="black"/>
                </a:solidFill>
              </a:rPr>
              <a:t>Plan</a:t>
            </a:r>
          </a:p>
        </p:txBody>
      </p:sp>
      <p:sp>
        <p:nvSpPr>
          <p:cNvPr id="245" name="Rectangle 244"/>
          <p:cNvSpPr/>
          <p:nvPr/>
        </p:nvSpPr>
        <p:spPr>
          <a:xfrm>
            <a:off x="6416437" y="3629231"/>
            <a:ext cx="468660" cy="153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>
                <a:solidFill>
                  <a:prstClr val="black"/>
                </a:solidFill>
              </a:rPr>
              <a:t>Execute</a:t>
            </a:r>
          </a:p>
        </p:txBody>
      </p:sp>
      <p:cxnSp>
        <p:nvCxnSpPr>
          <p:cNvPr id="247" name="Straight Arrow Connector 246"/>
          <p:cNvCxnSpPr>
            <a:stCxn id="244" idx="3"/>
          </p:cNvCxnSpPr>
          <p:nvPr/>
        </p:nvCxnSpPr>
        <p:spPr>
          <a:xfrm>
            <a:off x="4910296" y="3706083"/>
            <a:ext cx="149554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Rectangle 247"/>
          <p:cNvSpPr/>
          <p:nvPr/>
        </p:nvSpPr>
        <p:spPr>
          <a:xfrm>
            <a:off x="6054212" y="3869435"/>
            <a:ext cx="468660" cy="153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>
                <a:solidFill>
                  <a:prstClr val="black"/>
                </a:solidFill>
              </a:rPr>
              <a:t>Plan</a:t>
            </a:r>
          </a:p>
        </p:txBody>
      </p:sp>
      <p:cxnSp>
        <p:nvCxnSpPr>
          <p:cNvPr id="163" name="Straight Connector 162"/>
          <p:cNvCxnSpPr/>
          <p:nvPr/>
        </p:nvCxnSpPr>
        <p:spPr>
          <a:xfrm flipV="1">
            <a:off x="177095" y="2734971"/>
            <a:ext cx="8928000" cy="6824"/>
          </a:xfrm>
          <a:prstGeom prst="line">
            <a:avLst/>
          </a:prstGeom>
          <a:ln w="12700"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Rectangle 212"/>
          <p:cNvSpPr/>
          <p:nvPr/>
        </p:nvSpPr>
        <p:spPr>
          <a:xfrm>
            <a:off x="5938173" y="3403594"/>
            <a:ext cx="2033253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AU" sz="550" dirty="0">
                <a:solidFill>
                  <a:prstClr val="black"/>
                </a:solidFill>
              </a:rPr>
              <a:t>Registration &amp; Accreditation</a:t>
            </a:r>
          </a:p>
        </p:txBody>
      </p:sp>
      <p:sp>
        <p:nvSpPr>
          <p:cNvPr id="221" name="Rectangle 220"/>
          <p:cNvSpPr>
            <a:spLocks noChangeArrowheads="1"/>
          </p:cNvSpPr>
          <p:nvPr/>
        </p:nvSpPr>
        <p:spPr bwMode="auto">
          <a:xfrm>
            <a:off x="7123947" y="5006882"/>
            <a:ext cx="399579" cy="30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50" b="1" dirty="0">
                <a:solidFill>
                  <a:srgbClr val="000000"/>
                </a:solidFill>
                <a:latin typeface="Arial" panose="020B0604020202020204" pitchFamily="34" charset="0"/>
              </a:rPr>
              <a:t>Pre-Prod Release</a:t>
            </a:r>
          </a:p>
        </p:txBody>
      </p:sp>
      <p:sp>
        <p:nvSpPr>
          <p:cNvPr id="183" name="Rectangle 182"/>
          <p:cNvSpPr>
            <a:spLocks noChangeArrowheads="1"/>
          </p:cNvSpPr>
          <p:nvPr/>
        </p:nvSpPr>
        <p:spPr bwMode="auto">
          <a:xfrm>
            <a:off x="8113175" y="5006882"/>
            <a:ext cx="304695" cy="30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50" b="1" dirty="0">
                <a:solidFill>
                  <a:srgbClr val="000000"/>
                </a:solidFill>
                <a:latin typeface="Arial" panose="020B0604020202020204" pitchFamily="34" charset="0"/>
              </a:rPr>
              <a:t>Prod Release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2941942" y="1853888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3544238" y="1853888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4084827" y="1853888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2071348" y="6278061"/>
            <a:ext cx="2894112" cy="19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b="1" dirty="0">
                <a:solidFill>
                  <a:prstClr val="black"/>
                </a:solidFill>
              </a:rPr>
              <a:t>AER - Electricity ring-fencing guideline 2016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01" name="Rectangle 200"/>
          <p:cNvSpPr>
            <a:spLocks noChangeArrowheads="1"/>
          </p:cNvSpPr>
          <p:nvPr/>
        </p:nvSpPr>
        <p:spPr bwMode="auto">
          <a:xfrm>
            <a:off x="4583209" y="3480901"/>
            <a:ext cx="620363" cy="30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50" b="1" dirty="0">
                <a:solidFill>
                  <a:srgbClr val="000000"/>
                </a:solidFill>
                <a:latin typeface="Arial" panose="020B0604020202020204" pitchFamily="34" charset="0"/>
              </a:rPr>
              <a:t>Readiness Reporting Commences</a:t>
            </a:r>
          </a:p>
        </p:txBody>
      </p:sp>
      <p:sp>
        <p:nvSpPr>
          <p:cNvPr id="205" name="Rectangle 3"/>
          <p:cNvSpPr>
            <a:spLocks noChangeArrowheads="1"/>
          </p:cNvSpPr>
          <p:nvPr/>
        </p:nvSpPr>
        <p:spPr bwMode="auto">
          <a:xfrm>
            <a:off x="5730863" y="6588900"/>
            <a:ext cx="12257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Milestone</a:t>
            </a:r>
          </a:p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Working group meeting</a:t>
            </a:r>
          </a:p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Proposed IEC Meetings (Trans &amp; New)</a:t>
            </a:r>
          </a:p>
        </p:txBody>
      </p:sp>
      <p:sp>
        <p:nvSpPr>
          <p:cNvPr id="206" name="Flowchart: Decision 205"/>
          <p:cNvSpPr>
            <a:spLocks noChangeArrowheads="1"/>
          </p:cNvSpPr>
          <p:nvPr/>
        </p:nvSpPr>
        <p:spPr bwMode="auto">
          <a:xfrm>
            <a:off x="5705958" y="6628245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08" name="Flowchart: Decision 207"/>
          <p:cNvSpPr>
            <a:spLocks noChangeArrowheads="1"/>
          </p:cNvSpPr>
          <p:nvPr/>
        </p:nvSpPr>
        <p:spPr bwMode="auto">
          <a:xfrm>
            <a:off x="5705958" y="6696267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19" name="Flowchart: Decision 218"/>
          <p:cNvSpPr>
            <a:spLocks noChangeArrowheads="1"/>
          </p:cNvSpPr>
          <p:nvPr/>
        </p:nvSpPr>
        <p:spPr bwMode="auto">
          <a:xfrm>
            <a:off x="5705958" y="6756926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35" name="Flowchart: Decision 234"/>
          <p:cNvSpPr>
            <a:spLocks noChangeArrowheads="1"/>
          </p:cNvSpPr>
          <p:nvPr/>
        </p:nvSpPr>
        <p:spPr bwMode="auto">
          <a:xfrm>
            <a:off x="7284927" y="489928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 rot="5400000">
            <a:off x="178283" y="811744"/>
            <a:ext cx="430887" cy="657354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AU" sz="800" b="1" dirty="0">
                <a:solidFill>
                  <a:prstClr val="black"/>
                </a:solidFill>
              </a:rPr>
              <a:t>Program Milestones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54845" y="1027259"/>
            <a:ext cx="573521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10 Sep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MRP Direction paper published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 Draft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0" name="Flowchart: Decision 239"/>
          <p:cNvSpPr>
            <a:spLocks noChangeArrowheads="1"/>
          </p:cNvSpPr>
          <p:nvPr/>
        </p:nvSpPr>
        <p:spPr bwMode="auto">
          <a:xfrm>
            <a:off x="4857479" y="3387655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6462811" y="2373043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7017391" y="2373043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5567064" y="3871458"/>
            <a:ext cx="972833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AU" sz="550" dirty="0">
                <a:solidFill>
                  <a:prstClr val="black"/>
                </a:solidFill>
              </a:rPr>
              <a:t>Industry Test Planning</a:t>
            </a:r>
          </a:p>
        </p:txBody>
      </p:sp>
      <p:sp>
        <p:nvSpPr>
          <p:cNvPr id="246" name="Rectangle 245"/>
          <p:cNvSpPr/>
          <p:nvPr/>
        </p:nvSpPr>
        <p:spPr>
          <a:xfrm>
            <a:off x="6566382" y="3871458"/>
            <a:ext cx="318716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AU" sz="550" dirty="0">
                <a:solidFill>
                  <a:prstClr val="black"/>
                </a:solidFill>
              </a:rPr>
              <a:t>Phase 1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7879743" y="4361572"/>
            <a:ext cx="383949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AU" sz="550" dirty="0">
                <a:solidFill>
                  <a:prstClr val="black"/>
                </a:solidFill>
              </a:rPr>
              <a:t>Transition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6720870" y="4117946"/>
            <a:ext cx="441540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AU" sz="550" dirty="0">
                <a:solidFill>
                  <a:prstClr val="black"/>
                </a:solidFill>
              </a:rPr>
              <a:t>Phase 2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7315250" y="4117946"/>
            <a:ext cx="709909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AU" sz="550" dirty="0">
                <a:solidFill>
                  <a:prstClr val="black"/>
                </a:solidFill>
              </a:rPr>
              <a:t>Market Trial – Phase 3</a:t>
            </a:r>
          </a:p>
        </p:txBody>
      </p:sp>
    </p:spTree>
    <p:extLst>
      <p:ext uri="{BB962C8B-B14F-4D97-AF65-F5344CB8AC3E}">
        <p14:creationId xmlns:p14="http://schemas.microsoft.com/office/powerpoint/2010/main" val="662906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7282" y="477279"/>
          <a:ext cx="8955884" cy="6066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03822">
                <a:tc gridSpan="1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2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7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42" name="Group 241"/>
          <p:cNvGrpSpPr/>
          <p:nvPr/>
        </p:nvGrpSpPr>
        <p:grpSpPr>
          <a:xfrm>
            <a:off x="5586506" y="356960"/>
            <a:ext cx="381083" cy="6010047"/>
            <a:chOff x="11630963" y="366266"/>
            <a:chExt cx="381083" cy="6191600"/>
          </a:xfrm>
        </p:grpSpPr>
        <p:sp>
          <p:nvSpPr>
            <p:cNvPr id="241" name="Rectangle 240"/>
            <p:cNvSpPr>
              <a:spLocks noChangeArrowheads="1"/>
            </p:cNvSpPr>
            <p:nvPr/>
          </p:nvSpPr>
          <p:spPr bwMode="auto">
            <a:xfrm>
              <a:off x="11630963" y="366266"/>
              <a:ext cx="381083" cy="97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AU" sz="525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Today</a:t>
              </a:r>
              <a:endParaRPr lang="en-AU" sz="4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36" name="Straight Connector 235"/>
            <p:cNvCxnSpPr/>
            <p:nvPr/>
          </p:nvCxnSpPr>
          <p:spPr>
            <a:xfrm>
              <a:off x="11825246" y="477279"/>
              <a:ext cx="3200" cy="6080587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52001"/>
            <a:ext cx="20303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7989145" y="65696"/>
          <a:ext cx="1060847" cy="358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Visio" r:id="rId4" imgW="1409824" imgH="476280" progId="Visio.Drawing.15">
                  <p:embed/>
                </p:oleObj>
              </mc:Choice>
              <mc:Fallback>
                <p:oleObj name="Visio" r:id="rId4" imgW="1409824" imgH="476280" progId="Visio.Drawing.15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9145" y="65696"/>
                        <a:ext cx="1060847" cy="3583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372" y="41409"/>
            <a:ext cx="66462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5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of Choice (PoC) Program Overview – Readiness Work Stream</a:t>
            </a:r>
          </a:p>
          <a:p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 Level Program V6.6 – 28 Sep 2017</a:t>
            </a:r>
            <a:endParaRPr lang="en-AU" altLang="en-US" sz="600" dirty="0">
              <a:solidFill>
                <a:prstClr val="black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3586" y="6668479"/>
            <a:ext cx="1395254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Information: </a:t>
            </a:r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poc@aemo.com.au</a:t>
            </a:r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523353" y="6680021"/>
            <a:ext cx="185141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= Embedded Network, MRP = Meter Replacement Processes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212311" y="6680021"/>
            <a:ext cx="177378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MC = Metering Competition, SMP = Shared Market Protocols</a:t>
            </a: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6814407" y="6680021"/>
            <a:ext cx="235263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detailed meeting schedule and agendas, see the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2016 industry meeting schedule. </a:t>
            </a:r>
            <a:endParaRPr lang="en-AU" altLang="en-US" sz="4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89876" y="2061125"/>
            <a:ext cx="1240454" cy="280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>
                <a:solidFill>
                  <a:prstClr val="black">
                    <a:lumMod val="50000"/>
                  </a:prstClr>
                </a:solidFill>
              </a:rPr>
              <a:t>Industry Test Planning EN/MC</a:t>
            </a:r>
            <a:endParaRPr lang="en-AU" sz="600" dirty="0">
              <a:solidFill>
                <a:prstClr val="black">
                  <a:lumMod val="50000"/>
                </a:prstClr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77282" y="5276450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7411" y="4322065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Rectangle 264"/>
          <p:cNvSpPr/>
          <p:nvPr/>
        </p:nvSpPr>
        <p:spPr>
          <a:xfrm>
            <a:off x="3072232" y="2370791"/>
            <a:ext cx="982744" cy="280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>
                <a:solidFill>
                  <a:prstClr val="white"/>
                </a:solidFill>
              </a:rPr>
              <a:t>Phase 1 Execution EN/MC</a:t>
            </a:r>
            <a:endParaRPr lang="en-AU" sz="600" dirty="0">
              <a:solidFill>
                <a:prstClr val="white"/>
              </a:solidFill>
            </a:endParaRPr>
          </a:p>
        </p:txBody>
      </p:sp>
      <p:sp>
        <p:nvSpPr>
          <p:cNvPr id="85" name="Flowchart: Decision 84"/>
          <p:cNvSpPr>
            <a:spLocks noChangeArrowheads="1"/>
          </p:cNvSpPr>
          <p:nvPr/>
        </p:nvSpPr>
        <p:spPr bwMode="auto">
          <a:xfrm>
            <a:off x="2059662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-8333" y="4332589"/>
            <a:ext cx="430887" cy="92235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AU" sz="800" b="1" dirty="0">
                <a:solidFill>
                  <a:prstClr val="black"/>
                </a:solidFill>
              </a:rPr>
              <a:t>Accreditation &amp; Registration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-8333" y="5325609"/>
            <a:ext cx="430887" cy="8294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AU" sz="800" b="1" dirty="0">
                <a:solidFill>
                  <a:prstClr val="black"/>
                </a:solidFill>
              </a:rPr>
              <a:t>Transition &amp; Cutover</a:t>
            </a:r>
            <a:endParaRPr lang="en-AU" sz="1200" b="1" dirty="0">
              <a:solidFill>
                <a:prstClr val="black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754358" y="5693900"/>
            <a:ext cx="1853396" cy="280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>
                <a:solidFill>
                  <a:prstClr val="black">
                    <a:lumMod val="50000"/>
                  </a:prstClr>
                </a:solidFill>
              </a:rPr>
              <a:t>Transition Planning</a:t>
            </a:r>
            <a:endParaRPr lang="en-AU" sz="700" dirty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164001" y="6673074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>
                <a:solidFill>
                  <a:prstClr val="white"/>
                </a:solidFill>
              </a:rPr>
              <a:t>P</a:t>
            </a:r>
          </a:p>
        </p:txBody>
      </p:sp>
      <p:sp>
        <p:nvSpPr>
          <p:cNvPr id="97" name="Rectangle 3"/>
          <p:cNvSpPr>
            <a:spLocks noChangeArrowheads="1"/>
          </p:cNvSpPr>
          <p:nvPr/>
        </p:nvSpPr>
        <p:spPr bwMode="auto">
          <a:xfrm>
            <a:off x="5352813" y="6680021"/>
            <a:ext cx="34411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Publish</a:t>
            </a:r>
          </a:p>
        </p:txBody>
      </p:sp>
      <p:sp>
        <p:nvSpPr>
          <p:cNvPr id="98" name="Rectangle 3"/>
          <p:cNvSpPr>
            <a:spLocks noChangeArrowheads="1"/>
          </p:cNvSpPr>
          <p:nvPr/>
        </p:nvSpPr>
        <p:spPr bwMode="auto">
          <a:xfrm>
            <a:off x="5730863" y="6674098"/>
            <a:ext cx="122572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Readiness reporting</a:t>
            </a:r>
          </a:p>
        </p:txBody>
      </p:sp>
      <p:sp>
        <p:nvSpPr>
          <p:cNvPr id="101" name="Flowchart: Decision 100"/>
          <p:cNvSpPr>
            <a:spLocks noChangeArrowheads="1"/>
          </p:cNvSpPr>
          <p:nvPr/>
        </p:nvSpPr>
        <p:spPr bwMode="auto">
          <a:xfrm>
            <a:off x="5705958" y="6719712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flipV="1">
            <a:off x="105158" y="6158741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-8333" y="2103521"/>
            <a:ext cx="307777" cy="8493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AU" sz="800" b="1" dirty="0">
                <a:solidFill>
                  <a:prstClr val="black"/>
                </a:solidFill>
              </a:rPr>
              <a:t>Industry Testing</a:t>
            </a:r>
            <a:endParaRPr lang="en-AU" sz="1200" b="1" dirty="0">
              <a:solidFill>
                <a:prstClr val="black"/>
              </a:solidFill>
            </a:endParaRPr>
          </a:p>
        </p:txBody>
      </p:sp>
      <p:sp>
        <p:nvSpPr>
          <p:cNvPr id="120" name="Flowchart: Decision 119"/>
          <p:cNvSpPr>
            <a:spLocks noChangeArrowheads="1"/>
          </p:cNvSpPr>
          <p:nvPr/>
        </p:nvSpPr>
        <p:spPr bwMode="auto">
          <a:xfrm>
            <a:off x="6775705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6990008" y="1035881"/>
            <a:ext cx="409529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 Dec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Go-live date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" name="Flowchart: Decision 121"/>
          <p:cNvSpPr>
            <a:spLocks noChangeArrowheads="1"/>
          </p:cNvSpPr>
          <p:nvPr/>
        </p:nvSpPr>
        <p:spPr bwMode="auto">
          <a:xfrm>
            <a:off x="7146743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36" name="Rectangle 135"/>
          <p:cNvSpPr>
            <a:spLocks noChangeArrowheads="1"/>
          </p:cNvSpPr>
          <p:nvPr/>
        </p:nvSpPr>
        <p:spPr bwMode="auto">
          <a:xfrm>
            <a:off x="6642274" y="1035881"/>
            <a:ext cx="361213" cy="4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 17 Nov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>
                <a:solidFill>
                  <a:srgbClr val="000000"/>
                </a:solidFill>
                <a:latin typeface="Arial" panose="020B0604020202020204" pitchFamily="34" charset="0"/>
              </a:rPr>
              <a:t>Industry Test Report</a:t>
            </a:r>
          </a:p>
        </p:txBody>
      </p:sp>
      <p:sp>
        <p:nvSpPr>
          <p:cNvPr id="151" name="Rectangle 150"/>
          <p:cNvSpPr>
            <a:spLocks noChangeArrowheads="1"/>
          </p:cNvSpPr>
          <p:nvPr/>
        </p:nvSpPr>
        <p:spPr bwMode="auto">
          <a:xfrm>
            <a:off x="1896139" y="1035881"/>
            <a:ext cx="377934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>
                <a:solidFill>
                  <a:srgbClr val="000000"/>
                </a:solidFill>
                <a:latin typeface="Arial Black" panose="020B0A04020102020204" pitchFamily="34" charset="0"/>
              </a:rPr>
              <a:t>10 Apr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>
                <a:solidFill>
                  <a:srgbClr val="000000"/>
                </a:solidFill>
                <a:latin typeface="Arial" panose="020B0604020202020204" pitchFamily="34" charset="0"/>
              </a:rPr>
              <a:t>EN/MC changes in pre-production</a:t>
            </a:r>
          </a:p>
        </p:txBody>
      </p:sp>
      <p:sp>
        <p:nvSpPr>
          <p:cNvPr id="168" name="Flowchart: Decision 167"/>
          <p:cNvSpPr>
            <a:spLocks noChangeArrowheads="1"/>
          </p:cNvSpPr>
          <p:nvPr/>
        </p:nvSpPr>
        <p:spPr bwMode="auto">
          <a:xfrm>
            <a:off x="1434504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0" name="Rectangle 169"/>
          <p:cNvSpPr>
            <a:spLocks noChangeArrowheads="1"/>
          </p:cNvSpPr>
          <p:nvPr/>
        </p:nvSpPr>
        <p:spPr bwMode="auto">
          <a:xfrm>
            <a:off x="1292042" y="1344771"/>
            <a:ext cx="321145" cy="38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06 Mar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B2B Procedures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71" name="Straight Connector 170"/>
          <p:cNvCxnSpPr/>
          <p:nvPr/>
        </p:nvCxnSpPr>
        <p:spPr>
          <a:xfrm flipH="1">
            <a:off x="1466664" y="1007675"/>
            <a:ext cx="3386" cy="30759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Flowchart: Decision 123"/>
          <p:cNvSpPr>
            <a:spLocks noChangeArrowheads="1"/>
          </p:cNvSpPr>
          <p:nvPr/>
        </p:nvSpPr>
        <p:spPr bwMode="auto">
          <a:xfrm>
            <a:off x="1289596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27" name="Rectangle 126"/>
          <p:cNvSpPr>
            <a:spLocks noChangeArrowheads="1"/>
          </p:cNvSpPr>
          <p:nvPr/>
        </p:nvSpPr>
        <p:spPr bwMode="auto">
          <a:xfrm>
            <a:off x="1004127" y="1035881"/>
            <a:ext cx="437122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28 Feb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>
                <a:solidFill>
                  <a:srgbClr val="000000"/>
                </a:solidFill>
                <a:latin typeface="Arial" panose="020B0604020202020204" pitchFamily="34" charset="0"/>
              </a:rPr>
              <a:t>WP2 Procedures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1582510" y="2708169"/>
            <a:ext cx="2912414" cy="280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>
                <a:solidFill>
                  <a:prstClr val="black">
                    <a:lumMod val="50000"/>
                  </a:prstClr>
                </a:solidFill>
              </a:rPr>
              <a:t>Industry Test Planning B2B/Market Trial</a:t>
            </a:r>
            <a:endParaRPr lang="en-AU" sz="600" dirty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3462727" y="3046270"/>
            <a:ext cx="1098859" cy="280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>
                <a:solidFill>
                  <a:prstClr val="white"/>
                </a:solidFill>
              </a:rPr>
              <a:t>Phase 2 Execution B2B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937115" y="4895412"/>
            <a:ext cx="805487" cy="280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>
                <a:solidFill>
                  <a:prstClr val="black">
                    <a:lumMod val="50000"/>
                  </a:prstClr>
                </a:solidFill>
              </a:rPr>
              <a:t>Planning</a:t>
            </a:r>
            <a:endParaRPr lang="en-AU" sz="600" dirty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1769543" y="4895412"/>
            <a:ext cx="4706916" cy="2808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>
                <a:solidFill>
                  <a:prstClr val="white"/>
                </a:solidFill>
              </a:rPr>
              <a:t>Accreditation and Registration Period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4957298" y="3423903"/>
            <a:ext cx="1515294" cy="1404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>
                <a:solidFill>
                  <a:prstClr val="white"/>
                </a:solidFill>
              </a:rPr>
              <a:t>Phase 3 Market Trial Execution</a:t>
            </a:r>
            <a:endParaRPr lang="en-AU" sz="600" dirty="0">
              <a:solidFill>
                <a:prstClr val="white"/>
              </a:solidFill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6533689" y="5693900"/>
            <a:ext cx="542875" cy="280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800" dirty="0">
                <a:solidFill>
                  <a:prstClr val="black"/>
                </a:solidFill>
              </a:rPr>
              <a:t>Transition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7233628" y="5693900"/>
            <a:ext cx="1790575" cy="280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>
                <a:solidFill>
                  <a:prstClr val="white"/>
                </a:solidFill>
              </a:rPr>
              <a:t>Heightened Support</a:t>
            </a:r>
          </a:p>
        </p:txBody>
      </p:sp>
      <p:sp>
        <p:nvSpPr>
          <p:cNvPr id="179" name="Rectangle 178"/>
          <p:cNvSpPr>
            <a:spLocks noChangeArrowheads="1"/>
          </p:cNvSpPr>
          <p:nvPr/>
        </p:nvSpPr>
        <p:spPr bwMode="auto">
          <a:xfrm>
            <a:off x="5755786" y="1035881"/>
            <a:ext cx="409529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2 Oct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Industry Transition &amp; Cutover Plan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0" name="Flowchart: Decision 179"/>
          <p:cNvSpPr>
            <a:spLocks noChangeArrowheads="1"/>
          </p:cNvSpPr>
          <p:nvPr/>
        </p:nvSpPr>
        <p:spPr bwMode="auto">
          <a:xfrm>
            <a:off x="5907253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81" name="Rectangle 180"/>
          <p:cNvSpPr>
            <a:spLocks noChangeArrowheads="1"/>
          </p:cNvSpPr>
          <p:nvPr/>
        </p:nvSpPr>
        <p:spPr bwMode="auto">
          <a:xfrm>
            <a:off x="3206201" y="1035881"/>
            <a:ext cx="409529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5 Jun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Industry Test Plan B2B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2" name="Flowchart: Decision 181"/>
          <p:cNvSpPr>
            <a:spLocks noChangeArrowheads="1"/>
          </p:cNvSpPr>
          <p:nvPr/>
        </p:nvSpPr>
        <p:spPr bwMode="auto">
          <a:xfrm>
            <a:off x="3352746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83" name="Flowchart: Decision 182"/>
          <p:cNvSpPr>
            <a:spLocks noChangeArrowheads="1"/>
          </p:cNvSpPr>
          <p:nvPr/>
        </p:nvSpPr>
        <p:spPr bwMode="auto">
          <a:xfrm>
            <a:off x="6559194" y="6283466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4" name="Flowchart: Decision 183"/>
          <p:cNvSpPr>
            <a:spLocks noChangeArrowheads="1"/>
          </p:cNvSpPr>
          <p:nvPr/>
        </p:nvSpPr>
        <p:spPr bwMode="auto">
          <a:xfrm>
            <a:off x="7190567" y="6296526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5" name="Flowchart: Decision 184"/>
          <p:cNvSpPr>
            <a:spLocks noChangeArrowheads="1"/>
          </p:cNvSpPr>
          <p:nvPr/>
        </p:nvSpPr>
        <p:spPr bwMode="auto">
          <a:xfrm>
            <a:off x="5858152" y="6287819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6" name="Flowchart: Decision 185"/>
          <p:cNvSpPr>
            <a:spLocks noChangeArrowheads="1"/>
          </p:cNvSpPr>
          <p:nvPr/>
        </p:nvSpPr>
        <p:spPr bwMode="auto">
          <a:xfrm>
            <a:off x="5279026" y="6274752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7" name="Flowchart: Decision 186"/>
          <p:cNvSpPr>
            <a:spLocks noChangeArrowheads="1"/>
          </p:cNvSpPr>
          <p:nvPr/>
        </p:nvSpPr>
        <p:spPr bwMode="auto">
          <a:xfrm>
            <a:off x="4654570" y="6279105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9" name="Flowchart: Decision 188"/>
          <p:cNvSpPr>
            <a:spLocks noChangeArrowheads="1"/>
          </p:cNvSpPr>
          <p:nvPr/>
        </p:nvSpPr>
        <p:spPr bwMode="auto">
          <a:xfrm>
            <a:off x="4054976" y="6279103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90" name="Flowchart: Decision 189"/>
          <p:cNvSpPr>
            <a:spLocks noChangeArrowheads="1"/>
          </p:cNvSpPr>
          <p:nvPr/>
        </p:nvSpPr>
        <p:spPr bwMode="auto">
          <a:xfrm>
            <a:off x="3354744" y="6274748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 rot="5400000">
            <a:off x="297901" y="5969993"/>
            <a:ext cx="430887" cy="8294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>
                <a:solidFill>
                  <a:prstClr val="black"/>
                </a:solidFill>
              </a:rPr>
              <a:t>Readiness Reporting</a:t>
            </a:r>
            <a:endParaRPr lang="en-AU" sz="1200" b="1" dirty="0">
              <a:solidFill>
                <a:prstClr val="black"/>
              </a:solidFill>
            </a:endParaRPr>
          </a:p>
        </p:txBody>
      </p:sp>
      <p:sp>
        <p:nvSpPr>
          <p:cNvPr id="192" name="Rectangle 191"/>
          <p:cNvSpPr>
            <a:spLocks noChangeArrowheads="1"/>
          </p:cNvSpPr>
          <p:nvPr/>
        </p:nvSpPr>
        <p:spPr bwMode="auto">
          <a:xfrm>
            <a:off x="3211201" y="6386911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5 Jun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3" name="Rectangle 192"/>
          <p:cNvSpPr>
            <a:spLocks noChangeArrowheads="1"/>
          </p:cNvSpPr>
          <p:nvPr/>
        </p:nvSpPr>
        <p:spPr bwMode="auto">
          <a:xfrm>
            <a:off x="3867888" y="6382555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10 Jul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" name="Rectangle 193"/>
          <p:cNvSpPr>
            <a:spLocks noChangeArrowheads="1"/>
          </p:cNvSpPr>
          <p:nvPr/>
        </p:nvSpPr>
        <p:spPr bwMode="auto">
          <a:xfrm>
            <a:off x="4471834" y="6386907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7 Aug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" name="Rectangle 194"/>
          <p:cNvSpPr>
            <a:spLocks noChangeArrowheads="1"/>
          </p:cNvSpPr>
          <p:nvPr/>
        </p:nvSpPr>
        <p:spPr bwMode="auto">
          <a:xfrm>
            <a:off x="5148537" y="6382550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11 Sep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" name="Rectangle 195"/>
          <p:cNvSpPr>
            <a:spLocks noChangeArrowheads="1"/>
          </p:cNvSpPr>
          <p:nvPr/>
        </p:nvSpPr>
        <p:spPr bwMode="auto">
          <a:xfrm>
            <a:off x="5684119" y="6386902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9 Oct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7" name="Rectangle 196"/>
          <p:cNvSpPr>
            <a:spLocks noChangeArrowheads="1"/>
          </p:cNvSpPr>
          <p:nvPr/>
        </p:nvSpPr>
        <p:spPr bwMode="auto">
          <a:xfrm>
            <a:off x="6363138" y="6382549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6 Nov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" name="Rectangle 197"/>
          <p:cNvSpPr>
            <a:spLocks noChangeArrowheads="1"/>
          </p:cNvSpPr>
          <p:nvPr/>
        </p:nvSpPr>
        <p:spPr bwMode="auto">
          <a:xfrm>
            <a:off x="7012032" y="6386901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4 Dec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9" name="Flowchart: Decision 198"/>
          <p:cNvSpPr>
            <a:spLocks noChangeArrowheads="1"/>
          </p:cNvSpPr>
          <p:nvPr/>
        </p:nvSpPr>
        <p:spPr bwMode="auto">
          <a:xfrm>
            <a:off x="2681781" y="6270390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00" name="Rectangle 199"/>
          <p:cNvSpPr>
            <a:spLocks noChangeArrowheads="1"/>
          </p:cNvSpPr>
          <p:nvPr/>
        </p:nvSpPr>
        <p:spPr bwMode="auto">
          <a:xfrm>
            <a:off x="2538238" y="6382553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8 May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1" name="Flowchart: Decision 200"/>
          <p:cNvSpPr>
            <a:spLocks noChangeArrowheads="1"/>
          </p:cNvSpPr>
          <p:nvPr/>
        </p:nvSpPr>
        <p:spPr bwMode="auto">
          <a:xfrm>
            <a:off x="2008492" y="6266036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02" name="Rectangle 201"/>
          <p:cNvSpPr>
            <a:spLocks noChangeArrowheads="1"/>
          </p:cNvSpPr>
          <p:nvPr/>
        </p:nvSpPr>
        <p:spPr bwMode="auto">
          <a:xfrm>
            <a:off x="1864949" y="6378199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3 Apr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3" name="Flowchart: Decision 202"/>
          <p:cNvSpPr>
            <a:spLocks noChangeArrowheads="1"/>
          </p:cNvSpPr>
          <p:nvPr/>
        </p:nvSpPr>
        <p:spPr bwMode="auto">
          <a:xfrm>
            <a:off x="1493062" y="6266033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04" name="Rectangle 203"/>
          <p:cNvSpPr>
            <a:spLocks noChangeArrowheads="1"/>
          </p:cNvSpPr>
          <p:nvPr/>
        </p:nvSpPr>
        <p:spPr bwMode="auto">
          <a:xfrm>
            <a:off x="1349519" y="6378196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6 Mar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" name="Flowchart: Decision 204"/>
          <p:cNvSpPr>
            <a:spLocks noChangeArrowheads="1"/>
          </p:cNvSpPr>
          <p:nvPr/>
        </p:nvSpPr>
        <p:spPr bwMode="auto">
          <a:xfrm>
            <a:off x="818149" y="6270384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06" name="Rectangle 205"/>
          <p:cNvSpPr>
            <a:spLocks noChangeArrowheads="1"/>
          </p:cNvSpPr>
          <p:nvPr/>
        </p:nvSpPr>
        <p:spPr bwMode="auto">
          <a:xfrm>
            <a:off x="674606" y="6382547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8 Feb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72"/>
          <p:cNvSpPr>
            <a:spLocks noChangeArrowheads="1"/>
          </p:cNvSpPr>
          <p:nvPr/>
        </p:nvSpPr>
        <p:spPr bwMode="auto">
          <a:xfrm>
            <a:off x="4629754" y="1035881"/>
            <a:ext cx="409529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16 Aug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Pre-Production system release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Flowchart: Decision 73"/>
          <p:cNvSpPr>
            <a:spLocks noChangeArrowheads="1"/>
          </p:cNvSpPr>
          <p:nvPr/>
        </p:nvSpPr>
        <p:spPr bwMode="auto">
          <a:xfrm>
            <a:off x="4874281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75" name="Flowchart: Decision 74"/>
          <p:cNvSpPr>
            <a:spLocks noChangeArrowheads="1"/>
          </p:cNvSpPr>
          <p:nvPr/>
        </p:nvSpPr>
        <p:spPr bwMode="auto">
          <a:xfrm>
            <a:off x="3023592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2860069" y="1035881"/>
            <a:ext cx="377934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prstClr val="black"/>
                </a:solidFill>
                <a:latin typeface="Arial Black" panose="020B0A04020102020204" pitchFamily="34" charset="0"/>
              </a:rPr>
              <a:t>22 May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>
                <a:solidFill>
                  <a:prstClr val="black"/>
                </a:solidFill>
                <a:latin typeface="Arial" panose="020B0604020202020204" pitchFamily="34" charset="0"/>
              </a:rPr>
              <a:t>EN/MC patch release </a:t>
            </a:r>
          </a:p>
        </p:txBody>
      </p:sp>
      <p:sp>
        <p:nvSpPr>
          <p:cNvPr id="78" name="Rectangle 77"/>
          <p:cNvSpPr/>
          <p:nvPr/>
        </p:nvSpPr>
        <p:spPr>
          <a:xfrm>
            <a:off x="2058248" y="2370791"/>
            <a:ext cx="1013984" cy="280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>
                <a:solidFill>
                  <a:schemeClr val="bg1"/>
                </a:solidFill>
              </a:rPr>
              <a:t>Test Set-up</a:t>
            </a:r>
          </a:p>
          <a:p>
            <a:pPr algn="ctr"/>
            <a:r>
              <a:rPr lang="en-AU" sz="800" dirty="0">
                <a:solidFill>
                  <a:schemeClr val="bg1"/>
                </a:solidFill>
              </a:rPr>
              <a:t>EN/MC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626341" y="5693900"/>
            <a:ext cx="614585" cy="280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>
                <a:solidFill>
                  <a:prstClr val="black">
                    <a:lumMod val="50000"/>
                  </a:prstClr>
                </a:solidFill>
              </a:rPr>
              <a:t>Cutover Planning</a:t>
            </a:r>
            <a:endParaRPr lang="en-AU" sz="700" dirty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79" name="Rectangle 72"/>
          <p:cNvSpPr>
            <a:spLocks noChangeArrowheads="1"/>
          </p:cNvSpPr>
          <p:nvPr/>
        </p:nvSpPr>
        <p:spPr bwMode="auto">
          <a:xfrm>
            <a:off x="4928282" y="5348483"/>
            <a:ext cx="471660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 Sep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Draft Transition and cutover plan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Flowchart: Decision 73"/>
          <p:cNvSpPr>
            <a:spLocks noChangeArrowheads="1"/>
          </p:cNvSpPr>
          <p:nvPr/>
        </p:nvSpPr>
        <p:spPr bwMode="auto">
          <a:xfrm>
            <a:off x="5139145" y="5579197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81" name="Rectangle 72"/>
          <p:cNvSpPr>
            <a:spLocks noChangeArrowheads="1"/>
          </p:cNvSpPr>
          <p:nvPr/>
        </p:nvSpPr>
        <p:spPr bwMode="auto">
          <a:xfrm>
            <a:off x="5568452" y="5348483"/>
            <a:ext cx="525196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29 Sep</a:t>
            </a:r>
          </a:p>
          <a:p>
            <a:pPr algn="ctr"/>
            <a:r>
              <a:rPr lang="en-AU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Final Transition and cutover plan review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" name="Flowchart: Decision 73"/>
          <p:cNvSpPr>
            <a:spLocks noChangeArrowheads="1"/>
          </p:cNvSpPr>
          <p:nvPr/>
        </p:nvSpPr>
        <p:spPr bwMode="auto">
          <a:xfrm>
            <a:off x="5796860" y="5579197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569159" y="3046270"/>
            <a:ext cx="139412" cy="280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 dirty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882635" y="3475726"/>
            <a:ext cx="756230" cy="28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>
                <a:solidFill>
                  <a:schemeClr val="tx1"/>
                </a:solidFill>
              </a:rPr>
              <a:t>Outage Window</a:t>
            </a:r>
            <a:endParaRPr lang="en-AU" sz="600" dirty="0">
              <a:solidFill>
                <a:schemeClr val="tx1"/>
              </a:solidFill>
            </a:endParaRPr>
          </a:p>
        </p:txBody>
      </p:sp>
      <p:sp>
        <p:nvSpPr>
          <p:cNvPr id="88" name="Rectangle 72"/>
          <p:cNvSpPr>
            <a:spLocks noChangeArrowheads="1"/>
          </p:cNvSpPr>
          <p:nvPr/>
        </p:nvSpPr>
        <p:spPr bwMode="auto">
          <a:xfrm>
            <a:off x="4538659" y="2571235"/>
            <a:ext cx="471660" cy="26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11 Aug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Submit entry Criteria checklist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" name="Flowchart: Decision 73"/>
          <p:cNvSpPr>
            <a:spLocks noChangeArrowheads="1"/>
          </p:cNvSpPr>
          <p:nvPr/>
        </p:nvSpPr>
        <p:spPr bwMode="auto">
          <a:xfrm>
            <a:off x="4740813" y="2932581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cxnSp>
        <p:nvCxnSpPr>
          <p:cNvPr id="91" name="Straight Connector 90"/>
          <p:cNvCxnSpPr>
            <a:stCxn id="84" idx="2"/>
            <a:endCxn id="86" idx="0"/>
          </p:cNvCxnSpPr>
          <p:nvPr/>
        </p:nvCxnSpPr>
        <p:spPr>
          <a:xfrm flipH="1">
            <a:off x="4260750" y="3327070"/>
            <a:ext cx="378115" cy="14865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72"/>
          <p:cNvSpPr>
            <a:spLocks noChangeArrowheads="1"/>
          </p:cNvSpPr>
          <p:nvPr/>
        </p:nvSpPr>
        <p:spPr bwMode="auto">
          <a:xfrm>
            <a:off x="4869239" y="1344771"/>
            <a:ext cx="409529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21 Aug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Commence Phase 3 Market Trials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Flowchart: Decision 73"/>
          <p:cNvSpPr>
            <a:spLocks noChangeArrowheads="1"/>
          </p:cNvSpPr>
          <p:nvPr/>
        </p:nvSpPr>
        <p:spPr bwMode="auto">
          <a:xfrm>
            <a:off x="4991845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>
            <a:off x="5036447" y="1043667"/>
            <a:ext cx="34315" cy="213413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7094956" y="5693900"/>
            <a:ext cx="128746" cy="280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 dirty="0">
              <a:solidFill>
                <a:prstClr val="black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946012" y="5295710"/>
            <a:ext cx="756230" cy="28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>
                <a:solidFill>
                  <a:schemeClr val="tx1"/>
                </a:solidFill>
              </a:rPr>
              <a:t>System Cutover</a:t>
            </a:r>
            <a:endParaRPr lang="en-AU" sz="600" dirty="0">
              <a:solidFill>
                <a:schemeClr val="tx1"/>
              </a:solidFill>
            </a:endParaRPr>
          </a:p>
        </p:txBody>
      </p:sp>
      <p:cxnSp>
        <p:nvCxnSpPr>
          <p:cNvPr id="103" name="Straight Connector 102"/>
          <p:cNvCxnSpPr>
            <a:stCxn id="99" idx="0"/>
          </p:cNvCxnSpPr>
          <p:nvPr/>
        </p:nvCxnSpPr>
        <p:spPr>
          <a:xfrm flipV="1">
            <a:off x="7159329" y="5561264"/>
            <a:ext cx="191091" cy="13263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72"/>
          <p:cNvSpPr>
            <a:spLocks noChangeArrowheads="1"/>
          </p:cNvSpPr>
          <p:nvPr/>
        </p:nvSpPr>
        <p:spPr bwMode="auto">
          <a:xfrm>
            <a:off x="1021366" y="4399242"/>
            <a:ext cx="612783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 Mar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Qualification, registration &amp; accreditation checklists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" name="Flowchart: Decision 73"/>
          <p:cNvSpPr>
            <a:spLocks noChangeArrowheads="1"/>
          </p:cNvSpPr>
          <p:nvPr/>
        </p:nvSpPr>
        <p:spPr bwMode="auto">
          <a:xfrm>
            <a:off x="1336738" y="4783249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07" name="Rectangle 72"/>
          <p:cNvSpPr>
            <a:spLocks noChangeArrowheads="1"/>
          </p:cNvSpPr>
          <p:nvPr/>
        </p:nvSpPr>
        <p:spPr bwMode="auto">
          <a:xfrm>
            <a:off x="1613187" y="4399242"/>
            <a:ext cx="395305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24 Mar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Second draft plan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" name="Flowchart: Decision 73"/>
          <p:cNvSpPr>
            <a:spLocks noChangeArrowheads="1"/>
          </p:cNvSpPr>
          <p:nvPr/>
        </p:nvSpPr>
        <p:spPr bwMode="auto">
          <a:xfrm>
            <a:off x="1752396" y="4783249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09" name="Rectangle 72"/>
          <p:cNvSpPr>
            <a:spLocks noChangeArrowheads="1"/>
          </p:cNvSpPr>
          <p:nvPr/>
        </p:nvSpPr>
        <p:spPr bwMode="auto">
          <a:xfrm>
            <a:off x="2244912" y="4399242"/>
            <a:ext cx="395305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28 Apr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Registration &amp; Accreditation plan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" name="Flowchart: Decision 73"/>
          <p:cNvSpPr>
            <a:spLocks noChangeArrowheads="1"/>
          </p:cNvSpPr>
          <p:nvPr/>
        </p:nvSpPr>
        <p:spPr bwMode="auto">
          <a:xfrm>
            <a:off x="2558301" y="4783249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11" name="Rectangle 72"/>
          <p:cNvSpPr>
            <a:spLocks noChangeArrowheads="1"/>
          </p:cNvSpPr>
          <p:nvPr/>
        </p:nvSpPr>
        <p:spPr bwMode="auto">
          <a:xfrm>
            <a:off x="2659019" y="4399242"/>
            <a:ext cx="395305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9 May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Participant Information Session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" name="Flowchart: Decision 73"/>
          <p:cNvSpPr>
            <a:spLocks noChangeArrowheads="1"/>
          </p:cNvSpPr>
          <p:nvPr/>
        </p:nvSpPr>
        <p:spPr bwMode="auto">
          <a:xfrm>
            <a:off x="2702432" y="4783249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cxnSp>
        <p:nvCxnSpPr>
          <p:cNvPr id="113" name="Straight Connector 112"/>
          <p:cNvCxnSpPr/>
          <p:nvPr/>
        </p:nvCxnSpPr>
        <p:spPr>
          <a:xfrm>
            <a:off x="2433331" y="4717359"/>
            <a:ext cx="144198" cy="4598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2743982" y="4738109"/>
            <a:ext cx="116087" cy="3350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72"/>
          <p:cNvSpPr>
            <a:spLocks noChangeArrowheads="1"/>
          </p:cNvSpPr>
          <p:nvPr/>
        </p:nvSpPr>
        <p:spPr bwMode="auto">
          <a:xfrm>
            <a:off x="6266641" y="4399242"/>
            <a:ext cx="395305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31 Oct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Confirmation of registration and accreditation status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" name="Flowchart: Decision 73"/>
          <p:cNvSpPr>
            <a:spLocks noChangeArrowheads="1"/>
          </p:cNvSpPr>
          <p:nvPr/>
        </p:nvSpPr>
        <p:spPr bwMode="auto">
          <a:xfrm>
            <a:off x="6423268" y="4783249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26" name="Rectangle 72"/>
          <p:cNvSpPr>
            <a:spLocks noChangeArrowheads="1"/>
          </p:cNvSpPr>
          <p:nvPr/>
        </p:nvSpPr>
        <p:spPr bwMode="auto">
          <a:xfrm>
            <a:off x="4734604" y="3124243"/>
            <a:ext cx="471660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14 Aug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Commence daily meetings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" name="Flowchart: Decision 73"/>
          <p:cNvSpPr>
            <a:spLocks noChangeArrowheads="1"/>
          </p:cNvSpPr>
          <p:nvPr/>
        </p:nvSpPr>
        <p:spPr bwMode="auto">
          <a:xfrm>
            <a:off x="4832252" y="2932581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cxnSp>
        <p:nvCxnSpPr>
          <p:cNvPr id="129" name="Straight Connector 128"/>
          <p:cNvCxnSpPr>
            <a:stCxn id="88" idx="2"/>
          </p:cNvCxnSpPr>
          <p:nvPr/>
        </p:nvCxnSpPr>
        <p:spPr>
          <a:xfrm>
            <a:off x="4774489" y="2832166"/>
            <a:ext cx="0" cy="9671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endCxn id="126" idx="0"/>
          </p:cNvCxnSpPr>
          <p:nvPr/>
        </p:nvCxnSpPr>
        <p:spPr>
          <a:xfrm>
            <a:off x="4889551" y="3008516"/>
            <a:ext cx="80883" cy="115727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72"/>
          <p:cNvSpPr>
            <a:spLocks noChangeArrowheads="1"/>
          </p:cNvSpPr>
          <p:nvPr/>
        </p:nvSpPr>
        <p:spPr bwMode="auto">
          <a:xfrm>
            <a:off x="4735935" y="4399242"/>
            <a:ext cx="490548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16 Aug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E-Hub Certification screens released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" name="Flowchart: Decision 73"/>
          <p:cNvSpPr>
            <a:spLocks noChangeArrowheads="1"/>
          </p:cNvSpPr>
          <p:nvPr/>
        </p:nvSpPr>
        <p:spPr bwMode="auto">
          <a:xfrm>
            <a:off x="4946798" y="4783249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35" name="Rectangle 134"/>
          <p:cNvSpPr>
            <a:spLocks noChangeArrowheads="1"/>
          </p:cNvSpPr>
          <p:nvPr/>
        </p:nvSpPr>
        <p:spPr bwMode="auto">
          <a:xfrm>
            <a:off x="4221201" y="1344771"/>
            <a:ext cx="409529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28 Jul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Market Trial workbook complete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Flowchart: Decision 138"/>
          <p:cNvSpPr>
            <a:spLocks noChangeArrowheads="1"/>
          </p:cNvSpPr>
          <p:nvPr/>
        </p:nvSpPr>
        <p:spPr bwMode="auto">
          <a:xfrm>
            <a:off x="4472253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cxnSp>
        <p:nvCxnSpPr>
          <p:cNvPr id="140" name="Straight Connector 139"/>
          <p:cNvCxnSpPr>
            <a:endCxn id="135" idx="0"/>
          </p:cNvCxnSpPr>
          <p:nvPr/>
        </p:nvCxnSpPr>
        <p:spPr>
          <a:xfrm flipH="1">
            <a:off x="4425966" y="1035881"/>
            <a:ext cx="65135" cy="30889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/>
          <p:cNvSpPr/>
          <p:nvPr/>
        </p:nvSpPr>
        <p:spPr>
          <a:xfrm>
            <a:off x="4957298" y="3591740"/>
            <a:ext cx="357778" cy="140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800" dirty="0">
                <a:solidFill>
                  <a:prstClr val="black">
                    <a:lumMod val="50000"/>
                  </a:prstClr>
                </a:solidFill>
              </a:rPr>
              <a:t>Cycle 1</a:t>
            </a:r>
            <a:endParaRPr lang="en-AU" sz="600" dirty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5536056" y="3591740"/>
            <a:ext cx="357778" cy="140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800" dirty="0">
                <a:solidFill>
                  <a:prstClr val="black">
                    <a:lumMod val="50000"/>
                  </a:prstClr>
                </a:solidFill>
              </a:rPr>
              <a:t>Cycle 2</a:t>
            </a:r>
            <a:endParaRPr lang="en-AU" sz="600" dirty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6116138" y="3591740"/>
            <a:ext cx="357778" cy="140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800" dirty="0">
                <a:solidFill>
                  <a:prstClr val="black">
                    <a:lumMod val="50000"/>
                  </a:prstClr>
                </a:solidFill>
              </a:rPr>
              <a:t>Cycle 3</a:t>
            </a:r>
            <a:endParaRPr lang="en-AU" sz="600" dirty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5266928" y="5693900"/>
            <a:ext cx="573056" cy="280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800" dirty="0">
                <a:solidFill>
                  <a:prstClr val="black">
                    <a:lumMod val="50000"/>
                  </a:prstClr>
                </a:solidFill>
              </a:rPr>
              <a:t>Contingency Planning</a:t>
            </a:r>
          </a:p>
        </p:txBody>
      </p:sp>
    </p:spTree>
    <p:extLst>
      <p:ext uri="{BB962C8B-B14F-4D97-AF65-F5344CB8AC3E}">
        <p14:creationId xmlns:p14="http://schemas.microsoft.com/office/powerpoint/2010/main" val="2591396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MCF Presentation - September 2014" id="{35628267-518E-483A-BF6F-6B4B5A8962DB}" vid="{3334492E-F98E-4952-9A34-64E83E2930BE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EMO09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MCF Presentation - September 2014" id="{35628267-518E-483A-BF6F-6B4B5A8962DB}" vid="{966B3682-E9FC-4DD7-B65F-3FB446357E9D}"/>
    </a:ext>
  </a:extLst>
</a:theme>
</file>

<file path=ppt/theme/theme3.xml><?xml version="1.0" encoding="utf-8"?>
<a:theme xmlns:a="http://schemas.openxmlformats.org/drawingml/2006/main" name="2_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 AEMO powerpoint template.pptx" id="{1C6B682F-29C1-4B7F-8BBF-507962EDAB27}" vid="{B501CB5A-AC99-4B0F-8D8B-B0C7B0429B05}"/>
    </a:ext>
  </a:extLst>
</a:theme>
</file>

<file path=ppt/theme/theme8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EMOCustodian xmlns="a14523ce-dede-483e-883a-2d83261080bd">
      <UserInfo>
        <DisplayName>Ben Healy</DisplayName>
        <AccountId>939</AccountId>
        <AccountType/>
      </UserInfo>
    </AEMOCustodian>
    <ArchiveDocument xmlns="a14523ce-dede-483e-883a-2d83261080bd">false</ArchiveDocument>
    <AEMODocumentTypeTaxHTField0 xmlns="a14523ce-dede-483e-883a-2d83261080bd">
      <Terms xmlns="http://schemas.microsoft.com/office/infopath/2007/PartnerControls">
        <TermInfo xmlns="http://schemas.microsoft.com/office/infopath/2007/PartnerControls">
          <TermName xmlns="http://schemas.microsoft.com/office/infopath/2007/PartnerControls">Operational Record</TermName>
          <TermId xmlns="http://schemas.microsoft.com/office/infopath/2007/PartnerControls">859762f2-4462-42eb-9744-c955c7e2c540</TermId>
        </TermInfo>
      </Terms>
    </AEMODocumentTypeTaxHTField0>
    <AEMOKeywordsTaxHTField0 xmlns="a14523ce-dede-483e-883a-2d83261080bd">
      <Terms xmlns="http://schemas.microsoft.com/office/infopath/2007/PartnerControls"/>
    </AEMOKeywordsTaxHTField0>
    <TaxCatchAll xmlns="a14523ce-dede-483e-883a-2d83261080bd">
      <Value>1</Value>
    </TaxCatchAll>
    <AEMODescription xmlns="a14523ce-dede-483e-883a-2d83261080bd" xsi:nil="true"/>
    <_dlc_DocId xmlns="a14523ce-dede-483e-883a-2d83261080bd">PROJECT-352-7324</_dlc_DocId>
    <_dlc_DocIdUrl xmlns="a14523ce-dede-483e-883a-2d83261080bd">
      <Url>http://sharedocs/projects/pocprogram/_layouts/15/DocIdRedir.aspx?ID=PROJECT-352-7324</Url>
      <Description>PROJECT-352-7324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EMODocument" ma:contentTypeID="0x0101009BE89D58CAF0934CA32A20BCFFD353DC00DDEC116C19245B4398932FF2C50DC75A" ma:contentTypeVersion="0" ma:contentTypeDescription="" ma:contentTypeScope="" ma:versionID="89bccbf02eec9f969d3651569cced181">
  <xsd:schema xmlns:xsd="http://www.w3.org/2001/XMLSchema" xmlns:xs="http://www.w3.org/2001/XMLSchema" xmlns:p="http://schemas.microsoft.com/office/2006/metadata/properties" xmlns:ns2="a14523ce-dede-483e-883a-2d83261080bd" targetNamespace="http://schemas.microsoft.com/office/2006/metadata/properties" ma:root="true" ma:fieldsID="7d74405751bc119387ad193d718cb389" ns2:_="">
    <xsd:import namespace="a14523ce-dede-483e-883a-2d83261080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  <xsd:element ref="ns2:AEMOCustodian" minOccurs="0"/>
                <xsd:element ref="ns2:AEMODescription" minOccurs="0"/>
                <xsd:element ref="ns2:AEMODocumentTypeTaxHTField0" minOccurs="0"/>
                <xsd:element ref="ns2:AEMOKeywordsTaxHTField0" minOccurs="0"/>
                <xsd:element ref="ns2:Archive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523ce-dede-483e-883a-2d83261080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hidden="true" ma:list="{93fb317b-587c-4d3f-8b3e-5de22a86522e}" ma:internalName="TaxCatchAll" ma:showField="CatchAllData" ma:web="dba14153-4303-4379-8f24-de02eb1e2c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93fb317b-587c-4d3f-8b3e-5de22a86522e}" ma:internalName="TaxCatchAllLabel" ma:readOnly="true" ma:showField="CatchAllDataLabel" ma:web="dba14153-4303-4379-8f24-de02eb1e2c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EMOCustodian" ma:index="13" nillable="true" ma:displayName="AEMOCustodian" ma:list="UserInfo" ma:SharePointGroup="0" ma:internalName="AEMOCustodian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EMODescription" ma:index="14" nillable="true" ma:displayName="AEMODescription" ma:internalName="AEMODescription">
      <xsd:simpleType>
        <xsd:restriction base="dms:Note"/>
      </xsd:simpleType>
    </xsd:element>
    <xsd:element name="AEMODocumentTypeTaxHTField0" ma:index="15" nillable="true" ma:taxonomy="true" ma:internalName="AEMODocumentTypeTaxHTField0" ma:taxonomyFieldName="AEMODocumentType" ma:displayName="AEMODocumentType" ma:default="1;#Operational Record|859762f2-4462-42eb-9744-c955c7e2c540" ma:fieldId="{da861434-c661-4929-8c0f-a462c80621ee}" ma:sspId="409ac0fb-07cb-4169-8a26-def2760b5502" ma:termSetId="7d85e329-3a18-4351-8865-4c9585fd1c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EMOKeywordsTaxHTField0" ma:index="17" nillable="true" ma:taxonomy="true" ma:internalName="AEMOKeywordsTaxHTField0" ma:taxonomyFieldName="AEMOKeywords" ma:displayName="AEMOKeywords" ma:default="" ma:fieldId="{443585ba-fce9-427e-bd78-308c17c973aa}" ma:taxonomyMulti="true" ma:sspId="409ac0fb-07cb-4169-8a26-def2760b5502" ma:termSetId="70885f33-8be5-4917-bc67-8833a068ef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ArchiveDocument" ma:index="19" nillable="true" ma:displayName="ArchiveDocument" ma:default="0" ma:description="Checking this box will send the document to the AEMO Archive and leave a link in its place." ma:internalName="ArchiveDocument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E43073-57B6-4713-8FA4-44D0827A27D9}">
  <ds:schemaRefs>
    <ds:schemaRef ds:uri="http://purl.org/dc/elements/1.1/"/>
    <ds:schemaRef ds:uri="http://purl.org/dc/terms/"/>
    <ds:schemaRef ds:uri="http://schemas.openxmlformats.org/package/2006/metadata/core-properties"/>
    <ds:schemaRef ds:uri="a14523ce-dede-483e-883a-2d83261080bd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7E4FE20-90BF-495C-8418-A29908B4B2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4523ce-dede-483e-883a-2d83261080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13C0F7-3A54-4521-8822-FF65FC9BD9D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C218661-9379-4823-9798-8CBD112AB1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RMCF Presentation - November 2014</Template>
  <TotalTime>9202</TotalTime>
  <Words>1908</Words>
  <Application>Microsoft Office PowerPoint</Application>
  <PresentationFormat>On-screen Show (4:3)</PresentationFormat>
  <Paragraphs>520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Courier New</vt:lpstr>
      <vt:lpstr>Times New Roman</vt:lpstr>
      <vt:lpstr>Wingdings</vt:lpstr>
      <vt:lpstr>Office Theme</vt:lpstr>
      <vt:lpstr>AEMO09</vt:lpstr>
      <vt:lpstr>2_AEMO Internal - White</vt:lpstr>
      <vt:lpstr>AEMO Internal - White</vt:lpstr>
      <vt:lpstr>3_AEMO Internal - White</vt:lpstr>
      <vt:lpstr>1_AEMO Internal - White</vt:lpstr>
      <vt:lpstr>2_Office Theme</vt:lpstr>
      <vt:lpstr>7_Office Theme</vt:lpstr>
      <vt:lpstr>Visio</vt:lpstr>
      <vt:lpstr>PROGRAM CONSULTATIVE FORUM Meeting pack</vt:lpstr>
      <vt:lpstr>Power of Choice PROGRAM UPDATE</vt:lpstr>
      <vt:lpstr>Actions from previous meeting</vt:lpstr>
      <vt:lpstr>AEMO Program Update</vt:lpstr>
      <vt:lpstr>AEMO Program Update</vt:lpstr>
      <vt:lpstr>AEMO Program Update</vt:lpstr>
      <vt:lpstr>Power of Choice  Program Schedule</vt:lpstr>
      <vt:lpstr>PowerPoint Presentation</vt:lpstr>
      <vt:lpstr>PowerPoint Presentation</vt:lpstr>
      <vt:lpstr>   Power of Choice Milestones  </vt:lpstr>
      <vt:lpstr>PoC - Program Overview Version history</vt:lpstr>
      <vt:lpstr>PowerPoint Presentation</vt:lpstr>
      <vt:lpstr>Forward Meeting Plan</vt:lpstr>
    </vt:vector>
  </TitlesOfParts>
  <Company>AEMO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CONSULTATIVE FORUM Meeting pack</dc:title>
  <dc:creator>Tania Bagnato</dc:creator>
  <cp:lastModifiedBy>Jennifer Fikret</cp:lastModifiedBy>
  <cp:revision>567</cp:revision>
  <cp:lastPrinted>2017-08-23T02:13:58Z</cp:lastPrinted>
  <dcterms:created xsi:type="dcterms:W3CDTF">2014-11-05T02:16:53Z</dcterms:created>
  <dcterms:modified xsi:type="dcterms:W3CDTF">2017-09-27T00:59:23Z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0x0101009BE89D58CAF0934CA32A20BCFFD353DC00DDEC116C19245B4398932FF2C50DC75A</vt:lpwstr>
  </property>
  <property fmtid="{D5CDD505-2E9C-101B-9397-08002B2CF9AE}" pid="3" name="_dlc_DocIdItemGuid">
    <vt:lpwstr>9af398f1-e0b6-4c00-8636-e095bd34ac4d</vt:lpwstr>
  </property>
  <property fmtid="{D5CDD505-2E9C-101B-9397-08002B2CF9AE}" pid="4" name="AEMODocumentType">
    <vt:lpwstr>1;#Operational Record|859762f2-4462-42eb-9744-c955c7e2c540</vt:lpwstr>
  </property>
  <property fmtid="{D5CDD505-2E9C-101B-9397-08002B2CF9AE}" pid="5" name="AEMOKeywords">
    <vt:lpwstr/>
  </property>
</Properties>
</file>