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7"/>
    <p:sldMasterId id="2147483671" r:id="rId8"/>
    <p:sldMasterId id="2147483694" r:id="rId9"/>
  </p:sldMasterIdLst>
  <p:notesMasterIdLst>
    <p:notesMasterId r:id="rId19"/>
  </p:notesMasterIdLst>
  <p:handoutMasterIdLst>
    <p:handoutMasterId r:id="rId20"/>
  </p:handoutMasterIdLst>
  <p:sldIdLst>
    <p:sldId id="256" r:id="rId10"/>
    <p:sldId id="314" r:id="rId11"/>
    <p:sldId id="333" r:id="rId12"/>
    <p:sldId id="332" r:id="rId13"/>
    <p:sldId id="331" r:id="rId14"/>
    <p:sldId id="329" r:id="rId15"/>
    <p:sldId id="334" r:id="rId16"/>
    <p:sldId id="310" r:id="rId17"/>
    <p:sldId id="328" r:id="rId18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612" autoAdjust="0"/>
    <p:restoredTop sz="94799" autoAdjust="0"/>
  </p:normalViewPr>
  <p:slideViewPr>
    <p:cSldViewPr>
      <p:cViewPr varScale="1">
        <p:scale>
          <a:sx n="90" d="100"/>
          <a:sy n="90" d="100"/>
        </p:scale>
        <p:origin x="18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842" y="-102"/>
      </p:cViewPr>
      <p:guideLst>
        <p:guide orient="horz" pos="3108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2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6.xml"/><Relationship Id="rId23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3.xml"/><Relationship Id="rId14" Type="http://schemas.openxmlformats.org/officeDocument/2006/relationships/slide" Target="slides/slide5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3316"/>
          </a:xfrm>
          <a:prstGeom prst="rect">
            <a:avLst/>
          </a:prstGeom>
        </p:spPr>
        <p:txBody>
          <a:bodyPr vert="horz" lIns="91384" tIns="45693" rIns="91384" bIns="45693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4" y="1"/>
            <a:ext cx="2918831" cy="493316"/>
          </a:xfrm>
          <a:prstGeom prst="rect">
            <a:avLst/>
          </a:prstGeom>
        </p:spPr>
        <p:txBody>
          <a:bodyPr vert="horz" lIns="91384" tIns="45693" rIns="91384" bIns="45693" rtlCol="0"/>
          <a:lstStyle>
            <a:lvl1pPr algn="r">
              <a:defRPr sz="1200"/>
            </a:lvl1pPr>
          </a:lstStyle>
          <a:p>
            <a:fld id="{8FCBEE0F-9B4D-491C-84BB-3E9E0070B385}" type="datetime6">
              <a:rPr lang="en-AU" smtClean="0"/>
              <a:pPr/>
              <a:t>November 16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3316"/>
          </a:xfrm>
          <a:prstGeom prst="rect">
            <a:avLst/>
          </a:prstGeom>
        </p:spPr>
        <p:txBody>
          <a:bodyPr vert="horz" lIns="91384" tIns="45693" rIns="91384" bIns="45693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4" y="9371286"/>
            <a:ext cx="2918831" cy="493316"/>
          </a:xfrm>
          <a:prstGeom prst="rect">
            <a:avLst/>
          </a:prstGeom>
        </p:spPr>
        <p:txBody>
          <a:bodyPr vert="horz" lIns="91384" tIns="45693" rIns="91384" bIns="45693" rtlCol="0" anchor="b"/>
          <a:lstStyle>
            <a:lvl1pPr algn="r">
              <a:defRPr sz="1200"/>
            </a:lvl1pPr>
          </a:lstStyle>
          <a:p>
            <a:fld id="{EA99B4BD-713B-4495-9D01-E8924967338D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2924239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3316"/>
          </a:xfrm>
          <a:prstGeom prst="rect">
            <a:avLst/>
          </a:prstGeom>
        </p:spPr>
        <p:txBody>
          <a:bodyPr vert="horz" lIns="91384" tIns="45693" rIns="91384" bIns="45693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3316"/>
          </a:xfrm>
          <a:prstGeom prst="rect">
            <a:avLst/>
          </a:prstGeom>
        </p:spPr>
        <p:txBody>
          <a:bodyPr vert="horz" lIns="91384" tIns="45693" rIns="91384" bIns="45693" rtlCol="0"/>
          <a:lstStyle>
            <a:lvl1pPr algn="r">
              <a:defRPr sz="1200"/>
            </a:lvl1pPr>
          </a:lstStyle>
          <a:p>
            <a:fld id="{03ACC81A-B302-4C12-B328-398E6FA12FC5}" type="datetime6">
              <a:rPr lang="en-AU" smtClean="0"/>
              <a:pPr/>
              <a:t>November 16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4" tIns="45693" rIns="91384" bIns="45693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8" y="4686499"/>
            <a:ext cx="5388610" cy="4439841"/>
          </a:xfrm>
          <a:prstGeom prst="rect">
            <a:avLst/>
          </a:prstGeom>
        </p:spPr>
        <p:txBody>
          <a:bodyPr vert="horz" lIns="91384" tIns="45693" rIns="91384" bIns="4569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3316"/>
          </a:xfrm>
          <a:prstGeom prst="rect">
            <a:avLst/>
          </a:prstGeom>
        </p:spPr>
        <p:txBody>
          <a:bodyPr vert="horz" lIns="91384" tIns="45693" rIns="91384" bIns="45693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3316"/>
          </a:xfrm>
          <a:prstGeom prst="rect">
            <a:avLst/>
          </a:prstGeom>
        </p:spPr>
        <p:txBody>
          <a:bodyPr vert="horz" lIns="91384" tIns="45693" rIns="91384" bIns="45693" rtlCol="0" anchor="b"/>
          <a:lstStyle>
            <a:lvl1pPr algn="r">
              <a:defRPr sz="1200"/>
            </a:lvl1pPr>
          </a:lstStyle>
          <a:p>
            <a:fld id="{6CE55DB7-4594-4DFF-AA9B-D4C01173DE38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2097427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3ACC81A-B302-4C12-B328-398E6FA12FC5}" type="datetime6">
              <a:rPr lang="en-AU" smtClean="0"/>
              <a:pPr/>
              <a:t>November 16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E55DB7-4594-4DFF-AA9B-D4C01173DE38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45015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3ACC81A-B302-4C12-B328-398E6FA12FC5}" type="datetime6">
              <a:rPr lang="en-AU" smtClean="0"/>
              <a:pPr/>
              <a:t>November 16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E55DB7-4594-4DFF-AA9B-D4C01173DE38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16489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3ACC81A-B302-4C12-B328-398E6FA12FC5}" type="datetime6">
              <a:rPr lang="en-AU" smtClean="0"/>
              <a:pPr/>
              <a:t>November 16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E55DB7-4594-4DFF-AA9B-D4C01173DE38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29594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itle-Page-White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48" y="500042"/>
            <a:ext cx="7772400" cy="1470025"/>
          </a:xfrm>
        </p:spPr>
        <p:txBody>
          <a:bodyPr anchor="b">
            <a:normAutofit/>
          </a:bodyPr>
          <a:lstStyle>
            <a:lvl1pPr algn="l">
              <a:defRPr sz="3000" cap="all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4348" y="2214554"/>
            <a:ext cx="6400800" cy="500066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October 09</a:t>
            </a:r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4572000" y="1617681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itle-Page-White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48" y="500042"/>
            <a:ext cx="7772400" cy="1470025"/>
          </a:xfrm>
        </p:spPr>
        <p:txBody>
          <a:bodyPr anchor="b">
            <a:normAutofit/>
          </a:bodyPr>
          <a:lstStyle>
            <a:lvl1pPr algn="l">
              <a:defRPr sz="3000" cap="all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4348" y="2214554"/>
            <a:ext cx="6400800" cy="500066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October 09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05168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lv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itle-Page-GREY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48" y="500042"/>
            <a:ext cx="7772400" cy="1470025"/>
          </a:xfrm>
        </p:spPr>
        <p:txBody>
          <a:bodyPr anchor="b">
            <a:normAutofit/>
          </a:bodyPr>
          <a:lstStyle>
            <a:lvl1pPr algn="l">
              <a:defRPr sz="3000" cap="all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4348" y="2214554"/>
            <a:ext cx="6400800" cy="500066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October 09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349056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3600" indent="-363600">
              <a:buFont typeface="Arial" pitchFamily="34" charset="0"/>
              <a:buChar char="•"/>
              <a:defRPr cap="none" baseline="0"/>
            </a:lvl1pPr>
            <a:lvl2pPr>
              <a:buFont typeface="Courier New" pitchFamily="49" charset="0"/>
              <a:buChar char="o"/>
              <a:defRPr sz="2200"/>
            </a:lvl2pPr>
            <a:lvl3pPr marL="1076400" indent="-363600">
              <a:buFont typeface="Wingdings" pitchFamily="2" charset="2"/>
              <a:buChar char="Ø"/>
              <a:defRPr/>
            </a:lvl3pPr>
            <a:lvl4pPr marL="1346400" indent="-270000">
              <a:buFont typeface="Arial" pitchFamily="34" charset="0"/>
              <a:buChar char="•"/>
              <a:defRPr/>
            </a:lvl4pPr>
            <a:lvl5pPr marL="1612800" indent="-270000">
              <a:buFont typeface="Courier New" pitchFamily="49" charset="0"/>
              <a:buChar char="o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503867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d lines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pic>
        <p:nvPicPr>
          <p:cNvPr id="6" name="Picture 5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027929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lver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ilver lin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pic>
        <p:nvPicPr>
          <p:cNvPr id="6" name="Picture 5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8517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lv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itle-Page-GREY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48" y="500042"/>
            <a:ext cx="7772400" cy="1470025"/>
          </a:xfrm>
        </p:spPr>
        <p:txBody>
          <a:bodyPr anchor="b">
            <a:normAutofit/>
          </a:bodyPr>
          <a:lstStyle>
            <a:lvl1pPr algn="l">
              <a:defRPr sz="3000" cap="all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4348" y="2214554"/>
            <a:ext cx="6400800" cy="500066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October 09</a:t>
            </a:r>
            <a:endParaRPr lang="en-A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d lines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pic>
        <p:nvPicPr>
          <p:cNvPr id="8" name="Picture 7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551992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lver 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ilver lin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pic>
        <p:nvPicPr>
          <p:cNvPr id="8" name="Picture 7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053259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72751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725585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59876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3600" indent="-363600">
              <a:buFont typeface="Arial" pitchFamily="34" charset="0"/>
              <a:buChar char="•"/>
              <a:defRPr cap="none" baseline="0"/>
            </a:lvl1pPr>
            <a:lvl2pPr>
              <a:buFont typeface="Courier New" pitchFamily="49" charset="0"/>
              <a:buChar char="o"/>
              <a:defRPr sz="2200"/>
            </a:lvl2pPr>
            <a:lvl3pPr marL="1076400" indent="-363600">
              <a:buFont typeface="Wingdings" pitchFamily="2" charset="2"/>
              <a:buChar char="Ø"/>
              <a:defRPr/>
            </a:lvl3pPr>
            <a:lvl4pPr marL="1346400" indent="-270000">
              <a:buFont typeface="Arial" pitchFamily="34" charset="0"/>
              <a:buChar char="•"/>
              <a:defRPr/>
            </a:lvl4pPr>
            <a:lvl5pPr marL="1612800" indent="-270000">
              <a:buFont typeface="Courier New" pitchFamily="49" charset="0"/>
              <a:buChar char="o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d lines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pic>
        <p:nvPicPr>
          <p:cNvPr id="6" name="Picture 5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lver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ilver lin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pic>
        <p:nvPicPr>
          <p:cNvPr id="6" name="Picture 5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d lines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pic>
        <p:nvPicPr>
          <p:cNvPr id="8" name="Picture 7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lver 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ilver lin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pic>
        <p:nvPicPr>
          <p:cNvPr id="8" name="Picture 7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sthead-Generic.jpg"/>
          <p:cNvPicPr>
            <a:picLocks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0" y="0"/>
            <a:ext cx="9147600" cy="107899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329378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7543792" y="6357958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 smtClean="0"/>
              <a:t>SLIDE </a:t>
            </a:r>
            <a:fld id="{B602A6DE-BF6F-4EAB-917C-8134D0F37D4B}" type="slidenum">
              <a:rPr lang="en-AU" sz="1100" smtClean="0"/>
              <a:pPr algn="r"/>
              <a:t>‹#›</a:t>
            </a:fld>
            <a:endParaRPr lang="en-AU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1" r:id="rId4"/>
    <p:sldLayoutId id="2147483657" r:id="rId5"/>
    <p:sldLayoutId id="2147483655" r:id="rId6"/>
    <p:sldLayoutId id="2147483658" r:id="rId7"/>
    <p:sldLayoutId id="2147483652" r:id="rId8"/>
    <p:sldLayoutId id="2147483653" r:id="rId9"/>
    <p:sldLayoutId id="2147483654" r:id="rId1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63600" indent="-363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9250" algn="l" defTabSz="914400" rtl="0" eaLnBrk="1" latinLnBrk="0" hangingPunct="1">
        <a:spcBef>
          <a:spcPts val="528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400" indent="-363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6400" indent="-2700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800" indent="-270000" algn="l" defTabSz="914400" rtl="0" eaLnBrk="1" latinLnBrk="0" hangingPunct="1">
        <a:spcBef>
          <a:spcPts val="384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329378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7543792" y="6357958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 smtClean="0"/>
              <a:t>SLIDE </a:t>
            </a:r>
            <a:fld id="{B602A6DE-BF6F-4EAB-917C-8134D0F37D4B}" type="slidenum">
              <a:rPr lang="en-AU" sz="1100" smtClean="0"/>
              <a:pPr algn="r"/>
              <a:t>‹#›</a:t>
            </a:fld>
            <a:endParaRPr lang="en-AU" sz="1100" dirty="0"/>
          </a:p>
        </p:txBody>
      </p:sp>
      <p:pic>
        <p:nvPicPr>
          <p:cNvPr id="6" name="Picture 5" descr="Header 1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9" r:id="rId2"/>
    <p:sldLayoutId id="2147483680" r:id="rId3"/>
    <p:sldLayoutId id="2147483681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600" indent="-363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92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400" indent="-363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6400" indent="-2700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800" indent="-2700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sthead-Generic.jpg"/>
          <p:cNvPicPr>
            <a:picLocks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0" y="0"/>
            <a:ext cx="9147600" cy="107899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329378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7543792" y="6357958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 smtClean="0">
                <a:solidFill>
                  <a:srgbClr val="1E4164"/>
                </a:solidFill>
              </a:rPr>
              <a:t>SLIDE </a:t>
            </a:r>
            <a:fld id="{B602A6DE-BF6F-4EAB-917C-8134D0F37D4B}" type="slidenum">
              <a:rPr lang="en-AU" sz="1100" smtClean="0">
                <a:solidFill>
                  <a:srgbClr val="1E4164"/>
                </a:solidFill>
              </a:rPr>
              <a:pPr algn="r"/>
              <a:t>‹#›</a:t>
            </a:fld>
            <a:endParaRPr lang="en-AU" sz="1100" dirty="0">
              <a:solidFill>
                <a:srgbClr val="1E41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690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63600" indent="-363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9250" algn="l" defTabSz="914400" rtl="0" eaLnBrk="1" latinLnBrk="0" hangingPunct="1">
        <a:spcBef>
          <a:spcPts val="528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400" indent="-363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6400" indent="-2700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800" indent="-270000" algn="l" defTabSz="914400" rtl="0" eaLnBrk="1" latinLnBrk="0" hangingPunct="1">
        <a:spcBef>
          <a:spcPts val="384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AU" dirty="0" smtClean="0"/>
              <a:t>B2B Working Group</a:t>
            </a:r>
            <a:br>
              <a:rPr lang="en-AU" dirty="0" smtClean="0"/>
            </a:br>
            <a:r>
              <a:rPr lang="en-AU" dirty="0" smtClean="0"/>
              <a:t>30 November, 2016</a:t>
            </a:r>
            <a:endParaRPr lang="en-AU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51520" y="4869160"/>
            <a:ext cx="6480720" cy="18448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528"/>
              </a:spcBef>
              <a:buFont typeface="Courier New" pitchFamily="49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384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 sz="1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600" dirty="0" smtClean="0"/>
              <a:t>Power of Choice [PoC]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AGENDA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smtClean="0"/>
              <a:t>Introduction and Apologies</a:t>
            </a:r>
          </a:p>
          <a:p>
            <a:r>
              <a:rPr lang="en-AU" dirty="0" smtClean="0"/>
              <a:t>Issues to come out of review period</a:t>
            </a:r>
          </a:p>
          <a:p>
            <a:r>
              <a:rPr lang="en-AU" dirty="0" smtClean="0"/>
              <a:t>Technical </a:t>
            </a:r>
            <a:r>
              <a:rPr lang="en-AU" dirty="0"/>
              <a:t>Delivery </a:t>
            </a:r>
            <a:r>
              <a:rPr lang="en-AU" dirty="0" smtClean="0"/>
              <a:t>Specification Update</a:t>
            </a:r>
          </a:p>
          <a:p>
            <a:r>
              <a:rPr lang="en-AU" dirty="0"/>
              <a:t>IEC Directive and Guidance Clause drafting</a:t>
            </a:r>
          </a:p>
          <a:p>
            <a:r>
              <a:rPr lang="en-AU" dirty="0" smtClean="0"/>
              <a:t>2</a:t>
            </a:r>
            <a:r>
              <a:rPr lang="en-AU" baseline="30000" dirty="0" smtClean="0"/>
              <a:t>nd</a:t>
            </a:r>
            <a:r>
              <a:rPr lang="en-AU" dirty="0" smtClean="0"/>
              <a:t> stage Review period</a:t>
            </a:r>
          </a:p>
          <a:p>
            <a:r>
              <a:rPr lang="en-AU" dirty="0" smtClean="0"/>
              <a:t>Next steps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00967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B2B Procedure issues for review period</a:t>
            </a:r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179512" y="1196752"/>
            <a:ext cx="864497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AU" sz="2000" dirty="0" smtClean="0">
                <a:solidFill>
                  <a:srgbClr val="1E4164"/>
                </a:solidFill>
              </a:rPr>
              <a:t>AEMO have identified a number of issues in the consultation period:</a:t>
            </a:r>
          </a:p>
          <a:p>
            <a:pPr lvl="0">
              <a:spcBef>
                <a:spcPct val="20000"/>
              </a:spcBef>
            </a:pPr>
            <a:endParaRPr lang="en-AU" sz="2000" dirty="0">
              <a:solidFill>
                <a:srgbClr val="1E4164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AU" sz="2000" dirty="0" smtClean="0">
                <a:solidFill>
                  <a:srgbClr val="1E4164"/>
                </a:solidFill>
              </a:rPr>
              <a:t>Notified parties – we expect to get feedback from some participants with respect to the requirement to notify 3</a:t>
            </a:r>
            <a:r>
              <a:rPr lang="en-AU" sz="2000" baseline="30000" dirty="0" smtClean="0">
                <a:solidFill>
                  <a:srgbClr val="1E4164"/>
                </a:solidFill>
              </a:rPr>
              <a:t>rd</a:t>
            </a:r>
            <a:r>
              <a:rPr lang="en-AU" sz="2000" dirty="0" smtClean="0">
                <a:solidFill>
                  <a:srgbClr val="1E4164"/>
                </a:solidFill>
              </a:rPr>
              <a:t> parties in all service orders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AU" sz="2000" dirty="0" smtClean="0">
                <a:solidFill>
                  <a:srgbClr val="1E4164"/>
                </a:solidFill>
              </a:rPr>
              <a:t>CSDN – Life Support changes have been flagged by the AER and these will most likely not be finalised before the end of B2B consultation.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AU" sz="2000" dirty="0" smtClean="0">
                <a:solidFill>
                  <a:srgbClr val="1E4164"/>
                </a:solidFill>
              </a:rPr>
              <a:t>Option 1 – make minimal change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AU" sz="2000" dirty="0" smtClean="0">
                <a:solidFill>
                  <a:srgbClr val="1E4164"/>
                </a:solidFill>
              </a:rPr>
              <a:t>Option 2 – keep or tweak changes and look to finalise in Final </a:t>
            </a:r>
          </a:p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AU" sz="2000" dirty="0">
              <a:solidFill>
                <a:srgbClr val="1E4164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AU" sz="2000" dirty="0" smtClean="0">
                <a:solidFill>
                  <a:srgbClr val="1E4164"/>
                </a:solidFill>
              </a:rPr>
              <a:t>B2B Obligations and IEC Directive (to be discussed)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AU" sz="2000" dirty="0" smtClean="0">
                <a:solidFill>
                  <a:srgbClr val="1E4164"/>
                </a:solidFill>
              </a:rPr>
              <a:t>Technical Design limitations (to be discussed)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AU" sz="2000" dirty="0">
              <a:solidFill>
                <a:srgbClr val="1E4164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AU" sz="2000" dirty="0" smtClean="0">
                <a:solidFill>
                  <a:srgbClr val="1E4164"/>
                </a:solidFill>
              </a:rPr>
              <a:t>OTHERS?</a:t>
            </a:r>
          </a:p>
          <a:p>
            <a:pPr lvl="0">
              <a:spcBef>
                <a:spcPct val="20000"/>
              </a:spcBef>
            </a:pPr>
            <a:endParaRPr lang="en-AU" sz="2000" dirty="0" smtClean="0">
              <a:solidFill>
                <a:srgbClr val="1E41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75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Technical Design update</a:t>
            </a:r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179512" y="1196752"/>
            <a:ext cx="8644977" cy="462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AU" sz="1600" dirty="0" smtClean="0">
                <a:solidFill>
                  <a:srgbClr val="1E4164"/>
                </a:solidFill>
              </a:rPr>
              <a:t>Key update:</a:t>
            </a:r>
          </a:p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rgbClr val="1E4164"/>
                </a:solidFill>
              </a:rPr>
              <a:t>SWG Focus group has met to discuss </a:t>
            </a:r>
            <a:r>
              <a:rPr lang="en-AU" sz="1600" dirty="0" err="1" smtClean="0">
                <a:solidFill>
                  <a:srgbClr val="1E4164"/>
                </a:solidFill>
              </a:rPr>
              <a:t>Webservices</a:t>
            </a:r>
            <a:r>
              <a:rPr lang="en-AU" sz="1600" dirty="0" smtClean="0">
                <a:solidFill>
                  <a:srgbClr val="1E4164"/>
                </a:solidFill>
              </a:rPr>
              <a:t> Push-Push Asynchronous approach and have agreed on the proposal that will be discussed in the SWG on the 6</a:t>
            </a:r>
            <a:r>
              <a:rPr lang="en-AU" sz="1600" baseline="30000" dirty="0" smtClean="0">
                <a:solidFill>
                  <a:srgbClr val="1E4164"/>
                </a:solidFill>
              </a:rPr>
              <a:t>th</a:t>
            </a:r>
            <a:r>
              <a:rPr lang="en-AU" sz="1600" dirty="0" smtClean="0">
                <a:solidFill>
                  <a:srgbClr val="1E4164"/>
                </a:solidFill>
              </a:rPr>
              <a:t> of December</a:t>
            </a:r>
          </a:p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rgbClr val="1E4164"/>
                </a:solidFill>
              </a:rPr>
              <a:t>The majority of the focus group members suggested that Synchronous </a:t>
            </a:r>
            <a:r>
              <a:rPr lang="en-AU" sz="1600" dirty="0" err="1" smtClean="0">
                <a:solidFill>
                  <a:srgbClr val="1E4164"/>
                </a:solidFill>
              </a:rPr>
              <a:t>Webservices</a:t>
            </a:r>
            <a:r>
              <a:rPr lang="en-AU" sz="1600" dirty="0" smtClean="0">
                <a:solidFill>
                  <a:srgbClr val="1E4164"/>
                </a:solidFill>
              </a:rPr>
              <a:t> was not a practical solution and  based on participants system limitations on the Asynchronous approach would fit the vast majority of use cases.  </a:t>
            </a:r>
          </a:p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rgbClr val="1E4164"/>
                </a:solidFill>
              </a:rPr>
              <a:t>Focus group has met to discuss the One to Many (multi-party protocol) and interoperability. Outcomes of this to be discussed on 6</a:t>
            </a:r>
            <a:r>
              <a:rPr lang="en-AU" sz="1600" baseline="30000" dirty="0" smtClean="0">
                <a:solidFill>
                  <a:srgbClr val="1E4164"/>
                </a:solidFill>
              </a:rPr>
              <a:t>th</a:t>
            </a:r>
            <a:r>
              <a:rPr lang="en-AU" sz="1600" dirty="0" smtClean="0">
                <a:solidFill>
                  <a:srgbClr val="1E4164"/>
                </a:solidFill>
              </a:rPr>
              <a:t> of December</a:t>
            </a:r>
          </a:p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rgbClr val="1E4164"/>
                </a:solidFill>
              </a:rPr>
              <a:t>Outcome of 6</a:t>
            </a:r>
            <a:r>
              <a:rPr lang="en-AU" sz="1600" baseline="30000" dirty="0" smtClean="0">
                <a:solidFill>
                  <a:srgbClr val="1E4164"/>
                </a:solidFill>
              </a:rPr>
              <a:t>th</a:t>
            </a:r>
            <a:r>
              <a:rPr lang="en-AU" sz="1600" dirty="0" smtClean="0">
                <a:solidFill>
                  <a:srgbClr val="1E4164"/>
                </a:solidFill>
              </a:rPr>
              <a:t> of December will finalise the additional new content for the Technical Delivery Specification procedure</a:t>
            </a:r>
          </a:p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rgbClr val="1E4164"/>
                </a:solidFill>
              </a:rPr>
              <a:t>Technical Delivery Specification Procedure planned to be reviewed with a focus group consisting of B2B and SWG working group members</a:t>
            </a:r>
            <a:endParaRPr lang="en-AU" sz="1600" dirty="0">
              <a:solidFill>
                <a:srgbClr val="1E4164"/>
              </a:solidFill>
            </a:endParaRPr>
          </a:p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rgbClr val="1E4164"/>
                </a:solidFill>
              </a:rPr>
              <a:t>Review of Consultation feedback from Technical Delivery Discussion paper early next week.</a:t>
            </a:r>
            <a:endParaRPr lang="en-AU" sz="1600" dirty="0">
              <a:solidFill>
                <a:srgbClr val="1E4164"/>
              </a:solidFill>
            </a:endParaRPr>
          </a:p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rgbClr val="1E4164"/>
                </a:solidFill>
              </a:rPr>
              <a:t>AEMO also plans to publish another SMP technical document to detail other technical details of the SMP platform such as the Web UI or LVI and the P2P functionality</a:t>
            </a:r>
          </a:p>
        </p:txBody>
      </p:sp>
    </p:spTree>
    <p:extLst>
      <p:ext uri="{BB962C8B-B14F-4D97-AF65-F5344CB8AC3E}">
        <p14:creationId xmlns:p14="http://schemas.microsoft.com/office/powerpoint/2010/main" val="39614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Technical Delivery Specification drafting – next steps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6860541"/>
              </p:ext>
            </p:extLst>
          </p:nvPr>
        </p:nvGraphicFramePr>
        <p:xfrm>
          <a:off x="457200" y="1357312"/>
          <a:ext cx="8229599" cy="473598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611866"/>
                <a:gridCol w="1589164"/>
                <a:gridCol w="5028569"/>
              </a:tblGrid>
              <a:tr h="2578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Activities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Dates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>
                          <a:effectLst/>
                        </a:rPr>
                        <a:t>Summary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</a:tr>
              <a:tr h="10312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Publish Push-Push &amp; Interoperability Material 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Tuesday </a:t>
                      </a:r>
                      <a:r>
                        <a:rPr lang="en-AU" sz="1000" dirty="0" smtClean="0">
                          <a:effectLst/>
                        </a:rPr>
                        <a:t>30th </a:t>
                      </a:r>
                      <a:r>
                        <a:rPr lang="en-AU" sz="1000" dirty="0">
                          <a:effectLst/>
                        </a:rPr>
                        <a:t>November 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AEMO will publish the Web Services ‘Push-Push’ &amp; interoperability material generated from the second focus group to the wider SWG audience, giving members 3 days to provide feedback prior to the next SWG meeting and allowing time for AEMO to make any required updates and discuss internally prior to the next SWG.  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</a:tr>
              <a:tr h="5156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  <a:latin typeface="+mn-lt"/>
                          <a:ea typeface="+mn-ea"/>
                        </a:rPr>
                        <a:t>First</a:t>
                      </a:r>
                      <a:r>
                        <a:rPr lang="en-AU" sz="1000" baseline="0" dirty="0" smtClean="0">
                          <a:effectLst/>
                          <a:latin typeface="+mn-lt"/>
                          <a:ea typeface="+mn-ea"/>
                        </a:rPr>
                        <a:t> round consultation feedback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</a:rPr>
                        <a:t>Friday 2 December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AEMO </a:t>
                      </a:r>
                      <a:r>
                        <a:rPr lang="en-AU" sz="1000" dirty="0" smtClean="0">
                          <a:effectLst/>
                        </a:rPr>
                        <a:t>to summarise all</a:t>
                      </a:r>
                      <a:r>
                        <a:rPr lang="en-AU" sz="1000" baseline="0" dirty="0" smtClean="0">
                          <a:effectLst/>
                        </a:rPr>
                        <a:t> the feedback from the TDS Discussion paper included in the initial draft consultation for B2B Procedures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</a:tr>
              <a:tr h="5156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SWG Meeting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Tuesday 6th December 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AEMO will Present final Web Service ‘Push-Push’ &amp; interoperability solutions. Incorporating any feedback where appropriate before sharing with the B2B WG. 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</a:tr>
              <a:tr h="5156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B2B Review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Thursday 8</a:t>
                      </a:r>
                      <a:r>
                        <a:rPr lang="en-AU" sz="1000" baseline="30000" dirty="0">
                          <a:effectLst/>
                        </a:rPr>
                        <a:t>th</a:t>
                      </a:r>
                      <a:r>
                        <a:rPr lang="en-AU" sz="1000" dirty="0">
                          <a:effectLst/>
                        </a:rPr>
                        <a:t> December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AEMO will share the Web Service ‘Push-Push’ solution with the B2B working group and any feedback received by the </a:t>
                      </a:r>
                      <a:r>
                        <a:rPr lang="en-AU" sz="1000" dirty="0" smtClean="0">
                          <a:effectLst/>
                        </a:rPr>
                        <a:t>participants</a:t>
                      </a:r>
                      <a:r>
                        <a:rPr lang="en-AU" sz="1000" baseline="0" dirty="0" smtClean="0">
                          <a:effectLst/>
                        </a:rPr>
                        <a:t> on discussion paper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</a:tr>
              <a:tr h="5156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B2B </a:t>
                      </a:r>
                      <a:r>
                        <a:rPr lang="en-AU" sz="1000" dirty="0" smtClean="0">
                          <a:effectLst/>
                        </a:rPr>
                        <a:t>Final Review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Thursday </a:t>
                      </a:r>
                      <a:r>
                        <a:rPr lang="en-AU" sz="1000" dirty="0" smtClean="0">
                          <a:effectLst/>
                        </a:rPr>
                        <a:t>15</a:t>
                      </a:r>
                      <a:r>
                        <a:rPr lang="en-AU" sz="1000" baseline="30000" dirty="0" smtClean="0">
                          <a:effectLst/>
                        </a:rPr>
                        <a:t>th</a:t>
                      </a:r>
                      <a:r>
                        <a:rPr lang="en-AU" sz="1000" dirty="0" smtClean="0">
                          <a:effectLst/>
                        </a:rPr>
                        <a:t> </a:t>
                      </a:r>
                      <a:r>
                        <a:rPr lang="en-AU" sz="1000" dirty="0">
                          <a:effectLst/>
                        </a:rPr>
                        <a:t>December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</a:rPr>
                        <a:t>AEMO to share Draft</a:t>
                      </a:r>
                      <a:r>
                        <a:rPr lang="en-AU" sz="1000" baseline="0" dirty="0" smtClean="0">
                          <a:effectLst/>
                        </a:rPr>
                        <a:t> Technical Delivery Specification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</a:tr>
              <a:tr h="461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SWG Meeting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Monday 19th December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Group to review all the </a:t>
                      </a:r>
                      <a:r>
                        <a:rPr lang="en-AU" sz="1000" dirty="0" err="1">
                          <a:effectLst/>
                        </a:rPr>
                        <a:t>aseXML</a:t>
                      </a:r>
                      <a:r>
                        <a:rPr lang="en-AU" sz="1000" dirty="0">
                          <a:effectLst/>
                        </a:rPr>
                        <a:t> schema changes required for both B2B &amp; B2M for the EN,MC &amp; SMP projects.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</a:tr>
              <a:tr h="461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  <a:latin typeface="+mn-lt"/>
                          <a:ea typeface="+mn-ea"/>
                        </a:rPr>
                        <a:t>IEC</a:t>
                      </a:r>
                      <a:r>
                        <a:rPr lang="en-AU" sz="1000" baseline="0" dirty="0" smtClean="0">
                          <a:effectLst/>
                          <a:latin typeface="+mn-lt"/>
                          <a:ea typeface="+mn-ea"/>
                        </a:rPr>
                        <a:t> Meeting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</a:rPr>
                        <a:t>Tuesday 20</a:t>
                      </a:r>
                      <a:r>
                        <a:rPr lang="en-AU" sz="1000" baseline="30000" dirty="0" smtClean="0">
                          <a:effectLst/>
                        </a:rPr>
                        <a:t>th</a:t>
                      </a:r>
                      <a:r>
                        <a:rPr lang="en-AU" sz="1000" dirty="0" smtClean="0">
                          <a:effectLst/>
                        </a:rPr>
                        <a:t> </a:t>
                      </a:r>
                      <a:r>
                        <a:rPr lang="en-AU" sz="1000" dirty="0">
                          <a:effectLst/>
                        </a:rPr>
                        <a:t>December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</a:rPr>
                        <a:t>IEC to accept</a:t>
                      </a:r>
                      <a:r>
                        <a:rPr lang="en-AU" sz="1000" baseline="0" dirty="0" smtClean="0">
                          <a:effectLst/>
                        </a:rPr>
                        <a:t> B2B WG recommendation on Draft B2B Procedures (including TDS)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</a:tr>
              <a:tr h="461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  <a:latin typeface="+mn-lt"/>
                          <a:ea typeface="+mn-ea"/>
                        </a:rPr>
                        <a:t>Draft</a:t>
                      </a:r>
                      <a:r>
                        <a:rPr lang="en-AU" sz="1000" baseline="0" dirty="0" smtClean="0">
                          <a:effectLst/>
                          <a:latin typeface="+mn-lt"/>
                          <a:ea typeface="+mn-ea"/>
                        </a:rPr>
                        <a:t> B2B Procedures published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</a:rPr>
                        <a:t>Friday 23rd </a:t>
                      </a:r>
                      <a:r>
                        <a:rPr lang="en-AU" sz="1000" dirty="0">
                          <a:effectLst/>
                        </a:rPr>
                        <a:t>December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AEMO </a:t>
                      </a:r>
                      <a:r>
                        <a:rPr lang="en-AU" sz="1000" dirty="0" smtClean="0">
                          <a:effectLst/>
                        </a:rPr>
                        <a:t>to publish draft B2B Procedures based on IEC/B2B WG recommendation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296" marR="61296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949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AU" dirty="0" smtClean="0"/>
              <a:t>IEC Directive and Guidance clause Drafting – see attached examples</a:t>
            </a:r>
            <a:endParaRPr lang="en-AU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51520" y="4869160"/>
            <a:ext cx="6480720" cy="18448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528"/>
              </a:spcBef>
              <a:buFont typeface="Courier New" pitchFamily="49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384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 sz="1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600" dirty="0" smtClean="0"/>
              <a:t>Power of Choice [PoC]</a:t>
            </a:r>
          </a:p>
        </p:txBody>
      </p:sp>
    </p:spTree>
    <p:extLst>
      <p:ext uri="{BB962C8B-B14F-4D97-AF65-F5344CB8AC3E}">
        <p14:creationId xmlns:p14="http://schemas.microsoft.com/office/powerpoint/2010/main" val="271800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IEC Directive </a:t>
            </a:r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179512" y="1196752"/>
            <a:ext cx="864497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AU" sz="2000" dirty="0" smtClean="0">
                <a:solidFill>
                  <a:srgbClr val="1E4164"/>
                </a:solidFill>
              </a:rPr>
              <a:t>AEMO still requires specific references for inclusion in the Draft procedures based on the IEC Directive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AU" sz="2000" dirty="0" smtClean="0">
                <a:solidFill>
                  <a:srgbClr val="1E4164"/>
                </a:solidFill>
              </a:rPr>
              <a:t>NER/NERR and Distributor Code references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AU" sz="2000" dirty="0" smtClean="0">
                <a:solidFill>
                  <a:srgbClr val="1E4164"/>
                </a:solidFill>
              </a:rPr>
              <a:t>MDP SLP largely complete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AU" sz="2000" dirty="0" smtClean="0">
                <a:solidFill>
                  <a:srgbClr val="1E4164"/>
                </a:solidFill>
              </a:rPr>
              <a:t>Review of Clauses needed to ensure all obligations – outside of those relating to communications - are captured</a:t>
            </a:r>
          </a:p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AU" sz="2000" dirty="0" smtClean="0">
                <a:solidFill>
                  <a:srgbClr val="1E4164"/>
                </a:solidFill>
              </a:rPr>
              <a:t>AGL Legal comments and specific re-drafting is currently being gathered and these will be incorporated – where appropriate - into Draft procedures</a:t>
            </a:r>
          </a:p>
        </p:txBody>
      </p:sp>
    </p:spTree>
    <p:extLst>
      <p:ext uri="{BB962C8B-B14F-4D97-AF65-F5344CB8AC3E}">
        <p14:creationId xmlns:p14="http://schemas.microsoft.com/office/powerpoint/2010/main" val="232573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Schedule</a:t>
            </a:r>
            <a:endParaRPr lang="en-AU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01473"/>
            <a:ext cx="8229600" cy="4480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64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Next steps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1 December – AEMO to send login details for Link site that will hold all consultation responses</a:t>
            </a:r>
          </a:p>
          <a:p>
            <a:r>
              <a:rPr lang="en-AU" dirty="0" smtClean="0"/>
              <a:t>Consultation closes on 2 December</a:t>
            </a:r>
          </a:p>
          <a:p>
            <a:r>
              <a:rPr lang="en-AU" dirty="0" smtClean="0"/>
              <a:t>3-4 December – </a:t>
            </a:r>
            <a:r>
              <a:rPr lang="en-AU" dirty="0"/>
              <a:t>I</a:t>
            </a:r>
            <a:r>
              <a:rPr lang="en-AU" dirty="0" smtClean="0"/>
              <a:t>nitial Response collation</a:t>
            </a:r>
          </a:p>
          <a:p>
            <a:r>
              <a:rPr lang="en-AU" dirty="0" smtClean="0"/>
              <a:t>5 December – 12-12:15pm B2B WG phone </a:t>
            </a:r>
            <a:r>
              <a:rPr lang="en-AU" dirty="0" err="1" smtClean="0"/>
              <a:t>hookup</a:t>
            </a:r>
            <a:r>
              <a:rPr lang="en-AU" dirty="0" smtClean="0"/>
              <a:t> to discuss progress and highlight any concerns</a:t>
            </a:r>
          </a:p>
          <a:p>
            <a:r>
              <a:rPr lang="en-AU" dirty="0" smtClean="0"/>
              <a:t>6 December 12 noon – for each procedure all major issues highlighted and sent back to AEMO in agreed template</a:t>
            </a:r>
          </a:p>
          <a:p>
            <a:r>
              <a:rPr lang="en-AU" dirty="0" smtClean="0"/>
              <a:t>AEMO to produce consolidated issues paper for workshop 7-8 December</a:t>
            </a:r>
          </a:p>
          <a:p>
            <a:r>
              <a:rPr lang="en-AU" dirty="0" smtClean="0"/>
              <a:t>COB 8 December AEMO will provide an update to IEC/PCF and Exec Forum groups on progress and likelihood of achieve 23 December Draft publish date</a:t>
            </a:r>
          </a:p>
        </p:txBody>
      </p:sp>
    </p:spTree>
    <p:extLst>
      <p:ext uri="{BB962C8B-B14F-4D97-AF65-F5344CB8AC3E}">
        <p14:creationId xmlns:p14="http://schemas.microsoft.com/office/powerpoint/2010/main" val="971916175"/>
      </p:ext>
    </p:extLst>
  </p:cSld>
  <p:clrMapOvr>
    <a:masterClrMapping/>
  </p:clrMapOvr>
</p:sld>
</file>

<file path=ppt/theme/theme1.xml><?xml version="1.0" encoding="utf-8"?>
<a:theme xmlns:a="http://schemas.openxmlformats.org/drawingml/2006/main" name="AEMO Internal - White">
  <a:themeElements>
    <a:clrScheme name="AEMO09">
      <a:dk1>
        <a:srgbClr val="1E4164"/>
      </a:dk1>
      <a:lt1>
        <a:srgbClr val="FFFFFF"/>
      </a:lt1>
      <a:dk2>
        <a:srgbClr val="F37421"/>
      </a:dk2>
      <a:lt2>
        <a:srgbClr val="C41230"/>
      </a:lt2>
      <a:accent1>
        <a:srgbClr val="FFC222"/>
      </a:accent1>
      <a:accent2>
        <a:srgbClr val="948671"/>
      </a:accent2>
      <a:accent3>
        <a:srgbClr val="FFFFFF"/>
      </a:accent3>
      <a:accent4>
        <a:srgbClr val="1E4164"/>
      </a:accent4>
      <a:accent5>
        <a:srgbClr val="A9C399"/>
      </a:accent5>
      <a:accent6>
        <a:srgbClr val="CB7E80"/>
      </a:accent6>
      <a:hlink>
        <a:srgbClr val="F37421"/>
      </a:hlink>
      <a:folHlink>
        <a:srgbClr val="C4123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EMO09">
  <a:themeElements>
    <a:clrScheme name="AEMO09">
      <a:dk1>
        <a:srgbClr val="1E4164"/>
      </a:dk1>
      <a:lt1>
        <a:srgbClr val="FFFFFF"/>
      </a:lt1>
      <a:dk2>
        <a:srgbClr val="F37421"/>
      </a:dk2>
      <a:lt2>
        <a:srgbClr val="C41230"/>
      </a:lt2>
      <a:accent1>
        <a:srgbClr val="FFC222"/>
      </a:accent1>
      <a:accent2>
        <a:srgbClr val="948671"/>
      </a:accent2>
      <a:accent3>
        <a:srgbClr val="FFFFFF"/>
      </a:accent3>
      <a:accent4>
        <a:srgbClr val="1E4164"/>
      </a:accent4>
      <a:accent5>
        <a:srgbClr val="A9C399"/>
      </a:accent5>
      <a:accent6>
        <a:srgbClr val="CB7E80"/>
      </a:accent6>
      <a:hlink>
        <a:srgbClr val="F37421"/>
      </a:hlink>
      <a:folHlink>
        <a:srgbClr val="C4123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EMO Internal - White">
  <a:themeElements>
    <a:clrScheme name="AEMO09">
      <a:dk1>
        <a:srgbClr val="1E4164"/>
      </a:dk1>
      <a:lt1>
        <a:srgbClr val="FFFFFF"/>
      </a:lt1>
      <a:dk2>
        <a:srgbClr val="F37421"/>
      </a:dk2>
      <a:lt2>
        <a:srgbClr val="C41230"/>
      </a:lt2>
      <a:accent1>
        <a:srgbClr val="FFC222"/>
      </a:accent1>
      <a:accent2>
        <a:srgbClr val="948671"/>
      </a:accent2>
      <a:accent3>
        <a:srgbClr val="FFFFFF"/>
      </a:accent3>
      <a:accent4>
        <a:srgbClr val="1E4164"/>
      </a:accent4>
      <a:accent5>
        <a:srgbClr val="A9C399"/>
      </a:accent5>
      <a:accent6>
        <a:srgbClr val="CB7E80"/>
      </a:accent6>
      <a:hlink>
        <a:srgbClr val="F37421"/>
      </a:hlink>
      <a:folHlink>
        <a:srgbClr val="C4123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EMOCustodian xmlns="a14523ce-dede-483e-883a-2d83261080bd">
      <UserInfo>
        <DisplayName>Russell Mogg</DisplayName>
        <AccountId>157</AccountId>
        <AccountType/>
      </UserInfo>
    </AEMOCustodian>
    <ArchiveDocument xmlns="a14523ce-dede-483e-883a-2d83261080bd">false</ArchiveDocument>
    <AEMODocumentTypeTaxHTField0 xmlns="a14523ce-dede-483e-883a-2d83261080b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Project Record</TermName>
          <TermId xmlns="http://schemas.microsoft.com/office/infopath/2007/PartnerControls">c6e997aa-0fc5-4f15-8a0d-d85f1359ae2e</TermId>
        </TermInfo>
      </Terms>
    </AEMODocumentTypeTaxHTField0>
    <AEMOKeywordsTaxHTField0 xmlns="a14523ce-dede-483e-883a-2d83261080b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Project management</TermName>
          <TermId xmlns="http://schemas.microsoft.com/office/infopath/2007/PartnerControls">7ebbf2dd-9796-4b14-9303-aab6234575aa</TermId>
        </TermInfo>
      </Terms>
    </AEMOKeywordsTaxHTField0>
    <TaxCatchAll xmlns="a14523ce-dede-483e-883a-2d83261080bd">
      <Value>2</Value>
      <Value>9</Value>
    </TaxCatchAll>
    <AEMODescription xmlns="a14523ce-dede-483e-883a-2d83261080bd" xsi:nil="true"/>
    <_dlc_DocId xmlns="a14523ce-dede-483e-883a-2d83261080bd">PROJECT-352-5289</_dlc_DocId>
    <_dlc_DocIdUrl xmlns="a14523ce-dede-483e-883a-2d83261080bd">
      <Url>http://sharedocs/projects/pocprogram/_layouts/15/DocIdRedir.aspx?ID=PROJECT-352-5289</Url>
      <Description>PROJECT-352-5289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EMODocument" ma:contentTypeID="0x0101009BE89D58CAF0934CA32A20BCFFD353DC00DDEC116C19245B4398932FF2C50DC75A" ma:contentTypeVersion="0" ma:contentTypeDescription="" ma:contentTypeScope="" ma:versionID="89bccbf02eec9f969d3651569cced181">
  <xsd:schema xmlns:xsd="http://www.w3.org/2001/XMLSchema" xmlns:xs="http://www.w3.org/2001/XMLSchema" xmlns:p="http://schemas.microsoft.com/office/2006/metadata/properties" xmlns:ns2="a14523ce-dede-483e-883a-2d83261080bd" targetNamespace="http://schemas.microsoft.com/office/2006/metadata/properties" ma:root="true" ma:fieldsID="7d74405751bc119387ad193d718cb389" ns2:_="">
    <xsd:import namespace="a14523ce-dede-483e-883a-2d83261080b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AEMOCustodian" minOccurs="0"/>
                <xsd:element ref="ns2:AEMODescription" minOccurs="0"/>
                <xsd:element ref="ns2:AEMODocumentTypeTaxHTField0" minOccurs="0"/>
                <xsd:element ref="ns2:AEMOKeywordsTaxHTField0" minOccurs="0"/>
                <xsd:element ref="ns2:ArchiveDocu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523ce-dede-483e-883a-2d83261080b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hidden="true" ma:list="{93fb317b-587c-4d3f-8b3e-5de22a86522e}" ma:internalName="TaxCatchAll" ma:showField="CatchAllData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93fb317b-587c-4d3f-8b3e-5de22a86522e}" ma:internalName="TaxCatchAllLabel" ma:readOnly="true" ma:showField="CatchAllDataLabel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EMOCustodian" ma:index="13" nillable="true" ma:displayName="AEMOCustodian" ma:list="UserInfo" ma:SharePointGroup="0" ma:internalName="AEMOCustodian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EMODescription" ma:index="14" nillable="true" ma:displayName="AEMODescription" ma:internalName="AEMODescription">
      <xsd:simpleType>
        <xsd:restriction base="dms:Note"/>
      </xsd:simpleType>
    </xsd:element>
    <xsd:element name="AEMODocumentTypeTaxHTField0" ma:index="15" nillable="true" ma:taxonomy="true" ma:internalName="AEMODocumentTypeTaxHTField0" ma:taxonomyFieldName="AEMODocumentType" ma:displayName="AEMODocumentType" ma:default="1;#Operational Record|859762f2-4462-42eb-9744-c955c7e2c540" ma:fieldId="{da861434-c661-4929-8c0f-a462c80621ee}" ma:sspId="409ac0fb-07cb-4169-8a26-def2760b5502" ma:termSetId="7d85e329-3a18-4351-8865-4c9585fd1c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EMOKeywordsTaxHTField0" ma:index="17" nillable="true" ma:taxonomy="true" ma:internalName="AEMOKeywordsTaxHTField0" ma:taxonomyFieldName="AEMOKeywords" ma:displayName="AEMOKeywords" ma:default="" ma:fieldId="{443585ba-fce9-427e-bd78-308c17c973aa}" ma:taxonomyMulti="true" ma:sspId="409ac0fb-07cb-4169-8a26-def2760b5502" ma:termSetId="70885f33-8be5-4917-bc67-8833a068ef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ArchiveDocument" ma:index="19" nillable="true" ma:displayName="ArchiveDocument" ma:default="0" ma:description="Checking this box will send the document to the AEMO Archive and leave a link in its place." ma:internalName="ArchiveDocumen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5.xml><?xml version="1.0" encoding="utf-8"?>
<?mso-contentType ?>
<SharedContentType xmlns="Microsoft.SharePoint.Taxonomy.ContentTypeSync" SourceId="409ac0fb-07cb-4169-8a26-def2760b5502" ContentTypeId="0x0101009BE89D58CAF0934CA32A20BCFFD353DC" PreviousValue="false"/>
</file>

<file path=customXml/item6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06F7C4-89B3-4A32-A0EA-778D6CA35DA9}"/>
</file>

<file path=customXml/itemProps2.xml><?xml version="1.0" encoding="utf-8"?>
<ds:datastoreItem xmlns:ds="http://schemas.openxmlformats.org/officeDocument/2006/customXml" ds:itemID="{95A4EF9B-3648-4F5D-9DC3-B452B07F2A17}"/>
</file>

<file path=customXml/itemProps3.xml><?xml version="1.0" encoding="utf-8"?>
<ds:datastoreItem xmlns:ds="http://schemas.openxmlformats.org/officeDocument/2006/customXml" ds:itemID="{86DE7C3E-FA98-4213-AAFB-A4189D7F811D}"/>
</file>

<file path=customXml/itemProps4.xml><?xml version="1.0" encoding="utf-8"?>
<ds:datastoreItem xmlns:ds="http://schemas.openxmlformats.org/officeDocument/2006/customXml" ds:itemID="{5DF03D71-36AC-4B59-89A7-6F2CDE78E379}"/>
</file>

<file path=customXml/itemProps5.xml><?xml version="1.0" encoding="utf-8"?>
<ds:datastoreItem xmlns:ds="http://schemas.openxmlformats.org/officeDocument/2006/customXml" ds:itemID="{5BE2C0F5-6C35-4191-9A0B-272F9F8C36B8}"/>
</file>

<file path=customXml/itemProps6.xml><?xml version="1.0" encoding="utf-8"?>
<ds:datastoreItem xmlns:ds="http://schemas.openxmlformats.org/officeDocument/2006/customXml" ds:itemID="{AD669539-A0C1-4904-9A2C-4B5514B379DE}"/>
</file>

<file path=docProps/app.xml><?xml version="1.0" encoding="utf-8"?>
<Properties xmlns="http://schemas.openxmlformats.org/officeDocument/2006/extended-properties" xmlns:vt="http://schemas.openxmlformats.org/officeDocument/2006/docPropsVTypes">
  <Template>AEMO Internal - White</Template>
  <TotalTime>22218</TotalTime>
  <Words>746</Words>
  <Application>Microsoft Office PowerPoint</Application>
  <PresentationFormat>On-screen Show (4:3)</PresentationFormat>
  <Paragraphs>83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AEMO Internal - White</vt:lpstr>
      <vt:lpstr>AEMO09</vt:lpstr>
      <vt:lpstr>2_AEMO Internal - White</vt:lpstr>
      <vt:lpstr>B2B Working Group 30 November, 2016</vt:lpstr>
      <vt:lpstr>AGENDA</vt:lpstr>
      <vt:lpstr>B2B Procedure issues for review period</vt:lpstr>
      <vt:lpstr>Technical Design update</vt:lpstr>
      <vt:lpstr>Technical Delivery Specification drafting – next steps</vt:lpstr>
      <vt:lpstr>IEC Directive and Guidance clause Drafting – see attached examples</vt:lpstr>
      <vt:lpstr>IEC Directive </vt:lpstr>
      <vt:lpstr>Schedule</vt:lpstr>
      <vt:lpstr>Next steps</vt:lpstr>
    </vt:vector>
  </TitlesOfParts>
  <Company>AEMO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20150730-RetailMarketsSC_10</dc:title>
  <dc:creator>dave</dc:creator>
  <cp:lastModifiedBy>Jennifer Fikret</cp:lastModifiedBy>
  <cp:revision>429</cp:revision>
  <cp:lastPrinted>2016-03-17T02:35:45Z</cp:lastPrinted>
  <dcterms:created xsi:type="dcterms:W3CDTF">2013-07-31T22:43:56Z</dcterms:created>
  <dcterms:modified xsi:type="dcterms:W3CDTF">2016-11-29T22:16:26Z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0x0101009BE89D58CAF0934CA32A20BCFFD353DC00DDEC116C19245B4398932FF2C50DC75A</vt:lpwstr>
  </property>
  <property fmtid="{D5CDD505-2E9C-101B-9397-08002B2CF9AE}" pid="3" name="_dlc_DocIdItemGuid">
    <vt:lpwstr>7c9bd348-c8d1-41f0-99e0-39394e773c10</vt:lpwstr>
  </property>
  <property fmtid="{D5CDD505-2E9C-101B-9397-08002B2CF9AE}" pid="4" name="AEMODocumentType">
    <vt:lpwstr>2;#Project Record|c6e997aa-0fc5-4f15-8a0d-d85f1359ae2e</vt:lpwstr>
  </property>
  <property fmtid="{D5CDD505-2E9C-101B-9397-08002B2CF9AE}" pid="5" name="AEMOKeywords">
    <vt:lpwstr>9;#Project management|7ebbf2dd-9796-4b14-9303-aab6234575aa</vt:lpwstr>
  </property>
</Properties>
</file>