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7"/>
    <p:sldMasterId id="2147483668" r:id="rId8"/>
    <p:sldMasterId id="2147483679" r:id="rId9"/>
    <p:sldMasterId id="2147483691" r:id="rId10"/>
    <p:sldMasterId id="2147483702" r:id="rId11"/>
  </p:sldMasterIdLst>
  <p:notesMasterIdLst>
    <p:notesMasterId r:id="rId29"/>
  </p:notesMasterIdLst>
  <p:handoutMasterIdLst>
    <p:handoutMasterId r:id="rId30"/>
  </p:handoutMasterIdLst>
  <p:sldIdLst>
    <p:sldId id="305" r:id="rId12"/>
    <p:sldId id="306" r:id="rId13"/>
    <p:sldId id="298" r:id="rId14"/>
    <p:sldId id="300" r:id="rId15"/>
    <p:sldId id="302" r:id="rId16"/>
    <p:sldId id="303" r:id="rId17"/>
    <p:sldId id="309" r:id="rId18"/>
    <p:sldId id="307" r:id="rId19"/>
    <p:sldId id="308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310" r:id="rId28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>
      <p:cViewPr varScale="1">
        <p:scale>
          <a:sx n="97" d="100"/>
          <a:sy n="97" d="100"/>
        </p:scale>
        <p:origin x="19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5.xml"/><Relationship Id="rId24" Type="http://schemas.openxmlformats.org/officeDocument/2006/relationships/slide" Target="slides/slide13.xml"/><Relationship Id="rId32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4.xml"/><Relationship Id="rId19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8FCBEE0F-9B4D-491C-84BB-3E9E0070B385}" type="datetime6">
              <a:rPr lang="en-AU" smtClean="0"/>
              <a:pPr/>
              <a:t>November 16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EA99B4BD-713B-4495-9D01-E8924967338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584302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03ACC81A-B302-4C12-B328-398E6FA12FC5}" type="datetime6">
              <a:rPr lang="en-AU" smtClean="0"/>
              <a:pPr/>
              <a:t>November 16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6CE55DB7-4594-4DFF-AA9B-D4C01173DE38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72088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7A960-76EE-46E0-83E8-8CE5A69466FA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0576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3C024-FF04-452E-A843-7509EA20A5BF}" type="slidenum">
              <a:rPr lang="en-AU" smtClean="0">
                <a:solidFill>
                  <a:prstClr val="black"/>
                </a:solidFill>
              </a:rPr>
              <a:pPr/>
              <a:t>4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3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Intent to Publish 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3ACC81A-B302-4C12-B328-398E6FA12FC5}" type="datetime6">
              <a:rPr lang="en-AU" smtClean="0">
                <a:solidFill>
                  <a:prstClr val="black"/>
                </a:solidFill>
              </a:rPr>
              <a:pPr/>
              <a:t>November 16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E55DB7-4594-4DFF-AA9B-D4C01173DE38}" type="slidenum">
              <a:rPr lang="en-AU" smtClean="0">
                <a:solidFill>
                  <a:prstClr val="black"/>
                </a:solidFill>
              </a:rPr>
              <a:pPr/>
              <a:t>5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091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Intent to Publish 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3ACC81A-B302-4C12-B328-398E6FA12FC5}" type="datetime6">
              <a:rPr lang="en-AU" smtClean="0">
                <a:solidFill>
                  <a:prstClr val="black"/>
                </a:solidFill>
              </a:rPr>
              <a:pPr/>
              <a:t>November 16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E55DB7-4594-4DFF-AA9B-D4C01173DE38}" type="slidenum">
              <a:rPr lang="en-AU" smtClean="0">
                <a:solidFill>
                  <a:prstClr val="black"/>
                </a:solidFill>
              </a:rPr>
              <a:pPr/>
              <a:t>6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8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-Page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4572000" y="161768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686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457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845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84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08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19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5194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4061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626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071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6067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Page-Whit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5860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Page-GREY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879417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600" indent="-363600">
              <a:buFont typeface="Arial" pitchFamily="34" charset="0"/>
              <a:buChar char="•"/>
              <a:defRPr cap="none" baseline="0"/>
            </a:lvl1pPr>
            <a:lvl2pPr>
              <a:buFont typeface="Courier New" pitchFamily="49" charset="0"/>
              <a:buChar char="o"/>
              <a:defRPr sz="2200"/>
            </a:lvl2pPr>
            <a:lvl3pPr marL="1076400" indent="-363600">
              <a:buFont typeface="Wingdings" pitchFamily="2" charset="2"/>
              <a:buChar char="Ø"/>
              <a:defRPr/>
            </a:lvl3pPr>
            <a:lvl4pPr marL="1346400" indent="-270000">
              <a:buFont typeface="Arial" pitchFamily="34" charset="0"/>
              <a:buChar char="•"/>
              <a:defRPr/>
            </a:lvl4pPr>
            <a:lvl5pPr marL="1612800" indent="-270000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248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51358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05276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34162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063962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69695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136744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855883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Page-Whit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24667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Page-GREY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401904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600" indent="-363600">
              <a:buFont typeface="Arial" pitchFamily="34" charset="0"/>
              <a:buChar char="•"/>
              <a:defRPr cap="none" baseline="0"/>
            </a:lvl1pPr>
            <a:lvl2pPr>
              <a:buFont typeface="Courier New" pitchFamily="49" charset="0"/>
              <a:buChar char="o"/>
              <a:defRPr sz="2200"/>
            </a:lvl2pPr>
            <a:lvl3pPr marL="1076400" indent="-363600">
              <a:buFont typeface="Wingdings" pitchFamily="2" charset="2"/>
              <a:buChar char="Ø"/>
              <a:defRPr/>
            </a:lvl3pPr>
            <a:lvl4pPr marL="1346400" indent="-270000">
              <a:buFont typeface="Arial" pitchFamily="34" charset="0"/>
              <a:buChar char="•"/>
              <a:defRPr/>
            </a:lvl4pPr>
            <a:lvl5pPr marL="1612800" indent="-270000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0918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bg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831038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31645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45013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429818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6472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20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itle 1"/>
          <p:cNvSpPr txBox="1">
            <a:spLocks/>
          </p:cNvSpPr>
          <p:nvPr userDrawn="1"/>
        </p:nvSpPr>
        <p:spPr>
          <a:xfrm>
            <a:off x="4716016" y="-1626"/>
            <a:ext cx="4418628" cy="3068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1600" i="1" cap="none" dirty="0" smtClean="0">
                <a:solidFill>
                  <a:srgbClr val="FFFFFF"/>
                </a:solidFill>
              </a:rPr>
              <a:t>Power of Choice – Metering Competition</a:t>
            </a:r>
            <a:endParaRPr lang="en-AU" sz="16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762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472254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 smtClean="0"/>
              <a:t>SLIDE </a:t>
            </a:r>
            <a:fld id="{B602A6DE-BF6F-4EAB-917C-8134D0F37D4B}" type="slidenum">
              <a:rPr lang="en-AU" sz="1100" smtClean="0"/>
              <a:pPr algn="r"/>
              <a:t>‹#›</a:t>
            </a:fld>
            <a:endParaRPr lang="en-AU" sz="1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2" r:id="rId5"/>
    <p:sldLayoutId id="2147483653" r:id="rId6"/>
    <p:sldLayoutId id="2147483654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538" indent="-363538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3538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00" indent="-268288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 smtClean="0"/>
              <a:t>SLIDE </a:t>
            </a:r>
            <a:fld id="{B602A6DE-BF6F-4EAB-917C-8134D0F37D4B}" type="slidenum">
              <a:rPr lang="en-AU" sz="1100" smtClean="0"/>
              <a:pPr algn="r"/>
              <a:t>‹#›</a:t>
            </a:fld>
            <a:endParaRPr lang="en-AU" sz="1100" dirty="0"/>
          </a:p>
        </p:txBody>
      </p:sp>
      <p:pic>
        <p:nvPicPr>
          <p:cNvPr id="6" name="Picture 5" descr="Header 1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3600" indent="-363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400" indent="-363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4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800" indent="-2700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48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 smtClean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48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600" indent="-363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ts val="528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400" indent="-363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4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800" indent="-270000" algn="l" defTabSz="914400" rtl="0" eaLnBrk="1" latinLnBrk="0" hangingPunct="1">
        <a:spcBef>
          <a:spcPts val="384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 smtClean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7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600" indent="-363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ts val="528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400" indent="-363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4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800" indent="-270000" algn="l" defTabSz="914400" rtl="0" eaLnBrk="1" latinLnBrk="0" hangingPunct="1">
        <a:spcBef>
          <a:spcPts val="384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emo.com.au/About-the-Industry/~/media/Files/About%20the%20industry/Working%20Groups/2016/External%202016%20Industry%20Meeting%20Schedule.ashx" TargetMode="External"/><Relationship Id="rId3" Type="http://schemas.openxmlformats.org/officeDocument/2006/relationships/notesSlide" Target="../notesSlides/notesSlide2.xml"/><Relationship Id="rId7" Type="http://schemas.openxmlformats.org/officeDocument/2006/relationships/hyperlink" Target="mailto:poc@aemo.com.au" TargetMode="Externa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Visio_Drawing1.vsdx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729574"/>
            <a:ext cx="8208912" cy="1470025"/>
          </a:xfrm>
        </p:spPr>
        <p:txBody>
          <a:bodyPr>
            <a:normAutofit/>
          </a:bodyPr>
          <a:lstStyle/>
          <a:p>
            <a:r>
              <a:rPr lang="en-AU" dirty="0" smtClean="0"/>
              <a:t>Power of choice (POC) </a:t>
            </a: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>Executive Forum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5301208"/>
            <a:ext cx="6400800" cy="500066"/>
          </a:xfrm>
        </p:spPr>
        <p:txBody>
          <a:bodyPr/>
          <a:lstStyle/>
          <a:p>
            <a:r>
              <a:rPr lang="en-AU" dirty="0" smtClean="0"/>
              <a:t>28 June 2016</a:t>
            </a:r>
            <a:endParaRPr lang="en-AU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14348" y="6143644"/>
            <a:ext cx="3857652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07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80684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AEMO Power of choice (POC) implementation project: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Market Readiness Strategy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5233190"/>
            <a:ext cx="6400800" cy="500066"/>
          </a:xfrm>
        </p:spPr>
        <p:txBody>
          <a:bodyPr/>
          <a:lstStyle/>
          <a:p>
            <a:r>
              <a:rPr lang="en-AU" dirty="0" smtClean="0"/>
              <a:t>28 June 2016</a:t>
            </a:r>
            <a:endParaRPr lang="en-AU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14348" y="6143644"/>
            <a:ext cx="3857652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Presented</a:t>
            </a:r>
            <a:r>
              <a:rPr kumimoji="0" lang="en-AU" sz="1400" b="0" i="0" u="none" strike="noStrike" kern="1200" cap="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ben healy</a:t>
            </a:r>
            <a:endParaRPr kumimoji="0" lang="en-AU" sz="14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618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3.3 Overview of draft strategy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256584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AU" b="1" dirty="0"/>
              <a:t>Definition of “market readiness”</a:t>
            </a:r>
          </a:p>
          <a:p>
            <a:pPr>
              <a:spcBef>
                <a:spcPts val="1200"/>
              </a:spcBef>
            </a:pPr>
            <a:r>
              <a:rPr lang="en-AU" dirty="0"/>
              <a:t>Successful implementation of all necessary activities by AEMO and NEM participants</a:t>
            </a:r>
          </a:p>
          <a:p>
            <a:pPr>
              <a:spcBef>
                <a:spcPts val="1200"/>
              </a:spcBef>
            </a:pPr>
            <a:r>
              <a:rPr lang="en-AU" dirty="0"/>
              <a:t>Seamless transition to procedural arrangements, 1 Dec 2017</a:t>
            </a:r>
          </a:p>
          <a:p>
            <a:pPr lvl="1">
              <a:spcBef>
                <a:spcPts val="1200"/>
              </a:spcBef>
            </a:pPr>
            <a:r>
              <a:rPr lang="en-AU" dirty="0"/>
              <a:t>Relevant rule/procedure changes: MC, MRP, EN, B2B/SMP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AU" b="1" dirty="0"/>
              <a:t>Purpose of Strategy</a:t>
            </a:r>
          </a:p>
          <a:p>
            <a:pPr>
              <a:spcBef>
                <a:spcPts val="1200"/>
              </a:spcBef>
            </a:pPr>
            <a:r>
              <a:rPr lang="en-AU" dirty="0"/>
              <a:t>Plan for managing, coordinating, monitoring, reporting on AEMO &amp; NEM participants’ business systems preparedness</a:t>
            </a:r>
          </a:p>
          <a:p>
            <a:pPr>
              <a:spcBef>
                <a:spcPts val="1200"/>
              </a:spcBef>
            </a:pPr>
            <a:r>
              <a:rPr lang="en-AU" dirty="0"/>
              <a:t>Help inform development of supporting processes</a:t>
            </a:r>
          </a:p>
          <a:p>
            <a:pPr>
              <a:spcBef>
                <a:spcPts val="1200"/>
              </a:spcBef>
            </a:pPr>
            <a:r>
              <a:rPr lang="en-AU" dirty="0"/>
              <a:t>Seamless transition to new procedural arrangements</a:t>
            </a:r>
          </a:p>
        </p:txBody>
      </p:sp>
    </p:spTree>
    <p:extLst>
      <p:ext uri="{BB962C8B-B14F-4D97-AF65-F5344CB8AC3E}">
        <p14:creationId xmlns:p14="http://schemas.microsoft.com/office/powerpoint/2010/main" val="4272121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3.3 Scope of draft strategy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052736"/>
            <a:ext cx="9073008" cy="5616624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AU" b="1" dirty="0" smtClean="0"/>
              <a:t>Scope of Strategy</a:t>
            </a:r>
          </a:p>
          <a:p>
            <a:pPr>
              <a:spcBef>
                <a:spcPts val="1200"/>
              </a:spcBef>
            </a:pPr>
            <a:r>
              <a:rPr lang="en-AU" dirty="0" smtClean="0"/>
              <a:t>Inside scope</a:t>
            </a:r>
          </a:p>
          <a:p>
            <a:pPr lvl="1">
              <a:spcBef>
                <a:spcPts val="1200"/>
              </a:spcBef>
            </a:pPr>
            <a:r>
              <a:rPr lang="en-AU" dirty="0" smtClean="0"/>
              <a:t>Market readiness phases (test systems, accred’n, regist’n)</a:t>
            </a:r>
          </a:p>
          <a:p>
            <a:pPr lvl="1">
              <a:spcBef>
                <a:spcPts val="1200"/>
              </a:spcBef>
            </a:pPr>
            <a:r>
              <a:rPr lang="en-AU" dirty="0" smtClean="0"/>
              <a:t>Stakeholder engagement activities (forums, enquiries, facilitation of “go-live” decision)</a:t>
            </a:r>
          </a:p>
          <a:p>
            <a:pPr lvl="1">
              <a:spcBef>
                <a:spcPts val="1200"/>
              </a:spcBef>
            </a:pPr>
            <a:r>
              <a:rPr lang="en-AU" dirty="0" smtClean="0"/>
              <a:t>Reporting and monitoring processes (progress reports)</a:t>
            </a:r>
          </a:p>
          <a:p>
            <a:pPr lvl="1">
              <a:spcBef>
                <a:spcPts val="1200"/>
              </a:spcBef>
            </a:pPr>
            <a:r>
              <a:rPr lang="en-AU" dirty="0" smtClean="0"/>
              <a:t>Education and training activities (information, guidance, w/shops to promote better understanding of POC reforms)</a:t>
            </a:r>
          </a:p>
          <a:p>
            <a:pPr>
              <a:spcBef>
                <a:spcPts val="1200"/>
              </a:spcBef>
            </a:pPr>
            <a:r>
              <a:rPr lang="en-AU" dirty="0" smtClean="0"/>
              <a:t>Outside scope</a:t>
            </a:r>
          </a:p>
          <a:p>
            <a:pPr lvl="1">
              <a:spcBef>
                <a:spcPts val="1200"/>
              </a:spcBef>
            </a:pPr>
            <a:r>
              <a:rPr lang="en-AU" dirty="0" smtClean="0"/>
              <a:t>Consequential activities (changes/testing to supporting business systems and processes)</a:t>
            </a:r>
          </a:p>
          <a:p>
            <a:pPr lvl="1">
              <a:spcBef>
                <a:spcPts val="1200"/>
              </a:spcBef>
            </a:pPr>
            <a:r>
              <a:rPr lang="en-AU" dirty="0" smtClean="0"/>
              <a:t>Other regulatory obligations (new safety requirements)</a:t>
            </a:r>
          </a:p>
        </p:txBody>
      </p:sp>
    </p:spTree>
    <p:extLst>
      <p:ext uri="{BB962C8B-B14F-4D97-AF65-F5344CB8AC3E}">
        <p14:creationId xmlns:p14="http://schemas.microsoft.com/office/powerpoint/2010/main" val="3210528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3.3 Principles for market readiness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784976" cy="4968552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AU" b="1" dirty="0" smtClean="0"/>
              <a:t>To guide development and implementation of Strategy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AU" dirty="0" smtClean="0"/>
              <a:t>Collaborative approach to market readiness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AU" dirty="0" smtClean="0"/>
              <a:t>Each party is responsible for their own readiness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AU" dirty="0" smtClean="0"/>
              <a:t>Report readiness risks/issues as early as possible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AU" dirty="0" smtClean="0"/>
              <a:t>Communicate readiness risks/issues in writing to AEMO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AU" dirty="0" smtClean="0"/>
              <a:t>True and honest readiness reporting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AU" dirty="0" smtClean="0"/>
              <a:t>Handling of confidential/sensitive information by AEMO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AU" dirty="0" smtClean="0"/>
              <a:t>AEMO to explain readiness decisions to NEM participants</a:t>
            </a:r>
          </a:p>
        </p:txBody>
      </p:sp>
    </p:spTree>
    <p:extLst>
      <p:ext uri="{BB962C8B-B14F-4D97-AF65-F5344CB8AC3E}">
        <p14:creationId xmlns:p14="http://schemas.microsoft.com/office/powerpoint/2010/main" val="184159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3.3 Market readiness phases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4768865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AU" b="1" dirty="0" smtClean="0"/>
              <a:t>Six phases of market readiness contemplated in Strategy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AU" dirty="0" smtClean="0"/>
              <a:t>Planning – Strategy, associated plans, templates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AU" dirty="0" smtClean="0"/>
              <a:t>Industry Testing – IT Plan, certification, market trial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AU" dirty="0" smtClean="0"/>
              <a:t>Accreditation &amp; Registration – A&amp;R Plan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AU" dirty="0" smtClean="0"/>
              <a:t>Industry Transition &amp; Cutover – IT&amp;C Plan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AU" dirty="0" smtClean="0"/>
              <a:t>Confirmation of operational preparedness for “go-live”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AU" dirty="0" smtClean="0"/>
              <a:t>Post “go-live” heightened support – bed-in operations</a:t>
            </a:r>
          </a:p>
        </p:txBody>
      </p:sp>
    </p:spTree>
    <p:extLst>
      <p:ext uri="{BB962C8B-B14F-4D97-AF65-F5344CB8AC3E}">
        <p14:creationId xmlns:p14="http://schemas.microsoft.com/office/powerpoint/2010/main" val="3170180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14290"/>
            <a:ext cx="7200800" cy="857256"/>
          </a:xfrm>
        </p:spPr>
        <p:txBody>
          <a:bodyPr/>
          <a:lstStyle/>
          <a:p>
            <a:r>
              <a:rPr lang="en-AU" dirty="0" smtClean="0"/>
              <a:t>3.3 Stakeholder engagement activities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256584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AU" b="1" dirty="0" smtClean="0"/>
              <a:t>How AEMO and NEM participants will engage on market readiness matters throughout POC Implementation Project</a:t>
            </a:r>
          </a:p>
          <a:p>
            <a:pPr>
              <a:spcBef>
                <a:spcPts val="1200"/>
              </a:spcBef>
            </a:pPr>
            <a:r>
              <a:rPr lang="en-AU" dirty="0" smtClean="0"/>
              <a:t>POC Readiness Working Group – to be established</a:t>
            </a:r>
          </a:p>
          <a:p>
            <a:pPr>
              <a:spcBef>
                <a:spcPts val="1200"/>
              </a:spcBef>
            </a:pPr>
            <a:r>
              <a:rPr lang="en-AU" dirty="0" smtClean="0"/>
              <a:t>Engage with other forums/committees on readiness matters</a:t>
            </a:r>
          </a:p>
          <a:p>
            <a:pPr lvl="1">
              <a:spcBef>
                <a:spcPts val="1200"/>
              </a:spcBef>
            </a:pPr>
            <a:r>
              <a:rPr lang="en-AU" sz="2400" dirty="0" smtClean="0"/>
              <a:t>POC Executive Forum</a:t>
            </a:r>
          </a:p>
          <a:p>
            <a:pPr lvl="1">
              <a:spcBef>
                <a:spcPts val="1200"/>
              </a:spcBef>
            </a:pPr>
            <a:r>
              <a:rPr lang="en-AU" sz="2400" dirty="0"/>
              <a:t>POC Program Consultative Forum (PoC-PCF)</a:t>
            </a:r>
          </a:p>
          <a:p>
            <a:pPr lvl="1">
              <a:spcBef>
                <a:spcPts val="1200"/>
              </a:spcBef>
            </a:pPr>
            <a:r>
              <a:rPr lang="en-AU" sz="2400" dirty="0" smtClean="0"/>
              <a:t>Retail Market Consultative Forum (RMCF)</a:t>
            </a:r>
          </a:p>
          <a:p>
            <a:pPr lvl="1">
              <a:spcBef>
                <a:spcPts val="1200"/>
              </a:spcBef>
            </a:pPr>
            <a:r>
              <a:rPr lang="en-AU" sz="2400" dirty="0" smtClean="0"/>
              <a:t>Information Exchange Committee (IEC)</a:t>
            </a:r>
          </a:p>
        </p:txBody>
      </p:sp>
    </p:spTree>
    <p:extLst>
      <p:ext uri="{BB962C8B-B14F-4D97-AF65-F5344CB8AC3E}">
        <p14:creationId xmlns:p14="http://schemas.microsoft.com/office/powerpoint/2010/main" val="3881532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214290"/>
            <a:ext cx="7272808" cy="857256"/>
          </a:xfrm>
        </p:spPr>
        <p:txBody>
          <a:bodyPr/>
          <a:lstStyle/>
          <a:p>
            <a:r>
              <a:rPr lang="en-AU" dirty="0" smtClean="0"/>
              <a:t>5.6 Reporting and monitoring processes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02498"/>
            <a:ext cx="8928992" cy="5206822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AU" b="1" dirty="0"/>
              <a:t>AEMO and NEM participants to prepare regular traffic light and % progress reports on status of readiness activities</a:t>
            </a:r>
          </a:p>
          <a:p>
            <a:pPr>
              <a:spcBef>
                <a:spcPts val="1200"/>
              </a:spcBef>
            </a:pPr>
            <a:r>
              <a:rPr lang="en-AU" dirty="0"/>
              <a:t>Monthly frequency, starting November 2016</a:t>
            </a:r>
          </a:p>
          <a:p>
            <a:pPr>
              <a:spcBef>
                <a:spcPts val="1200"/>
              </a:spcBef>
            </a:pPr>
            <a:r>
              <a:rPr lang="en-AU" dirty="0"/>
              <a:t>Company-level reporting by NEM participants and AEMO</a:t>
            </a:r>
          </a:p>
          <a:p>
            <a:pPr>
              <a:spcBef>
                <a:spcPts val="1200"/>
              </a:spcBef>
            </a:pPr>
            <a:r>
              <a:rPr lang="en-AU" dirty="0"/>
              <a:t>Industry-level aggregated reporting by AEMO</a:t>
            </a:r>
          </a:p>
          <a:p>
            <a:pPr lvl="1">
              <a:spcBef>
                <a:spcPts val="1200"/>
              </a:spcBef>
            </a:pPr>
            <a:r>
              <a:rPr lang="en-AU" sz="2400" dirty="0"/>
              <a:t>Report provided to NEM participants, AEMO Board, key industry stakeholders</a:t>
            </a:r>
          </a:p>
          <a:p>
            <a:pPr>
              <a:spcBef>
                <a:spcPts val="1200"/>
              </a:spcBef>
            </a:pPr>
            <a:r>
              <a:rPr lang="en-AU" dirty="0"/>
              <a:t>Template-based reporting against several readiness criteria and metrics (assessment &amp; preparation, legal/regulatory, people, business process, mkt systems, transition planning)</a:t>
            </a:r>
          </a:p>
        </p:txBody>
      </p:sp>
    </p:spTree>
    <p:extLst>
      <p:ext uri="{BB962C8B-B14F-4D97-AF65-F5344CB8AC3E}">
        <p14:creationId xmlns:p14="http://schemas.microsoft.com/office/powerpoint/2010/main" val="769968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729574"/>
            <a:ext cx="8208912" cy="1470025"/>
          </a:xfrm>
        </p:spPr>
        <p:txBody>
          <a:bodyPr>
            <a:normAutofit/>
          </a:bodyPr>
          <a:lstStyle/>
          <a:p>
            <a:r>
              <a:rPr lang="en-AU" dirty="0" smtClean="0"/>
              <a:t>4 Transitional IEC Update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5301208"/>
            <a:ext cx="6400800" cy="500066"/>
          </a:xfrm>
        </p:spPr>
        <p:txBody>
          <a:bodyPr/>
          <a:lstStyle/>
          <a:p>
            <a:r>
              <a:rPr lang="en-AU" dirty="0" smtClean="0"/>
              <a:t>28 June 2016</a:t>
            </a:r>
            <a:endParaRPr lang="en-AU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14348" y="6143644"/>
            <a:ext cx="3857652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spcBef>
                <a:spcPct val="20000"/>
              </a:spcBef>
              <a:defRPr/>
            </a:pPr>
            <a:r>
              <a:rPr kumimoji="0" lang="en-AU" sz="1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Presented</a:t>
            </a:r>
            <a:r>
              <a:rPr kumimoji="0" lang="en-AU" sz="1400" b="0" i="0" u="none" strike="noStrike" kern="1200" cap="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</a:t>
            </a:r>
            <a:r>
              <a:rPr lang="en-AU" sz="1400" cap="all" dirty="0">
                <a:solidFill>
                  <a:schemeClr val="tx1"/>
                </a:solidFill>
              </a:rPr>
              <a:t>Violette Mouchaileh </a:t>
            </a:r>
            <a:endParaRPr kumimoji="0" lang="en-AU" sz="14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508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Power of Choice </a:t>
            </a:r>
            <a:r>
              <a:rPr lang="en-AU" dirty="0"/>
              <a:t>Executive Forum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00034" y="1268760"/>
            <a:ext cx="7772400" cy="7143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/>
              <a:t>Agenda</a:t>
            </a:r>
            <a:endParaRPr lang="en-AU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00034" y="2204864"/>
            <a:ext cx="7858125" cy="4498851"/>
          </a:xfrm>
          <a:prstGeom prst="rect">
            <a:avLst/>
          </a:prstGeom>
        </p:spPr>
        <p:txBody>
          <a:bodyPr>
            <a:normAutofit/>
          </a:bodyPr>
          <a:lstStyle>
            <a:lvl1pPr marL="363538" indent="-3635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88" indent="-3492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325" indent="-363538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613" indent="-2682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268288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</a:rPr>
              <a:t>1	Apologies</a:t>
            </a:r>
          </a:p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</a:rPr>
              <a:t>2	Welcome and Introduction </a:t>
            </a:r>
          </a:p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</a:rPr>
              <a:t>3 	Power of Choice Program overview</a:t>
            </a:r>
          </a:p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</a:rPr>
              <a:t>3.1	Stakeholder Interaction </a:t>
            </a:r>
          </a:p>
          <a:p>
            <a:pPr marL="0" indent="0">
              <a:buFont typeface="Arial" pitchFamily="34" charset="0"/>
              <a:buNone/>
            </a:pPr>
            <a:r>
              <a:rPr lang="en-AU" dirty="0" smtClean="0">
                <a:solidFill>
                  <a:schemeClr val="bg1"/>
                </a:solidFill>
              </a:rPr>
              <a:t>3.2	Project Risk and Issue management</a:t>
            </a:r>
          </a:p>
          <a:p>
            <a:pPr marL="0" indent="0">
              <a:buFont typeface="Arial" pitchFamily="34" charset="0"/>
              <a:buNone/>
            </a:pPr>
            <a:r>
              <a:rPr lang="en-AU" dirty="0" smtClean="0">
                <a:solidFill>
                  <a:schemeClr val="bg1"/>
                </a:solidFill>
              </a:rPr>
              <a:t>3.3	Market Readiness Strategy</a:t>
            </a:r>
          </a:p>
          <a:p>
            <a:pPr marL="0" indent="0">
              <a:buFont typeface="Arial" pitchFamily="34" charset="0"/>
              <a:buNone/>
            </a:pPr>
            <a:r>
              <a:rPr lang="en-AU" dirty="0" smtClean="0">
                <a:solidFill>
                  <a:schemeClr val="bg1"/>
                </a:solidFill>
              </a:rPr>
              <a:t>4	Transitional IEC Update</a:t>
            </a:r>
          </a:p>
        </p:txBody>
      </p:sp>
    </p:spTree>
    <p:extLst>
      <p:ext uri="{BB962C8B-B14F-4D97-AF65-F5344CB8AC3E}">
        <p14:creationId xmlns:p14="http://schemas.microsoft.com/office/powerpoint/2010/main" val="417424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729574"/>
            <a:ext cx="8208912" cy="1470025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AEMO Power of choice (POC) implementation Program: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Program Overview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5301208"/>
            <a:ext cx="6400800" cy="500066"/>
          </a:xfrm>
        </p:spPr>
        <p:txBody>
          <a:bodyPr/>
          <a:lstStyle/>
          <a:p>
            <a:r>
              <a:rPr lang="en-AU" dirty="0" smtClean="0"/>
              <a:t>28 June 2016</a:t>
            </a:r>
            <a:endParaRPr lang="en-AU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14348" y="6143644"/>
            <a:ext cx="3857652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Presented</a:t>
            </a:r>
            <a:r>
              <a:rPr kumimoji="0" lang="en-AU" sz="1400" b="0" i="0" u="none" strike="noStrike" kern="1200" cap="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Ben Healy</a:t>
            </a:r>
            <a:endParaRPr kumimoji="0" lang="en-AU" sz="14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438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7281" y="477279"/>
          <a:ext cx="9003324" cy="6066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398"/>
                <a:gridCol w="27325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</a:tblGrid>
              <a:tr h="203822">
                <a:tc gridSpan="7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gridSpan="1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gridSpan="1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</a:tr>
              <a:tr h="2452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MAR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APR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MAR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APR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617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4" name="Rounded Rectangle 213"/>
          <p:cNvSpPr/>
          <p:nvPr/>
        </p:nvSpPr>
        <p:spPr>
          <a:xfrm>
            <a:off x="1313439" y="6403320"/>
            <a:ext cx="7718643" cy="196921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AU" sz="525" dirty="0" smtClean="0">
                <a:solidFill>
                  <a:prstClr val="black"/>
                </a:solidFill>
              </a:rPr>
              <a:t>Working Groups’</a:t>
            </a:r>
            <a:endParaRPr lang="en-AU" sz="525" dirty="0">
              <a:solidFill>
                <a:prstClr val="black"/>
              </a:solidFill>
            </a:endParaRPr>
          </a:p>
        </p:txBody>
      </p:sp>
      <p:grpSp>
        <p:nvGrpSpPr>
          <p:cNvPr id="242" name="Group 241"/>
          <p:cNvGrpSpPr/>
          <p:nvPr/>
        </p:nvGrpSpPr>
        <p:grpSpPr>
          <a:xfrm>
            <a:off x="3306004" y="366266"/>
            <a:ext cx="381083" cy="6191600"/>
            <a:chOff x="3306004" y="366266"/>
            <a:chExt cx="381083" cy="6191600"/>
          </a:xfrm>
        </p:grpSpPr>
        <p:sp>
          <p:nvSpPr>
            <p:cNvPr id="241" name="Rectangle 240"/>
            <p:cNvSpPr>
              <a:spLocks noChangeArrowheads="1"/>
            </p:cNvSpPr>
            <p:nvPr/>
          </p:nvSpPr>
          <p:spPr bwMode="auto">
            <a:xfrm>
              <a:off x="3306004" y="366266"/>
              <a:ext cx="381083" cy="97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AU" sz="525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Today</a:t>
              </a:r>
              <a:endParaRPr lang="en-AU" sz="4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36" name="Straight Connector 235"/>
            <p:cNvCxnSpPr/>
            <p:nvPr/>
          </p:nvCxnSpPr>
          <p:spPr>
            <a:xfrm>
              <a:off x="3500287" y="477279"/>
              <a:ext cx="3200" cy="6080587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1" name="Rounded Rectangle 210"/>
          <p:cNvSpPr/>
          <p:nvPr/>
        </p:nvSpPr>
        <p:spPr>
          <a:xfrm>
            <a:off x="3346935" y="6183529"/>
            <a:ext cx="4984754" cy="198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AU" sz="525" dirty="0" smtClean="0">
                <a:solidFill>
                  <a:prstClr val="black"/>
                </a:solidFill>
              </a:rPr>
              <a:t>Planned Transitional and New IEC Meetings</a:t>
            </a:r>
            <a:endParaRPr lang="en-AU" sz="525" dirty="0">
              <a:solidFill>
                <a:prstClr val="black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52001"/>
            <a:ext cx="203032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7989145" y="65696"/>
          <a:ext cx="1060847" cy="358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Visio" r:id="rId5" imgW="1409824" imgH="476280" progId="Visio.Drawing.15">
                  <p:embed/>
                </p:oleObj>
              </mc:Choice>
              <mc:Fallback>
                <p:oleObj name="Visio" r:id="rId5" imgW="1409824" imgH="47628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9145" y="65696"/>
                        <a:ext cx="1060847" cy="35837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373" y="41409"/>
            <a:ext cx="30883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5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 of Choice (PoC) Program Overview</a:t>
            </a:r>
            <a:endParaRPr lang="en-AU" altLang="en-US" sz="13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altLang="en-US" sz="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High Level Program </a:t>
            </a:r>
            <a:r>
              <a:rPr lang="en-AU" altLang="en-US" sz="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V4.0 </a:t>
            </a:r>
            <a:r>
              <a:rPr lang="en-AU" altLang="en-US" sz="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AU" altLang="en-US" sz="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10 June 16</a:t>
            </a:r>
            <a:endParaRPr lang="en-AU" altLang="en-US" sz="600" dirty="0">
              <a:solidFill>
                <a:prstClr val="black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3586" y="6668479"/>
            <a:ext cx="1395254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Information: </a:t>
            </a:r>
            <a:r>
              <a:rPr lang="en-AU" altLang="en-US" sz="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poc@aemo.com.au</a:t>
            </a:r>
            <a:r>
              <a:rPr lang="en-AU" altLang="en-US" sz="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Flowchart: Decision 9"/>
          <p:cNvSpPr>
            <a:spLocks noChangeArrowheads="1"/>
          </p:cNvSpPr>
          <p:nvPr/>
        </p:nvSpPr>
        <p:spPr bwMode="auto">
          <a:xfrm>
            <a:off x="1587444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00051" y="1027259"/>
            <a:ext cx="405289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525" dirty="0">
                <a:solidFill>
                  <a:srgbClr val="000000"/>
                </a:solidFill>
                <a:latin typeface="Arial Black" panose="020B0A04020102020204" pitchFamily="34" charset="0"/>
              </a:rPr>
              <a:t>26 Nov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MC</a:t>
            </a: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Final Determination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Flowchart: Decision 11"/>
          <p:cNvSpPr>
            <a:spLocks noChangeArrowheads="1"/>
          </p:cNvSpPr>
          <p:nvPr/>
        </p:nvSpPr>
        <p:spPr bwMode="auto">
          <a:xfrm>
            <a:off x="914611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4" name="Flowchart: Decision 13"/>
          <p:cNvSpPr>
            <a:spLocks noChangeArrowheads="1"/>
          </p:cNvSpPr>
          <p:nvPr/>
        </p:nvSpPr>
        <p:spPr bwMode="auto">
          <a:xfrm>
            <a:off x="1846156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644921" y="1366566"/>
            <a:ext cx="460463" cy="26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525" dirty="0">
                <a:solidFill>
                  <a:srgbClr val="000000"/>
                </a:solidFill>
                <a:latin typeface="Arial Black" panose="020B0A04020102020204" pitchFamily="34" charset="0"/>
              </a:rPr>
              <a:t>17 Dec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EN Final Determination</a:t>
            </a: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MRP Draft Determination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Flowchart: Decision 15"/>
          <p:cNvSpPr>
            <a:spLocks noChangeArrowheads="1"/>
          </p:cNvSpPr>
          <p:nvPr/>
        </p:nvSpPr>
        <p:spPr bwMode="auto">
          <a:xfrm>
            <a:off x="2572436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316050" y="1023520"/>
            <a:ext cx="405289" cy="30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10 Mar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MRP</a:t>
            </a: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Final Determination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Flowchart: Decision 17"/>
          <p:cNvSpPr>
            <a:spLocks noChangeArrowheads="1"/>
          </p:cNvSpPr>
          <p:nvPr/>
        </p:nvSpPr>
        <p:spPr bwMode="auto">
          <a:xfrm>
            <a:off x="4137485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954719" y="1027259"/>
            <a:ext cx="399635" cy="36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1 </a:t>
            </a:r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Sep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EN &amp; MC &amp; MRP </a:t>
            </a: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Procedures 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Flowchart: Decision 19"/>
          <p:cNvSpPr>
            <a:spLocks noChangeArrowheads="1"/>
          </p:cNvSpPr>
          <p:nvPr/>
        </p:nvSpPr>
        <p:spPr bwMode="auto">
          <a:xfrm>
            <a:off x="5778476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549878" y="1011357"/>
            <a:ext cx="488229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1 Mar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MC </a:t>
            </a:r>
            <a:endParaRPr lang="en-US" sz="4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Registration &amp; EN MSL and Accreditation Documentation </a:t>
            </a:r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Flowchart: Decision 21"/>
          <p:cNvSpPr>
            <a:spLocks noChangeArrowheads="1"/>
          </p:cNvSpPr>
          <p:nvPr/>
        </p:nvSpPr>
        <p:spPr bwMode="auto">
          <a:xfrm>
            <a:off x="8241261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8061014" y="1027259"/>
            <a:ext cx="405289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 </a:t>
            </a:r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Dec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EN &amp; MC &amp; </a:t>
            </a:r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MRP &amp; SMP</a:t>
            </a:r>
            <a:endParaRPr lang="en-US" sz="4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Effective Date (Go-Live)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873091" y="1000319"/>
            <a:ext cx="0" cy="31044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523353" y="6680021"/>
            <a:ext cx="185141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 = Embedded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Network, MRP </a:t>
            </a:r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Meter </a:t>
            </a:r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Replacement Processes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3212311" y="6680021"/>
            <a:ext cx="177378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MC = Metering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Competition, SMP </a:t>
            </a:r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= Shared Market Protocols</a:t>
            </a:r>
          </a:p>
        </p:txBody>
      </p:sp>
      <p:sp>
        <p:nvSpPr>
          <p:cNvPr id="31" name="Flowchart: Decision 30"/>
          <p:cNvSpPr>
            <a:spLocks noChangeArrowheads="1"/>
          </p:cNvSpPr>
          <p:nvPr/>
        </p:nvSpPr>
        <p:spPr bwMode="auto">
          <a:xfrm>
            <a:off x="1222747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015156" y="1366566"/>
            <a:ext cx="427256" cy="3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Oct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SMP Advice 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14985" y="1963912"/>
            <a:ext cx="1151094" cy="19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white"/>
                </a:solidFill>
              </a:rPr>
              <a:t>EN/MC/MRP WP </a:t>
            </a:r>
            <a:r>
              <a:rPr lang="en-AU" sz="500" dirty="0">
                <a:solidFill>
                  <a:prstClr val="white"/>
                </a:solidFill>
              </a:rPr>
              <a:t>1 Procedure Consultation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226693" y="2215791"/>
            <a:ext cx="1314655" cy="19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black"/>
                </a:solidFill>
              </a:rPr>
              <a:t>EN/MC/MRP </a:t>
            </a:r>
            <a:r>
              <a:rPr lang="en-AU" sz="500" dirty="0">
                <a:solidFill>
                  <a:prstClr val="black"/>
                </a:solidFill>
              </a:rPr>
              <a:t>Package 2 Development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541348" y="2215791"/>
            <a:ext cx="1254063" cy="19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white"/>
                </a:solidFill>
              </a:rPr>
              <a:t>EN/MC/MRP WP 2</a:t>
            </a:r>
          </a:p>
          <a:p>
            <a:pPr algn="ctr"/>
            <a:r>
              <a:rPr lang="en-AU" sz="500" dirty="0" smtClean="0">
                <a:solidFill>
                  <a:prstClr val="white"/>
                </a:solidFill>
              </a:rPr>
              <a:t>Procedure </a:t>
            </a:r>
            <a:r>
              <a:rPr lang="en-AU" sz="500" dirty="0">
                <a:solidFill>
                  <a:prstClr val="white"/>
                </a:solidFill>
              </a:rPr>
              <a:t>Consultation</a:t>
            </a:r>
          </a:p>
        </p:txBody>
      </p:sp>
      <p:sp>
        <p:nvSpPr>
          <p:cNvPr id="39" name="Flowchart: Decision 38"/>
          <p:cNvSpPr>
            <a:spLocks noChangeArrowheads="1"/>
          </p:cNvSpPr>
          <p:nvPr/>
        </p:nvSpPr>
        <p:spPr bwMode="auto">
          <a:xfrm>
            <a:off x="1898051" y="6471290"/>
            <a:ext cx="54000" cy="56822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40" name="Flowchart: Decision 39"/>
          <p:cNvSpPr>
            <a:spLocks noChangeArrowheads="1"/>
          </p:cNvSpPr>
          <p:nvPr/>
        </p:nvSpPr>
        <p:spPr bwMode="auto">
          <a:xfrm>
            <a:off x="2361836" y="6471290"/>
            <a:ext cx="54000" cy="56822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41" name="Flowchart: Decision 40"/>
          <p:cNvSpPr>
            <a:spLocks noChangeArrowheads="1"/>
          </p:cNvSpPr>
          <p:nvPr/>
        </p:nvSpPr>
        <p:spPr bwMode="auto">
          <a:xfrm>
            <a:off x="2105971" y="6471290"/>
            <a:ext cx="54000" cy="56822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42" name="Flowchart: Decision 41"/>
          <p:cNvSpPr>
            <a:spLocks noChangeArrowheads="1"/>
          </p:cNvSpPr>
          <p:nvPr/>
        </p:nvSpPr>
        <p:spPr bwMode="auto">
          <a:xfrm>
            <a:off x="2270529" y="6471290"/>
            <a:ext cx="54000" cy="56822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43" name="Flowchart: Decision 42"/>
          <p:cNvSpPr>
            <a:spLocks noChangeArrowheads="1"/>
          </p:cNvSpPr>
          <p:nvPr/>
        </p:nvSpPr>
        <p:spPr bwMode="auto">
          <a:xfrm>
            <a:off x="2489701" y="6471290"/>
            <a:ext cx="54000" cy="56822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44" name="Flowchart: Decision 43"/>
          <p:cNvSpPr>
            <a:spLocks noChangeArrowheads="1"/>
          </p:cNvSpPr>
          <p:nvPr/>
        </p:nvSpPr>
        <p:spPr bwMode="auto">
          <a:xfrm>
            <a:off x="2618332" y="6471290"/>
            <a:ext cx="54000" cy="56822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6814407" y="6680021"/>
            <a:ext cx="2352638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detailed meeting schedule and agendas, see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2016 industry meeting schedule. </a:t>
            </a:r>
            <a:endParaRPr lang="en-AU" altLang="en-US" sz="4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362124" y="2478023"/>
            <a:ext cx="1523305" cy="19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black"/>
                </a:solidFill>
              </a:rPr>
              <a:t>EN/MC </a:t>
            </a:r>
            <a:r>
              <a:rPr lang="en-AU" sz="500" dirty="0">
                <a:solidFill>
                  <a:prstClr val="black"/>
                </a:solidFill>
              </a:rPr>
              <a:t>Package 3 Development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898841" y="2478023"/>
            <a:ext cx="1384823" cy="19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white"/>
                </a:solidFill>
              </a:rPr>
              <a:t> WP </a:t>
            </a:r>
            <a:r>
              <a:rPr lang="en-AU" sz="500" dirty="0">
                <a:solidFill>
                  <a:prstClr val="white"/>
                </a:solidFill>
              </a:rPr>
              <a:t>3 </a:t>
            </a:r>
            <a:r>
              <a:rPr lang="en-AU" sz="500" dirty="0" smtClean="0">
                <a:solidFill>
                  <a:prstClr val="white"/>
                </a:solidFill>
              </a:rPr>
              <a:t>&amp; ‘As built’ Procedure Consultation (If required)</a:t>
            </a:r>
            <a:endParaRPr lang="en-AU" sz="500" dirty="0">
              <a:solidFill>
                <a:prstClr val="white"/>
              </a:solidFill>
            </a:endParaRPr>
          </a:p>
        </p:txBody>
      </p:sp>
      <p:sp>
        <p:nvSpPr>
          <p:cNvPr id="65" name="Flowchart: Decision 64"/>
          <p:cNvSpPr>
            <a:spLocks noChangeArrowheads="1"/>
          </p:cNvSpPr>
          <p:nvPr/>
        </p:nvSpPr>
        <p:spPr bwMode="auto">
          <a:xfrm>
            <a:off x="1339610" y="6476708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66" name="Flowchart: Decision 65"/>
          <p:cNvSpPr>
            <a:spLocks noChangeArrowheads="1"/>
          </p:cNvSpPr>
          <p:nvPr/>
        </p:nvSpPr>
        <p:spPr bwMode="auto">
          <a:xfrm>
            <a:off x="1609221" y="6476708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75" name="Flowchart: Decision 74"/>
          <p:cNvSpPr>
            <a:spLocks noChangeArrowheads="1"/>
          </p:cNvSpPr>
          <p:nvPr/>
        </p:nvSpPr>
        <p:spPr bwMode="auto">
          <a:xfrm>
            <a:off x="5993444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77" name="Flowchart: Decision 76"/>
          <p:cNvSpPr>
            <a:spLocks noChangeArrowheads="1"/>
          </p:cNvSpPr>
          <p:nvPr/>
        </p:nvSpPr>
        <p:spPr bwMode="auto">
          <a:xfrm>
            <a:off x="6128809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80" name="Flowchart: Decision 79"/>
          <p:cNvSpPr>
            <a:spLocks noChangeArrowheads="1"/>
          </p:cNvSpPr>
          <p:nvPr/>
        </p:nvSpPr>
        <p:spPr bwMode="auto">
          <a:xfrm>
            <a:off x="5724828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 rot="5400000">
            <a:off x="31560" y="2057713"/>
            <a:ext cx="553998" cy="36078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dirty="0" smtClean="0">
                <a:solidFill>
                  <a:prstClr val="black"/>
                </a:solidFill>
              </a:rPr>
              <a:t>MC / </a:t>
            </a:r>
          </a:p>
          <a:p>
            <a:r>
              <a:rPr lang="en-AU" sz="800" dirty="0" smtClean="0">
                <a:solidFill>
                  <a:prstClr val="black"/>
                </a:solidFill>
              </a:rPr>
              <a:t>EN /</a:t>
            </a:r>
          </a:p>
          <a:p>
            <a:r>
              <a:rPr lang="en-AU" sz="800" dirty="0" smtClean="0">
                <a:solidFill>
                  <a:prstClr val="black"/>
                </a:solidFill>
              </a:rPr>
              <a:t>MRP</a:t>
            </a:r>
            <a:endParaRPr lang="en-AU" sz="800" dirty="0">
              <a:solidFill>
                <a:prstClr val="black"/>
              </a:solidFill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 flipH="1">
            <a:off x="3807867" y="1000319"/>
            <a:ext cx="100884" cy="30759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Flowchart: Decision 126"/>
          <p:cNvSpPr>
            <a:spLocks noChangeArrowheads="1"/>
          </p:cNvSpPr>
          <p:nvPr/>
        </p:nvSpPr>
        <p:spPr bwMode="auto">
          <a:xfrm>
            <a:off x="8331688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33" name="Flowchart: Decision 132"/>
          <p:cNvSpPr>
            <a:spLocks noChangeArrowheads="1"/>
          </p:cNvSpPr>
          <p:nvPr/>
        </p:nvSpPr>
        <p:spPr bwMode="auto">
          <a:xfrm>
            <a:off x="4553591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34" name="Flowchart: Decision 133"/>
          <p:cNvSpPr>
            <a:spLocks noChangeArrowheads="1"/>
          </p:cNvSpPr>
          <p:nvPr/>
        </p:nvSpPr>
        <p:spPr bwMode="auto">
          <a:xfrm>
            <a:off x="4826894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36" name="Flowchart: Decision 135"/>
          <p:cNvSpPr>
            <a:spLocks noChangeArrowheads="1"/>
          </p:cNvSpPr>
          <p:nvPr/>
        </p:nvSpPr>
        <p:spPr bwMode="auto">
          <a:xfrm>
            <a:off x="4942099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37" name="Flowchart: Decision 136"/>
          <p:cNvSpPr>
            <a:spLocks noChangeArrowheads="1"/>
          </p:cNvSpPr>
          <p:nvPr/>
        </p:nvSpPr>
        <p:spPr bwMode="auto">
          <a:xfrm>
            <a:off x="5373681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40" name="Flowchart: Decision 139"/>
          <p:cNvSpPr>
            <a:spLocks noChangeArrowheads="1"/>
          </p:cNvSpPr>
          <p:nvPr/>
        </p:nvSpPr>
        <p:spPr bwMode="auto">
          <a:xfrm>
            <a:off x="6673116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41" name="Flowchart: Decision 140"/>
          <p:cNvSpPr>
            <a:spLocks noChangeArrowheads="1"/>
          </p:cNvSpPr>
          <p:nvPr/>
        </p:nvSpPr>
        <p:spPr bwMode="auto">
          <a:xfrm>
            <a:off x="6945131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42" name="Flowchart: Decision 141"/>
          <p:cNvSpPr>
            <a:spLocks noChangeArrowheads="1"/>
          </p:cNvSpPr>
          <p:nvPr/>
        </p:nvSpPr>
        <p:spPr bwMode="auto">
          <a:xfrm>
            <a:off x="6483283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44" name="Flowchart: Decision 143"/>
          <p:cNvSpPr>
            <a:spLocks noChangeArrowheads="1"/>
          </p:cNvSpPr>
          <p:nvPr/>
        </p:nvSpPr>
        <p:spPr bwMode="auto">
          <a:xfrm>
            <a:off x="7393192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45" name="Flowchart: Decision 144"/>
          <p:cNvSpPr>
            <a:spLocks noChangeArrowheads="1"/>
          </p:cNvSpPr>
          <p:nvPr/>
        </p:nvSpPr>
        <p:spPr bwMode="auto">
          <a:xfrm>
            <a:off x="7743329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46" name="Flowchart: Decision 145"/>
          <p:cNvSpPr>
            <a:spLocks noChangeArrowheads="1"/>
          </p:cNvSpPr>
          <p:nvPr/>
        </p:nvSpPr>
        <p:spPr bwMode="auto">
          <a:xfrm>
            <a:off x="7096947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47" name="Flowchart: Decision 146"/>
          <p:cNvSpPr>
            <a:spLocks noChangeArrowheads="1"/>
          </p:cNvSpPr>
          <p:nvPr/>
        </p:nvSpPr>
        <p:spPr bwMode="auto">
          <a:xfrm>
            <a:off x="7567024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48" name="Flowchart: Decision 147"/>
          <p:cNvSpPr>
            <a:spLocks noChangeArrowheads="1"/>
          </p:cNvSpPr>
          <p:nvPr/>
        </p:nvSpPr>
        <p:spPr bwMode="auto">
          <a:xfrm>
            <a:off x="7933117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49" name="Flowchart: Decision 148"/>
          <p:cNvSpPr>
            <a:spLocks noChangeArrowheads="1"/>
          </p:cNvSpPr>
          <p:nvPr/>
        </p:nvSpPr>
        <p:spPr bwMode="auto">
          <a:xfrm>
            <a:off x="8128801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68" name="Flowchart: Decision 167"/>
          <p:cNvSpPr>
            <a:spLocks noChangeArrowheads="1"/>
          </p:cNvSpPr>
          <p:nvPr/>
        </p:nvSpPr>
        <p:spPr bwMode="auto">
          <a:xfrm>
            <a:off x="6802763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69" name="Flowchart: Decision 168"/>
          <p:cNvSpPr>
            <a:spLocks noChangeArrowheads="1"/>
          </p:cNvSpPr>
          <p:nvPr/>
        </p:nvSpPr>
        <p:spPr bwMode="auto">
          <a:xfrm>
            <a:off x="7232994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70" name="Flowchart: Decision 169"/>
          <p:cNvSpPr>
            <a:spLocks noChangeArrowheads="1"/>
          </p:cNvSpPr>
          <p:nvPr/>
        </p:nvSpPr>
        <p:spPr bwMode="auto">
          <a:xfrm>
            <a:off x="3590281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71" name="Rectangle 170"/>
          <p:cNvSpPr>
            <a:spLocks noChangeArrowheads="1"/>
          </p:cNvSpPr>
          <p:nvPr/>
        </p:nvSpPr>
        <p:spPr bwMode="auto">
          <a:xfrm>
            <a:off x="3411696" y="1027259"/>
            <a:ext cx="381083" cy="25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30 Jun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SMP Final Determination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" name="Flowchart: Decision 127"/>
          <p:cNvSpPr>
            <a:spLocks noChangeArrowheads="1"/>
          </p:cNvSpPr>
          <p:nvPr/>
        </p:nvSpPr>
        <p:spPr bwMode="auto">
          <a:xfrm>
            <a:off x="5110001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38" name="Flowchart: Decision 137"/>
          <p:cNvSpPr>
            <a:spLocks noChangeArrowheads="1"/>
          </p:cNvSpPr>
          <p:nvPr/>
        </p:nvSpPr>
        <p:spPr bwMode="auto">
          <a:xfrm>
            <a:off x="5495878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72" name="Rectangle 171"/>
          <p:cNvSpPr>
            <a:spLocks noChangeArrowheads="1"/>
          </p:cNvSpPr>
          <p:nvPr/>
        </p:nvSpPr>
        <p:spPr bwMode="auto">
          <a:xfrm>
            <a:off x="3398818" y="1366566"/>
            <a:ext cx="561042" cy="45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1 </a:t>
            </a:r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Aug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IEC Election Procedures Finalised</a:t>
            </a: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MC B2B Recommendation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" name="Flowchart: Decision 173"/>
          <p:cNvSpPr>
            <a:spLocks noChangeArrowheads="1"/>
          </p:cNvSpPr>
          <p:nvPr/>
        </p:nvSpPr>
        <p:spPr bwMode="auto">
          <a:xfrm>
            <a:off x="3891662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76" name="Flowchart: Decision 175"/>
          <p:cNvSpPr>
            <a:spLocks noChangeArrowheads="1"/>
          </p:cNvSpPr>
          <p:nvPr/>
        </p:nvSpPr>
        <p:spPr bwMode="auto">
          <a:xfrm>
            <a:off x="8243634" y="4692553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77" name="Rectangle 176"/>
          <p:cNvSpPr>
            <a:spLocks noChangeArrowheads="1"/>
          </p:cNvSpPr>
          <p:nvPr/>
        </p:nvSpPr>
        <p:spPr bwMode="auto">
          <a:xfrm>
            <a:off x="3983723" y="1398316"/>
            <a:ext cx="351732" cy="36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 Sep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IEC Election Complete - IEC Formed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3" name="Flowchart: Decision 172"/>
          <p:cNvSpPr>
            <a:spLocks noChangeArrowheads="1"/>
          </p:cNvSpPr>
          <p:nvPr/>
        </p:nvSpPr>
        <p:spPr bwMode="auto">
          <a:xfrm>
            <a:off x="6351841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78" name="Rectangle 177"/>
          <p:cNvSpPr>
            <a:spLocks noChangeArrowheads="1"/>
          </p:cNvSpPr>
          <p:nvPr/>
        </p:nvSpPr>
        <p:spPr bwMode="auto">
          <a:xfrm>
            <a:off x="6089232" y="1366566"/>
            <a:ext cx="553725" cy="3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 May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SMP – IEC recommends B2B Procedures Finalised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79" name="Straight Connector 178"/>
          <p:cNvCxnSpPr/>
          <p:nvPr/>
        </p:nvCxnSpPr>
        <p:spPr>
          <a:xfrm>
            <a:off x="6369889" y="1000319"/>
            <a:ext cx="0" cy="31044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Flowchart: Decision 183"/>
          <p:cNvSpPr>
            <a:spLocks noChangeArrowheads="1"/>
          </p:cNvSpPr>
          <p:nvPr/>
        </p:nvSpPr>
        <p:spPr bwMode="auto">
          <a:xfrm>
            <a:off x="2867065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85" name="Rectangle 184"/>
          <p:cNvSpPr>
            <a:spLocks noChangeArrowheads="1"/>
          </p:cNvSpPr>
          <p:nvPr/>
        </p:nvSpPr>
        <p:spPr bwMode="auto">
          <a:xfrm>
            <a:off x="2696616" y="1023520"/>
            <a:ext cx="381083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07 Apr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SMP Draft Determination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" name="Flowchart: Decision 70"/>
          <p:cNvSpPr>
            <a:spLocks noChangeArrowheads="1"/>
          </p:cNvSpPr>
          <p:nvPr/>
        </p:nvSpPr>
        <p:spPr bwMode="auto">
          <a:xfrm>
            <a:off x="3672154" y="6465480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72" name="Flowchart: Decision 71"/>
          <p:cNvSpPr>
            <a:spLocks noChangeArrowheads="1"/>
          </p:cNvSpPr>
          <p:nvPr/>
        </p:nvSpPr>
        <p:spPr bwMode="auto">
          <a:xfrm>
            <a:off x="3807867" y="6465480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73" name="Flowchart: Decision 72"/>
          <p:cNvSpPr>
            <a:spLocks noChangeArrowheads="1"/>
          </p:cNvSpPr>
          <p:nvPr/>
        </p:nvSpPr>
        <p:spPr bwMode="auto">
          <a:xfrm>
            <a:off x="4049018" y="6465480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74" name="Flowchart: Decision 73"/>
          <p:cNvSpPr>
            <a:spLocks noChangeArrowheads="1"/>
          </p:cNvSpPr>
          <p:nvPr/>
        </p:nvSpPr>
        <p:spPr bwMode="auto">
          <a:xfrm>
            <a:off x="4240051" y="6465480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24" name="Flowchart: Decision 123"/>
          <p:cNvSpPr>
            <a:spLocks noChangeArrowheads="1"/>
          </p:cNvSpPr>
          <p:nvPr/>
        </p:nvSpPr>
        <p:spPr bwMode="auto">
          <a:xfrm>
            <a:off x="3191112" y="6465480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25" name="Flowchart: Decision 124"/>
          <p:cNvSpPr>
            <a:spLocks noChangeArrowheads="1"/>
          </p:cNvSpPr>
          <p:nvPr/>
        </p:nvSpPr>
        <p:spPr bwMode="auto">
          <a:xfrm>
            <a:off x="3481237" y="6465480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81" name="Flowchart: Decision 180"/>
          <p:cNvSpPr>
            <a:spLocks noChangeArrowheads="1"/>
          </p:cNvSpPr>
          <p:nvPr/>
        </p:nvSpPr>
        <p:spPr bwMode="auto">
          <a:xfrm>
            <a:off x="2927250" y="6469962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91" name="Flowchart: Decision 190"/>
          <p:cNvSpPr>
            <a:spLocks noChangeArrowheads="1"/>
          </p:cNvSpPr>
          <p:nvPr/>
        </p:nvSpPr>
        <p:spPr bwMode="auto">
          <a:xfrm>
            <a:off x="4391322" y="6465480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92" name="Flowchart: Decision 191"/>
          <p:cNvSpPr>
            <a:spLocks noChangeArrowheads="1"/>
          </p:cNvSpPr>
          <p:nvPr/>
        </p:nvSpPr>
        <p:spPr bwMode="auto">
          <a:xfrm>
            <a:off x="4659043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96" name="Flowchart: Decision 195"/>
          <p:cNvSpPr>
            <a:spLocks noChangeArrowheads="1"/>
          </p:cNvSpPr>
          <p:nvPr/>
        </p:nvSpPr>
        <p:spPr bwMode="auto">
          <a:xfrm>
            <a:off x="4994099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97" name="Rectangle 196"/>
          <p:cNvSpPr>
            <a:spLocks noChangeArrowheads="1"/>
          </p:cNvSpPr>
          <p:nvPr/>
        </p:nvSpPr>
        <p:spPr bwMode="auto">
          <a:xfrm>
            <a:off x="4761649" y="1011357"/>
            <a:ext cx="480017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1 </a:t>
            </a:r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Dec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MC &amp; EN Ring</a:t>
            </a:r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AU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fencing and network exemption guidelines</a:t>
            </a:r>
          </a:p>
        </p:txBody>
      </p:sp>
      <p:sp>
        <p:nvSpPr>
          <p:cNvPr id="198" name="Rectangle 197"/>
          <p:cNvSpPr>
            <a:spLocks noChangeArrowheads="1"/>
          </p:cNvSpPr>
          <p:nvPr/>
        </p:nvSpPr>
        <p:spPr bwMode="auto">
          <a:xfrm>
            <a:off x="7225529" y="1027259"/>
            <a:ext cx="475377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 Sep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>
                <a:solidFill>
                  <a:srgbClr val="000000"/>
                </a:solidFill>
                <a:latin typeface="Arial" panose="020B0604020202020204" pitchFamily="34" charset="0"/>
              </a:rPr>
              <a:t>DNSPs to publish standard terms and conditions on which it will act as the initial Metering </a:t>
            </a:r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Coordinator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9" name="Flowchart: Decision 198"/>
          <p:cNvSpPr>
            <a:spLocks noChangeArrowheads="1"/>
          </p:cNvSpPr>
          <p:nvPr/>
        </p:nvSpPr>
        <p:spPr bwMode="auto">
          <a:xfrm>
            <a:off x="7415567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3898856" y="4472793"/>
            <a:ext cx="1095243" cy="19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AEMO Requirements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3003044" y="2810496"/>
            <a:ext cx="1237007" cy="2099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black"/>
                </a:solidFill>
              </a:rPr>
              <a:t>SMP Conceptual  IT Designs  </a:t>
            </a:r>
            <a:endParaRPr lang="en-AU" sz="500" dirty="0">
              <a:solidFill>
                <a:prstClr val="black"/>
              </a:solidFill>
            </a:endParaRPr>
          </a:p>
        </p:txBody>
      </p:sp>
      <p:cxnSp>
        <p:nvCxnSpPr>
          <p:cNvPr id="175" name="Straight Connector 174"/>
          <p:cNvCxnSpPr/>
          <p:nvPr/>
        </p:nvCxnSpPr>
        <p:spPr>
          <a:xfrm>
            <a:off x="1250303" y="1012964"/>
            <a:ext cx="0" cy="31044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Rectangle 208"/>
          <p:cNvSpPr/>
          <p:nvPr/>
        </p:nvSpPr>
        <p:spPr>
          <a:xfrm>
            <a:off x="4535129" y="3071808"/>
            <a:ext cx="1259842" cy="19616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white"/>
                </a:solidFill>
              </a:rPr>
              <a:t>SMP B2B </a:t>
            </a:r>
            <a:r>
              <a:rPr lang="en-AU" sz="500" dirty="0">
                <a:solidFill>
                  <a:prstClr val="white"/>
                </a:solidFill>
              </a:rPr>
              <a:t>Procedure </a:t>
            </a:r>
            <a:r>
              <a:rPr lang="en-AU" sz="500" dirty="0" smtClean="0">
                <a:solidFill>
                  <a:prstClr val="white"/>
                </a:solidFill>
              </a:rPr>
              <a:t>Consultation</a:t>
            </a:r>
            <a:endParaRPr lang="en-AU" sz="500" dirty="0">
              <a:solidFill>
                <a:prstClr val="white"/>
              </a:solidFill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3640225" y="5316867"/>
            <a:ext cx="274307" cy="19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450" dirty="0">
              <a:solidFill>
                <a:prstClr val="white"/>
              </a:solidFill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3481237" y="5573972"/>
            <a:ext cx="417620" cy="19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TRANS IEC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9069" y="5335790"/>
            <a:ext cx="2385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550" dirty="0" smtClean="0">
                <a:solidFill>
                  <a:prstClr val="black"/>
                </a:solidFill>
              </a:rPr>
              <a:t>IEC Election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2978476" y="5316867"/>
            <a:ext cx="646801" cy="19800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AU" sz="450" dirty="0">
              <a:solidFill>
                <a:prstClr val="black"/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2974275" y="5330701"/>
            <a:ext cx="693738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AU" sz="550" dirty="0" smtClean="0">
                <a:solidFill>
                  <a:prstClr val="black"/>
                </a:solidFill>
              </a:rPr>
              <a:t>Election Procedures</a:t>
            </a:r>
          </a:p>
          <a:p>
            <a:r>
              <a:rPr lang="en-AU" sz="550" dirty="0" smtClean="0">
                <a:solidFill>
                  <a:prstClr val="black"/>
                </a:solidFill>
              </a:rPr>
              <a:t>&amp; Operating Manual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4161321" y="5316867"/>
            <a:ext cx="1633650" cy="198000"/>
          </a:xfrm>
          <a:prstGeom prst="rect">
            <a:avLst/>
          </a:prstGeom>
          <a:solidFill>
            <a:srgbClr val="B676A8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white"/>
                </a:solidFill>
              </a:rPr>
              <a:t>Fee methodology (if required) </a:t>
            </a:r>
            <a:endParaRPr lang="en-AU" sz="550" dirty="0">
              <a:solidFill>
                <a:prstClr val="white"/>
              </a:solidFill>
            </a:endParaRPr>
          </a:p>
        </p:txBody>
      </p:sp>
      <p:sp>
        <p:nvSpPr>
          <p:cNvPr id="164" name="Flowchart: Decision 163"/>
          <p:cNvSpPr>
            <a:spLocks noChangeArrowheads="1"/>
          </p:cNvSpPr>
          <p:nvPr/>
        </p:nvSpPr>
        <p:spPr bwMode="auto">
          <a:xfrm>
            <a:off x="3548421" y="6237237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65" name="Flowchart: Decision 164"/>
          <p:cNvSpPr>
            <a:spLocks noChangeArrowheads="1"/>
          </p:cNvSpPr>
          <p:nvPr/>
        </p:nvSpPr>
        <p:spPr bwMode="auto">
          <a:xfrm>
            <a:off x="3821644" y="6237237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66" name="Flowchart: Decision 165"/>
          <p:cNvSpPr>
            <a:spLocks noChangeArrowheads="1"/>
          </p:cNvSpPr>
          <p:nvPr/>
        </p:nvSpPr>
        <p:spPr bwMode="auto">
          <a:xfrm>
            <a:off x="4199238" y="6237237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67" name="Flowchart: Decision 166"/>
          <p:cNvSpPr>
            <a:spLocks noChangeArrowheads="1"/>
          </p:cNvSpPr>
          <p:nvPr/>
        </p:nvSpPr>
        <p:spPr bwMode="auto">
          <a:xfrm>
            <a:off x="4378836" y="6237237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80" name="Flowchart: Decision 179"/>
          <p:cNvSpPr>
            <a:spLocks noChangeArrowheads="1"/>
          </p:cNvSpPr>
          <p:nvPr/>
        </p:nvSpPr>
        <p:spPr bwMode="auto">
          <a:xfrm>
            <a:off x="4984459" y="6237237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86" name="Flowchart: Decision 185"/>
          <p:cNvSpPr>
            <a:spLocks noChangeArrowheads="1"/>
          </p:cNvSpPr>
          <p:nvPr/>
        </p:nvSpPr>
        <p:spPr bwMode="auto">
          <a:xfrm>
            <a:off x="5477854" y="6237237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90" name="Flowchart: Decision 189"/>
          <p:cNvSpPr>
            <a:spLocks noChangeArrowheads="1"/>
          </p:cNvSpPr>
          <p:nvPr/>
        </p:nvSpPr>
        <p:spPr bwMode="auto">
          <a:xfrm>
            <a:off x="6396445" y="6237237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93" name="Flowchart: Decision 192"/>
          <p:cNvSpPr>
            <a:spLocks noChangeArrowheads="1"/>
          </p:cNvSpPr>
          <p:nvPr/>
        </p:nvSpPr>
        <p:spPr bwMode="auto">
          <a:xfrm>
            <a:off x="7191973" y="6237237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25" name="Flowchart: Decision 224"/>
          <p:cNvSpPr>
            <a:spLocks noChangeArrowheads="1"/>
          </p:cNvSpPr>
          <p:nvPr/>
        </p:nvSpPr>
        <p:spPr bwMode="auto">
          <a:xfrm>
            <a:off x="8152474" y="6237237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26" name="Rectangle 225"/>
          <p:cNvSpPr>
            <a:spLocks noChangeArrowheads="1"/>
          </p:cNvSpPr>
          <p:nvPr/>
        </p:nvSpPr>
        <p:spPr bwMode="auto">
          <a:xfrm>
            <a:off x="6444522" y="1011357"/>
            <a:ext cx="477831" cy="3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 Jun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SMP – AEMO publish </a:t>
            </a:r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B2B Procedures &amp; Accreditation </a:t>
            </a:r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Process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" name="Flowchart: Decision 150"/>
          <p:cNvSpPr>
            <a:spLocks noChangeArrowheads="1"/>
          </p:cNvSpPr>
          <p:nvPr/>
        </p:nvSpPr>
        <p:spPr bwMode="auto">
          <a:xfrm>
            <a:off x="6619379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8411931" y="4115085"/>
            <a:ext cx="661668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Heightened Support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 rot="5400000">
            <a:off x="239838" y="1564219"/>
            <a:ext cx="307777" cy="65735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b="1" dirty="0" smtClean="0">
                <a:solidFill>
                  <a:prstClr val="black"/>
                </a:solidFill>
              </a:rPr>
              <a:t>Procedures</a:t>
            </a:r>
            <a:endParaRPr lang="en-AU" sz="1200" b="1" dirty="0">
              <a:solidFill>
                <a:prstClr val="black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 rot="5400000">
            <a:off x="369057" y="3068814"/>
            <a:ext cx="307777" cy="8913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b="1" dirty="0" smtClean="0">
                <a:solidFill>
                  <a:prstClr val="black"/>
                </a:solidFill>
              </a:rPr>
              <a:t>Market</a:t>
            </a:r>
            <a:r>
              <a:rPr lang="en-AU" sz="800" dirty="0" smtClean="0">
                <a:solidFill>
                  <a:prstClr val="black"/>
                </a:solidFill>
              </a:rPr>
              <a:t> </a:t>
            </a:r>
            <a:r>
              <a:rPr lang="en-AU" sz="800" b="1" dirty="0" smtClean="0">
                <a:solidFill>
                  <a:prstClr val="black"/>
                </a:solidFill>
              </a:rPr>
              <a:t>Readiness</a:t>
            </a:r>
            <a:endParaRPr lang="en-AU" sz="800" b="1" dirty="0">
              <a:solidFill>
                <a:prstClr val="black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 rot="5400000">
            <a:off x="426690" y="4835795"/>
            <a:ext cx="307777" cy="103105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b="1" dirty="0" smtClean="0">
                <a:solidFill>
                  <a:prstClr val="black"/>
                </a:solidFill>
              </a:rPr>
              <a:t>Supporting Activities</a:t>
            </a:r>
            <a:endParaRPr lang="en-AU" sz="800" b="1" dirty="0">
              <a:solidFill>
                <a:prstClr val="black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 rot="5400000">
            <a:off x="186845" y="4257465"/>
            <a:ext cx="307777" cy="55136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b="1" dirty="0" smtClean="0">
                <a:solidFill>
                  <a:prstClr val="black"/>
                </a:solidFill>
              </a:rPr>
              <a:t>IT Systems</a:t>
            </a:r>
            <a:endParaRPr lang="en-AU" sz="800" b="1" dirty="0">
              <a:solidFill>
                <a:prstClr val="black"/>
              </a:solidFill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4478094" y="2101279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5162458" y="2101279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5726495" y="2101279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8197080" y="2373043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3077699" y="3403593"/>
            <a:ext cx="1102415" cy="21046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Market Readiness Strategy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4438249" y="3632999"/>
            <a:ext cx="2447180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Industry Training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5976194" y="3869337"/>
            <a:ext cx="2268429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Industry Testing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6169391" y="4115085"/>
            <a:ext cx="2235534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Transition / Cut Over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4438248" y="4713858"/>
            <a:ext cx="983255" cy="19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AEMO Design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5164002" y="4958661"/>
            <a:ext cx="2122992" cy="19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All - IT Development / Internal Testing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7315250" y="4958661"/>
            <a:ext cx="939931" cy="19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white"/>
                </a:solidFill>
              </a:rPr>
              <a:t>Industry Testing</a:t>
            </a:r>
            <a:endParaRPr lang="en-AU" sz="550" dirty="0">
              <a:solidFill>
                <a:prstClr val="white"/>
              </a:solidFill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5156643" y="2974029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5720680" y="2974029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3191112" y="3071808"/>
            <a:ext cx="1350236" cy="197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black"/>
                </a:solidFill>
              </a:rPr>
              <a:t>SMP Procedure Development</a:t>
            </a:r>
            <a:endParaRPr lang="en-AU" sz="500" dirty="0">
              <a:solidFill>
                <a:prstClr val="black"/>
              </a:solidFill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4472279" y="2974029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cxnSp>
        <p:nvCxnSpPr>
          <p:cNvPr id="233" name="Straight Connector 232"/>
          <p:cNvCxnSpPr/>
          <p:nvPr/>
        </p:nvCxnSpPr>
        <p:spPr>
          <a:xfrm flipV="1">
            <a:off x="139905" y="5227110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582270" y="1963912"/>
            <a:ext cx="1424709" cy="19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black"/>
                </a:solidFill>
              </a:rPr>
              <a:t>EN/MC/MRP </a:t>
            </a:r>
            <a:r>
              <a:rPr lang="en-AU" sz="500" dirty="0">
                <a:solidFill>
                  <a:prstClr val="black"/>
                </a:solidFill>
              </a:rPr>
              <a:t>Package 1 Development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22404" y="1963912"/>
            <a:ext cx="859866" cy="1980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00" dirty="0">
                <a:solidFill>
                  <a:prstClr val="black"/>
                </a:solidFill>
              </a:rPr>
              <a:t>MC Draft </a:t>
            </a:r>
            <a:r>
              <a:rPr lang="en-AU" sz="500" dirty="0" smtClean="0">
                <a:solidFill>
                  <a:prstClr val="black"/>
                </a:solidFill>
              </a:rPr>
              <a:t>Procedures</a:t>
            </a:r>
            <a:endParaRPr lang="en-AU" sz="500" dirty="0">
              <a:solidFill>
                <a:prstClr val="black"/>
              </a:solidFill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 flipV="1">
            <a:off x="145598" y="3324372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flipV="1">
            <a:off x="145598" y="4380766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150882" y="1749248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 flipV="1">
            <a:off x="150882" y="6072279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Rectangle 237"/>
          <p:cNvSpPr/>
          <p:nvPr/>
        </p:nvSpPr>
        <p:spPr>
          <a:xfrm>
            <a:off x="5164001" y="6673074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600" b="1" dirty="0">
              <a:solidFill>
                <a:prstClr val="white"/>
              </a:solidFill>
            </a:endParaRPr>
          </a:p>
        </p:txBody>
      </p:sp>
      <p:sp>
        <p:nvSpPr>
          <p:cNvPr id="239" name="Rectangle 3"/>
          <p:cNvSpPr>
            <a:spLocks noChangeArrowheads="1"/>
          </p:cNvSpPr>
          <p:nvPr/>
        </p:nvSpPr>
        <p:spPr bwMode="auto">
          <a:xfrm>
            <a:off x="5352813" y="6680021"/>
            <a:ext cx="34411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Publish</a:t>
            </a:r>
            <a:endParaRPr lang="en-AU" altLang="en-US" sz="4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3" name="TextBox 242"/>
          <p:cNvSpPr txBox="1"/>
          <p:nvPr/>
        </p:nvSpPr>
        <p:spPr>
          <a:xfrm rot="5400000">
            <a:off x="172100" y="2728793"/>
            <a:ext cx="307777" cy="36078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dirty="0" smtClean="0">
                <a:solidFill>
                  <a:prstClr val="black"/>
                </a:solidFill>
              </a:rPr>
              <a:t>SMP</a:t>
            </a:r>
            <a:endParaRPr lang="en-AU" sz="800" dirty="0">
              <a:solidFill>
                <a:prstClr val="black"/>
              </a:solidFill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4441636" y="3629215"/>
            <a:ext cx="468660" cy="1537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Plan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245" name="Rectangle 244"/>
          <p:cNvSpPr/>
          <p:nvPr/>
        </p:nvSpPr>
        <p:spPr>
          <a:xfrm>
            <a:off x="6416437" y="3629231"/>
            <a:ext cx="468660" cy="1537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Execute</a:t>
            </a:r>
            <a:endParaRPr lang="en-AU" sz="550" dirty="0">
              <a:solidFill>
                <a:prstClr val="black"/>
              </a:solidFill>
            </a:endParaRPr>
          </a:p>
        </p:txBody>
      </p:sp>
      <p:cxnSp>
        <p:nvCxnSpPr>
          <p:cNvPr id="247" name="Straight Arrow Connector 246"/>
          <p:cNvCxnSpPr>
            <a:stCxn id="244" idx="3"/>
          </p:cNvCxnSpPr>
          <p:nvPr/>
        </p:nvCxnSpPr>
        <p:spPr>
          <a:xfrm>
            <a:off x="4910296" y="3706083"/>
            <a:ext cx="1495545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Rectangle 247"/>
          <p:cNvSpPr/>
          <p:nvPr/>
        </p:nvSpPr>
        <p:spPr>
          <a:xfrm>
            <a:off x="6054212" y="3869435"/>
            <a:ext cx="468660" cy="1537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Plan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249" name="Rectangle 248"/>
          <p:cNvSpPr/>
          <p:nvPr/>
        </p:nvSpPr>
        <p:spPr>
          <a:xfrm>
            <a:off x="7633145" y="3869336"/>
            <a:ext cx="468660" cy="1537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Execute</a:t>
            </a:r>
            <a:endParaRPr lang="en-AU" sz="550" dirty="0">
              <a:solidFill>
                <a:prstClr val="black"/>
              </a:solidFill>
            </a:endParaRPr>
          </a:p>
        </p:txBody>
      </p:sp>
      <p:cxnSp>
        <p:nvCxnSpPr>
          <p:cNvPr id="250" name="Straight Arrow Connector 249"/>
          <p:cNvCxnSpPr>
            <a:stCxn id="248" idx="3"/>
            <a:endCxn id="249" idx="1"/>
          </p:cNvCxnSpPr>
          <p:nvPr/>
        </p:nvCxnSpPr>
        <p:spPr>
          <a:xfrm flipV="1">
            <a:off x="6522872" y="3946204"/>
            <a:ext cx="1110273" cy="9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Rectangle 252"/>
          <p:cNvSpPr/>
          <p:nvPr/>
        </p:nvSpPr>
        <p:spPr>
          <a:xfrm>
            <a:off x="6171511" y="4110447"/>
            <a:ext cx="468660" cy="1537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Plan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254" name="Rectangle 253"/>
          <p:cNvSpPr/>
          <p:nvPr/>
        </p:nvSpPr>
        <p:spPr>
          <a:xfrm>
            <a:off x="7890066" y="4110424"/>
            <a:ext cx="468660" cy="1537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Execute</a:t>
            </a:r>
            <a:endParaRPr lang="en-AU" sz="550" dirty="0">
              <a:solidFill>
                <a:prstClr val="black"/>
              </a:solidFill>
            </a:endParaRPr>
          </a:p>
        </p:txBody>
      </p:sp>
      <p:cxnSp>
        <p:nvCxnSpPr>
          <p:cNvPr id="255" name="Straight Arrow Connector 254"/>
          <p:cNvCxnSpPr>
            <a:stCxn id="253" idx="3"/>
            <a:endCxn id="254" idx="1"/>
          </p:cNvCxnSpPr>
          <p:nvPr/>
        </p:nvCxnSpPr>
        <p:spPr>
          <a:xfrm flipV="1">
            <a:off x="6640171" y="4187292"/>
            <a:ext cx="1249895" cy="2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177095" y="2734971"/>
            <a:ext cx="8928000" cy="6824"/>
          </a:xfrm>
          <a:prstGeom prst="line">
            <a:avLst/>
          </a:prstGeom>
          <a:ln w="12700"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Rectangle 212"/>
          <p:cNvSpPr/>
          <p:nvPr/>
        </p:nvSpPr>
        <p:spPr>
          <a:xfrm>
            <a:off x="5828869" y="3403594"/>
            <a:ext cx="2149308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AU" sz="550" dirty="0">
                <a:solidFill>
                  <a:prstClr val="black"/>
                </a:solidFill>
              </a:rPr>
              <a:t>Registration &amp; Accreditation</a:t>
            </a:r>
          </a:p>
        </p:txBody>
      </p:sp>
      <p:sp>
        <p:nvSpPr>
          <p:cNvPr id="221" name="Rectangle 220"/>
          <p:cNvSpPr>
            <a:spLocks noChangeArrowheads="1"/>
          </p:cNvSpPr>
          <p:nvPr/>
        </p:nvSpPr>
        <p:spPr bwMode="auto">
          <a:xfrm>
            <a:off x="7123947" y="4800155"/>
            <a:ext cx="399579" cy="30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45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Pre-Prod Release</a:t>
            </a:r>
          </a:p>
        </p:txBody>
      </p:sp>
      <p:sp>
        <p:nvSpPr>
          <p:cNvPr id="229" name="Rectangle 228"/>
          <p:cNvSpPr/>
          <p:nvPr/>
        </p:nvSpPr>
        <p:spPr>
          <a:xfrm>
            <a:off x="3405188" y="6255219"/>
            <a:ext cx="338870" cy="1623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Trans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3686802" y="6255219"/>
            <a:ext cx="338870" cy="1623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Trans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183" name="Rectangle 182"/>
          <p:cNvSpPr>
            <a:spLocks noChangeArrowheads="1"/>
          </p:cNvSpPr>
          <p:nvPr/>
        </p:nvSpPr>
        <p:spPr bwMode="auto">
          <a:xfrm>
            <a:off x="8113175" y="4800155"/>
            <a:ext cx="304695" cy="30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45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Prod Release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2941942" y="1853888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3544238" y="1853888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4084827" y="1853888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2071348" y="5832266"/>
            <a:ext cx="2894112" cy="19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b="1" dirty="0" smtClean="0">
                <a:solidFill>
                  <a:prstClr val="black"/>
                </a:solidFill>
              </a:rPr>
              <a:t>AER - Electricity </a:t>
            </a:r>
            <a:r>
              <a:rPr lang="en-AU" sz="550" b="1" dirty="0">
                <a:solidFill>
                  <a:prstClr val="black"/>
                </a:solidFill>
              </a:rPr>
              <a:t>ring-fencing guideline 2016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201" name="Rectangle 200"/>
          <p:cNvSpPr>
            <a:spLocks noChangeArrowheads="1"/>
          </p:cNvSpPr>
          <p:nvPr/>
        </p:nvSpPr>
        <p:spPr bwMode="auto">
          <a:xfrm>
            <a:off x="4432489" y="3480901"/>
            <a:ext cx="620363" cy="30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45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Readiness Reporting Commences</a:t>
            </a:r>
          </a:p>
        </p:txBody>
      </p:sp>
      <p:sp>
        <p:nvSpPr>
          <p:cNvPr id="205" name="Rectangle 3"/>
          <p:cNvSpPr>
            <a:spLocks noChangeArrowheads="1"/>
          </p:cNvSpPr>
          <p:nvPr/>
        </p:nvSpPr>
        <p:spPr bwMode="auto">
          <a:xfrm>
            <a:off x="5730863" y="6588900"/>
            <a:ext cx="122572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Milestone</a:t>
            </a:r>
          </a:p>
          <a:p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Working group meeting</a:t>
            </a:r>
          </a:p>
          <a:p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Proposed IEC Meetings (Trans &amp; New)</a:t>
            </a:r>
            <a:endParaRPr lang="en-AU" altLang="en-US" sz="4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6" name="Flowchart: Decision 205"/>
          <p:cNvSpPr>
            <a:spLocks noChangeArrowheads="1"/>
          </p:cNvSpPr>
          <p:nvPr/>
        </p:nvSpPr>
        <p:spPr bwMode="auto">
          <a:xfrm>
            <a:off x="5705958" y="6628245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08" name="Flowchart: Decision 207"/>
          <p:cNvSpPr>
            <a:spLocks noChangeArrowheads="1"/>
          </p:cNvSpPr>
          <p:nvPr/>
        </p:nvSpPr>
        <p:spPr bwMode="auto">
          <a:xfrm>
            <a:off x="5705958" y="6696267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19" name="Flowchart: Decision 218"/>
          <p:cNvSpPr>
            <a:spLocks noChangeArrowheads="1"/>
          </p:cNvSpPr>
          <p:nvPr/>
        </p:nvSpPr>
        <p:spPr bwMode="auto">
          <a:xfrm>
            <a:off x="5705958" y="6756926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35" name="Flowchart: Decision 234"/>
          <p:cNvSpPr>
            <a:spLocks noChangeArrowheads="1"/>
          </p:cNvSpPr>
          <p:nvPr/>
        </p:nvSpPr>
        <p:spPr bwMode="auto">
          <a:xfrm>
            <a:off x="7284927" y="4692553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 rot="5400000">
            <a:off x="178283" y="811744"/>
            <a:ext cx="430887" cy="657354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n-AU" sz="800" b="1" dirty="0" smtClean="0">
                <a:solidFill>
                  <a:prstClr val="black"/>
                </a:solidFill>
              </a:rPr>
              <a:t>Program Milestones</a:t>
            </a:r>
            <a:endParaRPr lang="en-AU" sz="800" b="1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54845" y="1027259"/>
            <a:ext cx="573521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10 Sep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MRP Direction paper published</a:t>
            </a: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 Draft Determination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0" name="Flowchart: Decision 239"/>
          <p:cNvSpPr>
            <a:spLocks noChangeArrowheads="1"/>
          </p:cNvSpPr>
          <p:nvPr/>
        </p:nvSpPr>
        <p:spPr bwMode="auto">
          <a:xfrm>
            <a:off x="4706759" y="3387655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51" name="Flowchart: Decision 250"/>
          <p:cNvSpPr>
            <a:spLocks noChangeArrowheads="1"/>
          </p:cNvSpPr>
          <p:nvPr/>
        </p:nvSpPr>
        <p:spPr bwMode="auto">
          <a:xfrm>
            <a:off x="8647632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52" name="Flowchart: Decision 251"/>
          <p:cNvSpPr>
            <a:spLocks noChangeArrowheads="1"/>
          </p:cNvSpPr>
          <p:nvPr/>
        </p:nvSpPr>
        <p:spPr bwMode="auto">
          <a:xfrm>
            <a:off x="8901632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69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Power of Choice Milestones </a:t>
            </a:r>
            <a:br>
              <a:rPr lang="en-AU" dirty="0" smtClean="0"/>
            </a:br>
            <a:endParaRPr lang="en-AU" sz="20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848981"/>
              </p:ext>
            </p:extLst>
          </p:nvPr>
        </p:nvGraphicFramePr>
        <p:xfrm>
          <a:off x="206325" y="1257946"/>
          <a:ext cx="8758165" cy="5064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563"/>
                <a:gridCol w="1190992"/>
                <a:gridCol w="2193384"/>
                <a:gridCol w="847308"/>
                <a:gridCol w="775300"/>
                <a:gridCol w="393618"/>
              </a:tblGrid>
              <a:tr h="179849">
                <a:tc>
                  <a:txBody>
                    <a:bodyPr/>
                    <a:lstStyle/>
                    <a:p>
                      <a:pPr marL="5397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Deliverable</a:t>
                      </a:r>
                      <a:r>
                        <a:rPr lang="en-AU" sz="9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/ Milestone</a:t>
                      </a:r>
                      <a:endParaRPr lang="en-A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5397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9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Project</a:t>
                      </a:r>
                      <a:endParaRPr lang="en-A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9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A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9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Planned date</a:t>
                      </a:r>
                      <a:endParaRPr lang="en-A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Expected date</a:t>
                      </a:r>
                      <a:endParaRPr lang="en-AU" sz="9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en-A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AEMC publish MRP Directions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paper &amp; EN draft determination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EN, MRP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 Sep 15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AEMC publish SMP advice paper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SMP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Early-Oct 15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Oct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15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AEMC publish final rule determination 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 Nov 15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Nov 15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AEMC release final determination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Dec 15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AEMC release draft determination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MRP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Dec 15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AEMC publish draft rule determination 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SMP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Early-Feb 16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 Apr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AEMC publish final rule determination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MRP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 Mar 16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pre-consultation workshops conclude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</a:t>
                      </a:r>
                      <a:r>
                        <a:rPr lang="en-AU" sz="900" b="0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AU" sz="900" b="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n-AU" sz="900" b="0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,MRP</a:t>
                      </a:r>
                      <a:endParaRPr lang="en-AU" sz="900" b="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Mar 16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releases Pre-Consultation Paper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MC,EN,MRP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 Apr 16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strike="sngStrike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AU" sz="900" b="0" i="1" strike="sng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publishes notice of first stage consultation (B2B)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strike="sng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B2B:MC,EN,MRP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strike="sng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 proceeding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strike="sng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 Apr 16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1" strike="sng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U" sz="900" b="0" i="1" strike="sngStrike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sng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en-AU" sz="900" b="0" i="0" u="none" strike="sngStrike" kern="1200" cap="none" spc="0" normalizeH="0" baseline="0" dirty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publishes notice first stage 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consultation 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MC,EN,MRP</a:t>
                      </a:r>
                      <a:endParaRPr lang="en-AU" sz="9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Apr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AEMC publish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final rule determination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SMP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May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Jun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concludes first stage consultation 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MC,EN,MRP</a:t>
                      </a:r>
                      <a:endParaRPr lang="en-AU" sz="9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 May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begins Readiness Workstream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engagement</a:t>
                      </a: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MC,EN,MRP</a:t>
                      </a:r>
                      <a:endParaRPr lang="en-AU" sz="9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Jun 16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Jun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publish draft procedure determination 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MC,EN,MRP</a:t>
                      </a:r>
                      <a:endParaRPr lang="en-AU" sz="9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Jun 16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 Jun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concludes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second stage consultation 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MC,EN,MRP</a:t>
                      </a:r>
                      <a:endParaRPr lang="en-AU" sz="9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Jul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Jul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5638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1" strike="sngStrike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AEMO seeks IEC recommendation for B2B changes</a:t>
                      </a:r>
                      <a:endParaRPr lang="en-AU" sz="900" b="0" i="1" strike="sngStrike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1" strike="sng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MC,EN</a:t>
                      </a:r>
                      <a:endParaRPr lang="en-AU" sz="900" b="0" i="1" strike="sng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strike="sng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 proceeding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1" strike="sng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Jul</a:t>
                      </a:r>
                      <a:r>
                        <a:rPr lang="en-AU" sz="900" b="0" i="1" strike="sngStrike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16</a:t>
                      </a:r>
                      <a:endParaRPr lang="en-AU" sz="900" b="0" i="1" strike="sng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1" strike="sng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 Aug 16</a:t>
                      </a:r>
                      <a:endParaRPr lang="en-AU" sz="900" b="0" i="1" strike="sng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sng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en-AU" sz="900" b="0" i="0" u="none" strike="sngStrike" kern="1200" cap="none" spc="0" normalizeH="0" baseline="0" dirty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strike="sngStrike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AU" sz="900" b="0" i="1" strike="sng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publishes final procedure determination</a:t>
                      </a:r>
                      <a:endParaRPr lang="en-AU" sz="900" b="0" i="1" strike="sngStrike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1" strike="sng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B2B:MC,EN,MRP</a:t>
                      </a:r>
                      <a:endParaRPr lang="en-AU" sz="900" b="0" i="1" strike="sngStrike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strike="sng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 proceeding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1" strike="sng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Aug 16</a:t>
                      </a:r>
                      <a:endParaRPr lang="en-AU" sz="900" b="0" i="1" strike="sngStrike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strike="sng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Aug 16</a:t>
                      </a:r>
                      <a:endParaRPr lang="en-AU" sz="900" b="0" i="1" strike="sngStrike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sng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en-AU" sz="900" b="0" i="0" u="none" strike="sngStrike" kern="1200" cap="none" spc="0" normalizeH="0" baseline="0" dirty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publishes final procedure determination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MC,EN,MRP</a:t>
                      </a:r>
                      <a:endParaRPr lang="en-AU" sz="9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later than 1 Sep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Aug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publishes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notice first stage consultation (WP2)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MC,EN,MRP</a:t>
                      </a:r>
                      <a:endParaRPr lang="en-AU" sz="900" b="0" i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Oct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AEMO publishes</a:t>
                      </a:r>
                      <a:r>
                        <a:rPr lang="en-AU" sz="900" b="0" i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notice first stage consultation</a:t>
                      </a:r>
                      <a:endParaRPr lang="en-AU" sz="900" b="0" i="1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B2B:</a:t>
                      </a:r>
                      <a:r>
                        <a:rPr lang="en-AU" sz="900" b="0" i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All</a:t>
                      </a:r>
                      <a:endParaRPr lang="en-AU" sz="900" b="0" i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Oct 16</a:t>
                      </a:r>
                      <a:endParaRPr lang="en-AU" sz="900" b="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i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IEC Election complete – IEC formed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SMP</a:t>
                      </a:r>
                      <a:endParaRPr lang="en-AU" sz="900" b="0" i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Noting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this is a no later than date. 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 Oct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06 Aug 16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concludes first stage consultation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MC,EN,MRP</a:t>
                      </a:r>
                      <a:endParaRPr lang="en-AU" sz="900" b="0" i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Nov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Oval 18"/>
          <p:cNvSpPr/>
          <p:nvPr/>
        </p:nvSpPr>
        <p:spPr>
          <a:xfrm>
            <a:off x="8712472" y="3869759"/>
            <a:ext cx="108000" cy="1080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712472" y="4494337"/>
            <a:ext cx="108000" cy="1080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8712472" y="4711106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8712472" y="5334490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712472" y="5560405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8712472" y="5767721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712472" y="5956299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8712472" y="6167891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73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Power of Choice Milestones </a:t>
            </a:r>
            <a:br>
              <a:rPr lang="en-AU" dirty="0" smtClean="0"/>
            </a:br>
            <a:endParaRPr lang="en-AU" sz="20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783604"/>
              </p:ext>
            </p:extLst>
          </p:nvPr>
        </p:nvGraphicFramePr>
        <p:xfrm>
          <a:off x="206325" y="1257946"/>
          <a:ext cx="8758165" cy="3594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563"/>
                <a:gridCol w="1190992"/>
                <a:gridCol w="2193384"/>
                <a:gridCol w="847308"/>
                <a:gridCol w="775300"/>
                <a:gridCol w="393618"/>
              </a:tblGrid>
              <a:tr h="179849">
                <a:tc>
                  <a:txBody>
                    <a:bodyPr/>
                    <a:lstStyle/>
                    <a:p>
                      <a:pPr marL="5397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Deliverable</a:t>
                      </a:r>
                      <a:r>
                        <a:rPr lang="en-AU" sz="9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/ Milestone</a:t>
                      </a:r>
                      <a:endParaRPr lang="en-A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5397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9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Project</a:t>
                      </a:r>
                      <a:endParaRPr lang="en-A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9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A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9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Planned date</a:t>
                      </a:r>
                      <a:endParaRPr lang="en-A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Expected date</a:t>
                      </a:r>
                      <a:endParaRPr lang="en-AU" sz="9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en-A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AEMO concludes first stage consultation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B2B:</a:t>
                      </a:r>
                      <a:r>
                        <a:rPr lang="en-AU" sz="900" b="0" i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All</a:t>
                      </a:r>
                      <a:endParaRPr lang="en-AU" sz="900" b="0" i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Nov</a:t>
                      </a:r>
                      <a:r>
                        <a:rPr lang="en-AU" sz="900" b="0" i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16</a:t>
                      </a:r>
                      <a:endParaRPr lang="en-AU" sz="900" b="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i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i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commences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development of Fee Methodology</a:t>
                      </a:r>
                      <a:endParaRPr lang="en-AU" sz="9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SMP</a:t>
                      </a:r>
                      <a:endParaRPr lang="en-AU" sz="900" b="0" i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If required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Sep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AER publishes ring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fencing &amp; network exemption guidelines</a:t>
                      </a:r>
                      <a:endParaRPr lang="en-AU" sz="9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MC,EN</a:t>
                      </a:r>
                      <a:endParaRPr lang="en-AU" sz="900" b="0" i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 Dec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publish draft procedure determination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MC,EN,MRP</a:t>
                      </a:r>
                      <a:endParaRPr lang="en-AU" sz="900" b="0" i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Dec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AEMO publish draft procedure determination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B2B:</a:t>
                      </a:r>
                      <a:r>
                        <a:rPr lang="en-AU" sz="900" b="0" i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All</a:t>
                      </a:r>
                      <a:endParaRPr lang="en-AU" sz="900" b="0" i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Dec 16</a:t>
                      </a:r>
                      <a:endParaRPr lang="en-AU" sz="900" b="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i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i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System implementation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period commences</a:t>
                      </a:r>
                      <a:endParaRPr lang="en-AU" sz="9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  <a:endParaRPr lang="en-AU" sz="900" b="0" i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Mid Dec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concludes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second stage consultation </a:t>
                      </a:r>
                      <a:endParaRPr lang="en-AU" sz="9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MC,EN,MRP</a:t>
                      </a:r>
                      <a:endParaRPr lang="en-AU" sz="900" b="0" i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Dec 17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AEMO concludes</a:t>
                      </a:r>
                      <a:r>
                        <a:rPr lang="en-AU" sz="900" b="0" i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second stage consultation </a:t>
                      </a:r>
                      <a:endParaRPr lang="en-AU" sz="900" b="0" i="1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B2B:</a:t>
                      </a:r>
                      <a:r>
                        <a:rPr lang="en-AU" sz="900" b="0" i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All</a:t>
                      </a:r>
                      <a:endParaRPr lang="en-AU" sz="900" b="0" i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Dec 17</a:t>
                      </a:r>
                      <a:endParaRPr lang="en-AU" sz="900" b="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i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i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AEMO seeks IEC recommendation for B2B changes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B2B: All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TBC Preceding AMEO Feb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Boar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Jan 17</a:t>
                      </a:r>
                      <a:endParaRPr lang="en-AU" sz="900" b="0" i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publishes final procedure determination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MC,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EN,MRP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Obligation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is n</a:t>
                      </a: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 later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than 1 Mar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01 Mar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 Feb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AEMO publishes final procedure determination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B2B: All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Obligation is no later</a:t>
                      </a:r>
                      <a:r>
                        <a:rPr lang="en-AU" sz="900" b="0" i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than 1 Jun 17</a:t>
                      </a:r>
                      <a:endParaRPr lang="en-AU" sz="900" b="0" i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01 Mar 17</a:t>
                      </a:r>
                      <a:endParaRPr lang="en-AU" sz="900" b="0" i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 Feb 17</a:t>
                      </a:r>
                      <a:endParaRPr lang="en-AU" sz="900" b="0" i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publishes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Fee Methodology (participant fee structure)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SMP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If required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01 Mar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commences readiness (registration/accreditation)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 be determined in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readiness strategy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Proposed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commencement of industry testing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 be determined in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test plan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Aug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DNSPs to publish T&amp;C’s on which it will act as the initial MC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MC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Sep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PoC Effective date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Dec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" name="Oval 22"/>
          <p:cNvSpPr/>
          <p:nvPr/>
        </p:nvSpPr>
        <p:spPr>
          <a:xfrm>
            <a:off x="8712472" y="1566228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8712472" y="1770882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712472" y="1996797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8712472" y="2204113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712472" y="2392691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8712472" y="2624040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8712472" y="2849955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8712472" y="3057271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8712472" y="3245849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8712472" y="3436332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8712472" y="3640986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8712472" y="3866901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8712472" y="4074217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8712472" y="4262795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8712472" y="4494144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8712472" y="4720059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09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3.1 </a:t>
            </a:r>
            <a:r>
              <a:rPr lang="en-AU" dirty="0" smtClean="0">
                <a:solidFill>
                  <a:schemeClr val="bg1"/>
                </a:solidFill>
              </a:rPr>
              <a:t>Stakeholder Interactions model</a:t>
            </a: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113" name="Content Placeholder 2"/>
          <p:cNvSpPr txBox="1">
            <a:spLocks/>
          </p:cNvSpPr>
          <p:nvPr/>
        </p:nvSpPr>
        <p:spPr>
          <a:xfrm>
            <a:off x="107504" y="1124744"/>
            <a:ext cx="8928992" cy="5472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63600" indent="-363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88" indent="-349250" algn="l" defTabSz="914400" rtl="0" eaLnBrk="1" latinLnBrk="0" hangingPunct="1">
              <a:spcBef>
                <a:spcPts val="528"/>
              </a:spcBef>
              <a:buFont typeface="Courier New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400" indent="-363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400" indent="-27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800" indent="-270000" algn="l" defTabSz="914400" rtl="0" eaLnBrk="1" latinLnBrk="0" hangingPunct="1">
              <a:spcBef>
                <a:spcPts val="384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800" b="1" dirty="0"/>
              <a:t>(Refer separate </a:t>
            </a:r>
            <a:r>
              <a:rPr lang="en-AU" sz="1800" b="1" dirty="0" smtClean="0"/>
              <a:t>attachment: 3.1 </a:t>
            </a:r>
            <a:r>
              <a:rPr lang="en-AU" sz="1800" b="1" i="1" dirty="0" smtClean="0"/>
              <a:t>POC Stakeholder Interactions.pdf</a:t>
            </a:r>
            <a:r>
              <a:rPr lang="en-AU" sz="1800" b="1" dirty="0" smtClean="0"/>
              <a:t>) </a:t>
            </a:r>
            <a:endParaRPr lang="en-AU" sz="1800" b="1" dirty="0"/>
          </a:p>
          <a:p>
            <a:pPr>
              <a:spcBef>
                <a:spcPts val="1200"/>
              </a:spcBef>
            </a:pPr>
            <a:r>
              <a:rPr lang="en-AU" dirty="0" smtClean="0"/>
              <a:t>Decision layer</a:t>
            </a:r>
          </a:p>
          <a:p>
            <a:pPr lvl="1">
              <a:spcBef>
                <a:spcPts val="1200"/>
              </a:spcBef>
            </a:pPr>
            <a:r>
              <a:rPr lang="en-AU" sz="2400" dirty="0" smtClean="0"/>
              <a:t>AEMO (Procedures) </a:t>
            </a:r>
          </a:p>
          <a:p>
            <a:pPr lvl="1">
              <a:spcBef>
                <a:spcPts val="1200"/>
              </a:spcBef>
            </a:pPr>
            <a:r>
              <a:rPr lang="en-AU" sz="2400" dirty="0" smtClean="0"/>
              <a:t>IEC (B2B Procedures)</a:t>
            </a:r>
          </a:p>
          <a:p>
            <a:pPr>
              <a:spcBef>
                <a:spcPts val="1200"/>
              </a:spcBef>
            </a:pPr>
            <a:r>
              <a:rPr lang="en-AU" dirty="0" smtClean="0"/>
              <a:t>Information layer</a:t>
            </a:r>
          </a:p>
          <a:p>
            <a:pPr lvl="1">
              <a:spcBef>
                <a:spcPts val="1200"/>
              </a:spcBef>
            </a:pPr>
            <a:r>
              <a:rPr lang="en-AU" sz="2400" dirty="0" smtClean="0"/>
              <a:t>Participant Exec Engagement </a:t>
            </a:r>
          </a:p>
          <a:p>
            <a:pPr lvl="1">
              <a:spcBef>
                <a:spcPts val="1200"/>
              </a:spcBef>
            </a:pPr>
            <a:r>
              <a:rPr lang="en-AU" sz="2400" dirty="0" smtClean="0"/>
              <a:t>Retail Market Consultative Forum (RMCF)</a:t>
            </a:r>
          </a:p>
          <a:p>
            <a:pPr>
              <a:spcBef>
                <a:spcPts val="1200"/>
              </a:spcBef>
            </a:pPr>
            <a:r>
              <a:rPr lang="en-AU" dirty="0" smtClean="0"/>
              <a:t>Management layer</a:t>
            </a:r>
            <a:endParaRPr lang="en-AU" dirty="0"/>
          </a:p>
          <a:p>
            <a:pPr lvl="1">
              <a:spcBef>
                <a:spcPts val="1200"/>
              </a:spcBef>
            </a:pPr>
            <a:r>
              <a:rPr lang="en-AU" sz="2400" dirty="0"/>
              <a:t>Participant </a:t>
            </a:r>
            <a:r>
              <a:rPr lang="en-AU" sz="2400" dirty="0" smtClean="0"/>
              <a:t>program/project management</a:t>
            </a:r>
            <a:endParaRPr lang="en-AU" sz="2400" dirty="0"/>
          </a:p>
          <a:p>
            <a:pPr lvl="1">
              <a:spcBef>
                <a:spcPts val="1200"/>
              </a:spcBef>
            </a:pPr>
            <a:r>
              <a:rPr lang="en-AU" sz="2400" dirty="0" smtClean="0"/>
              <a:t>AEMO program/project management </a:t>
            </a:r>
          </a:p>
          <a:p>
            <a:pPr lvl="1">
              <a:spcBef>
                <a:spcPts val="1200"/>
              </a:spcBef>
            </a:pPr>
            <a:r>
              <a:rPr lang="en-AU" sz="2400" dirty="0" smtClean="0"/>
              <a:t>Power of Choice – Program Consultative Forum (PoC-PCF)</a:t>
            </a:r>
          </a:p>
          <a:p>
            <a:pPr>
              <a:spcBef>
                <a:spcPts val="1200"/>
              </a:spcBef>
            </a:pPr>
            <a:r>
              <a:rPr lang="en-AU" dirty="0" smtClean="0"/>
              <a:t>Implementation layer</a:t>
            </a:r>
          </a:p>
          <a:p>
            <a:pPr lvl="1">
              <a:spcBef>
                <a:spcPts val="1200"/>
              </a:spcBef>
            </a:pPr>
            <a:r>
              <a:rPr lang="en-AU" sz="2400" dirty="0" smtClean="0"/>
              <a:t>Working groups </a:t>
            </a:r>
          </a:p>
          <a:p>
            <a:pPr lvl="1">
              <a:spcBef>
                <a:spcPts val="1200"/>
              </a:spcBef>
            </a:pPr>
            <a:r>
              <a:rPr lang="en-AU" sz="2400" dirty="0" smtClean="0"/>
              <a:t>“Other”</a:t>
            </a:r>
          </a:p>
        </p:txBody>
      </p:sp>
    </p:spTree>
    <p:extLst>
      <p:ext uri="{BB962C8B-B14F-4D97-AF65-F5344CB8AC3E}">
        <p14:creationId xmlns:p14="http://schemas.microsoft.com/office/powerpoint/2010/main" val="3864450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3.1 </a:t>
            </a:r>
            <a:r>
              <a:rPr lang="en-AU" dirty="0" smtClean="0">
                <a:solidFill>
                  <a:schemeClr val="bg1"/>
                </a:solidFill>
              </a:rPr>
              <a:t>Stakeholder Interactions model</a:t>
            </a: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113" name="Content Placeholder 2"/>
          <p:cNvSpPr txBox="1">
            <a:spLocks/>
          </p:cNvSpPr>
          <p:nvPr/>
        </p:nvSpPr>
        <p:spPr>
          <a:xfrm>
            <a:off x="107504" y="1124744"/>
            <a:ext cx="8928992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3600" indent="-363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88" indent="-349250" algn="l" defTabSz="914400" rtl="0" eaLnBrk="1" latinLnBrk="0" hangingPunct="1">
              <a:spcBef>
                <a:spcPts val="528"/>
              </a:spcBef>
              <a:buFont typeface="Courier New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400" indent="-363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400" indent="-27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800" indent="-270000" algn="l" defTabSz="914400" rtl="0" eaLnBrk="1" latinLnBrk="0" hangingPunct="1">
              <a:spcBef>
                <a:spcPts val="384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AU" sz="2200" dirty="0"/>
              <a:t>Power of Choice – Program Consultative Forum (PoC-PCF)</a:t>
            </a:r>
          </a:p>
          <a:p>
            <a:pPr>
              <a:spcBef>
                <a:spcPts val="1200"/>
              </a:spcBef>
            </a:pPr>
            <a:r>
              <a:rPr lang="en-AU" sz="2200" dirty="0"/>
              <a:t>Meet </a:t>
            </a:r>
            <a:r>
              <a:rPr lang="en-AU" sz="2200" dirty="0" smtClean="0"/>
              <a:t>monthly (minimum)</a:t>
            </a:r>
            <a:endParaRPr lang="en-AU" sz="2200" dirty="0"/>
          </a:p>
          <a:p>
            <a:pPr>
              <a:spcBef>
                <a:spcPts val="1200"/>
              </a:spcBef>
            </a:pPr>
            <a:r>
              <a:rPr lang="en-AU" sz="2200" dirty="0"/>
              <a:t>First meeting: </a:t>
            </a:r>
            <a:r>
              <a:rPr lang="en-AU" sz="2200" dirty="0" smtClean="0"/>
              <a:t>Late - July </a:t>
            </a:r>
            <a:endParaRPr lang="en-AU" sz="2200" dirty="0"/>
          </a:p>
          <a:p>
            <a:pPr>
              <a:spcBef>
                <a:spcPts val="1200"/>
              </a:spcBef>
            </a:pPr>
            <a:r>
              <a:rPr lang="en-AU" sz="2200" dirty="0"/>
              <a:t>Terms of Reference (ToR) released in June</a:t>
            </a:r>
          </a:p>
          <a:p>
            <a:pPr lvl="1">
              <a:spcBef>
                <a:spcPts val="1200"/>
              </a:spcBef>
            </a:pPr>
            <a:r>
              <a:rPr lang="en-AU" dirty="0"/>
              <a:t>Nominations will be requested shortly thereafter </a:t>
            </a:r>
          </a:p>
          <a:p>
            <a:pPr marL="0" indent="0">
              <a:spcBef>
                <a:spcPts val="1200"/>
              </a:spcBef>
              <a:buNone/>
            </a:pPr>
            <a:endParaRPr lang="en-AU" sz="22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AU" sz="2200" dirty="0" smtClean="0"/>
              <a:t>Main </a:t>
            </a:r>
            <a:r>
              <a:rPr lang="en-AU" sz="2200" dirty="0"/>
              <a:t>Purpose</a:t>
            </a:r>
          </a:p>
          <a:p>
            <a:pPr>
              <a:spcBef>
                <a:spcPts val="1200"/>
              </a:spcBef>
            </a:pPr>
            <a:r>
              <a:rPr lang="en-AU" sz="2200" dirty="0"/>
              <a:t>Facilitate ‘actions’ – Not a “status update” forum</a:t>
            </a:r>
          </a:p>
          <a:p>
            <a:pPr marL="0" indent="0">
              <a:spcBef>
                <a:spcPts val="1200"/>
              </a:spcBef>
              <a:buNone/>
            </a:pPr>
            <a:endParaRPr lang="en-AU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369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3.2 </a:t>
            </a:r>
            <a:r>
              <a:rPr lang="en-AU" dirty="0">
                <a:solidFill>
                  <a:schemeClr val="bg1"/>
                </a:solidFill>
              </a:rPr>
              <a:t>Risk &amp; Issue </a:t>
            </a:r>
            <a:r>
              <a:rPr lang="en-AU" dirty="0" smtClean="0">
                <a:solidFill>
                  <a:schemeClr val="bg1"/>
                </a:solidFill>
              </a:rPr>
              <a:t>Management </a:t>
            </a:r>
            <a:endParaRPr lang="en-AU" dirty="0"/>
          </a:p>
        </p:txBody>
      </p:sp>
      <p:sp>
        <p:nvSpPr>
          <p:cNvPr id="113" name="Content Placeholder 2"/>
          <p:cNvSpPr txBox="1">
            <a:spLocks/>
          </p:cNvSpPr>
          <p:nvPr/>
        </p:nvSpPr>
        <p:spPr>
          <a:xfrm>
            <a:off x="107504" y="1124744"/>
            <a:ext cx="8928992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3600" indent="-363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88" indent="-349250" algn="l" defTabSz="914400" rtl="0" eaLnBrk="1" latinLnBrk="0" hangingPunct="1">
              <a:spcBef>
                <a:spcPts val="528"/>
              </a:spcBef>
              <a:buFont typeface="Courier New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400" indent="-363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400" indent="-27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800" indent="-270000" algn="l" defTabSz="914400" rtl="0" eaLnBrk="1" latinLnBrk="0" hangingPunct="1">
              <a:spcBef>
                <a:spcPts val="384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500" b="1" dirty="0"/>
              <a:t>(Refer separate attachment: </a:t>
            </a:r>
            <a:r>
              <a:rPr lang="en-AU" sz="1500" b="1" i="1" dirty="0"/>
              <a:t>POC </a:t>
            </a:r>
            <a:r>
              <a:rPr lang="en-AU" sz="1500" b="1" i="1" dirty="0" smtClean="0"/>
              <a:t>Industry Management Plan – Risk and Issue.doc</a:t>
            </a:r>
            <a:r>
              <a:rPr lang="en-AU" sz="1500" b="1" dirty="0" smtClean="0"/>
              <a:t>) </a:t>
            </a:r>
            <a:endParaRPr lang="en-AU" sz="1500" b="1" dirty="0"/>
          </a:p>
          <a:p>
            <a:pPr>
              <a:spcBef>
                <a:spcPts val="1200"/>
              </a:spcBef>
            </a:pPr>
            <a:r>
              <a:rPr lang="en-AU" sz="2200" dirty="0" smtClean="0"/>
              <a:t>Supports the efficient identification, tracking and management of risks/Issues</a:t>
            </a:r>
          </a:p>
          <a:p>
            <a:pPr lvl="1">
              <a:spcBef>
                <a:spcPts val="1200"/>
              </a:spcBef>
            </a:pPr>
            <a:r>
              <a:rPr lang="en-AU" dirty="0" smtClean="0"/>
              <a:t>Consolidates into a single source for Program Management / visibility</a:t>
            </a:r>
          </a:p>
          <a:p>
            <a:pPr lvl="1">
              <a:spcBef>
                <a:spcPts val="1200"/>
              </a:spcBef>
            </a:pPr>
            <a:r>
              <a:rPr lang="en-AU" dirty="0" smtClean="0"/>
              <a:t>Inputs into reporting (PoC-PCF, Readiness, SCO etc.)</a:t>
            </a:r>
          </a:p>
          <a:p>
            <a:pPr>
              <a:spcBef>
                <a:spcPts val="1200"/>
              </a:spcBef>
            </a:pPr>
            <a:r>
              <a:rPr lang="en-AU" sz="2200" dirty="0" smtClean="0"/>
              <a:t>Facilitates communication, consultation and coordination </a:t>
            </a:r>
          </a:p>
          <a:p>
            <a:pPr lvl="1">
              <a:spcBef>
                <a:spcPts val="1200"/>
              </a:spcBef>
            </a:pPr>
            <a:r>
              <a:rPr lang="en-AU" dirty="0" smtClean="0"/>
              <a:t>Provides avenues for other bodies to feed-into AEMO’s PoC Program  </a:t>
            </a:r>
          </a:p>
          <a:p>
            <a:pPr>
              <a:spcBef>
                <a:spcPts val="1200"/>
              </a:spcBef>
            </a:pPr>
            <a:r>
              <a:rPr lang="en-AU" sz="2200" dirty="0" smtClean="0"/>
              <a:t>Updated monthly (minimum)</a:t>
            </a:r>
          </a:p>
          <a:p>
            <a:pPr>
              <a:spcBef>
                <a:spcPts val="1200"/>
              </a:spcBef>
            </a:pPr>
            <a:r>
              <a:rPr lang="en-AU" sz="2200" dirty="0" smtClean="0"/>
              <a:t>Published on AEMO website </a:t>
            </a:r>
          </a:p>
        </p:txBody>
      </p:sp>
    </p:spTree>
    <p:extLst>
      <p:ext uri="{BB962C8B-B14F-4D97-AF65-F5344CB8AC3E}">
        <p14:creationId xmlns:p14="http://schemas.microsoft.com/office/powerpoint/2010/main" val="2013425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l AEMO powerpoint template.pptx" id="{1C6B682F-29C1-4B7F-8BBF-507962EDAB27}" vid="{B501CB5A-AC99-4B0F-8D8B-B0C7B0429B05}"/>
    </a:ext>
  </a:extLst>
</a:theme>
</file>

<file path=ppt/theme/theme2.xml><?xml version="1.0" encoding="utf-8"?>
<a:theme xmlns:a="http://schemas.openxmlformats.org/drawingml/2006/main" name="AEMO09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l AEMO powerpoint template.pptx" id="{1C6B682F-29C1-4B7F-8BBF-507962EDAB27}" vid="{AD20D0BB-7AB8-4900-97BE-F6E901A29299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AEMO Internal - Whit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EMO Internal - Whit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EMOCustodian xmlns="a14523ce-dede-483e-883a-2d83261080bd">
      <UserInfo>
        <DisplayName/>
        <AccountId xsi:nil="true"/>
        <AccountType/>
      </UserInfo>
    </AEMOCustodian>
    <ArchiveDocument xmlns="a14523ce-dede-483e-883a-2d83261080bd">false</ArchiveDocument>
    <AEMODocumentTypeTaxHTField0 xmlns="a14523ce-dede-483e-883a-2d83261080bd">
      <Terms xmlns="http://schemas.microsoft.com/office/infopath/2007/PartnerControls">
        <TermInfo xmlns="http://schemas.microsoft.com/office/infopath/2007/PartnerControls">
          <TermName xmlns="http://schemas.microsoft.com/office/infopath/2007/PartnerControls">Operational Record</TermName>
          <TermId xmlns="http://schemas.microsoft.com/office/infopath/2007/PartnerControls">859762f2-4462-42eb-9744-c955c7e2c540</TermId>
        </TermInfo>
      </Terms>
    </AEMODocumentTypeTaxHTField0>
    <AEMOKeywordsTaxHTField0 xmlns="a14523ce-dede-483e-883a-2d83261080bd">
      <Terms xmlns="http://schemas.microsoft.com/office/infopath/2007/PartnerControls"/>
    </AEMOKeywordsTaxHTField0>
    <TaxCatchAll xmlns="a14523ce-dede-483e-883a-2d83261080bd">
      <Value>1</Value>
    </TaxCatchAll>
    <AEMODescription xmlns="a14523ce-dede-483e-883a-2d83261080bd" xsi:nil="true"/>
    <_dlc_DocId xmlns="a14523ce-dede-483e-883a-2d83261080bd">PROJECT-352-4212</_dlc_DocId>
    <_dlc_DocIdUrl xmlns="a14523ce-dede-483e-883a-2d83261080bd">
      <Url>http://sharedocs/projects/pocprogram/_layouts/15/DocIdRedir.aspx?ID=PROJECT-352-4212</Url>
      <Description>PROJECT-352-4212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?mso-contentType ?>
<SharedContentType xmlns="Microsoft.SharePoint.Taxonomy.ContentTypeSync" SourceId="409ac0fb-07cb-4169-8a26-def2760b5502" ContentTypeId="0x0101009BE89D58CAF0934CA32A20BCFFD353DC" PreviousValue="false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AEMODocument" ma:contentTypeID="0x0101009BE89D58CAF0934CA32A20BCFFD353DC00DDEC116C19245B4398932FF2C50DC75A" ma:contentTypeVersion="0" ma:contentTypeDescription="" ma:contentTypeScope="" ma:versionID="89bccbf02eec9f969d3651569cced181">
  <xsd:schema xmlns:xsd="http://www.w3.org/2001/XMLSchema" xmlns:xs="http://www.w3.org/2001/XMLSchema" xmlns:p="http://schemas.microsoft.com/office/2006/metadata/properties" xmlns:ns2="a14523ce-dede-483e-883a-2d83261080bd" targetNamespace="http://schemas.microsoft.com/office/2006/metadata/properties" ma:root="true" ma:fieldsID="7d74405751bc119387ad193d718cb389" ns2:_="">
    <xsd:import namespace="a14523ce-dede-483e-883a-2d83261080b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2:TaxCatchAllLabel" minOccurs="0"/>
                <xsd:element ref="ns2:AEMOCustodian" minOccurs="0"/>
                <xsd:element ref="ns2:AEMODescription" minOccurs="0"/>
                <xsd:element ref="ns2:AEMODocumentTypeTaxHTField0" minOccurs="0"/>
                <xsd:element ref="ns2:AEMOKeywordsTaxHTField0" minOccurs="0"/>
                <xsd:element ref="ns2:ArchiveDocu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4523ce-dede-483e-883a-2d83261080b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1" nillable="true" ma:displayName="Taxonomy Catch All Column" ma:hidden="true" ma:list="{93fb317b-587c-4d3f-8b3e-5de22a86522e}" ma:internalName="TaxCatchAll" ma:showField="CatchAllData" ma:web="dba14153-4303-4379-8f24-de02eb1e2c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93fb317b-587c-4d3f-8b3e-5de22a86522e}" ma:internalName="TaxCatchAllLabel" ma:readOnly="true" ma:showField="CatchAllDataLabel" ma:web="dba14153-4303-4379-8f24-de02eb1e2c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EMOCustodian" ma:index="13" nillable="true" ma:displayName="AEMOCustodian" ma:list="UserInfo" ma:SharePointGroup="0" ma:internalName="AEMOCustodian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EMODescription" ma:index="14" nillable="true" ma:displayName="AEMODescription" ma:internalName="AEMODescription">
      <xsd:simpleType>
        <xsd:restriction base="dms:Note"/>
      </xsd:simpleType>
    </xsd:element>
    <xsd:element name="AEMODocumentTypeTaxHTField0" ma:index="15" nillable="true" ma:taxonomy="true" ma:internalName="AEMODocumentTypeTaxHTField0" ma:taxonomyFieldName="AEMODocumentType" ma:displayName="AEMODocumentType" ma:default="1;#Operational Record|859762f2-4462-42eb-9744-c955c7e2c540" ma:fieldId="{da861434-c661-4929-8c0f-a462c80621ee}" ma:sspId="409ac0fb-07cb-4169-8a26-def2760b5502" ma:termSetId="7d85e329-3a18-4351-8865-4c9585fd1cc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EMOKeywordsTaxHTField0" ma:index="17" nillable="true" ma:taxonomy="true" ma:internalName="AEMOKeywordsTaxHTField0" ma:taxonomyFieldName="AEMOKeywords" ma:displayName="AEMOKeywords" ma:default="" ma:fieldId="{443585ba-fce9-427e-bd78-308c17c973aa}" ma:taxonomyMulti="true" ma:sspId="409ac0fb-07cb-4169-8a26-def2760b5502" ma:termSetId="70885f33-8be5-4917-bc67-8833a068ef4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ArchiveDocument" ma:index="19" nillable="true" ma:displayName="ArchiveDocument" ma:default="0" ma:description="Checking this box will send the document to the AEMO Archive and leave a link in its place." ma:internalName="ArchiveDocument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E2656D-3606-49FF-A428-F4469FCD3AF2}">
  <ds:schemaRefs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infopath/2007/PartnerControls"/>
    <ds:schemaRef ds:uri="a14523ce-dede-483e-883a-2d83261080b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344CD3E-B30E-4555-AE59-9E31CED47025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B3D1D5B-F31A-45D8-A51F-8C3ED17B32AE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7376598B-E7F3-418E-BA6D-0756EE9502C2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6D1EA3AE-619F-439A-867B-9491DC64B4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4523ce-dede-483e-883a-2d83261080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6.xml><?xml version="1.0" encoding="utf-8"?>
<ds:datastoreItem xmlns:ds="http://schemas.openxmlformats.org/officeDocument/2006/customXml" ds:itemID="{F8BBEEA1-527E-484F-BBFC-67CA3E5A24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External AEMO powerpoint template</Template>
  <TotalTime>1274</TotalTime>
  <Words>1602</Words>
  <Application>Microsoft Office PowerPoint</Application>
  <PresentationFormat>On-screen Show (4:3)</PresentationFormat>
  <Paragraphs>431</Paragraphs>
  <Slides>17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Courier New</vt:lpstr>
      <vt:lpstr>Times New Roman</vt:lpstr>
      <vt:lpstr>Wingdings</vt:lpstr>
      <vt:lpstr>Office Theme</vt:lpstr>
      <vt:lpstr>AEMO09</vt:lpstr>
      <vt:lpstr>1_Office Theme</vt:lpstr>
      <vt:lpstr>2_AEMO Internal - White</vt:lpstr>
      <vt:lpstr>AEMO Internal - White</vt:lpstr>
      <vt:lpstr>Visio</vt:lpstr>
      <vt:lpstr>Power of choice (POC)  Executive Forum</vt:lpstr>
      <vt:lpstr>Power of Choice Executive Forum</vt:lpstr>
      <vt:lpstr>AEMO Power of choice (POC) implementation Program:  Program Overview</vt:lpstr>
      <vt:lpstr>PowerPoint Presentation</vt:lpstr>
      <vt:lpstr>   Power of Choice Milestones  </vt:lpstr>
      <vt:lpstr>   Power of Choice Milestones  </vt:lpstr>
      <vt:lpstr>3.1 Stakeholder Interactions model </vt:lpstr>
      <vt:lpstr>3.1 Stakeholder Interactions model </vt:lpstr>
      <vt:lpstr>3.2 Risk &amp; Issue Management </vt:lpstr>
      <vt:lpstr>AEMO Power of choice (POC) implementation project:  Market Readiness Strategy</vt:lpstr>
      <vt:lpstr>3.3 Overview of draft strategy</vt:lpstr>
      <vt:lpstr>3.3 Scope of draft strategy</vt:lpstr>
      <vt:lpstr>3.3 Principles for market readiness</vt:lpstr>
      <vt:lpstr>3.3 Market readiness phases</vt:lpstr>
      <vt:lpstr>3.3 Stakeholder engagement activities</vt:lpstr>
      <vt:lpstr>5.6 Reporting and monitoring processes</vt:lpstr>
      <vt:lpstr>4 Transitional IEC Update</vt:lpstr>
    </vt:vector>
  </TitlesOfParts>
  <Company>AEMO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Slavko Jovanoski</dc:creator>
  <cp:lastModifiedBy>Jennifer Fikret</cp:lastModifiedBy>
  <cp:revision>118</cp:revision>
  <cp:lastPrinted>2016-06-15T04:47:19Z</cp:lastPrinted>
  <dcterms:created xsi:type="dcterms:W3CDTF">2016-06-09T01:17:24Z</dcterms:created>
  <dcterms:modified xsi:type="dcterms:W3CDTF">2016-11-07T21:54:01Z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0x0101009BE89D58CAF0934CA32A20BCFFD353DC00DDEC116C19245B4398932FF2C50DC75A</vt:lpwstr>
  </property>
  <property fmtid="{D5CDD505-2E9C-101B-9397-08002B2CF9AE}" pid="3" name="_dlc_DocIdItemGuid">
    <vt:lpwstr>e56fc0b4-bf10-4ef7-935e-97cc1fdea4c5</vt:lpwstr>
  </property>
  <property fmtid="{D5CDD505-2E9C-101B-9397-08002B2CF9AE}" pid="4" name="AEMODocumentType">
    <vt:lpwstr>1;#Operational Record|859762f2-4462-42eb-9744-c955c7e2c540</vt:lpwstr>
  </property>
  <property fmtid="{D5CDD505-2E9C-101B-9397-08002B2CF9AE}" pid="5" name="AEMOKeywords">
    <vt:lpwstr/>
  </property>
</Properties>
</file>