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9" r:id="rId5"/>
    <p:sldId id="1824" r:id="rId6"/>
    <p:sldId id="284" r:id="rId7"/>
    <p:sldId id="1837" r:id="rId8"/>
    <p:sldId id="1838" r:id="rId9"/>
    <p:sldId id="1840" r:id="rId10"/>
    <p:sldId id="1841" r:id="rId11"/>
    <p:sldId id="1842" r:id="rId12"/>
    <p:sldId id="1843" r:id="rId13"/>
    <p:sldId id="1844" r:id="rId14"/>
    <p:sldId id="1845" r:id="rId15"/>
    <p:sldId id="18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38A9DC"/>
    <a:srgbClr val="D152B8"/>
    <a:srgbClr val="FFFFFF"/>
    <a:srgbClr val="CC00FF"/>
    <a:srgbClr val="2AAFC9"/>
    <a:srgbClr val="7C7FAB"/>
    <a:srgbClr val="E56A54"/>
    <a:srgbClr val="FDD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B6C5D-BDF5-4A97-A814-2BE9C9F1028E}" v="5" dt="2023-10-24T03:47:06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88954" autoAdjust="0"/>
  </p:normalViewPr>
  <p:slideViewPr>
    <p:cSldViewPr snapToGrid="0">
      <p:cViewPr>
        <p:scale>
          <a:sx n="100" d="100"/>
          <a:sy n="100" d="100"/>
        </p:scale>
        <p:origin x="13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0CDE-82FF-6D41-823E-AECF9923FA6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F2EC-4926-6E49-A9C1-C60F4D8F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351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10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52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10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1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8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52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lectri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5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1A3EC-C7E1-4240-A6DF-5E8B2BB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F3AF6-BFCE-4E4A-AF1D-F193141FC744}" type="datetime1">
              <a:rPr lang="en-AU" smtClean="0"/>
              <a:t>25/10/2023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28E4-EBD9-1E4D-9CCE-4054C4B9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CACBF-76BC-874B-8B74-5707349D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7A55-5591-0042-85B8-D3B0B637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7"/>
            <a:ext cx="9459223" cy="6006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2646-41FE-5F45-B129-37893F0C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36" y="1796143"/>
            <a:ext cx="6293224" cy="406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79C40-1E8C-4B41-8BC7-5FB26A82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96144"/>
            <a:ext cx="3806655" cy="4072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6B498-E487-FB41-9F9D-43278BC1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241AE-9F98-9349-BDD3-E80BF168A12D}" type="datetime1">
              <a:rPr lang="en-AU" smtClean="0"/>
              <a:t>25/10/2023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5BBD2-1983-D944-AAB8-9FF7099B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450D-4BDF-0A4F-BECC-9C662B80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9FF4-49AF-874B-A722-AEC22575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2" y="564776"/>
            <a:ext cx="9720480" cy="610881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28BC-9B8D-2A43-8196-E44FC422D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436" y="1775012"/>
            <a:ext cx="6226367" cy="408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DA56-3DE2-ED4A-A686-A597D1A5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75012"/>
            <a:ext cx="3806655" cy="40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7803B-D5D9-7045-980E-8CA94798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FC97A-96B0-1248-B37A-49D4BF59CCDE}" type="datetime1">
              <a:rPr lang="en-AU" smtClean="0"/>
              <a:t>25/10/2023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F169-A600-0144-82C6-4DCA27A5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7848-C030-C444-B025-665A8C68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74E2-673D-5443-AB82-5465FF08957A}" type="datetime1">
              <a:rPr lang="en-AU" smtClean="0"/>
              <a:t>25/10/2023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91CDAA-BB7C-C545-9A6B-5BFB126A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575" y="3568148"/>
            <a:ext cx="1478905" cy="2713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44DC1A3-F794-A049-93EA-E4CCD19FA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191" y="569842"/>
            <a:ext cx="9299487" cy="57116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100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57E7CC-B3CA-4D40-A2C0-4419E0CCB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 b="-13878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D74E2-673D-5443-AB82-5465FF08957A}" type="datetime1">
              <a:rPr lang="en-AU" smtClean="0"/>
              <a:pPr/>
              <a:t>25/10/2023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5E601-9FA4-FF4D-8E6E-C71BEA474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099" y="0"/>
            <a:ext cx="1739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E8978-79B1-3D44-9527-A5B38DA5CA4C}" type="datetime1">
              <a:rPr lang="en-AU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799" y="6356350"/>
            <a:ext cx="48600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id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9F270-5BDE-C54C-8230-EE0A83295664}" type="datetime1">
              <a:rPr lang="en-AU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C56DFB-F114-0940-A297-EF923B1E9939}" type="datetime1">
              <a:rPr lang="en-AU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070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6AE98B-EDB9-F949-AC99-D0AF6BF47A20}"/>
              </a:ext>
            </a:extLst>
          </p:cNvPr>
          <p:cNvSpPr/>
          <p:nvPr userDrawn="1"/>
        </p:nvSpPr>
        <p:spPr>
          <a:xfrm>
            <a:off x="3797935" y="4378072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visit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FB695-276B-2340-97E7-4290E240AB78}"/>
              </a:ext>
            </a:extLst>
          </p:cNvPr>
          <p:cNvSpPr/>
          <p:nvPr userDrawn="1"/>
        </p:nvSpPr>
        <p:spPr>
          <a:xfrm>
            <a:off x="4406280" y="4992669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Century Gothic" panose="020B0502020202020204" pitchFamily="34" charset="0"/>
              </a:rPr>
              <a:t>aemo.com.au</a:t>
            </a:r>
          </a:p>
        </p:txBody>
      </p:sp>
    </p:spTree>
    <p:extLst>
      <p:ext uri="{BB962C8B-B14F-4D97-AF65-F5344CB8AC3E}">
        <p14:creationId xmlns:p14="http://schemas.microsoft.com/office/powerpoint/2010/main" val="10163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91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3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7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91" y="1191986"/>
            <a:ext cx="10467433" cy="2514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90" y="4064794"/>
            <a:ext cx="1046743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EE60D-3DE5-7D47-A115-A3C0F81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0802A-4FF1-1641-BCAF-D933730FE834}" type="datetime1">
              <a:rPr lang="en-AU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A9A-1E04-C545-8357-3FAF75C8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E55C-07D8-C546-AAFA-337514FE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7917" cy="1219199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0" y="2090057"/>
            <a:ext cx="10727409" cy="4086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D13E6-4384-A94C-969D-7EE3D956CEF5}" type="datetime1">
              <a:rPr lang="en-AU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3672" y="6356350"/>
            <a:ext cx="42368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8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6753-64E3-9F45-8CC5-68813C4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55811"/>
            <a:ext cx="9887917" cy="1210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8647-4D0A-5B44-A10D-3CACFA9C8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92" y="2073729"/>
            <a:ext cx="51816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FF842-5527-984A-9787-DCE6B495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73729"/>
            <a:ext cx="52578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DFC5-830C-D641-8AB0-A24DE3A3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087E2-3B2C-294B-991F-E896D3AA2A0A}" type="datetime1">
              <a:rPr lang="en-AU" smtClean="0"/>
              <a:t>25/10/2023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8B6F-B84E-3A44-8BC4-8B20DAD8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907" y="6356350"/>
            <a:ext cx="83159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B567-3BF8-CB42-BD03-B73229D9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FD0B-C643-4742-A403-5F91EF97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3766" cy="1292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DE7E-E72D-8246-8D2A-AF75F2E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1857375"/>
            <a:ext cx="5428279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1FA9-D8D6-9E40-9D94-083C874AF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92" y="2671761"/>
            <a:ext cx="5428278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1B32-2174-FA4A-B819-3017EECD1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3"/>
            <a:ext cx="5428280" cy="647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D4DFB-FEBF-F147-84E3-1F6180B0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71761"/>
            <a:ext cx="5428281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5265B-AD07-B94C-8B63-5ED1677E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6E7A-A311-EC48-9053-49DC35F52040}" type="datetime1">
              <a:rPr lang="en-AU" smtClean="0"/>
              <a:t>25/10/2023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83901-1DF2-054A-8629-2D76CDC5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681B1-3ECF-AF40-8A77-0E29BCB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2FCA-D37C-4B41-A081-A059FE4D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65125"/>
            <a:ext cx="9887917" cy="14016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170E-4173-4649-82C3-1DAF6ECF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0721A-4309-5442-9655-9E214D986AE2}" type="datetime1">
              <a:rPr lang="en-AU" smtClean="0"/>
              <a:t>25/10/2023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38DF-BCD1-8940-842D-C4A57010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054EC-4C5F-AE4E-ADE1-081DE3BB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CFD1A-D332-474C-8C0A-863C652D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609599"/>
            <a:ext cx="9887917" cy="1157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A4AE-B2D4-FB42-BF76-4B250FB6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2090057"/>
            <a:ext cx="10770952" cy="40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78CB-5AF7-9142-B41D-92F44527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F91D74E2-673D-5443-AB82-5465FF08957A}" type="datetime1">
              <a:rPr lang="en-AU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AB519-1EEA-6346-94EE-D60439039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3391" y="6356350"/>
            <a:ext cx="8307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B5E-3638-C242-93CA-BB88433F0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481" y="6356350"/>
            <a:ext cx="591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5" r:id="rId4"/>
    <p:sldLayoutId id="2147483649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7" r:id="rId13"/>
    <p:sldLayoutId id="2147483668" r:id="rId14"/>
    <p:sldLayoutId id="2147483662" r:id="rId15"/>
    <p:sldLayoutId id="2147483663" r:id="rId16"/>
    <p:sldLayoutId id="2147483664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emo.com.au/energy-systems/electricity/national-electricity-market-nem/nem-forecasting-and-planning/forecasting-and-reliability/projected-assessment-of-system-adequacy/nem-local-temperature-alerts" TargetMode="External"/><Relationship Id="rId2" Type="http://schemas.openxmlformats.org/officeDocument/2006/relationships/hyperlink" Target="https://aemo.com.au/energy-systems/electricity/national-electricity-market-nem/nem-forecasting-and-planning/forecasting-and-reliability/projected-assessment-of-system-adequacy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7EAE4D-0302-1EF5-C9E9-B27F1FA27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54" y="719600"/>
            <a:ext cx="8329422" cy="3031524"/>
          </a:xfrm>
        </p:spPr>
        <p:txBody>
          <a:bodyPr/>
          <a:lstStyle/>
          <a:p>
            <a:r>
              <a:rPr lang="en-AU" dirty="0"/>
              <a:t>NEM Local Temperature Alerts 2023 Update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92FE37E-4221-13DB-C1CF-2607DFD47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dirty="0"/>
              <a:t>Thursday 26</a:t>
            </a:r>
            <a:r>
              <a:rPr lang="en-AU" b="1" baseline="30000" dirty="0"/>
              <a:t>th</a:t>
            </a:r>
            <a:r>
              <a:rPr lang="en-AU" b="1" dirty="0"/>
              <a:t> October 2023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282A2-630E-D21C-D84F-C8FFCE0762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56350"/>
            <a:ext cx="550862" cy="365125"/>
          </a:xfrm>
        </p:spPr>
        <p:txBody>
          <a:bodyPr/>
          <a:lstStyle/>
          <a:p>
            <a:fld id="{713AB538-E724-0A46-AEB0-E520B1BBAF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7CBC-6149-6966-7753-76EFD019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31" y="1236678"/>
            <a:ext cx="10727409" cy="4979534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7C487-8737-5441-E451-78A751FE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10</a:t>
            </a:fld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A5EF93E-E933-7A3A-7066-49FE222ACD29}"/>
              </a:ext>
            </a:extLst>
          </p:cNvPr>
          <p:cNvGrpSpPr/>
          <p:nvPr/>
        </p:nvGrpSpPr>
        <p:grpSpPr>
          <a:xfrm>
            <a:off x="678019" y="1642111"/>
            <a:ext cx="3307452" cy="4935908"/>
            <a:chOff x="174770" y="1611190"/>
            <a:chExt cx="3973174" cy="5797990"/>
          </a:xfrm>
        </p:grpSpPr>
        <p:pic>
          <p:nvPicPr>
            <p:cNvPr id="44" name="Content Placeholder 1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7F1FB05-47AC-A212-5136-81D702915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39" r="-3371"/>
            <a:stretch/>
          </p:blipFill>
          <p:spPr>
            <a:xfrm>
              <a:off x="269773" y="1611190"/>
              <a:ext cx="3670128" cy="5797990"/>
            </a:xfrm>
            <a:prstGeom prst="rect">
              <a:avLst/>
            </a:prstGeom>
            <a:ln>
              <a:noFill/>
            </a:ln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475D64-B103-0E31-8777-0865BB65185E}"/>
                </a:ext>
              </a:extLst>
            </p:cNvPr>
            <p:cNvSpPr/>
            <p:nvPr/>
          </p:nvSpPr>
          <p:spPr>
            <a:xfrm>
              <a:off x="1229479" y="5285936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5A91089-F939-F6D3-BC7C-2C5E600D028A}"/>
                </a:ext>
              </a:extLst>
            </p:cNvPr>
            <p:cNvSpPr/>
            <p:nvPr/>
          </p:nvSpPr>
          <p:spPr>
            <a:xfrm>
              <a:off x="1362829" y="5466909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18B652-CC35-0B58-34C8-17D0B412C13F}"/>
                </a:ext>
              </a:extLst>
            </p:cNvPr>
            <p:cNvSpPr/>
            <p:nvPr/>
          </p:nvSpPr>
          <p:spPr>
            <a:xfrm>
              <a:off x="1345684" y="5676460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3B2F62E-4021-EC42-FF35-F9952A0D5F6F}"/>
                </a:ext>
              </a:extLst>
            </p:cNvPr>
            <p:cNvSpPr/>
            <p:nvPr/>
          </p:nvSpPr>
          <p:spPr>
            <a:xfrm>
              <a:off x="1572379" y="6190811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7B83478-A07E-A0A4-4570-2CC20EC96F49}"/>
                </a:ext>
              </a:extLst>
            </p:cNvPr>
            <p:cNvSpPr/>
            <p:nvPr/>
          </p:nvSpPr>
          <p:spPr>
            <a:xfrm>
              <a:off x="1820030" y="5685985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0968CA-713A-082D-69CA-4258BB0B4213}"/>
                </a:ext>
              </a:extLst>
            </p:cNvPr>
            <p:cNvSpPr/>
            <p:nvPr/>
          </p:nvSpPr>
          <p:spPr>
            <a:xfrm>
              <a:off x="1943855" y="6209860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E00218B-5C6E-02DA-86F4-3EF47C93B3CC}"/>
                </a:ext>
              </a:extLst>
            </p:cNvPr>
            <p:cNvSpPr/>
            <p:nvPr/>
          </p:nvSpPr>
          <p:spPr>
            <a:xfrm>
              <a:off x="2181980" y="6286059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82E2EC0-ABE6-B783-D779-69A5DAE9B588}"/>
                </a:ext>
              </a:extLst>
            </p:cNvPr>
            <p:cNvSpPr/>
            <p:nvPr/>
          </p:nvSpPr>
          <p:spPr>
            <a:xfrm>
              <a:off x="2429629" y="6990909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53A4485-7EB9-1CFC-91F5-26DB1E6F7B79}"/>
                </a:ext>
              </a:extLst>
            </p:cNvPr>
            <p:cNvSpPr/>
            <p:nvPr/>
          </p:nvSpPr>
          <p:spPr>
            <a:xfrm>
              <a:off x="3144004" y="5676460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1409270-22C3-A3BB-D24E-707BCFF6A4E3}"/>
                </a:ext>
              </a:extLst>
            </p:cNvPr>
            <p:cNvSpPr/>
            <p:nvPr/>
          </p:nvSpPr>
          <p:spPr>
            <a:xfrm>
              <a:off x="2877304" y="5447860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7852D23-DA02-298F-E80C-CFEDE3CA8094}"/>
                </a:ext>
              </a:extLst>
            </p:cNvPr>
            <p:cNvSpPr/>
            <p:nvPr/>
          </p:nvSpPr>
          <p:spPr>
            <a:xfrm>
              <a:off x="3359905" y="5162110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CE931D-0D48-030F-E03F-0C0B1288C333}"/>
                </a:ext>
              </a:extLst>
            </p:cNvPr>
            <p:cNvSpPr/>
            <p:nvPr/>
          </p:nvSpPr>
          <p:spPr>
            <a:xfrm>
              <a:off x="3286879" y="3914334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CDC4F7C-EE6D-CB51-371D-3705A782A23E}"/>
                </a:ext>
              </a:extLst>
            </p:cNvPr>
            <p:cNvSpPr/>
            <p:nvPr/>
          </p:nvSpPr>
          <p:spPr>
            <a:xfrm>
              <a:off x="3410704" y="4609659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DCB7E00-CFAC-1C81-0086-C389F18895EB}"/>
                </a:ext>
              </a:extLst>
            </p:cNvPr>
            <p:cNvSpPr/>
            <p:nvPr/>
          </p:nvSpPr>
          <p:spPr>
            <a:xfrm>
              <a:off x="2791579" y="3199961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320C794-5A74-6F35-59AF-F3AE9A66EE9F}"/>
                </a:ext>
              </a:extLst>
            </p:cNvPr>
            <p:cNvSpPr/>
            <p:nvPr/>
          </p:nvSpPr>
          <p:spPr>
            <a:xfrm>
              <a:off x="174770" y="6656045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	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E1948E-5EC4-F107-C67E-08F3B7303A02}"/>
                </a:ext>
              </a:extLst>
            </p:cNvPr>
            <p:cNvSpPr txBox="1"/>
            <p:nvPr/>
          </p:nvSpPr>
          <p:spPr>
            <a:xfrm>
              <a:off x="223402" y="6551913"/>
              <a:ext cx="2012152" cy="29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dirty="0"/>
                <a:t>Current Weather station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8A086D-F377-06F1-9349-ACEC4055D4FC}"/>
                </a:ext>
              </a:extLst>
            </p:cNvPr>
            <p:cNvSpPr txBox="1"/>
            <p:nvPr/>
          </p:nvSpPr>
          <p:spPr>
            <a:xfrm>
              <a:off x="1249726" y="5139816"/>
              <a:ext cx="5751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Port Augusta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F5491C6-09D3-5FC2-7D18-7D1F646E25E5}"/>
                </a:ext>
              </a:extLst>
            </p:cNvPr>
            <p:cNvSpPr txBox="1"/>
            <p:nvPr/>
          </p:nvSpPr>
          <p:spPr>
            <a:xfrm>
              <a:off x="1382089" y="5410943"/>
              <a:ext cx="426956" cy="21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Clare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CC8787-945A-3EB1-E022-0BA41A937776}"/>
                </a:ext>
              </a:extLst>
            </p:cNvPr>
            <p:cNvSpPr txBox="1"/>
            <p:nvPr/>
          </p:nvSpPr>
          <p:spPr>
            <a:xfrm>
              <a:off x="1355947" y="5618556"/>
              <a:ext cx="596299" cy="32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West Terrace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18B2013-0BA8-E9A6-E424-5474FA521845}"/>
                </a:ext>
              </a:extLst>
            </p:cNvPr>
            <p:cNvSpPr txBox="1"/>
            <p:nvPr/>
          </p:nvSpPr>
          <p:spPr>
            <a:xfrm>
              <a:off x="1262423" y="6216406"/>
              <a:ext cx="596299" cy="32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 dirty="0"/>
                <a:t>Mt Gambier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2F0B24F-4638-2487-E4E3-6110DC718851}"/>
                </a:ext>
              </a:extLst>
            </p:cNvPr>
            <p:cNvSpPr txBox="1"/>
            <p:nvPr/>
          </p:nvSpPr>
          <p:spPr>
            <a:xfrm>
              <a:off x="1804755" y="5554197"/>
              <a:ext cx="596299" cy="21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Mildura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00AEEB-CDC9-4752-5167-A02030CF276C}"/>
                </a:ext>
              </a:extLst>
            </p:cNvPr>
            <p:cNvSpPr txBox="1"/>
            <p:nvPr/>
          </p:nvSpPr>
          <p:spPr>
            <a:xfrm>
              <a:off x="1881010" y="6026715"/>
              <a:ext cx="4582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 dirty="0"/>
                <a:t>Ararat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AF4C25-077E-88AD-AB7F-E5D0992D0031}"/>
                </a:ext>
              </a:extLst>
            </p:cNvPr>
            <p:cNvSpPr txBox="1"/>
            <p:nvPr/>
          </p:nvSpPr>
          <p:spPr>
            <a:xfrm>
              <a:off x="2181979" y="6191350"/>
              <a:ext cx="704323" cy="21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Melbourne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2CFC3ED-02E7-CB95-5AD3-2BCE13C84075}"/>
                </a:ext>
              </a:extLst>
            </p:cNvPr>
            <p:cNvSpPr txBox="1"/>
            <p:nvPr/>
          </p:nvSpPr>
          <p:spPr>
            <a:xfrm>
              <a:off x="2420104" y="6403112"/>
              <a:ext cx="585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Latrobe Valley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AF83935-51FF-6416-25C6-C0D8686AFFBA}"/>
                </a:ext>
              </a:extLst>
            </p:cNvPr>
            <p:cNvSpPr txBox="1"/>
            <p:nvPr/>
          </p:nvSpPr>
          <p:spPr>
            <a:xfrm>
              <a:off x="2523473" y="6937369"/>
              <a:ext cx="653657" cy="21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Launceston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2704285-C37F-0198-D501-D90B32C89544}"/>
                </a:ext>
              </a:extLst>
            </p:cNvPr>
            <p:cNvSpPr/>
            <p:nvPr/>
          </p:nvSpPr>
          <p:spPr>
            <a:xfrm>
              <a:off x="2401054" y="6390834"/>
              <a:ext cx="90000" cy="9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	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E695DC4-3C9C-DC8E-905F-FCD3D19C220C}"/>
                </a:ext>
              </a:extLst>
            </p:cNvPr>
            <p:cNvSpPr txBox="1"/>
            <p:nvPr/>
          </p:nvSpPr>
          <p:spPr>
            <a:xfrm>
              <a:off x="3177130" y="5622965"/>
              <a:ext cx="5750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 dirty="0"/>
                <a:t>Sydney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BF05713-9156-9DA2-DEAC-75CAE4A34DA6}"/>
                </a:ext>
              </a:extLst>
            </p:cNvPr>
            <p:cNvSpPr txBox="1"/>
            <p:nvPr/>
          </p:nvSpPr>
          <p:spPr>
            <a:xfrm>
              <a:off x="2900597" y="5393136"/>
              <a:ext cx="5750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Mudgee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C696EC7-AF7E-3714-020B-F89DC88D4097}"/>
                </a:ext>
              </a:extLst>
            </p:cNvPr>
            <p:cNvSpPr txBox="1"/>
            <p:nvPr/>
          </p:nvSpPr>
          <p:spPr>
            <a:xfrm>
              <a:off x="3163463" y="4990628"/>
              <a:ext cx="5750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Armidale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D20977D-04A0-3C43-A9AA-FA8836DFC9BD}"/>
                </a:ext>
              </a:extLst>
            </p:cNvPr>
            <p:cNvSpPr txBox="1"/>
            <p:nvPr/>
          </p:nvSpPr>
          <p:spPr>
            <a:xfrm>
              <a:off x="3321956" y="4438183"/>
              <a:ext cx="5750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Dalby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1681E8C-A32E-B0E5-EE78-E30C0537BA63}"/>
                </a:ext>
              </a:extLst>
            </p:cNvPr>
            <p:cNvSpPr txBox="1"/>
            <p:nvPr/>
          </p:nvSpPr>
          <p:spPr>
            <a:xfrm>
              <a:off x="3340809" y="3843514"/>
              <a:ext cx="807135" cy="21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/>
                <a:t>Rockhampton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E5923A-6A5E-FAEA-AD55-DC78FC6B72AC}"/>
                </a:ext>
              </a:extLst>
            </p:cNvPr>
            <p:cNvSpPr txBox="1"/>
            <p:nvPr/>
          </p:nvSpPr>
          <p:spPr>
            <a:xfrm>
              <a:off x="2795892" y="3025629"/>
              <a:ext cx="65492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 dirty="0"/>
                <a:t>Townsville</a:t>
              </a:r>
            </a:p>
          </p:txBody>
        </p:sp>
      </p:grp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9ED99A35-4B06-CDDF-A9C3-A45DACE647CC}"/>
              </a:ext>
            </a:extLst>
          </p:cNvPr>
          <p:cNvSpPr txBox="1">
            <a:spLocks/>
          </p:cNvSpPr>
          <p:nvPr/>
        </p:nvSpPr>
        <p:spPr>
          <a:xfrm>
            <a:off x="8284183" y="2376000"/>
            <a:ext cx="3175923" cy="402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ova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ova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ova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When forecast temperatures are equal to or greater than NEM Local Temp thresholds in the next five days, AEMO publishes a market notice.</a:t>
            </a:r>
          </a:p>
          <a:p>
            <a:r>
              <a:rPr lang="en-AU" sz="1600" dirty="0"/>
              <a:t>The market notice reminds generators and/or the MNSP to review the available capacities in their dispatch offers or availability submissions consistent with the forecast temperatures.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C5AF4A3-A809-2594-5DF8-E4BBC2B39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27" y="1665291"/>
            <a:ext cx="4220103" cy="463690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C5872F-2608-44CF-C454-F372BED6B61C}"/>
              </a:ext>
            </a:extLst>
          </p:cNvPr>
          <p:cNvSpPr txBox="1">
            <a:spLocks/>
          </p:cNvSpPr>
          <p:nvPr/>
        </p:nvSpPr>
        <p:spPr>
          <a:xfrm>
            <a:off x="529131" y="555807"/>
            <a:ext cx="10174960" cy="12191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AU" sz="3600" dirty="0"/>
              <a:t>NEM Local Temperature Alert Market Notice</a:t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1E1FCB-0E52-F3AE-356D-FE0CFAEDFC4B}"/>
              </a:ext>
            </a:extLst>
          </p:cNvPr>
          <p:cNvSpPr/>
          <p:nvPr/>
        </p:nvSpPr>
        <p:spPr>
          <a:xfrm>
            <a:off x="2661252" y="2599870"/>
            <a:ext cx="74920" cy="766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4B071-483D-706E-1946-F79C7FCDCC6C}"/>
              </a:ext>
            </a:extLst>
          </p:cNvPr>
          <p:cNvSpPr txBox="1"/>
          <p:nvPr/>
        </p:nvSpPr>
        <p:spPr>
          <a:xfrm>
            <a:off x="2715868" y="2545949"/>
            <a:ext cx="5451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Mareeba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75430-9441-BC8F-6949-52BA59AC0290}"/>
              </a:ext>
            </a:extLst>
          </p:cNvPr>
          <p:cNvSpPr txBox="1"/>
          <p:nvPr/>
        </p:nvSpPr>
        <p:spPr>
          <a:xfrm>
            <a:off x="715303" y="6064094"/>
            <a:ext cx="16750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/>
              <a:t>New Weather station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116B8D-FD4B-654C-F21D-D5262D0A2D50}"/>
              </a:ext>
            </a:extLst>
          </p:cNvPr>
          <p:cNvSpPr/>
          <p:nvPr/>
        </p:nvSpPr>
        <p:spPr>
          <a:xfrm>
            <a:off x="678019" y="6158325"/>
            <a:ext cx="74920" cy="766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	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2DE314-2FD6-DD31-E429-EBD5B343F4C7}"/>
              </a:ext>
            </a:extLst>
          </p:cNvPr>
          <p:cNvSpPr/>
          <p:nvPr/>
        </p:nvSpPr>
        <p:spPr>
          <a:xfrm>
            <a:off x="2101160" y="5676678"/>
            <a:ext cx="74920" cy="766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733EE-B7BE-7262-4A20-43B9A73D32AB}"/>
              </a:ext>
            </a:extLst>
          </p:cNvPr>
          <p:cNvSpPr txBox="1"/>
          <p:nvPr/>
        </p:nvSpPr>
        <p:spPr>
          <a:xfrm>
            <a:off x="1925497" y="5769106"/>
            <a:ext cx="4786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Mortlake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0CE387-E3E1-9551-C7B8-FC6E91F1DC6C}"/>
              </a:ext>
            </a:extLst>
          </p:cNvPr>
          <p:cNvSpPr/>
          <p:nvPr/>
        </p:nvSpPr>
        <p:spPr>
          <a:xfrm>
            <a:off x="2852812" y="5220070"/>
            <a:ext cx="74920" cy="766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AD40D-29BA-17C2-6699-F194F55DE703}"/>
              </a:ext>
            </a:extLst>
          </p:cNvPr>
          <p:cNvSpPr txBox="1"/>
          <p:nvPr/>
        </p:nvSpPr>
        <p:spPr>
          <a:xfrm>
            <a:off x="2864917" y="5159362"/>
            <a:ext cx="4786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Yass</a:t>
            </a:r>
          </a:p>
        </p:txBody>
      </p:sp>
    </p:spTree>
    <p:extLst>
      <p:ext uri="{BB962C8B-B14F-4D97-AF65-F5344CB8AC3E}">
        <p14:creationId xmlns:p14="http://schemas.microsoft.com/office/powerpoint/2010/main" val="239280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4DAF-789B-4B32-A9EB-58DCFFA8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D9DA-A9E6-4A19-A607-5391DD6B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13856"/>
            <a:ext cx="10727409" cy="4205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Further information is available at: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>
                <a:hlinkClick r:id="rId2"/>
              </a:rPr>
              <a:t>https://aemo.com.au/energy-systems/electricity/national-electricity-market-nem/nem-forecasting-and-planning/forecasting-and-reliability/projected-assessment-of-system-adequacy</a:t>
            </a:r>
            <a:br>
              <a:rPr lang="en-AU" dirty="0">
                <a:hlinkClick r:id="rId2"/>
              </a:rPr>
            </a:br>
            <a:br>
              <a:rPr lang="en-AU" dirty="0">
                <a:hlinkClick r:id="rId2"/>
              </a:rPr>
            </a:br>
            <a:r>
              <a:rPr lang="en-AU" dirty="0">
                <a:hlinkClick r:id="rId3"/>
              </a:rPr>
              <a:t>https://aemo.com.au/energy-systems/electricity/national-electricity-market-nem/nem-forecasting-and-planning/forecasting-and-reliability/projected-assessment-of-system-adequacy/nem-local-temperature-alerts</a:t>
            </a:r>
            <a:endParaRPr lang="en-AU" dirty="0"/>
          </a:p>
          <a:p>
            <a:pPr marL="0" indent="0">
              <a:buNone/>
            </a:pP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283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A0EDC-4AC2-E4DB-D1EB-DCB99F8DA2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56350"/>
            <a:ext cx="550862" cy="365125"/>
          </a:xfrm>
        </p:spPr>
        <p:txBody>
          <a:bodyPr/>
          <a:lstStyle/>
          <a:p>
            <a:fld id="{713AB538-E724-0A46-AEB0-E520B1BBAF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DE4DF9-C7BF-8934-EF75-C959B2400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05" y="1374823"/>
            <a:ext cx="2430539" cy="45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FFE018-1156-9666-0F97-5832C8407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158" y="1374823"/>
            <a:ext cx="2449594" cy="45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8D129D-C744-7ABB-35DC-23C90056B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664" y="1374823"/>
            <a:ext cx="2430537" cy="45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BE71D1-348E-8521-6A1F-2C10600F6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52" y="1374823"/>
            <a:ext cx="2430537" cy="450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E3500F-A70A-6771-A70C-82FA26AA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NEM Local Temperature Alert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351EF-92ED-1B95-A154-C670FB25CF40}"/>
              </a:ext>
            </a:extLst>
          </p:cNvPr>
          <p:cNvSpPr txBox="1"/>
          <p:nvPr/>
        </p:nvSpPr>
        <p:spPr>
          <a:xfrm>
            <a:off x="522053" y="1374823"/>
            <a:ext cx="2430538" cy="276999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 Nova" panose="020B0504020202020204"/>
              </a:rPr>
              <a:t>(1)   Generation changes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A997C-D1A1-EA8E-0F15-8131523ADA31}"/>
              </a:ext>
            </a:extLst>
          </p:cNvPr>
          <p:cNvSpPr txBox="1"/>
          <p:nvPr/>
        </p:nvSpPr>
        <p:spPr>
          <a:xfrm>
            <a:off x="3235667" y="1374823"/>
            <a:ext cx="2430539" cy="276999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 Nova" panose="020B0504020202020204"/>
              </a:rPr>
              <a:t>(2)   Current weather stations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B9FB9-391F-5FE3-A6EA-057AC2C7C5D7}"/>
              </a:ext>
            </a:extLst>
          </p:cNvPr>
          <p:cNvSpPr txBox="1"/>
          <p:nvPr/>
        </p:nvSpPr>
        <p:spPr>
          <a:xfrm>
            <a:off x="5900213" y="1374823"/>
            <a:ext cx="2430539" cy="276999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 Nova" panose="020B0504020202020204"/>
              </a:rPr>
              <a:t>(3)   Weather station review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257296-924B-8D1D-748E-26333FD36C00}"/>
              </a:ext>
            </a:extLst>
          </p:cNvPr>
          <p:cNvSpPr txBox="1"/>
          <p:nvPr/>
        </p:nvSpPr>
        <p:spPr>
          <a:xfrm>
            <a:off x="8545709" y="1375975"/>
            <a:ext cx="2430539" cy="276999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 Nova" panose="020B0504020202020204"/>
              </a:rPr>
              <a:t>(4)   New stations selected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F66A4-97F8-7E90-804F-CE6D855EECFE}"/>
              </a:ext>
            </a:extLst>
          </p:cNvPr>
          <p:cNvSpPr txBox="1"/>
          <p:nvPr/>
        </p:nvSpPr>
        <p:spPr>
          <a:xfrm>
            <a:off x="466725" y="5895024"/>
            <a:ext cx="2504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 Nova" panose="020B0504020202020204"/>
              </a:rPr>
              <a:t>Generators connected at last review (grey) were mapped against generators connected since last review (coloured)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58E5F3-036F-3614-0155-265E5078D30E}"/>
              </a:ext>
            </a:extLst>
          </p:cNvPr>
          <p:cNvSpPr/>
          <p:nvPr/>
        </p:nvSpPr>
        <p:spPr>
          <a:xfrm>
            <a:off x="2952591" y="6181725"/>
            <a:ext cx="283076" cy="2095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44DE9-BFCA-7D26-E59E-C24FD332BEC8}"/>
              </a:ext>
            </a:extLst>
          </p:cNvPr>
          <p:cNvSpPr txBox="1"/>
          <p:nvPr/>
        </p:nvSpPr>
        <p:spPr>
          <a:xfrm>
            <a:off x="3235667" y="5987356"/>
            <a:ext cx="243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 Nova" panose="020B0504020202020204"/>
              </a:rPr>
              <a:t>Current reference weather stations were mapped against previous and new generators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B7AC0-80A8-34E1-DBB1-975D07BE9D6F}"/>
              </a:ext>
            </a:extLst>
          </p:cNvPr>
          <p:cNvSpPr txBox="1"/>
          <p:nvPr/>
        </p:nvSpPr>
        <p:spPr>
          <a:xfrm>
            <a:off x="5949281" y="5987356"/>
            <a:ext cx="238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 Nova" panose="020B0504020202020204"/>
              </a:rPr>
              <a:t>A review of all available weather stations was conducted to identify potential changes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AD4942-E3E2-23E0-07A0-7832FC2670D4}"/>
              </a:ext>
            </a:extLst>
          </p:cNvPr>
          <p:cNvSpPr/>
          <p:nvPr/>
        </p:nvSpPr>
        <p:spPr>
          <a:xfrm>
            <a:off x="5643996" y="6181725"/>
            <a:ext cx="283076" cy="2095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A2483A5-CCB8-698D-8A5B-B589BC13F302}"/>
              </a:ext>
            </a:extLst>
          </p:cNvPr>
          <p:cNvSpPr/>
          <p:nvPr/>
        </p:nvSpPr>
        <p:spPr>
          <a:xfrm>
            <a:off x="8352961" y="6181725"/>
            <a:ext cx="283076" cy="2095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8EF6D-0919-9112-FA30-59834B320F50}"/>
              </a:ext>
            </a:extLst>
          </p:cNvPr>
          <p:cNvSpPr txBox="1"/>
          <p:nvPr/>
        </p:nvSpPr>
        <p:spPr>
          <a:xfrm>
            <a:off x="8636037" y="5987356"/>
            <a:ext cx="238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 Nova" panose="020B0504020202020204"/>
              </a:rPr>
              <a:t>New weather stations identified to represent new or existing generation clusters</a:t>
            </a:r>
          </a:p>
        </p:txBody>
      </p:sp>
    </p:spTree>
    <p:extLst>
      <p:ext uri="{BB962C8B-B14F-4D97-AF65-F5344CB8AC3E}">
        <p14:creationId xmlns:p14="http://schemas.microsoft.com/office/powerpoint/2010/main" val="188383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6EF29B-8FDE-496A-9269-AAD1D52256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9767120"/>
              </p:ext>
            </p:extLst>
          </p:nvPr>
        </p:nvGraphicFramePr>
        <p:xfrm>
          <a:off x="221763" y="1194273"/>
          <a:ext cx="5400477" cy="510512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2004">
                  <a:extLst>
                    <a:ext uri="{9D8B030D-6E8A-4147-A177-3AD203B41FA5}">
                      <a16:colId xmlns:a16="http://schemas.microsoft.com/office/drawing/2014/main" val="3315633520"/>
                    </a:ext>
                  </a:extLst>
                </a:gridCol>
                <a:gridCol w="2400773">
                  <a:extLst>
                    <a:ext uri="{9D8B030D-6E8A-4147-A177-3AD203B41FA5}">
                      <a16:colId xmlns:a16="http://schemas.microsoft.com/office/drawing/2014/main" val="4055857176"/>
                    </a:ext>
                  </a:extLst>
                </a:gridCol>
                <a:gridCol w="1877700">
                  <a:extLst>
                    <a:ext uri="{9D8B030D-6E8A-4147-A177-3AD203B41FA5}">
                      <a16:colId xmlns:a16="http://schemas.microsoft.com/office/drawing/2014/main" val="583562437"/>
                    </a:ext>
                  </a:extLst>
                </a:gridCol>
              </a:tblGrid>
              <a:tr h="581859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1" dirty="0">
                          <a:effectLst/>
                        </a:rPr>
                        <a:t>Region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1" dirty="0">
                          <a:effectLst/>
                        </a:rPr>
                        <a:t>Weather Station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1" dirty="0">
                          <a:effectLst/>
                        </a:rPr>
                        <a:t>Local Temperature Alert Level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4386420"/>
                  </a:ext>
                </a:extLst>
              </a:tr>
              <a:tr h="557663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TAS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Launceston (Ti Tree bend)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33 °C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540119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QLD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Dalby Airport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37 °C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291626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QLD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Rockhampton Airport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39 °C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54886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QLD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Townsville Airport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39 °C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468536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Mareeba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89702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NSW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Armidale Airport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39 °C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4976379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NSW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Yass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54120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NSW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Mudgee Airport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39 °C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0583264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NSW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Sydney Observatory Hill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39 °C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27707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A40D639-0F9F-49C0-AAC5-979FD3C2AD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5873730"/>
              </p:ext>
            </p:extLst>
          </p:nvPr>
        </p:nvGraphicFramePr>
        <p:xfrm>
          <a:off x="5841462" y="1182777"/>
          <a:ext cx="5752948" cy="516059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83098">
                  <a:extLst>
                    <a:ext uri="{9D8B030D-6E8A-4147-A177-3AD203B41FA5}">
                      <a16:colId xmlns:a16="http://schemas.microsoft.com/office/drawing/2014/main" val="2764011309"/>
                    </a:ext>
                  </a:extLst>
                </a:gridCol>
                <a:gridCol w="2426163">
                  <a:extLst>
                    <a:ext uri="{9D8B030D-6E8A-4147-A177-3AD203B41FA5}">
                      <a16:colId xmlns:a16="http://schemas.microsoft.com/office/drawing/2014/main" val="2967089712"/>
                    </a:ext>
                  </a:extLst>
                </a:gridCol>
                <a:gridCol w="1943687">
                  <a:extLst>
                    <a:ext uri="{9D8B030D-6E8A-4147-A177-3AD203B41FA5}">
                      <a16:colId xmlns:a16="http://schemas.microsoft.com/office/drawing/2014/main" val="297117008"/>
                    </a:ext>
                  </a:extLst>
                </a:gridCol>
              </a:tblGrid>
              <a:tr h="58439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1" dirty="0">
                          <a:effectLst/>
                        </a:rPr>
                        <a:t>Region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1">
                          <a:effectLst/>
                        </a:rPr>
                        <a:t>Weather Station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1">
                          <a:effectLst/>
                        </a:rPr>
                        <a:t>Local Temperature Alert Level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071988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VIC/NSW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Mildura Airport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39 °C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798169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VIC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Ararat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39 °C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20466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VIC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Latrobe Valley Airport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39 °C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8953968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VIC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Melbourne Olympic Park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39 °C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2498943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effectLst/>
                        </a:rPr>
                        <a:t>VIC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Mortlake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3898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SA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Mt Gambier Airport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39 °C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574024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SA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Adelaide West Terrace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39 °C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050450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SA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Clare High School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39 °C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4553078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SA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Port Augusta Airport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39 °C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509241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77CA84A-ADC1-D1DC-26C8-7612CD26A812}"/>
              </a:ext>
            </a:extLst>
          </p:cNvPr>
          <p:cNvSpPr txBox="1">
            <a:spLocks/>
          </p:cNvSpPr>
          <p:nvPr/>
        </p:nvSpPr>
        <p:spPr>
          <a:xfrm>
            <a:off x="494774" y="404260"/>
            <a:ext cx="10174960" cy="12191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AU" sz="4000" dirty="0"/>
              <a:t>NEM Local Temperature Alerts Updates</a:t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F0E1E-00E7-9325-91C2-BABC6D70256C}"/>
              </a:ext>
            </a:extLst>
          </p:cNvPr>
          <p:cNvSpPr txBox="1"/>
          <p:nvPr/>
        </p:nvSpPr>
        <p:spPr>
          <a:xfrm>
            <a:off x="8110408" y="6457176"/>
            <a:ext cx="3491042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 Nova" panose="020B0504020202020204"/>
              </a:rPr>
              <a:t>New weather stations following 2023 review</a:t>
            </a:r>
            <a:endParaRPr lang="en-AU" sz="1400" b="1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299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95EC30-BAFE-A2F3-B63A-9AF27C93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66470" y="457845"/>
            <a:ext cx="6611361" cy="58232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981888-C67C-1292-5A14-18AD53F50325}"/>
              </a:ext>
            </a:extLst>
          </p:cNvPr>
          <p:cNvGrpSpPr/>
          <p:nvPr/>
        </p:nvGrpSpPr>
        <p:grpSpPr>
          <a:xfrm>
            <a:off x="338431" y="457845"/>
            <a:ext cx="2762923" cy="4216539"/>
            <a:chOff x="338431" y="457845"/>
            <a:chExt cx="2762923" cy="42165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7ACA5-0DBE-0E31-FA8D-534DF4218778}"/>
                </a:ext>
              </a:extLst>
            </p:cNvPr>
            <p:cNvSpPr txBox="1"/>
            <p:nvPr/>
          </p:nvSpPr>
          <p:spPr>
            <a:xfrm>
              <a:off x="338431" y="457845"/>
              <a:ext cx="2762923" cy="421653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 anchor="t">
              <a:spAutoFit/>
            </a:bodyPr>
            <a:lstStyle/>
            <a:p>
              <a:r>
                <a:rPr lang="en-AU" sz="2800" b="1" dirty="0">
                  <a:latin typeface="Arial Nova" panose="020B0504020202020204"/>
                </a:rPr>
                <a:t>NEM</a:t>
              </a:r>
            </a:p>
            <a:p>
              <a:r>
                <a:rPr lang="en-AU" sz="1400" b="1" dirty="0"/>
                <a:t>     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Fossil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Wind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Solar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Hydro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Battery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Other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Size indicates Capacity</a:t>
              </a:r>
            </a:p>
            <a:p>
              <a:pPr>
                <a:spcAft>
                  <a:spcPts val="600"/>
                </a:spcAft>
              </a:pPr>
              <a:endParaRPr lang="en-AU" sz="1200" b="1" dirty="0"/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r>
                <a:rPr lang="en-AU" sz="1400" b="1" dirty="0"/>
                <a:t>Existing Weather Station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br>
                <a:rPr lang="en-AU" sz="1200" b="1" dirty="0"/>
              </a:br>
              <a:r>
                <a:rPr lang="en-AU" sz="1200" b="1" dirty="0"/>
                <a:t>            </a:t>
              </a:r>
              <a:r>
                <a:rPr lang="en-AU" sz="1400" b="1" dirty="0"/>
                <a:t>New Weather Station</a:t>
              </a:r>
            </a:p>
            <a:p>
              <a:endParaRPr lang="en-AU" sz="2800" b="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5E264C-1882-EBC2-5A7F-5A588E66C91D}"/>
                </a:ext>
              </a:extLst>
            </p:cNvPr>
            <p:cNvGrpSpPr/>
            <p:nvPr/>
          </p:nvGrpSpPr>
          <p:grpSpPr>
            <a:xfrm>
              <a:off x="356361" y="3786589"/>
              <a:ext cx="511694" cy="511694"/>
              <a:chOff x="356361" y="3190481"/>
              <a:chExt cx="511694" cy="511694"/>
            </a:xfrm>
          </p:grpSpPr>
          <p:pic>
            <p:nvPicPr>
              <p:cNvPr id="15" name="Graphic 14" descr="Marker with solid fill">
                <a:extLst>
                  <a:ext uri="{FF2B5EF4-FFF2-40B4-BE49-F238E27FC236}">
                    <a16:creationId xmlns:a16="http://schemas.microsoft.com/office/drawing/2014/main" id="{0EA848C2-0115-DC00-BABB-4C0D5736A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6361" y="3190481"/>
                <a:ext cx="511694" cy="511694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A80BBF0-88D3-31E1-B99B-5DA7A1DDC48B}"/>
                  </a:ext>
                </a:extLst>
              </p:cNvPr>
              <p:cNvSpPr/>
              <p:nvPr/>
            </p:nvSpPr>
            <p:spPr>
              <a:xfrm>
                <a:off x="560869" y="3326355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58A534-B4CD-C91F-0E0B-8056AB50581E}"/>
                  </a:ext>
                </a:extLst>
              </p:cNvPr>
              <p:cNvCxnSpPr>
                <a:cxnSpLocks/>
                <a:stCxn id="19" idx="1"/>
                <a:endCxn id="19" idx="5"/>
              </p:cNvCxnSpPr>
              <p:nvPr/>
            </p:nvCxnSpPr>
            <p:spPr>
              <a:xfrm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F1545F6-0D1E-EC31-37E0-37DB7FCC6D65}"/>
                  </a:ext>
                </a:extLst>
              </p:cNvPr>
              <p:cNvCxnSpPr>
                <a:stCxn id="19" idx="7"/>
                <a:endCxn id="19" idx="3"/>
              </p:cNvCxnSpPr>
              <p:nvPr/>
            </p:nvCxnSpPr>
            <p:spPr>
              <a:xfrm flipH="1"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75A596-D091-9574-D328-015F579FBE7C}"/>
                </a:ext>
              </a:extLst>
            </p:cNvPr>
            <p:cNvGrpSpPr/>
            <p:nvPr/>
          </p:nvGrpSpPr>
          <p:grpSpPr>
            <a:xfrm>
              <a:off x="347396" y="3282509"/>
              <a:ext cx="511694" cy="511694"/>
              <a:chOff x="347396" y="2746724"/>
              <a:chExt cx="511694" cy="511694"/>
            </a:xfrm>
          </p:grpSpPr>
          <p:pic>
            <p:nvPicPr>
              <p:cNvPr id="33" name="Graphic 32" descr="Marker with solid fill">
                <a:extLst>
                  <a:ext uri="{FF2B5EF4-FFF2-40B4-BE49-F238E27FC236}">
                    <a16:creationId xmlns:a16="http://schemas.microsoft.com/office/drawing/2014/main" id="{B81310D5-B7D1-BCE0-06A0-BAC073DFA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7396" y="2746724"/>
                <a:ext cx="511694" cy="511694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C6D1311-D0DF-4901-4EB4-78EF3D435162}"/>
                  </a:ext>
                </a:extLst>
              </p:cNvPr>
              <p:cNvSpPr/>
              <p:nvPr/>
            </p:nvSpPr>
            <p:spPr>
              <a:xfrm>
                <a:off x="551904" y="2882598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79C078-4253-1AAF-CEC3-8C84089A5F0A}"/>
                  </a:ext>
                </a:extLst>
              </p:cNvPr>
              <p:cNvCxnSpPr>
                <a:cxnSpLocks/>
                <a:stCxn id="34" idx="1"/>
                <a:endCxn id="34" idx="5"/>
              </p:cNvCxnSpPr>
              <p:nvPr/>
            </p:nvCxnSpPr>
            <p:spPr>
              <a:xfrm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720EE50-89E2-391B-8E41-DB04F53BF9AD}"/>
                  </a:ext>
                </a:extLst>
              </p:cNvPr>
              <p:cNvCxnSpPr>
                <a:stCxn id="34" idx="7"/>
                <a:endCxn id="34" idx="3"/>
              </p:cNvCxnSpPr>
              <p:nvPr/>
            </p:nvCxnSpPr>
            <p:spPr>
              <a:xfrm flipH="1"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6635EF-8181-0440-A057-F27F55310A2F}"/>
                </a:ext>
              </a:extLst>
            </p:cNvPr>
            <p:cNvSpPr/>
            <p:nvPr/>
          </p:nvSpPr>
          <p:spPr>
            <a:xfrm>
              <a:off x="460488" y="2604803"/>
              <a:ext cx="176903" cy="17362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F2CB74-BAC5-3659-D099-D8CF4930AF14}"/>
                </a:ext>
              </a:extLst>
            </p:cNvPr>
            <p:cNvSpPr/>
            <p:nvPr/>
          </p:nvSpPr>
          <p:spPr>
            <a:xfrm>
              <a:off x="462552" y="1170594"/>
              <a:ext cx="176903" cy="173626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DD2B1D4-B100-CD78-F3BF-7D49E5A827D1}"/>
                </a:ext>
              </a:extLst>
            </p:cNvPr>
            <p:cNvSpPr/>
            <p:nvPr/>
          </p:nvSpPr>
          <p:spPr>
            <a:xfrm>
              <a:off x="462086" y="1457024"/>
              <a:ext cx="176903" cy="1736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C96A11-6D5C-0489-2EBB-E58C22A08E56}"/>
                </a:ext>
              </a:extLst>
            </p:cNvPr>
            <p:cNvSpPr/>
            <p:nvPr/>
          </p:nvSpPr>
          <p:spPr>
            <a:xfrm>
              <a:off x="462086" y="1743455"/>
              <a:ext cx="176903" cy="173626"/>
            </a:xfrm>
            <a:prstGeom prst="ellipse">
              <a:avLst/>
            </a:prstGeom>
            <a:solidFill>
              <a:srgbClr val="FFC222"/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50D625-7767-BABB-481A-E0487F117D91}"/>
                </a:ext>
              </a:extLst>
            </p:cNvPr>
            <p:cNvSpPr/>
            <p:nvPr/>
          </p:nvSpPr>
          <p:spPr>
            <a:xfrm>
              <a:off x="462086" y="2029886"/>
              <a:ext cx="176903" cy="173626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rgbClr val="B3E0E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B352FA-F2F0-5C71-47A6-A165775C46D9}"/>
                </a:ext>
              </a:extLst>
            </p:cNvPr>
            <p:cNvSpPr/>
            <p:nvPr/>
          </p:nvSpPr>
          <p:spPr>
            <a:xfrm>
              <a:off x="466442" y="2316402"/>
              <a:ext cx="176903" cy="173626"/>
            </a:xfrm>
            <a:prstGeom prst="ellipse">
              <a:avLst/>
            </a:prstGeom>
            <a:solidFill>
              <a:srgbClr val="FF00FF"/>
            </a:solidFill>
            <a:ln w="12700" cap="flat" cmpd="sng" algn="ctr">
              <a:solidFill>
                <a:srgbClr val="CC00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1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95EC30-BAFE-A2F3-B63A-9AF27C93F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" r="723"/>
          <a:stretch/>
        </p:blipFill>
        <p:spPr>
          <a:xfrm>
            <a:off x="4141470" y="281602"/>
            <a:ext cx="5121695" cy="61185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1C9710-CB0E-F6EF-847D-996530312FC3}"/>
              </a:ext>
            </a:extLst>
          </p:cNvPr>
          <p:cNvSpPr/>
          <p:nvPr/>
        </p:nvSpPr>
        <p:spPr>
          <a:xfrm>
            <a:off x="5953799" y="2018761"/>
            <a:ext cx="1097032" cy="744574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427292-98F9-3BD7-E40F-118D9FADBB05}"/>
              </a:ext>
            </a:extLst>
          </p:cNvPr>
          <p:cNvSpPr/>
          <p:nvPr/>
        </p:nvSpPr>
        <p:spPr>
          <a:xfrm>
            <a:off x="6401132" y="2832350"/>
            <a:ext cx="1235492" cy="957846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9DF49E-9723-D70E-DC59-F0448CE131F5}"/>
              </a:ext>
            </a:extLst>
          </p:cNvPr>
          <p:cNvSpPr/>
          <p:nvPr/>
        </p:nvSpPr>
        <p:spPr>
          <a:xfrm>
            <a:off x="6955188" y="3922462"/>
            <a:ext cx="2044738" cy="1494075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B83B95-0C5F-D895-74E5-52D3A70C0C41}"/>
              </a:ext>
            </a:extLst>
          </p:cNvPr>
          <p:cNvSpPr/>
          <p:nvPr/>
        </p:nvSpPr>
        <p:spPr>
          <a:xfrm>
            <a:off x="7359810" y="5454438"/>
            <a:ext cx="1757274" cy="951469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5A8DA8-043C-B91C-62BE-DF4ED3CF30CC}"/>
              </a:ext>
            </a:extLst>
          </p:cNvPr>
          <p:cNvSpPr txBox="1"/>
          <p:nvPr/>
        </p:nvSpPr>
        <p:spPr>
          <a:xfrm>
            <a:off x="183123" y="6076989"/>
            <a:ext cx="307353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latin typeface="Arial Nova" panose="020B0504020202020204"/>
              </a:rPr>
              <a:t>2023 Update</a:t>
            </a:r>
            <a:br>
              <a:rPr lang="en-AU" sz="1200" b="1" dirty="0">
                <a:latin typeface="Arial Nova" panose="020B0504020202020204"/>
              </a:rPr>
            </a:br>
            <a:r>
              <a:rPr lang="en-AU" sz="1200" dirty="0">
                <a:latin typeface="Arial Nova" panose="020B0504020202020204"/>
              </a:rPr>
              <a:t>Introduction of Mareeba weather station for Far North Queensland generators</a:t>
            </a:r>
            <a:endParaRPr lang="en-AU" sz="1400" dirty="0">
              <a:latin typeface="Arial Nova" panose="020B050402020202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6AB537-DE8B-9C86-C6B2-7B775BD1C586}"/>
              </a:ext>
            </a:extLst>
          </p:cNvPr>
          <p:cNvGrpSpPr/>
          <p:nvPr/>
        </p:nvGrpSpPr>
        <p:grpSpPr>
          <a:xfrm>
            <a:off x="338431" y="457845"/>
            <a:ext cx="2762923" cy="4216539"/>
            <a:chOff x="338431" y="457845"/>
            <a:chExt cx="2762923" cy="42165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8FD25D-1621-08F6-70D8-488EFBD1F2DB}"/>
                </a:ext>
              </a:extLst>
            </p:cNvPr>
            <p:cNvSpPr txBox="1"/>
            <p:nvPr/>
          </p:nvSpPr>
          <p:spPr>
            <a:xfrm>
              <a:off x="338431" y="457845"/>
              <a:ext cx="2762923" cy="421653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 anchor="t">
              <a:spAutoFit/>
            </a:bodyPr>
            <a:lstStyle/>
            <a:p>
              <a:r>
                <a:rPr lang="en-AU" sz="2800" b="1" dirty="0">
                  <a:latin typeface="Arial Nova" panose="020B0504020202020204"/>
                </a:rPr>
                <a:t>QLD</a:t>
              </a:r>
            </a:p>
            <a:p>
              <a:r>
                <a:rPr lang="en-AU" sz="1400" b="1" dirty="0"/>
                <a:t>     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Fossil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Wind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Solar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Hydro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Battery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Other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Size indicates Capacity</a:t>
              </a:r>
            </a:p>
            <a:p>
              <a:pPr>
                <a:spcAft>
                  <a:spcPts val="600"/>
                </a:spcAft>
              </a:pPr>
              <a:endParaRPr lang="en-AU" sz="1200" b="1" dirty="0"/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r>
                <a:rPr lang="en-AU" sz="1400" b="1" dirty="0"/>
                <a:t>Existing Weather Station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br>
                <a:rPr lang="en-AU" sz="1200" b="1" dirty="0"/>
              </a:br>
              <a:r>
                <a:rPr lang="en-AU" sz="1200" b="1" dirty="0"/>
                <a:t>            </a:t>
              </a:r>
              <a:r>
                <a:rPr lang="en-AU" sz="1400" b="1" dirty="0"/>
                <a:t>New Weather Station</a:t>
              </a:r>
            </a:p>
            <a:p>
              <a:endParaRPr lang="en-AU" sz="2800" b="1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9FF8E7-9A3F-B308-7E86-B2452E8FE5BE}"/>
                </a:ext>
              </a:extLst>
            </p:cNvPr>
            <p:cNvGrpSpPr/>
            <p:nvPr/>
          </p:nvGrpSpPr>
          <p:grpSpPr>
            <a:xfrm>
              <a:off x="356361" y="3786589"/>
              <a:ext cx="511694" cy="511694"/>
              <a:chOff x="356361" y="3190481"/>
              <a:chExt cx="511694" cy="511694"/>
            </a:xfrm>
          </p:grpSpPr>
          <p:pic>
            <p:nvPicPr>
              <p:cNvPr id="21" name="Graphic 20" descr="Marker with solid fill">
                <a:extLst>
                  <a:ext uri="{FF2B5EF4-FFF2-40B4-BE49-F238E27FC236}">
                    <a16:creationId xmlns:a16="http://schemas.microsoft.com/office/drawing/2014/main" id="{0C018907-18D3-6853-A2D0-671B7EDFF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6361" y="3190481"/>
                <a:ext cx="511694" cy="511694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E37FED5-32F4-E07B-4373-9869B241CFE4}"/>
                  </a:ext>
                </a:extLst>
              </p:cNvPr>
              <p:cNvSpPr/>
              <p:nvPr/>
            </p:nvSpPr>
            <p:spPr>
              <a:xfrm>
                <a:off x="560869" y="3326355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27E0FD1-73FA-3C89-7565-D7354A9C0833}"/>
                  </a:ext>
                </a:extLst>
              </p:cNvPr>
              <p:cNvCxnSpPr>
                <a:cxnSpLocks/>
                <a:stCxn id="22" idx="1"/>
                <a:endCxn id="22" idx="5"/>
              </p:cNvCxnSpPr>
              <p:nvPr/>
            </p:nvCxnSpPr>
            <p:spPr>
              <a:xfrm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DB2678A-8C37-B707-3CEA-2C65F2CD55B6}"/>
                  </a:ext>
                </a:extLst>
              </p:cNvPr>
              <p:cNvCxnSpPr>
                <a:stCxn id="22" idx="7"/>
                <a:endCxn id="22" idx="3"/>
              </p:cNvCxnSpPr>
              <p:nvPr/>
            </p:nvCxnSpPr>
            <p:spPr>
              <a:xfrm flipH="1"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5A81B4-E2D9-FE28-AA07-C9B8FFE79DAB}"/>
                </a:ext>
              </a:extLst>
            </p:cNvPr>
            <p:cNvGrpSpPr/>
            <p:nvPr/>
          </p:nvGrpSpPr>
          <p:grpSpPr>
            <a:xfrm>
              <a:off x="347396" y="3282509"/>
              <a:ext cx="511694" cy="511694"/>
              <a:chOff x="347396" y="2746724"/>
              <a:chExt cx="511694" cy="511694"/>
            </a:xfrm>
          </p:grpSpPr>
          <p:pic>
            <p:nvPicPr>
              <p:cNvPr id="17" name="Graphic 16" descr="Marker with solid fill">
                <a:extLst>
                  <a:ext uri="{FF2B5EF4-FFF2-40B4-BE49-F238E27FC236}">
                    <a16:creationId xmlns:a16="http://schemas.microsoft.com/office/drawing/2014/main" id="{78C937BD-03CF-0038-7EE9-C79AC8CB8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7396" y="2746724"/>
                <a:ext cx="511694" cy="511694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3C4445-355F-F4D4-4343-AD018CD62D9B}"/>
                  </a:ext>
                </a:extLst>
              </p:cNvPr>
              <p:cNvSpPr/>
              <p:nvPr/>
            </p:nvSpPr>
            <p:spPr>
              <a:xfrm>
                <a:off x="551904" y="2882598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42A21FD-05A9-C2DF-1F78-D4CEA6D3C061}"/>
                  </a:ext>
                </a:extLst>
              </p:cNvPr>
              <p:cNvCxnSpPr>
                <a:cxnSpLocks/>
                <a:stCxn id="18" idx="1"/>
                <a:endCxn id="18" idx="5"/>
              </p:cNvCxnSpPr>
              <p:nvPr/>
            </p:nvCxnSpPr>
            <p:spPr>
              <a:xfrm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C238FDF-B2CA-C307-6E57-726F3B79B100}"/>
                  </a:ext>
                </a:extLst>
              </p:cNvPr>
              <p:cNvCxnSpPr>
                <a:stCxn id="18" idx="7"/>
                <a:endCxn id="18" idx="3"/>
              </p:cNvCxnSpPr>
              <p:nvPr/>
            </p:nvCxnSpPr>
            <p:spPr>
              <a:xfrm flipH="1"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3D6C30B-648C-3EBB-E28B-CF1B98D36BC5}"/>
                </a:ext>
              </a:extLst>
            </p:cNvPr>
            <p:cNvSpPr/>
            <p:nvPr/>
          </p:nvSpPr>
          <p:spPr>
            <a:xfrm>
              <a:off x="462086" y="2604803"/>
              <a:ext cx="176903" cy="17362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B55228-6268-86A6-E08E-A98362A29FE2}"/>
                </a:ext>
              </a:extLst>
            </p:cNvPr>
            <p:cNvSpPr/>
            <p:nvPr/>
          </p:nvSpPr>
          <p:spPr>
            <a:xfrm>
              <a:off x="462552" y="1170594"/>
              <a:ext cx="176903" cy="173626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F88C46-0CA9-4D9D-4580-CEC5DCDA0680}"/>
                </a:ext>
              </a:extLst>
            </p:cNvPr>
            <p:cNvSpPr/>
            <p:nvPr/>
          </p:nvSpPr>
          <p:spPr>
            <a:xfrm>
              <a:off x="462086" y="1457024"/>
              <a:ext cx="176903" cy="1736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51A3C3-0762-45DF-6573-BC1500909D3C}"/>
                </a:ext>
              </a:extLst>
            </p:cNvPr>
            <p:cNvSpPr/>
            <p:nvPr/>
          </p:nvSpPr>
          <p:spPr>
            <a:xfrm>
              <a:off x="462086" y="1743455"/>
              <a:ext cx="176903" cy="173626"/>
            </a:xfrm>
            <a:prstGeom prst="ellipse">
              <a:avLst/>
            </a:prstGeom>
            <a:solidFill>
              <a:srgbClr val="FFC222"/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8220CB7-531B-2CE3-C505-7AE6A0DD7323}"/>
                </a:ext>
              </a:extLst>
            </p:cNvPr>
            <p:cNvSpPr/>
            <p:nvPr/>
          </p:nvSpPr>
          <p:spPr>
            <a:xfrm>
              <a:off x="462086" y="2029886"/>
              <a:ext cx="176903" cy="173626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rgbClr val="B3E0E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2C64D7-5E61-B2DD-D61F-9ABF4D40A36A}"/>
                </a:ext>
              </a:extLst>
            </p:cNvPr>
            <p:cNvSpPr/>
            <p:nvPr/>
          </p:nvSpPr>
          <p:spPr>
            <a:xfrm>
              <a:off x="466442" y="2316402"/>
              <a:ext cx="176903" cy="173626"/>
            </a:xfrm>
            <a:prstGeom prst="ellipse">
              <a:avLst/>
            </a:prstGeom>
            <a:solidFill>
              <a:srgbClr val="FF00FF"/>
            </a:solidFill>
            <a:ln w="12700" cap="flat" cmpd="sng" algn="ctr">
              <a:solidFill>
                <a:srgbClr val="CC00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3995C21-AF95-044A-5244-F28FB5DBDFAE}"/>
              </a:ext>
            </a:extLst>
          </p:cNvPr>
          <p:cNvGrpSpPr/>
          <p:nvPr/>
        </p:nvGrpSpPr>
        <p:grpSpPr>
          <a:xfrm>
            <a:off x="3880357" y="558799"/>
            <a:ext cx="5797043" cy="5525142"/>
            <a:chOff x="3880357" y="558799"/>
            <a:chExt cx="5797043" cy="55251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9741DC-39FC-E976-6074-EDAFF7A2F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6" r="326"/>
            <a:stretch/>
          </p:blipFill>
          <p:spPr>
            <a:xfrm>
              <a:off x="3880357" y="558799"/>
              <a:ext cx="5797043" cy="5525142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36309D-2E74-B65C-66D4-42DFBC26ECE8}"/>
                </a:ext>
              </a:extLst>
            </p:cNvPr>
            <p:cNvSpPr/>
            <p:nvPr/>
          </p:nvSpPr>
          <p:spPr>
            <a:xfrm>
              <a:off x="6906298" y="696686"/>
              <a:ext cx="1932901" cy="1627414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60A2222-C635-3AA7-8696-B864959CF896}"/>
                </a:ext>
              </a:extLst>
            </p:cNvPr>
            <p:cNvSpPr/>
            <p:nvPr/>
          </p:nvSpPr>
          <p:spPr>
            <a:xfrm rot="1514994">
              <a:off x="4759225" y="2448481"/>
              <a:ext cx="2918403" cy="1578041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1923294-E6A6-F510-F6A1-3AF7CF878829}"/>
                </a:ext>
              </a:extLst>
            </p:cNvPr>
            <p:cNvSpPr/>
            <p:nvPr/>
          </p:nvSpPr>
          <p:spPr>
            <a:xfrm rot="1514994">
              <a:off x="7544659" y="3348723"/>
              <a:ext cx="772351" cy="1785429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162D7E-5DE1-65CF-EAB1-DBECF4C64670}"/>
                </a:ext>
              </a:extLst>
            </p:cNvPr>
            <p:cNvSpPr/>
            <p:nvPr/>
          </p:nvSpPr>
          <p:spPr>
            <a:xfrm>
              <a:off x="6149433" y="4605674"/>
              <a:ext cx="1016484" cy="1271251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20BB25-C90C-767D-C185-29E80C7D256E}"/>
              </a:ext>
            </a:extLst>
          </p:cNvPr>
          <p:cNvSpPr txBox="1"/>
          <p:nvPr/>
        </p:nvSpPr>
        <p:spPr>
          <a:xfrm>
            <a:off x="199258" y="6083941"/>
            <a:ext cx="3291597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latin typeface="Arial Nova" panose="020B0504020202020204"/>
              </a:rPr>
              <a:t>2023 Update</a:t>
            </a:r>
            <a:br>
              <a:rPr lang="en-AU" sz="1200" b="1" dirty="0">
                <a:latin typeface="Arial Nova" panose="020B0504020202020204"/>
              </a:rPr>
            </a:br>
            <a:r>
              <a:rPr lang="en-AU" sz="1200" dirty="0">
                <a:latin typeface="Arial Nova" panose="020B0504020202020204"/>
              </a:rPr>
              <a:t>Canberra weather station moved to Yass to better represent the generation in that cluster</a:t>
            </a:r>
            <a:endParaRPr lang="en-AU" sz="1400" dirty="0">
              <a:latin typeface="Arial Nova" panose="020B0504020202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EB39CA-D120-D8B0-0A95-CC25AAC42D30}"/>
              </a:ext>
            </a:extLst>
          </p:cNvPr>
          <p:cNvGrpSpPr/>
          <p:nvPr/>
        </p:nvGrpSpPr>
        <p:grpSpPr>
          <a:xfrm>
            <a:off x="338431" y="457845"/>
            <a:ext cx="2762923" cy="4216539"/>
            <a:chOff x="338431" y="457845"/>
            <a:chExt cx="2762923" cy="42165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6A23DF-6F60-AFB9-18BB-016AEBD424CE}"/>
                </a:ext>
              </a:extLst>
            </p:cNvPr>
            <p:cNvSpPr txBox="1"/>
            <p:nvPr/>
          </p:nvSpPr>
          <p:spPr>
            <a:xfrm>
              <a:off x="338431" y="457845"/>
              <a:ext cx="2762923" cy="421653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 anchor="t">
              <a:spAutoFit/>
            </a:bodyPr>
            <a:lstStyle/>
            <a:p>
              <a:r>
                <a:rPr lang="en-AU" sz="2800" b="1" dirty="0">
                  <a:latin typeface="Arial Nova" panose="020B0504020202020204"/>
                </a:rPr>
                <a:t>NSW</a:t>
              </a:r>
            </a:p>
            <a:p>
              <a:r>
                <a:rPr lang="en-AU" sz="1400" b="1" dirty="0"/>
                <a:t>     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Fossil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Wind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Solar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Hydro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Battery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Other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Size indicates Capacity</a:t>
              </a:r>
            </a:p>
            <a:p>
              <a:pPr>
                <a:spcAft>
                  <a:spcPts val="600"/>
                </a:spcAft>
              </a:pPr>
              <a:endParaRPr lang="en-AU" sz="1200" b="1" dirty="0"/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r>
                <a:rPr lang="en-AU" sz="1400" b="1" dirty="0"/>
                <a:t>Existing Weather Station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br>
                <a:rPr lang="en-AU" sz="1200" b="1" dirty="0"/>
              </a:br>
              <a:r>
                <a:rPr lang="en-AU" sz="1200" b="1" dirty="0"/>
                <a:t>            </a:t>
              </a:r>
              <a:r>
                <a:rPr lang="en-AU" sz="1400" b="1" dirty="0"/>
                <a:t>New Weather Station</a:t>
              </a:r>
            </a:p>
            <a:p>
              <a:endParaRPr lang="en-AU" sz="2800" b="1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95A77A-B297-77C8-93C0-8E11B7EE4ADE}"/>
                </a:ext>
              </a:extLst>
            </p:cNvPr>
            <p:cNvGrpSpPr/>
            <p:nvPr/>
          </p:nvGrpSpPr>
          <p:grpSpPr>
            <a:xfrm>
              <a:off x="356361" y="3786589"/>
              <a:ext cx="511694" cy="511694"/>
              <a:chOff x="356361" y="3190481"/>
              <a:chExt cx="511694" cy="511694"/>
            </a:xfrm>
          </p:grpSpPr>
          <p:pic>
            <p:nvPicPr>
              <p:cNvPr id="23" name="Graphic 22" descr="Marker with solid fill">
                <a:extLst>
                  <a:ext uri="{FF2B5EF4-FFF2-40B4-BE49-F238E27FC236}">
                    <a16:creationId xmlns:a16="http://schemas.microsoft.com/office/drawing/2014/main" id="{C46FC91E-ECD9-EE25-FE85-CA0BC966D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6361" y="3190481"/>
                <a:ext cx="511694" cy="511694"/>
              </a:xfrm>
              <a:prstGeom prst="rect">
                <a:avLst/>
              </a:prstGeom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8BD436A-96D2-9676-C936-156EF0A80E93}"/>
                  </a:ext>
                </a:extLst>
              </p:cNvPr>
              <p:cNvSpPr/>
              <p:nvPr/>
            </p:nvSpPr>
            <p:spPr>
              <a:xfrm>
                <a:off x="560869" y="3326355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AFC5C80-EC23-1E17-9C6B-8E801E7AEC53}"/>
                  </a:ext>
                </a:extLst>
              </p:cNvPr>
              <p:cNvCxnSpPr>
                <a:cxnSpLocks/>
                <a:stCxn id="24" idx="1"/>
                <a:endCxn id="24" idx="5"/>
              </p:cNvCxnSpPr>
              <p:nvPr/>
            </p:nvCxnSpPr>
            <p:spPr>
              <a:xfrm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F279A4A-BEFB-627E-0D5F-112417C9DBBE}"/>
                  </a:ext>
                </a:extLst>
              </p:cNvPr>
              <p:cNvCxnSpPr>
                <a:stCxn id="24" idx="7"/>
                <a:endCxn id="24" idx="3"/>
              </p:cNvCxnSpPr>
              <p:nvPr/>
            </p:nvCxnSpPr>
            <p:spPr>
              <a:xfrm flipH="1"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1A53F4-79B1-600E-50C9-7F45B8F60AA0}"/>
                </a:ext>
              </a:extLst>
            </p:cNvPr>
            <p:cNvGrpSpPr/>
            <p:nvPr/>
          </p:nvGrpSpPr>
          <p:grpSpPr>
            <a:xfrm>
              <a:off x="347396" y="3282509"/>
              <a:ext cx="511694" cy="511694"/>
              <a:chOff x="347396" y="2746724"/>
              <a:chExt cx="511694" cy="511694"/>
            </a:xfrm>
          </p:grpSpPr>
          <p:pic>
            <p:nvPicPr>
              <p:cNvPr id="19" name="Graphic 18" descr="Marker with solid fill">
                <a:extLst>
                  <a:ext uri="{FF2B5EF4-FFF2-40B4-BE49-F238E27FC236}">
                    <a16:creationId xmlns:a16="http://schemas.microsoft.com/office/drawing/2014/main" id="{5B0BE390-727F-6FE5-9A59-DFF5C284A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7396" y="2746724"/>
                <a:ext cx="511694" cy="511694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63DC5C7-2A25-E04B-D0AC-176D5AC938D7}"/>
                  </a:ext>
                </a:extLst>
              </p:cNvPr>
              <p:cNvSpPr/>
              <p:nvPr/>
            </p:nvSpPr>
            <p:spPr>
              <a:xfrm>
                <a:off x="551904" y="2882598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42B721E-C617-140D-6439-C0B53970B4C9}"/>
                  </a:ext>
                </a:extLst>
              </p:cNvPr>
              <p:cNvCxnSpPr>
                <a:cxnSpLocks/>
                <a:stCxn id="20" idx="1"/>
                <a:endCxn id="20" idx="5"/>
              </p:cNvCxnSpPr>
              <p:nvPr/>
            </p:nvCxnSpPr>
            <p:spPr>
              <a:xfrm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38DF70D-6420-5656-83B3-7DBD81552E61}"/>
                  </a:ext>
                </a:extLst>
              </p:cNvPr>
              <p:cNvCxnSpPr>
                <a:stCxn id="20" idx="7"/>
                <a:endCxn id="20" idx="3"/>
              </p:cNvCxnSpPr>
              <p:nvPr/>
            </p:nvCxnSpPr>
            <p:spPr>
              <a:xfrm flipH="1"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129828-9F4F-73BC-AEE7-C9A3F9CBD3FD}"/>
                </a:ext>
              </a:extLst>
            </p:cNvPr>
            <p:cNvSpPr/>
            <p:nvPr/>
          </p:nvSpPr>
          <p:spPr>
            <a:xfrm>
              <a:off x="462086" y="2604803"/>
              <a:ext cx="176903" cy="17362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9EB65F-51C9-2271-BC9F-9CFB5683CEDA}"/>
                </a:ext>
              </a:extLst>
            </p:cNvPr>
            <p:cNvSpPr/>
            <p:nvPr/>
          </p:nvSpPr>
          <p:spPr>
            <a:xfrm>
              <a:off x="462552" y="1170594"/>
              <a:ext cx="176903" cy="173626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E12457-E647-77AA-78EB-A53DDC29EBD3}"/>
                </a:ext>
              </a:extLst>
            </p:cNvPr>
            <p:cNvSpPr/>
            <p:nvPr/>
          </p:nvSpPr>
          <p:spPr>
            <a:xfrm>
              <a:off x="462086" y="1457024"/>
              <a:ext cx="176903" cy="1736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EA2D858-7BAD-398E-636E-32D50F4CAF45}"/>
                </a:ext>
              </a:extLst>
            </p:cNvPr>
            <p:cNvSpPr/>
            <p:nvPr/>
          </p:nvSpPr>
          <p:spPr>
            <a:xfrm>
              <a:off x="462086" y="1743455"/>
              <a:ext cx="176903" cy="173626"/>
            </a:xfrm>
            <a:prstGeom prst="ellipse">
              <a:avLst/>
            </a:prstGeom>
            <a:solidFill>
              <a:srgbClr val="FFC222"/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82C022-D0EB-5579-C8A1-2EBA5D5CCF78}"/>
                </a:ext>
              </a:extLst>
            </p:cNvPr>
            <p:cNvSpPr/>
            <p:nvPr/>
          </p:nvSpPr>
          <p:spPr>
            <a:xfrm>
              <a:off x="462086" y="2029886"/>
              <a:ext cx="176903" cy="173626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rgbClr val="B3E0E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26C406-B49E-E6D2-67CE-4A1DD01E270E}"/>
                </a:ext>
              </a:extLst>
            </p:cNvPr>
            <p:cNvSpPr/>
            <p:nvPr/>
          </p:nvSpPr>
          <p:spPr>
            <a:xfrm>
              <a:off x="466442" y="2316402"/>
              <a:ext cx="176903" cy="173626"/>
            </a:xfrm>
            <a:prstGeom prst="ellipse">
              <a:avLst/>
            </a:prstGeom>
            <a:solidFill>
              <a:srgbClr val="FF00FF"/>
            </a:solidFill>
            <a:ln w="12700" cap="flat" cmpd="sng" algn="ctr">
              <a:solidFill>
                <a:srgbClr val="CC00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39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84DFDF3-6F9F-517A-AE31-A61E402A7C27}"/>
              </a:ext>
            </a:extLst>
          </p:cNvPr>
          <p:cNvSpPr txBox="1"/>
          <p:nvPr/>
        </p:nvSpPr>
        <p:spPr>
          <a:xfrm>
            <a:off x="183123" y="6076989"/>
            <a:ext cx="307353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latin typeface="Arial Nova" panose="020B0504020202020204"/>
              </a:rPr>
              <a:t>2023 Update</a:t>
            </a:r>
            <a:br>
              <a:rPr lang="en-AU" sz="1200" b="1" dirty="0">
                <a:latin typeface="Arial Nova" panose="020B0504020202020204"/>
              </a:rPr>
            </a:br>
            <a:r>
              <a:rPr lang="en-AU" sz="1200" dirty="0">
                <a:latin typeface="Arial Nova" panose="020B0504020202020204"/>
              </a:rPr>
              <a:t>Introduction of Mortlake weather station for southwest Victoria generators</a:t>
            </a:r>
            <a:endParaRPr lang="en-AU" sz="1400" dirty="0">
              <a:latin typeface="Arial Nova" panose="020B050402020202020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E0CA2-EFBB-C399-DB9E-457F647D122C}"/>
              </a:ext>
            </a:extLst>
          </p:cNvPr>
          <p:cNvGrpSpPr/>
          <p:nvPr/>
        </p:nvGrpSpPr>
        <p:grpSpPr>
          <a:xfrm>
            <a:off x="4176060" y="892676"/>
            <a:ext cx="5669331" cy="5067666"/>
            <a:chOff x="4176060" y="892676"/>
            <a:chExt cx="5669331" cy="5067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C46790-F29A-91E2-32DC-E89FAF210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47" b="1747"/>
            <a:stretch/>
          </p:blipFill>
          <p:spPr>
            <a:xfrm>
              <a:off x="4176060" y="892676"/>
              <a:ext cx="5669331" cy="506766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941629-FDE4-8A85-94BD-DC1831AA0974}"/>
                </a:ext>
              </a:extLst>
            </p:cNvPr>
            <p:cNvSpPr/>
            <p:nvPr/>
          </p:nvSpPr>
          <p:spPr>
            <a:xfrm>
              <a:off x="6850744" y="4255366"/>
              <a:ext cx="577668" cy="581025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43CD33-3F87-017E-B54E-57F80B1B6070}"/>
                </a:ext>
              </a:extLst>
            </p:cNvPr>
            <p:cNvSpPr/>
            <p:nvPr/>
          </p:nvSpPr>
          <p:spPr>
            <a:xfrm>
              <a:off x="7495299" y="4384035"/>
              <a:ext cx="1634368" cy="121435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03B9DF-DB33-8C26-4C29-35214222A8B3}"/>
                </a:ext>
              </a:extLst>
            </p:cNvPr>
            <p:cNvSpPr/>
            <p:nvPr/>
          </p:nvSpPr>
          <p:spPr>
            <a:xfrm rot="1603061">
              <a:off x="4459370" y="3233677"/>
              <a:ext cx="2447844" cy="1212242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96A5DFC-1F03-9AC9-47BA-9F0244E4A5A4}"/>
                </a:ext>
              </a:extLst>
            </p:cNvPr>
            <p:cNvSpPr/>
            <p:nvPr/>
          </p:nvSpPr>
          <p:spPr>
            <a:xfrm rot="1603061">
              <a:off x="4349298" y="4417651"/>
              <a:ext cx="1931440" cy="1197026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62E469E-3288-BB57-61DC-B847E0AFEEAF}"/>
                </a:ext>
              </a:extLst>
            </p:cNvPr>
            <p:cNvSpPr/>
            <p:nvPr/>
          </p:nvSpPr>
          <p:spPr>
            <a:xfrm rot="1603061">
              <a:off x="4448831" y="1125144"/>
              <a:ext cx="4644566" cy="1939372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71CC17-F32B-C628-6D12-5DCC1A390C55}"/>
              </a:ext>
            </a:extLst>
          </p:cNvPr>
          <p:cNvGrpSpPr/>
          <p:nvPr/>
        </p:nvGrpSpPr>
        <p:grpSpPr>
          <a:xfrm>
            <a:off x="338431" y="457845"/>
            <a:ext cx="2762923" cy="4216539"/>
            <a:chOff x="338431" y="457845"/>
            <a:chExt cx="2762923" cy="42165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71C5C7-3BC9-4F2E-2DEE-2FA091A09997}"/>
                </a:ext>
              </a:extLst>
            </p:cNvPr>
            <p:cNvSpPr txBox="1"/>
            <p:nvPr/>
          </p:nvSpPr>
          <p:spPr>
            <a:xfrm>
              <a:off x="338431" y="457845"/>
              <a:ext cx="2762923" cy="421653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 anchor="t">
              <a:spAutoFit/>
            </a:bodyPr>
            <a:lstStyle/>
            <a:p>
              <a:r>
                <a:rPr lang="en-AU" sz="2800" b="1" dirty="0">
                  <a:latin typeface="Arial Nova" panose="020B0504020202020204"/>
                </a:rPr>
                <a:t>VIC</a:t>
              </a:r>
            </a:p>
            <a:p>
              <a:r>
                <a:rPr lang="en-AU" sz="1400" b="1" dirty="0"/>
                <a:t>     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Fossil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Wind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Solar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Hydro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Battery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Other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Size indicates Capacity</a:t>
              </a:r>
            </a:p>
            <a:p>
              <a:pPr>
                <a:spcAft>
                  <a:spcPts val="600"/>
                </a:spcAft>
              </a:pPr>
              <a:endParaRPr lang="en-AU" sz="1200" b="1" dirty="0"/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r>
                <a:rPr lang="en-AU" sz="1400" b="1" dirty="0"/>
                <a:t>Existing Weather Station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br>
                <a:rPr lang="en-AU" sz="1200" b="1" dirty="0"/>
              </a:br>
              <a:r>
                <a:rPr lang="en-AU" sz="1200" b="1" dirty="0"/>
                <a:t>            </a:t>
              </a:r>
              <a:r>
                <a:rPr lang="en-AU" sz="1400" b="1" dirty="0"/>
                <a:t>New Weather Station</a:t>
              </a:r>
            </a:p>
            <a:p>
              <a:endParaRPr lang="en-AU" sz="2800" b="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20B3E6-42A4-C212-DA8F-F2853D3D4FC4}"/>
                </a:ext>
              </a:extLst>
            </p:cNvPr>
            <p:cNvGrpSpPr/>
            <p:nvPr/>
          </p:nvGrpSpPr>
          <p:grpSpPr>
            <a:xfrm>
              <a:off x="356361" y="3786589"/>
              <a:ext cx="511694" cy="511694"/>
              <a:chOff x="356361" y="3190481"/>
              <a:chExt cx="511694" cy="511694"/>
            </a:xfrm>
          </p:grpSpPr>
          <p:pic>
            <p:nvPicPr>
              <p:cNvPr id="20" name="Graphic 19" descr="Marker with solid fill">
                <a:extLst>
                  <a:ext uri="{FF2B5EF4-FFF2-40B4-BE49-F238E27FC236}">
                    <a16:creationId xmlns:a16="http://schemas.microsoft.com/office/drawing/2014/main" id="{C61019AA-1B95-8AD6-28F8-E1A6674D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6361" y="3190481"/>
                <a:ext cx="511694" cy="511694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04F1EA-DA5B-F1F1-B9FE-301E91014F1A}"/>
                  </a:ext>
                </a:extLst>
              </p:cNvPr>
              <p:cNvSpPr/>
              <p:nvPr/>
            </p:nvSpPr>
            <p:spPr>
              <a:xfrm>
                <a:off x="560869" y="3326355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BBAB7F7-11EB-1497-2B6A-31D2FFD344E9}"/>
                  </a:ext>
                </a:extLst>
              </p:cNvPr>
              <p:cNvCxnSpPr>
                <a:cxnSpLocks/>
                <a:stCxn id="21" idx="1"/>
                <a:endCxn id="21" idx="5"/>
              </p:cNvCxnSpPr>
              <p:nvPr/>
            </p:nvCxnSpPr>
            <p:spPr>
              <a:xfrm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47919B6-47BA-280F-91D3-207447461ED2}"/>
                  </a:ext>
                </a:extLst>
              </p:cNvPr>
              <p:cNvCxnSpPr>
                <a:stCxn id="21" idx="7"/>
                <a:endCxn id="21" idx="3"/>
              </p:cNvCxnSpPr>
              <p:nvPr/>
            </p:nvCxnSpPr>
            <p:spPr>
              <a:xfrm flipH="1"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23CD9E-618F-0199-A27B-F866593AC8E0}"/>
                </a:ext>
              </a:extLst>
            </p:cNvPr>
            <p:cNvGrpSpPr/>
            <p:nvPr/>
          </p:nvGrpSpPr>
          <p:grpSpPr>
            <a:xfrm>
              <a:off x="347396" y="3282509"/>
              <a:ext cx="511694" cy="511694"/>
              <a:chOff x="347396" y="2746724"/>
              <a:chExt cx="511694" cy="511694"/>
            </a:xfrm>
          </p:grpSpPr>
          <p:pic>
            <p:nvPicPr>
              <p:cNvPr id="13" name="Graphic 12" descr="Marker with solid fill">
                <a:extLst>
                  <a:ext uri="{FF2B5EF4-FFF2-40B4-BE49-F238E27FC236}">
                    <a16:creationId xmlns:a16="http://schemas.microsoft.com/office/drawing/2014/main" id="{EB455469-C0B2-A9C8-FB47-BA2704A44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7396" y="2746724"/>
                <a:ext cx="511694" cy="511694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68C3109-F8D7-9C92-E4A1-97EEA629EC66}"/>
                  </a:ext>
                </a:extLst>
              </p:cNvPr>
              <p:cNvSpPr/>
              <p:nvPr/>
            </p:nvSpPr>
            <p:spPr>
              <a:xfrm>
                <a:off x="551904" y="2882598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CDE46DC-D72B-4E0D-196D-80D99FFC89B6}"/>
                  </a:ext>
                </a:extLst>
              </p:cNvPr>
              <p:cNvCxnSpPr>
                <a:cxnSpLocks/>
                <a:stCxn id="15" idx="1"/>
                <a:endCxn id="15" idx="5"/>
              </p:cNvCxnSpPr>
              <p:nvPr/>
            </p:nvCxnSpPr>
            <p:spPr>
              <a:xfrm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834F098-3174-6F13-B4F4-E5C9FD3E46C9}"/>
                  </a:ext>
                </a:extLst>
              </p:cNvPr>
              <p:cNvCxnSpPr>
                <a:stCxn id="15" idx="7"/>
                <a:endCxn id="15" idx="3"/>
              </p:cNvCxnSpPr>
              <p:nvPr/>
            </p:nvCxnSpPr>
            <p:spPr>
              <a:xfrm flipH="1"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3E6DE7-BB58-42C7-D654-BB9E962AA0A4}"/>
                </a:ext>
              </a:extLst>
            </p:cNvPr>
            <p:cNvSpPr/>
            <p:nvPr/>
          </p:nvSpPr>
          <p:spPr>
            <a:xfrm>
              <a:off x="462086" y="2604803"/>
              <a:ext cx="176903" cy="17362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A65A80-CEFB-06BD-C540-6EA64BCA83FC}"/>
                </a:ext>
              </a:extLst>
            </p:cNvPr>
            <p:cNvSpPr/>
            <p:nvPr/>
          </p:nvSpPr>
          <p:spPr>
            <a:xfrm>
              <a:off x="462552" y="1170594"/>
              <a:ext cx="176903" cy="173626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A0849B-5328-6F90-07A1-1FF0F29CA0FF}"/>
                </a:ext>
              </a:extLst>
            </p:cNvPr>
            <p:cNvSpPr/>
            <p:nvPr/>
          </p:nvSpPr>
          <p:spPr>
            <a:xfrm>
              <a:off x="462086" y="1457024"/>
              <a:ext cx="176903" cy="1736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C913CD-3B75-BE73-5BF3-AE10C79AAF16}"/>
                </a:ext>
              </a:extLst>
            </p:cNvPr>
            <p:cNvSpPr/>
            <p:nvPr/>
          </p:nvSpPr>
          <p:spPr>
            <a:xfrm>
              <a:off x="462086" y="1743455"/>
              <a:ext cx="176903" cy="173626"/>
            </a:xfrm>
            <a:prstGeom prst="ellipse">
              <a:avLst/>
            </a:prstGeom>
            <a:solidFill>
              <a:srgbClr val="FFC222"/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36E51E-2DBB-3BD9-AE96-871EA70B98CC}"/>
                </a:ext>
              </a:extLst>
            </p:cNvPr>
            <p:cNvSpPr/>
            <p:nvPr/>
          </p:nvSpPr>
          <p:spPr>
            <a:xfrm>
              <a:off x="462086" y="2029886"/>
              <a:ext cx="176903" cy="173626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rgbClr val="B3E0E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C74E5D-5DE8-FE18-8D67-130452C01181}"/>
                </a:ext>
              </a:extLst>
            </p:cNvPr>
            <p:cNvSpPr/>
            <p:nvPr/>
          </p:nvSpPr>
          <p:spPr>
            <a:xfrm>
              <a:off x="466442" y="2316402"/>
              <a:ext cx="176903" cy="173626"/>
            </a:xfrm>
            <a:prstGeom prst="ellipse">
              <a:avLst/>
            </a:prstGeom>
            <a:solidFill>
              <a:srgbClr val="FF00FF"/>
            </a:solidFill>
            <a:ln w="12700" cap="flat" cmpd="sng" algn="ctr">
              <a:solidFill>
                <a:srgbClr val="CC00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50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4A6243-D4D1-0F09-1DE1-7446988D8F76}"/>
              </a:ext>
            </a:extLst>
          </p:cNvPr>
          <p:cNvGrpSpPr/>
          <p:nvPr/>
        </p:nvGrpSpPr>
        <p:grpSpPr>
          <a:xfrm>
            <a:off x="4586622" y="459452"/>
            <a:ext cx="4775092" cy="5934114"/>
            <a:chOff x="4586622" y="459452"/>
            <a:chExt cx="4775092" cy="59341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4F181F-FD31-F1FB-31F5-BA7908FC1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46" r="-404"/>
            <a:stretch/>
          </p:blipFill>
          <p:spPr>
            <a:xfrm>
              <a:off x="4586622" y="459452"/>
              <a:ext cx="4775092" cy="5934114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20A5022-D158-D324-C2FE-2F451875F0FC}"/>
                </a:ext>
              </a:extLst>
            </p:cNvPr>
            <p:cNvSpPr/>
            <p:nvPr/>
          </p:nvSpPr>
          <p:spPr>
            <a:xfrm>
              <a:off x="6609806" y="1344220"/>
              <a:ext cx="1419769" cy="1151330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8D7498-F7B3-677D-8BE2-2CDE505C45B3}"/>
                </a:ext>
              </a:extLst>
            </p:cNvPr>
            <p:cNvSpPr/>
            <p:nvPr/>
          </p:nvSpPr>
          <p:spPr>
            <a:xfrm>
              <a:off x="6905624" y="2682753"/>
              <a:ext cx="1228725" cy="1151330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575D4AA-BAA7-EEBF-56C0-F25E2BA34F2E}"/>
                </a:ext>
              </a:extLst>
            </p:cNvPr>
            <p:cNvSpPr/>
            <p:nvPr/>
          </p:nvSpPr>
          <p:spPr>
            <a:xfrm>
              <a:off x="8210549" y="5251269"/>
              <a:ext cx="1151165" cy="113237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1710C47-0458-D1A0-B332-CECEC37B9926}"/>
                </a:ext>
              </a:extLst>
            </p:cNvPr>
            <p:cNvSpPr/>
            <p:nvPr/>
          </p:nvSpPr>
          <p:spPr>
            <a:xfrm>
              <a:off x="5930537" y="464434"/>
              <a:ext cx="1498963" cy="792866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CDCE8EE-2477-08F0-1474-ABAE804039F2}"/>
              </a:ext>
            </a:extLst>
          </p:cNvPr>
          <p:cNvGrpSpPr/>
          <p:nvPr/>
        </p:nvGrpSpPr>
        <p:grpSpPr>
          <a:xfrm>
            <a:off x="338431" y="457845"/>
            <a:ext cx="2762923" cy="4216539"/>
            <a:chOff x="338431" y="457845"/>
            <a:chExt cx="2762923" cy="42165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B63C03-1D76-2E28-0DBD-AF40409DA2C7}"/>
                </a:ext>
              </a:extLst>
            </p:cNvPr>
            <p:cNvSpPr txBox="1"/>
            <p:nvPr/>
          </p:nvSpPr>
          <p:spPr>
            <a:xfrm>
              <a:off x="338431" y="457845"/>
              <a:ext cx="2762923" cy="421653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 anchor="t">
              <a:spAutoFit/>
            </a:bodyPr>
            <a:lstStyle/>
            <a:p>
              <a:r>
                <a:rPr lang="en-AU" sz="2800" b="1" dirty="0">
                  <a:latin typeface="Arial Nova" panose="020B0504020202020204"/>
                </a:rPr>
                <a:t>SA</a:t>
              </a:r>
            </a:p>
            <a:p>
              <a:r>
                <a:rPr lang="en-AU" sz="1400" b="1" dirty="0"/>
                <a:t>     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Fossil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Wind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Solar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Hydro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Battery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Other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Size indicates Capacity</a:t>
              </a:r>
            </a:p>
            <a:p>
              <a:pPr>
                <a:spcAft>
                  <a:spcPts val="600"/>
                </a:spcAft>
              </a:pPr>
              <a:endParaRPr lang="en-AU" sz="1200" b="1" dirty="0"/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r>
                <a:rPr lang="en-AU" sz="1400" b="1" dirty="0"/>
                <a:t>Existing Weather Station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br>
                <a:rPr lang="en-AU" sz="1200" b="1" dirty="0"/>
              </a:br>
              <a:r>
                <a:rPr lang="en-AU" sz="1200" b="1" dirty="0"/>
                <a:t>            </a:t>
              </a:r>
              <a:r>
                <a:rPr lang="en-AU" sz="1400" b="1" dirty="0"/>
                <a:t>New Weather Station</a:t>
              </a:r>
            </a:p>
            <a:p>
              <a:endParaRPr lang="en-AU" sz="2800" b="1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40B1C4-E9E3-38FA-6491-3B7C67B6DA53}"/>
                </a:ext>
              </a:extLst>
            </p:cNvPr>
            <p:cNvGrpSpPr/>
            <p:nvPr/>
          </p:nvGrpSpPr>
          <p:grpSpPr>
            <a:xfrm>
              <a:off x="356361" y="3786589"/>
              <a:ext cx="511694" cy="511694"/>
              <a:chOff x="356361" y="3190481"/>
              <a:chExt cx="511694" cy="511694"/>
            </a:xfrm>
          </p:grpSpPr>
          <p:pic>
            <p:nvPicPr>
              <p:cNvPr id="22" name="Graphic 21" descr="Marker with solid fill">
                <a:extLst>
                  <a:ext uri="{FF2B5EF4-FFF2-40B4-BE49-F238E27FC236}">
                    <a16:creationId xmlns:a16="http://schemas.microsoft.com/office/drawing/2014/main" id="{37C9280C-7310-8D04-9F0E-2A5E0BBE8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6361" y="3190481"/>
                <a:ext cx="511694" cy="511694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CCD0731-CA38-3C8C-BECF-125E35C861AB}"/>
                  </a:ext>
                </a:extLst>
              </p:cNvPr>
              <p:cNvSpPr/>
              <p:nvPr/>
            </p:nvSpPr>
            <p:spPr>
              <a:xfrm>
                <a:off x="560869" y="3326355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68AC330-1F79-C301-B98A-9E1C910E2BE9}"/>
                  </a:ext>
                </a:extLst>
              </p:cNvPr>
              <p:cNvCxnSpPr>
                <a:cxnSpLocks/>
                <a:stCxn id="23" idx="1"/>
                <a:endCxn id="23" idx="5"/>
              </p:cNvCxnSpPr>
              <p:nvPr/>
            </p:nvCxnSpPr>
            <p:spPr>
              <a:xfrm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B566622-18EB-C3ED-7FFF-960C2E16930C}"/>
                  </a:ext>
                </a:extLst>
              </p:cNvPr>
              <p:cNvCxnSpPr>
                <a:stCxn id="23" idx="7"/>
                <a:endCxn id="23" idx="3"/>
              </p:cNvCxnSpPr>
              <p:nvPr/>
            </p:nvCxnSpPr>
            <p:spPr>
              <a:xfrm flipH="1"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A2689E4-265E-1EED-9537-8E73B7901DF2}"/>
                </a:ext>
              </a:extLst>
            </p:cNvPr>
            <p:cNvGrpSpPr/>
            <p:nvPr/>
          </p:nvGrpSpPr>
          <p:grpSpPr>
            <a:xfrm>
              <a:off x="347396" y="3282509"/>
              <a:ext cx="511694" cy="511694"/>
              <a:chOff x="347396" y="2746724"/>
              <a:chExt cx="511694" cy="511694"/>
            </a:xfrm>
          </p:grpSpPr>
          <p:pic>
            <p:nvPicPr>
              <p:cNvPr id="18" name="Graphic 17" descr="Marker with solid fill">
                <a:extLst>
                  <a:ext uri="{FF2B5EF4-FFF2-40B4-BE49-F238E27FC236}">
                    <a16:creationId xmlns:a16="http://schemas.microsoft.com/office/drawing/2014/main" id="{5247F0CE-FFE9-F997-9A94-BE765835C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7396" y="2746724"/>
                <a:ext cx="511694" cy="511694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904B13F-AA15-33B6-99AB-B2B808F95D9D}"/>
                  </a:ext>
                </a:extLst>
              </p:cNvPr>
              <p:cNvSpPr/>
              <p:nvPr/>
            </p:nvSpPr>
            <p:spPr>
              <a:xfrm>
                <a:off x="551904" y="2882598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8A9B833-B379-EC37-2455-E9AEE05B12F5}"/>
                  </a:ext>
                </a:extLst>
              </p:cNvPr>
              <p:cNvCxnSpPr>
                <a:cxnSpLocks/>
                <a:stCxn id="19" idx="1"/>
                <a:endCxn id="19" idx="5"/>
              </p:cNvCxnSpPr>
              <p:nvPr/>
            </p:nvCxnSpPr>
            <p:spPr>
              <a:xfrm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A631695-4047-EA13-D4FD-D173801C27D9}"/>
                  </a:ext>
                </a:extLst>
              </p:cNvPr>
              <p:cNvCxnSpPr>
                <a:stCxn id="19" idx="7"/>
                <a:endCxn id="19" idx="3"/>
              </p:cNvCxnSpPr>
              <p:nvPr/>
            </p:nvCxnSpPr>
            <p:spPr>
              <a:xfrm flipH="1"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332368-A02F-DE2B-B151-C405C209E655}"/>
                </a:ext>
              </a:extLst>
            </p:cNvPr>
            <p:cNvSpPr/>
            <p:nvPr/>
          </p:nvSpPr>
          <p:spPr>
            <a:xfrm>
              <a:off x="462086" y="2604803"/>
              <a:ext cx="176903" cy="17362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8DFA82-23E7-627A-632C-B151B4A887DD}"/>
                </a:ext>
              </a:extLst>
            </p:cNvPr>
            <p:cNvSpPr/>
            <p:nvPr/>
          </p:nvSpPr>
          <p:spPr>
            <a:xfrm>
              <a:off x="462552" y="1170594"/>
              <a:ext cx="176903" cy="173626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F661D0-568C-2C53-E3CE-55896BD2B285}"/>
                </a:ext>
              </a:extLst>
            </p:cNvPr>
            <p:cNvSpPr/>
            <p:nvPr/>
          </p:nvSpPr>
          <p:spPr>
            <a:xfrm>
              <a:off x="462086" y="1457024"/>
              <a:ext cx="176903" cy="1736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677B83-2425-A5AB-0B37-AEB67C18D205}"/>
                </a:ext>
              </a:extLst>
            </p:cNvPr>
            <p:cNvSpPr/>
            <p:nvPr/>
          </p:nvSpPr>
          <p:spPr>
            <a:xfrm>
              <a:off x="462086" y="1743455"/>
              <a:ext cx="176903" cy="173626"/>
            </a:xfrm>
            <a:prstGeom prst="ellipse">
              <a:avLst/>
            </a:prstGeom>
            <a:solidFill>
              <a:srgbClr val="FFC222"/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B6356D-2464-CBE1-C021-660E456FDCC9}"/>
                </a:ext>
              </a:extLst>
            </p:cNvPr>
            <p:cNvSpPr/>
            <p:nvPr/>
          </p:nvSpPr>
          <p:spPr>
            <a:xfrm>
              <a:off x="462086" y="2029886"/>
              <a:ext cx="176903" cy="173626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rgbClr val="B3E0E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3DB927-2C47-41E7-31DB-04415FE8201E}"/>
                </a:ext>
              </a:extLst>
            </p:cNvPr>
            <p:cNvSpPr/>
            <p:nvPr/>
          </p:nvSpPr>
          <p:spPr>
            <a:xfrm>
              <a:off x="466442" y="2316402"/>
              <a:ext cx="176903" cy="173626"/>
            </a:xfrm>
            <a:prstGeom prst="ellipse">
              <a:avLst/>
            </a:prstGeom>
            <a:solidFill>
              <a:srgbClr val="FF00FF"/>
            </a:solidFill>
            <a:ln w="12700" cap="flat" cmpd="sng" algn="ctr">
              <a:solidFill>
                <a:srgbClr val="CC00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72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7AA9B-2C97-B93C-5B8E-7DBAC688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730" y="454926"/>
            <a:ext cx="5619048" cy="5742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C3FD8-4292-3909-EEF7-91498CE17E83}"/>
              </a:ext>
            </a:extLst>
          </p:cNvPr>
          <p:cNvSpPr txBox="1"/>
          <p:nvPr/>
        </p:nvSpPr>
        <p:spPr>
          <a:xfrm>
            <a:off x="338431" y="4789438"/>
            <a:ext cx="36906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>
                <a:latin typeface="Arial Nova" panose="020B0504020202020204"/>
              </a:rPr>
              <a:t>Local Temperature Alert for Tasmania will be based on Basslink power transfer capability </a:t>
            </a:r>
          </a:p>
          <a:p>
            <a:br>
              <a:rPr lang="en-AU" sz="1600" dirty="0">
                <a:latin typeface="Arial Nova" panose="020B0504020202020204"/>
              </a:rPr>
            </a:br>
            <a:r>
              <a:rPr lang="en-AU" sz="1600" dirty="0">
                <a:latin typeface="Arial Nova" panose="020B0504020202020204"/>
              </a:rPr>
              <a:t>Launceston (Ti Tree Bend) weather station is used for this purpose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32CD6B-2EE2-2544-A972-96BAA39E406C}"/>
              </a:ext>
            </a:extLst>
          </p:cNvPr>
          <p:cNvGrpSpPr/>
          <p:nvPr/>
        </p:nvGrpSpPr>
        <p:grpSpPr>
          <a:xfrm>
            <a:off x="338431" y="457845"/>
            <a:ext cx="2762923" cy="4216539"/>
            <a:chOff x="338431" y="457845"/>
            <a:chExt cx="2762923" cy="42165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1072B6-939E-8373-64EF-10DA8D05CF7D}"/>
                </a:ext>
              </a:extLst>
            </p:cNvPr>
            <p:cNvSpPr txBox="1"/>
            <p:nvPr/>
          </p:nvSpPr>
          <p:spPr>
            <a:xfrm>
              <a:off x="338431" y="457845"/>
              <a:ext cx="2762923" cy="421653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 anchor="t">
              <a:spAutoFit/>
            </a:bodyPr>
            <a:lstStyle/>
            <a:p>
              <a:r>
                <a:rPr lang="en-AU" sz="2800" b="1" dirty="0">
                  <a:latin typeface="Arial Nova" panose="020B0504020202020204"/>
                </a:rPr>
                <a:t>TAS</a:t>
              </a:r>
            </a:p>
            <a:p>
              <a:r>
                <a:rPr lang="en-AU" sz="1400" b="1" dirty="0"/>
                <a:t>     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Fossil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Wind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Solar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Hydro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Battery</a:t>
              </a:r>
            </a:p>
            <a:p>
              <a:pPr>
                <a:spcAft>
                  <a:spcPts val="600"/>
                </a:spcAft>
              </a:pPr>
              <a:r>
                <a:rPr lang="en-AU" sz="1400" b="1" dirty="0"/>
                <a:t>             Other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Size indicates Capacity</a:t>
              </a:r>
            </a:p>
            <a:p>
              <a:pPr>
                <a:spcAft>
                  <a:spcPts val="600"/>
                </a:spcAft>
              </a:pPr>
              <a:endParaRPr lang="en-AU" sz="1200" b="1" dirty="0"/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r>
                <a:rPr lang="en-AU" sz="1400" b="1" dirty="0"/>
                <a:t>Existing Weather Station</a:t>
              </a:r>
            </a:p>
            <a:p>
              <a:pPr>
                <a:spcAft>
                  <a:spcPts val="600"/>
                </a:spcAft>
              </a:pPr>
              <a:r>
                <a:rPr lang="en-AU" sz="1200" b="1" dirty="0"/>
                <a:t>            </a:t>
              </a:r>
              <a:br>
                <a:rPr lang="en-AU" sz="1200" b="1" dirty="0"/>
              </a:br>
              <a:r>
                <a:rPr lang="en-AU" sz="1200" b="1" dirty="0"/>
                <a:t>            </a:t>
              </a:r>
              <a:r>
                <a:rPr lang="en-AU" sz="1400" b="1" dirty="0"/>
                <a:t>New Weather Station</a:t>
              </a:r>
            </a:p>
            <a:p>
              <a:endParaRPr lang="en-AU" sz="2800" b="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F09671-0B25-99DB-768C-A39A10286C3E}"/>
                </a:ext>
              </a:extLst>
            </p:cNvPr>
            <p:cNvGrpSpPr/>
            <p:nvPr/>
          </p:nvGrpSpPr>
          <p:grpSpPr>
            <a:xfrm>
              <a:off x="356361" y="3786589"/>
              <a:ext cx="511694" cy="511694"/>
              <a:chOff x="356361" y="3190481"/>
              <a:chExt cx="511694" cy="511694"/>
            </a:xfrm>
          </p:grpSpPr>
          <p:pic>
            <p:nvPicPr>
              <p:cNvPr id="18" name="Graphic 17" descr="Marker with solid fill">
                <a:extLst>
                  <a:ext uri="{FF2B5EF4-FFF2-40B4-BE49-F238E27FC236}">
                    <a16:creationId xmlns:a16="http://schemas.microsoft.com/office/drawing/2014/main" id="{FECF7986-4784-864F-27A6-2FF0F63DB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6361" y="3190481"/>
                <a:ext cx="511694" cy="511694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F53590A-D462-34C6-C722-7A968E8FC933}"/>
                  </a:ext>
                </a:extLst>
              </p:cNvPr>
              <p:cNvSpPr/>
              <p:nvPr/>
            </p:nvSpPr>
            <p:spPr>
              <a:xfrm>
                <a:off x="560869" y="3326355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58231D7-2816-F3D1-3887-A300C2680C5C}"/>
                  </a:ext>
                </a:extLst>
              </p:cNvPr>
              <p:cNvCxnSpPr>
                <a:cxnSpLocks/>
                <a:stCxn id="19" idx="1"/>
                <a:endCxn id="19" idx="5"/>
              </p:cNvCxnSpPr>
              <p:nvPr/>
            </p:nvCxnSpPr>
            <p:spPr>
              <a:xfrm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D5A0031-9100-BD92-84F1-A2BFFDA26C46}"/>
                  </a:ext>
                </a:extLst>
              </p:cNvPr>
              <p:cNvCxnSpPr>
                <a:stCxn id="19" idx="7"/>
                <a:endCxn id="19" idx="3"/>
              </p:cNvCxnSpPr>
              <p:nvPr/>
            </p:nvCxnSpPr>
            <p:spPr>
              <a:xfrm flipH="1">
                <a:off x="575536" y="3341022"/>
                <a:ext cx="70820" cy="70820"/>
              </a:xfrm>
              <a:prstGeom prst="line">
                <a:avLst/>
              </a:prstGeom>
              <a:ln>
                <a:solidFill>
                  <a:srgbClr val="D152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F561E4-BDCD-4CB2-3C07-DB9A807D0C19}"/>
                </a:ext>
              </a:extLst>
            </p:cNvPr>
            <p:cNvGrpSpPr/>
            <p:nvPr/>
          </p:nvGrpSpPr>
          <p:grpSpPr>
            <a:xfrm>
              <a:off x="347396" y="3282509"/>
              <a:ext cx="511694" cy="511694"/>
              <a:chOff x="347396" y="2746724"/>
              <a:chExt cx="511694" cy="511694"/>
            </a:xfrm>
          </p:grpSpPr>
          <p:pic>
            <p:nvPicPr>
              <p:cNvPr id="14" name="Graphic 13" descr="Marker with solid fill">
                <a:extLst>
                  <a:ext uri="{FF2B5EF4-FFF2-40B4-BE49-F238E27FC236}">
                    <a16:creationId xmlns:a16="http://schemas.microsoft.com/office/drawing/2014/main" id="{CBDB0897-B994-3C67-14C8-9E30505D4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7396" y="2746724"/>
                <a:ext cx="511694" cy="511694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B2DB9C8-7573-9851-D80C-12F53C327480}"/>
                  </a:ext>
                </a:extLst>
              </p:cNvPr>
              <p:cNvSpPr/>
              <p:nvPr/>
            </p:nvSpPr>
            <p:spPr>
              <a:xfrm>
                <a:off x="551904" y="2882598"/>
                <a:ext cx="100154" cy="10015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ADDD37C-3718-D877-423D-E4CAAA47EE91}"/>
                  </a:ext>
                </a:extLst>
              </p:cNvPr>
              <p:cNvCxnSpPr>
                <a:cxnSpLocks/>
                <a:stCxn id="15" idx="1"/>
                <a:endCxn id="15" idx="5"/>
              </p:cNvCxnSpPr>
              <p:nvPr/>
            </p:nvCxnSpPr>
            <p:spPr>
              <a:xfrm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7FD5454-C763-71E8-F71F-2AE2F6908BDB}"/>
                  </a:ext>
                </a:extLst>
              </p:cNvPr>
              <p:cNvCxnSpPr>
                <a:stCxn id="15" idx="7"/>
                <a:endCxn id="15" idx="3"/>
              </p:cNvCxnSpPr>
              <p:nvPr/>
            </p:nvCxnSpPr>
            <p:spPr>
              <a:xfrm flipH="1">
                <a:off x="566571" y="2897265"/>
                <a:ext cx="70820" cy="70820"/>
              </a:xfrm>
              <a:prstGeom prst="line">
                <a:avLst/>
              </a:prstGeom>
              <a:ln>
                <a:solidFill>
                  <a:srgbClr val="38A9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9F8070-1105-501B-802F-DF3C4BE1A3CF}"/>
                </a:ext>
              </a:extLst>
            </p:cNvPr>
            <p:cNvSpPr/>
            <p:nvPr/>
          </p:nvSpPr>
          <p:spPr>
            <a:xfrm>
              <a:off x="462086" y="2604803"/>
              <a:ext cx="176903" cy="17362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24E284-F45A-F594-F4C0-62475FCFA52B}"/>
                </a:ext>
              </a:extLst>
            </p:cNvPr>
            <p:cNvSpPr/>
            <p:nvPr/>
          </p:nvSpPr>
          <p:spPr>
            <a:xfrm>
              <a:off x="462552" y="1170594"/>
              <a:ext cx="176903" cy="173626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28EF06-9B17-0BE1-FF88-FCF042607355}"/>
                </a:ext>
              </a:extLst>
            </p:cNvPr>
            <p:cNvSpPr/>
            <p:nvPr/>
          </p:nvSpPr>
          <p:spPr>
            <a:xfrm>
              <a:off x="462086" y="1457024"/>
              <a:ext cx="176903" cy="1736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A41B1A-CE5C-E005-E0EE-EBC86DC22E4B}"/>
                </a:ext>
              </a:extLst>
            </p:cNvPr>
            <p:cNvSpPr/>
            <p:nvPr/>
          </p:nvSpPr>
          <p:spPr>
            <a:xfrm>
              <a:off x="462086" y="1743455"/>
              <a:ext cx="176903" cy="173626"/>
            </a:xfrm>
            <a:prstGeom prst="ellipse">
              <a:avLst/>
            </a:prstGeom>
            <a:solidFill>
              <a:srgbClr val="FFC222"/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EFA38D-362C-98FB-4553-65E25DE41528}"/>
                </a:ext>
              </a:extLst>
            </p:cNvPr>
            <p:cNvSpPr/>
            <p:nvPr/>
          </p:nvSpPr>
          <p:spPr>
            <a:xfrm>
              <a:off x="462086" y="2029886"/>
              <a:ext cx="176903" cy="173626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rgbClr val="B3E0E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5B419E-8EA2-8FDA-3827-944A192D7126}"/>
                </a:ext>
              </a:extLst>
            </p:cNvPr>
            <p:cNvSpPr/>
            <p:nvPr/>
          </p:nvSpPr>
          <p:spPr>
            <a:xfrm>
              <a:off x="466442" y="2316402"/>
              <a:ext cx="176903" cy="173626"/>
            </a:xfrm>
            <a:prstGeom prst="ellipse">
              <a:avLst/>
            </a:prstGeom>
            <a:solidFill>
              <a:srgbClr val="FF00FF"/>
            </a:solidFill>
            <a:ln w="12700" cap="flat" cmpd="sng" algn="ctr">
              <a:solidFill>
                <a:srgbClr val="CC00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138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">
      <a:dk1>
        <a:srgbClr val="424242"/>
      </a:dk1>
      <a:lt1>
        <a:srgbClr val="FFFFFF"/>
      </a:lt1>
      <a:dk2>
        <a:srgbClr val="3C1053"/>
      </a:dk2>
      <a:lt2>
        <a:srgbClr val="EEEEF0"/>
      </a:lt2>
      <a:accent1>
        <a:srgbClr val="6B3077"/>
      </a:accent1>
      <a:accent2>
        <a:srgbClr val="A3519B"/>
      </a:accent2>
      <a:accent3>
        <a:srgbClr val="9B2241"/>
      </a:accent3>
      <a:accent4>
        <a:srgbClr val="FDD26E"/>
      </a:accent4>
      <a:accent5>
        <a:srgbClr val="A1D883"/>
      </a:accent5>
      <a:accent6>
        <a:srgbClr val="40C1AC"/>
      </a:accent6>
      <a:hlink>
        <a:srgbClr val="606EB2"/>
      </a:hlink>
      <a:folHlink>
        <a:srgbClr val="A3DB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MO_Presentation_Template.potx" id="{B152EBE1-5FE7-416B-8EF6-6C90EB9A0D0D}" vid="{DA0C3BEE-26DB-46E0-A05C-12F945A7F4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48c0e796e4048278b990f60b6de340e xmlns="5d1a2284-45bc-4927-a9f9-e51f9f17c21a">
      <Terms xmlns="http://schemas.microsoft.com/office/infopath/2007/PartnerControls"/>
    </n48c0e796e4048278b990f60b6de340e>
    <TaxCatchAll xmlns="5d1a2284-45bc-4927-a9f9-e51f9f17c21a" xsi:nil="true"/>
    <TaxKeywordTaxHTField xmlns="5d1a2284-45bc-4927-a9f9-e51f9f17c21a">
      <Terms xmlns="http://schemas.microsoft.com/office/infopath/2007/PartnerControls"/>
    </TaxKeywordTaxHTField>
    <lcf76f155ced4ddcb4097134ff3c332f xmlns="24376d8d-faed-4eb6-8519-77b858a4e8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EMO Collaboration Document" ma:contentTypeID="0x01010082774FAFD2180F48AEEA8305B08ED5EB00AF73E696A3DC31468098C642F094201D" ma:contentTypeVersion="16" ma:contentTypeDescription="" ma:contentTypeScope="" ma:versionID="49701d97f3d7b8231f9921ae12332842">
  <xsd:schema xmlns:xsd="http://www.w3.org/2001/XMLSchema" xmlns:xs="http://www.w3.org/2001/XMLSchema" xmlns:p="http://schemas.microsoft.com/office/2006/metadata/properties" xmlns:ns2="5d1a2284-45bc-4927-a9f9-e51f9f17c21a" xmlns:ns3="24376d8d-faed-4eb6-8519-77b858a4e822" targetNamespace="http://schemas.microsoft.com/office/2006/metadata/properties" ma:root="true" ma:fieldsID="b2b2a56127731ad97337ed60ba21b6b7" ns2:_="" ns3:_="">
    <xsd:import namespace="5d1a2284-45bc-4927-a9f9-e51f9f17c21a"/>
    <xsd:import namespace="24376d8d-faed-4eb6-8519-77b858a4e82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TaxKeywordTaxHTField" minOccurs="0"/>
                <xsd:element ref="ns2:n48c0e796e4048278b990f60b6de340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a2284-45bc-4927-a9f9-e51f9f17c21a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47d9008-4773-4776-b86d-a93acae099b7}" ma:internalName="TaxCatchAll" ma:showField="CatchAllData" ma:web="2931975c-4999-409b-bed7-bbc9cab1a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547d9008-4773-4776-b86d-a93acae099b7}" ma:internalName="TaxCatchAllLabel" ma:readOnly="true" ma:showField="CatchAllDataLabel" ma:web="2931975c-4999-409b-bed7-bbc9cab1a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48c0e796e4048278b990f60b6de340e" ma:index="12" nillable="true" ma:taxonomy="true" ma:internalName="n48c0e796e4048278b990f60b6de340e" ma:taxonomyFieldName="AEMO_x0020_Communication_x0020_Document_x0020_Type1" ma:displayName="AEMO Collaboration Document Type" ma:default="" ma:fieldId="{748c0e79-6e40-4827-8b99-0f60b6de340e}" ma:sspId="3e8ba7a3-af95-40f6-9ded-4ebe13adeb29" ma:termSetId="559df48e-15e2-45fa-a2d5-de60d483ab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76d8d-faed-4eb6-8519-77b858a4e82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e8ba7a3-af95-40f6-9ded-4ebe13adeb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E54B94-54E9-46D3-B789-61FDA32B3D1A}">
  <ds:schemaRefs>
    <ds:schemaRef ds:uri="24376d8d-faed-4eb6-8519-77b858a4e822"/>
    <ds:schemaRef ds:uri="5d1a2284-45bc-4927-a9f9-e51f9f17c21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AE051B-4967-4E8A-9A5E-E30C2F69034B}">
  <ds:schemaRefs>
    <ds:schemaRef ds:uri="24376d8d-faed-4eb6-8519-77b858a4e822"/>
    <ds:schemaRef ds:uri="5d1a2284-45bc-4927-a9f9-e51f9f17c2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624018-FFCB-4D3E-B1DD-2EEEE7DB68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AEMO_Presentation_Template</Template>
  <TotalTime>5565</TotalTime>
  <Words>643</Words>
  <Application>Microsoft Office PowerPoint</Application>
  <PresentationFormat>Widescreen</PresentationFormat>
  <Paragraphs>211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NEM Local Temperature Alerts 2023 Update</vt:lpstr>
      <vt:lpstr>NEM Local Temperature Alert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2022  Temperature forecast performance</dc:title>
  <dc:creator>Cameron Gibson-Williamson</dc:creator>
  <cp:lastModifiedBy>Cameron</cp:lastModifiedBy>
  <cp:revision>23</cp:revision>
  <dcterms:created xsi:type="dcterms:W3CDTF">2022-09-27T07:46:39Z</dcterms:created>
  <dcterms:modified xsi:type="dcterms:W3CDTF">2023-10-25T22:19:14Z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0x01010082774FAFD2180F48AEEA8305B08ED5EB00AF73E696A3DC31468098C642F094201D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AEMO Communication Document Type1">
    <vt:lpwstr/>
  </property>
  <property fmtid="{D5CDD505-2E9C-101B-9397-08002B2CF9AE}" pid="6" name="SharedWithUsers">
    <vt:lpwstr>273;#Daniel Westerman;#1882;#Glenn Jackson</vt:lpwstr>
  </property>
  <property fmtid="{D5CDD505-2E9C-101B-9397-08002B2CF9AE}" pid="7" name="MSIP_Label_c1941c47-a837-430d-8559-fd118a72769e_Enabled">
    <vt:lpwstr>true</vt:lpwstr>
  </property>
  <property fmtid="{D5CDD505-2E9C-101B-9397-08002B2CF9AE}" pid="8" name="MSIP_Label_c1941c47-a837-430d-8559-fd118a72769e_SetDate">
    <vt:lpwstr>2023-10-05T05:21:03Z</vt:lpwstr>
  </property>
  <property fmtid="{D5CDD505-2E9C-101B-9397-08002B2CF9AE}" pid="9" name="MSIP_Label_c1941c47-a837-430d-8559-fd118a72769e_Method">
    <vt:lpwstr>Standard</vt:lpwstr>
  </property>
  <property fmtid="{D5CDD505-2E9C-101B-9397-08002B2CF9AE}" pid="10" name="MSIP_Label_c1941c47-a837-430d-8559-fd118a72769e_Name">
    <vt:lpwstr>Internal</vt:lpwstr>
  </property>
  <property fmtid="{D5CDD505-2E9C-101B-9397-08002B2CF9AE}" pid="11" name="MSIP_Label_c1941c47-a837-430d-8559-fd118a72769e_SiteId">
    <vt:lpwstr>320c999e-3876-4ad0-b401-d241068e9e60</vt:lpwstr>
  </property>
  <property fmtid="{D5CDD505-2E9C-101B-9397-08002B2CF9AE}" pid="12" name="MSIP_Label_c1941c47-a837-430d-8559-fd118a72769e_ActionId">
    <vt:lpwstr>12da3673-c6f2-466d-a002-7d9a5a73d107</vt:lpwstr>
  </property>
  <property fmtid="{D5CDD505-2E9C-101B-9397-08002B2CF9AE}" pid="13" name="MSIP_Label_c1941c47-a837-430d-8559-fd118a72769e_ContentBits">
    <vt:lpwstr>0</vt:lpwstr>
  </property>
</Properties>
</file>