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3"/>
  </p:notesMasterIdLst>
  <p:sldIdLst>
    <p:sldId id="256" r:id="rId5"/>
    <p:sldId id="280" r:id="rId6"/>
    <p:sldId id="663" r:id="rId7"/>
    <p:sldId id="266" r:id="rId8"/>
    <p:sldId id="279" r:id="rId9"/>
    <p:sldId id="272" r:id="rId10"/>
    <p:sldId id="664" r:id="rId11"/>
    <p:sldId id="665" r:id="rId12"/>
    <p:sldId id="698" r:id="rId13"/>
    <p:sldId id="585" r:id="rId14"/>
    <p:sldId id="699" r:id="rId15"/>
    <p:sldId id="697" r:id="rId16"/>
    <p:sldId id="269" r:id="rId17"/>
    <p:sldId id="994" r:id="rId18"/>
    <p:sldId id="1012" r:id="rId19"/>
    <p:sldId id="259" r:id="rId20"/>
    <p:sldId id="749" r:id="rId21"/>
    <p:sldId id="868" r:id="rId22"/>
    <p:sldId id="1027" r:id="rId23"/>
    <p:sldId id="1043" r:id="rId24"/>
    <p:sldId id="1046" r:id="rId25"/>
    <p:sldId id="1044" r:id="rId26"/>
    <p:sldId id="1028" r:id="rId27"/>
    <p:sldId id="1045" r:id="rId28"/>
    <p:sldId id="845" r:id="rId29"/>
    <p:sldId id="852" r:id="rId30"/>
    <p:sldId id="1011" r:id="rId31"/>
    <p:sldId id="1014" r:id="rId32"/>
    <p:sldId id="844" r:id="rId33"/>
    <p:sldId id="1042" r:id="rId34"/>
    <p:sldId id="846" r:id="rId35"/>
    <p:sldId id="849" r:id="rId36"/>
    <p:sldId id="850" r:id="rId37"/>
    <p:sldId id="847" r:id="rId38"/>
    <p:sldId id="812" r:id="rId39"/>
    <p:sldId id="1008" r:id="rId40"/>
    <p:sldId id="1016" r:id="rId41"/>
    <p:sldId id="602" r:id="rId42"/>
    <p:sldId id="1029" r:id="rId43"/>
    <p:sldId id="1030" r:id="rId44"/>
    <p:sldId id="1031" r:id="rId45"/>
    <p:sldId id="598" r:id="rId46"/>
    <p:sldId id="599" r:id="rId47"/>
    <p:sldId id="1047" r:id="rId48"/>
    <p:sldId id="770" r:id="rId49"/>
    <p:sldId id="1033" r:id="rId50"/>
    <p:sldId id="1034" r:id="rId51"/>
    <p:sldId id="1035" r:id="rId52"/>
    <p:sldId id="772" r:id="rId53"/>
    <p:sldId id="1009" r:id="rId54"/>
    <p:sldId id="1015" r:id="rId55"/>
    <p:sldId id="1036" r:id="rId56"/>
    <p:sldId id="907" r:id="rId57"/>
    <p:sldId id="935" r:id="rId58"/>
    <p:sldId id="936" r:id="rId59"/>
    <p:sldId id="937" r:id="rId60"/>
    <p:sldId id="915" r:id="rId61"/>
    <p:sldId id="1041" r:id="rId62"/>
    <p:sldId id="1037" r:id="rId63"/>
    <p:sldId id="1038" r:id="rId64"/>
    <p:sldId id="903" r:id="rId65"/>
    <p:sldId id="917" r:id="rId66"/>
    <p:sldId id="916" r:id="rId67"/>
    <p:sldId id="1039" r:id="rId68"/>
    <p:sldId id="1040" r:id="rId69"/>
    <p:sldId id="813" r:id="rId70"/>
    <p:sldId id="1010" r:id="rId71"/>
    <p:sldId id="28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5" autoAdjust="0"/>
    <p:restoredTop sz="94660"/>
  </p:normalViewPr>
  <p:slideViewPr>
    <p:cSldViewPr snapToGrid="0">
      <p:cViewPr varScale="1">
        <p:scale>
          <a:sx n="80" d="100"/>
          <a:sy n="80" d="100"/>
        </p:scale>
        <p:origin x="8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415C1-E230-47D1-A5B3-D02EAC3E5CBE}" type="doc">
      <dgm:prSet loTypeId="urn:microsoft.com/office/officeart/2005/8/layout/hProcess9" loCatId="process" qsTypeId="urn:microsoft.com/office/officeart/2005/8/quickstyle/simple1" qsCatId="simple" csTypeId="urn:microsoft.com/office/officeart/2005/8/colors/accent1_2" csCatId="accent1" phldr="1"/>
      <dgm:spPr/>
    </dgm:pt>
    <dgm:pt modelId="{B6C0CAEA-2D67-4F14-882C-C14BBE2DF224}">
      <dgm:prSet phldrT="[Text]" custT="1"/>
      <dgm:spPr/>
      <dgm:t>
        <a:bodyPr/>
        <a:lstStyle/>
        <a:p>
          <a:pPr algn="ctr"/>
          <a:r>
            <a:rPr lang="en-AU" sz="2000" b="1" dirty="0"/>
            <a:t>1 December 2019</a:t>
          </a:r>
          <a:endParaRPr lang="en-AU" sz="1800" b="1" dirty="0"/>
        </a:p>
        <a:p>
          <a:pPr algn="ctr"/>
          <a:r>
            <a:rPr lang="en-AU" sz="1800" dirty="0"/>
            <a:t>AEMO procedures updated for both 5MS and GS</a:t>
          </a:r>
        </a:p>
      </dgm:t>
    </dgm:pt>
    <dgm:pt modelId="{9B828E2E-513C-48DB-A3D3-48E387A5DBE3}" type="parTrans" cxnId="{31EEB48D-C46D-41C7-A8E4-CFE41C530980}">
      <dgm:prSet/>
      <dgm:spPr/>
      <dgm:t>
        <a:bodyPr/>
        <a:lstStyle/>
        <a:p>
          <a:endParaRPr lang="en-AU"/>
        </a:p>
      </dgm:t>
    </dgm:pt>
    <dgm:pt modelId="{16DEB9C7-AC0C-439F-8ED2-F11E7412C8A4}" type="sibTrans" cxnId="{31EEB48D-C46D-41C7-A8E4-CFE41C530980}">
      <dgm:prSet/>
      <dgm:spPr/>
      <dgm:t>
        <a:bodyPr/>
        <a:lstStyle/>
        <a:p>
          <a:endParaRPr lang="en-AU"/>
        </a:p>
      </dgm:t>
    </dgm:pt>
    <dgm:pt modelId="{DBD87166-8D84-4F39-86AD-3FEC54994B40}">
      <dgm:prSet phldrT="[Text]" custT="1"/>
      <dgm:spPr/>
      <dgm:t>
        <a:bodyPr/>
        <a:lstStyle/>
        <a:p>
          <a:pPr algn="ctr"/>
          <a:r>
            <a:rPr lang="en-AU" sz="2000" b="1" dirty="0"/>
            <a:t>1 July 2021</a:t>
          </a:r>
        </a:p>
        <a:p>
          <a:pPr algn="ctr"/>
          <a:r>
            <a:rPr lang="en-AU" sz="2000" dirty="0"/>
            <a:t>5MS begins</a:t>
          </a:r>
        </a:p>
        <a:p>
          <a:pPr algn="ctr"/>
          <a:r>
            <a:rPr lang="en-AU" sz="2000" dirty="0"/>
            <a:t>AEMO starts publishing UFE data (‘soft start’)</a:t>
          </a:r>
        </a:p>
      </dgm:t>
    </dgm:pt>
    <dgm:pt modelId="{EEB130C0-DCE6-4775-BDD7-DE7F9730CAC9}" type="parTrans" cxnId="{5AD8038B-457E-40FE-9948-0C906087FDAA}">
      <dgm:prSet/>
      <dgm:spPr/>
      <dgm:t>
        <a:bodyPr/>
        <a:lstStyle/>
        <a:p>
          <a:endParaRPr lang="en-AU"/>
        </a:p>
      </dgm:t>
    </dgm:pt>
    <dgm:pt modelId="{972C765F-71DA-43C3-B189-1C887A84CD92}" type="sibTrans" cxnId="{5AD8038B-457E-40FE-9948-0C906087FDAA}">
      <dgm:prSet/>
      <dgm:spPr/>
      <dgm:t>
        <a:bodyPr/>
        <a:lstStyle/>
        <a:p>
          <a:endParaRPr lang="en-AU"/>
        </a:p>
      </dgm:t>
    </dgm:pt>
    <dgm:pt modelId="{3D130BF9-2D7B-4060-B539-2C3E80DED954}">
      <dgm:prSet phldrT="[Text]" custT="1"/>
      <dgm:spPr/>
      <dgm:t>
        <a:bodyPr/>
        <a:lstStyle/>
        <a:p>
          <a:r>
            <a:rPr lang="en-AU" sz="2400" b="1" dirty="0"/>
            <a:t>6 February 2022</a:t>
          </a:r>
        </a:p>
        <a:p>
          <a:r>
            <a:rPr lang="en-AU" sz="2000" dirty="0"/>
            <a:t>GS begins</a:t>
          </a:r>
          <a:endParaRPr lang="en-AU" sz="2400" dirty="0"/>
        </a:p>
      </dgm:t>
    </dgm:pt>
    <dgm:pt modelId="{0AE8D2D5-8443-4104-AA2E-AF0C5F130DFB}" type="parTrans" cxnId="{A0E94289-D725-4747-BE67-87AA96E315A3}">
      <dgm:prSet/>
      <dgm:spPr/>
      <dgm:t>
        <a:bodyPr/>
        <a:lstStyle/>
        <a:p>
          <a:endParaRPr lang="en-AU"/>
        </a:p>
      </dgm:t>
    </dgm:pt>
    <dgm:pt modelId="{8BAC1BB8-CF15-4B74-BFDC-A0890F451231}" type="sibTrans" cxnId="{A0E94289-D725-4747-BE67-87AA96E315A3}">
      <dgm:prSet/>
      <dgm:spPr/>
      <dgm:t>
        <a:bodyPr/>
        <a:lstStyle/>
        <a:p>
          <a:endParaRPr lang="en-AU"/>
        </a:p>
      </dgm:t>
    </dgm:pt>
    <dgm:pt modelId="{E2CBC053-74DA-43C7-A02F-5509ECAFE91C}">
      <dgm:prSet phldrT="[Text]"/>
      <dgm:spPr/>
      <dgm:t>
        <a:bodyPr/>
        <a:lstStyle/>
        <a:p>
          <a:r>
            <a:rPr lang="en-AU" b="1" dirty="0"/>
            <a:t>1 March 2022</a:t>
          </a:r>
        </a:p>
        <a:p>
          <a:r>
            <a:rPr lang="en-AU" dirty="0"/>
            <a:t>AEMO’s first annual report on UFE trends </a:t>
          </a:r>
        </a:p>
      </dgm:t>
    </dgm:pt>
    <dgm:pt modelId="{515B5CD5-1F4A-49A7-83A7-635024BBBB6A}" type="parTrans" cxnId="{BD9FAAA6-1750-474B-93F9-DCD83F7421B4}">
      <dgm:prSet/>
      <dgm:spPr/>
      <dgm:t>
        <a:bodyPr/>
        <a:lstStyle/>
        <a:p>
          <a:endParaRPr lang="en-AU"/>
        </a:p>
      </dgm:t>
    </dgm:pt>
    <dgm:pt modelId="{5DBC4CB0-9D54-4590-AE07-14D4613F02F3}" type="sibTrans" cxnId="{BD9FAAA6-1750-474B-93F9-DCD83F7421B4}">
      <dgm:prSet/>
      <dgm:spPr/>
      <dgm:t>
        <a:bodyPr/>
        <a:lstStyle/>
        <a:p>
          <a:endParaRPr lang="en-AU"/>
        </a:p>
      </dgm:t>
    </dgm:pt>
    <dgm:pt modelId="{B64B785F-4E9F-43D5-921A-57E545B80BAC}" type="pres">
      <dgm:prSet presAssocID="{58F415C1-E230-47D1-A5B3-D02EAC3E5CBE}" presName="CompostProcess" presStyleCnt="0">
        <dgm:presLayoutVars>
          <dgm:dir/>
          <dgm:resizeHandles val="exact"/>
        </dgm:presLayoutVars>
      </dgm:prSet>
      <dgm:spPr/>
    </dgm:pt>
    <dgm:pt modelId="{B07A4C4C-39A7-46E3-A16F-3302DFA84C92}" type="pres">
      <dgm:prSet presAssocID="{58F415C1-E230-47D1-A5B3-D02EAC3E5CBE}" presName="arrow" presStyleLbl="bgShp" presStyleIdx="0" presStyleCnt="1" custLinFactNeighborY="192"/>
      <dgm:spPr/>
    </dgm:pt>
    <dgm:pt modelId="{B7BD280B-5213-4AEB-AC53-A15820EE4C5A}" type="pres">
      <dgm:prSet presAssocID="{58F415C1-E230-47D1-A5B3-D02EAC3E5CBE}" presName="linearProcess" presStyleCnt="0"/>
      <dgm:spPr/>
    </dgm:pt>
    <dgm:pt modelId="{853FEA94-ACB8-42EB-A5C1-328DFC418C55}" type="pres">
      <dgm:prSet presAssocID="{B6C0CAEA-2D67-4F14-882C-C14BBE2DF224}" presName="textNode" presStyleLbl="node1" presStyleIdx="0" presStyleCnt="4" custScaleX="124134" custScaleY="109013">
        <dgm:presLayoutVars>
          <dgm:bulletEnabled val="1"/>
        </dgm:presLayoutVars>
      </dgm:prSet>
      <dgm:spPr/>
    </dgm:pt>
    <dgm:pt modelId="{5F4A27E7-DB37-4136-B333-1E3690A3A664}" type="pres">
      <dgm:prSet presAssocID="{16DEB9C7-AC0C-439F-8ED2-F11E7412C8A4}" presName="sibTrans" presStyleCnt="0"/>
      <dgm:spPr/>
    </dgm:pt>
    <dgm:pt modelId="{23B2F23F-4287-48D8-9C0B-55EAEAFF95A2}" type="pres">
      <dgm:prSet presAssocID="{DBD87166-8D84-4F39-86AD-3FEC54994B40}" presName="textNode" presStyleLbl="node1" presStyleIdx="1" presStyleCnt="4" custScaleX="112216" custScaleY="112216">
        <dgm:presLayoutVars>
          <dgm:bulletEnabled val="1"/>
        </dgm:presLayoutVars>
      </dgm:prSet>
      <dgm:spPr/>
    </dgm:pt>
    <dgm:pt modelId="{9137E349-D29F-4015-AF9E-826580CF452A}" type="pres">
      <dgm:prSet presAssocID="{972C765F-71DA-43C3-B189-1C887A84CD92}" presName="sibTrans" presStyleCnt="0"/>
      <dgm:spPr/>
    </dgm:pt>
    <dgm:pt modelId="{887C991F-53C1-49EF-8577-4BA702E645B3}" type="pres">
      <dgm:prSet presAssocID="{3D130BF9-2D7B-4060-B539-2C3E80DED954}" presName="textNode" presStyleLbl="node1" presStyleIdx="2" presStyleCnt="4" custScaleX="111311" custScaleY="111311" custLinFactNeighborY="0">
        <dgm:presLayoutVars>
          <dgm:bulletEnabled val="1"/>
        </dgm:presLayoutVars>
      </dgm:prSet>
      <dgm:spPr/>
    </dgm:pt>
    <dgm:pt modelId="{0D736334-AA4E-4C0C-8356-B5AFE1D1626A}" type="pres">
      <dgm:prSet presAssocID="{8BAC1BB8-CF15-4B74-BFDC-A0890F451231}" presName="sibTrans" presStyleCnt="0"/>
      <dgm:spPr/>
    </dgm:pt>
    <dgm:pt modelId="{4C1869E0-ED14-4D0E-9916-245E245C7CA6}" type="pres">
      <dgm:prSet presAssocID="{E2CBC053-74DA-43C7-A02F-5509ECAFE91C}" presName="textNode" presStyleLbl="node1" presStyleIdx="3" presStyleCnt="4" custScaleX="111311" custScaleY="111311" custLinFactNeighborY="0">
        <dgm:presLayoutVars>
          <dgm:bulletEnabled val="1"/>
        </dgm:presLayoutVars>
      </dgm:prSet>
      <dgm:spPr/>
    </dgm:pt>
  </dgm:ptLst>
  <dgm:cxnLst>
    <dgm:cxn modelId="{08034009-9D21-40DB-9F3C-145EC52AC55B}" type="presOf" srcId="{E2CBC053-74DA-43C7-A02F-5509ECAFE91C}" destId="{4C1869E0-ED14-4D0E-9916-245E245C7CA6}" srcOrd="0" destOrd="0" presId="urn:microsoft.com/office/officeart/2005/8/layout/hProcess9"/>
    <dgm:cxn modelId="{E4C6690A-3764-4474-8BDC-13C69C9A488E}" type="presOf" srcId="{B6C0CAEA-2D67-4F14-882C-C14BBE2DF224}" destId="{853FEA94-ACB8-42EB-A5C1-328DFC418C55}" srcOrd="0" destOrd="0" presId="urn:microsoft.com/office/officeart/2005/8/layout/hProcess9"/>
    <dgm:cxn modelId="{6F25DA6A-64EC-4413-B510-7F0F4C62C7C5}" type="presOf" srcId="{3D130BF9-2D7B-4060-B539-2C3E80DED954}" destId="{887C991F-53C1-49EF-8577-4BA702E645B3}" srcOrd="0" destOrd="0" presId="urn:microsoft.com/office/officeart/2005/8/layout/hProcess9"/>
    <dgm:cxn modelId="{57324156-80F3-45EB-A06B-EF2E4F275D41}" type="presOf" srcId="{58F415C1-E230-47D1-A5B3-D02EAC3E5CBE}" destId="{B64B785F-4E9F-43D5-921A-57E545B80BAC}" srcOrd="0" destOrd="0" presId="urn:microsoft.com/office/officeart/2005/8/layout/hProcess9"/>
    <dgm:cxn modelId="{A0E94289-D725-4747-BE67-87AA96E315A3}" srcId="{58F415C1-E230-47D1-A5B3-D02EAC3E5CBE}" destId="{3D130BF9-2D7B-4060-B539-2C3E80DED954}" srcOrd="2" destOrd="0" parTransId="{0AE8D2D5-8443-4104-AA2E-AF0C5F130DFB}" sibTransId="{8BAC1BB8-CF15-4B74-BFDC-A0890F451231}"/>
    <dgm:cxn modelId="{5AD8038B-457E-40FE-9948-0C906087FDAA}" srcId="{58F415C1-E230-47D1-A5B3-D02EAC3E5CBE}" destId="{DBD87166-8D84-4F39-86AD-3FEC54994B40}" srcOrd="1" destOrd="0" parTransId="{EEB130C0-DCE6-4775-BDD7-DE7F9730CAC9}" sibTransId="{972C765F-71DA-43C3-B189-1C887A84CD92}"/>
    <dgm:cxn modelId="{31EEB48D-C46D-41C7-A8E4-CFE41C530980}" srcId="{58F415C1-E230-47D1-A5B3-D02EAC3E5CBE}" destId="{B6C0CAEA-2D67-4F14-882C-C14BBE2DF224}" srcOrd="0" destOrd="0" parTransId="{9B828E2E-513C-48DB-A3D3-48E387A5DBE3}" sibTransId="{16DEB9C7-AC0C-439F-8ED2-F11E7412C8A4}"/>
    <dgm:cxn modelId="{BD9FAAA6-1750-474B-93F9-DCD83F7421B4}" srcId="{58F415C1-E230-47D1-A5B3-D02EAC3E5CBE}" destId="{E2CBC053-74DA-43C7-A02F-5509ECAFE91C}" srcOrd="3" destOrd="0" parTransId="{515B5CD5-1F4A-49A7-83A7-635024BBBB6A}" sibTransId="{5DBC4CB0-9D54-4590-AE07-14D4613F02F3}"/>
    <dgm:cxn modelId="{35FD6BDE-D5BA-433B-910B-7EC5A11C359C}" type="presOf" srcId="{DBD87166-8D84-4F39-86AD-3FEC54994B40}" destId="{23B2F23F-4287-48D8-9C0B-55EAEAFF95A2}" srcOrd="0" destOrd="0" presId="urn:microsoft.com/office/officeart/2005/8/layout/hProcess9"/>
    <dgm:cxn modelId="{34F04D99-2FA3-45CF-91A6-4A31441BEA2E}" type="presParOf" srcId="{B64B785F-4E9F-43D5-921A-57E545B80BAC}" destId="{B07A4C4C-39A7-46E3-A16F-3302DFA84C92}" srcOrd="0" destOrd="0" presId="urn:microsoft.com/office/officeart/2005/8/layout/hProcess9"/>
    <dgm:cxn modelId="{19655632-F611-4C96-98D1-7DD8617D97A2}" type="presParOf" srcId="{B64B785F-4E9F-43D5-921A-57E545B80BAC}" destId="{B7BD280B-5213-4AEB-AC53-A15820EE4C5A}" srcOrd="1" destOrd="0" presId="urn:microsoft.com/office/officeart/2005/8/layout/hProcess9"/>
    <dgm:cxn modelId="{308D73B1-18CD-42FC-9B26-F7C1201271BA}" type="presParOf" srcId="{B7BD280B-5213-4AEB-AC53-A15820EE4C5A}" destId="{853FEA94-ACB8-42EB-A5C1-328DFC418C55}" srcOrd="0" destOrd="0" presId="urn:microsoft.com/office/officeart/2005/8/layout/hProcess9"/>
    <dgm:cxn modelId="{7861534C-660F-4E4B-A8DA-39B96DE61F99}" type="presParOf" srcId="{B7BD280B-5213-4AEB-AC53-A15820EE4C5A}" destId="{5F4A27E7-DB37-4136-B333-1E3690A3A664}" srcOrd="1" destOrd="0" presId="urn:microsoft.com/office/officeart/2005/8/layout/hProcess9"/>
    <dgm:cxn modelId="{75E45EE6-FA30-4FDF-B128-A09E76CD2C07}" type="presParOf" srcId="{B7BD280B-5213-4AEB-AC53-A15820EE4C5A}" destId="{23B2F23F-4287-48D8-9C0B-55EAEAFF95A2}" srcOrd="2" destOrd="0" presId="urn:microsoft.com/office/officeart/2005/8/layout/hProcess9"/>
    <dgm:cxn modelId="{C86D7506-68C5-4A7E-990F-0EAA7DD97DDD}" type="presParOf" srcId="{B7BD280B-5213-4AEB-AC53-A15820EE4C5A}" destId="{9137E349-D29F-4015-AF9E-826580CF452A}" srcOrd="3" destOrd="0" presId="urn:microsoft.com/office/officeart/2005/8/layout/hProcess9"/>
    <dgm:cxn modelId="{4FE855D0-35AB-4A2B-BD05-2FBD8DA220F0}" type="presParOf" srcId="{B7BD280B-5213-4AEB-AC53-A15820EE4C5A}" destId="{887C991F-53C1-49EF-8577-4BA702E645B3}" srcOrd="4" destOrd="0" presId="urn:microsoft.com/office/officeart/2005/8/layout/hProcess9"/>
    <dgm:cxn modelId="{0C6731D3-5AD1-4E59-A466-A5B5A1BBAF10}" type="presParOf" srcId="{B7BD280B-5213-4AEB-AC53-A15820EE4C5A}" destId="{0D736334-AA4E-4C0C-8356-B5AFE1D1626A}" srcOrd="5" destOrd="0" presId="urn:microsoft.com/office/officeart/2005/8/layout/hProcess9"/>
    <dgm:cxn modelId="{CD5513BB-87EB-4F6B-B7EC-440A1B754B23}" type="presParOf" srcId="{B7BD280B-5213-4AEB-AC53-A15820EE4C5A}" destId="{4C1869E0-ED14-4D0E-9916-245E245C7CA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A4C4C-39A7-46E3-A16F-3302DFA84C92}">
      <dsp:nvSpPr>
        <dsp:cNvPr id="0" name=""/>
        <dsp:cNvSpPr/>
      </dsp:nvSpPr>
      <dsp:spPr>
        <a:xfrm>
          <a:off x="667114" y="0"/>
          <a:ext cx="7560625"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FEA94-ACB8-42EB-A5C1-328DFC418C55}">
      <dsp:nvSpPr>
        <dsp:cNvPr id="0" name=""/>
        <dsp:cNvSpPr/>
      </dsp:nvSpPr>
      <dsp:spPr>
        <a:xfrm>
          <a:off x="957" y="1145942"/>
          <a:ext cx="2329074" cy="1772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1 December 2019</a:t>
          </a:r>
          <a:endParaRPr lang="en-AU" sz="1800" b="1" kern="1200" dirty="0"/>
        </a:p>
        <a:p>
          <a:pPr marL="0" lvl="0" indent="0" algn="ctr" defTabSz="889000">
            <a:lnSpc>
              <a:spcPct val="90000"/>
            </a:lnSpc>
            <a:spcBef>
              <a:spcPct val="0"/>
            </a:spcBef>
            <a:spcAft>
              <a:spcPct val="35000"/>
            </a:spcAft>
            <a:buNone/>
          </a:pPr>
          <a:r>
            <a:rPr lang="en-AU" sz="1800" kern="1200" dirty="0"/>
            <a:t>AEMO procedures updated for both 5MS and GS</a:t>
          </a:r>
        </a:p>
      </dsp:txBody>
      <dsp:txXfrm>
        <a:off x="87465" y="1232450"/>
        <a:ext cx="2156058" cy="1599099"/>
      </dsp:txXfrm>
    </dsp:sp>
    <dsp:sp modelId="{23B2F23F-4287-48D8-9C0B-55EAEAFF95A2}">
      <dsp:nvSpPr>
        <dsp:cNvPr id="0" name=""/>
        <dsp:cNvSpPr/>
      </dsp:nvSpPr>
      <dsp:spPr>
        <a:xfrm>
          <a:off x="2423844" y="1119908"/>
          <a:ext cx="2105461" cy="1824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1 July 2021</a:t>
          </a:r>
        </a:p>
        <a:p>
          <a:pPr marL="0" lvl="0" indent="0" algn="ctr" defTabSz="889000">
            <a:lnSpc>
              <a:spcPct val="90000"/>
            </a:lnSpc>
            <a:spcBef>
              <a:spcPct val="0"/>
            </a:spcBef>
            <a:spcAft>
              <a:spcPct val="35000"/>
            </a:spcAft>
            <a:buNone/>
          </a:pPr>
          <a:r>
            <a:rPr lang="en-AU" sz="2000" kern="1200" dirty="0"/>
            <a:t>5MS begins</a:t>
          </a:r>
        </a:p>
        <a:p>
          <a:pPr marL="0" lvl="0" indent="0" algn="ctr" defTabSz="889000">
            <a:lnSpc>
              <a:spcPct val="90000"/>
            </a:lnSpc>
            <a:spcBef>
              <a:spcPct val="0"/>
            </a:spcBef>
            <a:spcAft>
              <a:spcPct val="35000"/>
            </a:spcAft>
            <a:buNone/>
          </a:pPr>
          <a:r>
            <a:rPr lang="en-AU" sz="2000" kern="1200" dirty="0"/>
            <a:t>AEMO starts publishing UFE data (‘soft start’)</a:t>
          </a:r>
        </a:p>
      </dsp:txBody>
      <dsp:txXfrm>
        <a:off x="2512893" y="1208957"/>
        <a:ext cx="1927363" cy="1646085"/>
      </dsp:txXfrm>
    </dsp:sp>
    <dsp:sp modelId="{887C991F-53C1-49EF-8577-4BA702E645B3}">
      <dsp:nvSpPr>
        <dsp:cNvPr id="0" name=""/>
        <dsp:cNvSpPr/>
      </dsp:nvSpPr>
      <dsp:spPr>
        <a:xfrm>
          <a:off x="4623119" y="1127264"/>
          <a:ext cx="2088481" cy="1809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6 February 2022</a:t>
          </a:r>
        </a:p>
        <a:p>
          <a:pPr marL="0" lvl="0" indent="0" algn="ctr" defTabSz="1066800">
            <a:lnSpc>
              <a:spcPct val="90000"/>
            </a:lnSpc>
            <a:spcBef>
              <a:spcPct val="0"/>
            </a:spcBef>
            <a:spcAft>
              <a:spcPct val="35000"/>
            </a:spcAft>
            <a:buNone/>
          </a:pPr>
          <a:r>
            <a:rPr lang="en-AU" sz="2000" kern="1200" dirty="0"/>
            <a:t>GS begins</a:t>
          </a:r>
          <a:endParaRPr lang="en-AU" sz="2400" kern="1200" dirty="0"/>
        </a:p>
      </dsp:txBody>
      <dsp:txXfrm>
        <a:off x="4711450" y="1215595"/>
        <a:ext cx="1911819" cy="1632809"/>
      </dsp:txXfrm>
    </dsp:sp>
    <dsp:sp modelId="{4C1869E0-ED14-4D0E-9916-245E245C7CA6}">
      <dsp:nvSpPr>
        <dsp:cNvPr id="0" name=""/>
        <dsp:cNvSpPr/>
      </dsp:nvSpPr>
      <dsp:spPr>
        <a:xfrm>
          <a:off x="6805414" y="1127264"/>
          <a:ext cx="2088481" cy="1809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1 March 2022</a:t>
          </a:r>
        </a:p>
        <a:p>
          <a:pPr marL="0" lvl="0" indent="0" algn="ctr" defTabSz="889000">
            <a:lnSpc>
              <a:spcPct val="90000"/>
            </a:lnSpc>
            <a:spcBef>
              <a:spcPct val="0"/>
            </a:spcBef>
            <a:spcAft>
              <a:spcPct val="35000"/>
            </a:spcAft>
            <a:buNone/>
          </a:pPr>
          <a:r>
            <a:rPr lang="en-AU" sz="2000" kern="1200" dirty="0"/>
            <a:t>AEMO’s first annual report on UFE trends </a:t>
          </a:r>
        </a:p>
      </dsp:txBody>
      <dsp:txXfrm>
        <a:off x="6893745" y="1215595"/>
        <a:ext cx="1911819" cy="16328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50368-C231-424B-8EDC-C5EA884CC8D2}" type="datetimeFigureOut">
              <a:rPr lang="en-AU" smtClean="0"/>
              <a:t>3/06/2021</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DE090-26EF-450E-97B6-379DF324908B}" type="slidenum">
              <a:rPr lang="en-AU" smtClean="0"/>
              <a:t>‹#›</a:t>
            </a:fld>
            <a:endParaRPr lang="en-AU" dirty="0"/>
          </a:p>
        </p:txBody>
      </p:sp>
    </p:spTree>
    <p:extLst>
      <p:ext uri="{BB962C8B-B14F-4D97-AF65-F5344CB8AC3E}">
        <p14:creationId xmlns:p14="http://schemas.microsoft.com/office/powerpoint/2010/main" val="374115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7AF0D-BB21-49A3-BE26-E6FB4B125E3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67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37AF0D-BB21-49A3-BE26-E6FB4B125E3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64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37AF0D-BB21-49A3-BE26-E6FB4B125E32}" type="slidenum">
              <a:rPr lang="en-AU" smtClean="0"/>
              <a:t>24</a:t>
            </a:fld>
            <a:endParaRPr lang="en-AU" dirty="0"/>
          </a:p>
        </p:txBody>
      </p:sp>
    </p:spTree>
    <p:extLst>
      <p:ext uri="{BB962C8B-B14F-4D97-AF65-F5344CB8AC3E}">
        <p14:creationId xmlns:p14="http://schemas.microsoft.com/office/powerpoint/2010/main" val="49018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35</a:t>
            </a:fld>
            <a:endParaRPr lang="en-AU" dirty="0"/>
          </a:p>
        </p:txBody>
      </p:sp>
    </p:spTree>
    <p:extLst>
      <p:ext uri="{BB962C8B-B14F-4D97-AF65-F5344CB8AC3E}">
        <p14:creationId xmlns:p14="http://schemas.microsoft.com/office/powerpoint/2010/main" val="229950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9DE090-26EF-450E-97B6-379DF324908B}" type="slidenum">
              <a:rPr lang="en-AU" smtClean="0"/>
              <a:t>49</a:t>
            </a:fld>
            <a:endParaRPr lang="en-AU" dirty="0"/>
          </a:p>
        </p:txBody>
      </p:sp>
    </p:spTree>
    <p:extLst>
      <p:ext uri="{BB962C8B-B14F-4D97-AF65-F5344CB8AC3E}">
        <p14:creationId xmlns:p14="http://schemas.microsoft.com/office/powerpoint/2010/main" val="91902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55AF0A9-B75F-4CE4-B6F5-9C9C91644E71}"/>
              </a:ext>
            </a:extLst>
          </p:cNvPr>
          <p:cNvGrpSpPr/>
          <p:nvPr userDrawn="1"/>
        </p:nvGrpSpPr>
        <p:grpSpPr>
          <a:xfrm>
            <a:off x="-3171489" y="4738399"/>
            <a:ext cx="12801436" cy="3019357"/>
            <a:chOff x="-2935513" y="4064389"/>
            <a:chExt cx="15659100" cy="3693368"/>
          </a:xfrm>
        </p:grpSpPr>
        <p:sp>
          <p:nvSpPr>
            <p:cNvPr id="14" name="Freeform 15">
              <a:extLst>
                <a:ext uri="{FF2B5EF4-FFF2-40B4-BE49-F238E27FC236}">
                  <a16:creationId xmlns:a16="http://schemas.microsoft.com/office/drawing/2014/main" id="{C472C06F-2F73-4B39-8BAB-A874F77BACE5}"/>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15" name="Freeform 16">
              <a:extLst>
                <a:ext uri="{FF2B5EF4-FFF2-40B4-BE49-F238E27FC236}">
                  <a16:creationId xmlns:a16="http://schemas.microsoft.com/office/drawing/2014/main" id="{2BDC0F06-172D-4ABF-B968-903A61518BDF}"/>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grpSp>
      <p:sp>
        <p:nvSpPr>
          <p:cNvPr id="10" name="Freeform: Shape 9">
            <a:extLst>
              <a:ext uri="{FF2B5EF4-FFF2-40B4-BE49-F238E27FC236}">
                <a16:creationId xmlns:a16="http://schemas.microsoft.com/office/drawing/2014/main" id="{7B9E9ED6-D0E9-4818-A55E-FEFC2F0CD672}"/>
              </a:ext>
            </a:extLst>
          </p:cNvPr>
          <p:cNvSpPr/>
          <p:nvPr userDrawn="1"/>
        </p:nvSpPr>
        <p:spPr>
          <a:xfrm>
            <a:off x="0" y="0"/>
            <a:ext cx="9144000" cy="6858000"/>
          </a:xfrm>
          <a:custGeom>
            <a:avLst/>
            <a:gdLst>
              <a:gd name="connsiteX0" fmla="*/ 263525 w 12192000"/>
              <a:gd name="connsiteY0" fmla="*/ 260350 h 6858000"/>
              <a:gd name="connsiteX1" fmla="*/ 263525 w 12192000"/>
              <a:gd name="connsiteY1" fmla="*/ 6597650 h 6858000"/>
              <a:gd name="connsiteX2" fmla="*/ 11928475 w 12192000"/>
              <a:gd name="connsiteY2" fmla="*/ 6597650 h 6858000"/>
              <a:gd name="connsiteX3" fmla="*/ 11928475 w 12192000"/>
              <a:gd name="connsiteY3" fmla="*/ 2603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63525" y="260350"/>
                </a:moveTo>
                <a:lnTo>
                  <a:pt x="263525" y="6597650"/>
                </a:lnTo>
                <a:lnTo>
                  <a:pt x="11928475" y="6597650"/>
                </a:lnTo>
                <a:lnTo>
                  <a:pt x="11928475" y="26035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Futura Std Light"/>
              <a:ea typeface="+mn-ea"/>
              <a:cs typeface="+mn-cs"/>
              <a:sym typeface="Futura Std Light"/>
            </a:endParaRPr>
          </a:p>
        </p:txBody>
      </p:sp>
      <p:sp>
        <p:nvSpPr>
          <p:cNvPr id="2" name="Title 1">
            <a:extLst>
              <a:ext uri="{FF2B5EF4-FFF2-40B4-BE49-F238E27FC236}">
                <a16:creationId xmlns:a16="http://schemas.microsoft.com/office/drawing/2014/main" id="{AD559B4D-39E2-4A2E-8A5C-95726E785FF9}"/>
              </a:ext>
            </a:extLst>
          </p:cNvPr>
          <p:cNvSpPr>
            <a:spLocks noGrp="1"/>
          </p:cNvSpPr>
          <p:nvPr>
            <p:ph type="ctrTitle"/>
          </p:nvPr>
        </p:nvSpPr>
        <p:spPr>
          <a:xfrm>
            <a:off x="629100" y="2350800"/>
            <a:ext cx="6858000" cy="2387600"/>
          </a:xfrm>
        </p:spPr>
        <p:txBody>
          <a:bodyPr anchor="b"/>
          <a:lstStyle>
            <a:lvl1pPr algn="l">
              <a:defRPr sz="45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4F9AB51E-A732-4105-AAF9-C4C491281C8E}"/>
              </a:ext>
            </a:extLst>
          </p:cNvPr>
          <p:cNvSpPr>
            <a:spLocks noGrp="1"/>
          </p:cNvSpPr>
          <p:nvPr>
            <p:ph type="subTitle" idx="1"/>
          </p:nvPr>
        </p:nvSpPr>
        <p:spPr>
          <a:xfrm>
            <a:off x="629100" y="4899600"/>
            <a:ext cx="6858000" cy="626400"/>
          </a:xfrm>
        </p:spPr>
        <p:txBody>
          <a:bodyPr>
            <a:normAutofit/>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sp>
        <p:nvSpPr>
          <p:cNvPr id="6" name="Slide Number Placeholder 5">
            <a:extLst>
              <a:ext uri="{FF2B5EF4-FFF2-40B4-BE49-F238E27FC236}">
                <a16:creationId xmlns:a16="http://schemas.microsoft.com/office/drawing/2014/main" id="{5B9216FF-48D2-43CC-A7A2-6B66955AF4F4}"/>
              </a:ext>
            </a:extLst>
          </p:cNvPr>
          <p:cNvSpPr>
            <a:spLocks noGrp="1"/>
          </p:cNvSpPr>
          <p:nvPr>
            <p:ph type="sldNum" sz="quarter" idx="12"/>
          </p:nvPr>
        </p:nvSpPr>
        <p:spPr>
          <a:xfrm>
            <a:off x="8501903" y="6230848"/>
            <a:ext cx="432081" cy="365125"/>
          </a:xfrm>
        </p:spPr>
        <p:txBody>
          <a:bodyPr/>
          <a:lstStyle>
            <a:lvl1pPr>
              <a:defRPr>
                <a:solidFill>
                  <a:schemeClr val="bg1"/>
                </a:solidFill>
              </a:defRPr>
            </a:lvl1pPr>
          </a:lstStyle>
          <a:p>
            <a:fld id="{4EC81F68-4976-451A-B2E9-79BCBD2F70CC}" type="slidenum">
              <a:rPr lang="en-AU" smtClean="0"/>
              <a:pPr/>
              <a:t>‹#›</a:t>
            </a:fld>
            <a:endParaRPr lang="en-AU" dirty="0"/>
          </a:p>
        </p:txBody>
      </p:sp>
      <p:sp>
        <p:nvSpPr>
          <p:cNvPr id="4" name="Date Placeholder 3">
            <a:extLst>
              <a:ext uri="{FF2B5EF4-FFF2-40B4-BE49-F238E27FC236}">
                <a16:creationId xmlns:a16="http://schemas.microsoft.com/office/drawing/2014/main" id="{FCDF4901-5DA8-4CDF-9DD6-0DFA0044C2F9}"/>
              </a:ext>
            </a:extLst>
          </p:cNvPr>
          <p:cNvSpPr>
            <a:spLocks noGrp="1"/>
          </p:cNvSpPr>
          <p:nvPr>
            <p:ph type="dt" sz="half" idx="10"/>
          </p:nvPr>
        </p:nvSpPr>
        <p:spPr>
          <a:xfrm>
            <a:off x="7108872" y="6230848"/>
            <a:ext cx="1302050" cy="365125"/>
          </a:xfrm>
        </p:spPr>
        <p:txBody>
          <a:bodyPr/>
          <a:lstStyle>
            <a:lvl1pPr>
              <a:defRPr>
                <a:solidFill>
                  <a:schemeClr val="bg1"/>
                </a:solidFill>
              </a:defRPr>
            </a:lvl1pPr>
          </a:lstStyle>
          <a:p>
            <a:fld id="{08D9B466-4BE8-4D3E-BB27-C9EDE0839EC4}" type="datetime1">
              <a:rPr lang="en-AU" smtClean="0"/>
              <a:t>3/06/2021</a:t>
            </a:fld>
            <a:endParaRPr lang="en-AU" dirty="0"/>
          </a:p>
        </p:txBody>
      </p:sp>
      <p:sp>
        <p:nvSpPr>
          <p:cNvPr id="5" name="Footer Placeholder 4">
            <a:extLst>
              <a:ext uri="{FF2B5EF4-FFF2-40B4-BE49-F238E27FC236}">
                <a16:creationId xmlns:a16="http://schemas.microsoft.com/office/drawing/2014/main" id="{4A27B57D-1C5A-4936-973A-C09D58DAEA00}"/>
              </a:ext>
            </a:extLst>
          </p:cNvPr>
          <p:cNvSpPr>
            <a:spLocks noGrp="1"/>
          </p:cNvSpPr>
          <p:nvPr>
            <p:ph type="ftr" sz="quarter" idx="11"/>
          </p:nvPr>
        </p:nvSpPr>
        <p:spPr>
          <a:xfrm>
            <a:off x="3015503" y="6230848"/>
            <a:ext cx="4002382" cy="365125"/>
          </a:xfrm>
        </p:spPr>
        <p:txBody>
          <a:bodyPr/>
          <a:lstStyle>
            <a:lvl1pPr>
              <a:defRPr>
                <a:solidFill>
                  <a:schemeClr val="bg1"/>
                </a:solidFill>
              </a:defRPr>
            </a:lvl1pPr>
          </a:lstStyle>
          <a:p>
            <a:r>
              <a:rPr lang="en-AU" dirty="0"/>
              <a:t>Example footer text</a:t>
            </a:r>
          </a:p>
        </p:txBody>
      </p:sp>
      <p:pic>
        <p:nvPicPr>
          <p:cNvPr id="12" name="Picture 11">
            <a:extLst>
              <a:ext uri="{FF2B5EF4-FFF2-40B4-BE49-F238E27FC236}">
                <a16:creationId xmlns:a16="http://schemas.microsoft.com/office/drawing/2014/main" id="{04319888-40C2-4948-8D49-4AD6114010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6440" y="728074"/>
            <a:ext cx="3024336" cy="996252"/>
          </a:xfrm>
          <a:prstGeom prst="rect">
            <a:avLst/>
          </a:prstGeom>
        </p:spPr>
      </p:pic>
    </p:spTree>
    <p:extLst>
      <p:ext uri="{BB962C8B-B14F-4D97-AF65-F5344CB8AC3E}">
        <p14:creationId xmlns:p14="http://schemas.microsoft.com/office/powerpoint/2010/main" val="319104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B70B14-71BF-4D10-B3DA-12193BF02EE1}"/>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a:extLst>
              <a:ext uri="{FF2B5EF4-FFF2-40B4-BE49-F238E27FC236}">
                <a16:creationId xmlns:a16="http://schemas.microsoft.com/office/drawing/2014/main" id="{93A023EC-89BA-427F-B659-C9BA6F7C97BD}"/>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6E2789DB-5346-49A4-93BC-CE824ABD6F0D}"/>
              </a:ext>
            </a:extLst>
          </p:cNvPr>
          <p:cNvSpPr>
            <a:spLocks noGrp="1"/>
          </p:cNvSpPr>
          <p:nvPr>
            <p:ph type="pic" idx="1"/>
          </p:nvPr>
        </p:nvSpPr>
        <p:spPr>
          <a:xfrm>
            <a:off x="3151360" y="457200"/>
            <a:ext cx="5793740" cy="562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227ED3C4-6241-480A-9C80-94FA28B6BFD3}"/>
              </a:ext>
            </a:extLst>
          </p:cNvPr>
          <p:cNvSpPr>
            <a:spLocks noGrp="1"/>
          </p:cNvSpPr>
          <p:nvPr>
            <p:ph type="body" sz="half" idx="2"/>
          </p:nvPr>
        </p:nvSpPr>
        <p:spPr>
          <a:xfrm>
            <a:off x="199800" y="3117600"/>
            <a:ext cx="2486700" cy="1846800"/>
          </a:xfrm>
        </p:spPr>
        <p:txBody>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2BE93A-F35B-437B-B683-A13F8549B11A}"/>
              </a:ext>
            </a:extLst>
          </p:cNvPr>
          <p:cNvSpPr>
            <a:spLocks noGrp="1"/>
          </p:cNvSpPr>
          <p:nvPr>
            <p:ph type="dt" sz="half" idx="10"/>
          </p:nvPr>
        </p:nvSpPr>
        <p:spPr/>
        <p:txBody>
          <a:bodyPr/>
          <a:lstStyle/>
          <a:p>
            <a:fld id="{8C8DF7BC-7F6B-412A-8E26-13A97910C126}" type="datetime1">
              <a:rPr lang="en-AU" smtClean="0"/>
              <a:t>3/06/2021</a:t>
            </a:fld>
            <a:endParaRPr lang="en-AU" dirty="0"/>
          </a:p>
        </p:txBody>
      </p:sp>
      <p:sp>
        <p:nvSpPr>
          <p:cNvPr id="6" name="Footer Placeholder 5">
            <a:extLst>
              <a:ext uri="{FF2B5EF4-FFF2-40B4-BE49-F238E27FC236}">
                <a16:creationId xmlns:a16="http://schemas.microsoft.com/office/drawing/2014/main" id="{F94D30DB-3BC0-4933-B267-A5A1205AA3B8}"/>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167EDBB3-96E6-4EEA-931F-DB7B9E145130}"/>
              </a:ext>
            </a:extLst>
          </p:cNvPr>
          <p:cNvSpPr>
            <a:spLocks noGrp="1"/>
          </p:cNvSpPr>
          <p:nvPr>
            <p:ph type="sldNum" sz="quarter" idx="12"/>
          </p:nvPr>
        </p:nvSpPr>
        <p:spPr/>
        <p:txBody>
          <a:bodyPr/>
          <a:lstStyle/>
          <a:p>
            <a:fld id="{4EC81F68-4976-451A-B2E9-79BCBD2F70CC}" type="slidenum">
              <a:rPr lang="en-AU" smtClean="0"/>
              <a:t>‹#›</a:t>
            </a:fld>
            <a:endParaRPr lang="en-AU" dirty="0"/>
          </a:p>
        </p:txBody>
      </p:sp>
      <p:pic>
        <p:nvPicPr>
          <p:cNvPr id="9" name="Picture 8">
            <a:extLst>
              <a:ext uri="{FF2B5EF4-FFF2-40B4-BE49-F238E27FC236}">
                <a16:creationId xmlns:a16="http://schemas.microsoft.com/office/drawing/2014/main" id="{097EC157-C339-420E-8E85-22C880923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43897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accent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963E6EB-8CED-4108-B6F2-E6D13942F327}"/>
              </a:ext>
            </a:extLst>
          </p:cNvPr>
          <p:cNvGrpSpPr/>
          <p:nvPr userDrawn="1"/>
        </p:nvGrpSpPr>
        <p:grpSpPr>
          <a:xfrm>
            <a:off x="-3171489" y="4738399"/>
            <a:ext cx="12801436" cy="3019357"/>
            <a:chOff x="-2935513" y="4064389"/>
            <a:chExt cx="15659100" cy="3693368"/>
          </a:xfrm>
        </p:grpSpPr>
        <p:sp>
          <p:nvSpPr>
            <p:cNvPr id="6" name="Freeform 15">
              <a:extLst>
                <a:ext uri="{FF2B5EF4-FFF2-40B4-BE49-F238E27FC236}">
                  <a16:creationId xmlns:a16="http://schemas.microsoft.com/office/drawing/2014/main" id="{666E238F-C6F1-48EE-9384-92F4A10A7D10}"/>
                </a:ext>
              </a:extLst>
            </p:cNvPr>
            <p:cNvSpPr>
              <a:spLocks/>
            </p:cNvSpPr>
            <p:nvPr userDrawn="1"/>
          </p:nvSpPr>
          <p:spPr bwMode="auto">
            <a:xfrm flipH="1">
              <a:off x="-2935513" y="4166205"/>
              <a:ext cx="11139999" cy="3591552"/>
            </a:xfrm>
            <a:custGeom>
              <a:avLst/>
              <a:gdLst>
                <a:gd name="T0" fmla="*/ 6807 w 8055"/>
                <a:gd name="T1" fmla="*/ 1082 h 2594"/>
                <a:gd name="T2" fmla="*/ 3279 w 8055"/>
                <a:gd name="T3" fmla="*/ 786 h 2594"/>
                <a:gd name="T4" fmla="*/ 1046 w 8055"/>
                <a:gd name="T5" fmla="*/ 5 h 2594"/>
                <a:gd name="T6" fmla="*/ 1063 w 8055"/>
                <a:gd name="T7" fmla="*/ 6 h 2594"/>
                <a:gd name="T8" fmla="*/ 0 w 8055"/>
                <a:gd name="T9" fmla="*/ 292 h 2594"/>
                <a:gd name="T10" fmla="*/ 1311 w 8055"/>
                <a:gd name="T11" fmla="*/ 482 h 2594"/>
                <a:gd name="T12" fmla="*/ 3231 w 8055"/>
                <a:gd name="T13" fmla="*/ 1898 h 2594"/>
                <a:gd name="T14" fmla="*/ 5831 w 8055"/>
                <a:gd name="T15" fmla="*/ 1722 h 2594"/>
                <a:gd name="T16" fmla="*/ 8055 w 8055"/>
                <a:gd name="T17" fmla="*/ 1346 h 2594"/>
                <a:gd name="T18" fmla="*/ 8055 w 8055"/>
                <a:gd name="T19" fmla="*/ 1098 h 2594"/>
                <a:gd name="T20" fmla="*/ 6807 w 8055"/>
                <a:gd name="T21" fmla="*/ 1082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5" h="2594">
                  <a:moveTo>
                    <a:pt x="6807" y="1082"/>
                  </a:moveTo>
                  <a:cubicBezTo>
                    <a:pt x="5911" y="1330"/>
                    <a:pt x="4872" y="1860"/>
                    <a:pt x="3279" y="786"/>
                  </a:cubicBezTo>
                  <a:cubicBezTo>
                    <a:pt x="2364" y="169"/>
                    <a:pt x="1673" y="0"/>
                    <a:pt x="1046" y="5"/>
                  </a:cubicBezTo>
                  <a:cubicBezTo>
                    <a:pt x="1057" y="6"/>
                    <a:pt x="1063" y="6"/>
                    <a:pt x="1063" y="6"/>
                  </a:cubicBezTo>
                  <a:cubicBezTo>
                    <a:pt x="1063" y="6"/>
                    <a:pt x="530" y="57"/>
                    <a:pt x="0" y="292"/>
                  </a:cubicBezTo>
                  <a:cubicBezTo>
                    <a:pt x="399" y="260"/>
                    <a:pt x="917" y="274"/>
                    <a:pt x="1311" y="482"/>
                  </a:cubicBezTo>
                  <a:cubicBezTo>
                    <a:pt x="2055" y="874"/>
                    <a:pt x="2783" y="1610"/>
                    <a:pt x="3231" y="1898"/>
                  </a:cubicBezTo>
                  <a:cubicBezTo>
                    <a:pt x="3598" y="2134"/>
                    <a:pt x="4463" y="2594"/>
                    <a:pt x="5831" y="1722"/>
                  </a:cubicBezTo>
                  <a:cubicBezTo>
                    <a:pt x="7199" y="850"/>
                    <a:pt x="8055" y="1346"/>
                    <a:pt x="8055" y="1346"/>
                  </a:cubicBezTo>
                  <a:cubicBezTo>
                    <a:pt x="8055" y="1098"/>
                    <a:pt x="8055" y="1098"/>
                    <a:pt x="8055" y="1098"/>
                  </a:cubicBezTo>
                  <a:cubicBezTo>
                    <a:pt x="8055" y="1098"/>
                    <a:pt x="7703" y="834"/>
                    <a:pt x="6807" y="1082"/>
                  </a:cubicBezTo>
                  <a:close/>
                </a:path>
              </a:pathLst>
            </a:custGeom>
            <a:gradFill flip="none" rotWithShape="1">
              <a:gsLst>
                <a:gs pos="17000">
                  <a:srgbClr val="360F3C">
                    <a:alpha val="70000"/>
                  </a:srgbClr>
                </a:gs>
                <a:gs pos="57000">
                  <a:srgbClr val="5C1C8C">
                    <a:alpha val="20000"/>
                  </a:srgbClr>
                </a:gs>
                <a:gs pos="94000">
                  <a:srgbClr val="C72032">
                    <a:alpha val="50000"/>
                  </a:srgbClr>
                </a:gs>
              </a:gsLst>
              <a:lin ang="10800000" scaled="1"/>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sp>
          <p:nvSpPr>
            <p:cNvPr id="8" name="Freeform 16">
              <a:extLst>
                <a:ext uri="{FF2B5EF4-FFF2-40B4-BE49-F238E27FC236}">
                  <a16:creationId xmlns:a16="http://schemas.microsoft.com/office/drawing/2014/main" id="{CB2B2F3D-67A7-4D54-903D-159DD3309EF1}"/>
                </a:ext>
              </a:extLst>
            </p:cNvPr>
            <p:cNvSpPr>
              <a:spLocks/>
            </p:cNvSpPr>
            <p:nvPr userDrawn="1"/>
          </p:nvSpPr>
          <p:spPr bwMode="auto">
            <a:xfrm flipH="1">
              <a:off x="6738333" y="4064389"/>
              <a:ext cx="5985254" cy="2631276"/>
            </a:xfrm>
            <a:custGeom>
              <a:avLst/>
              <a:gdLst>
                <a:gd name="T0" fmla="*/ 2196 w 4328"/>
                <a:gd name="T1" fmla="*/ 1896 h 1900"/>
                <a:gd name="T2" fmla="*/ 2448 w 4328"/>
                <a:gd name="T3" fmla="*/ 992 h 1900"/>
                <a:gd name="T4" fmla="*/ 4328 w 4328"/>
                <a:gd name="T5" fmla="*/ 80 h 1900"/>
                <a:gd name="T6" fmla="*/ 1632 w 4328"/>
                <a:gd name="T7" fmla="*/ 420 h 1900"/>
                <a:gd name="T8" fmla="*/ 248 w 4328"/>
                <a:gd name="T9" fmla="*/ 1900 h 1900"/>
                <a:gd name="T10" fmla="*/ 2196 w 4328"/>
                <a:gd name="T11" fmla="*/ 1896 h 1900"/>
              </a:gdLst>
              <a:ahLst/>
              <a:cxnLst>
                <a:cxn ang="0">
                  <a:pos x="T0" y="T1"/>
                </a:cxn>
                <a:cxn ang="0">
                  <a:pos x="T2" y="T3"/>
                </a:cxn>
                <a:cxn ang="0">
                  <a:pos x="T4" y="T5"/>
                </a:cxn>
                <a:cxn ang="0">
                  <a:pos x="T6" y="T7"/>
                </a:cxn>
                <a:cxn ang="0">
                  <a:pos x="T8" y="T9"/>
                </a:cxn>
                <a:cxn ang="0">
                  <a:pos x="T10" y="T11"/>
                </a:cxn>
              </a:cxnLst>
              <a:rect l="0" t="0" r="r" b="b"/>
              <a:pathLst>
                <a:path w="4328" h="1900">
                  <a:moveTo>
                    <a:pt x="2196" y="1896"/>
                  </a:moveTo>
                  <a:cubicBezTo>
                    <a:pt x="2196" y="1896"/>
                    <a:pt x="2113" y="1475"/>
                    <a:pt x="2448" y="992"/>
                  </a:cubicBezTo>
                  <a:cubicBezTo>
                    <a:pt x="2992" y="208"/>
                    <a:pt x="4328" y="80"/>
                    <a:pt x="4328" y="80"/>
                  </a:cubicBezTo>
                  <a:cubicBezTo>
                    <a:pt x="4328" y="80"/>
                    <a:pt x="3161" y="0"/>
                    <a:pt x="1632" y="420"/>
                  </a:cubicBezTo>
                  <a:cubicBezTo>
                    <a:pt x="0" y="868"/>
                    <a:pt x="248" y="1900"/>
                    <a:pt x="248" y="1900"/>
                  </a:cubicBezTo>
                  <a:lnTo>
                    <a:pt x="2196" y="1896"/>
                  </a:lnTo>
                  <a:close/>
                </a:path>
              </a:pathLst>
            </a:custGeom>
            <a:gradFill flip="none" rotWithShape="1">
              <a:gsLst>
                <a:gs pos="37000">
                  <a:srgbClr val="D93B50">
                    <a:alpha val="50000"/>
                  </a:srgbClr>
                </a:gs>
                <a:gs pos="0">
                  <a:srgbClr val="C72032">
                    <a:alpha val="80000"/>
                  </a:srgbClr>
                </a:gs>
                <a:gs pos="95575">
                  <a:srgbClr val="5C1C8C">
                    <a:alpha val="35000"/>
                  </a:srgbClr>
                </a:gs>
              </a:gsLst>
              <a:lin ang="189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22324"/>
                </a:solidFill>
                <a:effectLst/>
                <a:uLnTx/>
                <a:uFillTx/>
                <a:latin typeface="Futura Std Light"/>
                <a:ea typeface="+mn-ea"/>
                <a:cs typeface="+mn-cs"/>
                <a:sym typeface="Futura Std Light"/>
              </a:endParaRPr>
            </a:p>
          </p:txBody>
        </p:sp>
      </p:grpSp>
      <p:pic>
        <p:nvPicPr>
          <p:cNvPr id="11" name="Picture 10">
            <a:extLst>
              <a:ext uri="{FF2B5EF4-FFF2-40B4-BE49-F238E27FC236}">
                <a16:creationId xmlns:a16="http://schemas.microsoft.com/office/drawing/2014/main" id="{911649FD-DC19-4DB8-B570-D76064413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6416" y="2824337"/>
            <a:ext cx="3671168" cy="1209326"/>
          </a:xfrm>
          <a:prstGeom prst="rect">
            <a:avLst/>
          </a:prstGeom>
        </p:spPr>
      </p:pic>
    </p:spTree>
    <p:extLst>
      <p:ext uri="{BB962C8B-B14F-4D97-AF65-F5344CB8AC3E}">
        <p14:creationId xmlns:p14="http://schemas.microsoft.com/office/powerpoint/2010/main" val="102980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dirty="0"/>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407CAB36-3D18-4867-8C02-E8CE10B9E3D8}" type="datetime1">
              <a:rPr lang="en-AU" smtClean="0"/>
              <a:t>3/06/2021</a:t>
            </a:fld>
            <a:endParaRPr lang="en-AU" dirty="0"/>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dirty="0"/>
          </a:p>
        </p:txBody>
      </p:sp>
      <p:sp>
        <p:nvSpPr>
          <p:cNvPr id="9" name="Text Placeholder 8">
            <a:extLst>
              <a:ext uri="{FF2B5EF4-FFF2-40B4-BE49-F238E27FC236}">
                <a16:creationId xmlns:a16="http://schemas.microsoft.com/office/drawing/2014/main" id="{8E5A8E53-6B2A-4241-96AC-8D49FD25DC61}"/>
              </a:ext>
            </a:extLst>
          </p:cNvPr>
          <p:cNvSpPr>
            <a:spLocks noGrp="1"/>
          </p:cNvSpPr>
          <p:nvPr>
            <p:ph type="body" sz="quarter" idx="13"/>
          </p:nvPr>
        </p:nvSpPr>
        <p:spPr>
          <a:xfrm>
            <a:off x="3150000" y="457199"/>
            <a:ext cx="5792400" cy="5626800"/>
          </a:xfrm>
        </p:spPr>
        <p:txBody>
          <a:bodyPr/>
          <a:lstStyle>
            <a:lvl1pPr marL="361950" indent="-361950">
              <a:buFont typeface="+mj-lt"/>
              <a:buAutoNum type="arabicPeriod"/>
              <a:defRPr/>
            </a:lvl1pPr>
            <a:lvl2pPr marL="685800" indent="-342900">
              <a:buFont typeface="+mj-lt"/>
              <a:buAutoNum type="arabicPeriod"/>
              <a:defRPr/>
            </a:lvl2pPr>
            <a:lvl3pPr marL="1028700" indent="-342900">
              <a:buFont typeface="+mj-lt"/>
              <a:buAutoNum type="arabicPeriod"/>
              <a:defRPr/>
            </a:lvl3pPr>
            <a:lvl4pPr marL="1371600" indent="-342900">
              <a:buFont typeface="+mj-lt"/>
              <a:buAutoNum type="arabicPeriod"/>
              <a:defRPr/>
            </a:lvl4pPr>
            <a:lvl5pPr marL="171450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9">
            <a:extLst>
              <a:ext uri="{FF2B5EF4-FFF2-40B4-BE49-F238E27FC236}">
                <a16:creationId xmlns:a16="http://schemas.microsoft.com/office/drawing/2014/main" id="{AF2188CD-9EED-4AB1-AD8C-73C0F80DE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161345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8D73-741E-4A3A-B8C4-124CE6BAC49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4DF620-32AE-46C9-9F22-DDE369B50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A0033-3118-46E0-9F01-3652AE36EBE3}"/>
              </a:ext>
            </a:extLst>
          </p:cNvPr>
          <p:cNvSpPr>
            <a:spLocks noGrp="1"/>
          </p:cNvSpPr>
          <p:nvPr>
            <p:ph type="dt" sz="half" idx="10"/>
          </p:nvPr>
        </p:nvSpPr>
        <p:spPr/>
        <p:txBody>
          <a:bodyPr/>
          <a:lstStyle/>
          <a:p>
            <a:fld id="{D6D6A4F4-F8DD-4A2B-97BA-AC43A867E9F3}" type="datetime1">
              <a:rPr lang="en-AU" smtClean="0"/>
              <a:t>3/06/2021</a:t>
            </a:fld>
            <a:endParaRPr lang="en-AU" dirty="0"/>
          </a:p>
        </p:txBody>
      </p:sp>
      <p:sp>
        <p:nvSpPr>
          <p:cNvPr id="5" name="Footer Placeholder 4">
            <a:extLst>
              <a:ext uri="{FF2B5EF4-FFF2-40B4-BE49-F238E27FC236}">
                <a16:creationId xmlns:a16="http://schemas.microsoft.com/office/drawing/2014/main" id="{947995D5-0AEB-4D1D-8A60-9100F1F04538}"/>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1B05ED6E-F140-4083-9570-EFDF8AAE9C49}"/>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104627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7475-FEE0-40F3-B487-DB82C280664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A56FD0D-B4CE-41F4-9879-E575CB28F436}"/>
              </a:ext>
            </a:extLst>
          </p:cNvPr>
          <p:cNvSpPr>
            <a:spLocks noGrp="1"/>
          </p:cNvSpPr>
          <p:nvPr>
            <p:ph type="body" idx="1"/>
          </p:nvPr>
        </p:nvSpPr>
        <p:spPr>
          <a:xfrm>
            <a:off x="623888" y="4589464"/>
            <a:ext cx="7886700"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DB86D-BED8-4F4E-A228-4A9502398278}"/>
              </a:ext>
            </a:extLst>
          </p:cNvPr>
          <p:cNvSpPr>
            <a:spLocks noGrp="1"/>
          </p:cNvSpPr>
          <p:nvPr>
            <p:ph type="dt" sz="half" idx="10"/>
          </p:nvPr>
        </p:nvSpPr>
        <p:spPr/>
        <p:txBody>
          <a:bodyPr/>
          <a:lstStyle>
            <a:lvl1pPr>
              <a:defRPr>
                <a:solidFill>
                  <a:schemeClr val="bg1"/>
                </a:solidFill>
              </a:defRPr>
            </a:lvl1pPr>
          </a:lstStyle>
          <a:p>
            <a:fld id="{C198EB22-11DB-4A31-A328-6FBBDCCE6A99}" type="datetime1">
              <a:rPr lang="en-AU" smtClean="0"/>
              <a:t>3/06/2021</a:t>
            </a:fld>
            <a:endParaRPr lang="en-AU" dirty="0"/>
          </a:p>
        </p:txBody>
      </p:sp>
      <p:sp>
        <p:nvSpPr>
          <p:cNvPr id="5" name="Footer Placeholder 4">
            <a:extLst>
              <a:ext uri="{FF2B5EF4-FFF2-40B4-BE49-F238E27FC236}">
                <a16:creationId xmlns:a16="http://schemas.microsoft.com/office/drawing/2014/main" id="{8C4C2DBD-604C-465E-B9D8-B4B22647CF29}"/>
              </a:ext>
            </a:extLst>
          </p:cNvPr>
          <p:cNvSpPr>
            <a:spLocks noGrp="1"/>
          </p:cNvSpPr>
          <p:nvPr>
            <p:ph type="ftr" sz="quarter" idx="11"/>
          </p:nvPr>
        </p:nvSpPr>
        <p:spPr/>
        <p:txBody>
          <a:bodyPr/>
          <a:lstStyle>
            <a:lvl1pPr>
              <a:defRPr>
                <a:solidFill>
                  <a:schemeClr val="bg1"/>
                </a:solidFill>
              </a:defRPr>
            </a:lvl1pPr>
          </a:lstStyle>
          <a:p>
            <a:r>
              <a:rPr lang="en-AU" dirty="0"/>
              <a:t>Example footer text</a:t>
            </a:r>
          </a:p>
        </p:txBody>
      </p:sp>
      <p:sp>
        <p:nvSpPr>
          <p:cNvPr id="6" name="Slide Number Placeholder 5">
            <a:extLst>
              <a:ext uri="{FF2B5EF4-FFF2-40B4-BE49-F238E27FC236}">
                <a16:creationId xmlns:a16="http://schemas.microsoft.com/office/drawing/2014/main" id="{DFD5CE2D-E898-480E-8C7D-50D7E3781CA3}"/>
              </a:ext>
            </a:extLst>
          </p:cNvPr>
          <p:cNvSpPr>
            <a:spLocks noGrp="1"/>
          </p:cNvSpPr>
          <p:nvPr>
            <p:ph type="sldNum" sz="quarter" idx="12"/>
          </p:nvPr>
        </p:nvSpPr>
        <p:spPr/>
        <p:txBody>
          <a:bodyPr/>
          <a:lstStyle>
            <a:lvl1pPr>
              <a:defRPr>
                <a:solidFill>
                  <a:schemeClr val="bg1"/>
                </a:solidFill>
              </a:defRPr>
            </a:lvl1pPr>
          </a:lstStyle>
          <a:p>
            <a:fld id="{4EC81F68-4976-451A-B2E9-79BCBD2F70CC}" type="slidenum">
              <a:rPr lang="en-AU" smtClean="0"/>
              <a:pPr/>
              <a:t>‹#›</a:t>
            </a:fld>
            <a:endParaRPr lang="en-AU" dirty="0"/>
          </a:p>
        </p:txBody>
      </p:sp>
      <p:pic>
        <p:nvPicPr>
          <p:cNvPr id="7" name="Picture 6">
            <a:extLst>
              <a:ext uri="{FF2B5EF4-FFF2-40B4-BE49-F238E27FC236}">
                <a16:creationId xmlns:a16="http://schemas.microsoft.com/office/drawing/2014/main" id="{85656308-505F-4C9D-B9BF-1868F7BF86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257096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75BD-C264-4D14-9F9C-5E355E6152C5}"/>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050E30A-9FDC-436A-82DC-AF6B205EB45E}"/>
              </a:ext>
            </a:extLst>
          </p:cNvPr>
          <p:cNvSpPr>
            <a:spLocks noGrp="1"/>
          </p:cNvSpPr>
          <p:nvPr>
            <p:ph sz="half" idx="1"/>
          </p:nvPr>
        </p:nvSpPr>
        <p:spPr>
          <a:xfrm>
            <a:off x="176646" y="1825625"/>
            <a:ext cx="43173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66E30723-81C3-4A18-9021-A93A3C56F363}"/>
              </a:ext>
            </a:extLst>
          </p:cNvPr>
          <p:cNvSpPr>
            <a:spLocks noGrp="1"/>
          </p:cNvSpPr>
          <p:nvPr>
            <p:ph sz="half" idx="2"/>
          </p:nvPr>
        </p:nvSpPr>
        <p:spPr>
          <a:xfrm>
            <a:off x="4629150" y="1825625"/>
            <a:ext cx="43182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a:extLst>
              <a:ext uri="{FF2B5EF4-FFF2-40B4-BE49-F238E27FC236}">
                <a16:creationId xmlns:a16="http://schemas.microsoft.com/office/drawing/2014/main" id="{CC43672F-28FD-447E-B5A2-6040CEC9D790}"/>
              </a:ext>
            </a:extLst>
          </p:cNvPr>
          <p:cNvSpPr>
            <a:spLocks noGrp="1"/>
          </p:cNvSpPr>
          <p:nvPr>
            <p:ph type="dt" sz="half" idx="10"/>
          </p:nvPr>
        </p:nvSpPr>
        <p:spPr/>
        <p:txBody>
          <a:bodyPr/>
          <a:lstStyle/>
          <a:p>
            <a:fld id="{121BF7E2-AE21-4E6B-83F1-AC3F47291A76}" type="datetime1">
              <a:rPr lang="en-AU" smtClean="0"/>
              <a:t>3/06/2021</a:t>
            </a:fld>
            <a:endParaRPr lang="en-AU" dirty="0"/>
          </a:p>
        </p:txBody>
      </p:sp>
      <p:sp>
        <p:nvSpPr>
          <p:cNvPr id="6" name="Footer Placeholder 5">
            <a:extLst>
              <a:ext uri="{FF2B5EF4-FFF2-40B4-BE49-F238E27FC236}">
                <a16:creationId xmlns:a16="http://schemas.microsoft.com/office/drawing/2014/main" id="{69EE0952-34FB-4217-8FBC-774BE000F6FC}"/>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F1122B44-2702-4DE0-8F4B-297ACA78CA11}"/>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25543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6C0-76B2-4261-BBDE-BA8E98953FAE}"/>
              </a:ext>
            </a:extLst>
          </p:cNvPr>
          <p:cNvSpPr>
            <a:spLocks noGrp="1"/>
          </p:cNvSpPr>
          <p:nvPr>
            <p:ph type="title"/>
          </p:nvPr>
        </p:nvSpPr>
        <p:spPr>
          <a:xfrm>
            <a:off x="175500" y="136800"/>
            <a:ext cx="6752700" cy="1188000"/>
          </a:xfrm>
        </p:spPr>
        <p:txBody>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526F9673-06A6-4883-87B9-AEFCC485B9D1}"/>
              </a:ext>
            </a:extLst>
          </p:cNvPr>
          <p:cNvSpPr>
            <a:spLocks noGrp="1"/>
          </p:cNvSpPr>
          <p:nvPr>
            <p:ph type="body" idx="1"/>
          </p:nvPr>
        </p:nvSpPr>
        <p:spPr>
          <a:xfrm>
            <a:off x="175501" y="1681163"/>
            <a:ext cx="432268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CD162-0697-49BE-8899-05FCFB71539C}"/>
              </a:ext>
            </a:extLst>
          </p:cNvPr>
          <p:cNvSpPr>
            <a:spLocks noGrp="1"/>
          </p:cNvSpPr>
          <p:nvPr>
            <p:ph sz="half" idx="2"/>
          </p:nvPr>
        </p:nvSpPr>
        <p:spPr>
          <a:xfrm>
            <a:off x="175501" y="2505075"/>
            <a:ext cx="432268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69E6007-785B-41D0-B932-2B4BFF073755}"/>
              </a:ext>
            </a:extLst>
          </p:cNvPr>
          <p:cNvSpPr>
            <a:spLocks noGrp="1"/>
          </p:cNvSpPr>
          <p:nvPr>
            <p:ph type="body" sz="quarter" idx="3"/>
          </p:nvPr>
        </p:nvSpPr>
        <p:spPr>
          <a:xfrm>
            <a:off x="4629150" y="1681163"/>
            <a:ext cx="43227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DF337-0335-4780-B1BA-0BBD0A42EA5C}"/>
              </a:ext>
            </a:extLst>
          </p:cNvPr>
          <p:cNvSpPr>
            <a:spLocks noGrp="1"/>
          </p:cNvSpPr>
          <p:nvPr>
            <p:ph sz="quarter" idx="4"/>
          </p:nvPr>
        </p:nvSpPr>
        <p:spPr>
          <a:xfrm>
            <a:off x="4629150" y="2505075"/>
            <a:ext cx="43227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0D2C4F8-CFFF-463C-BEA7-03012D7F8516}"/>
              </a:ext>
            </a:extLst>
          </p:cNvPr>
          <p:cNvSpPr>
            <a:spLocks noGrp="1"/>
          </p:cNvSpPr>
          <p:nvPr>
            <p:ph type="dt" sz="half" idx="10"/>
          </p:nvPr>
        </p:nvSpPr>
        <p:spPr/>
        <p:txBody>
          <a:bodyPr/>
          <a:lstStyle/>
          <a:p>
            <a:fld id="{FE958167-226C-451B-B6C8-11A45DCFF806}" type="datetime1">
              <a:rPr lang="en-AU" smtClean="0"/>
              <a:t>3/06/2021</a:t>
            </a:fld>
            <a:endParaRPr lang="en-AU" dirty="0"/>
          </a:p>
        </p:txBody>
      </p:sp>
      <p:sp>
        <p:nvSpPr>
          <p:cNvPr id="8" name="Footer Placeholder 7">
            <a:extLst>
              <a:ext uri="{FF2B5EF4-FFF2-40B4-BE49-F238E27FC236}">
                <a16:creationId xmlns:a16="http://schemas.microsoft.com/office/drawing/2014/main" id="{45F5B21B-D917-4C2D-A86B-12BB20BCDC13}"/>
              </a:ext>
            </a:extLst>
          </p:cNvPr>
          <p:cNvSpPr>
            <a:spLocks noGrp="1"/>
          </p:cNvSpPr>
          <p:nvPr>
            <p:ph type="ftr" sz="quarter" idx="11"/>
          </p:nvPr>
        </p:nvSpPr>
        <p:spPr/>
        <p:txBody>
          <a:bodyPr/>
          <a:lstStyle/>
          <a:p>
            <a:r>
              <a:rPr lang="en-AU" dirty="0"/>
              <a:t>Example footer text</a:t>
            </a:r>
          </a:p>
        </p:txBody>
      </p:sp>
      <p:sp>
        <p:nvSpPr>
          <p:cNvPr id="9" name="Slide Number Placeholder 8">
            <a:extLst>
              <a:ext uri="{FF2B5EF4-FFF2-40B4-BE49-F238E27FC236}">
                <a16:creationId xmlns:a16="http://schemas.microsoft.com/office/drawing/2014/main" id="{3ED006EB-F623-4403-A677-A9921610C0AE}"/>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336557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A25-6280-4D1F-8222-2DE5D168B2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F5B11E6-D675-4EEF-978E-E387831969B1}"/>
              </a:ext>
            </a:extLst>
          </p:cNvPr>
          <p:cNvSpPr>
            <a:spLocks noGrp="1"/>
          </p:cNvSpPr>
          <p:nvPr>
            <p:ph type="dt" sz="half" idx="10"/>
          </p:nvPr>
        </p:nvSpPr>
        <p:spPr/>
        <p:txBody>
          <a:bodyPr/>
          <a:lstStyle/>
          <a:p>
            <a:fld id="{9B92CF5E-75C2-40BE-8603-EC0D1BC3C445}" type="datetime1">
              <a:rPr lang="en-AU" smtClean="0"/>
              <a:t>3/06/2021</a:t>
            </a:fld>
            <a:endParaRPr lang="en-AU" dirty="0"/>
          </a:p>
        </p:txBody>
      </p:sp>
      <p:sp>
        <p:nvSpPr>
          <p:cNvPr id="4" name="Footer Placeholder 3">
            <a:extLst>
              <a:ext uri="{FF2B5EF4-FFF2-40B4-BE49-F238E27FC236}">
                <a16:creationId xmlns:a16="http://schemas.microsoft.com/office/drawing/2014/main" id="{495CDF87-D029-4429-9F21-882389F5C0E6}"/>
              </a:ext>
            </a:extLst>
          </p:cNvPr>
          <p:cNvSpPr>
            <a:spLocks noGrp="1"/>
          </p:cNvSpPr>
          <p:nvPr>
            <p:ph type="ftr" sz="quarter" idx="11"/>
          </p:nvPr>
        </p:nvSpPr>
        <p:spPr/>
        <p:txBody>
          <a:bodyPr/>
          <a:lstStyle/>
          <a:p>
            <a:r>
              <a:rPr lang="en-AU" dirty="0"/>
              <a:t>Example footer text</a:t>
            </a:r>
          </a:p>
        </p:txBody>
      </p:sp>
      <p:sp>
        <p:nvSpPr>
          <p:cNvPr id="5" name="Slide Number Placeholder 4">
            <a:extLst>
              <a:ext uri="{FF2B5EF4-FFF2-40B4-BE49-F238E27FC236}">
                <a16:creationId xmlns:a16="http://schemas.microsoft.com/office/drawing/2014/main" id="{170BC53C-4C4B-4FB5-B43A-F9255C94B3E5}"/>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185741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BD13F-814C-4D3A-8EB6-2F0288292708}"/>
              </a:ext>
            </a:extLst>
          </p:cNvPr>
          <p:cNvSpPr>
            <a:spLocks noGrp="1"/>
          </p:cNvSpPr>
          <p:nvPr>
            <p:ph type="dt" sz="half" idx="10"/>
          </p:nvPr>
        </p:nvSpPr>
        <p:spPr/>
        <p:txBody>
          <a:bodyPr/>
          <a:lstStyle/>
          <a:p>
            <a:fld id="{F7115DE0-437E-4CCA-84F9-85B27233F686}" type="datetime1">
              <a:rPr lang="en-AU" smtClean="0"/>
              <a:t>3/06/2021</a:t>
            </a:fld>
            <a:endParaRPr lang="en-AU" dirty="0"/>
          </a:p>
        </p:txBody>
      </p:sp>
      <p:sp>
        <p:nvSpPr>
          <p:cNvPr id="3" name="Footer Placeholder 2">
            <a:extLst>
              <a:ext uri="{FF2B5EF4-FFF2-40B4-BE49-F238E27FC236}">
                <a16:creationId xmlns:a16="http://schemas.microsoft.com/office/drawing/2014/main" id="{A6DB036C-D370-4FDE-B942-8258769CEEC3}"/>
              </a:ext>
            </a:extLst>
          </p:cNvPr>
          <p:cNvSpPr>
            <a:spLocks noGrp="1"/>
          </p:cNvSpPr>
          <p:nvPr>
            <p:ph type="ftr" sz="quarter" idx="11"/>
          </p:nvPr>
        </p:nvSpPr>
        <p:spPr/>
        <p:txBody>
          <a:bodyPr/>
          <a:lstStyle/>
          <a:p>
            <a:r>
              <a:rPr lang="en-AU" dirty="0"/>
              <a:t>Example footer text</a:t>
            </a:r>
          </a:p>
        </p:txBody>
      </p:sp>
      <p:sp>
        <p:nvSpPr>
          <p:cNvPr id="4" name="Slide Number Placeholder 3">
            <a:extLst>
              <a:ext uri="{FF2B5EF4-FFF2-40B4-BE49-F238E27FC236}">
                <a16:creationId xmlns:a16="http://schemas.microsoft.com/office/drawing/2014/main" id="{00CCFD27-C193-40B6-BAF5-5C073FCA20A5}"/>
              </a:ext>
            </a:extLst>
          </p:cNvPr>
          <p:cNvSpPr>
            <a:spLocks noGrp="1"/>
          </p:cNvSpPr>
          <p:nvPr>
            <p:ph type="sldNum" sz="quarter" idx="12"/>
          </p:nvPr>
        </p:nvSpPr>
        <p:spPr/>
        <p:txBody>
          <a:bodyPr/>
          <a:lstStyle/>
          <a:p>
            <a:fld id="{4EC81F68-4976-451A-B2E9-79BCBD2F70CC}" type="slidenum">
              <a:rPr lang="en-AU" smtClean="0"/>
              <a:t>‹#›</a:t>
            </a:fld>
            <a:endParaRPr lang="en-AU" dirty="0"/>
          </a:p>
        </p:txBody>
      </p:sp>
    </p:spTree>
    <p:extLst>
      <p:ext uri="{BB962C8B-B14F-4D97-AF65-F5344CB8AC3E}">
        <p14:creationId xmlns:p14="http://schemas.microsoft.com/office/powerpoint/2010/main" val="27813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CABBF1-340C-406B-8C6D-79AE564C0DDF}"/>
              </a:ext>
            </a:extLst>
          </p:cNvPr>
          <p:cNvSpPr/>
          <p:nvPr userDrawn="1"/>
        </p:nvSpPr>
        <p:spPr>
          <a:xfrm>
            <a:off x="0" y="0"/>
            <a:ext cx="2951560" cy="6858000"/>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 name="Title 1">
            <a:extLst>
              <a:ext uri="{FF2B5EF4-FFF2-40B4-BE49-F238E27FC236}">
                <a16:creationId xmlns:a16="http://schemas.microsoft.com/office/drawing/2014/main" id="{94B8A512-F5E2-4729-A3C7-D3CBFFA81415}"/>
              </a:ext>
            </a:extLst>
          </p:cNvPr>
          <p:cNvSpPr>
            <a:spLocks noGrp="1"/>
          </p:cNvSpPr>
          <p:nvPr>
            <p:ph type="title"/>
          </p:nvPr>
        </p:nvSpPr>
        <p:spPr>
          <a:xfrm>
            <a:off x="199800" y="457200"/>
            <a:ext cx="2486700" cy="1324800"/>
          </a:xfrm>
        </p:spPr>
        <p:txBody>
          <a:bodyPr anchor="t" anchorCtr="0">
            <a:noAutofit/>
          </a:bodyPr>
          <a:lstStyle>
            <a:lvl1pPr>
              <a:defRPr sz="33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5AE116F7-0AE7-40B0-9C9D-0F9CBF82DF85}"/>
              </a:ext>
            </a:extLst>
          </p:cNvPr>
          <p:cNvSpPr>
            <a:spLocks noGrp="1"/>
          </p:cNvSpPr>
          <p:nvPr>
            <p:ph idx="1"/>
          </p:nvPr>
        </p:nvSpPr>
        <p:spPr>
          <a:xfrm>
            <a:off x="3151360" y="457200"/>
            <a:ext cx="5793740" cy="562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4A46DFC6-B1F9-4548-AD13-D6EEFAE6DD0C}"/>
              </a:ext>
            </a:extLst>
          </p:cNvPr>
          <p:cNvSpPr>
            <a:spLocks noGrp="1"/>
          </p:cNvSpPr>
          <p:nvPr>
            <p:ph type="body" sz="half" idx="2"/>
          </p:nvPr>
        </p:nvSpPr>
        <p:spPr>
          <a:xfrm>
            <a:off x="199800" y="3117600"/>
            <a:ext cx="2486700" cy="1846800"/>
          </a:xfrm>
        </p:spPr>
        <p:txBody>
          <a:bodyPr>
            <a:normAutofit/>
          </a:bodyPr>
          <a:lstStyle>
            <a:lvl1pPr marL="0" indent="0">
              <a:buNone/>
              <a:defRPr sz="21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B08899-091A-4986-B914-D309D6491E2A}"/>
              </a:ext>
            </a:extLst>
          </p:cNvPr>
          <p:cNvSpPr>
            <a:spLocks noGrp="1"/>
          </p:cNvSpPr>
          <p:nvPr>
            <p:ph type="dt" sz="half" idx="10"/>
          </p:nvPr>
        </p:nvSpPr>
        <p:spPr/>
        <p:txBody>
          <a:bodyPr/>
          <a:lstStyle/>
          <a:p>
            <a:fld id="{F8C67CC3-DD97-46F9-A287-7AC9719B8A74}" type="datetime1">
              <a:rPr lang="en-AU" smtClean="0"/>
              <a:t>3/06/2021</a:t>
            </a:fld>
            <a:endParaRPr lang="en-AU" dirty="0"/>
          </a:p>
        </p:txBody>
      </p:sp>
      <p:sp>
        <p:nvSpPr>
          <p:cNvPr id="6" name="Footer Placeholder 5">
            <a:extLst>
              <a:ext uri="{FF2B5EF4-FFF2-40B4-BE49-F238E27FC236}">
                <a16:creationId xmlns:a16="http://schemas.microsoft.com/office/drawing/2014/main" id="{B935479A-D9D2-45B0-9A87-66C743FAB20E}"/>
              </a:ext>
            </a:extLst>
          </p:cNvPr>
          <p:cNvSpPr>
            <a:spLocks noGrp="1"/>
          </p:cNvSpPr>
          <p:nvPr>
            <p:ph type="ftr" sz="quarter" idx="11"/>
          </p:nvPr>
        </p:nvSpPr>
        <p:spPr/>
        <p:txBody>
          <a:bodyPr/>
          <a:lstStyle/>
          <a:p>
            <a:r>
              <a:rPr lang="en-AU" dirty="0"/>
              <a:t>Example footer text</a:t>
            </a:r>
          </a:p>
        </p:txBody>
      </p:sp>
      <p:sp>
        <p:nvSpPr>
          <p:cNvPr id="7" name="Slide Number Placeholder 6">
            <a:extLst>
              <a:ext uri="{FF2B5EF4-FFF2-40B4-BE49-F238E27FC236}">
                <a16:creationId xmlns:a16="http://schemas.microsoft.com/office/drawing/2014/main" id="{F7E2F7D9-6D72-472F-9761-0399665077CA}"/>
              </a:ext>
            </a:extLst>
          </p:cNvPr>
          <p:cNvSpPr>
            <a:spLocks noGrp="1"/>
          </p:cNvSpPr>
          <p:nvPr>
            <p:ph type="sldNum" sz="quarter" idx="12"/>
          </p:nvPr>
        </p:nvSpPr>
        <p:spPr/>
        <p:txBody>
          <a:bodyPr/>
          <a:lstStyle/>
          <a:p>
            <a:fld id="{4EC81F68-4976-451A-B2E9-79BCBD2F70CC}" type="slidenum">
              <a:rPr lang="en-AU" smtClean="0"/>
              <a:t>‹#›</a:t>
            </a:fld>
            <a:endParaRPr lang="en-AU" dirty="0"/>
          </a:p>
        </p:txBody>
      </p:sp>
      <p:pic>
        <p:nvPicPr>
          <p:cNvPr id="9" name="Picture 8">
            <a:extLst>
              <a:ext uri="{FF2B5EF4-FFF2-40B4-BE49-F238E27FC236}">
                <a16:creationId xmlns:a16="http://schemas.microsoft.com/office/drawing/2014/main" id="{41E11E4B-3A96-4BA8-A032-67B5456BA8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403536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A570C-1BBC-4CDB-A506-E6982C6B7BDD}"/>
              </a:ext>
            </a:extLst>
          </p:cNvPr>
          <p:cNvSpPr/>
          <p:nvPr userDrawn="1"/>
        </p:nvSpPr>
        <p:spPr>
          <a:xfrm>
            <a:off x="0" y="1"/>
            <a:ext cx="9144000" cy="1325563"/>
          </a:xfrm>
          <a:prstGeom prst="rect">
            <a:avLst/>
          </a:prstGeom>
          <a:gradFill>
            <a:gsLst>
              <a:gs pos="0">
                <a:srgbClr val="360F3C"/>
              </a:gs>
              <a:gs pos="99000">
                <a:srgbClr val="77173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13" dirty="0"/>
          </a:p>
        </p:txBody>
      </p:sp>
      <p:sp>
        <p:nvSpPr>
          <p:cNvPr id="2" name="Title Placeholder 1">
            <a:extLst>
              <a:ext uri="{FF2B5EF4-FFF2-40B4-BE49-F238E27FC236}">
                <a16:creationId xmlns:a16="http://schemas.microsoft.com/office/drawing/2014/main" id="{E813FF67-1633-4DD4-99C9-C98EEFE702B2}"/>
              </a:ext>
            </a:extLst>
          </p:cNvPr>
          <p:cNvSpPr>
            <a:spLocks noGrp="1"/>
          </p:cNvSpPr>
          <p:nvPr>
            <p:ph type="title"/>
          </p:nvPr>
        </p:nvSpPr>
        <p:spPr>
          <a:xfrm>
            <a:off x="176646" y="136526"/>
            <a:ext cx="6751334" cy="1189039"/>
          </a:xfrm>
          <a:prstGeom prst="rect">
            <a:avLst/>
          </a:prstGeom>
        </p:spPr>
        <p:txBody>
          <a:bodyPr vert="horz" lIns="91440" tIns="45720" rIns="91440" bIns="45720" rtlCol="0" anchor="b"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7D0BBB1-D145-40B9-81B9-93197AFAADDE}"/>
              </a:ext>
            </a:extLst>
          </p:cNvPr>
          <p:cNvSpPr>
            <a:spLocks noGrp="1"/>
          </p:cNvSpPr>
          <p:nvPr>
            <p:ph type="body" idx="1"/>
          </p:nvPr>
        </p:nvSpPr>
        <p:spPr>
          <a:xfrm>
            <a:off x="176645" y="1825625"/>
            <a:ext cx="877078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4F2B31C-A208-4978-9A1D-EA4662D26BC7}"/>
              </a:ext>
            </a:extLst>
          </p:cNvPr>
          <p:cNvSpPr>
            <a:spLocks noGrp="1"/>
          </p:cNvSpPr>
          <p:nvPr>
            <p:ph type="dt" sz="half" idx="2"/>
          </p:nvPr>
        </p:nvSpPr>
        <p:spPr>
          <a:xfrm>
            <a:off x="7122319" y="6356351"/>
            <a:ext cx="13020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F1F8EF-C336-4D95-98A3-3CD3AFCAB637}" type="datetime1">
              <a:rPr lang="en-AU" smtClean="0"/>
              <a:t>3/06/2021</a:t>
            </a:fld>
            <a:endParaRPr lang="en-AU" dirty="0"/>
          </a:p>
        </p:txBody>
      </p:sp>
      <p:sp>
        <p:nvSpPr>
          <p:cNvPr id="5" name="Footer Placeholder 4">
            <a:extLst>
              <a:ext uri="{FF2B5EF4-FFF2-40B4-BE49-F238E27FC236}">
                <a16:creationId xmlns:a16="http://schemas.microsoft.com/office/drawing/2014/main" id="{7ACC266F-310A-4449-8A29-6F1ACA0C6CA5}"/>
              </a:ext>
            </a:extLst>
          </p:cNvPr>
          <p:cNvSpPr>
            <a:spLocks noGrp="1"/>
          </p:cNvSpPr>
          <p:nvPr>
            <p:ph type="ftr" sz="quarter" idx="3"/>
          </p:nvPr>
        </p:nvSpPr>
        <p:spPr>
          <a:xfrm>
            <a:off x="3028950" y="6356351"/>
            <a:ext cx="4002382"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AU" dirty="0"/>
              <a:t>Example footer text</a:t>
            </a:r>
          </a:p>
        </p:txBody>
      </p:sp>
      <p:sp>
        <p:nvSpPr>
          <p:cNvPr id="6" name="Slide Number Placeholder 5">
            <a:extLst>
              <a:ext uri="{FF2B5EF4-FFF2-40B4-BE49-F238E27FC236}">
                <a16:creationId xmlns:a16="http://schemas.microsoft.com/office/drawing/2014/main" id="{F32EF9F2-B7AF-45F0-96E3-4AB78790C458}"/>
              </a:ext>
            </a:extLst>
          </p:cNvPr>
          <p:cNvSpPr>
            <a:spLocks noGrp="1"/>
          </p:cNvSpPr>
          <p:nvPr>
            <p:ph type="sldNum" sz="quarter" idx="4"/>
          </p:nvPr>
        </p:nvSpPr>
        <p:spPr>
          <a:xfrm>
            <a:off x="8515350" y="6356351"/>
            <a:ext cx="43208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1F68-4976-451A-B2E9-79BCBD2F70CC}" type="slidenum">
              <a:rPr lang="en-AU" smtClean="0"/>
              <a:t>‹#›</a:t>
            </a:fld>
            <a:endParaRPr lang="en-AU" dirty="0"/>
          </a:p>
        </p:txBody>
      </p:sp>
      <p:pic>
        <p:nvPicPr>
          <p:cNvPr id="8" name="Picture 7">
            <a:extLst>
              <a:ext uri="{FF2B5EF4-FFF2-40B4-BE49-F238E27FC236}">
                <a16:creationId xmlns:a16="http://schemas.microsoft.com/office/drawing/2014/main" id="{97C1AA2C-3FFA-48E8-B036-2C5DC3A52F9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617" y="6250625"/>
            <a:ext cx="1302050" cy="428911"/>
          </a:xfrm>
          <a:prstGeom prst="rect">
            <a:avLst/>
          </a:prstGeom>
        </p:spPr>
      </p:pic>
    </p:spTree>
    <p:extLst>
      <p:ext uri="{BB962C8B-B14F-4D97-AF65-F5344CB8AC3E}">
        <p14:creationId xmlns:p14="http://schemas.microsoft.com/office/powerpoint/2010/main" val="34374932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aemo.com.au/Electricity/National-Electricity-Market-NEM/Five-Minute-Settlement/Systems-Workstream/Systems-Technical-Documents" TargetMode="External"/><Relationship Id="rId2" Type="http://schemas.openxmlformats.org/officeDocument/2006/relationships/hyperlink" Target="https://www.aemo.com.au/Electricity/National-Electricity-Market-NEM/Five-Minute-Settlement" TargetMode="External"/><Relationship Id="rId1" Type="http://schemas.openxmlformats.org/officeDocument/2006/relationships/slideLayout" Target="../slideLayouts/slideLayout3.xml"/><Relationship Id="rId4" Type="http://schemas.openxmlformats.org/officeDocument/2006/relationships/hyperlink" Target="mailto:5ms@aemo.com.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aemo.com.au/Electricity/National-Electricity-Market-NEM/Five-Minute-Settl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19.emf"/><Relationship Id="rId4" Type="http://schemas.openxmlformats.org/officeDocument/2006/relationships/image" Target="../media/image14.emf"/><Relationship Id="rId9"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s://msats.prod.nemnet.net.au/msats/ws/"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aemo.com.au/-/media/Files/Electricity/NEM/5MS/Program-Information/2018/5MS_What-is-global-settlement.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001B86-1443-47EC-B6DC-846CE4E471CE}"/>
              </a:ext>
            </a:extLst>
          </p:cNvPr>
          <p:cNvSpPr>
            <a:spLocks noGrp="1"/>
          </p:cNvSpPr>
          <p:nvPr>
            <p:ph type="ctrTitle"/>
          </p:nvPr>
        </p:nvSpPr>
        <p:spPr>
          <a:xfrm>
            <a:off x="585814" y="2697084"/>
            <a:ext cx="6994857" cy="1977721"/>
          </a:xfrm>
        </p:spPr>
        <p:txBody>
          <a:bodyPr/>
          <a:lstStyle/>
          <a:p>
            <a:r>
              <a:rPr lang="en-AU" dirty="0"/>
              <a:t>5MS &amp; GS Vendor Briefing Session #2</a:t>
            </a:r>
          </a:p>
        </p:txBody>
      </p:sp>
      <p:sp>
        <p:nvSpPr>
          <p:cNvPr id="5" name="Subtitle 4">
            <a:extLst>
              <a:ext uri="{FF2B5EF4-FFF2-40B4-BE49-F238E27FC236}">
                <a16:creationId xmlns:a16="http://schemas.microsoft.com/office/drawing/2014/main" id="{8C1BF767-69BB-4556-9D40-83E020974227}"/>
              </a:ext>
            </a:extLst>
          </p:cNvPr>
          <p:cNvSpPr>
            <a:spLocks noGrp="1"/>
          </p:cNvSpPr>
          <p:nvPr>
            <p:ph type="subTitle" idx="1"/>
          </p:nvPr>
        </p:nvSpPr>
        <p:spPr>
          <a:xfrm>
            <a:off x="585815" y="4867138"/>
            <a:ext cx="6858000" cy="626400"/>
          </a:xfrm>
        </p:spPr>
        <p:txBody>
          <a:bodyPr>
            <a:normAutofit/>
          </a:bodyPr>
          <a:lstStyle/>
          <a:p>
            <a:r>
              <a:rPr lang="en-AU" dirty="0">
                <a:cs typeface="Arial" panose="020B0604020202020204" pitchFamily="34" charset="0"/>
              </a:rPr>
              <a:t>16 October, 2019</a:t>
            </a:r>
          </a:p>
          <a:p>
            <a:endParaRPr lang="en-AU" sz="5600" dirty="0">
              <a:cs typeface="Arial" panose="020B0604020202020204" pitchFamily="34" charset="0"/>
            </a:endParaRPr>
          </a:p>
          <a:p>
            <a:endParaRPr lang="en-AU" sz="5600" dirty="0">
              <a:cs typeface="Arial" panose="020B0604020202020204" pitchFamily="34" charset="0"/>
            </a:endParaRPr>
          </a:p>
          <a:p>
            <a:endParaRPr lang="en-AU" sz="5600" b="1" u="sng" dirty="0">
              <a:solidFill>
                <a:schemeClr val="bg1">
                  <a:lumMod val="95000"/>
                </a:schemeClr>
              </a:solidFill>
              <a:cs typeface="Arial" panose="020B0604020202020204" pitchFamily="34" charset="0"/>
            </a:endParaRPr>
          </a:p>
          <a:p>
            <a:endParaRPr lang="en-AU" dirty="0"/>
          </a:p>
          <a:p>
            <a:endParaRPr lang="en-AU" dirty="0"/>
          </a:p>
        </p:txBody>
      </p:sp>
    </p:spTree>
    <p:extLst>
      <p:ext uri="{BB962C8B-B14F-4D97-AF65-F5344CB8AC3E}">
        <p14:creationId xmlns:p14="http://schemas.microsoft.com/office/powerpoint/2010/main" val="83721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A57-2C93-4E98-B9C0-9517BEEA7FB1}"/>
              </a:ext>
            </a:extLst>
          </p:cNvPr>
          <p:cNvSpPr>
            <a:spLocks noGrp="1"/>
          </p:cNvSpPr>
          <p:nvPr>
            <p:ph type="title"/>
          </p:nvPr>
        </p:nvSpPr>
        <p:spPr>
          <a:xfrm>
            <a:off x="176646" y="233621"/>
            <a:ext cx="8613324" cy="1120951"/>
          </a:xfrm>
        </p:spPr>
        <p:txBody>
          <a:bodyPr vert="horz" lIns="78203" tIns="39101" rIns="78203" bIns="39101" rtlCol="0" anchor="b" anchorCtr="0">
            <a:normAutofit/>
          </a:bodyPr>
          <a:lstStyle/>
          <a:p>
            <a:r>
              <a:rPr lang="en-AU" sz="3301" dirty="0"/>
              <a:t>Settlements by Difference vs Global Settlements</a:t>
            </a:r>
          </a:p>
        </p:txBody>
      </p:sp>
      <p:sp>
        <p:nvSpPr>
          <p:cNvPr id="4" name="Slide Number Placeholder 3">
            <a:extLst>
              <a:ext uri="{FF2B5EF4-FFF2-40B4-BE49-F238E27FC236}">
                <a16:creationId xmlns:a16="http://schemas.microsoft.com/office/drawing/2014/main" id="{AC56AFE5-425A-4E91-B532-6EA5EE80DFB3}"/>
              </a:ext>
            </a:extLst>
          </p:cNvPr>
          <p:cNvSpPr>
            <a:spLocks noGrp="1"/>
          </p:cNvSpPr>
          <p:nvPr>
            <p:ph type="sldNum" sz="quarter" idx="12"/>
          </p:nvPr>
        </p:nvSpPr>
        <p:spPr/>
        <p:txBody>
          <a:bodyPr/>
          <a:lstStyle/>
          <a:p>
            <a:fld id="{4EC81F68-4976-451A-B2E9-79BCBD2F70CC}" type="slidenum">
              <a:rPr lang="en-AU" smtClean="0"/>
              <a:t>10</a:t>
            </a:fld>
            <a:endParaRPr lang="en-AU" dirty="0"/>
          </a:p>
        </p:txBody>
      </p:sp>
      <p:pic>
        <p:nvPicPr>
          <p:cNvPr id="9" name="Content Placeholder 8">
            <a:extLst>
              <a:ext uri="{FF2B5EF4-FFF2-40B4-BE49-F238E27FC236}">
                <a16:creationId xmlns:a16="http://schemas.microsoft.com/office/drawing/2014/main" id="{D4C8DFC7-6CDB-418A-A4B4-862322824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011" y="1522198"/>
            <a:ext cx="7155979" cy="5075593"/>
          </a:xfrm>
          <a:prstGeom prst="rect">
            <a:avLst/>
          </a:prstGeom>
        </p:spPr>
      </p:pic>
    </p:spTree>
    <p:extLst>
      <p:ext uri="{BB962C8B-B14F-4D97-AF65-F5344CB8AC3E}">
        <p14:creationId xmlns:p14="http://schemas.microsoft.com/office/powerpoint/2010/main" val="321304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FFEC-D002-4368-A4F5-02BC8DA8CF98}"/>
              </a:ext>
            </a:extLst>
          </p:cNvPr>
          <p:cNvSpPr>
            <a:spLocks noGrp="1"/>
          </p:cNvSpPr>
          <p:nvPr>
            <p:ph type="title"/>
          </p:nvPr>
        </p:nvSpPr>
        <p:spPr>
          <a:xfrm>
            <a:off x="176646" y="325063"/>
            <a:ext cx="7823478" cy="1120951"/>
          </a:xfrm>
        </p:spPr>
        <p:txBody>
          <a:bodyPr>
            <a:normAutofit/>
          </a:bodyPr>
          <a:lstStyle/>
          <a:p>
            <a:r>
              <a:rPr lang="en-AU" dirty="0"/>
              <a:t>Global settlement implementation timeline</a:t>
            </a:r>
          </a:p>
        </p:txBody>
      </p:sp>
      <p:graphicFrame>
        <p:nvGraphicFramePr>
          <p:cNvPr id="3" name="Diagram 2">
            <a:extLst>
              <a:ext uri="{FF2B5EF4-FFF2-40B4-BE49-F238E27FC236}">
                <a16:creationId xmlns:a16="http://schemas.microsoft.com/office/drawing/2014/main" id="{50E4ADE8-53E7-48DC-9376-992D304688A0}"/>
              </a:ext>
            </a:extLst>
          </p:cNvPr>
          <p:cNvGraphicFramePr/>
          <p:nvPr>
            <p:extLst>
              <p:ext uri="{D42A27DB-BD31-4B8C-83A1-F6EECF244321}">
                <p14:modId xmlns:p14="http://schemas.microsoft.com/office/powerpoint/2010/main" val="1398091108"/>
              </p:ext>
            </p:extLst>
          </p:nvPr>
        </p:nvGraphicFramePr>
        <p:xfrm>
          <a:off x="176646" y="1811475"/>
          <a:ext cx="889485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40D4AA3-E59A-4AB4-A342-D238B6CC49AB}"/>
              </a:ext>
            </a:extLst>
          </p:cNvPr>
          <p:cNvSpPr txBox="1"/>
          <p:nvPr/>
        </p:nvSpPr>
        <p:spPr>
          <a:xfrm>
            <a:off x="2776192" y="5154399"/>
            <a:ext cx="1795808" cy="1039772"/>
          </a:xfrm>
          <a:prstGeom prst="rect">
            <a:avLst/>
          </a:prstGeom>
          <a:noFill/>
          <a:ln>
            <a:solidFill>
              <a:schemeClr val="accent1"/>
            </a:solidFill>
          </a:ln>
        </p:spPr>
        <p:txBody>
          <a:bodyPr wrap="square" rtlCol="0">
            <a:spAutoFit/>
          </a:bodyPr>
          <a:lstStyle/>
          <a:p>
            <a:pPr algn="ctr"/>
            <a:r>
              <a:rPr lang="en-AU" sz="1539" dirty="0"/>
              <a:t>New </a:t>
            </a:r>
            <a:r>
              <a:rPr lang="en-AU" sz="1539" i="1" dirty="0"/>
              <a:t>procedure</a:t>
            </a:r>
            <a:r>
              <a:rPr lang="en-AU" sz="1539" dirty="0"/>
              <a:t> required </a:t>
            </a:r>
          </a:p>
          <a:p>
            <a:pPr algn="ctr"/>
            <a:r>
              <a:rPr lang="en-AU" sz="1539" dirty="0"/>
              <a:t>[NER 3.15.5(d) and 11.112.5]</a:t>
            </a:r>
          </a:p>
        </p:txBody>
      </p:sp>
      <p:sp>
        <p:nvSpPr>
          <p:cNvPr id="5" name="TextBox 4">
            <a:extLst>
              <a:ext uri="{FF2B5EF4-FFF2-40B4-BE49-F238E27FC236}">
                <a16:creationId xmlns:a16="http://schemas.microsoft.com/office/drawing/2014/main" id="{6EA00045-3FD4-411F-801D-51E3F5C37A17}"/>
              </a:ext>
            </a:extLst>
          </p:cNvPr>
          <p:cNvSpPr txBox="1"/>
          <p:nvPr/>
        </p:nvSpPr>
        <p:spPr>
          <a:xfrm>
            <a:off x="6927981" y="5074965"/>
            <a:ext cx="2090719" cy="1276632"/>
          </a:xfrm>
          <a:prstGeom prst="rect">
            <a:avLst/>
          </a:prstGeom>
          <a:noFill/>
          <a:ln>
            <a:solidFill>
              <a:schemeClr val="accent1"/>
            </a:solidFill>
          </a:ln>
        </p:spPr>
        <p:txBody>
          <a:bodyPr wrap="square" rtlCol="0">
            <a:spAutoFit/>
          </a:bodyPr>
          <a:lstStyle/>
          <a:p>
            <a:pPr algn="ctr"/>
            <a:r>
              <a:rPr lang="en-AU" sz="1539" dirty="0"/>
              <a:t>New </a:t>
            </a:r>
            <a:r>
              <a:rPr lang="en-AU" sz="1539" i="1" dirty="0"/>
              <a:t>annual report</a:t>
            </a:r>
          </a:p>
          <a:p>
            <a:pPr algn="ctr"/>
            <a:r>
              <a:rPr lang="en-AU" sz="1539" dirty="0"/>
              <a:t>[NER 3.15.5B] and new </a:t>
            </a:r>
            <a:r>
              <a:rPr lang="en-AU" sz="1539" i="1" dirty="0"/>
              <a:t>reporting guidelines</a:t>
            </a:r>
            <a:r>
              <a:rPr lang="en-AU" sz="1539" dirty="0"/>
              <a:t> [NER 3.15.5B(d) and 11.112.6]</a:t>
            </a:r>
          </a:p>
        </p:txBody>
      </p:sp>
      <p:sp>
        <p:nvSpPr>
          <p:cNvPr id="6" name="Slide Number Placeholder 5">
            <a:extLst>
              <a:ext uri="{FF2B5EF4-FFF2-40B4-BE49-F238E27FC236}">
                <a16:creationId xmlns:a16="http://schemas.microsoft.com/office/drawing/2014/main" id="{BF4B0DEB-C05A-4F60-A675-2BB29D805CAA}"/>
              </a:ext>
            </a:extLst>
          </p:cNvPr>
          <p:cNvSpPr>
            <a:spLocks noGrp="1"/>
          </p:cNvSpPr>
          <p:nvPr>
            <p:ph type="sldNum" sz="quarter" idx="12"/>
          </p:nvPr>
        </p:nvSpPr>
        <p:spPr/>
        <p:txBody>
          <a:bodyPr/>
          <a:lstStyle/>
          <a:p>
            <a:fld id="{4EC81F68-4976-451A-B2E9-79BCBD2F70CC}" type="slidenum">
              <a:rPr lang="en-AU" smtClean="0"/>
              <a:t>11</a:t>
            </a:fld>
            <a:endParaRPr lang="en-AU" dirty="0"/>
          </a:p>
        </p:txBody>
      </p:sp>
    </p:spTree>
    <p:extLst>
      <p:ext uri="{BB962C8B-B14F-4D97-AF65-F5344CB8AC3E}">
        <p14:creationId xmlns:p14="http://schemas.microsoft.com/office/powerpoint/2010/main" val="143863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A612-24E4-48B1-AAE7-46399B842370}"/>
              </a:ext>
            </a:extLst>
          </p:cNvPr>
          <p:cNvSpPr>
            <a:spLocks noGrp="1"/>
          </p:cNvSpPr>
          <p:nvPr>
            <p:ph type="title"/>
          </p:nvPr>
        </p:nvSpPr>
        <p:spPr>
          <a:xfrm>
            <a:off x="176646" y="133871"/>
            <a:ext cx="8651470" cy="1120951"/>
          </a:xfrm>
        </p:spPr>
        <p:txBody>
          <a:bodyPr/>
          <a:lstStyle/>
          <a:p>
            <a:r>
              <a:rPr lang="en-AU" dirty="0"/>
              <a:t>Key areas affected by global settlement</a:t>
            </a:r>
          </a:p>
        </p:txBody>
      </p:sp>
      <p:sp>
        <p:nvSpPr>
          <p:cNvPr id="4" name="Content Placeholder 3">
            <a:extLst>
              <a:ext uri="{FF2B5EF4-FFF2-40B4-BE49-F238E27FC236}">
                <a16:creationId xmlns:a16="http://schemas.microsoft.com/office/drawing/2014/main" id="{D8F05295-AC33-49ED-B2DE-7A75531EBBF0}"/>
              </a:ext>
            </a:extLst>
          </p:cNvPr>
          <p:cNvSpPr>
            <a:spLocks noGrp="1"/>
          </p:cNvSpPr>
          <p:nvPr>
            <p:ph idx="1"/>
          </p:nvPr>
        </p:nvSpPr>
        <p:spPr>
          <a:xfrm>
            <a:off x="176646" y="1847057"/>
            <a:ext cx="8770787" cy="4341664"/>
          </a:xfrm>
        </p:spPr>
        <p:txBody>
          <a:bodyPr>
            <a:normAutofit/>
          </a:bodyPr>
          <a:lstStyle/>
          <a:p>
            <a:r>
              <a:rPr lang="en-AU" sz="2000" dirty="0"/>
              <a:t>GS is being implemented in parallel with 5MS</a:t>
            </a:r>
          </a:p>
          <a:p>
            <a:r>
              <a:rPr lang="en-AU" sz="2000" dirty="0"/>
              <a:t>Some market procedures – these have been consulted on as part of the metering and settlements packages</a:t>
            </a:r>
          </a:p>
          <a:p>
            <a:r>
              <a:rPr lang="en-AU" sz="2000" dirty="0"/>
              <a:t>AEMO and participants’ IT systems – changes across both retail and wholesale systems</a:t>
            </a:r>
          </a:p>
          <a:p>
            <a:r>
              <a:rPr lang="en-AU" sz="2000" dirty="0"/>
              <a:t>Additional data:</a:t>
            </a:r>
          </a:p>
          <a:p>
            <a:pPr lvl="1"/>
            <a:r>
              <a:rPr lang="en-AU" sz="2000" dirty="0"/>
              <a:t>NSPs/MDPs required to provide information on </a:t>
            </a:r>
            <a:r>
              <a:rPr lang="en-AU" sz="2000" i="1" dirty="0"/>
              <a:t>non-contestable unmetered loads</a:t>
            </a:r>
          </a:p>
          <a:p>
            <a:pPr lvl="1"/>
            <a:r>
              <a:rPr lang="en-AU" sz="2000" dirty="0"/>
              <a:t>MDPs required to provide metering data for all connection points</a:t>
            </a:r>
          </a:p>
          <a:p>
            <a:r>
              <a:rPr lang="en-AU" sz="2000" dirty="0"/>
              <a:t>AEMO will begin publishing UFE from 1 July 2021:</a:t>
            </a:r>
          </a:p>
          <a:p>
            <a:pPr lvl="1"/>
            <a:r>
              <a:rPr lang="en-AU" sz="2000" dirty="0"/>
              <a:t>no financial impact to retailers from UFE allocation from 1 July 2021 to 5 February 2022</a:t>
            </a:r>
          </a:p>
          <a:p>
            <a:pPr lvl="1"/>
            <a:r>
              <a:rPr lang="en-AU" sz="2000" dirty="0"/>
              <a:t>UFE allocation will be financial from 6 February 2022</a:t>
            </a:r>
          </a:p>
        </p:txBody>
      </p:sp>
      <p:sp>
        <p:nvSpPr>
          <p:cNvPr id="3" name="Slide Number Placeholder 2">
            <a:extLst>
              <a:ext uri="{FF2B5EF4-FFF2-40B4-BE49-F238E27FC236}">
                <a16:creationId xmlns:a16="http://schemas.microsoft.com/office/drawing/2014/main" id="{39CD1FB9-E0A1-4A5C-BA5D-78A7C5CC6CB1}"/>
              </a:ext>
            </a:extLst>
          </p:cNvPr>
          <p:cNvSpPr>
            <a:spLocks noGrp="1"/>
          </p:cNvSpPr>
          <p:nvPr>
            <p:ph type="sldNum" sz="quarter" idx="12"/>
          </p:nvPr>
        </p:nvSpPr>
        <p:spPr/>
        <p:txBody>
          <a:bodyPr/>
          <a:lstStyle/>
          <a:p>
            <a:fld id="{4EC81F68-4976-451A-B2E9-79BCBD2F70CC}" type="slidenum">
              <a:rPr lang="en-AU" smtClean="0"/>
              <a:t>12</a:t>
            </a:fld>
            <a:endParaRPr lang="en-AU" dirty="0"/>
          </a:p>
        </p:txBody>
      </p:sp>
    </p:spTree>
    <p:extLst>
      <p:ext uri="{BB962C8B-B14F-4D97-AF65-F5344CB8AC3E}">
        <p14:creationId xmlns:p14="http://schemas.microsoft.com/office/powerpoint/2010/main" val="108196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CE-493A-4A26-B045-E109A285EE95}"/>
              </a:ext>
            </a:extLst>
          </p:cNvPr>
          <p:cNvSpPr>
            <a:spLocks noGrp="1"/>
          </p:cNvSpPr>
          <p:nvPr>
            <p:ph type="title"/>
          </p:nvPr>
        </p:nvSpPr>
        <p:spPr/>
        <p:txBody>
          <a:bodyPr/>
          <a:lstStyle/>
          <a:p>
            <a:r>
              <a:rPr lang="en-AU" dirty="0"/>
              <a:t>Program Update	</a:t>
            </a:r>
          </a:p>
        </p:txBody>
      </p:sp>
      <p:sp>
        <p:nvSpPr>
          <p:cNvPr id="3" name="Text Placeholder 2">
            <a:extLst>
              <a:ext uri="{FF2B5EF4-FFF2-40B4-BE49-F238E27FC236}">
                <a16:creationId xmlns:a16="http://schemas.microsoft.com/office/drawing/2014/main" id="{1B22648A-04C0-449F-8D92-775C1E3CEA25}"/>
              </a:ext>
            </a:extLst>
          </p:cNvPr>
          <p:cNvSpPr>
            <a:spLocks noGrp="1"/>
          </p:cNvSpPr>
          <p:nvPr>
            <p:ph type="body" idx="1"/>
          </p:nvPr>
        </p:nvSpPr>
        <p:spPr/>
        <p:txBody>
          <a:bodyPr/>
          <a:lstStyle/>
          <a:p>
            <a:r>
              <a:rPr lang="en-AU" dirty="0"/>
              <a:t>Graeme Windley</a:t>
            </a:r>
          </a:p>
        </p:txBody>
      </p:sp>
      <p:sp>
        <p:nvSpPr>
          <p:cNvPr id="6" name="Slide Number Placeholder 5">
            <a:extLst>
              <a:ext uri="{FF2B5EF4-FFF2-40B4-BE49-F238E27FC236}">
                <a16:creationId xmlns:a16="http://schemas.microsoft.com/office/drawing/2014/main" id="{4D340181-D546-43FF-91D1-31F6E9D1279A}"/>
              </a:ext>
            </a:extLst>
          </p:cNvPr>
          <p:cNvSpPr>
            <a:spLocks noGrp="1"/>
          </p:cNvSpPr>
          <p:nvPr>
            <p:ph type="sldNum" sz="quarter" idx="12"/>
          </p:nvPr>
        </p:nvSpPr>
        <p:spPr/>
        <p:txBody>
          <a:bodyPr/>
          <a:lstStyle/>
          <a:p>
            <a:fld id="{4EC81F68-4976-451A-B2E9-79BCBD2F70CC}" type="slidenum">
              <a:rPr lang="en-AU" smtClean="0"/>
              <a:pPr/>
              <a:t>13</a:t>
            </a:fld>
            <a:endParaRPr lang="en-AU" dirty="0"/>
          </a:p>
        </p:txBody>
      </p:sp>
    </p:spTree>
    <p:extLst>
      <p:ext uri="{BB962C8B-B14F-4D97-AF65-F5344CB8AC3E}">
        <p14:creationId xmlns:p14="http://schemas.microsoft.com/office/powerpoint/2010/main" val="402350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EE7F-C438-4981-BCD8-B88E401D4999}"/>
              </a:ext>
            </a:extLst>
          </p:cNvPr>
          <p:cNvSpPr>
            <a:spLocks noGrp="1"/>
          </p:cNvSpPr>
          <p:nvPr>
            <p:ph type="title"/>
          </p:nvPr>
        </p:nvSpPr>
        <p:spPr/>
        <p:txBody>
          <a:bodyPr/>
          <a:lstStyle/>
          <a:p>
            <a:r>
              <a:rPr lang="en-AU" dirty="0"/>
              <a:t>5MS &amp; GS Program Timeline</a:t>
            </a:r>
          </a:p>
        </p:txBody>
      </p:sp>
      <p:sp>
        <p:nvSpPr>
          <p:cNvPr id="4" name="Slide Number Placeholder 3">
            <a:extLst>
              <a:ext uri="{FF2B5EF4-FFF2-40B4-BE49-F238E27FC236}">
                <a16:creationId xmlns:a16="http://schemas.microsoft.com/office/drawing/2014/main" id="{74B8803A-3D07-46F4-83A0-28A6615CD3A9}"/>
              </a:ext>
            </a:extLst>
          </p:cNvPr>
          <p:cNvSpPr>
            <a:spLocks noGrp="1"/>
          </p:cNvSpPr>
          <p:nvPr>
            <p:ph type="sldNum" sz="quarter" idx="12"/>
          </p:nvPr>
        </p:nvSpPr>
        <p:spPr/>
        <p:txBody>
          <a:bodyPr/>
          <a:lstStyle/>
          <a:p>
            <a:fld id="{4EC81F68-4976-451A-B2E9-79BCBD2F70CC}" type="slidenum">
              <a:rPr lang="en-AU" smtClean="0"/>
              <a:t>14</a:t>
            </a:fld>
            <a:endParaRPr lang="en-AU" dirty="0"/>
          </a:p>
        </p:txBody>
      </p:sp>
      <p:pic>
        <p:nvPicPr>
          <p:cNvPr id="6" name="Picture 5">
            <a:extLst>
              <a:ext uri="{FF2B5EF4-FFF2-40B4-BE49-F238E27FC236}">
                <a16:creationId xmlns:a16="http://schemas.microsoft.com/office/drawing/2014/main" id="{2FBCA750-AF9A-470C-AB90-800936065063}"/>
              </a:ext>
            </a:extLst>
          </p:cNvPr>
          <p:cNvPicPr>
            <a:picLocks noChangeAspect="1"/>
          </p:cNvPicPr>
          <p:nvPr/>
        </p:nvPicPr>
        <p:blipFill>
          <a:blip r:embed="rId2"/>
          <a:stretch>
            <a:fillRect/>
          </a:stretch>
        </p:blipFill>
        <p:spPr>
          <a:xfrm>
            <a:off x="800268" y="1325565"/>
            <a:ext cx="7543463" cy="4983255"/>
          </a:xfrm>
          <a:prstGeom prst="rect">
            <a:avLst/>
          </a:prstGeom>
        </p:spPr>
      </p:pic>
      <p:sp>
        <p:nvSpPr>
          <p:cNvPr id="8" name="Title 1">
            <a:extLst>
              <a:ext uri="{FF2B5EF4-FFF2-40B4-BE49-F238E27FC236}">
                <a16:creationId xmlns:a16="http://schemas.microsoft.com/office/drawing/2014/main" id="{4841840F-F6E6-4B9B-8C56-A52525994139}"/>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30-09-2019</a:t>
            </a:r>
          </a:p>
        </p:txBody>
      </p:sp>
    </p:spTree>
    <p:extLst>
      <p:ext uri="{BB962C8B-B14F-4D97-AF65-F5344CB8AC3E}">
        <p14:creationId xmlns:p14="http://schemas.microsoft.com/office/powerpoint/2010/main" val="46965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1E8C-71A7-4957-85A0-CD1C0FDDADF2}"/>
              </a:ext>
            </a:extLst>
          </p:cNvPr>
          <p:cNvSpPr>
            <a:spLocks noGrp="1"/>
          </p:cNvSpPr>
          <p:nvPr>
            <p:ph type="title"/>
          </p:nvPr>
        </p:nvSpPr>
        <p:spPr>
          <a:xfrm>
            <a:off x="0" y="124691"/>
            <a:ext cx="9144000" cy="1200874"/>
          </a:xfrm>
        </p:spPr>
        <p:txBody>
          <a:bodyPr>
            <a:normAutofit fontScale="90000"/>
          </a:bodyPr>
          <a:lstStyle/>
          <a:p>
            <a:r>
              <a:rPr lang="en-US" sz="4900" dirty="0">
                <a:latin typeface="Tw Cen MT"/>
              </a:rPr>
              <a:t>5MS Program Timeline (to July ‘20)</a:t>
            </a:r>
            <a:br>
              <a:rPr lang="en-US" dirty="0">
                <a:latin typeface="Tw Cen MT"/>
              </a:rPr>
            </a:br>
            <a:r>
              <a:rPr lang="en-US" sz="3700" dirty="0">
                <a:latin typeface="Tw Cen MT"/>
              </a:rPr>
              <a:t>Level 1 and External Level 2 Milestones</a:t>
            </a:r>
            <a:endParaRPr lang="en-AU" dirty="0"/>
          </a:p>
        </p:txBody>
      </p:sp>
      <p:sp>
        <p:nvSpPr>
          <p:cNvPr id="4" name="Slide Number Placeholder 3">
            <a:extLst>
              <a:ext uri="{FF2B5EF4-FFF2-40B4-BE49-F238E27FC236}">
                <a16:creationId xmlns:a16="http://schemas.microsoft.com/office/drawing/2014/main" id="{BC599DA0-D255-40FF-8DA5-9F27185379DF}"/>
              </a:ext>
            </a:extLst>
          </p:cNvPr>
          <p:cNvSpPr>
            <a:spLocks noGrp="1"/>
          </p:cNvSpPr>
          <p:nvPr>
            <p:ph type="sldNum" sz="quarter" idx="12"/>
          </p:nvPr>
        </p:nvSpPr>
        <p:spPr/>
        <p:txBody>
          <a:bodyPr/>
          <a:lstStyle/>
          <a:p>
            <a:fld id="{4EC81F68-4976-451A-B2E9-79BCBD2F70CC}" type="slidenum">
              <a:rPr lang="en-AU" smtClean="0"/>
              <a:t>15</a:t>
            </a:fld>
            <a:endParaRPr lang="en-AU" dirty="0"/>
          </a:p>
        </p:txBody>
      </p:sp>
      <p:sp>
        <p:nvSpPr>
          <p:cNvPr id="5" name="Title 1">
            <a:extLst>
              <a:ext uri="{FF2B5EF4-FFF2-40B4-BE49-F238E27FC236}">
                <a16:creationId xmlns:a16="http://schemas.microsoft.com/office/drawing/2014/main" id="{5F34FBA2-5C5D-4E13-8EB3-7F282DEB086B}"/>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30-09-2019</a:t>
            </a:r>
          </a:p>
        </p:txBody>
      </p:sp>
      <p:pic>
        <p:nvPicPr>
          <p:cNvPr id="6" name="Picture 5">
            <a:extLst>
              <a:ext uri="{FF2B5EF4-FFF2-40B4-BE49-F238E27FC236}">
                <a16:creationId xmlns:a16="http://schemas.microsoft.com/office/drawing/2014/main" id="{8A3B6B43-5D05-49D4-910E-FA7CD35B9D4C}"/>
              </a:ext>
            </a:extLst>
          </p:cNvPr>
          <p:cNvPicPr>
            <a:picLocks noChangeAspect="1"/>
          </p:cNvPicPr>
          <p:nvPr/>
        </p:nvPicPr>
        <p:blipFill>
          <a:blip r:embed="rId2"/>
          <a:stretch>
            <a:fillRect/>
          </a:stretch>
        </p:blipFill>
        <p:spPr>
          <a:xfrm>
            <a:off x="782887" y="1325565"/>
            <a:ext cx="7578226" cy="4979068"/>
          </a:xfrm>
          <a:prstGeom prst="rect">
            <a:avLst/>
          </a:prstGeom>
        </p:spPr>
      </p:pic>
    </p:spTree>
    <p:extLst>
      <p:ext uri="{BB962C8B-B14F-4D97-AF65-F5344CB8AC3E}">
        <p14:creationId xmlns:p14="http://schemas.microsoft.com/office/powerpoint/2010/main" val="302926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title"/>
          </p:nvPr>
        </p:nvSpPr>
        <p:spPr/>
        <p:txBody>
          <a:bodyPr/>
          <a:lstStyle/>
          <a:p>
            <a:r>
              <a:rPr lang="en-AU" dirty="0"/>
              <a:t>Readiness Update</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body" idx="1"/>
          </p:nvPr>
        </p:nvSpPr>
        <p:spPr/>
        <p:txBody>
          <a:bodyPr/>
          <a:lstStyle/>
          <a:p>
            <a:r>
              <a:rPr lang="en-AU" dirty="0"/>
              <a:t>Greg Minney</a:t>
            </a:r>
          </a:p>
        </p:txBody>
      </p:sp>
      <p:sp>
        <p:nvSpPr>
          <p:cNvPr id="6" name="Slide Number Placeholder 5">
            <a:extLst>
              <a:ext uri="{FF2B5EF4-FFF2-40B4-BE49-F238E27FC236}">
                <a16:creationId xmlns:a16="http://schemas.microsoft.com/office/drawing/2014/main" id="{40F80E16-043C-4A42-961A-F292EDF45635}"/>
              </a:ext>
            </a:extLst>
          </p:cNvPr>
          <p:cNvSpPr>
            <a:spLocks noGrp="1"/>
          </p:cNvSpPr>
          <p:nvPr>
            <p:ph type="sldNum" sz="quarter" idx="12"/>
          </p:nvPr>
        </p:nvSpPr>
        <p:spPr/>
        <p:txBody>
          <a:bodyPr/>
          <a:lstStyle/>
          <a:p>
            <a:fld id="{4EC81F68-4976-451A-B2E9-79BCBD2F70CC}" type="slidenum">
              <a:rPr lang="en-AU" smtClean="0"/>
              <a:t>16</a:t>
            </a:fld>
            <a:endParaRPr lang="en-AU" dirty="0"/>
          </a:p>
        </p:txBody>
      </p:sp>
    </p:spTree>
    <p:extLst>
      <p:ext uri="{BB962C8B-B14F-4D97-AF65-F5344CB8AC3E}">
        <p14:creationId xmlns:p14="http://schemas.microsoft.com/office/powerpoint/2010/main" val="393980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699347" cy="1047959"/>
          </a:xfrm>
        </p:spPr>
        <p:txBody>
          <a:bodyPr>
            <a:normAutofit/>
          </a:bodyPr>
          <a:lstStyle/>
          <a:p>
            <a:r>
              <a:rPr lang="en-AU" sz="2395" dirty="0">
                <a:latin typeface="Segoe UI" panose="020B0502040204020203" pitchFamily="34" charset="0"/>
                <a:cs typeface="Segoe UI" panose="020B0502040204020203" pitchFamily="34" charset="0"/>
              </a:rPr>
              <a:t>5MS/GS Market Readiness Workstream Scope</a:t>
            </a:r>
            <a:endParaRPr lang="en-AU" sz="2395"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a:xfrm>
            <a:off x="8515351" y="6188722"/>
            <a:ext cx="432081" cy="344217"/>
          </a:xfrm>
        </p:spPr>
        <p:txBody>
          <a:bodyPr/>
          <a:lstStyle/>
          <a:p>
            <a:fld id="{4EC81F68-4976-451A-B2E9-79BCBD2F70CC}" type="slidenum">
              <a:rPr lang="en-AU" smtClean="0"/>
              <a:pPr/>
              <a:t>17</a:t>
            </a:fld>
            <a:endParaRPr lang="en-AU" dirty="0"/>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dirty="0"/>
          </a:p>
        </p:txBody>
      </p:sp>
      <p:sp>
        <p:nvSpPr>
          <p:cNvPr id="5" name="TextBox 4">
            <a:extLst>
              <a:ext uri="{FF2B5EF4-FFF2-40B4-BE49-F238E27FC236}">
                <a16:creationId xmlns:a16="http://schemas.microsoft.com/office/drawing/2014/main" id="{EBEBBA93-0AB9-4663-AD65-F58CC705DF6A}"/>
              </a:ext>
            </a:extLst>
          </p:cNvPr>
          <p:cNvSpPr txBox="1"/>
          <p:nvPr/>
        </p:nvSpPr>
        <p:spPr>
          <a:xfrm>
            <a:off x="2051402" y="1885092"/>
            <a:ext cx="6843257" cy="1039772"/>
          </a:xfrm>
          <a:prstGeom prst="rect">
            <a:avLst/>
          </a:prstGeom>
          <a:noFill/>
          <a:ln>
            <a:solidFill>
              <a:schemeClr val="accent1"/>
            </a:solidFill>
          </a:ln>
        </p:spPr>
        <p:txBody>
          <a:bodyPr wrap="square" rtlCol="0">
            <a:spAutoFit/>
          </a:bodyPr>
          <a:lstStyle/>
          <a:p>
            <a:pPr marL="146624" indent="-146624">
              <a:buFont typeface="Arial" panose="020B0604020202020204" pitchFamily="34" charset="0"/>
              <a:buChar char="•"/>
            </a:pPr>
            <a:r>
              <a:rPr lang="en-AU" sz="1539" dirty="0"/>
              <a:t>Establishment of objective market readiness criteria, </a:t>
            </a:r>
          </a:p>
          <a:p>
            <a:pPr marL="146624" indent="-146624">
              <a:buFont typeface="Arial" panose="020B0604020202020204" pitchFamily="34" charset="0"/>
              <a:buChar char="•"/>
            </a:pPr>
            <a:r>
              <a:rPr lang="en-AU" sz="1539" dirty="0"/>
              <a:t>Regular reporting by impacted participants </a:t>
            </a:r>
          </a:p>
          <a:p>
            <a:pPr marL="146624" indent="-146624">
              <a:buFont typeface="Arial" panose="020B0604020202020204" pitchFamily="34" charset="0"/>
              <a:buChar char="•"/>
            </a:pPr>
            <a:r>
              <a:rPr lang="en-AU" sz="1539" dirty="0"/>
              <a:t>Analysis and assessment of reported results</a:t>
            </a:r>
          </a:p>
          <a:p>
            <a:pPr marL="146624" indent="-146624">
              <a:buFont typeface="Arial" panose="020B0604020202020204" pitchFamily="34" charset="0"/>
              <a:buChar char="•"/>
            </a:pPr>
            <a:r>
              <a:rPr lang="en-AU" sz="1539" dirty="0"/>
              <a:t>Readiness issue and risk assessments</a:t>
            </a:r>
          </a:p>
        </p:txBody>
      </p:sp>
      <p:sp>
        <p:nvSpPr>
          <p:cNvPr id="17" name="Rectangle 16">
            <a:extLst>
              <a:ext uri="{FF2B5EF4-FFF2-40B4-BE49-F238E27FC236}">
                <a16:creationId xmlns:a16="http://schemas.microsoft.com/office/drawing/2014/main" id="{440F5F4A-43E8-4198-A0D1-5DC30686867F}"/>
              </a:ext>
            </a:extLst>
          </p:cNvPr>
          <p:cNvSpPr/>
          <p:nvPr/>
        </p:nvSpPr>
        <p:spPr>
          <a:xfrm>
            <a:off x="249341" y="2057987"/>
            <a:ext cx="1609386" cy="6544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68" dirty="0"/>
              <a:t>Readiness Reporting and Management</a:t>
            </a:r>
          </a:p>
        </p:txBody>
      </p:sp>
      <p:sp>
        <p:nvSpPr>
          <p:cNvPr id="18" name="Rectangle 17">
            <a:extLst>
              <a:ext uri="{FF2B5EF4-FFF2-40B4-BE49-F238E27FC236}">
                <a16:creationId xmlns:a16="http://schemas.microsoft.com/office/drawing/2014/main" id="{C09E2D7F-DC2C-44E6-BB27-E7F65C850B40}"/>
              </a:ext>
            </a:extLst>
          </p:cNvPr>
          <p:cNvSpPr/>
          <p:nvPr/>
        </p:nvSpPr>
        <p:spPr>
          <a:xfrm>
            <a:off x="249341" y="3197678"/>
            <a:ext cx="1609386" cy="566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68" dirty="0"/>
              <a:t>Industry Testing and Market Trials</a:t>
            </a:r>
          </a:p>
        </p:txBody>
      </p:sp>
      <p:sp>
        <p:nvSpPr>
          <p:cNvPr id="19" name="Rectangle 18">
            <a:extLst>
              <a:ext uri="{FF2B5EF4-FFF2-40B4-BE49-F238E27FC236}">
                <a16:creationId xmlns:a16="http://schemas.microsoft.com/office/drawing/2014/main" id="{AD27041E-73D7-4667-BEDD-4DA212EC573A}"/>
              </a:ext>
            </a:extLst>
          </p:cNvPr>
          <p:cNvSpPr/>
          <p:nvPr/>
        </p:nvSpPr>
        <p:spPr>
          <a:xfrm>
            <a:off x="249341" y="4264504"/>
            <a:ext cx="1609386" cy="56668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68" dirty="0"/>
              <a:t>Transition and Cutover</a:t>
            </a:r>
          </a:p>
        </p:txBody>
      </p:sp>
      <p:sp>
        <p:nvSpPr>
          <p:cNvPr id="20" name="Rectangle 19">
            <a:extLst>
              <a:ext uri="{FF2B5EF4-FFF2-40B4-BE49-F238E27FC236}">
                <a16:creationId xmlns:a16="http://schemas.microsoft.com/office/drawing/2014/main" id="{D85D4834-47E5-4020-A0CA-0ABB2CC3847E}"/>
              </a:ext>
            </a:extLst>
          </p:cNvPr>
          <p:cNvSpPr/>
          <p:nvPr/>
        </p:nvSpPr>
        <p:spPr>
          <a:xfrm>
            <a:off x="249341" y="5343259"/>
            <a:ext cx="1609386" cy="6712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68" dirty="0"/>
              <a:t>Metering Accreditation Updates</a:t>
            </a:r>
          </a:p>
        </p:txBody>
      </p:sp>
      <p:sp>
        <p:nvSpPr>
          <p:cNvPr id="21" name="TextBox 20">
            <a:extLst>
              <a:ext uri="{FF2B5EF4-FFF2-40B4-BE49-F238E27FC236}">
                <a16:creationId xmlns:a16="http://schemas.microsoft.com/office/drawing/2014/main" id="{3876D1AB-5F5C-485E-97A3-B16FA15B3895}"/>
              </a:ext>
            </a:extLst>
          </p:cNvPr>
          <p:cNvSpPr txBox="1"/>
          <p:nvPr/>
        </p:nvSpPr>
        <p:spPr>
          <a:xfrm>
            <a:off x="2051402" y="3192334"/>
            <a:ext cx="6843257" cy="566052"/>
          </a:xfrm>
          <a:prstGeom prst="rect">
            <a:avLst/>
          </a:prstGeom>
          <a:noFill/>
          <a:ln>
            <a:solidFill>
              <a:schemeClr val="accent1"/>
            </a:solidFill>
          </a:ln>
        </p:spPr>
        <p:txBody>
          <a:bodyPr wrap="square" rtlCol="0">
            <a:spAutoFit/>
          </a:bodyPr>
          <a:lstStyle/>
          <a:p>
            <a:pPr marL="244373" indent="-244373">
              <a:buFont typeface="Arial" panose="020B0604020202020204" pitchFamily="34" charset="0"/>
              <a:buChar char="•"/>
            </a:pPr>
            <a:r>
              <a:rPr lang="en-AU" sz="1539" dirty="0"/>
              <a:t>Planning, execution and management of Market / Industry test activities</a:t>
            </a:r>
          </a:p>
          <a:p>
            <a:pPr marL="244373" indent="-244373">
              <a:buFont typeface="Arial" panose="020B0604020202020204" pitchFamily="34" charset="0"/>
              <a:buChar char="•"/>
            </a:pPr>
            <a:r>
              <a:rPr lang="en-AU" sz="1539" dirty="0"/>
              <a:t>Environment support and availability</a:t>
            </a:r>
          </a:p>
        </p:txBody>
      </p:sp>
      <p:sp>
        <p:nvSpPr>
          <p:cNvPr id="22" name="TextBox 21">
            <a:extLst>
              <a:ext uri="{FF2B5EF4-FFF2-40B4-BE49-F238E27FC236}">
                <a16:creationId xmlns:a16="http://schemas.microsoft.com/office/drawing/2014/main" id="{0B7D167B-B087-4BA1-8753-9DE8E474FB28}"/>
              </a:ext>
            </a:extLst>
          </p:cNvPr>
          <p:cNvSpPr txBox="1"/>
          <p:nvPr/>
        </p:nvSpPr>
        <p:spPr>
          <a:xfrm>
            <a:off x="2074070" y="4047726"/>
            <a:ext cx="6843257" cy="1039772"/>
          </a:xfrm>
          <a:prstGeom prst="rect">
            <a:avLst/>
          </a:prstGeom>
          <a:noFill/>
          <a:ln>
            <a:solidFill>
              <a:schemeClr val="accent1"/>
            </a:solidFill>
          </a:ln>
        </p:spPr>
        <p:txBody>
          <a:bodyPr wrap="square" rtlCol="0">
            <a:spAutoFit/>
          </a:bodyPr>
          <a:lstStyle/>
          <a:p>
            <a:pPr marL="146624" indent="-146624">
              <a:buFont typeface="Arial" panose="020B0604020202020204" pitchFamily="34" charset="0"/>
              <a:buChar char="•"/>
            </a:pPr>
            <a:r>
              <a:rPr lang="en-AU" sz="1539" dirty="0"/>
              <a:t>Market Transition Strategy which details the steps, activities and responsibilities in moving from current state to future state</a:t>
            </a:r>
          </a:p>
          <a:p>
            <a:pPr marL="146624" indent="-146624">
              <a:buFont typeface="Arial" panose="020B0604020202020204" pitchFamily="34" charset="0"/>
              <a:buChar char="•"/>
            </a:pPr>
            <a:r>
              <a:rPr lang="en-AU" sz="1539" dirty="0"/>
              <a:t>Planning and monitoring of participant and AEMO transition activities </a:t>
            </a:r>
          </a:p>
          <a:p>
            <a:pPr marL="146624" indent="-146624">
              <a:buFont typeface="Arial" panose="020B0604020202020204" pitchFamily="34" charset="0"/>
              <a:buChar char="•"/>
            </a:pPr>
            <a:r>
              <a:rPr lang="en-AU" sz="1539" dirty="0"/>
              <a:t>Systems cutover planning and execution  - including industry co-ordination</a:t>
            </a:r>
          </a:p>
        </p:txBody>
      </p:sp>
      <p:sp>
        <p:nvSpPr>
          <p:cNvPr id="23" name="TextBox 22">
            <a:extLst>
              <a:ext uri="{FF2B5EF4-FFF2-40B4-BE49-F238E27FC236}">
                <a16:creationId xmlns:a16="http://schemas.microsoft.com/office/drawing/2014/main" id="{8B6E142A-A924-4D05-A6F4-E9388EA5A55E}"/>
              </a:ext>
            </a:extLst>
          </p:cNvPr>
          <p:cNvSpPr txBox="1"/>
          <p:nvPr/>
        </p:nvSpPr>
        <p:spPr>
          <a:xfrm>
            <a:off x="2051402" y="5399181"/>
            <a:ext cx="6865925" cy="566052"/>
          </a:xfrm>
          <a:prstGeom prst="rect">
            <a:avLst/>
          </a:prstGeom>
          <a:noFill/>
          <a:ln>
            <a:solidFill>
              <a:schemeClr val="accent1"/>
            </a:solidFill>
          </a:ln>
        </p:spPr>
        <p:txBody>
          <a:bodyPr wrap="square" rtlCol="0">
            <a:spAutoFit/>
          </a:bodyPr>
          <a:lstStyle/>
          <a:p>
            <a:pPr marL="244373" indent="-244373">
              <a:buFont typeface="Arial" panose="020B0604020202020204" pitchFamily="34" charset="0"/>
              <a:buChar char="•"/>
            </a:pPr>
            <a:r>
              <a:rPr lang="en-AU" sz="1539" dirty="0"/>
              <a:t>Identification of timing and scope of accreditation requirements </a:t>
            </a:r>
          </a:p>
          <a:p>
            <a:pPr marL="244373" indent="-244373">
              <a:buFont typeface="Arial" panose="020B0604020202020204" pitchFamily="34" charset="0"/>
              <a:buChar char="•"/>
            </a:pPr>
            <a:r>
              <a:rPr lang="en-AU" sz="1539" dirty="0"/>
              <a:t>Accreditation Update approach</a:t>
            </a:r>
          </a:p>
        </p:txBody>
      </p:sp>
    </p:spTree>
    <p:extLst>
      <p:ext uri="{BB962C8B-B14F-4D97-AF65-F5344CB8AC3E}">
        <p14:creationId xmlns:p14="http://schemas.microsoft.com/office/powerpoint/2010/main" val="406985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0020-0765-4291-938B-A3D127B84DAE}"/>
              </a:ext>
            </a:extLst>
          </p:cNvPr>
          <p:cNvSpPr>
            <a:spLocks noGrp="1"/>
          </p:cNvSpPr>
          <p:nvPr>
            <p:ph type="title"/>
          </p:nvPr>
        </p:nvSpPr>
        <p:spPr>
          <a:xfrm>
            <a:off x="176645" y="241170"/>
            <a:ext cx="8967355" cy="625863"/>
          </a:xfrm>
        </p:spPr>
        <p:txBody>
          <a:bodyPr anchor="t">
            <a:normAutofit fontScale="90000"/>
          </a:bodyPr>
          <a:lstStyle/>
          <a:p>
            <a:r>
              <a:rPr lang="en-AU" dirty="0"/>
              <a:t>Staged Transition – System Implementations</a:t>
            </a:r>
            <a:br>
              <a:rPr lang="en-AU" dirty="0"/>
            </a:br>
            <a:r>
              <a:rPr lang="en-AU" dirty="0"/>
              <a:t>(dates indicative)</a:t>
            </a:r>
            <a:endParaRPr lang="en-AU" i="1" dirty="0"/>
          </a:p>
        </p:txBody>
      </p:sp>
      <p:sp>
        <p:nvSpPr>
          <p:cNvPr id="4" name="Slide Number Placeholder 3">
            <a:extLst>
              <a:ext uri="{FF2B5EF4-FFF2-40B4-BE49-F238E27FC236}">
                <a16:creationId xmlns:a16="http://schemas.microsoft.com/office/drawing/2014/main" id="{0C734118-A8AB-445A-827F-1F1248E96D21}"/>
              </a:ext>
            </a:extLst>
          </p:cNvPr>
          <p:cNvSpPr>
            <a:spLocks noGrp="1"/>
          </p:cNvSpPr>
          <p:nvPr>
            <p:ph type="sldNum" sz="quarter" idx="12"/>
          </p:nvPr>
        </p:nvSpPr>
        <p:spPr/>
        <p:txBody>
          <a:bodyPr/>
          <a:lstStyle/>
          <a:p>
            <a:fld id="{4EC81F68-4976-451A-B2E9-79BCBD2F70CC}" type="slidenum">
              <a:rPr lang="en-AU" smtClean="0"/>
              <a:t>18</a:t>
            </a:fld>
            <a:endParaRPr lang="en-AU" dirty="0"/>
          </a:p>
        </p:txBody>
      </p:sp>
      <p:sp>
        <p:nvSpPr>
          <p:cNvPr id="8" name="Title 1">
            <a:extLst>
              <a:ext uri="{FF2B5EF4-FFF2-40B4-BE49-F238E27FC236}">
                <a16:creationId xmlns:a16="http://schemas.microsoft.com/office/drawing/2014/main" id="{08EA30CA-9DEB-443B-A672-65390AA47644}"/>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pPr algn="r"/>
            <a:r>
              <a:rPr lang="en-AU" sz="1000" dirty="0"/>
              <a:t>Draft as at 30-09-2019</a:t>
            </a:r>
          </a:p>
        </p:txBody>
      </p:sp>
      <p:pic>
        <p:nvPicPr>
          <p:cNvPr id="6" name="Picture 5">
            <a:extLst>
              <a:ext uri="{FF2B5EF4-FFF2-40B4-BE49-F238E27FC236}">
                <a16:creationId xmlns:a16="http://schemas.microsoft.com/office/drawing/2014/main" id="{EBF70702-33B9-4825-9824-22E6DC992709}"/>
              </a:ext>
            </a:extLst>
          </p:cNvPr>
          <p:cNvPicPr>
            <a:picLocks noChangeAspect="1"/>
          </p:cNvPicPr>
          <p:nvPr/>
        </p:nvPicPr>
        <p:blipFill>
          <a:blip r:embed="rId3"/>
          <a:stretch>
            <a:fillRect/>
          </a:stretch>
        </p:blipFill>
        <p:spPr>
          <a:xfrm>
            <a:off x="298174" y="1441400"/>
            <a:ext cx="8807315" cy="5264600"/>
          </a:xfrm>
          <a:prstGeom prst="rect">
            <a:avLst/>
          </a:prstGeom>
        </p:spPr>
      </p:pic>
    </p:spTree>
    <p:extLst>
      <p:ext uri="{BB962C8B-B14F-4D97-AF65-F5344CB8AC3E}">
        <p14:creationId xmlns:p14="http://schemas.microsoft.com/office/powerpoint/2010/main" val="190620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0020-0765-4291-938B-A3D127B84DAE}"/>
              </a:ext>
            </a:extLst>
          </p:cNvPr>
          <p:cNvSpPr>
            <a:spLocks noGrp="1"/>
          </p:cNvSpPr>
          <p:nvPr>
            <p:ph type="title"/>
          </p:nvPr>
        </p:nvSpPr>
        <p:spPr>
          <a:xfrm>
            <a:off x="176645" y="241170"/>
            <a:ext cx="8967355" cy="625863"/>
          </a:xfrm>
        </p:spPr>
        <p:txBody>
          <a:bodyPr anchor="t">
            <a:normAutofit fontScale="90000"/>
          </a:bodyPr>
          <a:lstStyle/>
          <a:p>
            <a:r>
              <a:rPr lang="en-AU" dirty="0"/>
              <a:t>Staged Transition – Systems and Metering</a:t>
            </a:r>
            <a:br>
              <a:rPr lang="en-AU" dirty="0"/>
            </a:br>
            <a:r>
              <a:rPr lang="en-AU" dirty="0"/>
              <a:t>(dates indicative)</a:t>
            </a:r>
            <a:endParaRPr lang="en-AU" i="1" dirty="0"/>
          </a:p>
        </p:txBody>
      </p:sp>
      <p:sp>
        <p:nvSpPr>
          <p:cNvPr id="4" name="Slide Number Placeholder 3">
            <a:extLst>
              <a:ext uri="{FF2B5EF4-FFF2-40B4-BE49-F238E27FC236}">
                <a16:creationId xmlns:a16="http://schemas.microsoft.com/office/drawing/2014/main" id="{0C734118-A8AB-445A-827F-1F1248E96D21}"/>
              </a:ext>
            </a:extLst>
          </p:cNvPr>
          <p:cNvSpPr>
            <a:spLocks noGrp="1"/>
          </p:cNvSpPr>
          <p:nvPr>
            <p:ph type="sldNum" sz="quarter" idx="12"/>
          </p:nvPr>
        </p:nvSpPr>
        <p:spPr/>
        <p:txBody>
          <a:bodyPr/>
          <a:lstStyle/>
          <a:p>
            <a:fld id="{4EC81F68-4976-451A-B2E9-79BCBD2F70CC}" type="slidenum">
              <a:rPr lang="en-AU" smtClean="0"/>
              <a:t>19</a:t>
            </a:fld>
            <a:endParaRPr lang="en-AU" dirty="0"/>
          </a:p>
        </p:txBody>
      </p:sp>
      <p:sp>
        <p:nvSpPr>
          <p:cNvPr id="8" name="Title 1">
            <a:extLst>
              <a:ext uri="{FF2B5EF4-FFF2-40B4-BE49-F238E27FC236}">
                <a16:creationId xmlns:a16="http://schemas.microsoft.com/office/drawing/2014/main" id="{08EA30CA-9DEB-443B-A672-65390AA47644}"/>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pPr algn="r"/>
            <a:r>
              <a:rPr lang="en-AU" sz="1000" dirty="0"/>
              <a:t>Draft as at 30-09-2019</a:t>
            </a:r>
          </a:p>
        </p:txBody>
      </p:sp>
      <p:pic>
        <p:nvPicPr>
          <p:cNvPr id="7" name="Picture 6">
            <a:extLst>
              <a:ext uri="{FF2B5EF4-FFF2-40B4-BE49-F238E27FC236}">
                <a16:creationId xmlns:a16="http://schemas.microsoft.com/office/drawing/2014/main" id="{ABBE94D1-FCB9-49CE-AD27-B1F8A8B202FE}"/>
              </a:ext>
            </a:extLst>
          </p:cNvPr>
          <p:cNvPicPr>
            <a:picLocks noChangeAspect="1"/>
          </p:cNvPicPr>
          <p:nvPr/>
        </p:nvPicPr>
        <p:blipFill>
          <a:blip r:embed="rId3"/>
          <a:stretch>
            <a:fillRect/>
          </a:stretch>
        </p:blipFill>
        <p:spPr>
          <a:xfrm>
            <a:off x="106682" y="1441400"/>
            <a:ext cx="8957138" cy="5241400"/>
          </a:xfrm>
          <a:prstGeom prst="rect">
            <a:avLst/>
          </a:prstGeom>
        </p:spPr>
      </p:pic>
    </p:spTree>
    <p:extLst>
      <p:ext uri="{BB962C8B-B14F-4D97-AF65-F5344CB8AC3E}">
        <p14:creationId xmlns:p14="http://schemas.microsoft.com/office/powerpoint/2010/main" val="14887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p:txBody>
          <a:bodyPr/>
          <a:lstStyle/>
          <a:p>
            <a:r>
              <a:rPr lang="en-AU" dirty="0"/>
              <a:t>Agenda</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p: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2</a:t>
            </a:fld>
            <a:endParaRPr lang="en-AU" dirty="0"/>
          </a:p>
        </p:txBody>
      </p:sp>
      <p:sp>
        <p:nvSpPr>
          <p:cNvPr id="8" name="AutoShape 2" descr="Image result for control"/>
          <p:cNvSpPr>
            <a:spLocks noChangeAspect="1" noChangeArrowheads="1"/>
          </p:cNvSpPr>
          <p:nvPr/>
        </p:nvSpPr>
        <p:spPr bwMode="auto">
          <a:xfrm>
            <a:off x="133053" y="72806"/>
            <a:ext cx="260675" cy="260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203" tIns="39101" rIns="78203" bIns="39101" numCol="1" anchor="t" anchorCtr="0" compatLnSpc="1">
            <a:prstTxWarp prst="textNoShape">
              <a:avLst/>
            </a:prstTxWarp>
          </a:bodyPr>
          <a:lstStyle/>
          <a:p>
            <a:endParaRPr lang="en-AU" sz="1539" dirty="0"/>
          </a:p>
        </p:txBody>
      </p:sp>
      <p:graphicFrame>
        <p:nvGraphicFramePr>
          <p:cNvPr id="9" name="Table 8">
            <a:extLst>
              <a:ext uri="{FF2B5EF4-FFF2-40B4-BE49-F238E27FC236}">
                <a16:creationId xmlns:a16="http://schemas.microsoft.com/office/drawing/2014/main" id="{FBB54DA2-9A95-427E-83BB-87433DCF9A82}"/>
              </a:ext>
            </a:extLst>
          </p:cNvPr>
          <p:cNvGraphicFramePr>
            <a:graphicFrameLocks noGrp="1"/>
          </p:cNvGraphicFramePr>
          <p:nvPr>
            <p:extLst>
              <p:ext uri="{D42A27DB-BD31-4B8C-83A1-F6EECF244321}">
                <p14:modId xmlns:p14="http://schemas.microsoft.com/office/powerpoint/2010/main" val="874246658"/>
              </p:ext>
            </p:extLst>
          </p:nvPr>
        </p:nvGraphicFramePr>
        <p:xfrm>
          <a:off x="196569" y="1547123"/>
          <a:ext cx="8770786" cy="4665567"/>
        </p:xfrm>
        <a:graphic>
          <a:graphicData uri="http://schemas.openxmlformats.org/drawingml/2006/table">
            <a:tbl>
              <a:tblPr firstRow="1" firstCol="1" bandRow="1">
                <a:tableStyleId>{5C22544A-7EE6-4342-B048-85BDC9FD1C3A}</a:tableStyleId>
              </a:tblPr>
              <a:tblGrid>
                <a:gridCol w="450604">
                  <a:extLst>
                    <a:ext uri="{9D8B030D-6E8A-4147-A177-3AD203B41FA5}">
                      <a16:colId xmlns:a16="http://schemas.microsoft.com/office/drawing/2014/main" val="538271126"/>
                    </a:ext>
                  </a:extLst>
                </a:gridCol>
                <a:gridCol w="1663533">
                  <a:extLst>
                    <a:ext uri="{9D8B030D-6E8A-4147-A177-3AD203B41FA5}">
                      <a16:colId xmlns:a16="http://schemas.microsoft.com/office/drawing/2014/main" val="1422408940"/>
                    </a:ext>
                  </a:extLst>
                </a:gridCol>
                <a:gridCol w="3956491">
                  <a:extLst>
                    <a:ext uri="{9D8B030D-6E8A-4147-A177-3AD203B41FA5}">
                      <a16:colId xmlns:a16="http://schemas.microsoft.com/office/drawing/2014/main" val="2028420023"/>
                    </a:ext>
                  </a:extLst>
                </a:gridCol>
                <a:gridCol w="2700158">
                  <a:extLst>
                    <a:ext uri="{9D8B030D-6E8A-4147-A177-3AD203B41FA5}">
                      <a16:colId xmlns:a16="http://schemas.microsoft.com/office/drawing/2014/main" val="2835572980"/>
                    </a:ext>
                  </a:extLst>
                </a:gridCol>
              </a:tblGrid>
              <a:tr h="289744">
                <a:tc>
                  <a:txBody>
                    <a:bodyPr/>
                    <a:lstStyle/>
                    <a:p>
                      <a:pPr algn="ctr">
                        <a:spcBef>
                          <a:spcPts val="100"/>
                        </a:spcBef>
                        <a:spcAft>
                          <a:spcPts val="100"/>
                        </a:spcAft>
                        <a:tabLst>
                          <a:tab pos="252095" algn="l"/>
                          <a:tab pos="504190" algn="l"/>
                          <a:tab pos="756285" algn="l"/>
                        </a:tabLst>
                      </a:pPr>
                      <a:r>
                        <a:rPr lang="en-AU" sz="1400" cap="all" dirty="0">
                          <a:effectLst/>
                          <a:latin typeface="+mn-lt"/>
                        </a:rPr>
                        <a:t>NO</a:t>
                      </a:r>
                      <a:endParaRPr lang="en-AU" sz="1400" b="1" dirty="0">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lgn="ctr">
                        <a:spcBef>
                          <a:spcPts val="100"/>
                        </a:spcBef>
                        <a:spcAft>
                          <a:spcPts val="100"/>
                        </a:spcAft>
                        <a:tabLst>
                          <a:tab pos="252095" algn="l"/>
                          <a:tab pos="504190" algn="l"/>
                          <a:tab pos="756285" algn="l"/>
                        </a:tabLst>
                      </a:pPr>
                      <a:r>
                        <a:rPr lang="en-AU" sz="1400" cap="all" dirty="0">
                          <a:effectLst/>
                          <a:latin typeface="+mn-lt"/>
                        </a:rPr>
                        <a:t>Time (aedt)</a:t>
                      </a:r>
                      <a:endParaRPr lang="en-AU" sz="1400" b="1" dirty="0">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lgn="ctr">
                        <a:spcBef>
                          <a:spcPts val="100"/>
                        </a:spcBef>
                        <a:spcAft>
                          <a:spcPts val="100"/>
                        </a:spcAft>
                        <a:tabLst>
                          <a:tab pos="252095" algn="l"/>
                          <a:tab pos="504190" algn="l"/>
                          <a:tab pos="756285" algn="l"/>
                        </a:tabLst>
                      </a:pPr>
                      <a:r>
                        <a:rPr lang="en-AU" sz="1400" cap="all" dirty="0">
                          <a:effectLst/>
                          <a:latin typeface="+mn-lt"/>
                        </a:rPr>
                        <a:t>AGENDA ITEM</a:t>
                      </a:r>
                      <a:endParaRPr lang="en-AU" sz="1400" b="1" dirty="0">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lgn="ctr">
                        <a:spcBef>
                          <a:spcPts val="100"/>
                        </a:spcBef>
                        <a:spcAft>
                          <a:spcPts val="100"/>
                        </a:spcAft>
                        <a:tabLst>
                          <a:tab pos="252095" algn="l"/>
                          <a:tab pos="504190" algn="l"/>
                          <a:tab pos="756285" algn="l"/>
                        </a:tabLst>
                      </a:pPr>
                      <a:r>
                        <a:rPr lang="en-AU" sz="1400" cap="all" dirty="0">
                          <a:effectLst/>
                          <a:latin typeface="+mn-lt"/>
                        </a:rPr>
                        <a:t>Responsible</a:t>
                      </a:r>
                      <a:endParaRPr lang="en-AU" sz="1400" b="1" dirty="0">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extLst>
                  <a:ext uri="{0D108BD9-81ED-4DB2-BD59-A6C34878D82A}">
                    <a16:rowId xmlns:a16="http://schemas.microsoft.com/office/drawing/2014/main" val="2054372720"/>
                  </a:ext>
                </a:extLst>
              </a:tr>
              <a:tr h="289744">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1</a:t>
                      </a:r>
                    </a:p>
                  </a:txBody>
                  <a:tcPr marL="58652" marR="58652" marT="0" marB="0" anchor="ctr"/>
                </a:tc>
                <a:tc>
                  <a:txBody>
                    <a:bodyPr/>
                    <a:lstStyle/>
                    <a:p>
                      <a:pPr>
                        <a:spcBef>
                          <a:spcPts val="100"/>
                        </a:spcBef>
                        <a:spcAft>
                          <a:spcPts val="100"/>
                        </a:spcAft>
                        <a:tabLst>
                          <a:tab pos="504190" algn="l"/>
                          <a:tab pos="756285" algn="l"/>
                        </a:tabLst>
                      </a:pPr>
                      <a:r>
                        <a:rPr lang="en-AU" sz="1400" dirty="0">
                          <a:effectLst/>
                          <a:latin typeface="+mn-lt"/>
                        </a:rPr>
                        <a:t>10:00am – 10:10am</a:t>
                      </a:r>
                      <a:endParaRPr lang="en-AU" sz="1400" b="1" dirty="0">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spcBef>
                          <a:spcPts val="100"/>
                        </a:spcBef>
                        <a:spcAft>
                          <a:spcPts val="100"/>
                        </a:spcAft>
                        <a:tabLst>
                          <a:tab pos="504190" algn="l"/>
                          <a:tab pos="756285" algn="l"/>
                        </a:tabLst>
                      </a:pPr>
                      <a:r>
                        <a:rPr lang="en-AU" sz="1400" dirty="0">
                          <a:effectLst/>
                          <a:latin typeface="+mn-lt"/>
                        </a:rPr>
                        <a:t>Welcome and introduction</a:t>
                      </a:r>
                      <a:endParaRPr lang="en-AU" sz="1400" b="1" dirty="0">
                        <a:solidFill>
                          <a:srgbClr val="2E74B5"/>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spcBef>
                          <a:spcPts val="100"/>
                        </a:spcBef>
                        <a:spcAft>
                          <a:spcPts val="100"/>
                        </a:spcAft>
                        <a:tabLst>
                          <a:tab pos="504190" algn="l"/>
                          <a:tab pos="756285" algn="l"/>
                        </a:tabLst>
                      </a:pPr>
                      <a:r>
                        <a:rPr lang="en-AU" sz="1400" kern="1200" baseline="0" dirty="0">
                          <a:solidFill>
                            <a:schemeClr val="dk1"/>
                          </a:solidFill>
                          <a:effectLst/>
                          <a:latin typeface="+mn-lt"/>
                          <a:ea typeface="+mn-ea"/>
                          <a:cs typeface="+mn-cs"/>
                        </a:rPr>
                        <a:t>Graeme Windley</a:t>
                      </a:r>
                    </a:p>
                  </a:txBody>
                  <a:tcPr marL="58652" marR="58652" marT="0" marB="0" anchor="ctr"/>
                </a:tc>
                <a:extLst>
                  <a:ext uri="{0D108BD9-81ED-4DB2-BD59-A6C34878D82A}">
                    <a16:rowId xmlns:a16="http://schemas.microsoft.com/office/drawing/2014/main" val="1102688441"/>
                  </a:ext>
                </a:extLst>
              </a:tr>
              <a:tr h="417080">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2</a:t>
                      </a:r>
                    </a:p>
                  </a:txBody>
                  <a:tcPr marL="58652" marR="58652" marT="0" marB="0" anchor="ctr"/>
                </a:tc>
                <a:tc>
                  <a:txBody>
                    <a:bodyPr/>
                    <a:lstStyle/>
                    <a:p>
                      <a:pPr>
                        <a:spcBef>
                          <a:spcPts val="100"/>
                        </a:spcBef>
                        <a:spcAft>
                          <a:spcPts val="100"/>
                        </a:spcAft>
                        <a:tabLst>
                          <a:tab pos="504190" algn="l"/>
                          <a:tab pos="756285" algn="l"/>
                        </a:tabLst>
                      </a:pPr>
                      <a:r>
                        <a:rPr lang="en-AU" sz="1400" b="0" dirty="0">
                          <a:solidFill>
                            <a:schemeClr val="tx1"/>
                          </a:solidFill>
                          <a:effectLst/>
                          <a:latin typeface="+mn-lt"/>
                          <a:ea typeface="Times New Roman" panose="02020603050405020304" pitchFamily="18" charset="0"/>
                          <a:cs typeface="Times New Roman" panose="02020603050405020304" pitchFamily="18" charset="0"/>
                        </a:rPr>
                        <a:t>10:10am – 10:15am</a:t>
                      </a:r>
                    </a:p>
                  </a:txBody>
                  <a:tcPr marL="58652" marR="58652" marT="0" marB="0" anchor="ctr"/>
                </a:tc>
                <a:tc>
                  <a:txBody>
                    <a:bodyPr/>
                    <a:lstStyle/>
                    <a:p>
                      <a:pPr>
                        <a:spcBef>
                          <a:spcPts val="100"/>
                        </a:spcBef>
                        <a:spcAft>
                          <a:spcPts val="100"/>
                        </a:spcAft>
                        <a:tabLst>
                          <a:tab pos="504190" algn="l"/>
                          <a:tab pos="756285" algn="l"/>
                        </a:tabLst>
                      </a:pPr>
                      <a:r>
                        <a:rPr lang="en-AU" sz="1400" b="0" dirty="0">
                          <a:solidFill>
                            <a:schemeClr val="tx1"/>
                          </a:solidFill>
                          <a:effectLst/>
                          <a:latin typeface="+mn-lt"/>
                        </a:rPr>
                        <a:t>5 Minute Settlement (5MS) rule overview</a:t>
                      </a:r>
                      <a:endParaRPr lang="en-AU" sz="1400" b="0" dirty="0">
                        <a:solidFill>
                          <a:schemeClr val="tx1"/>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a:spcBef>
                          <a:spcPts val="100"/>
                        </a:spcBef>
                        <a:spcAft>
                          <a:spcPts val="100"/>
                        </a:spcAft>
                        <a:tabLst>
                          <a:tab pos="504190" algn="l"/>
                          <a:tab pos="756285" algn="l"/>
                        </a:tabLst>
                      </a:pPr>
                      <a:r>
                        <a:rPr lang="en-AU" sz="1400" b="0" dirty="0">
                          <a:solidFill>
                            <a:schemeClr val="tx1"/>
                          </a:solidFill>
                          <a:effectLst/>
                          <a:latin typeface="+mn-lt"/>
                          <a:ea typeface="Times New Roman" panose="02020603050405020304" pitchFamily="18" charset="0"/>
                          <a:cs typeface="Times New Roman" panose="02020603050405020304" pitchFamily="18" charset="0"/>
                        </a:rPr>
                        <a:t>Emily Brodie</a:t>
                      </a:r>
                    </a:p>
                  </a:txBody>
                  <a:tcPr marL="58652" marR="58652" marT="0" marB="0" anchor="ctr"/>
                </a:tc>
                <a:extLst>
                  <a:ext uri="{0D108BD9-81ED-4DB2-BD59-A6C34878D82A}">
                    <a16:rowId xmlns:a16="http://schemas.microsoft.com/office/drawing/2014/main" val="477929589"/>
                  </a:ext>
                </a:extLst>
              </a:tr>
              <a:tr h="376695">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3</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10:15am – 10:20am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Global Settlement (GS) rule overview</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aseline="0" dirty="0">
                          <a:effectLst/>
                          <a:latin typeface="+mn-lt"/>
                        </a:rPr>
                        <a:t>Emily Brodie</a:t>
                      </a:r>
                    </a:p>
                  </a:txBody>
                  <a:tcPr marL="58652" marR="58652" marT="0" marB="0" anchor="ctr"/>
                </a:tc>
                <a:extLst>
                  <a:ext uri="{0D108BD9-81ED-4DB2-BD59-A6C34878D82A}">
                    <a16:rowId xmlns:a16="http://schemas.microsoft.com/office/drawing/2014/main" val="10005"/>
                  </a:ext>
                </a:extLst>
              </a:tr>
              <a:tr h="417080">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4</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10:20am – 10:25am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kern="1200" dirty="0">
                          <a:solidFill>
                            <a:schemeClr val="tx1"/>
                          </a:solidFill>
                          <a:effectLst/>
                          <a:latin typeface="+mn-lt"/>
                          <a:ea typeface="Times New Roman" panose="02020603050405020304" pitchFamily="18" charset="0"/>
                          <a:cs typeface="Times New Roman" panose="02020603050405020304" pitchFamily="18" charset="0"/>
                        </a:rPr>
                        <a:t>AEMO’s 5MS &amp; GS Implementation Plan and Program Update</a:t>
                      </a:r>
                      <a:endParaRPr lang="en-AU" sz="1400" b="0" dirty="0">
                        <a:solidFill>
                          <a:schemeClr val="tx1"/>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Graeme Windley</a:t>
                      </a:r>
                    </a:p>
                  </a:txBody>
                  <a:tcPr marL="58652" marR="58652" marT="0" marB="0" anchor="ctr"/>
                </a:tc>
                <a:extLst>
                  <a:ext uri="{0D108BD9-81ED-4DB2-BD59-A6C34878D82A}">
                    <a16:rowId xmlns:a16="http://schemas.microsoft.com/office/drawing/2014/main" val="4114015437"/>
                  </a:ext>
                </a:extLst>
              </a:tr>
              <a:tr h="417080">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5</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10:25am – 10:30am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kern="1200" dirty="0">
                          <a:solidFill>
                            <a:schemeClr val="tx1"/>
                          </a:solidFill>
                          <a:effectLst/>
                          <a:latin typeface="+mn-lt"/>
                          <a:ea typeface="Times New Roman" panose="02020603050405020304" pitchFamily="18" charset="0"/>
                          <a:cs typeface="Times New Roman" panose="02020603050405020304" pitchFamily="18" charset="0"/>
                        </a:rPr>
                        <a:t>AEMO’s 5MS &amp; GS </a:t>
                      </a:r>
                      <a:r>
                        <a:rPr lang="en-AU" sz="1400" b="0" dirty="0">
                          <a:solidFill>
                            <a:schemeClr val="tx1"/>
                          </a:solidFill>
                          <a:effectLst/>
                          <a:latin typeface="+mn-lt"/>
                          <a:ea typeface="Times New Roman" panose="02020603050405020304" pitchFamily="18" charset="0"/>
                          <a:cs typeface="Times New Roman" panose="02020603050405020304" pitchFamily="18" charset="0"/>
                        </a:rPr>
                        <a:t>Readiness Approach and Update</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Greg Minney</a:t>
                      </a:r>
                    </a:p>
                  </a:txBody>
                  <a:tcPr marL="58652" marR="58652" marT="0" marB="0" anchor="ctr"/>
                </a:tc>
                <a:extLst>
                  <a:ext uri="{0D108BD9-81ED-4DB2-BD59-A6C34878D82A}">
                    <a16:rowId xmlns:a16="http://schemas.microsoft.com/office/drawing/2014/main" val="2945818740"/>
                  </a:ext>
                </a:extLst>
              </a:tr>
              <a:tr h="364042">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6</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10:30am – 10:35am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kern="1200" dirty="0">
                          <a:solidFill>
                            <a:schemeClr val="dk1"/>
                          </a:solidFill>
                          <a:effectLst/>
                          <a:latin typeface="+mn-lt"/>
                          <a:ea typeface="+mn-ea"/>
                          <a:cs typeface="+mn-cs"/>
                        </a:rPr>
                        <a:t>Staging Environment</a:t>
                      </a:r>
                      <a:endParaRPr lang="en-AU" sz="1400" b="0" dirty="0">
                        <a:solidFill>
                          <a:schemeClr val="tx1"/>
                        </a:solidFill>
                        <a:effectLst/>
                        <a:latin typeface="+mn-lt"/>
                        <a:ea typeface="Times New Roman" panose="02020603050405020304" pitchFamily="18" charset="0"/>
                        <a:cs typeface="Times New Roman" panose="02020603050405020304" pitchFamily="18" charset="0"/>
                      </a:endParaRP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Graeme Windley</a:t>
                      </a:r>
                    </a:p>
                  </a:txBody>
                  <a:tcPr marL="58652" marR="58652" marT="0" marB="0" anchor="ctr"/>
                </a:tc>
                <a:extLst>
                  <a:ext uri="{0D108BD9-81ED-4DB2-BD59-A6C34878D82A}">
                    <a16:rowId xmlns:a16="http://schemas.microsoft.com/office/drawing/2014/main" val="3188608357"/>
                  </a:ext>
                </a:extLst>
              </a:tr>
              <a:tr h="382385">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7</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10:35am – 10:40am </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Future Engagement opportunities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dirty="0">
                          <a:effectLst/>
                          <a:latin typeface="+mn-lt"/>
                          <a:ea typeface="Times New Roman" panose="02020603050405020304" pitchFamily="18" charset="0"/>
                          <a:cs typeface="Times New Roman" panose="02020603050405020304" pitchFamily="18" charset="0"/>
                        </a:rPr>
                        <a:t>Monica Morona</a:t>
                      </a:r>
                    </a:p>
                  </a:txBody>
                  <a:tcPr marL="58652" marR="58652" marT="0" marB="0" anchor="ctr"/>
                </a:tc>
                <a:extLst>
                  <a:ext uri="{0D108BD9-81ED-4DB2-BD59-A6C34878D82A}">
                    <a16:rowId xmlns:a16="http://schemas.microsoft.com/office/drawing/2014/main" val="1619484122"/>
                  </a:ext>
                </a:extLst>
              </a:tr>
              <a:tr h="349135">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8</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10:40am – 11:10am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Dispatch</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dirty="0">
                          <a:effectLst/>
                          <a:latin typeface="+mn-lt"/>
                          <a:ea typeface="Times New Roman" panose="02020603050405020304" pitchFamily="18" charset="0"/>
                          <a:cs typeface="Times New Roman" panose="02020603050405020304" pitchFamily="18" charset="0"/>
                        </a:rPr>
                        <a:t>Shalindra </a:t>
                      </a:r>
                      <a:r>
                        <a:rPr lang="en-AU" sz="1350" kern="1200" dirty="0">
                          <a:solidFill>
                            <a:schemeClr val="dk1"/>
                          </a:solidFill>
                          <a:effectLst/>
                          <a:latin typeface="+mn-lt"/>
                          <a:ea typeface="+mn-ea"/>
                          <a:cs typeface="+mn-cs"/>
                        </a:rPr>
                        <a:t>Kulasuriya </a:t>
                      </a:r>
                      <a:endParaRPr lang="en-AU" sz="1400" dirty="0">
                        <a:effectLst/>
                        <a:latin typeface="+mn-lt"/>
                        <a:ea typeface="Times New Roman" panose="02020603050405020304" pitchFamily="18" charset="0"/>
                        <a:cs typeface="Times New Roman" panose="02020603050405020304" pitchFamily="18" charset="0"/>
                      </a:endParaRPr>
                    </a:p>
                  </a:txBody>
                  <a:tcPr marL="58652" marR="58652" marT="0" marB="0" anchor="ctr"/>
                </a:tc>
                <a:extLst>
                  <a:ext uri="{0D108BD9-81ED-4DB2-BD59-A6C34878D82A}">
                    <a16:rowId xmlns:a16="http://schemas.microsoft.com/office/drawing/2014/main" val="3630830449"/>
                  </a:ext>
                </a:extLst>
              </a:tr>
              <a:tr h="340822">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9</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11:10am – 11:40am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Metering</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dirty="0">
                          <a:effectLst/>
                          <a:latin typeface="+mn-lt"/>
                          <a:ea typeface="Times New Roman" panose="02020603050405020304" pitchFamily="18" charset="0"/>
                          <a:cs typeface="Times New Roman" panose="02020603050405020304" pitchFamily="18" charset="0"/>
                        </a:rPr>
                        <a:t>Simon Tu</a:t>
                      </a:r>
                    </a:p>
                  </a:txBody>
                  <a:tcPr marL="58652" marR="58652" marT="0" marB="0" anchor="ctr"/>
                </a:tc>
                <a:extLst>
                  <a:ext uri="{0D108BD9-81ED-4DB2-BD59-A6C34878D82A}">
                    <a16:rowId xmlns:a16="http://schemas.microsoft.com/office/drawing/2014/main" val="1807239946"/>
                  </a:ext>
                </a:extLst>
              </a:tr>
              <a:tr h="368236">
                <a:tc>
                  <a:txBody>
                    <a:bodyPr/>
                    <a:lstStyle/>
                    <a:p>
                      <a:pPr>
                        <a:spcBef>
                          <a:spcPts val="100"/>
                        </a:spcBef>
                        <a:spcAft>
                          <a:spcPts val="100"/>
                        </a:spcAft>
                        <a:tabLst>
                          <a:tab pos="504190" algn="l"/>
                          <a:tab pos="756285" algn="l"/>
                        </a:tabLst>
                      </a:pPr>
                      <a:r>
                        <a:rPr lang="en-US" sz="1400" b="1" dirty="0">
                          <a:solidFill>
                            <a:schemeClr val="bg1"/>
                          </a:solidFill>
                          <a:effectLst/>
                          <a:latin typeface="+mn-lt"/>
                          <a:ea typeface="Times New Roman" panose="02020603050405020304" pitchFamily="18" charset="0"/>
                          <a:cs typeface="Times New Roman" panose="02020603050405020304" pitchFamily="18" charset="0"/>
                        </a:rPr>
                        <a:t>1</a:t>
                      </a:r>
                      <a:r>
                        <a:rPr lang="en-AU" sz="1400" b="1" dirty="0">
                          <a:solidFill>
                            <a:schemeClr val="bg1"/>
                          </a:solidFill>
                          <a:effectLst/>
                          <a:latin typeface="+mn-lt"/>
                          <a:ea typeface="Times New Roman" panose="02020603050405020304" pitchFamily="18" charset="0"/>
                          <a:cs typeface="Times New Roman" panose="02020603050405020304" pitchFamily="18" charset="0"/>
                        </a:rPr>
                        <a:t>0</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11:40am – 12:10pm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Settlements &amp; Reallocations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dirty="0">
                          <a:effectLst/>
                          <a:latin typeface="+mn-lt"/>
                          <a:ea typeface="Times New Roman" panose="02020603050405020304" pitchFamily="18" charset="0"/>
                          <a:cs typeface="Times New Roman" panose="02020603050405020304" pitchFamily="18" charset="0"/>
                        </a:rPr>
                        <a:t>Pierre </a:t>
                      </a:r>
                      <a:r>
                        <a:rPr lang="en-AU" sz="1350" kern="1200" dirty="0">
                          <a:solidFill>
                            <a:schemeClr val="dk1"/>
                          </a:solidFill>
                          <a:effectLst/>
                          <a:latin typeface="+mn-lt"/>
                          <a:ea typeface="+mn-ea"/>
                          <a:cs typeface="+mn-cs"/>
                        </a:rPr>
                        <a:t>Fromager</a:t>
                      </a:r>
                      <a:endParaRPr lang="en-AU" sz="1400" dirty="0">
                        <a:effectLst/>
                        <a:latin typeface="+mn-lt"/>
                        <a:ea typeface="Times New Roman" panose="02020603050405020304" pitchFamily="18" charset="0"/>
                        <a:cs typeface="Times New Roman" panose="02020603050405020304" pitchFamily="18" charset="0"/>
                      </a:endParaRPr>
                    </a:p>
                  </a:txBody>
                  <a:tcPr marL="58652" marR="58652" marT="0" marB="0" anchor="ctr"/>
                </a:tc>
                <a:extLst>
                  <a:ext uri="{0D108BD9-81ED-4DB2-BD59-A6C34878D82A}">
                    <a16:rowId xmlns:a16="http://schemas.microsoft.com/office/drawing/2014/main" val="620069941"/>
                  </a:ext>
                </a:extLst>
              </a:tr>
              <a:tr h="344500">
                <a:tc>
                  <a:txBody>
                    <a:bodyPr/>
                    <a:lstStyle/>
                    <a:p>
                      <a:pPr>
                        <a:spcBef>
                          <a:spcPts val="100"/>
                        </a:spcBef>
                        <a:spcAft>
                          <a:spcPts val="100"/>
                        </a:spcAft>
                        <a:tabLst>
                          <a:tab pos="504190" algn="l"/>
                          <a:tab pos="756285" algn="l"/>
                        </a:tabLst>
                      </a:pPr>
                      <a:r>
                        <a:rPr lang="en-AU" sz="1400" b="1" dirty="0">
                          <a:solidFill>
                            <a:schemeClr val="bg1"/>
                          </a:solidFill>
                          <a:effectLst/>
                          <a:latin typeface="+mn-lt"/>
                          <a:ea typeface="Times New Roman" panose="02020603050405020304" pitchFamily="18" charset="0"/>
                          <a:cs typeface="Times New Roman" panose="02020603050405020304" pitchFamily="18" charset="0"/>
                        </a:rPr>
                        <a:t>11</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12:10pm – 12:20pm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Questions</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dirty="0">
                          <a:effectLst/>
                          <a:latin typeface="+mn-lt"/>
                          <a:ea typeface="Times New Roman" panose="02020603050405020304" pitchFamily="18" charset="0"/>
                          <a:cs typeface="Times New Roman" panose="02020603050405020304" pitchFamily="18" charset="0"/>
                        </a:rPr>
                        <a:t>Graeme Windley</a:t>
                      </a:r>
                    </a:p>
                  </a:txBody>
                  <a:tcPr marL="58652" marR="58652" marT="0" marB="0" anchor="ctr"/>
                </a:tc>
                <a:extLst>
                  <a:ext uri="{0D108BD9-81ED-4DB2-BD59-A6C34878D82A}">
                    <a16:rowId xmlns:a16="http://schemas.microsoft.com/office/drawing/2014/main" val="3559605300"/>
                  </a:ext>
                </a:extLst>
              </a:tr>
              <a:tr h="289744">
                <a:tc>
                  <a:txBody>
                    <a:bodyPr/>
                    <a:lstStyle/>
                    <a:p>
                      <a:r>
                        <a:rPr lang="en-AU" dirty="0"/>
                        <a:t>12</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12:20pm</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b="0" dirty="0">
                          <a:solidFill>
                            <a:schemeClr val="tx1"/>
                          </a:solidFill>
                          <a:effectLst/>
                          <a:latin typeface="+mn-lt"/>
                          <a:ea typeface="Times New Roman" panose="02020603050405020304" pitchFamily="18" charset="0"/>
                          <a:cs typeface="Times New Roman" panose="02020603050405020304" pitchFamily="18" charset="0"/>
                        </a:rPr>
                        <a:t>Meeting close</a:t>
                      </a:r>
                    </a:p>
                  </a:txBody>
                  <a:tcPr marL="58652" marR="58652" marT="0" marB="0" anchor="ctr"/>
                </a:tc>
                <a:tc>
                  <a:txBody>
                    <a:bodyPr/>
                    <a:lstStyle/>
                    <a:p>
                      <a:pPr marL="0" marR="0" lvl="0" indent="0" algn="l" defTabSz="801929" rtl="0" eaLnBrk="1" fontAlgn="auto" latinLnBrk="0" hangingPunct="1">
                        <a:lnSpc>
                          <a:spcPct val="100000"/>
                        </a:lnSpc>
                        <a:spcBef>
                          <a:spcPts val="100"/>
                        </a:spcBef>
                        <a:spcAft>
                          <a:spcPts val="100"/>
                        </a:spcAft>
                        <a:buClrTx/>
                        <a:buSzTx/>
                        <a:buFontTx/>
                        <a:buNone/>
                        <a:tabLst>
                          <a:tab pos="504190" algn="l"/>
                          <a:tab pos="756285" algn="l"/>
                        </a:tabLst>
                        <a:defRPr/>
                      </a:pPr>
                      <a:r>
                        <a:rPr lang="en-AU" sz="1400" dirty="0">
                          <a:effectLst/>
                          <a:latin typeface="+mn-lt"/>
                          <a:ea typeface="Times New Roman" panose="02020603050405020304" pitchFamily="18" charset="0"/>
                          <a:cs typeface="Times New Roman" panose="02020603050405020304" pitchFamily="18" charset="0"/>
                        </a:rPr>
                        <a:t>Graeme Windley</a:t>
                      </a:r>
                    </a:p>
                  </a:txBody>
                  <a:tcPr marL="58652" marR="58652" marT="0" marB="0" anchor="ctr"/>
                </a:tc>
                <a:extLst>
                  <a:ext uri="{0D108BD9-81ED-4DB2-BD59-A6C34878D82A}">
                    <a16:rowId xmlns:a16="http://schemas.microsoft.com/office/drawing/2014/main" val="930202953"/>
                  </a:ext>
                </a:extLst>
              </a:tr>
            </a:tbl>
          </a:graphicData>
        </a:graphic>
      </p:graphicFrame>
    </p:spTree>
    <p:extLst>
      <p:ext uri="{BB962C8B-B14F-4D97-AF65-F5344CB8AC3E}">
        <p14:creationId xmlns:p14="http://schemas.microsoft.com/office/powerpoint/2010/main" val="3750593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0032-FE13-44B7-8F9C-05485C9505D4}"/>
              </a:ext>
            </a:extLst>
          </p:cNvPr>
          <p:cNvSpPr>
            <a:spLocks noGrp="1"/>
          </p:cNvSpPr>
          <p:nvPr>
            <p:ph type="title"/>
          </p:nvPr>
        </p:nvSpPr>
        <p:spPr/>
        <p:txBody>
          <a:bodyPr/>
          <a:lstStyle/>
          <a:p>
            <a:r>
              <a:rPr lang="en-AU" dirty="0"/>
              <a:t>Market Readiness</a:t>
            </a:r>
          </a:p>
        </p:txBody>
      </p:sp>
      <p:sp>
        <p:nvSpPr>
          <p:cNvPr id="3" name="Content Placeholder 2">
            <a:extLst>
              <a:ext uri="{FF2B5EF4-FFF2-40B4-BE49-F238E27FC236}">
                <a16:creationId xmlns:a16="http://schemas.microsoft.com/office/drawing/2014/main" id="{5F1267BD-3D6C-4B24-B53A-702F10351A07}"/>
              </a:ext>
            </a:extLst>
          </p:cNvPr>
          <p:cNvSpPr>
            <a:spLocks noGrp="1"/>
          </p:cNvSpPr>
          <p:nvPr>
            <p:ph idx="1"/>
          </p:nvPr>
        </p:nvSpPr>
        <p:spPr/>
        <p:txBody>
          <a:bodyPr>
            <a:normAutofit lnSpcReduction="10000"/>
          </a:bodyPr>
          <a:lstStyle/>
          <a:p>
            <a:pPr marL="0" indent="0">
              <a:buNone/>
            </a:pPr>
            <a:r>
              <a:rPr lang="en-AU" dirty="0"/>
              <a:t>AEMO Readiness Scope:</a:t>
            </a:r>
          </a:p>
          <a:p>
            <a:r>
              <a:rPr lang="en-AU" dirty="0"/>
              <a:t>Staged introduction of capability leading up to market commencements for both 5MS and GS</a:t>
            </a:r>
          </a:p>
          <a:p>
            <a:r>
              <a:rPr lang="en-AU" dirty="0"/>
              <a:t>Platform implementation followed by 5MS and GS capability activation</a:t>
            </a:r>
          </a:p>
          <a:p>
            <a:r>
              <a:rPr lang="en-AU" dirty="0"/>
              <a:t>Industry Test phases for participant confirmation of business interaction under new market procedures</a:t>
            </a:r>
          </a:p>
          <a:p>
            <a:r>
              <a:rPr lang="en-AU" dirty="0"/>
              <a:t>Criteria for AEMO and Participant readiness ahead of key deployments</a:t>
            </a:r>
          </a:p>
          <a:p>
            <a:endParaRPr lang="en-AU" dirty="0"/>
          </a:p>
          <a:p>
            <a:pPr marL="0" indent="0">
              <a:buNone/>
            </a:pPr>
            <a:r>
              <a:rPr lang="en-AU" dirty="0"/>
              <a:t>Participant and Vendor Scope:</a:t>
            </a:r>
          </a:p>
          <a:p>
            <a:r>
              <a:rPr lang="en-AU" dirty="0"/>
              <a:t>Participant scope and timeframes to be developed </a:t>
            </a:r>
          </a:p>
          <a:p>
            <a:pPr lvl="1"/>
            <a:r>
              <a:rPr lang="en-AU" dirty="0"/>
              <a:t>Advise to AEMO is that participant timeframes are likely to differ to AEMO timeframes and requirements</a:t>
            </a:r>
          </a:p>
          <a:p>
            <a:r>
              <a:rPr lang="en-AU" dirty="0"/>
              <a:t>Participant internal requirements for system upgrade and build</a:t>
            </a:r>
          </a:p>
          <a:p>
            <a:endParaRPr lang="en-AU" dirty="0"/>
          </a:p>
          <a:p>
            <a:endParaRPr lang="en-AU" dirty="0"/>
          </a:p>
          <a:p>
            <a:endParaRPr lang="en-AU" dirty="0"/>
          </a:p>
          <a:p>
            <a:endParaRPr lang="en-AU" dirty="0"/>
          </a:p>
        </p:txBody>
      </p:sp>
      <p:sp>
        <p:nvSpPr>
          <p:cNvPr id="6" name="Slide Number Placeholder 5">
            <a:extLst>
              <a:ext uri="{FF2B5EF4-FFF2-40B4-BE49-F238E27FC236}">
                <a16:creationId xmlns:a16="http://schemas.microsoft.com/office/drawing/2014/main" id="{BAA2BB2C-DFFF-4B70-9B66-DA0726AA140F}"/>
              </a:ext>
            </a:extLst>
          </p:cNvPr>
          <p:cNvSpPr>
            <a:spLocks noGrp="1"/>
          </p:cNvSpPr>
          <p:nvPr>
            <p:ph type="sldNum" sz="quarter" idx="12"/>
          </p:nvPr>
        </p:nvSpPr>
        <p:spPr/>
        <p:txBody>
          <a:bodyPr/>
          <a:lstStyle/>
          <a:p>
            <a:fld id="{4EC81F68-4976-451A-B2E9-79BCBD2F70CC}" type="slidenum">
              <a:rPr lang="en-AU" smtClean="0"/>
              <a:t>20</a:t>
            </a:fld>
            <a:endParaRPr lang="en-AU" dirty="0"/>
          </a:p>
        </p:txBody>
      </p:sp>
    </p:spTree>
    <p:extLst>
      <p:ext uri="{BB962C8B-B14F-4D97-AF65-F5344CB8AC3E}">
        <p14:creationId xmlns:p14="http://schemas.microsoft.com/office/powerpoint/2010/main" val="279895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37F1D-C01B-4BEE-9678-849A0633D594}"/>
              </a:ext>
            </a:extLst>
          </p:cNvPr>
          <p:cNvSpPr>
            <a:spLocks noGrp="1"/>
          </p:cNvSpPr>
          <p:nvPr>
            <p:ph type="title"/>
          </p:nvPr>
        </p:nvSpPr>
        <p:spPr/>
        <p:txBody>
          <a:bodyPr/>
          <a:lstStyle/>
          <a:p>
            <a:r>
              <a:rPr lang="en-AU" dirty="0"/>
              <a:t>How to Access Information and Engage 	</a:t>
            </a:r>
          </a:p>
        </p:txBody>
      </p:sp>
      <p:sp>
        <p:nvSpPr>
          <p:cNvPr id="3" name="Text Placeholder 2">
            <a:extLst>
              <a:ext uri="{FF2B5EF4-FFF2-40B4-BE49-F238E27FC236}">
                <a16:creationId xmlns:a16="http://schemas.microsoft.com/office/drawing/2014/main" id="{BDF82331-A074-4D79-8301-9AFD755AC656}"/>
              </a:ext>
            </a:extLst>
          </p:cNvPr>
          <p:cNvSpPr>
            <a:spLocks noGrp="1"/>
          </p:cNvSpPr>
          <p:nvPr>
            <p:ph type="body" idx="1"/>
          </p:nvPr>
        </p:nvSpPr>
        <p:spPr/>
        <p:txBody>
          <a:bodyPr/>
          <a:lstStyle/>
          <a:p>
            <a:r>
              <a:rPr lang="en-AU" dirty="0"/>
              <a:t>Monica Morona</a:t>
            </a:r>
          </a:p>
        </p:txBody>
      </p:sp>
      <p:sp>
        <p:nvSpPr>
          <p:cNvPr id="6" name="Slide Number Placeholder 5">
            <a:extLst>
              <a:ext uri="{FF2B5EF4-FFF2-40B4-BE49-F238E27FC236}">
                <a16:creationId xmlns:a16="http://schemas.microsoft.com/office/drawing/2014/main" id="{8E22B968-A959-431A-86F9-D2F836946D15}"/>
              </a:ext>
            </a:extLst>
          </p:cNvPr>
          <p:cNvSpPr>
            <a:spLocks noGrp="1"/>
          </p:cNvSpPr>
          <p:nvPr>
            <p:ph type="sldNum" sz="quarter" idx="12"/>
          </p:nvPr>
        </p:nvSpPr>
        <p:spPr/>
        <p:txBody>
          <a:bodyPr/>
          <a:lstStyle/>
          <a:p>
            <a:fld id="{4EC81F68-4976-451A-B2E9-79BCBD2F70CC}" type="slidenum">
              <a:rPr lang="en-AU" smtClean="0"/>
              <a:pPr/>
              <a:t>21</a:t>
            </a:fld>
            <a:endParaRPr lang="en-AU" dirty="0"/>
          </a:p>
        </p:txBody>
      </p:sp>
    </p:spTree>
    <p:extLst>
      <p:ext uri="{BB962C8B-B14F-4D97-AF65-F5344CB8AC3E}">
        <p14:creationId xmlns:p14="http://schemas.microsoft.com/office/powerpoint/2010/main" val="49513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F8CF-1BF0-42D5-8FAD-F280DF8392FE}"/>
              </a:ext>
            </a:extLst>
          </p:cNvPr>
          <p:cNvSpPr>
            <a:spLocks noGrp="1"/>
          </p:cNvSpPr>
          <p:nvPr>
            <p:ph type="title"/>
          </p:nvPr>
        </p:nvSpPr>
        <p:spPr/>
        <p:txBody>
          <a:bodyPr/>
          <a:lstStyle/>
          <a:p>
            <a:r>
              <a:rPr lang="en-AU" dirty="0"/>
              <a:t>AEMO Website</a:t>
            </a:r>
          </a:p>
        </p:txBody>
      </p:sp>
      <p:sp>
        <p:nvSpPr>
          <p:cNvPr id="3" name="Content Placeholder 2">
            <a:extLst>
              <a:ext uri="{FF2B5EF4-FFF2-40B4-BE49-F238E27FC236}">
                <a16:creationId xmlns:a16="http://schemas.microsoft.com/office/drawing/2014/main" id="{AB9772E0-AD5C-44F4-86B8-97B9E28EB59D}"/>
              </a:ext>
            </a:extLst>
          </p:cNvPr>
          <p:cNvSpPr>
            <a:spLocks noGrp="1"/>
          </p:cNvSpPr>
          <p:nvPr>
            <p:ph idx="1"/>
          </p:nvPr>
        </p:nvSpPr>
        <p:spPr/>
        <p:txBody>
          <a:bodyPr/>
          <a:lstStyle/>
          <a:p>
            <a:pPr marL="0" indent="0">
              <a:buNone/>
            </a:pPr>
            <a:r>
              <a:rPr lang="en-AU" dirty="0"/>
              <a:t>AEMO Website</a:t>
            </a:r>
          </a:p>
          <a:p>
            <a:pPr marL="0" indent="0">
              <a:buNone/>
            </a:pPr>
            <a:r>
              <a:rPr lang="en-AU" dirty="0">
                <a:hlinkClick r:id="rId2"/>
              </a:rPr>
              <a:t>https://www.aemo.com.au/Electricity/National-Electricity-Market-NEM/Five-Minute-Settlement</a:t>
            </a:r>
            <a:endParaRPr lang="en-AU" dirty="0"/>
          </a:p>
          <a:p>
            <a:pPr marL="0" indent="0">
              <a:buNone/>
            </a:pPr>
            <a:endParaRPr lang="en-AU" dirty="0"/>
          </a:p>
          <a:p>
            <a:pPr marL="0" indent="0">
              <a:buNone/>
            </a:pPr>
            <a:r>
              <a:rPr lang="en-AU" dirty="0"/>
              <a:t>5MS &amp; GS Technical Documents</a:t>
            </a:r>
          </a:p>
          <a:p>
            <a:pPr marL="0" indent="0">
              <a:buNone/>
            </a:pPr>
            <a:r>
              <a:rPr lang="en-AU" dirty="0">
                <a:hlinkClick r:id="rId3"/>
              </a:rPr>
              <a:t>https://www.aemo.com.au/Electricity/National-Electricity-Market-NEM/Five-Minute-Settlement/Systems-Workstream/Systems-Technical-Documents</a:t>
            </a:r>
            <a:endParaRPr lang="en-AU" dirty="0"/>
          </a:p>
          <a:p>
            <a:pPr marL="0" indent="0">
              <a:buNone/>
            </a:pPr>
            <a:endParaRPr lang="en-AU" dirty="0"/>
          </a:p>
          <a:p>
            <a:pPr marL="0" indent="0">
              <a:buNone/>
            </a:pPr>
            <a:r>
              <a:rPr lang="en-AU" dirty="0"/>
              <a:t>5MS Mailbox</a:t>
            </a:r>
          </a:p>
          <a:p>
            <a:pPr marL="0" indent="0">
              <a:buNone/>
            </a:pPr>
            <a:r>
              <a:rPr lang="en-AU" dirty="0">
                <a:hlinkClick r:id="rId4"/>
              </a:rPr>
              <a:t>5ms@aemo.com.au</a:t>
            </a:r>
            <a:r>
              <a:rPr lang="en-AU" dirty="0"/>
              <a:t> </a:t>
            </a:r>
          </a:p>
          <a:p>
            <a:pPr marL="0" indent="0">
              <a:buNone/>
            </a:pPr>
            <a:endParaRPr lang="en-AU" dirty="0"/>
          </a:p>
          <a:p>
            <a:pPr marL="0" indent="0">
              <a:buNone/>
            </a:pPr>
            <a:endParaRPr lang="en-AU" dirty="0"/>
          </a:p>
          <a:p>
            <a:pPr marL="0" indent="0">
              <a:buNone/>
            </a:pPr>
            <a:endParaRPr lang="en-AU" dirty="0"/>
          </a:p>
        </p:txBody>
      </p:sp>
      <p:sp>
        <p:nvSpPr>
          <p:cNvPr id="6" name="Slide Number Placeholder 5">
            <a:extLst>
              <a:ext uri="{FF2B5EF4-FFF2-40B4-BE49-F238E27FC236}">
                <a16:creationId xmlns:a16="http://schemas.microsoft.com/office/drawing/2014/main" id="{B3042140-4160-4A92-8162-25E7CFA3269B}"/>
              </a:ext>
            </a:extLst>
          </p:cNvPr>
          <p:cNvSpPr>
            <a:spLocks noGrp="1"/>
          </p:cNvSpPr>
          <p:nvPr>
            <p:ph type="sldNum" sz="quarter" idx="12"/>
          </p:nvPr>
        </p:nvSpPr>
        <p:spPr/>
        <p:txBody>
          <a:bodyPr/>
          <a:lstStyle/>
          <a:p>
            <a:fld id="{4EC81F68-4976-451A-B2E9-79BCBD2F70CC}" type="slidenum">
              <a:rPr lang="en-AU" smtClean="0"/>
              <a:t>22</a:t>
            </a:fld>
            <a:endParaRPr lang="en-AU" dirty="0"/>
          </a:p>
        </p:txBody>
      </p:sp>
    </p:spTree>
    <p:extLst>
      <p:ext uri="{BB962C8B-B14F-4D97-AF65-F5344CB8AC3E}">
        <p14:creationId xmlns:p14="http://schemas.microsoft.com/office/powerpoint/2010/main" val="14211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76A5-01D5-4E9D-8243-F3DD37F4B5C3}"/>
              </a:ext>
            </a:extLst>
          </p:cNvPr>
          <p:cNvSpPr>
            <a:spLocks noGrp="1"/>
          </p:cNvSpPr>
          <p:nvPr>
            <p:ph type="title"/>
          </p:nvPr>
        </p:nvSpPr>
        <p:spPr>
          <a:xfrm>
            <a:off x="176645" y="136526"/>
            <a:ext cx="7289025" cy="1189039"/>
          </a:xfrm>
        </p:spPr>
        <p:txBody>
          <a:bodyPr/>
          <a:lstStyle/>
          <a:p>
            <a:r>
              <a:rPr lang="en-AU" dirty="0"/>
              <a:t>Working Group Records</a:t>
            </a:r>
          </a:p>
        </p:txBody>
      </p:sp>
      <p:sp>
        <p:nvSpPr>
          <p:cNvPr id="3" name="Content Placeholder 2">
            <a:extLst>
              <a:ext uri="{FF2B5EF4-FFF2-40B4-BE49-F238E27FC236}">
                <a16:creationId xmlns:a16="http://schemas.microsoft.com/office/drawing/2014/main" id="{001A4D86-172B-4B4C-B527-25C09AA57A01}"/>
              </a:ext>
            </a:extLst>
          </p:cNvPr>
          <p:cNvSpPr>
            <a:spLocks noGrp="1"/>
          </p:cNvSpPr>
          <p:nvPr>
            <p:ph idx="1"/>
          </p:nvPr>
        </p:nvSpPr>
        <p:spPr>
          <a:xfrm>
            <a:off x="176644" y="1778062"/>
            <a:ext cx="8770787" cy="4351338"/>
          </a:xfrm>
        </p:spPr>
        <p:txBody>
          <a:bodyPr/>
          <a:lstStyle/>
          <a:p>
            <a:pPr>
              <a:buFontTx/>
              <a:buChar char="-"/>
            </a:pPr>
            <a:r>
              <a:rPr lang="en-AU" dirty="0"/>
              <a:t>All working group materials (packs and meeting notes) are available on the 5MS &amp; GS website.</a:t>
            </a:r>
          </a:p>
          <a:p>
            <a:pPr>
              <a:buFontTx/>
              <a:buChar char="-"/>
            </a:pPr>
            <a:r>
              <a:rPr lang="en-AU" dirty="0"/>
              <a:t>The SWG packs include details of technical specifications and outcomes of discussions with industry </a:t>
            </a:r>
          </a:p>
        </p:txBody>
      </p:sp>
      <p:sp>
        <p:nvSpPr>
          <p:cNvPr id="6" name="Slide Number Placeholder 5">
            <a:extLst>
              <a:ext uri="{FF2B5EF4-FFF2-40B4-BE49-F238E27FC236}">
                <a16:creationId xmlns:a16="http://schemas.microsoft.com/office/drawing/2014/main" id="{8159EAE1-EC8D-4581-9B12-DCD0E0EB0D45}"/>
              </a:ext>
            </a:extLst>
          </p:cNvPr>
          <p:cNvSpPr>
            <a:spLocks noGrp="1"/>
          </p:cNvSpPr>
          <p:nvPr>
            <p:ph type="sldNum" sz="quarter" idx="12"/>
          </p:nvPr>
        </p:nvSpPr>
        <p:spPr/>
        <p:txBody>
          <a:bodyPr/>
          <a:lstStyle/>
          <a:p>
            <a:fld id="{4EC81F68-4976-451A-B2E9-79BCBD2F70CC}" type="slidenum">
              <a:rPr lang="en-AU" smtClean="0"/>
              <a:t>23</a:t>
            </a:fld>
            <a:endParaRPr lang="en-AU" dirty="0"/>
          </a:p>
        </p:txBody>
      </p:sp>
      <p:pic>
        <p:nvPicPr>
          <p:cNvPr id="9" name="Picture 8">
            <a:extLst>
              <a:ext uri="{FF2B5EF4-FFF2-40B4-BE49-F238E27FC236}">
                <a16:creationId xmlns:a16="http://schemas.microsoft.com/office/drawing/2014/main" id="{58DF2622-5E39-4A27-8663-F6B61A8E8EE3}"/>
              </a:ext>
            </a:extLst>
          </p:cNvPr>
          <p:cNvPicPr>
            <a:picLocks noChangeAspect="1"/>
          </p:cNvPicPr>
          <p:nvPr/>
        </p:nvPicPr>
        <p:blipFill>
          <a:blip r:embed="rId2"/>
          <a:stretch>
            <a:fillRect/>
          </a:stretch>
        </p:blipFill>
        <p:spPr>
          <a:xfrm>
            <a:off x="382460" y="3163799"/>
            <a:ext cx="5616379" cy="2875488"/>
          </a:xfrm>
          <a:prstGeom prst="rect">
            <a:avLst/>
          </a:prstGeom>
        </p:spPr>
      </p:pic>
      <p:pic>
        <p:nvPicPr>
          <p:cNvPr id="8" name="Picture 7">
            <a:extLst>
              <a:ext uri="{FF2B5EF4-FFF2-40B4-BE49-F238E27FC236}">
                <a16:creationId xmlns:a16="http://schemas.microsoft.com/office/drawing/2014/main" id="{D5E788B7-091F-4B44-90A2-6944AF9F70F8}"/>
              </a:ext>
            </a:extLst>
          </p:cNvPr>
          <p:cNvPicPr>
            <a:picLocks noChangeAspect="1"/>
          </p:cNvPicPr>
          <p:nvPr/>
        </p:nvPicPr>
        <p:blipFill>
          <a:blip r:embed="rId3"/>
          <a:stretch>
            <a:fillRect/>
          </a:stretch>
        </p:blipFill>
        <p:spPr>
          <a:xfrm>
            <a:off x="3782039" y="3903500"/>
            <a:ext cx="4642330" cy="2542965"/>
          </a:xfrm>
          <a:prstGeom prst="rect">
            <a:avLst/>
          </a:prstGeom>
        </p:spPr>
      </p:pic>
    </p:spTree>
    <p:extLst>
      <p:ext uri="{BB962C8B-B14F-4D97-AF65-F5344CB8AC3E}">
        <p14:creationId xmlns:p14="http://schemas.microsoft.com/office/powerpoint/2010/main" val="377475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0469-428F-466B-84E6-9D10200E8FAD}"/>
              </a:ext>
            </a:extLst>
          </p:cNvPr>
          <p:cNvSpPr>
            <a:spLocks noGrp="1"/>
          </p:cNvSpPr>
          <p:nvPr>
            <p:ph type="title"/>
          </p:nvPr>
        </p:nvSpPr>
        <p:spPr>
          <a:xfrm>
            <a:off x="199799" y="457200"/>
            <a:ext cx="2571975" cy="1324800"/>
          </a:xfrm>
        </p:spPr>
        <p:txBody>
          <a:bodyPr/>
          <a:lstStyle/>
          <a:p>
            <a:r>
              <a:rPr lang="en-AU" dirty="0"/>
              <a:t>Upcoming information sessions calendar</a:t>
            </a:r>
          </a:p>
        </p:txBody>
      </p:sp>
      <p:sp>
        <p:nvSpPr>
          <p:cNvPr id="3" name="Text Placeholder 2">
            <a:extLst>
              <a:ext uri="{FF2B5EF4-FFF2-40B4-BE49-F238E27FC236}">
                <a16:creationId xmlns:a16="http://schemas.microsoft.com/office/drawing/2014/main" id="{6214FF69-5D0E-4EF9-897C-E454D156C4A9}"/>
              </a:ext>
            </a:extLst>
          </p:cNvPr>
          <p:cNvSpPr>
            <a:spLocks noGrp="1"/>
          </p:cNvSpPr>
          <p:nvPr>
            <p:ph type="body" sz="quarter" idx="13"/>
          </p:nvPr>
        </p:nvSpPr>
        <p:spPr>
          <a:xfrm>
            <a:off x="199799" y="2876775"/>
            <a:ext cx="2486700" cy="1771199"/>
          </a:xfrm>
        </p:spPr>
        <p:txBody>
          <a:bodyPr>
            <a:normAutofit fontScale="92500" lnSpcReduction="10000"/>
          </a:bodyPr>
          <a:lstStyle/>
          <a:p>
            <a:pPr marL="0" indent="0">
              <a:buNone/>
            </a:pPr>
            <a:r>
              <a:rPr lang="en-AU" dirty="0">
                <a:solidFill>
                  <a:schemeClr val="bg1"/>
                </a:solidFill>
              </a:rPr>
              <a:t>Meetings and forum dates</a:t>
            </a:r>
            <a:r>
              <a:rPr lang="en-AU" dirty="0"/>
              <a:t>: </a:t>
            </a:r>
            <a:r>
              <a:rPr lang="en-AU" dirty="0">
                <a:hlinkClick r:id="rId3"/>
              </a:rPr>
              <a:t>http://www.aemo.com.au/Electricity/National-Electricity-Market-NEM/Five-Minute-Settlement</a:t>
            </a:r>
            <a:r>
              <a:rPr lang="en-AU" dirty="0"/>
              <a:t> </a:t>
            </a:r>
          </a:p>
        </p:txBody>
      </p:sp>
      <p:sp>
        <p:nvSpPr>
          <p:cNvPr id="4" name="Slide Number Placeholder 3">
            <a:extLst>
              <a:ext uri="{FF2B5EF4-FFF2-40B4-BE49-F238E27FC236}">
                <a16:creationId xmlns:a16="http://schemas.microsoft.com/office/drawing/2014/main" id="{EC551AF2-509E-4117-A1B0-83D619C2A517}"/>
              </a:ext>
            </a:extLst>
          </p:cNvPr>
          <p:cNvSpPr>
            <a:spLocks noGrp="1"/>
          </p:cNvSpPr>
          <p:nvPr>
            <p:ph type="sldNum" sz="quarter" idx="12"/>
          </p:nvPr>
        </p:nvSpPr>
        <p:spPr/>
        <p:txBody>
          <a:bodyPr/>
          <a:lstStyle/>
          <a:p>
            <a:fld id="{4EC81F68-4976-451A-B2E9-79BCBD2F70CC}" type="slidenum">
              <a:rPr lang="en-AU" smtClean="0"/>
              <a:t>24</a:t>
            </a:fld>
            <a:endParaRPr lang="en-AU" dirty="0"/>
          </a:p>
        </p:txBody>
      </p:sp>
      <p:pic>
        <p:nvPicPr>
          <p:cNvPr id="9" name="Picture 8">
            <a:extLst>
              <a:ext uri="{FF2B5EF4-FFF2-40B4-BE49-F238E27FC236}">
                <a16:creationId xmlns:a16="http://schemas.microsoft.com/office/drawing/2014/main" id="{ED05A574-192B-4989-B794-1E245FF14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070" y="614563"/>
            <a:ext cx="5670531" cy="5473785"/>
          </a:xfrm>
          <a:prstGeom prst="rect">
            <a:avLst/>
          </a:prstGeom>
        </p:spPr>
      </p:pic>
    </p:spTree>
    <p:extLst>
      <p:ext uri="{BB962C8B-B14F-4D97-AF65-F5344CB8AC3E}">
        <p14:creationId xmlns:p14="http://schemas.microsoft.com/office/powerpoint/2010/main" val="3147088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4237-552F-438D-AD31-D3F4909A89BC}"/>
              </a:ext>
            </a:extLst>
          </p:cNvPr>
          <p:cNvSpPr>
            <a:spLocks noGrp="1"/>
          </p:cNvSpPr>
          <p:nvPr>
            <p:ph type="title"/>
          </p:nvPr>
        </p:nvSpPr>
        <p:spPr/>
        <p:txBody>
          <a:bodyPr/>
          <a:lstStyle/>
          <a:p>
            <a:r>
              <a:rPr lang="en-AU" dirty="0"/>
              <a:t>Staging Environment</a:t>
            </a:r>
          </a:p>
        </p:txBody>
      </p:sp>
      <p:sp>
        <p:nvSpPr>
          <p:cNvPr id="3" name="Text Placeholder 2">
            <a:extLst>
              <a:ext uri="{FF2B5EF4-FFF2-40B4-BE49-F238E27FC236}">
                <a16:creationId xmlns:a16="http://schemas.microsoft.com/office/drawing/2014/main" id="{9C19450D-39DA-4D89-A6F8-F34F92F3CACE}"/>
              </a:ext>
            </a:extLst>
          </p:cNvPr>
          <p:cNvSpPr>
            <a:spLocks noGrp="1"/>
          </p:cNvSpPr>
          <p:nvPr>
            <p:ph type="body" idx="1"/>
          </p:nvPr>
        </p:nvSpPr>
        <p:spPr/>
        <p:txBody>
          <a:bodyPr/>
          <a:lstStyle/>
          <a:p>
            <a:r>
              <a:rPr lang="en-AU" dirty="0"/>
              <a:t>Graeme Windley</a:t>
            </a:r>
          </a:p>
        </p:txBody>
      </p:sp>
      <p:sp>
        <p:nvSpPr>
          <p:cNvPr id="6" name="Slide Number Placeholder 5">
            <a:extLst>
              <a:ext uri="{FF2B5EF4-FFF2-40B4-BE49-F238E27FC236}">
                <a16:creationId xmlns:a16="http://schemas.microsoft.com/office/drawing/2014/main" id="{5AAE3FD5-19E6-4DA4-8DA0-DDF18922EDAB}"/>
              </a:ext>
            </a:extLst>
          </p:cNvPr>
          <p:cNvSpPr>
            <a:spLocks noGrp="1"/>
          </p:cNvSpPr>
          <p:nvPr>
            <p:ph type="sldNum" sz="quarter" idx="12"/>
          </p:nvPr>
        </p:nvSpPr>
        <p:spPr/>
        <p:txBody>
          <a:bodyPr/>
          <a:lstStyle/>
          <a:p>
            <a:fld id="{4EC81F68-4976-451A-B2E9-79BCBD2F70CC}" type="slidenum">
              <a:rPr lang="en-AU" smtClean="0"/>
              <a:pPr/>
              <a:t>25</a:t>
            </a:fld>
            <a:endParaRPr lang="en-AU" dirty="0"/>
          </a:p>
        </p:txBody>
      </p:sp>
    </p:spTree>
    <p:extLst>
      <p:ext uri="{BB962C8B-B14F-4D97-AF65-F5344CB8AC3E}">
        <p14:creationId xmlns:p14="http://schemas.microsoft.com/office/powerpoint/2010/main" val="66972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62A0FB-A44D-4BA6-BC99-33889BBED272}"/>
              </a:ext>
            </a:extLst>
          </p:cNvPr>
          <p:cNvSpPr/>
          <p:nvPr/>
        </p:nvSpPr>
        <p:spPr>
          <a:xfrm>
            <a:off x="4673109" y="1489042"/>
            <a:ext cx="4294245" cy="387991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050" dirty="0"/>
          </a:p>
        </p:txBody>
      </p:sp>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p:txBody>
          <a:bodyPr vert="horz" lIns="68580" tIns="34290" rIns="68580" bIns="34290" rtlCol="0" anchor="b" anchorCtr="0">
            <a:normAutofit/>
          </a:bodyPr>
          <a:lstStyle/>
          <a:p>
            <a:r>
              <a:rPr lang="en-AU" sz="3000" dirty="0"/>
              <a:t>5MS Staging Environment</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26</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146045" y="1489043"/>
            <a:ext cx="3922520" cy="3553579"/>
          </a:xfrm>
        </p:spPr>
        <p:txBody>
          <a:bodyPr>
            <a:noAutofit/>
          </a:bodyPr>
          <a:lstStyle/>
          <a:p>
            <a:pPr marL="0" indent="0">
              <a:lnSpc>
                <a:spcPct val="110000"/>
              </a:lnSpc>
              <a:buNone/>
            </a:pPr>
            <a:r>
              <a:rPr lang="en-AU" sz="1600" b="1" dirty="0"/>
              <a:t>What is the Purpose of the 5MS Staging Environment?</a:t>
            </a:r>
          </a:p>
          <a:p>
            <a:pPr lvl="0">
              <a:lnSpc>
                <a:spcPct val="110000"/>
              </a:lnSpc>
            </a:pPr>
            <a:r>
              <a:rPr lang="en-AU" sz="1600" dirty="0"/>
              <a:t>Assist participants building and testing their 5MS-related system changes. </a:t>
            </a:r>
          </a:p>
          <a:p>
            <a:pPr lvl="0">
              <a:lnSpc>
                <a:spcPct val="110000"/>
              </a:lnSpc>
            </a:pPr>
            <a:r>
              <a:rPr lang="en-AU" sz="1600" dirty="0"/>
              <a:t>Provide test environment for participants’ 5MS system testing:</a:t>
            </a:r>
          </a:p>
          <a:p>
            <a:pPr lvl="1">
              <a:lnSpc>
                <a:spcPct val="110000"/>
              </a:lnSpc>
            </a:pPr>
            <a:r>
              <a:rPr lang="en-AU" sz="1600" dirty="0"/>
              <a:t>enable participants to test their interfaces with AEMO, and </a:t>
            </a:r>
          </a:p>
          <a:p>
            <a:pPr lvl="1">
              <a:lnSpc>
                <a:spcPct val="110000"/>
              </a:lnSpc>
            </a:pPr>
            <a:r>
              <a:rPr lang="en-AU" sz="1600" dirty="0"/>
              <a:t>assist their development by being able to access early versions of screens, reports etc.</a:t>
            </a:r>
          </a:p>
          <a:p>
            <a:pPr>
              <a:lnSpc>
                <a:spcPct val="110000"/>
              </a:lnSpc>
            </a:pPr>
            <a:r>
              <a:rPr lang="en-AU" sz="1600" dirty="0"/>
              <a:t>Supports AEMO in assessing product quality before it is released into pre-PROD &amp; Market Trials. </a:t>
            </a:r>
          </a:p>
        </p:txBody>
      </p:sp>
      <p:sp>
        <p:nvSpPr>
          <p:cNvPr id="5" name="Content Placeholder 5">
            <a:extLst>
              <a:ext uri="{FF2B5EF4-FFF2-40B4-BE49-F238E27FC236}">
                <a16:creationId xmlns:a16="http://schemas.microsoft.com/office/drawing/2014/main" id="{2EA8FCC8-B367-4FAE-A0B6-DCFB3CCB9CDD}"/>
              </a:ext>
            </a:extLst>
          </p:cNvPr>
          <p:cNvSpPr txBox="1">
            <a:spLocks/>
          </p:cNvSpPr>
          <p:nvPr/>
        </p:nvSpPr>
        <p:spPr>
          <a:xfrm>
            <a:off x="4762144" y="1489043"/>
            <a:ext cx="4185287" cy="333407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1600" b="1" dirty="0"/>
              <a:t>What Functions will be Available in Staging?</a:t>
            </a:r>
          </a:p>
          <a:p>
            <a:pPr lvl="0">
              <a:lnSpc>
                <a:spcPct val="110000"/>
              </a:lnSpc>
            </a:pPr>
            <a:r>
              <a:rPr lang="en-AU" sz="1600" dirty="0"/>
              <a:t>Releases of various functions are scheduled from November 2019 to July 2020.</a:t>
            </a:r>
          </a:p>
          <a:p>
            <a:pPr lvl="0">
              <a:lnSpc>
                <a:spcPct val="110000"/>
              </a:lnSpc>
            </a:pPr>
            <a:r>
              <a:rPr lang="en-AU" sz="1600" dirty="0"/>
              <a:t>Relevant RM reports: </a:t>
            </a:r>
          </a:p>
          <a:p>
            <a:pPr lvl="1">
              <a:lnSpc>
                <a:spcPct val="110000"/>
              </a:lnSpc>
            </a:pPr>
            <a:r>
              <a:rPr lang="en-AU" sz="1600" dirty="0"/>
              <a:t>Will be provided in 5MS format throughout Q2 &amp; Q3 2020. </a:t>
            </a:r>
          </a:p>
          <a:p>
            <a:pPr lvl="1">
              <a:lnSpc>
                <a:spcPct val="110000"/>
              </a:lnSpc>
            </a:pPr>
            <a:r>
              <a:rPr lang="en-AU" sz="1600" dirty="0"/>
              <a:t>Participants can request, via the 5MS Mailbox, reports that they would like to receive as early as possible. AEMO will consider what is feasible with respect to internal development constraints.</a:t>
            </a:r>
          </a:p>
        </p:txBody>
      </p:sp>
    </p:spTree>
    <p:extLst>
      <p:ext uri="{BB962C8B-B14F-4D97-AF65-F5344CB8AC3E}">
        <p14:creationId xmlns:p14="http://schemas.microsoft.com/office/powerpoint/2010/main" val="3944307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62A0FB-A44D-4BA6-BC99-33889BBED272}"/>
              </a:ext>
            </a:extLst>
          </p:cNvPr>
          <p:cNvSpPr/>
          <p:nvPr/>
        </p:nvSpPr>
        <p:spPr>
          <a:xfrm>
            <a:off x="4673110" y="1489042"/>
            <a:ext cx="4030316" cy="3497549"/>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sz="1050" dirty="0"/>
          </a:p>
        </p:txBody>
      </p:sp>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p:txBody>
          <a:bodyPr vert="horz" lIns="68580" tIns="34290" rIns="68580" bIns="34290" rtlCol="0" anchor="b" anchorCtr="0">
            <a:normAutofit/>
          </a:bodyPr>
          <a:lstStyle/>
          <a:p>
            <a:r>
              <a:rPr lang="en-AU" sz="3000" dirty="0"/>
              <a:t>5MS Staging Environment</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27</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146044" y="1489043"/>
            <a:ext cx="4294245" cy="3553579"/>
          </a:xfrm>
        </p:spPr>
        <p:txBody>
          <a:bodyPr>
            <a:noAutofit/>
          </a:bodyPr>
          <a:lstStyle/>
          <a:p>
            <a:pPr marL="0" indent="0">
              <a:lnSpc>
                <a:spcPct val="110000"/>
              </a:lnSpc>
              <a:buNone/>
            </a:pPr>
            <a:r>
              <a:rPr lang="en-AU" sz="1400" b="1" dirty="0"/>
              <a:t>Expectation Setting:</a:t>
            </a:r>
            <a:endParaRPr lang="en-AU" sz="1400" b="1" u="sng" dirty="0"/>
          </a:p>
          <a:p>
            <a:pPr>
              <a:lnSpc>
                <a:spcPct val="110000"/>
              </a:lnSpc>
            </a:pPr>
            <a:r>
              <a:rPr lang="en-AU" sz="1400" dirty="0"/>
              <a:t>Staging is </a:t>
            </a:r>
            <a:r>
              <a:rPr lang="en-AU" sz="1400" i="1" dirty="0"/>
              <a:t>not</a:t>
            </a:r>
            <a:r>
              <a:rPr lang="en-AU" sz="1400" dirty="0"/>
              <a:t> </a:t>
            </a:r>
          </a:p>
          <a:p>
            <a:pPr lvl="1">
              <a:lnSpc>
                <a:spcPct val="110000"/>
              </a:lnSpc>
            </a:pPr>
            <a:r>
              <a:rPr lang="en-AU" sz="1400" dirty="0"/>
              <a:t>A Market Trial environment. There will be no co-ordination of Settlement Runs, Testing, Market Simulations, 7Day Pre-Dispatch, etc.</a:t>
            </a:r>
          </a:p>
          <a:p>
            <a:pPr lvl="2">
              <a:lnSpc>
                <a:spcPct val="110000"/>
              </a:lnSpc>
            </a:pPr>
            <a:r>
              <a:rPr lang="en-AU" sz="1400" dirty="0"/>
              <a:t>The Market Trial approach and timing will be communicated with the Readiness approach.</a:t>
            </a:r>
          </a:p>
          <a:p>
            <a:pPr lvl="1">
              <a:lnSpc>
                <a:spcPct val="110000"/>
              </a:lnSpc>
            </a:pPr>
            <a:r>
              <a:rPr lang="en-AU" sz="1400" dirty="0"/>
              <a:t>An end-to-End environment i.e. meter data information submitted won’t be reflected in a Settlement Run.</a:t>
            </a:r>
          </a:p>
          <a:p>
            <a:pPr lvl="1">
              <a:lnSpc>
                <a:spcPct val="110000"/>
              </a:lnSpc>
            </a:pPr>
            <a:r>
              <a:rPr lang="en-AU" sz="1400" dirty="0"/>
              <a:t>A place to deploy functions that are not impacted by 5MS.</a:t>
            </a:r>
          </a:p>
          <a:p>
            <a:pPr>
              <a:lnSpc>
                <a:spcPct val="110000"/>
              </a:lnSpc>
            </a:pPr>
            <a:r>
              <a:rPr lang="en-AU" sz="1400" dirty="0"/>
              <a:t>Performance is not guaranteed.</a:t>
            </a:r>
          </a:p>
          <a:p>
            <a:pPr>
              <a:lnSpc>
                <a:spcPct val="110000"/>
              </a:lnSpc>
            </a:pPr>
            <a:r>
              <a:rPr lang="en-AU" sz="1400" dirty="0"/>
              <a:t>Defects can be raised, will be triaged and fixes scheduled into AEMO’s 5MS development work. There are no SLAs for updating software in Staging.</a:t>
            </a:r>
          </a:p>
          <a:p>
            <a:pPr>
              <a:lnSpc>
                <a:spcPct val="110000"/>
              </a:lnSpc>
            </a:pPr>
            <a:r>
              <a:rPr lang="en-AU" sz="1400" dirty="0"/>
              <a:t>Input data (i.e. SCADA, demand forecasts) is likely to be static.</a:t>
            </a:r>
          </a:p>
        </p:txBody>
      </p:sp>
      <p:sp>
        <p:nvSpPr>
          <p:cNvPr id="5" name="Content Placeholder 5">
            <a:extLst>
              <a:ext uri="{FF2B5EF4-FFF2-40B4-BE49-F238E27FC236}">
                <a16:creationId xmlns:a16="http://schemas.microsoft.com/office/drawing/2014/main" id="{2EA8FCC8-B367-4FAE-A0B6-DCFB3CCB9CDD}"/>
              </a:ext>
            </a:extLst>
          </p:cNvPr>
          <p:cNvSpPr txBox="1">
            <a:spLocks/>
          </p:cNvSpPr>
          <p:nvPr/>
        </p:nvSpPr>
        <p:spPr>
          <a:xfrm>
            <a:off x="4762144" y="1489043"/>
            <a:ext cx="3459143" cy="333407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1600" b="1" dirty="0"/>
              <a:t>Access &amp; Support</a:t>
            </a:r>
          </a:p>
          <a:p>
            <a:pPr>
              <a:lnSpc>
                <a:spcPct val="110000"/>
              </a:lnSpc>
            </a:pPr>
            <a:r>
              <a:rPr lang="en-AU" sz="1600" dirty="0"/>
              <a:t>Participants arrange access to Staging by contacting AEMO Support Hub (5MS resolver group has been established in Service Now). </a:t>
            </a:r>
          </a:p>
          <a:p>
            <a:pPr>
              <a:lnSpc>
                <a:spcPct val="110000"/>
              </a:lnSpc>
            </a:pPr>
            <a:r>
              <a:rPr lang="en-AU" sz="1600" dirty="0"/>
              <a:t>We encourage Participants to log defects via the AEMO Support Hub process too.</a:t>
            </a:r>
          </a:p>
        </p:txBody>
      </p:sp>
    </p:spTree>
    <p:extLst>
      <p:ext uri="{BB962C8B-B14F-4D97-AF65-F5344CB8AC3E}">
        <p14:creationId xmlns:p14="http://schemas.microsoft.com/office/powerpoint/2010/main" val="412691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C6C9-0E00-44AC-95C2-C0B06101D0D5}"/>
              </a:ext>
            </a:extLst>
          </p:cNvPr>
          <p:cNvSpPr>
            <a:spLocks noGrp="1"/>
          </p:cNvSpPr>
          <p:nvPr>
            <p:ph type="title"/>
          </p:nvPr>
        </p:nvSpPr>
        <p:spPr/>
        <p:txBody>
          <a:bodyPr/>
          <a:lstStyle/>
          <a:p>
            <a:r>
              <a:rPr lang="en-AU" dirty="0"/>
              <a:t>Dispatch</a:t>
            </a:r>
          </a:p>
        </p:txBody>
      </p:sp>
      <p:sp>
        <p:nvSpPr>
          <p:cNvPr id="3" name="Text Placeholder 2">
            <a:extLst>
              <a:ext uri="{FF2B5EF4-FFF2-40B4-BE49-F238E27FC236}">
                <a16:creationId xmlns:a16="http://schemas.microsoft.com/office/drawing/2014/main" id="{0A0094A1-41A5-43D8-84E2-996E270D2848}"/>
              </a:ext>
            </a:extLst>
          </p:cNvPr>
          <p:cNvSpPr>
            <a:spLocks noGrp="1"/>
          </p:cNvSpPr>
          <p:nvPr>
            <p:ph type="body" idx="1"/>
          </p:nvPr>
        </p:nvSpPr>
        <p:spPr/>
        <p:txBody>
          <a:bodyPr/>
          <a:lstStyle/>
          <a:p>
            <a:r>
              <a:rPr lang="en-AU" dirty="0"/>
              <a:t>Shalindra Kulasuriya</a:t>
            </a:r>
          </a:p>
        </p:txBody>
      </p:sp>
      <p:sp>
        <p:nvSpPr>
          <p:cNvPr id="6" name="Slide Number Placeholder 5">
            <a:extLst>
              <a:ext uri="{FF2B5EF4-FFF2-40B4-BE49-F238E27FC236}">
                <a16:creationId xmlns:a16="http://schemas.microsoft.com/office/drawing/2014/main" id="{F1093AC5-B5D5-4361-887A-58077FCA18BC}"/>
              </a:ext>
            </a:extLst>
          </p:cNvPr>
          <p:cNvSpPr>
            <a:spLocks noGrp="1"/>
          </p:cNvSpPr>
          <p:nvPr>
            <p:ph type="sldNum" sz="quarter" idx="12"/>
          </p:nvPr>
        </p:nvSpPr>
        <p:spPr/>
        <p:txBody>
          <a:bodyPr/>
          <a:lstStyle/>
          <a:p>
            <a:fld id="{4EC81F68-4976-451A-B2E9-79BCBD2F70CC}" type="slidenum">
              <a:rPr lang="en-AU" smtClean="0"/>
              <a:pPr/>
              <a:t>28</a:t>
            </a:fld>
            <a:endParaRPr lang="en-AU" dirty="0"/>
          </a:p>
        </p:txBody>
      </p:sp>
    </p:spTree>
    <p:extLst>
      <p:ext uri="{BB962C8B-B14F-4D97-AF65-F5344CB8AC3E}">
        <p14:creationId xmlns:p14="http://schemas.microsoft.com/office/powerpoint/2010/main" val="370731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rrow: Left-Right 37">
            <a:extLst>
              <a:ext uri="{FF2B5EF4-FFF2-40B4-BE49-F238E27FC236}">
                <a16:creationId xmlns:a16="http://schemas.microsoft.com/office/drawing/2014/main" id="{BBB5F4DE-A7D9-4259-BAA8-1409CD49F621}"/>
              </a:ext>
            </a:extLst>
          </p:cNvPr>
          <p:cNvSpPr/>
          <p:nvPr/>
        </p:nvSpPr>
        <p:spPr>
          <a:xfrm>
            <a:off x="2873074" y="2535103"/>
            <a:ext cx="1967516" cy="1333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2" name="Title 1">
            <a:extLst>
              <a:ext uri="{FF2B5EF4-FFF2-40B4-BE49-F238E27FC236}">
                <a16:creationId xmlns:a16="http://schemas.microsoft.com/office/drawing/2014/main" id="{EA498DAF-BE02-48E7-92E0-AE87E8C00B3E}"/>
              </a:ext>
            </a:extLst>
          </p:cNvPr>
          <p:cNvSpPr>
            <a:spLocks noGrp="1"/>
          </p:cNvSpPr>
          <p:nvPr>
            <p:ph type="title"/>
          </p:nvPr>
        </p:nvSpPr>
        <p:spPr>
          <a:xfrm>
            <a:off x="262370" y="241268"/>
            <a:ext cx="8567304" cy="891779"/>
          </a:xfrm>
        </p:spPr>
        <p:txBody>
          <a:bodyPr>
            <a:normAutofit fontScale="90000"/>
          </a:bodyPr>
          <a:lstStyle/>
          <a:p>
            <a:r>
              <a:rPr lang="en-AU" dirty="0"/>
              <a:t>5MS Staging Environment – Dispatch – Bidding API</a:t>
            </a:r>
          </a:p>
        </p:txBody>
      </p:sp>
      <p:sp>
        <p:nvSpPr>
          <p:cNvPr id="11" name="Content Placeholder 2">
            <a:extLst>
              <a:ext uri="{FF2B5EF4-FFF2-40B4-BE49-F238E27FC236}">
                <a16:creationId xmlns:a16="http://schemas.microsoft.com/office/drawing/2014/main" id="{737C86D4-39E0-41A6-9617-5AC83E880EE0}"/>
              </a:ext>
            </a:extLst>
          </p:cNvPr>
          <p:cNvSpPr>
            <a:spLocks noGrp="1"/>
          </p:cNvSpPr>
          <p:nvPr>
            <p:ph idx="1"/>
          </p:nvPr>
        </p:nvSpPr>
        <p:spPr>
          <a:xfrm>
            <a:off x="262370" y="1572441"/>
            <a:ext cx="2665469" cy="470572"/>
          </a:xfrm>
        </p:spPr>
        <p:txBody>
          <a:bodyPr>
            <a:normAutofit/>
          </a:bodyPr>
          <a:lstStyle/>
          <a:p>
            <a:pPr marL="0" indent="0">
              <a:buNone/>
            </a:pPr>
            <a:r>
              <a:rPr lang="en-AU" sz="2400" b="1" dirty="0"/>
              <a:t>Current</a:t>
            </a:r>
          </a:p>
        </p:txBody>
      </p:sp>
      <p:pic>
        <p:nvPicPr>
          <p:cNvPr id="14" name="Picture 13">
            <a:extLst>
              <a:ext uri="{FF2B5EF4-FFF2-40B4-BE49-F238E27FC236}">
                <a16:creationId xmlns:a16="http://schemas.microsoft.com/office/drawing/2014/main" id="{17910E94-ECFE-48E6-8FEE-CFDFFD72422E}"/>
              </a:ext>
            </a:extLst>
          </p:cNvPr>
          <p:cNvPicPr>
            <a:picLocks noChangeAspect="1"/>
          </p:cNvPicPr>
          <p:nvPr/>
        </p:nvPicPr>
        <p:blipFill>
          <a:blip r:embed="rId2"/>
          <a:stretch>
            <a:fillRect/>
          </a:stretch>
        </p:blipFill>
        <p:spPr>
          <a:xfrm>
            <a:off x="1595105" y="2399050"/>
            <a:ext cx="1159566" cy="2860001"/>
          </a:xfrm>
          <a:prstGeom prst="rect">
            <a:avLst/>
          </a:prstGeom>
        </p:spPr>
      </p:pic>
      <p:pic>
        <p:nvPicPr>
          <p:cNvPr id="15" name="Picture 14">
            <a:extLst>
              <a:ext uri="{FF2B5EF4-FFF2-40B4-BE49-F238E27FC236}">
                <a16:creationId xmlns:a16="http://schemas.microsoft.com/office/drawing/2014/main" id="{C96CB42F-6EB3-4C5E-BD7F-AF017876DFD4}"/>
              </a:ext>
            </a:extLst>
          </p:cNvPr>
          <p:cNvPicPr>
            <a:picLocks noChangeAspect="1"/>
          </p:cNvPicPr>
          <p:nvPr/>
        </p:nvPicPr>
        <p:blipFill>
          <a:blip r:embed="rId3"/>
          <a:stretch>
            <a:fillRect/>
          </a:stretch>
        </p:blipFill>
        <p:spPr>
          <a:xfrm>
            <a:off x="1788366" y="3576076"/>
            <a:ext cx="773044" cy="378950"/>
          </a:xfrm>
          <a:prstGeom prst="rect">
            <a:avLst/>
          </a:prstGeom>
        </p:spPr>
      </p:pic>
      <p:pic>
        <p:nvPicPr>
          <p:cNvPr id="19" name="Picture 18">
            <a:extLst>
              <a:ext uri="{FF2B5EF4-FFF2-40B4-BE49-F238E27FC236}">
                <a16:creationId xmlns:a16="http://schemas.microsoft.com/office/drawing/2014/main" id="{1ACEE076-3849-44DA-888A-0CD045B069FA}"/>
              </a:ext>
            </a:extLst>
          </p:cNvPr>
          <p:cNvPicPr>
            <a:picLocks noChangeAspect="1"/>
          </p:cNvPicPr>
          <p:nvPr/>
        </p:nvPicPr>
        <p:blipFill>
          <a:blip r:embed="rId4"/>
          <a:stretch>
            <a:fillRect/>
          </a:stretch>
        </p:blipFill>
        <p:spPr>
          <a:xfrm>
            <a:off x="5004045" y="1991183"/>
            <a:ext cx="558310" cy="378950"/>
          </a:xfrm>
          <a:prstGeom prst="rect">
            <a:avLst/>
          </a:prstGeom>
        </p:spPr>
      </p:pic>
      <p:pic>
        <p:nvPicPr>
          <p:cNvPr id="20" name="Picture 19">
            <a:extLst>
              <a:ext uri="{FF2B5EF4-FFF2-40B4-BE49-F238E27FC236}">
                <a16:creationId xmlns:a16="http://schemas.microsoft.com/office/drawing/2014/main" id="{C35128EB-EB6A-4F55-8A25-B38295EFFE2E}"/>
              </a:ext>
            </a:extLst>
          </p:cNvPr>
          <p:cNvPicPr>
            <a:picLocks noChangeAspect="1"/>
          </p:cNvPicPr>
          <p:nvPr/>
        </p:nvPicPr>
        <p:blipFill>
          <a:blip r:embed="rId5"/>
          <a:stretch>
            <a:fillRect/>
          </a:stretch>
        </p:blipFill>
        <p:spPr>
          <a:xfrm>
            <a:off x="4971835" y="3354593"/>
            <a:ext cx="622730" cy="986700"/>
          </a:xfrm>
          <a:prstGeom prst="rect">
            <a:avLst/>
          </a:prstGeom>
        </p:spPr>
      </p:pic>
      <p:pic>
        <p:nvPicPr>
          <p:cNvPr id="21" name="Picture 20">
            <a:extLst>
              <a:ext uri="{FF2B5EF4-FFF2-40B4-BE49-F238E27FC236}">
                <a16:creationId xmlns:a16="http://schemas.microsoft.com/office/drawing/2014/main" id="{4F9DC632-40AF-4408-B73E-7B489C3A0ADA}"/>
              </a:ext>
            </a:extLst>
          </p:cNvPr>
          <p:cNvPicPr>
            <a:picLocks noChangeAspect="1"/>
          </p:cNvPicPr>
          <p:nvPr/>
        </p:nvPicPr>
        <p:blipFill>
          <a:blip r:embed="rId6"/>
          <a:stretch>
            <a:fillRect/>
          </a:stretch>
        </p:blipFill>
        <p:spPr>
          <a:xfrm>
            <a:off x="5004045" y="4341293"/>
            <a:ext cx="558310" cy="1051050"/>
          </a:xfrm>
          <a:prstGeom prst="rect">
            <a:avLst/>
          </a:prstGeom>
        </p:spPr>
      </p:pic>
      <p:pic>
        <p:nvPicPr>
          <p:cNvPr id="25" name="Picture 24">
            <a:extLst>
              <a:ext uri="{FF2B5EF4-FFF2-40B4-BE49-F238E27FC236}">
                <a16:creationId xmlns:a16="http://schemas.microsoft.com/office/drawing/2014/main" id="{36F820FD-2FC0-41DB-93E1-C88243F435C5}"/>
              </a:ext>
            </a:extLst>
          </p:cNvPr>
          <p:cNvPicPr>
            <a:picLocks noChangeAspect="1"/>
          </p:cNvPicPr>
          <p:nvPr/>
        </p:nvPicPr>
        <p:blipFill>
          <a:blip r:embed="rId7"/>
          <a:stretch>
            <a:fillRect/>
          </a:stretch>
        </p:blipFill>
        <p:spPr>
          <a:xfrm>
            <a:off x="2897449" y="4166118"/>
            <a:ext cx="1531772" cy="700700"/>
          </a:xfrm>
          <a:prstGeom prst="rect">
            <a:avLst/>
          </a:prstGeom>
        </p:spPr>
      </p:pic>
      <p:cxnSp>
        <p:nvCxnSpPr>
          <p:cNvPr id="27" name="Straight Connector 26">
            <a:extLst>
              <a:ext uri="{FF2B5EF4-FFF2-40B4-BE49-F238E27FC236}">
                <a16:creationId xmlns:a16="http://schemas.microsoft.com/office/drawing/2014/main" id="{1CD78EE6-FDE1-42DB-A94A-983E2ACE3662}"/>
              </a:ext>
            </a:extLst>
          </p:cNvPr>
          <p:cNvCxnSpPr/>
          <p:nvPr/>
        </p:nvCxnSpPr>
        <p:spPr>
          <a:xfrm>
            <a:off x="4572000" y="2370133"/>
            <a:ext cx="0" cy="283051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9232893-3EAF-4860-A316-84F57A17CE5A}"/>
              </a:ext>
            </a:extLst>
          </p:cNvPr>
          <p:cNvCxnSpPr/>
          <p:nvPr/>
        </p:nvCxnSpPr>
        <p:spPr>
          <a:xfrm flipH="1">
            <a:off x="4572000" y="3679031"/>
            <a:ext cx="399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0CBF98-7A7C-4ED9-9243-1C226C54D3B1}"/>
              </a:ext>
            </a:extLst>
          </p:cNvPr>
          <p:cNvCxnSpPr/>
          <p:nvPr/>
        </p:nvCxnSpPr>
        <p:spPr>
          <a:xfrm flipH="1">
            <a:off x="4572000" y="4625578"/>
            <a:ext cx="39983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8F71EF85-620A-4FF7-A3C5-83F73C56068F}"/>
              </a:ext>
            </a:extLst>
          </p:cNvPr>
          <p:cNvSpPr txBox="1">
            <a:spLocks/>
          </p:cNvSpPr>
          <p:nvPr/>
        </p:nvSpPr>
        <p:spPr>
          <a:xfrm>
            <a:off x="264883" y="1582158"/>
            <a:ext cx="2938030" cy="470572"/>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700" b="1" dirty="0"/>
              <a:t>5-minute Settlements</a:t>
            </a:r>
          </a:p>
        </p:txBody>
      </p:sp>
      <p:cxnSp>
        <p:nvCxnSpPr>
          <p:cNvPr id="33" name="Straight Connector 32">
            <a:extLst>
              <a:ext uri="{FF2B5EF4-FFF2-40B4-BE49-F238E27FC236}">
                <a16:creationId xmlns:a16="http://schemas.microsoft.com/office/drawing/2014/main" id="{9BDBA8C4-67A4-4076-AA9A-0A4B2D1D2E64}"/>
              </a:ext>
            </a:extLst>
          </p:cNvPr>
          <p:cNvCxnSpPr/>
          <p:nvPr/>
        </p:nvCxnSpPr>
        <p:spPr>
          <a:xfrm flipH="1">
            <a:off x="4571999" y="2833505"/>
            <a:ext cx="399835" cy="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5096463-75B7-4516-AFB2-1D5CF4C26DDC}"/>
              </a:ext>
            </a:extLst>
          </p:cNvPr>
          <p:cNvPicPr>
            <a:picLocks noChangeAspect="1"/>
          </p:cNvPicPr>
          <p:nvPr/>
        </p:nvPicPr>
        <p:blipFill>
          <a:blip r:embed="rId8"/>
          <a:stretch>
            <a:fillRect/>
          </a:stretch>
        </p:blipFill>
        <p:spPr>
          <a:xfrm>
            <a:off x="4925543" y="2468850"/>
            <a:ext cx="801675" cy="743600"/>
          </a:xfrm>
          <a:prstGeom prst="rect">
            <a:avLst/>
          </a:prstGeom>
        </p:spPr>
      </p:pic>
      <p:pic>
        <p:nvPicPr>
          <p:cNvPr id="35" name="Picture 34">
            <a:extLst>
              <a:ext uri="{FF2B5EF4-FFF2-40B4-BE49-F238E27FC236}">
                <a16:creationId xmlns:a16="http://schemas.microsoft.com/office/drawing/2014/main" id="{8B9B0B9C-E6E2-43FF-BF17-776929E97D78}"/>
              </a:ext>
            </a:extLst>
          </p:cNvPr>
          <p:cNvPicPr>
            <a:picLocks noChangeAspect="1"/>
          </p:cNvPicPr>
          <p:nvPr/>
        </p:nvPicPr>
        <p:blipFill>
          <a:blip r:embed="rId9"/>
          <a:stretch>
            <a:fillRect/>
          </a:stretch>
        </p:blipFill>
        <p:spPr>
          <a:xfrm>
            <a:off x="3202913" y="3119484"/>
            <a:ext cx="923358" cy="243100"/>
          </a:xfrm>
          <a:prstGeom prst="rect">
            <a:avLst/>
          </a:prstGeom>
        </p:spPr>
      </p:pic>
      <p:pic>
        <p:nvPicPr>
          <p:cNvPr id="36" name="Picture 35">
            <a:extLst>
              <a:ext uri="{FF2B5EF4-FFF2-40B4-BE49-F238E27FC236}">
                <a16:creationId xmlns:a16="http://schemas.microsoft.com/office/drawing/2014/main" id="{21B0AF7A-4557-42F3-8D54-71900FB9B6F0}"/>
              </a:ext>
            </a:extLst>
          </p:cNvPr>
          <p:cNvPicPr>
            <a:picLocks noChangeAspect="1"/>
          </p:cNvPicPr>
          <p:nvPr/>
        </p:nvPicPr>
        <p:blipFill>
          <a:blip r:embed="rId10"/>
          <a:stretch>
            <a:fillRect/>
          </a:stretch>
        </p:blipFill>
        <p:spPr>
          <a:xfrm>
            <a:off x="2808507" y="3296879"/>
            <a:ext cx="1775138" cy="849587"/>
          </a:xfrm>
          <a:prstGeom prst="rect">
            <a:avLst/>
          </a:prstGeom>
        </p:spPr>
      </p:pic>
      <p:pic>
        <p:nvPicPr>
          <p:cNvPr id="34" name="Picture 33">
            <a:extLst>
              <a:ext uri="{FF2B5EF4-FFF2-40B4-BE49-F238E27FC236}">
                <a16:creationId xmlns:a16="http://schemas.microsoft.com/office/drawing/2014/main" id="{73A0C21A-201B-4A7D-BBB6-0995C6383E94}"/>
              </a:ext>
            </a:extLst>
          </p:cNvPr>
          <p:cNvPicPr>
            <a:picLocks noChangeAspect="1"/>
          </p:cNvPicPr>
          <p:nvPr/>
        </p:nvPicPr>
        <p:blipFill>
          <a:blip r:embed="rId11"/>
          <a:stretch>
            <a:fillRect/>
          </a:stretch>
        </p:blipFill>
        <p:spPr>
          <a:xfrm>
            <a:off x="2873076" y="2510536"/>
            <a:ext cx="1698923" cy="535600"/>
          </a:xfrm>
          <a:prstGeom prst="rect">
            <a:avLst/>
          </a:prstGeom>
        </p:spPr>
      </p:pic>
      <p:pic>
        <p:nvPicPr>
          <p:cNvPr id="37" name="Picture 36">
            <a:extLst>
              <a:ext uri="{FF2B5EF4-FFF2-40B4-BE49-F238E27FC236}">
                <a16:creationId xmlns:a16="http://schemas.microsoft.com/office/drawing/2014/main" id="{ACEC5C6F-1CEC-4568-89B2-6D4921C8C06C}"/>
              </a:ext>
            </a:extLst>
          </p:cNvPr>
          <p:cNvPicPr>
            <a:picLocks noChangeAspect="1"/>
          </p:cNvPicPr>
          <p:nvPr/>
        </p:nvPicPr>
        <p:blipFill>
          <a:blip r:embed="rId12"/>
          <a:stretch>
            <a:fillRect/>
          </a:stretch>
        </p:blipFill>
        <p:spPr>
          <a:xfrm>
            <a:off x="3826806" y="2186098"/>
            <a:ext cx="433767" cy="369884"/>
          </a:xfrm>
          <a:prstGeom prst="rect">
            <a:avLst/>
          </a:prstGeom>
        </p:spPr>
      </p:pic>
      <p:sp>
        <p:nvSpPr>
          <p:cNvPr id="39" name="TextBox 38">
            <a:extLst>
              <a:ext uri="{FF2B5EF4-FFF2-40B4-BE49-F238E27FC236}">
                <a16:creationId xmlns:a16="http://schemas.microsoft.com/office/drawing/2014/main" id="{4123CC80-9B73-4B86-9860-619ACC157596}"/>
              </a:ext>
            </a:extLst>
          </p:cNvPr>
          <p:cNvSpPr txBox="1"/>
          <p:nvPr/>
        </p:nvSpPr>
        <p:spPr>
          <a:xfrm>
            <a:off x="6159261" y="2078909"/>
            <a:ext cx="2418681"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API connections use SSL Certificate to secure transport layer</a:t>
            </a:r>
          </a:p>
        </p:txBody>
      </p:sp>
      <p:sp>
        <p:nvSpPr>
          <p:cNvPr id="40" name="TextBox 39">
            <a:extLst>
              <a:ext uri="{FF2B5EF4-FFF2-40B4-BE49-F238E27FC236}">
                <a16:creationId xmlns:a16="http://schemas.microsoft.com/office/drawing/2014/main" id="{168BDCD6-0F25-43CF-9457-57666C9D48FB}"/>
              </a:ext>
            </a:extLst>
          </p:cNvPr>
          <p:cNvSpPr txBox="1"/>
          <p:nvPr/>
        </p:nvSpPr>
        <p:spPr>
          <a:xfrm>
            <a:off x="6165690" y="2586734"/>
            <a:ext cx="2412252"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AEMO issues the SSL certificates to participants on request</a:t>
            </a:r>
          </a:p>
        </p:txBody>
      </p:sp>
      <p:sp>
        <p:nvSpPr>
          <p:cNvPr id="41" name="TextBox 40">
            <a:extLst>
              <a:ext uri="{FF2B5EF4-FFF2-40B4-BE49-F238E27FC236}">
                <a16:creationId xmlns:a16="http://schemas.microsoft.com/office/drawing/2014/main" id="{E29A634A-C67A-4F0E-9564-E58B138DB849}"/>
              </a:ext>
            </a:extLst>
          </p:cNvPr>
          <p:cNvSpPr txBox="1"/>
          <p:nvPr/>
        </p:nvSpPr>
        <p:spPr>
          <a:xfrm>
            <a:off x="6159262" y="3192080"/>
            <a:ext cx="2412252"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Five Bidding API’s to support Energy, FCAS and MNSP bids.</a:t>
            </a:r>
          </a:p>
        </p:txBody>
      </p:sp>
      <p:sp>
        <p:nvSpPr>
          <p:cNvPr id="42" name="TextBox 41">
            <a:extLst>
              <a:ext uri="{FF2B5EF4-FFF2-40B4-BE49-F238E27FC236}">
                <a16:creationId xmlns:a16="http://schemas.microsoft.com/office/drawing/2014/main" id="{01C1BCF1-3575-484A-A311-05AE92ED3ED8}"/>
              </a:ext>
            </a:extLst>
          </p:cNvPr>
          <p:cNvSpPr txBox="1"/>
          <p:nvPr/>
        </p:nvSpPr>
        <p:spPr>
          <a:xfrm>
            <a:off x="6159262" y="3731673"/>
            <a:ext cx="2412252"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POST API response will be compressed</a:t>
            </a:r>
          </a:p>
        </p:txBody>
      </p:sp>
      <p:sp>
        <p:nvSpPr>
          <p:cNvPr id="43" name="TextBox 42">
            <a:extLst>
              <a:ext uri="{FF2B5EF4-FFF2-40B4-BE49-F238E27FC236}">
                <a16:creationId xmlns:a16="http://schemas.microsoft.com/office/drawing/2014/main" id="{D953BE25-9F92-418B-8FDD-C847BC3495D8}"/>
              </a:ext>
            </a:extLst>
          </p:cNvPr>
          <p:cNvSpPr txBox="1"/>
          <p:nvPr/>
        </p:nvSpPr>
        <p:spPr>
          <a:xfrm>
            <a:off x="6159262" y="4222475"/>
            <a:ext cx="241868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Throttling on API calls to 1 call per second per participantID.</a:t>
            </a:r>
          </a:p>
        </p:txBody>
      </p:sp>
      <p:sp>
        <p:nvSpPr>
          <p:cNvPr id="44" name="TextBox 43">
            <a:extLst>
              <a:ext uri="{FF2B5EF4-FFF2-40B4-BE49-F238E27FC236}">
                <a16:creationId xmlns:a16="http://schemas.microsoft.com/office/drawing/2014/main" id="{3FC3FD09-91F3-44A9-8C04-552A826472AC}"/>
              </a:ext>
            </a:extLst>
          </p:cNvPr>
          <p:cNvSpPr txBox="1"/>
          <p:nvPr/>
        </p:nvSpPr>
        <p:spPr>
          <a:xfrm>
            <a:off x="3423792" y="6158174"/>
            <a:ext cx="1899726" cy="415498"/>
          </a:xfrm>
          <a:prstGeom prst="rect">
            <a:avLst/>
          </a:prstGeom>
          <a:noFill/>
        </p:spPr>
        <p:txBody>
          <a:bodyPr wrap="square" rtlCol="0">
            <a:spAutoFit/>
          </a:bodyPr>
          <a:lstStyle/>
          <a:p>
            <a:r>
              <a:rPr lang="en-AU" sz="2100" b="1" dirty="0"/>
              <a:t>QUESTIONS ?</a:t>
            </a:r>
          </a:p>
        </p:txBody>
      </p:sp>
      <p:sp>
        <p:nvSpPr>
          <p:cNvPr id="45" name="TextBox 44">
            <a:extLst>
              <a:ext uri="{FF2B5EF4-FFF2-40B4-BE49-F238E27FC236}">
                <a16:creationId xmlns:a16="http://schemas.microsoft.com/office/drawing/2014/main" id="{DC00DC4C-7708-4111-AC41-1D8496FCD42A}"/>
              </a:ext>
            </a:extLst>
          </p:cNvPr>
          <p:cNvSpPr txBox="1"/>
          <p:nvPr/>
        </p:nvSpPr>
        <p:spPr>
          <a:xfrm>
            <a:off x="6159262" y="4808235"/>
            <a:ext cx="2412252" cy="9002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Participants required to change their systems to produce a JSON format for Energy, FCAS and MNSP bids, replacing the existing TXT format by 1 July 2021.</a:t>
            </a:r>
          </a:p>
        </p:txBody>
      </p:sp>
      <p:sp>
        <p:nvSpPr>
          <p:cNvPr id="46" name="Oval 45">
            <a:extLst>
              <a:ext uri="{FF2B5EF4-FFF2-40B4-BE49-F238E27FC236}">
                <a16:creationId xmlns:a16="http://schemas.microsoft.com/office/drawing/2014/main" id="{82F7D92D-EC8E-430E-A4B7-08F962319821}"/>
              </a:ext>
            </a:extLst>
          </p:cNvPr>
          <p:cNvSpPr/>
          <p:nvPr/>
        </p:nvSpPr>
        <p:spPr>
          <a:xfrm>
            <a:off x="4703445" y="2326005"/>
            <a:ext cx="1240147" cy="98669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3" name="Slide Number Placeholder 2">
            <a:extLst>
              <a:ext uri="{FF2B5EF4-FFF2-40B4-BE49-F238E27FC236}">
                <a16:creationId xmlns:a16="http://schemas.microsoft.com/office/drawing/2014/main" id="{6D5E52D8-CCA1-43AE-8B5A-176899B398C4}"/>
              </a:ext>
            </a:extLst>
          </p:cNvPr>
          <p:cNvSpPr>
            <a:spLocks noGrp="1"/>
          </p:cNvSpPr>
          <p:nvPr>
            <p:ph type="sldNum" sz="quarter" idx="12"/>
          </p:nvPr>
        </p:nvSpPr>
        <p:spPr/>
        <p:txBody>
          <a:bodyPr/>
          <a:lstStyle/>
          <a:p>
            <a:fld id="{4EC81F68-4976-451A-B2E9-79BCBD2F70CC}" type="slidenum">
              <a:rPr lang="en-AU" smtClean="0"/>
              <a:t>29</a:t>
            </a:fld>
            <a:endParaRPr lang="en-AU" dirty="0"/>
          </a:p>
        </p:txBody>
      </p:sp>
    </p:spTree>
    <p:extLst>
      <p:ext uri="{BB962C8B-B14F-4D97-AF65-F5344CB8AC3E}">
        <p14:creationId xmlns:p14="http://schemas.microsoft.com/office/powerpoint/2010/main" val="3311343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xEl>
                                              <p:pRg st="0" end="0"/>
                                            </p:txEl>
                                          </p:spTgt>
                                        </p:tgtEl>
                                        <p:attrNameLst>
                                          <p:attrName>style.visibility</p:attrName>
                                        </p:attrNameLst>
                                      </p:cBhvr>
                                      <p:to>
                                        <p:strVal val="visible"/>
                                      </p:to>
                                    </p:set>
                                    <p:animEffect transition="in" filter="fade">
                                      <p:cBhvr>
                                        <p:cTn id="49" dur="500"/>
                                        <p:tgtEl>
                                          <p:spTgt spid="3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anim calcmode="lin" valueType="num">
                                      <p:cBhvr>
                                        <p:cTn id="91" dur="1000" fill="hold"/>
                                        <p:tgtEl>
                                          <p:spTgt spid="39"/>
                                        </p:tgtEl>
                                        <p:attrNameLst>
                                          <p:attrName>ppt_x</p:attrName>
                                        </p:attrNameLst>
                                      </p:cBhvr>
                                      <p:tavLst>
                                        <p:tav tm="0">
                                          <p:val>
                                            <p:strVal val="#ppt_x"/>
                                          </p:val>
                                        </p:tav>
                                        <p:tav tm="100000">
                                          <p:val>
                                            <p:strVal val="#ppt_x"/>
                                          </p:val>
                                        </p:tav>
                                      </p:tavLst>
                                    </p:anim>
                                    <p:anim calcmode="lin" valueType="num">
                                      <p:cBhvr>
                                        <p:cTn id="9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000"/>
                                        <p:tgtEl>
                                          <p:spTgt spid="42"/>
                                        </p:tgtEl>
                                      </p:cBhvr>
                                    </p:animEffect>
                                    <p:anim calcmode="lin" valueType="num">
                                      <p:cBhvr>
                                        <p:cTn id="112" dur="1000" fill="hold"/>
                                        <p:tgtEl>
                                          <p:spTgt spid="42"/>
                                        </p:tgtEl>
                                        <p:attrNameLst>
                                          <p:attrName>ppt_x</p:attrName>
                                        </p:attrNameLst>
                                      </p:cBhvr>
                                      <p:tavLst>
                                        <p:tav tm="0">
                                          <p:val>
                                            <p:strVal val="#ppt_x"/>
                                          </p:val>
                                        </p:tav>
                                        <p:tav tm="100000">
                                          <p:val>
                                            <p:strVal val="#ppt_x"/>
                                          </p:val>
                                        </p:tav>
                                      </p:tavLst>
                                    </p:anim>
                                    <p:anim calcmode="lin" valueType="num">
                                      <p:cBhvr>
                                        <p:cTn id="11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1000"/>
                                        <p:tgtEl>
                                          <p:spTgt spid="43"/>
                                        </p:tgtEl>
                                      </p:cBhvr>
                                    </p:animEffect>
                                    <p:anim calcmode="lin" valueType="num">
                                      <p:cBhvr>
                                        <p:cTn id="119" dur="1000" fill="hold"/>
                                        <p:tgtEl>
                                          <p:spTgt spid="43"/>
                                        </p:tgtEl>
                                        <p:attrNameLst>
                                          <p:attrName>ppt_x</p:attrName>
                                        </p:attrNameLst>
                                      </p:cBhvr>
                                      <p:tavLst>
                                        <p:tav tm="0">
                                          <p:val>
                                            <p:strVal val="#ppt_x"/>
                                          </p:val>
                                        </p:tav>
                                        <p:tav tm="100000">
                                          <p:val>
                                            <p:strVal val="#ppt_x"/>
                                          </p:val>
                                        </p:tav>
                                      </p:tavLst>
                                    </p:anim>
                                    <p:anim calcmode="lin" valueType="num">
                                      <p:cBhvr>
                                        <p:cTn id="12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additive="base">
                                        <p:cTn id="125" dur="1000" fill="hold"/>
                                        <p:tgtEl>
                                          <p:spTgt spid="45"/>
                                        </p:tgtEl>
                                        <p:attrNameLst>
                                          <p:attrName>ppt_x</p:attrName>
                                        </p:attrNameLst>
                                      </p:cBhvr>
                                      <p:tavLst>
                                        <p:tav tm="0">
                                          <p:val>
                                            <p:strVal val="#ppt_x"/>
                                          </p:val>
                                        </p:tav>
                                        <p:tav tm="100000">
                                          <p:val>
                                            <p:strVal val="#ppt_x"/>
                                          </p:val>
                                        </p:tav>
                                      </p:tavLst>
                                    </p:anim>
                                    <p:anim calcmode="lin" valueType="num">
                                      <p:cBhvr additive="base">
                                        <p:cTn id="126"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xit" presetSubtype="0" fill="hold" grpId="1" nodeType="clickEffect">
                                  <p:stCondLst>
                                    <p:cond delay="0"/>
                                  </p:stCondLst>
                                  <p:childTnLst>
                                    <p:animEffect transition="out" filter="fade">
                                      <p:cBhvr>
                                        <p:cTn id="130" dur="1000"/>
                                        <p:tgtEl>
                                          <p:spTgt spid="39"/>
                                        </p:tgtEl>
                                      </p:cBhvr>
                                    </p:animEffect>
                                    <p:anim calcmode="lin" valueType="num">
                                      <p:cBhvr>
                                        <p:cTn id="131" dur="1000"/>
                                        <p:tgtEl>
                                          <p:spTgt spid="39"/>
                                        </p:tgtEl>
                                        <p:attrNameLst>
                                          <p:attrName>ppt_x</p:attrName>
                                        </p:attrNameLst>
                                      </p:cBhvr>
                                      <p:tavLst>
                                        <p:tav tm="0">
                                          <p:val>
                                            <p:strVal val="ppt_x"/>
                                          </p:val>
                                        </p:tav>
                                        <p:tav tm="100000">
                                          <p:val>
                                            <p:strVal val="ppt_x"/>
                                          </p:val>
                                        </p:tav>
                                      </p:tavLst>
                                    </p:anim>
                                    <p:anim calcmode="lin" valueType="num">
                                      <p:cBhvr>
                                        <p:cTn id="132" dur="1000"/>
                                        <p:tgtEl>
                                          <p:spTgt spid="39"/>
                                        </p:tgtEl>
                                        <p:attrNameLst>
                                          <p:attrName>ppt_y</p:attrName>
                                        </p:attrNameLst>
                                      </p:cBhvr>
                                      <p:tavLst>
                                        <p:tav tm="0">
                                          <p:val>
                                            <p:strVal val="ppt_y"/>
                                          </p:val>
                                        </p:tav>
                                        <p:tav tm="100000">
                                          <p:val>
                                            <p:strVal val="ppt_y+.1"/>
                                          </p:val>
                                        </p:tav>
                                      </p:tavLst>
                                    </p:anim>
                                    <p:set>
                                      <p:cBhvr>
                                        <p:cTn id="133" dur="1" fill="hold">
                                          <p:stCondLst>
                                            <p:cond delay="999"/>
                                          </p:stCondLst>
                                        </p:cTn>
                                        <p:tgtEl>
                                          <p:spTgt spid="39"/>
                                        </p:tgtEl>
                                        <p:attrNameLst>
                                          <p:attrName>style.visibility</p:attrName>
                                        </p:attrNameLst>
                                      </p:cBhvr>
                                      <p:to>
                                        <p:strVal val="hidden"/>
                                      </p:to>
                                    </p:set>
                                  </p:childTnLst>
                                </p:cTn>
                              </p:par>
                              <p:par>
                                <p:cTn id="134" presetID="42" presetClass="exit" presetSubtype="0" fill="hold" grpId="1" nodeType="withEffect">
                                  <p:stCondLst>
                                    <p:cond delay="0"/>
                                  </p:stCondLst>
                                  <p:childTnLst>
                                    <p:animEffect transition="out" filter="fade">
                                      <p:cBhvr>
                                        <p:cTn id="135" dur="1000"/>
                                        <p:tgtEl>
                                          <p:spTgt spid="40"/>
                                        </p:tgtEl>
                                      </p:cBhvr>
                                    </p:animEffect>
                                    <p:anim calcmode="lin" valueType="num">
                                      <p:cBhvr>
                                        <p:cTn id="136" dur="1000"/>
                                        <p:tgtEl>
                                          <p:spTgt spid="40"/>
                                        </p:tgtEl>
                                        <p:attrNameLst>
                                          <p:attrName>ppt_x</p:attrName>
                                        </p:attrNameLst>
                                      </p:cBhvr>
                                      <p:tavLst>
                                        <p:tav tm="0">
                                          <p:val>
                                            <p:strVal val="ppt_x"/>
                                          </p:val>
                                        </p:tav>
                                        <p:tav tm="100000">
                                          <p:val>
                                            <p:strVal val="ppt_x"/>
                                          </p:val>
                                        </p:tav>
                                      </p:tavLst>
                                    </p:anim>
                                    <p:anim calcmode="lin" valueType="num">
                                      <p:cBhvr>
                                        <p:cTn id="137" dur="1000"/>
                                        <p:tgtEl>
                                          <p:spTgt spid="40"/>
                                        </p:tgtEl>
                                        <p:attrNameLst>
                                          <p:attrName>ppt_y</p:attrName>
                                        </p:attrNameLst>
                                      </p:cBhvr>
                                      <p:tavLst>
                                        <p:tav tm="0">
                                          <p:val>
                                            <p:strVal val="ppt_y"/>
                                          </p:val>
                                        </p:tav>
                                        <p:tav tm="100000">
                                          <p:val>
                                            <p:strVal val="ppt_y+.1"/>
                                          </p:val>
                                        </p:tav>
                                      </p:tavLst>
                                    </p:anim>
                                    <p:set>
                                      <p:cBhvr>
                                        <p:cTn id="138" dur="1" fill="hold">
                                          <p:stCondLst>
                                            <p:cond delay="999"/>
                                          </p:stCondLst>
                                        </p:cTn>
                                        <p:tgtEl>
                                          <p:spTgt spid="40"/>
                                        </p:tgtEl>
                                        <p:attrNameLst>
                                          <p:attrName>style.visibility</p:attrName>
                                        </p:attrNameLst>
                                      </p:cBhvr>
                                      <p:to>
                                        <p:strVal val="hidden"/>
                                      </p:to>
                                    </p:set>
                                  </p:childTnLst>
                                </p:cTn>
                              </p:par>
                              <p:par>
                                <p:cTn id="139" presetID="42" presetClass="exit" presetSubtype="0" fill="hold" grpId="1" nodeType="withEffect">
                                  <p:stCondLst>
                                    <p:cond delay="0"/>
                                  </p:stCondLst>
                                  <p:childTnLst>
                                    <p:animEffect transition="out" filter="fade">
                                      <p:cBhvr>
                                        <p:cTn id="140" dur="1000"/>
                                        <p:tgtEl>
                                          <p:spTgt spid="41"/>
                                        </p:tgtEl>
                                      </p:cBhvr>
                                    </p:animEffect>
                                    <p:anim calcmode="lin" valueType="num">
                                      <p:cBhvr>
                                        <p:cTn id="141" dur="1000"/>
                                        <p:tgtEl>
                                          <p:spTgt spid="41"/>
                                        </p:tgtEl>
                                        <p:attrNameLst>
                                          <p:attrName>ppt_x</p:attrName>
                                        </p:attrNameLst>
                                      </p:cBhvr>
                                      <p:tavLst>
                                        <p:tav tm="0">
                                          <p:val>
                                            <p:strVal val="ppt_x"/>
                                          </p:val>
                                        </p:tav>
                                        <p:tav tm="100000">
                                          <p:val>
                                            <p:strVal val="ppt_x"/>
                                          </p:val>
                                        </p:tav>
                                      </p:tavLst>
                                    </p:anim>
                                    <p:anim calcmode="lin" valueType="num">
                                      <p:cBhvr>
                                        <p:cTn id="142" dur="1000"/>
                                        <p:tgtEl>
                                          <p:spTgt spid="41"/>
                                        </p:tgtEl>
                                        <p:attrNameLst>
                                          <p:attrName>ppt_y</p:attrName>
                                        </p:attrNameLst>
                                      </p:cBhvr>
                                      <p:tavLst>
                                        <p:tav tm="0">
                                          <p:val>
                                            <p:strVal val="ppt_y"/>
                                          </p:val>
                                        </p:tav>
                                        <p:tav tm="100000">
                                          <p:val>
                                            <p:strVal val="ppt_y+.1"/>
                                          </p:val>
                                        </p:tav>
                                      </p:tavLst>
                                    </p:anim>
                                    <p:set>
                                      <p:cBhvr>
                                        <p:cTn id="143" dur="1" fill="hold">
                                          <p:stCondLst>
                                            <p:cond delay="999"/>
                                          </p:stCondLst>
                                        </p:cTn>
                                        <p:tgtEl>
                                          <p:spTgt spid="41"/>
                                        </p:tgtEl>
                                        <p:attrNameLst>
                                          <p:attrName>style.visibility</p:attrName>
                                        </p:attrNameLst>
                                      </p:cBhvr>
                                      <p:to>
                                        <p:strVal val="hidden"/>
                                      </p:to>
                                    </p:set>
                                  </p:childTnLst>
                                </p:cTn>
                              </p:par>
                              <p:par>
                                <p:cTn id="144" presetID="42" presetClass="exit" presetSubtype="0" fill="hold" grpId="1" nodeType="withEffect">
                                  <p:stCondLst>
                                    <p:cond delay="0"/>
                                  </p:stCondLst>
                                  <p:childTnLst>
                                    <p:animEffect transition="out" filter="fade">
                                      <p:cBhvr>
                                        <p:cTn id="145" dur="1000"/>
                                        <p:tgtEl>
                                          <p:spTgt spid="42"/>
                                        </p:tgtEl>
                                      </p:cBhvr>
                                    </p:animEffect>
                                    <p:anim calcmode="lin" valueType="num">
                                      <p:cBhvr>
                                        <p:cTn id="146" dur="1000"/>
                                        <p:tgtEl>
                                          <p:spTgt spid="42"/>
                                        </p:tgtEl>
                                        <p:attrNameLst>
                                          <p:attrName>ppt_x</p:attrName>
                                        </p:attrNameLst>
                                      </p:cBhvr>
                                      <p:tavLst>
                                        <p:tav tm="0">
                                          <p:val>
                                            <p:strVal val="ppt_x"/>
                                          </p:val>
                                        </p:tav>
                                        <p:tav tm="100000">
                                          <p:val>
                                            <p:strVal val="ppt_x"/>
                                          </p:val>
                                        </p:tav>
                                      </p:tavLst>
                                    </p:anim>
                                    <p:anim calcmode="lin" valueType="num">
                                      <p:cBhvr>
                                        <p:cTn id="147" dur="1000"/>
                                        <p:tgtEl>
                                          <p:spTgt spid="42"/>
                                        </p:tgtEl>
                                        <p:attrNameLst>
                                          <p:attrName>ppt_y</p:attrName>
                                        </p:attrNameLst>
                                      </p:cBhvr>
                                      <p:tavLst>
                                        <p:tav tm="0">
                                          <p:val>
                                            <p:strVal val="ppt_y"/>
                                          </p:val>
                                        </p:tav>
                                        <p:tav tm="100000">
                                          <p:val>
                                            <p:strVal val="ppt_y+.1"/>
                                          </p:val>
                                        </p:tav>
                                      </p:tavLst>
                                    </p:anim>
                                    <p:set>
                                      <p:cBhvr>
                                        <p:cTn id="148" dur="1" fill="hold">
                                          <p:stCondLst>
                                            <p:cond delay="999"/>
                                          </p:stCondLst>
                                        </p:cTn>
                                        <p:tgtEl>
                                          <p:spTgt spid="42"/>
                                        </p:tgtEl>
                                        <p:attrNameLst>
                                          <p:attrName>style.visibility</p:attrName>
                                        </p:attrNameLst>
                                      </p:cBhvr>
                                      <p:to>
                                        <p:strVal val="hidden"/>
                                      </p:to>
                                    </p:set>
                                  </p:childTnLst>
                                </p:cTn>
                              </p:par>
                              <p:par>
                                <p:cTn id="149" presetID="42" presetClass="exit" presetSubtype="0" fill="hold" grpId="1" nodeType="withEffect">
                                  <p:stCondLst>
                                    <p:cond delay="0"/>
                                  </p:stCondLst>
                                  <p:childTnLst>
                                    <p:animEffect transition="out" filter="fade">
                                      <p:cBhvr>
                                        <p:cTn id="150" dur="1000"/>
                                        <p:tgtEl>
                                          <p:spTgt spid="43"/>
                                        </p:tgtEl>
                                      </p:cBhvr>
                                    </p:animEffect>
                                    <p:anim calcmode="lin" valueType="num">
                                      <p:cBhvr>
                                        <p:cTn id="151" dur="1000"/>
                                        <p:tgtEl>
                                          <p:spTgt spid="43"/>
                                        </p:tgtEl>
                                        <p:attrNameLst>
                                          <p:attrName>ppt_x</p:attrName>
                                        </p:attrNameLst>
                                      </p:cBhvr>
                                      <p:tavLst>
                                        <p:tav tm="0">
                                          <p:val>
                                            <p:strVal val="ppt_x"/>
                                          </p:val>
                                        </p:tav>
                                        <p:tav tm="100000">
                                          <p:val>
                                            <p:strVal val="ppt_x"/>
                                          </p:val>
                                        </p:tav>
                                      </p:tavLst>
                                    </p:anim>
                                    <p:anim calcmode="lin" valueType="num">
                                      <p:cBhvr>
                                        <p:cTn id="152" dur="1000"/>
                                        <p:tgtEl>
                                          <p:spTgt spid="43"/>
                                        </p:tgtEl>
                                        <p:attrNameLst>
                                          <p:attrName>ppt_y</p:attrName>
                                        </p:attrNameLst>
                                      </p:cBhvr>
                                      <p:tavLst>
                                        <p:tav tm="0">
                                          <p:val>
                                            <p:strVal val="ppt_y"/>
                                          </p:val>
                                        </p:tav>
                                        <p:tav tm="100000">
                                          <p:val>
                                            <p:strVal val="ppt_y+.1"/>
                                          </p:val>
                                        </p:tav>
                                      </p:tavLst>
                                    </p:anim>
                                    <p:set>
                                      <p:cBhvr>
                                        <p:cTn id="153" dur="1" fill="hold">
                                          <p:stCondLst>
                                            <p:cond delay="999"/>
                                          </p:stCondLst>
                                        </p:cTn>
                                        <p:tgtEl>
                                          <p:spTgt spid="43"/>
                                        </p:tgtEl>
                                        <p:attrNameLst>
                                          <p:attrName>style.visibility</p:attrName>
                                        </p:attrNameLst>
                                      </p:cBhvr>
                                      <p:to>
                                        <p:strVal val="hidden"/>
                                      </p:to>
                                    </p:set>
                                  </p:childTnLst>
                                </p:cTn>
                              </p:par>
                              <p:par>
                                <p:cTn id="154" presetID="42" presetClass="exit" presetSubtype="0" fill="hold" grpId="1" nodeType="withEffect">
                                  <p:stCondLst>
                                    <p:cond delay="0"/>
                                  </p:stCondLst>
                                  <p:childTnLst>
                                    <p:animEffect transition="out" filter="fade">
                                      <p:cBhvr>
                                        <p:cTn id="155" dur="1000"/>
                                        <p:tgtEl>
                                          <p:spTgt spid="45"/>
                                        </p:tgtEl>
                                      </p:cBhvr>
                                    </p:animEffect>
                                    <p:anim calcmode="lin" valueType="num">
                                      <p:cBhvr>
                                        <p:cTn id="156" dur="1000"/>
                                        <p:tgtEl>
                                          <p:spTgt spid="45"/>
                                        </p:tgtEl>
                                        <p:attrNameLst>
                                          <p:attrName>ppt_x</p:attrName>
                                        </p:attrNameLst>
                                      </p:cBhvr>
                                      <p:tavLst>
                                        <p:tav tm="0">
                                          <p:val>
                                            <p:strVal val="ppt_x"/>
                                          </p:val>
                                        </p:tav>
                                        <p:tav tm="100000">
                                          <p:val>
                                            <p:strVal val="ppt_x"/>
                                          </p:val>
                                        </p:tav>
                                      </p:tavLst>
                                    </p:anim>
                                    <p:anim calcmode="lin" valueType="num">
                                      <p:cBhvr>
                                        <p:cTn id="157" dur="1000"/>
                                        <p:tgtEl>
                                          <p:spTgt spid="45"/>
                                        </p:tgtEl>
                                        <p:attrNameLst>
                                          <p:attrName>ppt_y</p:attrName>
                                        </p:attrNameLst>
                                      </p:cBhvr>
                                      <p:tavLst>
                                        <p:tav tm="0">
                                          <p:val>
                                            <p:strVal val="ppt_y"/>
                                          </p:val>
                                        </p:tav>
                                        <p:tav tm="100000">
                                          <p:val>
                                            <p:strVal val="ppt_y+.1"/>
                                          </p:val>
                                        </p:tav>
                                      </p:tavLst>
                                    </p:anim>
                                    <p:set>
                                      <p:cBhvr>
                                        <p:cTn id="158" dur="1" fill="hold">
                                          <p:stCondLst>
                                            <p:cond delay="999"/>
                                          </p:stCondLst>
                                        </p:cTn>
                                        <p:tgtEl>
                                          <p:spTgt spid="4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fade">
                                      <p:cBhvr>
                                        <p:cTn id="163" dur="1000"/>
                                        <p:tgtEl>
                                          <p:spTgt spid="44"/>
                                        </p:tgtEl>
                                      </p:cBhvr>
                                    </p:animEffect>
                                    <p:anim calcmode="lin" valueType="num">
                                      <p:cBhvr>
                                        <p:cTn id="164" dur="1000" fill="hold"/>
                                        <p:tgtEl>
                                          <p:spTgt spid="44"/>
                                        </p:tgtEl>
                                        <p:attrNameLst>
                                          <p:attrName>ppt_x</p:attrName>
                                        </p:attrNameLst>
                                      </p:cBhvr>
                                      <p:tavLst>
                                        <p:tav tm="0">
                                          <p:val>
                                            <p:strVal val="#ppt_x"/>
                                          </p:val>
                                        </p:tav>
                                        <p:tav tm="100000">
                                          <p:val>
                                            <p:strVal val="#ppt_x"/>
                                          </p:val>
                                        </p:tav>
                                      </p:tavLst>
                                    </p:anim>
                                    <p:anim calcmode="lin" valueType="num">
                                      <p:cBhvr>
                                        <p:cTn id="1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1" grpId="0" build="p"/>
      <p:bldP spid="11" grpId="1" build="p"/>
      <p:bldP spid="31" grpId="0" build="p"/>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p:bldP spid="45" grpId="0" animBg="1"/>
      <p:bldP spid="45" grpId="1"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lstStyle/>
          <a:p>
            <a:r>
              <a:rPr lang="en-AU" dirty="0"/>
              <a:t>5MS rule overview</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Emily Brodie</a:t>
            </a:r>
          </a:p>
        </p:txBody>
      </p:sp>
    </p:spTree>
    <p:extLst>
      <p:ext uri="{BB962C8B-B14F-4D97-AF65-F5344CB8AC3E}">
        <p14:creationId xmlns:p14="http://schemas.microsoft.com/office/powerpoint/2010/main" val="1505159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8DAF-BE02-48E7-92E0-AE87E8C00B3E}"/>
              </a:ext>
            </a:extLst>
          </p:cNvPr>
          <p:cNvSpPr>
            <a:spLocks noGrp="1"/>
          </p:cNvSpPr>
          <p:nvPr>
            <p:ph type="title"/>
          </p:nvPr>
        </p:nvSpPr>
        <p:spPr>
          <a:xfrm>
            <a:off x="145569" y="260435"/>
            <a:ext cx="8567304" cy="891779"/>
          </a:xfrm>
        </p:spPr>
        <p:txBody>
          <a:bodyPr>
            <a:normAutofit fontScale="90000"/>
          </a:bodyPr>
          <a:lstStyle/>
          <a:p>
            <a:r>
              <a:rPr lang="en-AU" dirty="0"/>
              <a:t>5MS Staging Environment – Dispatch – New Web Interface and FTP</a:t>
            </a:r>
          </a:p>
        </p:txBody>
      </p:sp>
      <p:pic>
        <p:nvPicPr>
          <p:cNvPr id="14" name="Picture 13">
            <a:extLst>
              <a:ext uri="{FF2B5EF4-FFF2-40B4-BE49-F238E27FC236}">
                <a16:creationId xmlns:a16="http://schemas.microsoft.com/office/drawing/2014/main" id="{17910E94-ECFE-48E6-8FEE-CFDFFD72422E}"/>
              </a:ext>
            </a:extLst>
          </p:cNvPr>
          <p:cNvPicPr>
            <a:picLocks noChangeAspect="1"/>
          </p:cNvPicPr>
          <p:nvPr/>
        </p:nvPicPr>
        <p:blipFill>
          <a:blip r:embed="rId2"/>
          <a:stretch>
            <a:fillRect/>
          </a:stretch>
        </p:blipFill>
        <p:spPr>
          <a:xfrm>
            <a:off x="1595105" y="2399050"/>
            <a:ext cx="1159566" cy="2860001"/>
          </a:xfrm>
          <a:prstGeom prst="rect">
            <a:avLst/>
          </a:prstGeom>
        </p:spPr>
      </p:pic>
      <p:pic>
        <p:nvPicPr>
          <p:cNvPr id="15" name="Picture 14">
            <a:extLst>
              <a:ext uri="{FF2B5EF4-FFF2-40B4-BE49-F238E27FC236}">
                <a16:creationId xmlns:a16="http://schemas.microsoft.com/office/drawing/2014/main" id="{C96CB42F-6EB3-4C5E-BD7F-AF017876DFD4}"/>
              </a:ext>
            </a:extLst>
          </p:cNvPr>
          <p:cNvPicPr>
            <a:picLocks noChangeAspect="1"/>
          </p:cNvPicPr>
          <p:nvPr/>
        </p:nvPicPr>
        <p:blipFill>
          <a:blip r:embed="rId3"/>
          <a:stretch>
            <a:fillRect/>
          </a:stretch>
        </p:blipFill>
        <p:spPr>
          <a:xfrm>
            <a:off x="1788366" y="3576076"/>
            <a:ext cx="773044" cy="378950"/>
          </a:xfrm>
          <a:prstGeom prst="rect">
            <a:avLst/>
          </a:prstGeom>
        </p:spPr>
      </p:pic>
      <p:pic>
        <p:nvPicPr>
          <p:cNvPr id="19" name="Picture 18">
            <a:extLst>
              <a:ext uri="{FF2B5EF4-FFF2-40B4-BE49-F238E27FC236}">
                <a16:creationId xmlns:a16="http://schemas.microsoft.com/office/drawing/2014/main" id="{1ACEE076-3849-44DA-888A-0CD045B069FA}"/>
              </a:ext>
            </a:extLst>
          </p:cNvPr>
          <p:cNvPicPr>
            <a:picLocks noChangeAspect="1"/>
          </p:cNvPicPr>
          <p:nvPr/>
        </p:nvPicPr>
        <p:blipFill>
          <a:blip r:embed="rId4"/>
          <a:stretch>
            <a:fillRect/>
          </a:stretch>
        </p:blipFill>
        <p:spPr>
          <a:xfrm>
            <a:off x="5004045" y="1991183"/>
            <a:ext cx="558310" cy="378950"/>
          </a:xfrm>
          <a:prstGeom prst="rect">
            <a:avLst/>
          </a:prstGeom>
        </p:spPr>
      </p:pic>
      <p:pic>
        <p:nvPicPr>
          <p:cNvPr id="20" name="Picture 19">
            <a:extLst>
              <a:ext uri="{FF2B5EF4-FFF2-40B4-BE49-F238E27FC236}">
                <a16:creationId xmlns:a16="http://schemas.microsoft.com/office/drawing/2014/main" id="{C35128EB-EB6A-4F55-8A25-B38295EFFE2E}"/>
              </a:ext>
            </a:extLst>
          </p:cNvPr>
          <p:cNvPicPr>
            <a:picLocks noChangeAspect="1"/>
          </p:cNvPicPr>
          <p:nvPr/>
        </p:nvPicPr>
        <p:blipFill>
          <a:blip r:embed="rId5"/>
          <a:stretch>
            <a:fillRect/>
          </a:stretch>
        </p:blipFill>
        <p:spPr>
          <a:xfrm>
            <a:off x="4971835" y="3354593"/>
            <a:ext cx="622730" cy="986700"/>
          </a:xfrm>
          <a:prstGeom prst="rect">
            <a:avLst/>
          </a:prstGeom>
        </p:spPr>
      </p:pic>
      <p:pic>
        <p:nvPicPr>
          <p:cNvPr id="21" name="Picture 20">
            <a:extLst>
              <a:ext uri="{FF2B5EF4-FFF2-40B4-BE49-F238E27FC236}">
                <a16:creationId xmlns:a16="http://schemas.microsoft.com/office/drawing/2014/main" id="{4F9DC632-40AF-4408-B73E-7B489C3A0ADA}"/>
              </a:ext>
            </a:extLst>
          </p:cNvPr>
          <p:cNvPicPr>
            <a:picLocks noChangeAspect="1"/>
          </p:cNvPicPr>
          <p:nvPr/>
        </p:nvPicPr>
        <p:blipFill>
          <a:blip r:embed="rId6"/>
          <a:stretch>
            <a:fillRect/>
          </a:stretch>
        </p:blipFill>
        <p:spPr>
          <a:xfrm>
            <a:off x="5004045" y="4341293"/>
            <a:ext cx="558310" cy="1051050"/>
          </a:xfrm>
          <a:prstGeom prst="rect">
            <a:avLst/>
          </a:prstGeom>
        </p:spPr>
      </p:pic>
      <p:pic>
        <p:nvPicPr>
          <p:cNvPr id="25" name="Picture 24">
            <a:extLst>
              <a:ext uri="{FF2B5EF4-FFF2-40B4-BE49-F238E27FC236}">
                <a16:creationId xmlns:a16="http://schemas.microsoft.com/office/drawing/2014/main" id="{36F820FD-2FC0-41DB-93E1-C88243F435C5}"/>
              </a:ext>
            </a:extLst>
          </p:cNvPr>
          <p:cNvPicPr>
            <a:picLocks noChangeAspect="1"/>
          </p:cNvPicPr>
          <p:nvPr/>
        </p:nvPicPr>
        <p:blipFill>
          <a:blip r:embed="rId7"/>
          <a:stretch>
            <a:fillRect/>
          </a:stretch>
        </p:blipFill>
        <p:spPr>
          <a:xfrm>
            <a:off x="2897449" y="4166118"/>
            <a:ext cx="1531772" cy="700700"/>
          </a:xfrm>
          <a:prstGeom prst="rect">
            <a:avLst/>
          </a:prstGeom>
        </p:spPr>
      </p:pic>
      <p:cxnSp>
        <p:nvCxnSpPr>
          <p:cNvPr id="27" name="Straight Connector 26">
            <a:extLst>
              <a:ext uri="{FF2B5EF4-FFF2-40B4-BE49-F238E27FC236}">
                <a16:creationId xmlns:a16="http://schemas.microsoft.com/office/drawing/2014/main" id="{1CD78EE6-FDE1-42DB-A94A-983E2ACE3662}"/>
              </a:ext>
            </a:extLst>
          </p:cNvPr>
          <p:cNvCxnSpPr/>
          <p:nvPr/>
        </p:nvCxnSpPr>
        <p:spPr>
          <a:xfrm>
            <a:off x="4572000" y="2370133"/>
            <a:ext cx="0" cy="2830517"/>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09232893-3EAF-4860-A316-84F57A17CE5A}"/>
              </a:ext>
            </a:extLst>
          </p:cNvPr>
          <p:cNvCxnSpPr/>
          <p:nvPr/>
        </p:nvCxnSpPr>
        <p:spPr>
          <a:xfrm flipH="1">
            <a:off x="4572000" y="3679031"/>
            <a:ext cx="3998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0CBF98-7A7C-4ED9-9243-1C226C54D3B1}"/>
              </a:ext>
            </a:extLst>
          </p:cNvPr>
          <p:cNvCxnSpPr/>
          <p:nvPr/>
        </p:nvCxnSpPr>
        <p:spPr>
          <a:xfrm flipH="1">
            <a:off x="4572000" y="4625578"/>
            <a:ext cx="39983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8F71EF85-620A-4FF7-A3C5-83F73C56068F}"/>
              </a:ext>
            </a:extLst>
          </p:cNvPr>
          <p:cNvSpPr txBox="1">
            <a:spLocks/>
          </p:cNvSpPr>
          <p:nvPr/>
        </p:nvSpPr>
        <p:spPr>
          <a:xfrm>
            <a:off x="264883" y="1650680"/>
            <a:ext cx="2938030" cy="470572"/>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700" b="1" dirty="0"/>
              <a:t>5-minute Settlements</a:t>
            </a:r>
          </a:p>
        </p:txBody>
      </p:sp>
      <p:cxnSp>
        <p:nvCxnSpPr>
          <p:cNvPr id="33" name="Straight Connector 32">
            <a:extLst>
              <a:ext uri="{FF2B5EF4-FFF2-40B4-BE49-F238E27FC236}">
                <a16:creationId xmlns:a16="http://schemas.microsoft.com/office/drawing/2014/main" id="{9BDBA8C4-67A4-4076-AA9A-0A4B2D1D2E64}"/>
              </a:ext>
            </a:extLst>
          </p:cNvPr>
          <p:cNvCxnSpPr/>
          <p:nvPr/>
        </p:nvCxnSpPr>
        <p:spPr>
          <a:xfrm flipH="1">
            <a:off x="4571999" y="2833505"/>
            <a:ext cx="399835" cy="0"/>
          </a:xfrm>
          <a:prstGeom prst="line">
            <a:avLst/>
          </a:prstGeom>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5096463-75B7-4516-AFB2-1D5CF4C26DDC}"/>
              </a:ext>
            </a:extLst>
          </p:cNvPr>
          <p:cNvPicPr>
            <a:picLocks noChangeAspect="1"/>
          </p:cNvPicPr>
          <p:nvPr/>
        </p:nvPicPr>
        <p:blipFill>
          <a:blip r:embed="rId8"/>
          <a:stretch>
            <a:fillRect/>
          </a:stretch>
        </p:blipFill>
        <p:spPr>
          <a:xfrm>
            <a:off x="4925543" y="2468850"/>
            <a:ext cx="801675" cy="743600"/>
          </a:xfrm>
          <a:prstGeom prst="rect">
            <a:avLst/>
          </a:prstGeom>
        </p:spPr>
      </p:pic>
      <p:pic>
        <p:nvPicPr>
          <p:cNvPr id="34" name="Picture 33">
            <a:extLst>
              <a:ext uri="{FF2B5EF4-FFF2-40B4-BE49-F238E27FC236}">
                <a16:creationId xmlns:a16="http://schemas.microsoft.com/office/drawing/2014/main" id="{73A0C21A-201B-4A7D-BBB6-0995C6383E94}"/>
              </a:ext>
            </a:extLst>
          </p:cNvPr>
          <p:cNvPicPr>
            <a:picLocks noChangeAspect="1"/>
          </p:cNvPicPr>
          <p:nvPr/>
        </p:nvPicPr>
        <p:blipFill>
          <a:blip r:embed="rId9"/>
          <a:stretch>
            <a:fillRect/>
          </a:stretch>
        </p:blipFill>
        <p:spPr>
          <a:xfrm>
            <a:off x="2873076" y="2510536"/>
            <a:ext cx="1698923" cy="535600"/>
          </a:xfrm>
          <a:prstGeom prst="rect">
            <a:avLst/>
          </a:prstGeom>
        </p:spPr>
      </p:pic>
      <p:pic>
        <p:nvPicPr>
          <p:cNvPr id="35" name="Picture 34">
            <a:extLst>
              <a:ext uri="{FF2B5EF4-FFF2-40B4-BE49-F238E27FC236}">
                <a16:creationId xmlns:a16="http://schemas.microsoft.com/office/drawing/2014/main" id="{8B9B0B9C-E6E2-43FF-BF17-776929E97D78}"/>
              </a:ext>
            </a:extLst>
          </p:cNvPr>
          <p:cNvPicPr>
            <a:picLocks noChangeAspect="1"/>
          </p:cNvPicPr>
          <p:nvPr/>
        </p:nvPicPr>
        <p:blipFill>
          <a:blip r:embed="rId10"/>
          <a:stretch>
            <a:fillRect/>
          </a:stretch>
        </p:blipFill>
        <p:spPr>
          <a:xfrm>
            <a:off x="3202913" y="3119484"/>
            <a:ext cx="923358" cy="243100"/>
          </a:xfrm>
          <a:prstGeom prst="rect">
            <a:avLst/>
          </a:prstGeom>
        </p:spPr>
      </p:pic>
      <p:sp>
        <p:nvSpPr>
          <p:cNvPr id="39" name="TextBox 38">
            <a:extLst>
              <a:ext uri="{FF2B5EF4-FFF2-40B4-BE49-F238E27FC236}">
                <a16:creationId xmlns:a16="http://schemas.microsoft.com/office/drawing/2014/main" id="{4123CC80-9B73-4B86-9860-619ACC157596}"/>
              </a:ext>
            </a:extLst>
          </p:cNvPr>
          <p:cNvSpPr txBox="1"/>
          <p:nvPr/>
        </p:nvSpPr>
        <p:spPr>
          <a:xfrm>
            <a:off x="6159261" y="2121252"/>
            <a:ext cx="2356079"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Supports both 30-mn and 5-mn bids.</a:t>
            </a:r>
          </a:p>
        </p:txBody>
      </p:sp>
      <p:sp>
        <p:nvSpPr>
          <p:cNvPr id="40" name="TextBox 39">
            <a:extLst>
              <a:ext uri="{FF2B5EF4-FFF2-40B4-BE49-F238E27FC236}">
                <a16:creationId xmlns:a16="http://schemas.microsoft.com/office/drawing/2014/main" id="{168BDCD6-0F25-43CF-9457-57666C9D48FB}"/>
              </a:ext>
            </a:extLst>
          </p:cNvPr>
          <p:cNvSpPr txBox="1"/>
          <p:nvPr/>
        </p:nvSpPr>
        <p:spPr>
          <a:xfrm>
            <a:off x="6155428" y="2582128"/>
            <a:ext cx="2356078"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Search and filtering to quickly locate DUID and ParticipantID info </a:t>
            </a:r>
          </a:p>
        </p:txBody>
      </p:sp>
      <p:sp>
        <p:nvSpPr>
          <p:cNvPr id="41" name="TextBox 40">
            <a:extLst>
              <a:ext uri="{FF2B5EF4-FFF2-40B4-BE49-F238E27FC236}">
                <a16:creationId xmlns:a16="http://schemas.microsoft.com/office/drawing/2014/main" id="{E29A634A-C67A-4F0E-9564-E58B138DB849}"/>
              </a:ext>
            </a:extLst>
          </p:cNvPr>
          <p:cNvSpPr txBox="1"/>
          <p:nvPr/>
        </p:nvSpPr>
        <p:spPr>
          <a:xfrm>
            <a:off x="6170568" y="3102332"/>
            <a:ext cx="235607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Supports CSV import and export of bids</a:t>
            </a:r>
          </a:p>
        </p:txBody>
      </p:sp>
      <p:sp>
        <p:nvSpPr>
          <p:cNvPr id="42" name="TextBox 41">
            <a:extLst>
              <a:ext uri="{FF2B5EF4-FFF2-40B4-BE49-F238E27FC236}">
                <a16:creationId xmlns:a16="http://schemas.microsoft.com/office/drawing/2014/main" id="{01C1BCF1-3575-484A-A311-05AE92ED3ED8}"/>
              </a:ext>
            </a:extLst>
          </p:cNvPr>
          <p:cNvSpPr txBox="1"/>
          <p:nvPr/>
        </p:nvSpPr>
        <p:spPr>
          <a:xfrm>
            <a:off x="6159262" y="3731673"/>
            <a:ext cx="2352244"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Supports JSON bid format for bid upload</a:t>
            </a:r>
          </a:p>
        </p:txBody>
      </p:sp>
      <p:sp>
        <p:nvSpPr>
          <p:cNvPr id="44" name="TextBox 43">
            <a:extLst>
              <a:ext uri="{FF2B5EF4-FFF2-40B4-BE49-F238E27FC236}">
                <a16:creationId xmlns:a16="http://schemas.microsoft.com/office/drawing/2014/main" id="{3FC3FD09-91F3-44A9-8C04-552A826472AC}"/>
              </a:ext>
            </a:extLst>
          </p:cNvPr>
          <p:cNvSpPr txBox="1"/>
          <p:nvPr/>
        </p:nvSpPr>
        <p:spPr>
          <a:xfrm>
            <a:off x="3479358" y="5938328"/>
            <a:ext cx="1899726" cy="415498"/>
          </a:xfrm>
          <a:prstGeom prst="rect">
            <a:avLst/>
          </a:prstGeom>
          <a:noFill/>
        </p:spPr>
        <p:txBody>
          <a:bodyPr wrap="square" rtlCol="0">
            <a:spAutoFit/>
          </a:bodyPr>
          <a:lstStyle/>
          <a:p>
            <a:r>
              <a:rPr lang="en-AU" sz="2100" b="1" dirty="0"/>
              <a:t>QUESTIONS ?</a:t>
            </a:r>
          </a:p>
        </p:txBody>
      </p:sp>
      <p:sp>
        <p:nvSpPr>
          <p:cNvPr id="45" name="Oval 44">
            <a:extLst>
              <a:ext uri="{FF2B5EF4-FFF2-40B4-BE49-F238E27FC236}">
                <a16:creationId xmlns:a16="http://schemas.microsoft.com/office/drawing/2014/main" id="{60515BD0-1F62-40D4-9E5A-399DF2FB75A3}"/>
              </a:ext>
            </a:extLst>
          </p:cNvPr>
          <p:cNvSpPr/>
          <p:nvPr/>
        </p:nvSpPr>
        <p:spPr>
          <a:xfrm>
            <a:off x="4663126" y="4300020"/>
            <a:ext cx="1240147" cy="109231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46" name="Oval 45">
            <a:extLst>
              <a:ext uri="{FF2B5EF4-FFF2-40B4-BE49-F238E27FC236}">
                <a16:creationId xmlns:a16="http://schemas.microsoft.com/office/drawing/2014/main" id="{B78ADC1C-CF94-42A8-B734-7569B85BFD8B}"/>
              </a:ext>
            </a:extLst>
          </p:cNvPr>
          <p:cNvSpPr/>
          <p:nvPr/>
        </p:nvSpPr>
        <p:spPr>
          <a:xfrm>
            <a:off x="4649618" y="3253723"/>
            <a:ext cx="1240147" cy="109231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47" name="TextBox 46">
            <a:extLst>
              <a:ext uri="{FF2B5EF4-FFF2-40B4-BE49-F238E27FC236}">
                <a16:creationId xmlns:a16="http://schemas.microsoft.com/office/drawing/2014/main" id="{75515463-9A7E-4A92-A4BC-E152913A491D}"/>
              </a:ext>
            </a:extLst>
          </p:cNvPr>
          <p:cNvSpPr txBox="1"/>
          <p:nvPr/>
        </p:nvSpPr>
        <p:spPr>
          <a:xfrm>
            <a:off x="6159262" y="2668472"/>
            <a:ext cx="2356078"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Only accessible over MarketNet link</a:t>
            </a:r>
          </a:p>
        </p:txBody>
      </p:sp>
      <p:sp>
        <p:nvSpPr>
          <p:cNvPr id="48" name="TextBox 47">
            <a:extLst>
              <a:ext uri="{FF2B5EF4-FFF2-40B4-BE49-F238E27FC236}">
                <a16:creationId xmlns:a16="http://schemas.microsoft.com/office/drawing/2014/main" id="{3129EF0D-0B6C-4ABC-B280-2B35BE6D4FEE}"/>
              </a:ext>
            </a:extLst>
          </p:cNvPr>
          <p:cNvSpPr txBox="1"/>
          <p:nvPr/>
        </p:nvSpPr>
        <p:spPr>
          <a:xfrm>
            <a:off x="6155428" y="3160413"/>
            <a:ext cx="2356078"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5-minute bids must be in compressed JSON</a:t>
            </a:r>
          </a:p>
        </p:txBody>
      </p:sp>
      <p:sp>
        <p:nvSpPr>
          <p:cNvPr id="49" name="TextBox 48">
            <a:extLst>
              <a:ext uri="{FF2B5EF4-FFF2-40B4-BE49-F238E27FC236}">
                <a16:creationId xmlns:a16="http://schemas.microsoft.com/office/drawing/2014/main" id="{70DCECFE-9C65-4C4D-9839-4A8EE2BCC3D5}"/>
              </a:ext>
            </a:extLst>
          </p:cNvPr>
          <p:cNvSpPr txBox="1"/>
          <p:nvPr/>
        </p:nvSpPr>
        <p:spPr>
          <a:xfrm>
            <a:off x="6170567" y="3714411"/>
            <a:ext cx="2356078"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Acknowledgements from AEMO for 5-minute bids will be in compressed JSON.</a:t>
            </a:r>
          </a:p>
        </p:txBody>
      </p:sp>
      <p:sp>
        <p:nvSpPr>
          <p:cNvPr id="50" name="TextBox 49">
            <a:extLst>
              <a:ext uri="{FF2B5EF4-FFF2-40B4-BE49-F238E27FC236}">
                <a16:creationId xmlns:a16="http://schemas.microsoft.com/office/drawing/2014/main" id="{D594591C-7985-4AD9-B37A-F0187CADEED6}"/>
              </a:ext>
            </a:extLst>
          </p:cNvPr>
          <p:cNvSpPr txBox="1"/>
          <p:nvPr/>
        </p:nvSpPr>
        <p:spPr>
          <a:xfrm>
            <a:off x="6170566" y="4349799"/>
            <a:ext cx="2352243"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AU" sz="1050" dirty="0"/>
              <a:t>MarketNet and Internet entry points </a:t>
            </a:r>
          </a:p>
        </p:txBody>
      </p:sp>
      <p:sp>
        <p:nvSpPr>
          <p:cNvPr id="5" name="Arrow: Bent-Up 4">
            <a:extLst>
              <a:ext uri="{FF2B5EF4-FFF2-40B4-BE49-F238E27FC236}">
                <a16:creationId xmlns:a16="http://schemas.microsoft.com/office/drawing/2014/main" id="{C7CC3237-DE30-4CB7-88E0-5BB571551477}"/>
              </a:ext>
            </a:extLst>
          </p:cNvPr>
          <p:cNvSpPr/>
          <p:nvPr/>
        </p:nvSpPr>
        <p:spPr>
          <a:xfrm flipV="1">
            <a:off x="4539709" y="3044903"/>
            <a:ext cx="259259" cy="1633173"/>
          </a:xfrm>
          <a:prstGeom prst="bentUpArrow">
            <a:avLst>
              <a:gd name="adj1" fmla="val 25000"/>
              <a:gd name="adj2" fmla="val 25000"/>
              <a:gd name="adj3" fmla="val 4137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3" name="Slide Number Placeholder 2">
            <a:extLst>
              <a:ext uri="{FF2B5EF4-FFF2-40B4-BE49-F238E27FC236}">
                <a16:creationId xmlns:a16="http://schemas.microsoft.com/office/drawing/2014/main" id="{924E1B7E-C714-47C7-A1A5-C6355361BE52}"/>
              </a:ext>
            </a:extLst>
          </p:cNvPr>
          <p:cNvSpPr>
            <a:spLocks noGrp="1"/>
          </p:cNvSpPr>
          <p:nvPr>
            <p:ph type="sldNum" sz="quarter" idx="12"/>
          </p:nvPr>
        </p:nvSpPr>
        <p:spPr/>
        <p:txBody>
          <a:bodyPr/>
          <a:lstStyle/>
          <a:p>
            <a:fld id="{4EC81F68-4976-451A-B2E9-79BCBD2F70CC}" type="slidenum">
              <a:rPr lang="en-AU" smtClean="0"/>
              <a:t>30</a:t>
            </a:fld>
            <a:endParaRPr lang="en-AU" dirty="0"/>
          </a:p>
        </p:txBody>
      </p:sp>
    </p:spTree>
    <p:extLst>
      <p:ext uri="{BB962C8B-B14F-4D97-AF65-F5344CB8AC3E}">
        <p14:creationId xmlns:p14="http://schemas.microsoft.com/office/powerpoint/2010/main" val="3688769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1000"/>
                                        <p:tgtEl>
                                          <p:spTgt spid="40"/>
                                        </p:tgtEl>
                                      </p:cBhvr>
                                    </p:animEffect>
                                    <p:anim calcmode="lin" valueType="num">
                                      <p:cBhvr>
                                        <p:cTn id="59" dur="1000"/>
                                        <p:tgtEl>
                                          <p:spTgt spid="40"/>
                                        </p:tgtEl>
                                        <p:attrNameLst>
                                          <p:attrName>ppt_x</p:attrName>
                                        </p:attrNameLst>
                                      </p:cBhvr>
                                      <p:tavLst>
                                        <p:tav tm="0">
                                          <p:val>
                                            <p:strVal val="ppt_x"/>
                                          </p:val>
                                        </p:tav>
                                        <p:tav tm="100000">
                                          <p:val>
                                            <p:strVal val="ppt_x"/>
                                          </p:val>
                                        </p:tav>
                                      </p:tavLst>
                                    </p:anim>
                                    <p:anim calcmode="lin" valueType="num">
                                      <p:cBhvr>
                                        <p:cTn id="60" dur="1000"/>
                                        <p:tgtEl>
                                          <p:spTgt spid="40"/>
                                        </p:tgtEl>
                                        <p:attrNameLst>
                                          <p:attrName>ppt_y</p:attrName>
                                        </p:attrNameLst>
                                      </p:cBhvr>
                                      <p:tavLst>
                                        <p:tav tm="0">
                                          <p:val>
                                            <p:strVal val="ppt_y"/>
                                          </p:val>
                                        </p:tav>
                                        <p:tav tm="100000">
                                          <p:val>
                                            <p:strVal val="ppt_y+.1"/>
                                          </p:val>
                                        </p:tav>
                                      </p:tavLst>
                                    </p:anim>
                                    <p:set>
                                      <p:cBhvr>
                                        <p:cTn id="61" dur="1" fill="hold">
                                          <p:stCondLst>
                                            <p:cond delay="999"/>
                                          </p:stCondLst>
                                        </p:cTn>
                                        <p:tgtEl>
                                          <p:spTgt spid="40"/>
                                        </p:tgtEl>
                                        <p:attrNameLst>
                                          <p:attrName>style.visibility</p:attrName>
                                        </p:attrNameLst>
                                      </p:cBhvr>
                                      <p:to>
                                        <p:strVal val="hidden"/>
                                      </p:to>
                                    </p:set>
                                  </p:childTnLst>
                                </p:cTn>
                              </p:par>
                              <p:par>
                                <p:cTn id="62" presetID="42" presetClass="exit" presetSubtype="0" fill="hold" grpId="1" nodeType="withEffect">
                                  <p:stCondLst>
                                    <p:cond delay="0"/>
                                  </p:stCondLst>
                                  <p:childTnLst>
                                    <p:animEffect transition="out" filter="fade">
                                      <p:cBhvr>
                                        <p:cTn id="63" dur="1000"/>
                                        <p:tgtEl>
                                          <p:spTgt spid="41"/>
                                        </p:tgtEl>
                                      </p:cBhvr>
                                    </p:animEffect>
                                    <p:anim calcmode="lin" valueType="num">
                                      <p:cBhvr>
                                        <p:cTn id="64" dur="1000"/>
                                        <p:tgtEl>
                                          <p:spTgt spid="41"/>
                                        </p:tgtEl>
                                        <p:attrNameLst>
                                          <p:attrName>ppt_x</p:attrName>
                                        </p:attrNameLst>
                                      </p:cBhvr>
                                      <p:tavLst>
                                        <p:tav tm="0">
                                          <p:val>
                                            <p:strVal val="ppt_x"/>
                                          </p:val>
                                        </p:tav>
                                        <p:tav tm="100000">
                                          <p:val>
                                            <p:strVal val="ppt_x"/>
                                          </p:val>
                                        </p:tav>
                                      </p:tavLst>
                                    </p:anim>
                                    <p:anim calcmode="lin" valueType="num">
                                      <p:cBhvr>
                                        <p:cTn id="65" dur="1000"/>
                                        <p:tgtEl>
                                          <p:spTgt spid="41"/>
                                        </p:tgtEl>
                                        <p:attrNameLst>
                                          <p:attrName>ppt_y</p:attrName>
                                        </p:attrNameLst>
                                      </p:cBhvr>
                                      <p:tavLst>
                                        <p:tav tm="0">
                                          <p:val>
                                            <p:strVal val="ppt_y"/>
                                          </p:val>
                                        </p:tav>
                                        <p:tav tm="100000">
                                          <p:val>
                                            <p:strVal val="ppt_y+.1"/>
                                          </p:val>
                                        </p:tav>
                                      </p:tavLst>
                                    </p:anim>
                                    <p:set>
                                      <p:cBhvr>
                                        <p:cTn id="66" dur="1" fill="hold">
                                          <p:stCondLst>
                                            <p:cond delay="999"/>
                                          </p:stCondLst>
                                        </p:cTn>
                                        <p:tgtEl>
                                          <p:spTgt spid="41"/>
                                        </p:tgtEl>
                                        <p:attrNameLst>
                                          <p:attrName>style.visibility</p:attrName>
                                        </p:attrNameLst>
                                      </p:cBhvr>
                                      <p:to>
                                        <p:strVal val="hidden"/>
                                      </p:to>
                                    </p:set>
                                  </p:childTnLst>
                                </p:cTn>
                              </p:par>
                              <p:par>
                                <p:cTn id="67" presetID="42" presetClass="exit" presetSubtype="0" fill="hold" grpId="1" nodeType="withEffect">
                                  <p:stCondLst>
                                    <p:cond delay="0"/>
                                  </p:stCondLst>
                                  <p:childTnLst>
                                    <p:animEffect transition="out" filter="fade">
                                      <p:cBhvr>
                                        <p:cTn id="68" dur="1000"/>
                                        <p:tgtEl>
                                          <p:spTgt spid="42"/>
                                        </p:tgtEl>
                                      </p:cBhvr>
                                    </p:animEffect>
                                    <p:anim calcmode="lin" valueType="num">
                                      <p:cBhvr>
                                        <p:cTn id="69" dur="1000"/>
                                        <p:tgtEl>
                                          <p:spTgt spid="42"/>
                                        </p:tgtEl>
                                        <p:attrNameLst>
                                          <p:attrName>ppt_x</p:attrName>
                                        </p:attrNameLst>
                                      </p:cBhvr>
                                      <p:tavLst>
                                        <p:tav tm="0">
                                          <p:val>
                                            <p:strVal val="ppt_x"/>
                                          </p:val>
                                        </p:tav>
                                        <p:tav tm="100000">
                                          <p:val>
                                            <p:strVal val="ppt_x"/>
                                          </p:val>
                                        </p:tav>
                                      </p:tavLst>
                                    </p:anim>
                                    <p:anim calcmode="lin" valueType="num">
                                      <p:cBhvr>
                                        <p:cTn id="70" dur="1000"/>
                                        <p:tgtEl>
                                          <p:spTgt spid="42"/>
                                        </p:tgtEl>
                                        <p:attrNameLst>
                                          <p:attrName>ppt_y</p:attrName>
                                        </p:attrNameLst>
                                      </p:cBhvr>
                                      <p:tavLst>
                                        <p:tav tm="0">
                                          <p:val>
                                            <p:strVal val="ppt_y"/>
                                          </p:val>
                                        </p:tav>
                                        <p:tav tm="100000">
                                          <p:val>
                                            <p:strVal val="ppt_y+.1"/>
                                          </p:val>
                                        </p:tav>
                                      </p:tavLst>
                                    </p:anim>
                                    <p:set>
                                      <p:cBhvr>
                                        <p:cTn id="71" dur="1" fill="hold">
                                          <p:stCondLst>
                                            <p:cond delay="999"/>
                                          </p:stCondLst>
                                        </p:cTn>
                                        <p:tgtEl>
                                          <p:spTgt spid="42"/>
                                        </p:tgtEl>
                                        <p:attrNameLst>
                                          <p:attrName>style.visibility</p:attrName>
                                        </p:attrNameLst>
                                      </p:cBhvr>
                                      <p:to>
                                        <p:strVal val="hidden"/>
                                      </p:to>
                                    </p:set>
                                  </p:childTnLst>
                                </p:cTn>
                              </p:par>
                              <p:par>
                                <p:cTn id="72" presetID="42" presetClass="exit" presetSubtype="0" fill="hold" grpId="1" nodeType="withEffect">
                                  <p:stCondLst>
                                    <p:cond delay="0"/>
                                  </p:stCondLst>
                                  <p:childTnLst>
                                    <p:animEffect transition="out" filter="fade">
                                      <p:cBhvr>
                                        <p:cTn id="73" dur="1000"/>
                                        <p:tgtEl>
                                          <p:spTgt spid="50"/>
                                        </p:tgtEl>
                                      </p:cBhvr>
                                    </p:animEffect>
                                    <p:anim calcmode="lin" valueType="num">
                                      <p:cBhvr>
                                        <p:cTn id="74" dur="1000"/>
                                        <p:tgtEl>
                                          <p:spTgt spid="50"/>
                                        </p:tgtEl>
                                        <p:attrNameLst>
                                          <p:attrName>ppt_x</p:attrName>
                                        </p:attrNameLst>
                                      </p:cBhvr>
                                      <p:tavLst>
                                        <p:tav tm="0">
                                          <p:val>
                                            <p:strVal val="ppt_x"/>
                                          </p:val>
                                        </p:tav>
                                        <p:tav tm="100000">
                                          <p:val>
                                            <p:strVal val="ppt_x"/>
                                          </p:val>
                                        </p:tav>
                                      </p:tavLst>
                                    </p:anim>
                                    <p:anim calcmode="lin" valueType="num">
                                      <p:cBhvr>
                                        <p:cTn id="75" dur="1000"/>
                                        <p:tgtEl>
                                          <p:spTgt spid="50"/>
                                        </p:tgtEl>
                                        <p:attrNameLst>
                                          <p:attrName>ppt_y</p:attrName>
                                        </p:attrNameLst>
                                      </p:cBhvr>
                                      <p:tavLst>
                                        <p:tav tm="0">
                                          <p:val>
                                            <p:strVal val="ppt_y"/>
                                          </p:val>
                                        </p:tav>
                                        <p:tav tm="100000">
                                          <p:val>
                                            <p:strVal val="ppt_y+.1"/>
                                          </p:val>
                                        </p:tav>
                                      </p:tavLst>
                                    </p:anim>
                                    <p:set>
                                      <p:cBhvr>
                                        <p:cTn id="76" dur="1" fill="hold">
                                          <p:stCondLst>
                                            <p:cond delay="999"/>
                                          </p:stCondLst>
                                        </p:cTn>
                                        <p:tgtEl>
                                          <p:spTgt spid="5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44"/>
                                        </p:tgtEl>
                                      </p:cBhvr>
                                    </p:animEffect>
                                    <p:anim calcmode="lin" valueType="num">
                                      <p:cBhvr>
                                        <p:cTn id="88" dur="1000"/>
                                        <p:tgtEl>
                                          <p:spTgt spid="44"/>
                                        </p:tgtEl>
                                        <p:attrNameLst>
                                          <p:attrName>ppt_x</p:attrName>
                                        </p:attrNameLst>
                                      </p:cBhvr>
                                      <p:tavLst>
                                        <p:tav tm="0">
                                          <p:val>
                                            <p:strVal val="ppt_x"/>
                                          </p:val>
                                        </p:tav>
                                        <p:tav tm="100000">
                                          <p:val>
                                            <p:strVal val="ppt_x"/>
                                          </p:val>
                                        </p:tav>
                                      </p:tavLst>
                                    </p:anim>
                                    <p:anim calcmode="lin" valueType="num">
                                      <p:cBhvr>
                                        <p:cTn id="89" dur="1000"/>
                                        <p:tgtEl>
                                          <p:spTgt spid="44"/>
                                        </p:tgtEl>
                                        <p:attrNameLst>
                                          <p:attrName>ppt_y</p:attrName>
                                        </p:attrNameLst>
                                      </p:cBhvr>
                                      <p:tavLst>
                                        <p:tav tm="0">
                                          <p:val>
                                            <p:strVal val="ppt_y"/>
                                          </p:val>
                                        </p:tav>
                                        <p:tav tm="100000">
                                          <p:val>
                                            <p:strVal val="ppt_y+.1"/>
                                          </p:val>
                                        </p:tav>
                                      </p:tavLst>
                                    </p:anim>
                                    <p:set>
                                      <p:cBhvr>
                                        <p:cTn id="90" dur="1" fill="hold">
                                          <p:stCondLst>
                                            <p:cond delay="999"/>
                                          </p:stCondLst>
                                        </p:cTn>
                                        <p:tgtEl>
                                          <p:spTgt spid="44"/>
                                        </p:tgtEl>
                                        <p:attrNameLst>
                                          <p:attrName>style.visibility</p:attrName>
                                        </p:attrNameLst>
                                      </p:cBhvr>
                                      <p:to>
                                        <p:strVal val="hidden"/>
                                      </p:to>
                                    </p:set>
                                  </p:childTnLst>
                                </p:cTn>
                              </p:par>
                              <p:par>
                                <p:cTn id="91" presetID="42" presetClass="exit" presetSubtype="0" fill="hold" grpId="1" nodeType="withEffect">
                                  <p:stCondLst>
                                    <p:cond delay="0"/>
                                  </p:stCondLst>
                                  <p:childTnLst>
                                    <p:animEffect transition="out" filter="fade">
                                      <p:cBhvr>
                                        <p:cTn id="92" dur="1000"/>
                                        <p:tgtEl>
                                          <p:spTgt spid="45"/>
                                        </p:tgtEl>
                                      </p:cBhvr>
                                    </p:animEffect>
                                    <p:anim calcmode="lin" valueType="num">
                                      <p:cBhvr>
                                        <p:cTn id="93" dur="1000"/>
                                        <p:tgtEl>
                                          <p:spTgt spid="45"/>
                                        </p:tgtEl>
                                        <p:attrNameLst>
                                          <p:attrName>ppt_x</p:attrName>
                                        </p:attrNameLst>
                                      </p:cBhvr>
                                      <p:tavLst>
                                        <p:tav tm="0">
                                          <p:val>
                                            <p:strVal val="ppt_x"/>
                                          </p:val>
                                        </p:tav>
                                        <p:tav tm="100000">
                                          <p:val>
                                            <p:strVal val="ppt_x"/>
                                          </p:val>
                                        </p:tav>
                                      </p:tavLst>
                                    </p:anim>
                                    <p:anim calcmode="lin" valueType="num">
                                      <p:cBhvr>
                                        <p:cTn id="94" dur="1000"/>
                                        <p:tgtEl>
                                          <p:spTgt spid="45"/>
                                        </p:tgtEl>
                                        <p:attrNameLst>
                                          <p:attrName>ppt_y</p:attrName>
                                        </p:attrNameLst>
                                      </p:cBhvr>
                                      <p:tavLst>
                                        <p:tav tm="0">
                                          <p:val>
                                            <p:strVal val="ppt_y"/>
                                          </p:val>
                                        </p:tav>
                                        <p:tav tm="100000">
                                          <p:val>
                                            <p:strVal val="ppt_y+.1"/>
                                          </p:val>
                                        </p:tav>
                                      </p:tavLst>
                                    </p:anim>
                                    <p:set>
                                      <p:cBhvr>
                                        <p:cTn id="95" dur="1" fill="hold">
                                          <p:stCondLst>
                                            <p:cond delay="999"/>
                                          </p:stCondLst>
                                        </p:cTn>
                                        <p:tgtEl>
                                          <p:spTgt spid="45"/>
                                        </p:tgtEl>
                                        <p:attrNameLst>
                                          <p:attrName>style.visibility</p:attrName>
                                        </p:attrNameLst>
                                      </p:cBhvr>
                                      <p:to>
                                        <p:strVal val="hidden"/>
                                      </p:to>
                                    </p:set>
                                  </p:childTnLst>
                                </p:cTn>
                              </p:par>
                              <p:par>
                                <p:cTn id="96" presetID="42" presetClass="exit" presetSubtype="0" fill="hold" grpId="1" nodeType="withEffect">
                                  <p:stCondLst>
                                    <p:cond delay="0"/>
                                  </p:stCondLst>
                                  <p:childTnLst>
                                    <p:animEffect transition="out" filter="fade">
                                      <p:cBhvr>
                                        <p:cTn id="97" dur="1000"/>
                                        <p:tgtEl>
                                          <p:spTgt spid="5"/>
                                        </p:tgtEl>
                                      </p:cBhvr>
                                    </p:animEffect>
                                    <p:anim calcmode="lin" valueType="num">
                                      <p:cBhvr>
                                        <p:cTn id="98" dur="1000"/>
                                        <p:tgtEl>
                                          <p:spTgt spid="5"/>
                                        </p:tgtEl>
                                        <p:attrNameLst>
                                          <p:attrName>ppt_x</p:attrName>
                                        </p:attrNameLst>
                                      </p:cBhvr>
                                      <p:tavLst>
                                        <p:tav tm="0">
                                          <p:val>
                                            <p:strVal val="ppt_x"/>
                                          </p:val>
                                        </p:tav>
                                        <p:tav tm="100000">
                                          <p:val>
                                            <p:strVal val="ppt_x"/>
                                          </p:val>
                                        </p:tav>
                                      </p:tavLst>
                                    </p:anim>
                                    <p:anim calcmode="lin" valueType="num">
                                      <p:cBhvr>
                                        <p:cTn id="99" dur="1000"/>
                                        <p:tgtEl>
                                          <p:spTgt spid="5"/>
                                        </p:tgtEl>
                                        <p:attrNameLst>
                                          <p:attrName>ppt_y</p:attrName>
                                        </p:attrNameLst>
                                      </p:cBhvr>
                                      <p:tavLst>
                                        <p:tav tm="0">
                                          <p:val>
                                            <p:strVal val="ppt_y"/>
                                          </p:val>
                                        </p:tav>
                                        <p:tav tm="100000">
                                          <p:val>
                                            <p:strVal val="ppt_y+.1"/>
                                          </p:val>
                                        </p:tav>
                                      </p:tavLst>
                                    </p:anim>
                                    <p:set>
                                      <p:cBhvr>
                                        <p:cTn id="100" dur="1" fill="hold">
                                          <p:stCondLst>
                                            <p:cond delay="999"/>
                                          </p:stCondLst>
                                        </p:cTn>
                                        <p:tgtEl>
                                          <p:spTgt spid="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2"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1000"/>
                                        <p:tgtEl>
                                          <p:spTgt spid="39"/>
                                        </p:tgtEl>
                                      </p:cBhvr>
                                    </p:animEffect>
                                    <p:anim calcmode="lin" valueType="num">
                                      <p:cBhvr>
                                        <p:cTn id="113" dur="1000" fill="hold"/>
                                        <p:tgtEl>
                                          <p:spTgt spid="39"/>
                                        </p:tgtEl>
                                        <p:attrNameLst>
                                          <p:attrName>ppt_x</p:attrName>
                                        </p:attrNameLst>
                                      </p:cBhvr>
                                      <p:tavLst>
                                        <p:tav tm="0">
                                          <p:val>
                                            <p:strVal val="#ppt_x"/>
                                          </p:val>
                                        </p:tav>
                                        <p:tav tm="100000">
                                          <p:val>
                                            <p:strVal val="#ppt_x"/>
                                          </p:val>
                                        </p:tav>
                                      </p:tavLst>
                                    </p:anim>
                                    <p:anim calcmode="lin" valueType="num">
                                      <p:cBhvr>
                                        <p:cTn id="1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1000"/>
                                        <p:tgtEl>
                                          <p:spTgt spid="48"/>
                                        </p:tgtEl>
                                      </p:cBhvr>
                                    </p:animEffect>
                                    <p:anim calcmode="lin" valueType="num">
                                      <p:cBhvr>
                                        <p:cTn id="127" dur="1000" fill="hold"/>
                                        <p:tgtEl>
                                          <p:spTgt spid="48"/>
                                        </p:tgtEl>
                                        <p:attrNameLst>
                                          <p:attrName>ppt_x</p:attrName>
                                        </p:attrNameLst>
                                      </p:cBhvr>
                                      <p:tavLst>
                                        <p:tav tm="0">
                                          <p:val>
                                            <p:strVal val="#ppt_x"/>
                                          </p:val>
                                        </p:tav>
                                        <p:tav tm="100000">
                                          <p:val>
                                            <p:strVal val="#ppt_x"/>
                                          </p:val>
                                        </p:tav>
                                      </p:tavLst>
                                    </p:anim>
                                    <p:anim calcmode="lin" valueType="num">
                                      <p:cBhvr>
                                        <p:cTn id="128"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1000"/>
                                        <p:tgtEl>
                                          <p:spTgt spid="49"/>
                                        </p:tgtEl>
                                      </p:cBhvr>
                                    </p:animEffect>
                                    <p:anim calcmode="lin" valueType="num">
                                      <p:cBhvr>
                                        <p:cTn id="134" dur="1000" fill="hold"/>
                                        <p:tgtEl>
                                          <p:spTgt spid="49"/>
                                        </p:tgtEl>
                                        <p:attrNameLst>
                                          <p:attrName>ppt_x</p:attrName>
                                        </p:attrNameLst>
                                      </p:cBhvr>
                                      <p:tavLst>
                                        <p:tav tm="0">
                                          <p:val>
                                            <p:strVal val="#ppt_x"/>
                                          </p:val>
                                        </p:tav>
                                        <p:tav tm="100000">
                                          <p:val>
                                            <p:strVal val="#ppt_x"/>
                                          </p:val>
                                        </p:tav>
                                      </p:tavLst>
                                    </p:anim>
                                    <p:anim calcmode="lin" valueType="num">
                                      <p:cBhvr>
                                        <p:cTn id="13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xit" presetSubtype="0" fill="hold" grpId="3" nodeType="clickEffect">
                                  <p:stCondLst>
                                    <p:cond delay="0"/>
                                  </p:stCondLst>
                                  <p:childTnLst>
                                    <p:animEffect transition="out" filter="fade">
                                      <p:cBhvr>
                                        <p:cTn id="139" dur="1000"/>
                                        <p:tgtEl>
                                          <p:spTgt spid="39"/>
                                        </p:tgtEl>
                                      </p:cBhvr>
                                    </p:animEffect>
                                    <p:anim calcmode="lin" valueType="num">
                                      <p:cBhvr>
                                        <p:cTn id="140" dur="1000"/>
                                        <p:tgtEl>
                                          <p:spTgt spid="39"/>
                                        </p:tgtEl>
                                        <p:attrNameLst>
                                          <p:attrName>ppt_x</p:attrName>
                                        </p:attrNameLst>
                                      </p:cBhvr>
                                      <p:tavLst>
                                        <p:tav tm="0">
                                          <p:val>
                                            <p:strVal val="ppt_x"/>
                                          </p:val>
                                        </p:tav>
                                        <p:tav tm="100000">
                                          <p:val>
                                            <p:strVal val="ppt_x"/>
                                          </p:val>
                                        </p:tav>
                                      </p:tavLst>
                                    </p:anim>
                                    <p:anim calcmode="lin" valueType="num">
                                      <p:cBhvr>
                                        <p:cTn id="141" dur="1000"/>
                                        <p:tgtEl>
                                          <p:spTgt spid="39"/>
                                        </p:tgtEl>
                                        <p:attrNameLst>
                                          <p:attrName>ppt_y</p:attrName>
                                        </p:attrNameLst>
                                      </p:cBhvr>
                                      <p:tavLst>
                                        <p:tav tm="0">
                                          <p:val>
                                            <p:strVal val="ppt_y"/>
                                          </p:val>
                                        </p:tav>
                                        <p:tav tm="100000">
                                          <p:val>
                                            <p:strVal val="ppt_y+.1"/>
                                          </p:val>
                                        </p:tav>
                                      </p:tavLst>
                                    </p:anim>
                                    <p:set>
                                      <p:cBhvr>
                                        <p:cTn id="142" dur="1" fill="hold">
                                          <p:stCondLst>
                                            <p:cond delay="999"/>
                                          </p:stCondLst>
                                        </p:cTn>
                                        <p:tgtEl>
                                          <p:spTgt spid="39"/>
                                        </p:tgtEl>
                                        <p:attrNameLst>
                                          <p:attrName>style.visibility</p:attrName>
                                        </p:attrNameLst>
                                      </p:cBhvr>
                                      <p:to>
                                        <p:strVal val="hidden"/>
                                      </p:to>
                                    </p:set>
                                  </p:childTnLst>
                                </p:cTn>
                              </p:par>
                              <p:par>
                                <p:cTn id="143" presetID="42" presetClass="exit" presetSubtype="0" fill="hold" grpId="1" nodeType="withEffect">
                                  <p:stCondLst>
                                    <p:cond delay="0"/>
                                  </p:stCondLst>
                                  <p:childTnLst>
                                    <p:animEffect transition="out" filter="fade">
                                      <p:cBhvr>
                                        <p:cTn id="144" dur="1000"/>
                                        <p:tgtEl>
                                          <p:spTgt spid="47"/>
                                        </p:tgtEl>
                                      </p:cBhvr>
                                    </p:animEffect>
                                    <p:anim calcmode="lin" valueType="num">
                                      <p:cBhvr>
                                        <p:cTn id="145" dur="1000"/>
                                        <p:tgtEl>
                                          <p:spTgt spid="47"/>
                                        </p:tgtEl>
                                        <p:attrNameLst>
                                          <p:attrName>ppt_x</p:attrName>
                                        </p:attrNameLst>
                                      </p:cBhvr>
                                      <p:tavLst>
                                        <p:tav tm="0">
                                          <p:val>
                                            <p:strVal val="ppt_x"/>
                                          </p:val>
                                        </p:tav>
                                        <p:tav tm="100000">
                                          <p:val>
                                            <p:strVal val="ppt_x"/>
                                          </p:val>
                                        </p:tav>
                                      </p:tavLst>
                                    </p:anim>
                                    <p:anim calcmode="lin" valueType="num">
                                      <p:cBhvr>
                                        <p:cTn id="146" dur="1000"/>
                                        <p:tgtEl>
                                          <p:spTgt spid="47"/>
                                        </p:tgtEl>
                                        <p:attrNameLst>
                                          <p:attrName>ppt_y</p:attrName>
                                        </p:attrNameLst>
                                      </p:cBhvr>
                                      <p:tavLst>
                                        <p:tav tm="0">
                                          <p:val>
                                            <p:strVal val="ppt_y"/>
                                          </p:val>
                                        </p:tav>
                                        <p:tav tm="100000">
                                          <p:val>
                                            <p:strVal val="ppt_y+.1"/>
                                          </p:val>
                                        </p:tav>
                                      </p:tavLst>
                                    </p:anim>
                                    <p:set>
                                      <p:cBhvr>
                                        <p:cTn id="147" dur="1" fill="hold">
                                          <p:stCondLst>
                                            <p:cond delay="999"/>
                                          </p:stCondLst>
                                        </p:cTn>
                                        <p:tgtEl>
                                          <p:spTgt spid="47"/>
                                        </p:tgtEl>
                                        <p:attrNameLst>
                                          <p:attrName>style.visibility</p:attrName>
                                        </p:attrNameLst>
                                      </p:cBhvr>
                                      <p:to>
                                        <p:strVal val="hidden"/>
                                      </p:to>
                                    </p:set>
                                  </p:childTnLst>
                                </p:cTn>
                              </p:par>
                              <p:par>
                                <p:cTn id="148" presetID="42" presetClass="exit" presetSubtype="0" fill="hold" grpId="1" nodeType="withEffect">
                                  <p:stCondLst>
                                    <p:cond delay="0"/>
                                  </p:stCondLst>
                                  <p:childTnLst>
                                    <p:animEffect transition="out" filter="fade">
                                      <p:cBhvr>
                                        <p:cTn id="149" dur="1000"/>
                                        <p:tgtEl>
                                          <p:spTgt spid="48"/>
                                        </p:tgtEl>
                                      </p:cBhvr>
                                    </p:animEffect>
                                    <p:anim calcmode="lin" valueType="num">
                                      <p:cBhvr>
                                        <p:cTn id="150" dur="1000"/>
                                        <p:tgtEl>
                                          <p:spTgt spid="48"/>
                                        </p:tgtEl>
                                        <p:attrNameLst>
                                          <p:attrName>ppt_x</p:attrName>
                                        </p:attrNameLst>
                                      </p:cBhvr>
                                      <p:tavLst>
                                        <p:tav tm="0">
                                          <p:val>
                                            <p:strVal val="ppt_x"/>
                                          </p:val>
                                        </p:tav>
                                        <p:tav tm="100000">
                                          <p:val>
                                            <p:strVal val="ppt_x"/>
                                          </p:val>
                                        </p:tav>
                                      </p:tavLst>
                                    </p:anim>
                                    <p:anim calcmode="lin" valueType="num">
                                      <p:cBhvr>
                                        <p:cTn id="151" dur="1000"/>
                                        <p:tgtEl>
                                          <p:spTgt spid="48"/>
                                        </p:tgtEl>
                                        <p:attrNameLst>
                                          <p:attrName>ppt_y</p:attrName>
                                        </p:attrNameLst>
                                      </p:cBhvr>
                                      <p:tavLst>
                                        <p:tav tm="0">
                                          <p:val>
                                            <p:strVal val="ppt_y"/>
                                          </p:val>
                                        </p:tav>
                                        <p:tav tm="100000">
                                          <p:val>
                                            <p:strVal val="ppt_y+.1"/>
                                          </p:val>
                                        </p:tav>
                                      </p:tavLst>
                                    </p:anim>
                                    <p:set>
                                      <p:cBhvr>
                                        <p:cTn id="152" dur="1" fill="hold">
                                          <p:stCondLst>
                                            <p:cond delay="999"/>
                                          </p:stCondLst>
                                        </p:cTn>
                                        <p:tgtEl>
                                          <p:spTgt spid="48"/>
                                        </p:tgtEl>
                                        <p:attrNameLst>
                                          <p:attrName>style.visibility</p:attrName>
                                        </p:attrNameLst>
                                      </p:cBhvr>
                                      <p:to>
                                        <p:strVal val="hidden"/>
                                      </p:to>
                                    </p:set>
                                  </p:childTnLst>
                                </p:cTn>
                              </p:par>
                              <p:par>
                                <p:cTn id="153" presetID="42" presetClass="exit" presetSubtype="0" fill="hold" grpId="1" nodeType="withEffect">
                                  <p:stCondLst>
                                    <p:cond delay="0"/>
                                  </p:stCondLst>
                                  <p:childTnLst>
                                    <p:animEffect transition="out" filter="fade">
                                      <p:cBhvr>
                                        <p:cTn id="154" dur="1000"/>
                                        <p:tgtEl>
                                          <p:spTgt spid="49"/>
                                        </p:tgtEl>
                                      </p:cBhvr>
                                    </p:animEffect>
                                    <p:anim calcmode="lin" valueType="num">
                                      <p:cBhvr>
                                        <p:cTn id="155" dur="1000"/>
                                        <p:tgtEl>
                                          <p:spTgt spid="49"/>
                                        </p:tgtEl>
                                        <p:attrNameLst>
                                          <p:attrName>ppt_x</p:attrName>
                                        </p:attrNameLst>
                                      </p:cBhvr>
                                      <p:tavLst>
                                        <p:tav tm="0">
                                          <p:val>
                                            <p:strVal val="ppt_x"/>
                                          </p:val>
                                        </p:tav>
                                        <p:tav tm="100000">
                                          <p:val>
                                            <p:strVal val="ppt_x"/>
                                          </p:val>
                                        </p:tav>
                                      </p:tavLst>
                                    </p:anim>
                                    <p:anim calcmode="lin" valueType="num">
                                      <p:cBhvr>
                                        <p:cTn id="156" dur="1000"/>
                                        <p:tgtEl>
                                          <p:spTgt spid="49"/>
                                        </p:tgtEl>
                                        <p:attrNameLst>
                                          <p:attrName>ppt_y</p:attrName>
                                        </p:attrNameLst>
                                      </p:cBhvr>
                                      <p:tavLst>
                                        <p:tav tm="0">
                                          <p:val>
                                            <p:strVal val="ppt_y"/>
                                          </p:val>
                                        </p:tav>
                                        <p:tav tm="100000">
                                          <p:val>
                                            <p:strVal val="ppt_y+.1"/>
                                          </p:val>
                                        </p:tav>
                                      </p:tavLst>
                                    </p:anim>
                                    <p:set>
                                      <p:cBhvr>
                                        <p:cTn id="157" dur="1" fill="hold">
                                          <p:stCondLst>
                                            <p:cond delay="999"/>
                                          </p:stCondLst>
                                        </p:cTn>
                                        <p:tgtEl>
                                          <p:spTgt spid="4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2" nodeType="click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fade">
                                      <p:cBhvr>
                                        <p:cTn id="162" dur="1000"/>
                                        <p:tgtEl>
                                          <p:spTgt spid="44"/>
                                        </p:tgtEl>
                                      </p:cBhvr>
                                    </p:animEffect>
                                    <p:anim calcmode="lin" valueType="num">
                                      <p:cBhvr>
                                        <p:cTn id="163" dur="1000" fill="hold"/>
                                        <p:tgtEl>
                                          <p:spTgt spid="44"/>
                                        </p:tgtEl>
                                        <p:attrNameLst>
                                          <p:attrName>ppt_x</p:attrName>
                                        </p:attrNameLst>
                                      </p:cBhvr>
                                      <p:tavLst>
                                        <p:tav tm="0">
                                          <p:val>
                                            <p:strVal val="#ppt_x"/>
                                          </p:val>
                                        </p:tav>
                                        <p:tav tm="100000">
                                          <p:val>
                                            <p:strVal val="#ppt_x"/>
                                          </p:val>
                                        </p:tav>
                                      </p:tavLst>
                                    </p:anim>
                                    <p:anim calcmode="lin" valueType="num">
                                      <p:cBhvr>
                                        <p:cTn id="16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0" grpId="0" animBg="1"/>
      <p:bldP spid="40" grpId="1" animBg="1"/>
      <p:bldP spid="41" grpId="0" animBg="1"/>
      <p:bldP spid="41" grpId="1" animBg="1"/>
      <p:bldP spid="42" grpId="0" animBg="1"/>
      <p:bldP spid="42" grpId="1" animBg="1"/>
      <p:bldP spid="44" grpId="0"/>
      <p:bldP spid="44" grpId="1"/>
      <p:bldP spid="44" grpId="2"/>
      <p:bldP spid="45" grpId="0" animBg="1"/>
      <p:bldP spid="45" grpId="1" animBg="1"/>
      <p:bldP spid="46" grpId="0" animBg="1"/>
      <p:bldP spid="47" grpId="0" animBg="1"/>
      <p:bldP spid="47" grpId="1" animBg="1"/>
      <p:bldP spid="48" grpId="0" animBg="1"/>
      <p:bldP spid="48" grpId="1" animBg="1"/>
      <p:bldP spid="49" grpId="0" animBg="1"/>
      <p:bldP spid="49" grpId="1" animBg="1"/>
      <p:bldP spid="50" grpId="0" animBg="1"/>
      <p:bldP spid="50" grpId="1" animBg="1"/>
      <p:bldP spid="5" grpId="0" animBg="1"/>
      <p:bldP spid="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78AD-A6C9-40F1-9E37-1096A1A82D2C}"/>
              </a:ext>
            </a:extLst>
          </p:cNvPr>
          <p:cNvSpPr>
            <a:spLocks noGrp="1"/>
          </p:cNvSpPr>
          <p:nvPr>
            <p:ph type="title"/>
          </p:nvPr>
        </p:nvSpPr>
        <p:spPr>
          <a:xfrm>
            <a:off x="176645" y="296629"/>
            <a:ext cx="6751334" cy="596263"/>
          </a:xfrm>
        </p:spPr>
        <p:txBody>
          <a:bodyPr/>
          <a:lstStyle/>
          <a:p>
            <a:r>
              <a:rPr lang="en-AU" dirty="0"/>
              <a:t>Bidding Data Model Changes</a:t>
            </a:r>
          </a:p>
        </p:txBody>
      </p:sp>
      <p:sp>
        <p:nvSpPr>
          <p:cNvPr id="3" name="Content Placeholder 2">
            <a:extLst>
              <a:ext uri="{FF2B5EF4-FFF2-40B4-BE49-F238E27FC236}">
                <a16:creationId xmlns:a16="http://schemas.microsoft.com/office/drawing/2014/main" id="{8EF5A932-D108-4EF5-B2AF-5683C1CC6EB4}"/>
              </a:ext>
            </a:extLst>
          </p:cNvPr>
          <p:cNvSpPr>
            <a:spLocks noGrp="1"/>
          </p:cNvSpPr>
          <p:nvPr>
            <p:ph idx="1"/>
          </p:nvPr>
        </p:nvSpPr>
        <p:spPr>
          <a:xfrm>
            <a:off x="176645" y="1492012"/>
            <a:ext cx="8770787" cy="1436846"/>
          </a:xfrm>
        </p:spPr>
        <p:txBody>
          <a:bodyPr/>
          <a:lstStyle/>
          <a:p>
            <a:pPr marL="0" indent="0">
              <a:buNone/>
            </a:pPr>
            <a:r>
              <a:rPr lang="en-AU" dirty="0"/>
              <a:t>NEW FIELDS: </a:t>
            </a:r>
            <a:r>
              <a:rPr lang="en-AU" sz="1200" dirty="0"/>
              <a:t>(Page 43 of Tech Spec)</a:t>
            </a:r>
          </a:p>
          <a:p>
            <a:pPr marL="0" indent="0">
              <a:buNone/>
            </a:pPr>
            <a:endParaRPr lang="en-AU" dirty="0"/>
          </a:p>
        </p:txBody>
      </p:sp>
      <p:graphicFrame>
        <p:nvGraphicFramePr>
          <p:cNvPr id="4" name="Table 3">
            <a:extLst>
              <a:ext uri="{FF2B5EF4-FFF2-40B4-BE49-F238E27FC236}">
                <a16:creationId xmlns:a16="http://schemas.microsoft.com/office/drawing/2014/main" id="{A2EADFCC-1DDA-48CC-B20D-6BE9791BE87C}"/>
              </a:ext>
            </a:extLst>
          </p:cNvPr>
          <p:cNvGraphicFramePr>
            <a:graphicFrameLocks noGrp="1"/>
          </p:cNvGraphicFramePr>
          <p:nvPr>
            <p:extLst>
              <p:ext uri="{D42A27DB-BD31-4B8C-83A1-F6EECF244321}">
                <p14:modId xmlns:p14="http://schemas.microsoft.com/office/powerpoint/2010/main" val="2921595327"/>
              </p:ext>
            </p:extLst>
          </p:nvPr>
        </p:nvGraphicFramePr>
        <p:xfrm>
          <a:off x="196569" y="1823200"/>
          <a:ext cx="8155192" cy="1767840"/>
        </p:xfrm>
        <a:graphic>
          <a:graphicData uri="http://schemas.openxmlformats.org/drawingml/2006/table">
            <a:tbl>
              <a:tblPr firstRow="1" bandRow="1">
                <a:tableStyleId>{5C22544A-7EE6-4342-B048-85BDC9FD1C3A}</a:tableStyleId>
              </a:tblPr>
              <a:tblGrid>
                <a:gridCol w="1518432">
                  <a:extLst>
                    <a:ext uri="{9D8B030D-6E8A-4147-A177-3AD203B41FA5}">
                      <a16:colId xmlns:a16="http://schemas.microsoft.com/office/drawing/2014/main" val="2287963603"/>
                    </a:ext>
                  </a:extLst>
                </a:gridCol>
                <a:gridCol w="2156029">
                  <a:extLst>
                    <a:ext uri="{9D8B030D-6E8A-4147-A177-3AD203B41FA5}">
                      <a16:colId xmlns:a16="http://schemas.microsoft.com/office/drawing/2014/main" val="3377950895"/>
                    </a:ext>
                  </a:extLst>
                </a:gridCol>
                <a:gridCol w="4480731">
                  <a:extLst>
                    <a:ext uri="{9D8B030D-6E8A-4147-A177-3AD203B41FA5}">
                      <a16:colId xmlns:a16="http://schemas.microsoft.com/office/drawing/2014/main" val="3579660183"/>
                    </a:ext>
                  </a:extLst>
                </a:gridCol>
              </a:tblGrid>
              <a:tr h="278130">
                <a:tc>
                  <a:txBody>
                    <a:bodyPr/>
                    <a:lstStyle/>
                    <a:p>
                      <a:r>
                        <a:rPr lang="en-AU" sz="1400" dirty="0"/>
                        <a:t>PACKAGE</a:t>
                      </a:r>
                    </a:p>
                  </a:txBody>
                  <a:tcPr marL="68580" marR="68580" marT="34290" marB="34290"/>
                </a:tc>
                <a:tc>
                  <a:txBody>
                    <a:bodyPr/>
                    <a:lstStyle/>
                    <a:p>
                      <a:r>
                        <a:rPr lang="en-AU" sz="1400" dirty="0"/>
                        <a:t>TABLE NAME</a:t>
                      </a:r>
                    </a:p>
                  </a:txBody>
                  <a:tcPr marL="68580" marR="68580" marT="34290" marB="34290"/>
                </a:tc>
                <a:tc>
                  <a:txBody>
                    <a:bodyPr/>
                    <a:lstStyle/>
                    <a:p>
                      <a:r>
                        <a:rPr lang="en-AU" sz="1400" dirty="0"/>
                        <a:t>DETAILS</a:t>
                      </a:r>
                    </a:p>
                  </a:txBody>
                  <a:tcPr marL="68580" marR="68580" marT="34290" marB="34290"/>
                </a:tc>
                <a:extLst>
                  <a:ext uri="{0D108BD9-81ED-4DB2-BD59-A6C34878D82A}">
                    <a16:rowId xmlns:a16="http://schemas.microsoft.com/office/drawing/2014/main" val="4226626917"/>
                  </a:ext>
                </a:extLst>
              </a:tr>
              <a:tr h="434340">
                <a:tc>
                  <a:txBody>
                    <a:bodyPr/>
                    <a:lstStyle/>
                    <a:p>
                      <a:r>
                        <a:rPr lang="en-AU" sz="1400" dirty="0"/>
                        <a:t>BIDS</a:t>
                      </a:r>
                    </a:p>
                  </a:txBody>
                  <a:tcPr marL="68580" marR="68580" marT="34290" marB="34290"/>
                </a:tc>
                <a:tc>
                  <a:txBody>
                    <a:bodyPr/>
                    <a:lstStyle/>
                    <a:p>
                      <a:r>
                        <a:rPr lang="en-AU" sz="1400" dirty="0"/>
                        <a:t>BIDOFFERFILETRK</a:t>
                      </a:r>
                    </a:p>
                  </a:txBody>
                  <a:tcPr marL="68580" marR="68580" marT="34290" marB="34290"/>
                </a:tc>
                <a:tc>
                  <a:txBody>
                    <a:bodyPr/>
                    <a:lstStyle/>
                    <a:p>
                      <a:r>
                        <a:rPr lang="en-AU" sz="1400" dirty="0"/>
                        <a:t>Changes made to align with new API interface and improved Web bidding interface.</a:t>
                      </a:r>
                    </a:p>
                  </a:txBody>
                  <a:tcPr marL="68580" marR="68580" marT="34290" marB="34290"/>
                </a:tc>
                <a:extLst>
                  <a:ext uri="{0D108BD9-81ED-4DB2-BD59-A6C34878D82A}">
                    <a16:rowId xmlns:a16="http://schemas.microsoft.com/office/drawing/2014/main" val="517678250"/>
                  </a:ext>
                </a:extLst>
              </a:tr>
              <a:tr h="278130">
                <a:tc>
                  <a:txBody>
                    <a:bodyPr/>
                    <a:lstStyle/>
                    <a:p>
                      <a:endParaRPr lang="en-AU" sz="1400" dirty="0"/>
                    </a:p>
                  </a:txBody>
                  <a:tcPr marL="68580" marR="68580" marT="34290" marB="34290"/>
                </a:tc>
                <a:tc>
                  <a:txBody>
                    <a:bodyPr/>
                    <a:lstStyle/>
                    <a:p>
                      <a:r>
                        <a:rPr lang="en-AU" sz="1400" dirty="0"/>
                        <a:t>BIDDAYOFFER</a:t>
                      </a:r>
                    </a:p>
                  </a:txBody>
                  <a:tcPr marL="68580" marR="68580" marT="34290" marB="34290"/>
                </a:tc>
                <a:tc>
                  <a:txBody>
                    <a:bodyPr/>
                    <a:lstStyle/>
                    <a:p>
                      <a:r>
                        <a:rPr lang="en-AU" sz="1400" dirty="0"/>
                        <a:t>Added fields to align with required rule rebidding fields</a:t>
                      </a:r>
                    </a:p>
                  </a:txBody>
                  <a:tcPr marL="68580" marR="68580" marT="34290" marB="34290"/>
                </a:tc>
                <a:extLst>
                  <a:ext uri="{0D108BD9-81ED-4DB2-BD59-A6C34878D82A}">
                    <a16:rowId xmlns:a16="http://schemas.microsoft.com/office/drawing/2014/main" val="1654775241"/>
                  </a:ext>
                </a:extLst>
              </a:tr>
              <a:tr h="434340">
                <a:tc>
                  <a:txBody>
                    <a:bodyPr/>
                    <a:lstStyle/>
                    <a:p>
                      <a:endParaRPr lang="en-AU" sz="1400" dirty="0"/>
                    </a:p>
                  </a:txBody>
                  <a:tcPr marL="68580" marR="68580" marT="34290" marB="34290"/>
                </a:tc>
                <a:tc>
                  <a:txBody>
                    <a:bodyPr/>
                    <a:lstStyle/>
                    <a:p>
                      <a:r>
                        <a:rPr lang="en-AU" sz="1400" dirty="0"/>
                        <a:t>MNSP_DAYOFFER</a:t>
                      </a:r>
                    </a:p>
                  </a:txBody>
                  <a:tcPr marL="68580" marR="68580" marT="34290" marB="34290"/>
                </a:tc>
                <a:tc>
                  <a:txBody>
                    <a:bodyPr/>
                    <a:lstStyle/>
                    <a:p>
                      <a:r>
                        <a:rPr lang="en-AU" sz="1400" dirty="0"/>
                        <a:t>New columns: REBID_EVENT_TIME, REBID_AWARE_TIME, REBID_DECISION_TIME, REBID_CATEGORY, REFERENCE_ID</a:t>
                      </a:r>
                    </a:p>
                  </a:txBody>
                  <a:tcPr marL="68580" marR="68580" marT="34290" marB="34290"/>
                </a:tc>
                <a:extLst>
                  <a:ext uri="{0D108BD9-81ED-4DB2-BD59-A6C34878D82A}">
                    <a16:rowId xmlns:a16="http://schemas.microsoft.com/office/drawing/2014/main" val="266775321"/>
                  </a:ext>
                </a:extLst>
              </a:tr>
            </a:tbl>
          </a:graphicData>
        </a:graphic>
      </p:graphicFrame>
      <p:sp>
        <p:nvSpPr>
          <p:cNvPr id="5" name="Content Placeholder 2">
            <a:extLst>
              <a:ext uri="{FF2B5EF4-FFF2-40B4-BE49-F238E27FC236}">
                <a16:creationId xmlns:a16="http://schemas.microsoft.com/office/drawing/2014/main" id="{81C6AA4B-13AE-4B64-8249-B018ABD624C1}"/>
              </a:ext>
            </a:extLst>
          </p:cNvPr>
          <p:cNvSpPr txBox="1">
            <a:spLocks/>
          </p:cNvSpPr>
          <p:nvPr/>
        </p:nvSpPr>
        <p:spPr>
          <a:xfrm>
            <a:off x="165215" y="3724828"/>
            <a:ext cx="8770787" cy="143684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100" dirty="0"/>
              <a:t>NEW COLUMNS: </a:t>
            </a:r>
            <a:r>
              <a:rPr lang="en-AU" sz="1350" dirty="0"/>
              <a:t>BIDOFFERFILETRK</a:t>
            </a:r>
          </a:p>
          <a:p>
            <a:pPr marL="0" indent="0">
              <a:buNone/>
            </a:pPr>
            <a:endParaRPr lang="en-AU" sz="2100" dirty="0"/>
          </a:p>
          <a:p>
            <a:pPr marL="0" indent="0">
              <a:buNone/>
            </a:pPr>
            <a:endParaRPr lang="en-AU" sz="2100" dirty="0"/>
          </a:p>
        </p:txBody>
      </p:sp>
      <p:graphicFrame>
        <p:nvGraphicFramePr>
          <p:cNvPr id="10" name="Table 9">
            <a:extLst>
              <a:ext uri="{FF2B5EF4-FFF2-40B4-BE49-F238E27FC236}">
                <a16:creationId xmlns:a16="http://schemas.microsoft.com/office/drawing/2014/main" id="{9AC89B45-902A-4330-85D8-EAD699EC9CF1}"/>
              </a:ext>
            </a:extLst>
          </p:cNvPr>
          <p:cNvGraphicFramePr>
            <a:graphicFrameLocks noGrp="1"/>
          </p:cNvGraphicFramePr>
          <p:nvPr>
            <p:extLst>
              <p:ext uri="{D42A27DB-BD31-4B8C-83A1-F6EECF244321}">
                <p14:modId xmlns:p14="http://schemas.microsoft.com/office/powerpoint/2010/main" val="3996214830"/>
              </p:ext>
            </p:extLst>
          </p:nvPr>
        </p:nvGraphicFramePr>
        <p:xfrm>
          <a:off x="207999" y="4127739"/>
          <a:ext cx="8143761" cy="1836420"/>
        </p:xfrm>
        <a:graphic>
          <a:graphicData uri="http://schemas.openxmlformats.org/drawingml/2006/table">
            <a:tbl>
              <a:tblPr firstRow="1" bandRow="1">
                <a:tableStyleId>{5C22544A-7EE6-4342-B048-85BDC9FD1C3A}</a:tableStyleId>
              </a:tblPr>
              <a:tblGrid>
                <a:gridCol w="1742721">
                  <a:extLst>
                    <a:ext uri="{9D8B030D-6E8A-4147-A177-3AD203B41FA5}">
                      <a16:colId xmlns:a16="http://schemas.microsoft.com/office/drawing/2014/main" val="2287963603"/>
                    </a:ext>
                  </a:extLst>
                </a:gridCol>
                <a:gridCol w="1984288">
                  <a:extLst>
                    <a:ext uri="{9D8B030D-6E8A-4147-A177-3AD203B41FA5}">
                      <a16:colId xmlns:a16="http://schemas.microsoft.com/office/drawing/2014/main" val="3377950895"/>
                    </a:ext>
                  </a:extLst>
                </a:gridCol>
                <a:gridCol w="4416752">
                  <a:extLst>
                    <a:ext uri="{9D8B030D-6E8A-4147-A177-3AD203B41FA5}">
                      <a16:colId xmlns:a16="http://schemas.microsoft.com/office/drawing/2014/main" val="3579660183"/>
                    </a:ext>
                  </a:extLst>
                </a:gridCol>
              </a:tblGrid>
              <a:tr h="278130">
                <a:tc>
                  <a:txBody>
                    <a:bodyPr/>
                    <a:lstStyle/>
                    <a:p>
                      <a:r>
                        <a:rPr lang="en-AU" sz="1400" dirty="0"/>
                        <a:t>FIELD NAME</a:t>
                      </a:r>
                    </a:p>
                  </a:txBody>
                  <a:tcPr marL="68580" marR="68580" marT="34290" marB="34290"/>
                </a:tc>
                <a:tc>
                  <a:txBody>
                    <a:bodyPr/>
                    <a:lstStyle/>
                    <a:p>
                      <a:r>
                        <a:rPr lang="en-AU" sz="1400" dirty="0"/>
                        <a:t>DATA TYPE</a:t>
                      </a:r>
                    </a:p>
                  </a:txBody>
                  <a:tcPr marL="68580" marR="68580" marT="34290" marB="34290"/>
                </a:tc>
                <a:tc>
                  <a:txBody>
                    <a:bodyPr/>
                    <a:lstStyle/>
                    <a:p>
                      <a:r>
                        <a:rPr lang="en-AU" sz="1400" dirty="0"/>
                        <a:t>COMMENT</a:t>
                      </a:r>
                    </a:p>
                  </a:txBody>
                  <a:tcPr marL="68580" marR="68580" marT="34290" marB="34290"/>
                </a:tc>
                <a:extLst>
                  <a:ext uri="{0D108BD9-81ED-4DB2-BD59-A6C34878D82A}">
                    <a16:rowId xmlns:a16="http://schemas.microsoft.com/office/drawing/2014/main" val="4226626917"/>
                  </a:ext>
                </a:extLst>
              </a:tr>
              <a:tr h="278130">
                <a:tc>
                  <a:txBody>
                    <a:bodyPr/>
                    <a:lstStyle/>
                    <a:p>
                      <a:r>
                        <a:rPr lang="en-AU" sz="1400" dirty="0"/>
                        <a:t>TRANSACTION_ID</a:t>
                      </a:r>
                    </a:p>
                  </a:txBody>
                  <a:tcPr marL="68580" marR="68580" marT="34290" marB="34290"/>
                </a:tc>
                <a:tc>
                  <a:txBody>
                    <a:bodyPr/>
                    <a:lstStyle/>
                    <a:p>
                      <a:r>
                        <a:rPr lang="en-AU" sz="1400" dirty="0"/>
                        <a:t>VARCHAR2(100)</a:t>
                      </a:r>
                    </a:p>
                  </a:txBody>
                  <a:tcPr marL="68580" marR="68580" marT="34290" marB="34290"/>
                </a:tc>
                <a:tc>
                  <a:txBody>
                    <a:bodyPr/>
                    <a:lstStyle/>
                    <a:p>
                      <a:r>
                        <a:rPr lang="en-AU" sz="1400"/>
                        <a:t>A GUID used to identify the submission transaction in AEMOs systems </a:t>
                      </a:r>
                      <a:endParaRPr lang="en-AU" sz="1400" dirty="0"/>
                    </a:p>
                  </a:txBody>
                  <a:tcPr marL="68580" marR="68580" marT="34290" marB="34290"/>
                </a:tc>
                <a:extLst>
                  <a:ext uri="{0D108BD9-81ED-4DB2-BD59-A6C34878D82A}">
                    <a16:rowId xmlns:a16="http://schemas.microsoft.com/office/drawing/2014/main" val="517678250"/>
                  </a:ext>
                </a:extLst>
              </a:tr>
              <a:tr h="278130">
                <a:tc>
                  <a:txBody>
                    <a:bodyPr/>
                    <a:lstStyle/>
                    <a:p>
                      <a:r>
                        <a:rPr lang="en-AU" sz="1400" dirty="0"/>
                        <a:t>REFERENCE_ID</a:t>
                      </a:r>
                    </a:p>
                  </a:txBody>
                  <a:tcPr marL="68580" marR="68580" marT="34290" marB="34290"/>
                </a:tc>
                <a:tc>
                  <a:txBody>
                    <a:bodyPr/>
                    <a:lstStyle/>
                    <a:p>
                      <a:r>
                        <a:rPr lang="en-AU" sz="1400" dirty="0"/>
                        <a:t>VARCHAR2(100)</a:t>
                      </a:r>
                    </a:p>
                  </a:txBody>
                  <a:tcPr marL="68580" marR="68580" marT="34290" marB="34290"/>
                </a:tc>
                <a:tc>
                  <a:txBody>
                    <a:bodyPr/>
                    <a:lstStyle/>
                    <a:p>
                      <a:r>
                        <a:rPr lang="en-AU" sz="1400"/>
                        <a:t>A participant provided reference, which is required to be unique per submission (for a PARTICIPANTID)</a:t>
                      </a:r>
                      <a:endParaRPr lang="en-AU" sz="1400" dirty="0"/>
                    </a:p>
                  </a:txBody>
                  <a:tcPr marL="68580" marR="68580" marT="34290" marB="34290"/>
                </a:tc>
                <a:extLst>
                  <a:ext uri="{0D108BD9-81ED-4DB2-BD59-A6C34878D82A}">
                    <a16:rowId xmlns:a16="http://schemas.microsoft.com/office/drawing/2014/main" val="1654775241"/>
                  </a:ext>
                </a:extLst>
              </a:tr>
              <a:tr h="278130">
                <a:tc>
                  <a:txBody>
                    <a:bodyPr/>
                    <a:lstStyle/>
                    <a:p>
                      <a:r>
                        <a:rPr lang="en-AU" sz="1400" dirty="0"/>
                        <a:t>SUBMISSION_DATE</a:t>
                      </a:r>
                    </a:p>
                  </a:txBody>
                  <a:tcPr marL="68580" marR="68580" marT="34290" marB="34290"/>
                </a:tc>
                <a:tc>
                  <a:txBody>
                    <a:bodyPr/>
                    <a:lstStyle/>
                    <a:p>
                      <a:r>
                        <a:rPr lang="en-AU" sz="1400" dirty="0"/>
                        <a:t>DATE</a:t>
                      </a:r>
                    </a:p>
                  </a:txBody>
                  <a:tcPr marL="68580" marR="68580" marT="34290" marB="34290"/>
                </a:tc>
                <a:tc>
                  <a:txBody>
                    <a:bodyPr/>
                    <a:lstStyle/>
                    <a:p>
                      <a:r>
                        <a:rPr lang="en-AU" sz="1400"/>
                        <a:t>The participant provided date/time for the submission</a:t>
                      </a:r>
                      <a:endParaRPr lang="en-AU" sz="1400" dirty="0"/>
                    </a:p>
                  </a:txBody>
                  <a:tcPr marL="68580" marR="68580" marT="34290" marB="34290"/>
                </a:tc>
                <a:extLst>
                  <a:ext uri="{0D108BD9-81ED-4DB2-BD59-A6C34878D82A}">
                    <a16:rowId xmlns:a16="http://schemas.microsoft.com/office/drawing/2014/main" val="50231749"/>
                  </a:ext>
                </a:extLst>
              </a:tr>
              <a:tr h="278130">
                <a:tc>
                  <a:txBody>
                    <a:bodyPr/>
                    <a:lstStyle/>
                    <a:p>
                      <a:r>
                        <a:rPr lang="en-AU" sz="1400" dirty="0"/>
                        <a:t>COMMENTS</a:t>
                      </a:r>
                    </a:p>
                  </a:txBody>
                  <a:tcPr marL="68580" marR="68580" marT="34290" marB="34290"/>
                </a:tc>
                <a:tc>
                  <a:txBody>
                    <a:bodyPr/>
                    <a:lstStyle/>
                    <a:p>
                      <a:r>
                        <a:rPr lang="en-AU" sz="1400" dirty="0"/>
                        <a:t>VARCHAR2(1000)</a:t>
                      </a:r>
                    </a:p>
                  </a:txBody>
                  <a:tcPr marL="68580" marR="68580" marT="34290" marB="34290"/>
                </a:tc>
                <a:tc>
                  <a:txBody>
                    <a:bodyPr/>
                    <a:lstStyle/>
                    <a:p>
                      <a:r>
                        <a:rPr lang="en-AU" sz="1400" dirty="0"/>
                        <a:t>A participant provided comment</a:t>
                      </a:r>
                    </a:p>
                  </a:txBody>
                  <a:tcPr marL="68580" marR="68580" marT="34290" marB="34290"/>
                </a:tc>
                <a:extLst>
                  <a:ext uri="{0D108BD9-81ED-4DB2-BD59-A6C34878D82A}">
                    <a16:rowId xmlns:a16="http://schemas.microsoft.com/office/drawing/2014/main" val="3758028876"/>
                  </a:ext>
                </a:extLst>
              </a:tr>
            </a:tbl>
          </a:graphicData>
        </a:graphic>
      </p:graphicFrame>
      <p:sp>
        <p:nvSpPr>
          <p:cNvPr id="6" name="Slide Number Placeholder 5">
            <a:extLst>
              <a:ext uri="{FF2B5EF4-FFF2-40B4-BE49-F238E27FC236}">
                <a16:creationId xmlns:a16="http://schemas.microsoft.com/office/drawing/2014/main" id="{B2B406D2-FF1D-48B2-842A-DAF2A256A5F7}"/>
              </a:ext>
            </a:extLst>
          </p:cNvPr>
          <p:cNvSpPr>
            <a:spLocks noGrp="1"/>
          </p:cNvSpPr>
          <p:nvPr>
            <p:ph type="sldNum" sz="quarter" idx="12"/>
          </p:nvPr>
        </p:nvSpPr>
        <p:spPr/>
        <p:txBody>
          <a:bodyPr/>
          <a:lstStyle/>
          <a:p>
            <a:fld id="{4EC81F68-4976-451A-B2E9-79BCBD2F70CC}" type="slidenum">
              <a:rPr lang="en-AU" smtClean="0"/>
              <a:t>31</a:t>
            </a:fld>
            <a:endParaRPr lang="en-AU" dirty="0"/>
          </a:p>
        </p:txBody>
      </p:sp>
    </p:spTree>
    <p:extLst>
      <p:ext uri="{BB962C8B-B14F-4D97-AF65-F5344CB8AC3E}">
        <p14:creationId xmlns:p14="http://schemas.microsoft.com/office/powerpoint/2010/main" val="3866618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78AD-A6C9-40F1-9E37-1096A1A82D2C}"/>
              </a:ext>
            </a:extLst>
          </p:cNvPr>
          <p:cNvSpPr>
            <a:spLocks noGrp="1"/>
          </p:cNvSpPr>
          <p:nvPr>
            <p:ph type="title"/>
          </p:nvPr>
        </p:nvSpPr>
        <p:spPr>
          <a:xfrm>
            <a:off x="207999" y="311894"/>
            <a:ext cx="6751334" cy="596263"/>
          </a:xfrm>
        </p:spPr>
        <p:txBody>
          <a:bodyPr/>
          <a:lstStyle/>
          <a:p>
            <a:r>
              <a:rPr lang="en-AU" dirty="0"/>
              <a:t>Bidding Data Model Changes</a:t>
            </a:r>
          </a:p>
        </p:txBody>
      </p:sp>
      <p:sp>
        <p:nvSpPr>
          <p:cNvPr id="3" name="Content Placeholder 2">
            <a:extLst>
              <a:ext uri="{FF2B5EF4-FFF2-40B4-BE49-F238E27FC236}">
                <a16:creationId xmlns:a16="http://schemas.microsoft.com/office/drawing/2014/main" id="{8EF5A932-D108-4EF5-B2AF-5683C1CC6EB4}"/>
              </a:ext>
            </a:extLst>
          </p:cNvPr>
          <p:cNvSpPr>
            <a:spLocks noGrp="1"/>
          </p:cNvSpPr>
          <p:nvPr>
            <p:ph idx="1"/>
          </p:nvPr>
        </p:nvSpPr>
        <p:spPr>
          <a:xfrm>
            <a:off x="196568" y="1457839"/>
            <a:ext cx="8770787" cy="1436846"/>
          </a:xfrm>
        </p:spPr>
        <p:txBody>
          <a:bodyPr/>
          <a:lstStyle/>
          <a:p>
            <a:pPr marL="0" indent="0">
              <a:buNone/>
            </a:pPr>
            <a:r>
              <a:rPr lang="en-AU" dirty="0"/>
              <a:t>NEW FIELDS: </a:t>
            </a:r>
            <a:r>
              <a:rPr lang="en-AU" sz="1200" dirty="0"/>
              <a:t>(Page 43 of Tech Spec)</a:t>
            </a:r>
          </a:p>
          <a:p>
            <a:pPr marL="0" indent="0">
              <a:buNone/>
            </a:pPr>
            <a:endParaRPr lang="en-AU" dirty="0"/>
          </a:p>
        </p:txBody>
      </p:sp>
      <p:graphicFrame>
        <p:nvGraphicFramePr>
          <p:cNvPr id="4" name="Table 3">
            <a:extLst>
              <a:ext uri="{FF2B5EF4-FFF2-40B4-BE49-F238E27FC236}">
                <a16:creationId xmlns:a16="http://schemas.microsoft.com/office/drawing/2014/main" id="{A2EADFCC-1DDA-48CC-B20D-6BE9791BE87C}"/>
              </a:ext>
            </a:extLst>
          </p:cNvPr>
          <p:cNvGraphicFramePr>
            <a:graphicFrameLocks noGrp="1"/>
          </p:cNvGraphicFramePr>
          <p:nvPr>
            <p:extLst>
              <p:ext uri="{D42A27DB-BD31-4B8C-83A1-F6EECF244321}">
                <p14:modId xmlns:p14="http://schemas.microsoft.com/office/powerpoint/2010/main" val="3248595951"/>
              </p:ext>
            </p:extLst>
          </p:nvPr>
        </p:nvGraphicFramePr>
        <p:xfrm>
          <a:off x="196569" y="1858364"/>
          <a:ext cx="8155192" cy="1059180"/>
        </p:xfrm>
        <a:graphic>
          <a:graphicData uri="http://schemas.openxmlformats.org/drawingml/2006/table">
            <a:tbl>
              <a:tblPr firstRow="1" bandRow="1">
                <a:tableStyleId>{5C22544A-7EE6-4342-B048-85BDC9FD1C3A}</a:tableStyleId>
              </a:tblPr>
              <a:tblGrid>
                <a:gridCol w="1003581">
                  <a:extLst>
                    <a:ext uri="{9D8B030D-6E8A-4147-A177-3AD203B41FA5}">
                      <a16:colId xmlns:a16="http://schemas.microsoft.com/office/drawing/2014/main" val="2287963603"/>
                    </a:ext>
                  </a:extLst>
                </a:gridCol>
                <a:gridCol w="1743075">
                  <a:extLst>
                    <a:ext uri="{9D8B030D-6E8A-4147-A177-3AD203B41FA5}">
                      <a16:colId xmlns:a16="http://schemas.microsoft.com/office/drawing/2014/main" val="3377950895"/>
                    </a:ext>
                  </a:extLst>
                </a:gridCol>
                <a:gridCol w="5408536">
                  <a:extLst>
                    <a:ext uri="{9D8B030D-6E8A-4147-A177-3AD203B41FA5}">
                      <a16:colId xmlns:a16="http://schemas.microsoft.com/office/drawing/2014/main" val="3579660183"/>
                    </a:ext>
                  </a:extLst>
                </a:gridCol>
              </a:tblGrid>
              <a:tr h="278130">
                <a:tc>
                  <a:txBody>
                    <a:bodyPr/>
                    <a:lstStyle/>
                    <a:p>
                      <a:r>
                        <a:rPr lang="en-AU" sz="1400" dirty="0"/>
                        <a:t>PACKAGE</a:t>
                      </a:r>
                    </a:p>
                  </a:txBody>
                  <a:tcPr marL="68580" marR="68580" marT="34290" marB="34290"/>
                </a:tc>
                <a:tc>
                  <a:txBody>
                    <a:bodyPr/>
                    <a:lstStyle/>
                    <a:p>
                      <a:r>
                        <a:rPr lang="en-AU" sz="1400" dirty="0"/>
                        <a:t>TABLE NAME</a:t>
                      </a:r>
                    </a:p>
                  </a:txBody>
                  <a:tcPr marL="68580" marR="68580" marT="34290" marB="34290"/>
                </a:tc>
                <a:tc>
                  <a:txBody>
                    <a:bodyPr/>
                    <a:lstStyle/>
                    <a:p>
                      <a:r>
                        <a:rPr lang="en-AU" sz="1400" dirty="0"/>
                        <a:t>DETAILS</a:t>
                      </a:r>
                    </a:p>
                  </a:txBody>
                  <a:tcPr marL="68580" marR="68580" marT="34290" marB="34290"/>
                </a:tc>
                <a:extLst>
                  <a:ext uri="{0D108BD9-81ED-4DB2-BD59-A6C34878D82A}">
                    <a16:rowId xmlns:a16="http://schemas.microsoft.com/office/drawing/2014/main" val="4226626917"/>
                  </a:ext>
                </a:extLst>
              </a:tr>
              <a:tr h="377190">
                <a:tc>
                  <a:txBody>
                    <a:bodyPr/>
                    <a:lstStyle/>
                    <a:p>
                      <a:r>
                        <a:rPr lang="en-AU" sz="1400" dirty="0"/>
                        <a:t>BIDS</a:t>
                      </a:r>
                    </a:p>
                  </a:txBody>
                  <a:tcPr marL="68580" marR="68580" marT="34290" marB="34290"/>
                </a:tc>
                <a:tc>
                  <a:txBody>
                    <a:bodyPr/>
                    <a:lstStyle/>
                    <a:p>
                      <a:r>
                        <a:rPr lang="en-AU" sz="1400" dirty="0"/>
                        <a:t>BIDOFFERFILETRK</a:t>
                      </a:r>
                    </a:p>
                  </a:txBody>
                  <a:tcPr marL="68580" marR="68580" marT="34290" marB="34290"/>
                </a:tc>
                <a:tc>
                  <a:txBody>
                    <a:bodyPr/>
                    <a:lstStyle/>
                    <a:p>
                      <a:r>
                        <a:rPr lang="en-AU" sz="1400" dirty="0"/>
                        <a:t>Changes made to align changes made to support new API interface and improved Web bidding interface.</a:t>
                      </a:r>
                    </a:p>
                  </a:txBody>
                  <a:tcPr marL="68580" marR="68580" marT="34290" marB="34290"/>
                </a:tc>
                <a:extLst>
                  <a:ext uri="{0D108BD9-81ED-4DB2-BD59-A6C34878D82A}">
                    <a16:rowId xmlns:a16="http://schemas.microsoft.com/office/drawing/2014/main" val="517678250"/>
                  </a:ext>
                </a:extLst>
              </a:tr>
              <a:tr h="278130">
                <a:tc>
                  <a:txBody>
                    <a:bodyPr/>
                    <a:lstStyle/>
                    <a:p>
                      <a:endParaRPr lang="en-AU" sz="1400" dirty="0"/>
                    </a:p>
                  </a:txBody>
                  <a:tcPr marL="68580" marR="68580" marT="34290" marB="34290"/>
                </a:tc>
                <a:tc>
                  <a:txBody>
                    <a:bodyPr/>
                    <a:lstStyle/>
                    <a:p>
                      <a:r>
                        <a:rPr lang="en-AU" sz="1400" dirty="0"/>
                        <a:t>BIDDAYOFFER</a:t>
                      </a:r>
                    </a:p>
                  </a:txBody>
                  <a:tcPr marL="68580" marR="68580" marT="34290" marB="34290"/>
                </a:tc>
                <a:tc>
                  <a:txBody>
                    <a:bodyPr/>
                    <a:lstStyle/>
                    <a:p>
                      <a:r>
                        <a:rPr lang="en-AU" sz="1400" dirty="0"/>
                        <a:t>Added fields to align with required rule rebidding fields</a:t>
                      </a:r>
                    </a:p>
                  </a:txBody>
                  <a:tcPr marL="68580" marR="68580" marT="34290" marB="34290"/>
                </a:tc>
                <a:extLst>
                  <a:ext uri="{0D108BD9-81ED-4DB2-BD59-A6C34878D82A}">
                    <a16:rowId xmlns:a16="http://schemas.microsoft.com/office/drawing/2014/main" val="1654775241"/>
                  </a:ext>
                </a:extLst>
              </a:tr>
            </a:tbl>
          </a:graphicData>
        </a:graphic>
      </p:graphicFrame>
      <p:sp>
        <p:nvSpPr>
          <p:cNvPr id="5" name="Content Placeholder 2">
            <a:extLst>
              <a:ext uri="{FF2B5EF4-FFF2-40B4-BE49-F238E27FC236}">
                <a16:creationId xmlns:a16="http://schemas.microsoft.com/office/drawing/2014/main" id="{81C6AA4B-13AE-4B64-8249-B018ABD624C1}"/>
              </a:ext>
            </a:extLst>
          </p:cNvPr>
          <p:cNvSpPr txBox="1">
            <a:spLocks/>
          </p:cNvSpPr>
          <p:nvPr/>
        </p:nvSpPr>
        <p:spPr>
          <a:xfrm>
            <a:off x="165215" y="3138056"/>
            <a:ext cx="8770787" cy="143684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100" dirty="0"/>
              <a:t>NEW COLUMNS: </a:t>
            </a:r>
            <a:r>
              <a:rPr lang="en-AU" sz="1350" dirty="0"/>
              <a:t>BIDDAYOFFER</a:t>
            </a:r>
          </a:p>
          <a:p>
            <a:pPr marL="0" indent="0">
              <a:buNone/>
            </a:pPr>
            <a:endParaRPr lang="en-AU" sz="2100" dirty="0"/>
          </a:p>
          <a:p>
            <a:pPr marL="0" indent="0">
              <a:buNone/>
            </a:pPr>
            <a:endParaRPr lang="en-AU" sz="2100" dirty="0"/>
          </a:p>
        </p:txBody>
      </p:sp>
      <p:graphicFrame>
        <p:nvGraphicFramePr>
          <p:cNvPr id="10" name="Table 9">
            <a:extLst>
              <a:ext uri="{FF2B5EF4-FFF2-40B4-BE49-F238E27FC236}">
                <a16:creationId xmlns:a16="http://schemas.microsoft.com/office/drawing/2014/main" id="{9AC89B45-902A-4330-85D8-EAD699EC9CF1}"/>
              </a:ext>
            </a:extLst>
          </p:cNvPr>
          <p:cNvGraphicFramePr>
            <a:graphicFrameLocks noGrp="1"/>
          </p:cNvGraphicFramePr>
          <p:nvPr>
            <p:extLst>
              <p:ext uri="{D42A27DB-BD31-4B8C-83A1-F6EECF244321}">
                <p14:modId xmlns:p14="http://schemas.microsoft.com/office/powerpoint/2010/main" val="1447703702"/>
              </p:ext>
            </p:extLst>
          </p:nvPr>
        </p:nvGraphicFramePr>
        <p:xfrm>
          <a:off x="207999" y="3484773"/>
          <a:ext cx="8143761" cy="3185160"/>
        </p:xfrm>
        <a:graphic>
          <a:graphicData uri="http://schemas.openxmlformats.org/drawingml/2006/table">
            <a:tbl>
              <a:tblPr firstRow="1" bandRow="1">
                <a:tableStyleId>{5C22544A-7EE6-4342-B048-85BDC9FD1C3A}</a:tableStyleId>
              </a:tblPr>
              <a:tblGrid>
                <a:gridCol w="1525007">
                  <a:extLst>
                    <a:ext uri="{9D8B030D-6E8A-4147-A177-3AD203B41FA5}">
                      <a16:colId xmlns:a16="http://schemas.microsoft.com/office/drawing/2014/main" val="2287963603"/>
                    </a:ext>
                  </a:extLst>
                </a:gridCol>
                <a:gridCol w="1419769">
                  <a:extLst>
                    <a:ext uri="{9D8B030D-6E8A-4147-A177-3AD203B41FA5}">
                      <a16:colId xmlns:a16="http://schemas.microsoft.com/office/drawing/2014/main" val="3377950895"/>
                    </a:ext>
                  </a:extLst>
                </a:gridCol>
                <a:gridCol w="5198985">
                  <a:extLst>
                    <a:ext uri="{9D8B030D-6E8A-4147-A177-3AD203B41FA5}">
                      <a16:colId xmlns:a16="http://schemas.microsoft.com/office/drawing/2014/main" val="3579660183"/>
                    </a:ext>
                  </a:extLst>
                </a:gridCol>
              </a:tblGrid>
              <a:tr h="278130">
                <a:tc>
                  <a:txBody>
                    <a:bodyPr/>
                    <a:lstStyle/>
                    <a:p>
                      <a:r>
                        <a:rPr lang="en-AU" sz="1400" dirty="0"/>
                        <a:t>FIELD NAME</a:t>
                      </a:r>
                    </a:p>
                  </a:txBody>
                  <a:tcPr marL="68580" marR="68580" marT="34290" marB="34290"/>
                </a:tc>
                <a:tc>
                  <a:txBody>
                    <a:bodyPr/>
                    <a:lstStyle/>
                    <a:p>
                      <a:r>
                        <a:rPr lang="en-AU" sz="1400" dirty="0"/>
                        <a:t>DATA TYPE</a:t>
                      </a:r>
                    </a:p>
                  </a:txBody>
                  <a:tcPr marL="68580" marR="68580" marT="34290" marB="34290"/>
                </a:tc>
                <a:tc>
                  <a:txBody>
                    <a:bodyPr/>
                    <a:lstStyle/>
                    <a:p>
                      <a:r>
                        <a:rPr lang="en-AU" sz="1400" dirty="0"/>
                        <a:t>COMMENT</a:t>
                      </a:r>
                    </a:p>
                  </a:txBody>
                  <a:tcPr marL="68580" marR="68580" marT="34290" marB="34290"/>
                </a:tc>
                <a:extLst>
                  <a:ext uri="{0D108BD9-81ED-4DB2-BD59-A6C34878D82A}">
                    <a16:rowId xmlns:a16="http://schemas.microsoft.com/office/drawing/2014/main" val="4226626917"/>
                  </a:ext>
                </a:extLst>
              </a:tr>
              <a:tr h="548640">
                <a:tc>
                  <a:txBody>
                    <a:bodyPr/>
                    <a:lstStyle/>
                    <a:p>
                      <a:r>
                        <a:rPr lang="en-AU" sz="1400" dirty="0"/>
                        <a:t>REBID_EVENT_TIME</a:t>
                      </a:r>
                    </a:p>
                  </a:txBody>
                  <a:tcPr marL="68580" marR="68580" marT="34290" marB="34290"/>
                </a:tc>
                <a:tc>
                  <a:txBody>
                    <a:bodyPr/>
                    <a:lstStyle/>
                    <a:p>
                      <a:r>
                        <a:rPr lang="en-AU" sz="1400" dirty="0"/>
                        <a:t>VARCHAR2(8)</a:t>
                      </a:r>
                    </a:p>
                  </a:txBody>
                  <a:tcPr marL="68580" marR="68580" marT="34290" marB="34290"/>
                </a:tc>
                <a:tc>
                  <a:txBody>
                    <a:bodyPr/>
                    <a:lstStyle/>
                    <a:p>
                      <a:r>
                        <a:rPr lang="en-AU" sz="1400" dirty="0"/>
                        <a:t>The time of the event(s)/Other occurrence(s) as the reason for the rebid. Required for rebids, not required for fixed load or low ramp rates. Expected in the format: HH:MM:SS e.g. 20:11:00</a:t>
                      </a:r>
                    </a:p>
                  </a:txBody>
                  <a:tcPr marL="68580" marR="68580" marT="34290" marB="34290"/>
                </a:tc>
                <a:extLst>
                  <a:ext uri="{0D108BD9-81ED-4DB2-BD59-A6C34878D82A}">
                    <a16:rowId xmlns:a16="http://schemas.microsoft.com/office/drawing/2014/main" val="517678250"/>
                  </a:ext>
                </a:extLst>
              </a:tr>
              <a:tr h="548640">
                <a:tc>
                  <a:txBody>
                    <a:bodyPr/>
                    <a:lstStyle/>
                    <a:p>
                      <a:r>
                        <a:rPr lang="en-AU" sz="1400" dirty="0"/>
                        <a:t>REBID_AWARE_TIME</a:t>
                      </a:r>
                    </a:p>
                  </a:txBody>
                  <a:tcPr marL="68580" marR="68580" marT="34290" marB="34290"/>
                </a:tc>
                <a:tc>
                  <a:txBody>
                    <a:bodyPr/>
                    <a:lstStyle/>
                    <a:p>
                      <a:r>
                        <a:rPr lang="en-AU" sz="1400" dirty="0"/>
                        <a:t>VARCHAR2(8)</a:t>
                      </a:r>
                    </a:p>
                  </a:txBody>
                  <a:tcPr marL="68580" marR="68580" marT="34290" marB="34290"/>
                </a:tc>
                <a:tc>
                  <a:txBody>
                    <a:bodyPr/>
                    <a:lstStyle/>
                    <a:p>
                      <a:r>
                        <a:rPr lang="en-AU" sz="1400" dirty="0"/>
                        <a:t>Intended to support the AER Rebidding Guidelines. The time at which the participant became aware of the event(s) / occurrence(s) that prompted the rebid. Not validated by AEMO</a:t>
                      </a:r>
                    </a:p>
                  </a:txBody>
                  <a:tcPr marL="68580" marR="68580" marT="34290" marB="34290"/>
                </a:tc>
                <a:extLst>
                  <a:ext uri="{0D108BD9-81ED-4DB2-BD59-A6C34878D82A}">
                    <a16:rowId xmlns:a16="http://schemas.microsoft.com/office/drawing/2014/main" val="1654775241"/>
                  </a:ext>
                </a:extLst>
              </a:tr>
              <a:tr h="278130">
                <a:tc>
                  <a:txBody>
                    <a:bodyPr/>
                    <a:lstStyle/>
                    <a:p>
                      <a:r>
                        <a:rPr lang="en-AU" sz="1400" dirty="0"/>
                        <a:t>REBID_DECISION_TIME</a:t>
                      </a:r>
                    </a:p>
                  </a:txBody>
                  <a:tcPr marL="68580" marR="68580" marT="34290" marB="34290"/>
                </a:tc>
                <a:tc>
                  <a:txBody>
                    <a:bodyPr/>
                    <a:lstStyle/>
                    <a:p>
                      <a:r>
                        <a:rPr lang="en-AU" sz="1400" dirty="0"/>
                        <a:t>VARCHAR2(8)</a:t>
                      </a:r>
                    </a:p>
                  </a:txBody>
                  <a:tcPr marL="68580" marR="68580" marT="34290" marB="34290"/>
                </a:tc>
                <a:tc>
                  <a:txBody>
                    <a:bodyPr/>
                    <a:lstStyle/>
                    <a:p>
                      <a:r>
                        <a:rPr lang="en-AU" sz="1400"/>
                        <a:t>Intended to support the AER Rebidding Guidelines. The time at which the participant made the decision to rebid. Not validated by AEMO</a:t>
                      </a:r>
                      <a:endParaRPr lang="en-AU" sz="1400" dirty="0"/>
                    </a:p>
                  </a:txBody>
                  <a:tcPr marL="68580" marR="68580" marT="34290" marB="34290"/>
                </a:tc>
                <a:extLst>
                  <a:ext uri="{0D108BD9-81ED-4DB2-BD59-A6C34878D82A}">
                    <a16:rowId xmlns:a16="http://schemas.microsoft.com/office/drawing/2014/main" val="50231749"/>
                  </a:ext>
                </a:extLst>
              </a:tr>
              <a:tr h="278130">
                <a:tc>
                  <a:txBody>
                    <a:bodyPr/>
                    <a:lstStyle/>
                    <a:p>
                      <a:r>
                        <a:rPr lang="en-AU" sz="1400" dirty="0"/>
                        <a:t>REBID_CATEGORY</a:t>
                      </a:r>
                    </a:p>
                  </a:txBody>
                  <a:tcPr marL="68580" marR="68580" marT="34290" marB="34290"/>
                </a:tc>
                <a:tc>
                  <a:txBody>
                    <a:bodyPr/>
                    <a:lstStyle/>
                    <a:p>
                      <a:r>
                        <a:rPr lang="en-AU" sz="1400" dirty="0"/>
                        <a:t>VARCHAR2(1)</a:t>
                      </a:r>
                    </a:p>
                  </a:txBody>
                  <a:tcPr marL="68580" marR="68580" marT="34290" marB="34290"/>
                </a:tc>
                <a:tc>
                  <a:txBody>
                    <a:bodyPr/>
                    <a:lstStyle/>
                    <a:p>
                      <a:r>
                        <a:rPr lang="en-AU" sz="1400"/>
                        <a:t>Intended to support the AER Rebidding Guidelines. A provided rebid category. Not validated by AEMO.</a:t>
                      </a:r>
                      <a:endParaRPr lang="en-AU" sz="1400" dirty="0"/>
                    </a:p>
                  </a:txBody>
                  <a:tcPr marL="68580" marR="68580" marT="34290" marB="34290"/>
                </a:tc>
                <a:extLst>
                  <a:ext uri="{0D108BD9-81ED-4DB2-BD59-A6C34878D82A}">
                    <a16:rowId xmlns:a16="http://schemas.microsoft.com/office/drawing/2014/main" val="3758028876"/>
                  </a:ext>
                </a:extLst>
              </a:tr>
              <a:tr h="278130">
                <a:tc>
                  <a:txBody>
                    <a:bodyPr/>
                    <a:lstStyle/>
                    <a:p>
                      <a:r>
                        <a:rPr lang="en-AU" sz="1400" dirty="0"/>
                        <a:t>REFERENCE_ID</a:t>
                      </a:r>
                    </a:p>
                  </a:txBody>
                  <a:tcPr marL="68580" marR="68580" marT="34290" marB="34290"/>
                </a:tc>
                <a:tc>
                  <a:txBody>
                    <a:bodyPr/>
                    <a:lstStyle/>
                    <a:p>
                      <a:r>
                        <a:rPr lang="fr-FR" sz="1400" dirty="0"/>
                        <a:t>VARCHAR2(100)</a:t>
                      </a:r>
                      <a:endParaRPr lang="en-AU" sz="1400" dirty="0"/>
                    </a:p>
                  </a:txBody>
                  <a:tcPr marL="68580" marR="68580" marT="34290" marB="34290"/>
                </a:tc>
                <a:tc>
                  <a:txBody>
                    <a:bodyPr/>
                    <a:lstStyle/>
                    <a:p>
                      <a:r>
                        <a:rPr lang="fr-FR" sz="1400" dirty="0"/>
                        <a:t>A participants unique Reference Id</a:t>
                      </a:r>
                      <a:endParaRPr lang="en-AU" sz="1400" dirty="0"/>
                    </a:p>
                  </a:txBody>
                  <a:tcPr marL="68580" marR="68580" marT="34290" marB="34290"/>
                </a:tc>
                <a:extLst>
                  <a:ext uri="{0D108BD9-81ED-4DB2-BD59-A6C34878D82A}">
                    <a16:rowId xmlns:a16="http://schemas.microsoft.com/office/drawing/2014/main" val="1109103581"/>
                  </a:ext>
                </a:extLst>
              </a:tr>
            </a:tbl>
          </a:graphicData>
        </a:graphic>
      </p:graphicFrame>
      <p:sp>
        <p:nvSpPr>
          <p:cNvPr id="6" name="Slide Number Placeholder 5">
            <a:extLst>
              <a:ext uri="{FF2B5EF4-FFF2-40B4-BE49-F238E27FC236}">
                <a16:creationId xmlns:a16="http://schemas.microsoft.com/office/drawing/2014/main" id="{48921104-67D6-47FE-8EB3-36D655AE3F08}"/>
              </a:ext>
            </a:extLst>
          </p:cNvPr>
          <p:cNvSpPr>
            <a:spLocks noGrp="1"/>
          </p:cNvSpPr>
          <p:nvPr>
            <p:ph type="sldNum" sz="quarter" idx="12"/>
          </p:nvPr>
        </p:nvSpPr>
        <p:spPr/>
        <p:txBody>
          <a:bodyPr/>
          <a:lstStyle/>
          <a:p>
            <a:fld id="{4EC81F68-4976-451A-B2E9-79BCBD2F70CC}" type="slidenum">
              <a:rPr lang="en-AU" smtClean="0"/>
              <a:t>32</a:t>
            </a:fld>
            <a:endParaRPr lang="en-AU" dirty="0"/>
          </a:p>
        </p:txBody>
      </p:sp>
    </p:spTree>
    <p:extLst>
      <p:ext uri="{BB962C8B-B14F-4D97-AF65-F5344CB8AC3E}">
        <p14:creationId xmlns:p14="http://schemas.microsoft.com/office/powerpoint/2010/main" val="3141351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78AD-A6C9-40F1-9E37-1096A1A82D2C}"/>
              </a:ext>
            </a:extLst>
          </p:cNvPr>
          <p:cNvSpPr>
            <a:spLocks noGrp="1"/>
          </p:cNvSpPr>
          <p:nvPr>
            <p:ph type="title"/>
          </p:nvPr>
        </p:nvSpPr>
        <p:spPr>
          <a:xfrm>
            <a:off x="196568" y="283172"/>
            <a:ext cx="6751334" cy="596263"/>
          </a:xfrm>
        </p:spPr>
        <p:txBody>
          <a:bodyPr/>
          <a:lstStyle/>
          <a:p>
            <a:r>
              <a:rPr lang="en-AU" dirty="0"/>
              <a:t>Bidding Data Model Changes</a:t>
            </a:r>
          </a:p>
        </p:txBody>
      </p:sp>
      <p:sp>
        <p:nvSpPr>
          <p:cNvPr id="3" name="Content Placeholder 2">
            <a:extLst>
              <a:ext uri="{FF2B5EF4-FFF2-40B4-BE49-F238E27FC236}">
                <a16:creationId xmlns:a16="http://schemas.microsoft.com/office/drawing/2014/main" id="{8EF5A932-D108-4EF5-B2AF-5683C1CC6EB4}"/>
              </a:ext>
            </a:extLst>
          </p:cNvPr>
          <p:cNvSpPr>
            <a:spLocks noGrp="1"/>
          </p:cNvSpPr>
          <p:nvPr>
            <p:ph idx="1"/>
          </p:nvPr>
        </p:nvSpPr>
        <p:spPr>
          <a:xfrm>
            <a:off x="196568" y="1895989"/>
            <a:ext cx="8770787" cy="1436846"/>
          </a:xfrm>
        </p:spPr>
        <p:txBody>
          <a:bodyPr/>
          <a:lstStyle/>
          <a:p>
            <a:pPr marL="0" indent="0">
              <a:buNone/>
            </a:pPr>
            <a:r>
              <a:rPr lang="en-AU" dirty="0"/>
              <a:t>NEW TABLES: </a:t>
            </a:r>
            <a:r>
              <a:rPr lang="en-AU" sz="1200" dirty="0"/>
              <a:t>(Page 43 of Tech Spec)</a:t>
            </a:r>
          </a:p>
          <a:p>
            <a:pPr marL="0" indent="0">
              <a:buNone/>
            </a:pPr>
            <a:endParaRPr lang="en-AU" dirty="0"/>
          </a:p>
        </p:txBody>
      </p:sp>
      <p:graphicFrame>
        <p:nvGraphicFramePr>
          <p:cNvPr id="4" name="Table 3">
            <a:extLst>
              <a:ext uri="{FF2B5EF4-FFF2-40B4-BE49-F238E27FC236}">
                <a16:creationId xmlns:a16="http://schemas.microsoft.com/office/drawing/2014/main" id="{A2EADFCC-1DDA-48CC-B20D-6BE9791BE87C}"/>
              </a:ext>
            </a:extLst>
          </p:cNvPr>
          <p:cNvGraphicFramePr>
            <a:graphicFrameLocks noGrp="1"/>
          </p:cNvGraphicFramePr>
          <p:nvPr>
            <p:extLst>
              <p:ext uri="{D42A27DB-BD31-4B8C-83A1-F6EECF244321}">
                <p14:modId xmlns:p14="http://schemas.microsoft.com/office/powerpoint/2010/main" val="3702406596"/>
              </p:ext>
            </p:extLst>
          </p:nvPr>
        </p:nvGraphicFramePr>
        <p:xfrm>
          <a:off x="196569" y="2296514"/>
          <a:ext cx="8155192" cy="1424940"/>
        </p:xfrm>
        <a:graphic>
          <a:graphicData uri="http://schemas.openxmlformats.org/drawingml/2006/table">
            <a:tbl>
              <a:tblPr firstRow="1" bandRow="1">
                <a:tableStyleId>{5C22544A-7EE6-4342-B048-85BDC9FD1C3A}</a:tableStyleId>
              </a:tblPr>
              <a:tblGrid>
                <a:gridCol w="1518432">
                  <a:extLst>
                    <a:ext uri="{9D8B030D-6E8A-4147-A177-3AD203B41FA5}">
                      <a16:colId xmlns:a16="http://schemas.microsoft.com/office/drawing/2014/main" val="2287963603"/>
                    </a:ext>
                  </a:extLst>
                </a:gridCol>
                <a:gridCol w="2156029">
                  <a:extLst>
                    <a:ext uri="{9D8B030D-6E8A-4147-A177-3AD203B41FA5}">
                      <a16:colId xmlns:a16="http://schemas.microsoft.com/office/drawing/2014/main" val="3377950895"/>
                    </a:ext>
                  </a:extLst>
                </a:gridCol>
                <a:gridCol w="4480731">
                  <a:extLst>
                    <a:ext uri="{9D8B030D-6E8A-4147-A177-3AD203B41FA5}">
                      <a16:colId xmlns:a16="http://schemas.microsoft.com/office/drawing/2014/main" val="3579660183"/>
                    </a:ext>
                  </a:extLst>
                </a:gridCol>
              </a:tblGrid>
              <a:tr h="278130">
                <a:tc>
                  <a:txBody>
                    <a:bodyPr/>
                    <a:lstStyle/>
                    <a:p>
                      <a:r>
                        <a:rPr lang="en-AU" sz="1600" dirty="0"/>
                        <a:t>PACKAGE</a:t>
                      </a:r>
                    </a:p>
                  </a:txBody>
                  <a:tcPr marL="68580" marR="68580" marT="34290" marB="34290"/>
                </a:tc>
                <a:tc>
                  <a:txBody>
                    <a:bodyPr/>
                    <a:lstStyle/>
                    <a:p>
                      <a:r>
                        <a:rPr lang="en-AU" sz="1600" dirty="0"/>
                        <a:t>TABLE NAME</a:t>
                      </a:r>
                    </a:p>
                  </a:txBody>
                  <a:tcPr marL="68580" marR="68580" marT="34290" marB="34290"/>
                </a:tc>
                <a:tc>
                  <a:txBody>
                    <a:bodyPr/>
                    <a:lstStyle/>
                    <a:p>
                      <a:r>
                        <a:rPr lang="en-AU" sz="1600" dirty="0"/>
                        <a:t>DETAILS</a:t>
                      </a:r>
                    </a:p>
                  </a:txBody>
                  <a:tcPr marL="68580" marR="68580" marT="34290" marB="34290"/>
                </a:tc>
                <a:extLst>
                  <a:ext uri="{0D108BD9-81ED-4DB2-BD59-A6C34878D82A}">
                    <a16:rowId xmlns:a16="http://schemas.microsoft.com/office/drawing/2014/main" val="4226626917"/>
                  </a:ext>
                </a:extLst>
              </a:tr>
              <a:tr h="278130">
                <a:tc>
                  <a:txBody>
                    <a:bodyPr/>
                    <a:lstStyle/>
                    <a:p>
                      <a:r>
                        <a:rPr lang="en-AU" sz="1600" dirty="0"/>
                        <a:t>BIDS</a:t>
                      </a:r>
                    </a:p>
                  </a:txBody>
                  <a:tcPr marL="68580" marR="68580" marT="34290" marB="34290"/>
                </a:tc>
                <a:tc>
                  <a:txBody>
                    <a:bodyPr/>
                    <a:lstStyle/>
                    <a:p>
                      <a:r>
                        <a:rPr lang="en-AU" sz="1600" dirty="0"/>
                        <a:t>BIDOFFERPERIOD</a:t>
                      </a:r>
                    </a:p>
                  </a:txBody>
                  <a:tcPr marL="68580" marR="68580" marT="34290" marB="34290"/>
                </a:tc>
                <a:tc>
                  <a:txBody>
                    <a:bodyPr/>
                    <a:lstStyle/>
                    <a:p>
                      <a:r>
                        <a:rPr lang="en-AU" sz="1600" dirty="0"/>
                        <a:t>Stores 5-minute bid interval data Child table to BIDDAYOFFER</a:t>
                      </a:r>
                    </a:p>
                  </a:txBody>
                  <a:tcPr marL="68580" marR="68580" marT="34290" marB="34290"/>
                </a:tc>
                <a:extLst>
                  <a:ext uri="{0D108BD9-81ED-4DB2-BD59-A6C34878D82A}">
                    <a16:rowId xmlns:a16="http://schemas.microsoft.com/office/drawing/2014/main" val="517678250"/>
                  </a:ext>
                </a:extLst>
              </a:tr>
              <a:tr h="278130">
                <a:tc>
                  <a:txBody>
                    <a:bodyPr/>
                    <a:lstStyle/>
                    <a:p>
                      <a:endParaRPr lang="en-AU" sz="1600" dirty="0"/>
                    </a:p>
                  </a:txBody>
                  <a:tcPr marL="68580" marR="68580" marT="34290" marB="34290"/>
                </a:tc>
                <a:tc>
                  <a:txBody>
                    <a:bodyPr/>
                    <a:lstStyle/>
                    <a:p>
                      <a:r>
                        <a:rPr lang="en-AU" sz="1600" dirty="0"/>
                        <a:t>MNSP_BIDOFFERPERIOD</a:t>
                      </a:r>
                    </a:p>
                  </a:txBody>
                  <a:tcPr marL="68580" marR="68580" marT="34290" marB="34290"/>
                </a:tc>
                <a:tc>
                  <a:txBody>
                    <a:bodyPr/>
                    <a:lstStyle/>
                    <a:p>
                      <a:r>
                        <a:rPr lang="en-AU" sz="1600" dirty="0"/>
                        <a:t>Stores 5-minute bid interval data Child table to MNSP_DAYOFFER</a:t>
                      </a:r>
                    </a:p>
                  </a:txBody>
                  <a:tcPr marL="68580" marR="68580" marT="34290" marB="34290"/>
                </a:tc>
                <a:extLst>
                  <a:ext uri="{0D108BD9-81ED-4DB2-BD59-A6C34878D82A}">
                    <a16:rowId xmlns:a16="http://schemas.microsoft.com/office/drawing/2014/main" val="1654775241"/>
                  </a:ext>
                </a:extLst>
              </a:tr>
            </a:tbl>
          </a:graphicData>
        </a:graphic>
      </p:graphicFrame>
      <p:sp>
        <p:nvSpPr>
          <p:cNvPr id="5" name="Content Placeholder 2">
            <a:extLst>
              <a:ext uri="{FF2B5EF4-FFF2-40B4-BE49-F238E27FC236}">
                <a16:creationId xmlns:a16="http://schemas.microsoft.com/office/drawing/2014/main" id="{81C6AA4B-13AE-4B64-8249-B018ABD624C1}"/>
              </a:ext>
            </a:extLst>
          </p:cNvPr>
          <p:cNvSpPr txBox="1">
            <a:spLocks/>
          </p:cNvSpPr>
          <p:nvPr/>
        </p:nvSpPr>
        <p:spPr>
          <a:xfrm>
            <a:off x="186606" y="4256319"/>
            <a:ext cx="8770787" cy="143684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1" dirty="0"/>
              <a:t>NEW COLUMNS: </a:t>
            </a:r>
          </a:p>
          <a:p>
            <a:pPr marL="0" indent="0">
              <a:buNone/>
            </a:pPr>
            <a:r>
              <a:rPr lang="en-AU" sz="1600" dirty="0"/>
              <a:t>BIDOFFERPERIOD (Page 47 of Tech Spec)</a:t>
            </a:r>
          </a:p>
          <a:p>
            <a:pPr marL="0" indent="0">
              <a:buNone/>
            </a:pPr>
            <a:r>
              <a:rPr lang="en-AU" sz="1600" dirty="0"/>
              <a:t>MNSP_BIDOFFERPERIOD (Page 51 of Tech Spec)</a:t>
            </a:r>
          </a:p>
          <a:p>
            <a:pPr marL="0" indent="0">
              <a:buNone/>
            </a:pPr>
            <a:endParaRPr lang="en-AU" sz="1600" dirty="0"/>
          </a:p>
          <a:p>
            <a:pPr marL="0" indent="0">
              <a:buNone/>
            </a:pPr>
            <a:endParaRPr lang="en-AU" sz="1600" dirty="0"/>
          </a:p>
          <a:p>
            <a:pPr marL="0" indent="0">
              <a:buNone/>
            </a:pPr>
            <a:endParaRPr lang="en-AU" sz="1600" dirty="0"/>
          </a:p>
          <a:p>
            <a:pPr marL="0" indent="0">
              <a:buNone/>
            </a:pPr>
            <a:endParaRPr lang="en-AU" sz="1600" dirty="0"/>
          </a:p>
        </p:txBody>
      </p:sp>
      <p:sp>
        <p:nvSpPr>
          <p:cNvPr id="6" name="Slide Number Placeholder 5">
            <a:extLst>
              <a:ext uri="{FF2B5EF4-FFF2-40B4-BE49-F238E27FC236}">
                <a16:creationId xmlns:a16="http://schemas.microsoft.com/office/drawing/2014/main" id="{7C1C561D-9886-4D70-AD4C-C9A45781D01C}"/>
              </a:ext>
            </a:extLst>
          </p:cNvPr>
          <p:cNvSpPr>
            <a:spLocks noGrp="1"/>
          </p:cNvSpPr>
          <p:nvPr>
            <p:ph type="sldNum" sz="quarter" idx="12"/>
          </p:nvPr>
        </p:nvSpPr>
        <p:spPr/>
        <p:txBody>
          <a:bodyPr/>
          <a:lstStyle/>
          <a:p>
            <a:fld id="{4EC81F68-4976-451A-B2E9-79BCBD2F70CC}" type="slidenum">
              <a:rPr lang="en-AU" smtClean="0"/>
              <a:t>33</a:t>
            </a:fld>
            <a:endParaRPr lang="en-AU" dirty="0"/>
          </a:p>
        </p:txBody>
      </p:sp>
    </p:spTree>
    <p:extLst>
      <p:ext uri="{BB962C8B-B14F-4D97-AF65-F5344CB8AC3E}">
        <p14:creationId xmlns:p14="http://schemas.microsoft.com/office/powerpoint/2010/main" val="1339653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1000"/>
                                        <p:tgtEl>
                                          <p:spTgt spid="5">
                                            <p:txEl>
                                              <p:pRg st="1" end="1"/>
                                            </p:txEl>
                                          </p:spTgt>
                                        </p:tgtEl>
                                      </p:cBhvr>
                                    </p:animEffect>
                                    <p:anim calcmode="lin" valueType="num">
                                      <p:cBhvr>
                                        <p:cTn id="2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B748-8878-461A-811D-E1040CDD3F9C}"/>
              </a:ext>
            </a:extLst>
          </p:cNvPr>
          <p:cNvSpPr>
            <a:spLocks noGrp="1"/>
          </p:cNvSpPr>
          <p:nvPr>
            <p:ph type="title"/>
          </p:nvPr>
        </p:nvSpPr>
        <p:spPr>
          <a:xfrm>
            <a:off x="262370" y="273844"/>
            <a:ext cx="6751334" cy="616378"/>
          </a:xfrm>
        </p:spPr>
        <p:txBody>
          <a:bodyPr/>
          <a:lstStyle/>
          <a:p>
            <a:r>
              <a:rPr lang="en-AU" dirty="0"/>
              <a:t>Pricing</a:t>
            </a:r>
          </a:p>
        </p:txBody>
      </p:sp>
      <p:sp>
        <p:nvSpPr>
          <p:cNvPr id="5" name="Content Placeholder 2">
            <a:extLst>
              <a:ext uri="{FF2B5EF4-FFF2-40B4-BE49-F238E27FC236}">
                <a16:creationId xmlns:a16="http://schemas.microsoft.com/office/drawing/2014/main" id="{7B83CD73-82FF-4C74-8598-7EEA562E787C}"/>
              </a:ext>
            </a:extLst>
          </p:cNvPr>
          <p:cNvSpPr txBox="1">
            <a:spLocks/>
          </p:cNvSpPr>
          <p:nvPr/>
        </p:nvSpPr>
        <p:spPr>
          <a:xfrm>
            <a:off x="262370" y="1734008"/>
            <a:ext cx="2938030" cy="470572"/>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700" b="1" dirty="0"/>
              <a:t>5-minute Settlements</a:t>
            </a:r>
          </a:p>
        </p:txBody>
      </p:sp>
      <p:graphicFrame>
        <p:nvGraphicFramePr>
          <p:cNvPr id="6" name="Table 5">
            <a:extLst>
              <a:ext uri="{FF2B5EF4-FFF2-40B4-BE49-F238E27FC236}">
                <a16:creationId xmlns:a16="http://schemas.microsoft.com/office/drawing/2014/main" id="{787760C1-16E3-470F-8E57-6DF08BCFF575}"/>
              </a:ext>
            </a:extLst>
          </p:cNvPr>
          <p:cNvGraphicFramePr>
            <a:graphicFrameLocks noGrp="1"/>
          </p:cNvGraphicFramePr>
          <p:nvPr>
            <p:extLst>
              <p:ext uri="{D42A27DB-BD31-4B8C-83A1-F6EECF244321}">
                <p14:modId xmlns:p14="http://schemas.microsoft.com/office/powerpoint/2010/main" val="2132051524"/>
              </p:ext>
            </p:extLst>
          </p:nvPr>
        </p:nvGraphicFramePr>
        <p:xfrm>
          <a:off x="483177" y="2116108"/>
          <a:ext cx="8177646" cy="3807666"/>
        </p:xfrm>
        <a:graphic>
          <a:graphicData uri="http://schemas.openxmlformats.org/drawingml/2006/table">
            <a:tbl>
              <a:tblPr firstRow="1" bandRow="1">
                <a:tableStyleId>{5C22544A-7EE6-4342-B048-85BDC9FD1C3A}</a:tableStyleId>
              </a:tblPr>
              <a:tblGrid>
                <a:gridCol w="2517198">
                  <a:extLst>
                    <a:ext uri="{9D8B030D-6E8A-4147-A177-3AD203B41FA5}">
                      <a16:colId xmlns:a16="http://schemas.microsoft.com/office/drawing/2014/main" val="3878706338"/>
                    </a:ext>
                  </a:extLst>
                </a:gridCol>
                <a:gridCol w="5660448">
                  <a:extLst>
                    <a:ext uri="{9D8B030D-6E8A-4147-A177-3AD203B41FA5}">
                      <a16:colId xmlns:a16="http://schemas.microsoft.com/office/drawing/2014/main" val="2843020474"/>
                    </a:ext>
                  </a:extLst>
                </a:gridCol>
              </a:tblGrid>
              <a:tr h="447246">
                <a:tc>
                  <a:txBody>
                    <a:bodyPr/>
                    <a:lstStyle/>
                    <a:p>
                      <a:r>
                        <a:rPr lang="en-AU" sz="1800" dirty="0"/>
                        <a:t>PRICING</a:t>
                      </a:r>
                    </a:p>
                  </a:txBody>
                  <a:tcPr marL="68580" marR="68580" marT="34290" marB="34290"/>
                </a:tc>
                <a:tc>
                  <a:txBody>
                    <a:bodyPr/>
                    <a:lstStyle/>
                    <a:p>
                      <a:r>
                        <a:rPr lang="en-AU" sz="1800" dirty="0"/>
                        <a:t>DETAILS</a:t>
                      </a:r>
                    </a:p>
                  </a:txBody>
                  <a:tcPr marL="68580" marR="68580" marT="34290" marB="34290"/>
                </a:tc>
                <a:extLst>
                  <a:ext uri="{0D108BD9-81ED-4DB2-BD59-A6C34878D82A}">
                    <a16:rowId xmlns:a16="http://schemas.microsoft.com/office/drawing/2014/main" val="3809922506"/>
                  </a:ext>
                </a:extLst>
              </a:tr>
              <a:tr h="447246">
                <a:tc>
                  <a:txBody>
                    <a:bodyPr/>
                    <a:lstStyle/>
                    <a:p>
                      <a:r>
                        <a:rPr lang="en-AU" sz="1800" dirty="0"/>
                        <a:t>ADMINISTERED PRICING</a:t>
                      </a:r>
                    </a:p>
                  </a:txBody>
                  <a:tcPr marL="68580" marR="68580" marT="34290" marB="34290"/>
                </a:tc>
                <a:tc>
                  <a:txBody>
                    <a:bodyPr/>
                    <a:lstStyle/>
                    <a:p>
                      <a:r>
                        <a:rPr lang="en-AU" sz="1800" dirty="0"/>
                        <a:t>Energy prices are capped or floored based on a 5-minute Spot Price (not the 30- minute price).</a:t>
                      </a:r>
                    </a:p>
                  </a:txBody>
                  <a:tcPr marL="68580" marR="68580" marT="34290" marB="34290"/>
                </a:tc>
                <a:extLst>
                  <a:ext uri="{0D108BD9-81ED-4DB2-BD59-A6C34878D82A}">
                    <a16:rowId xmlns:a16="http://schemas.microsoft.com/office/drawing/2014/main" val="1724113955"/>
                  </a:ext>
                </a:extLst>
              </a:tr>
              <a:tr h="447246">
                <a:tc>
                  <a:txBody>
                    <a:bodyPr/>
                    <a:lstStyle/>
                    <a:p>
                      <a:endParaRPr lang="en-AU" sz="1800" dirty="0"/>
                    </a:p>
                  </a:txBody>
                  <a:tcPr marL="68580" marR="68580" marT="34290" marB="34290"/>
                </a:tc>
                <a:tc>
                  <a:txBody>
                    <a:bodyPr/>
                    <a:lstStyle/>
                    <a:p>
                      <a:r>
                        <a:rPr lang="en-AU" sz="1800" dirty="0"/>
                        <a:t>The rolling-sum price calculation for Energy is now determined for 5-minute Spot Prices instead of 30-minute prices.</a:t>
                      </a:r>
                    </a:p>
                  </a:txBody>
                  <a:tcPr marL="68580" marR="68580" marT="34290" marB="34290"/>
                </a:tc>
                <a:extLst>
                  <a:ext uri="{0D108BD9-81ED-4DB2-BD59-A6C34878D82A}">
                    <a16:rowId xmlns:a16="http://schemas.microsoft.com/office/drawing/2014/main" val="1250168906"/>
                  </a:ext>
                </a:extLst>
              </a:tr>
              <a:tr h="447246">
                <a:tc>
                  <a:txBody>
                    <a:bodyPr/>
                    <a:lstStyle/>
                    <a:p>
                      <a:endParaRPr lang="en-AU" sz="1800" dirty="0"/>
                    </a:p>
                  </a:txBody>
                  <a:tcPr marL="68580" marR="68580" marT="34290" marB="34290"/>
                </a:tc>
                <a:tc>
                  <a:txBody>
                    <a:bodyPr/>
                    <a:lstStyle/>
                    <a:p>
                      <a:r>
                        <a:rPr lang="en-AU" sz="1800" dirty="0"/>
                        <a:t>The Cumulative Price Threshold (CPT) is correspondingly increased to approximately six times the current value</a:t>
                      </a:r>
                    </a:p>
                  </a:txBody>
                  <a:tcPr marL="68580" marR="68580" marT="34290" marB="34290"/>
                </a:tc>
                <a:extLst>
                  <a:ext uri="{0D108BD9-81ED-4DB2-BD59-A6C34878D82A}">
                    <a16:rowId xmlns:a16="http://schemas.microsoft.com/office/drawing/2014/main" val="1559092964"/>
                  </a:ext>
                </a:extLst>
              </a:tr>
              <a:tr h="447246">
                <a:tc>
                  <a:txBody>
                    <a:bodyPr/>
                    <a:lstStyle/>
                    <a:p>
                      <a:r>
                        <a:rPr lang="en-AU" sz="1800" dirty="0"/>
                        <a:t>MARKET SUSPENSION PRICING</a:t>
                      </a:r>
                    </a:p>
                  </a:txBody>
                  <a:tcPr marL="68580" marR="68580" marT="34290" marB="34290"/>
                </a:tc>
                <a:tc>
                  <a:txBody>
                    <a:bodyPr/>
                    <a:lstStyle/>
                    <a:p>
                      <a:r>
                        <a:rPr lang="en-AU" sz="1800" dirty="0"/>
                        <a:t>AEMO applies the determined 30-minute suspension price as the associated 5-minute Spot Price. </a:t>
                      </a:r>
                    </a:p>
                  </a:txBody>
                  <a:tcPr marL="68580" marR="68580" marT="34290" marB="34290"/>
                </a:tc>
                <a:extLst>
                  <a:ext uri="{0D108BD9-81ED-4DB2-BD59-A6C34878D82A}">
                    <a16:rowId xmlns:a16="http://schemas.microsoft.com/office/drawing/2014/main" val="521584899"/>
                  </a:ext>
                </a:extLst>
              </a:tr>
              <a:tr h="447246">
                <a:tc>
                  <a:txBody>
                    <a:bodyPr/>
                    <a:lstStyle/>
                    <a:p>
                      <a:r>
                        <a:rPr lang="en-AU" sz="1800" dirty="0"/>
                        <a:t>NEGATIVE RESIDUE MANAGEMENT</a:t>
                      </a:r>
                    </a:p>
                  </a:txBody>
                  <a:tcPr marL="68580" marR="68580" marT="34290" marB="34290"/>
                </a:tc>
                <a:tc>
                  <a:txBody>
                    <a:bodyPr/>
                    <a:lstStyle/>
                    <a:p>
                      <a:r>
                        <a:rPr lang="en-AU" sz="1800" dirty="0"/>
                        <a:t>No Change (as of September 2019)</a:t>
                      </a:r>
                    </a:p>
                  </a:txBody>
                  <a:tcPr marL="68580" marR="68580" marT="34290" marB="34290"/>
                </a:tc>
                <a:extLst>
                  <a:ext uri="{0D108BD9-81ED-4DB2-BD59-A6C34878D82A}">
                    <a16:rowId xmlns:a16="http://schemas.microsoft.com/office/drawing/2014/main" val="2028467301"/>
                  </a:ext>
                </a:extLst>
              </a:tr>
            </a:tbl>
          </a:graphicData>
        </a:graphic>
      </p:graphicFrame>
      <p:sp>
        <p:nvSpPr>
          <p:cNvPr id="8" name="TextBox 7">
            <a:extLst>
              <a:ext uri="{FF2B5EF4-FFF2-40B4-BE49-F238E27FC236}">
                <a16:creationId xmlns:a16="http://schemas.microsoft.com/office/drawing/2014/main" id="{2210C82D-3F89-4CDE-85A5-AB9F68031E71}"/>
              </a:ext>
            </a:extLst>
          </p:cNvPr>
          <p:cNvSpPr txBox="1"/>
          <p:nvPr/>
        </p:nvSpPr>
        <p:spPr>
          <a:xfrm>
            <a:off x="3638037" y="5923774"/>
            <a:ext cx="2702463" cy="584775"/>
          </a:xfrm>
          <a:prstGeom prst="rect">
            <a:avLst/>
          </a:prstGeom>
          <a:noFill/>
        </p:spPr>
        <p:txBody>
          <a:bodyPr wrap="square" rtlCol="0">
            <a:spAutoFit/>
          </a:bodyPr>
          <a:lstStyle/>
          <a:p>
            <a:r>
              <a:rPr lang="en-AU" sz="3200" b="1" dirty="0"/>
              <a:t>QUESTIONS ?</a:t>
            </a:r>
          </a:p>
        </p:txBody>
      </p:sp>
      <p:sp>
        <p:nvSpPr>
          <p:cNvPr id="3" name="Slide Number Placeholder 2">
            <a:extLst>
              <a:ext uri="{FF2B5EF4-FFF2-40B4-BE49-F238E27FC236}">
                <a16:creationId xmlns:a16="http://schemas.microsoft.com/office/drawing/2014/main" id="{FBED924A-F659-4353-82A1-CD2B61E695AF}"/>
              </a:ext>
            </a:extLst>
          </p:cNvPr>
          <p:cNvSpPr>
            <a:spLocks noGrp="1"/>
          </p:cNvSpPr>
          <p:nvPr>
            <p:ph type="sldNum" sz="quarter" idx="12"/>
          </p:nvPr>
        </p:nvSpPr>
        <p:spPr/>
        <p:txBody>
          <a:bodyPr/>
          <a:lstStyle/>
          <a:p>
            <a:fld id="{4EC81F68-4976-451A-B2E9-79BCBD2F70CC}" type="slidenum">
              <a:rPr lang="en-AU" smtClean="0"/>
              <a:t>34</a:t>
            </a:fld>
            <a:endParaRPr lang="en-AU" dirty="0"/>
          </a:p>
        </p:txBody>
      </p:sp>
    </p:spTree>
    <p:extLst>
      <p:ext uri="{BB962C8B-B14F-4D97-AF65-F5344CB8AC3E}">
        <p14:creationId xmlns:p14="http://schemas.microsoft.com/office/powerpoint/2010/main" val="215098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8F2C0-924D-4A6E-8416-AB9530629098}"/>
              </a:ext>
            </a:extLst>
          </p:cNvPr>
          <p:cNvSpPr>
            <a:spLocks noGrp="1"/>
          </p:cNvSpPr>
          <p:nvPr>
            <p:ph type="title"/>
          </p:nvPr>
        </p:nvSpPr>
        <p:spPr/>
        <p:txBody>
          <a:bodyPr/>
          <a:lstStyle/>
          <a:p>
            <a:r>
              <a:rPr lang="en-AU" dirty="0"/>
              <a:t>Systems Workstream – Dispatch and Operations</a:t>
            </a:r>
          </a:p>
        </p:txBody>
      </p:sp>
      <p:sp>
        <p:nvSpPr>
          <p:cNvPr id="4" name="Slide Number Placeholder 3">
            <a:extLst>
              <a:ext uri="{FF2B5EF4-FFF2-40B4-BE49-F238E27FC236}">
                <a16:creationId xmlns:a16="http://schemas.microsoft.com/office/drawing/2014/main" id="{57AAC6FE-57BC-4D36-A291-9AE6A92E5F2B}"/>
              </a:ext>
            </a:extLst>
          </p:cNvPr>
          <p:cNvSpPr>
            <a:spLocks noGrp="1"/>
          </p:cNvSpPr>
          <p:nvPr>
            <p:ph type="sldNum" sz="quarter" idx="12"/>
          </p:nvPr>
        </p:nvSpPr>
        <p:spPr/>
        <p:txBody>
          <a:bodyPr/>
          <a:lstStyle/>
          <a:p>
            <a:fld id="{4EC81F68-4976-451A-B2E9-79BCBD2F70CC}" type="slidenum">
              <a:rPr lang="en-AU" smtClean="0"/>
              <a:t>35</a:t>
            </a:fld>
            <a:endParaRPr lang="en-AU" dirty="0"/>
          </a:p>
        </p:txBody>
      </p:sp>
      <p:sp>
        <p:nvSpPr>
          <p:cNvPr id="7" name="Title 1">
            <a:extLst>
              <a:ext uri="{FF2B5EF4-FFF2-40B4-BE49-F238E27FC236}">
                <a16:creationId xmlns:a16="http://schemas.microsoft.com/office/drawing/2014/main" id="{81E33E08-E0D6-42AF-9069-0AAB37057FE9}"/>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30-09-2019</a:t>
            </a:r>
          </a:p>
        </p:txBody>
      </p:sp>
      <p:graphicFrame>
        <p:nvGraphicFramePr>
          <p:cNvPr id="5" name="Table 4">
            <a:extLst>
              <a:ext uri="{FF2B5EF4-FFF2-40B4-BE49-F238E27FC236}">
                <a16:creationId xmlns:a16="http://schemas.microsoft.com/office/drawing/2014/main" id="{F0068E10-BF21-407F-A31F-56F1E3C95837}"/>
              </a:ext>
            </a:extLst>
          </p:cNvPr>
          <p:cNvGraphicFramePr>
            <a:graphicFrameLocks noGrp="1"/>
          </p:cNvGraphicFramePr>
          <p:nvPr/>
        </p:nvGraphicFramePr>
        <p:xfrm>
          <a:off x="0" y="1778924"/>
          <a:ext cx="9143974" cy="4312866"/>
        </p:xfrm>
        <a:graphic>
          <a:graphicData uri="http://schemas.openxmlformats.org/drawingml/2006/table">
            <a:tbl>
              <a:tblPr/>
              <a:tblGrid>
                <a:gridCol w="2150888">
                  <a:extLst>
                    <a:ext uri="{9D8B030D-6E8A-4147-A177-3AD203B41FA5}">
                      <a16:colId xmlns:a16="http://schemas.microsoft.com/office/drawing/2014/main" val="2753517068"/>
                    </a:ext>
                  </a:extLst>
                </a:gridCol>
                <a:gridCol w="859274">
                  <a:extLst>
                    <a:ext uri="{9D8B030D-6E8A-4147-A177-3AD203B41FA5}">
                      <a16:colId xmlns:a16="http://schemas.microsoft.com/office/drawing/2014/main" val="1816529705"/>
                    </a:ext>
                  </a:extLst>
                </a:gridCol>
                <a:gridCol w="705253">
                  <a:extLst>
                    <a:ext uri="{9D8B030D-6E8A-4147-A177-3AD203B41FA5}">
                      <a16:colId xmlns:a16="http://schemas.microsoft.com/office/drawing/2014/main" val="4152914529"/>
                    </a:ext>
                  </a:extLst>
                </a:gridCol>
                <a:gridCol w="680934">
                  <a:extLst>
                    <a:ext uri="{9D8B030D-6E8A-4147-A177-3AD203B41FA5}">
                      <a16:colId xmlns:a16="http://schemas.microsoft.com/office/drawing/2014/main" val="3634353533"/>
                    </a:ext>
                  </a:extLst>
                </a:gridCol>
                <a:gridCol w="583658">
                  <a:extLst>
                    <a:ext uri="{9D8B030D-6E8A-4147-A177-3AD203B41FA5}">
                      <a16:colId xmlns:a16="http://schemas.microsoft.com/office/drawing/2014/main" val="1557756831"/>
                    </a:ext>
                  </a:extLst>
                </a:gridCol>
                <a:gridCol w="583658">
                  <a:extLst>
                    <a:ext uri="{9D8B030D-6E8A-4147-A177-3AD203B41FA5}">
                      <a16:colId xmlns:a16="http://schemas.microsoft.com/office/drawing/2014/main" val="682923064"/>
                    </a:ext>
                  </a:extLst>
                </a:gridCol>
                <a:gridCol w="583658">
                  <a:extLst>
                    <a:ext uri="{9D8B030D-6E8A-4147-A177-3AD203B41FA5}">
                      <a16:colId xmlns:a16="http://schemas.microsoft.com/office/drawing/2014/main" val="2911342083"/>
                    </a:ext>
                  </a:extLst>
                </a:gridCol>
                <a:gridCol w="734977">
                  <a:extLst>
                    <a:ext uri="{9D8B030D-6E8A-4147-A177-3AD203B41FA5}">
                      <a16:colId xmlns:a16="http://schemas.microsoft.com/office/drawing/2014/main" val="4206179401"/>
                    </a:ext>
                  </a:extLst>
                </a:gridCol>
                <a:gridCol w="737678">
                  <a:extLst>
                    <a:ext uri="{9D8B030D-6E8A-4147-A177-3AD203B41FA5}">
                      <a16:colId xmlns:a16="http://schemas.microsoft.com/office/drawing/2014/main" val="1859269275"/>
                    </a:ext>
                  </a:extLst>
                </a:gridCol>
                <a:gridCol w="713359">
                  <a:extLst>
                    <a:ext uri="{9D8B030D-6E8A-4147-A177-3AD203B41FA5}">
                      <a16:colId xmlns:a16="http://schemas.microsoft.com/office/drawing/2014/main" val="1908183758"/>
                    </a:ext>
                  </a:extLst>
                </a:gridCol>
                <a:gridCol w="810637">
                  <a:extLst>
                    <a:ext uri="{9D8B030D-6E8A-4147-A177-3AD203B41FA5}">
                      <a16:colId xmlns:a16="http://schemas.microsoft.com/office/drawing/2014/main" val="1220152084"/>
                    </a:ext>
                  </a:extLst>
                </a:gridCol>
              </a:tblGrid>
              <a:tr h="170807">
                <a:tc rowSpan="2">
                  <a:txBody>
                    <a:bodyPr/>
                    <a:lstStyle/>
                    <a:p>
                      <a:pPr algn="ctr" fontAlgn="t"/>
                      <a:r>
                        <a:rPr lang="en-AU" sz="900" b="1" i="0" u="none" strike="noStrike" dirty="0">
                          <a:solidFill>
                            <a:srgbClr val="000000"/>
                          </a:solidFill>
                          <a:effectLst/>
                          <a:latin typeface="Calibri" panose="020F0502020204030204" pitchFamily="34" charset="0"/>
                        </a:rPr>
                        <a:t>5 MINUTE SETTLEMENT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SYSTEMS TRACKING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t"/>
                      <a:r>
                        <a:rPr lang="en-AU" sz="900" b="1" i="0" u="none" strike="noStrike" dirty="0">
                          <a:solidFill>
                            <a:srgbClr val="000000"/>
                          </a:solidFill>
                          <a:effectLst/>
                          <a:latin typeface="Calibri" panose="020F0502020204030204" pitchFamily="34" charset="0"/>
                        </a:rPr>
                        <a:t>TIMING</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77844008"/>
                  </a:ext>
                </a:extLst>
              </a:tr>
              <a:tr h="341612">
                <a:tc vMerge="1">
                  <a:txBody>
                    <a:bodyPr/>
                    <a:lstStyle/>
                    <a:p>
                      <a:endParaRPr lang="en-AU"/>
                    </a:p>
                  </a:txBody>
                  <a:tcPr/>
                </a:tc>
                <a:tc>
                  <a:txBody>
                    <a:bodyPr/>
                    <a:lstStyle/>
                    <a:p>
                      <a:pPr algn="ctr" fontAlgn="t"/>
                      <a:r>
                        <a:rPr lang="en-AU" sz="900" b="1" i="0" u="none" strike="noStrike" dirty="0">
                          <a:solidFill>
                            <a:srgbClr val="000000"/>
                          </a:solidFill>
                          <a:effectLst/>
                          <a:latin typeface="Calibri" panose="020F0502020204030204" pitchFamily="34" charset="0"/>
                        </a:rPr>
                        <a:t>Internal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Focus/Group</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SWG</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Engagement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External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Draft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Final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User</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Guides</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5MS Staging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Preprod</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Production</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885303"/>
                  </a:ext>
                </a:extLst>
              </a:tr>
              <a:tr h="179346">
                <a:tc gridSpan="11">
                  <a:txBody>
                    <a:bodyPr/>
                    <a:lstStyle/>
                    <a:p>
                      <a:pPr algn="l" fontAlgn="t"/>
                      <a:r>
                        <a:rPr lang="en-AU" sz="900" b="1" i="0" u="none" strike="noStrike" dirty="0">
                          <a:solidFill>
                            <a:srgbClr val="000000"/>
                          </a:solidFill>
                          <a:effectLst/>
                          <a:latin typeface="Calibri" panose="020F0502020204030204" pitchFamily="34" charset="0"/>
                        </a:rPr>
                        <a:t>DISPATCH and OPERATIONS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68131294"/>
                  </a:ext>
                </a:extLst>
              </a:tr>
              <a:tr h="239129">
                <a:tc gridSpan="11">
                  <a:txBody>
                    <a:bodyPr/>
                    <a:lstStyle/>
                    <a:p>
                      <a:pPr algn="ctr" fontAlgn="ctr"/>
                      <a:r>
                        <a:rPr lang="en-AU" sz="900" b="1" i="0" u="none" strike="noStrike" dirty="0">
                          <a:solidFill>
                            <a:srgbClr val="000000"/>
                          </a:solidFill>
                          <a:effectLst/>
                          <a:latin typeface="Calibri" panose="020F0502020204030204" pitchFamily="34" charset="0"/>
                        </a:rPr>
                        <a:t>PACKAGE 1 - Bidding FTP and API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97708058"/>
                  </a:ext>
                </a:extLst>
              </a:tr>
              <a:tr h="170807">
                <a:tc>
                  <a:txBody>
                    <a:bodyPr/>
                    <a:lstStyle/>
                    <a:p>
                      <a:pPr algn="l" fontAlgn="t"/>
                      <a:r>
                        <a:rPr lang="en-AU" sz="900" b="0" i="0" u="none" strike="noStrike" dirty="0">
                          <a:solidFill>
                            <a:srgbClr val="000000"/>
                          </a:solidFill>
                          <a:effectLst/>
                          <a:latin typeface="Calibri" panose="020F0502020204030204" pitchFamily="34" charset="0"/>
                        </a:rPr>
                        <a:t>Transition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1313466"/>
                  </a:ext>
                </a:extLst>
              </a:tr>
              <a:tr h="170807">
                <a:tc>
                  <a:txBody>
                    <a:bodyPr/>
                    <a:lstStyle/>
                    <a:p>
                      <a:pPr algn="l" fontAlgn="t"/>
                      <a:r>
                        <a:rPr lang="en-AU" sz="900" b="0" i="0" u="none" strike="noStrike" dirty="0">
                          <a:solidFill>
                            <a:srgbClr val="000000"/>
                          </a:solidFill>
                          <a:effectLst/>
                          <a:latin typeface="Calibri" panose="020F0502020204030204" pitchFamily="34" charset="0"/>
                        </a:rPr>
                        <a:t>Bidding Data Model</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36858277"/>
                  </a:ext>
                </a:extLst>
              </a:tr>
              <a:tr h="170807">
                <a:tc>
                  <a:txBody>
                    <a:bodyPr/>
                    <a:lstStyle/>
                    <a:p>
                      <a:pPr algn="l" fontAlgn="t"/>
                      <a:r>
                        <a:rPr lang="en-AU" sz="900" b="0" i="0" u="none" strike="noStrike" dirty="0">
                          <a:solidFill>
                            <a:srgbClr val="000000"/>
                          </a:solidFill>
                          <a:effectLst/>
                          <a:latin typeface="Calibri" panose="020F0502020204030204" pitchFamily="34" charset="0"/>
                        </a:rPr>
                        <a:t>Bidding Format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049749"/>
                  </a:ext>
                </a:extLst>
              </a:tr>
              <a:tr h="264749">
                <a:tc gridSpan="11">
                  <a:txBody>
                    <a:bodyPr/>
                    <a:lstStyle/>
                    <a:p>
                      <a:pPr algn="ctr" fontAlgn="ctr"/>
                      <a:r>
                        <a:rPr lang="en-AU" sz="900" b="1" i="0" u="none" strike="noStrike" dirty="0">
                          <a:solidFill>
                            <a:srgbClr val="000000"/>
                          </a:solidFill>
                          <a:effectLst/>
                          <a:latin typeface="Calibri" panose="020F0502020204030204" pitchFamily="34" charset="0"/>
                        </a:rPr>
                        <a:t>PACKAGE 2 - Bidding Web UI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98634379"/>
                  </a:ext>
                </a:extLst>
              </a:tr>
              <a:tr h="170807">
                <a:tc>
                  <a:txBody>
                    <a:bodyPr/>
                    <a:lstStyle/>
                    <a:p>
                      <a:pPr algn="l" fontAlgn="t"/>
                      <a:r>
                        <a:rPr lang="en-AU" sz="900" b="0" i="0" u="none" strike="noStrike" dirty="0">
                          <a:solidFill>
                            <a:srgbClr val="000000"/>
                          </a:solidFill>
                          <a:effectLst/>
                          <a:latin typeface="Calibri" panose="020F0502020204030204" pitchFamily="34" charset="0"/>
                        </a:rPr>
                        <a:t>Bidding Web UI and APIs</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Jan-19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305700"/>
                  </a:ext>
                </a:extLst>
              </a:tr>
              <a:tr h="230588">
                <a:tc gridSpan="11">
                  <a:txBody>
                    <a:bodyPr/>
                    <a:lstStyle/>
                    <a:p>
                      <a:pPr algn="ctr" fontAlgn="ctr"/>
                      <a:r>
                        <a:rPr lang="en-AU" sz="900" b="1" i="0" u="none" strike="noStrike" dirty="0">
                          <a:solidFill>
                            <a:srgbClr val="000000"/>
                          </a:solidFill>
                          <a:effectLst/>
                          <a:latin typeface="Calibri" panose="020F0502020204030204" pitchFamily="34" charset="0"/>
                        </a:rPr>
                        <a:t>PACKAGE 3 - Dispatch, Pre-dispatch and PASA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67399325"/>
                  </a:ext>
                </a:extLst>
              </a:tr>
              <a:tr h="170807">
                <a:tc>
                  <a:txBody>
                    <a:bodyPr/>
                    <a:lstStyle/>
                    <a:p>
                      <a:pPr algn="l" fontAlgn="t"/>
                      <a:r>
                        <a:rPr lang="en-AU" sz="900" b="0" i="0" u="none" strike="noStrike" dirty="0">
                          <a:solidFill>
                            <a:srgbClr val="000000"/>
                          </a:solidFill>
                          <a:effectLst/>
                          <a:latin typeface="Calibri" panose="020F0502020204030204" pitchFamily="34" charset="0"/>
                        </a:rPr>
                        <a:t>Dispatch</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8446229"/>
                  </a:ext>
                </a:extLst>
              </a:tr>
              <a:tr h="170807">
                <a:tc>
                  <a:txBody>
                    <a:bodyPr/>
                    <a:lstStyle/>
                    <a:p>
                      <a:pPr algn="l" fontAlgn="t"/>
                      <a:r>
                        <a:rPr lang="en-AU" sz="900" b="0" i="0" u="none" strike="noStrike" dirty="0">
                          <a:solidFill>
                            <a:srgbClr val="000000"/>
                          </a:solidFill>
                          <a:effectLst/>
                          <a:latin typeface="Calibri" panose="020F0502020204030204" pitchFamily="34" charset="0"/>
                        </a:rPr>
                        <a:t>Predispatch P30/7DAY</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26994082"/>
                  </a:ext>
                </a:extLst>
              </a:tr>
              <a:tr h="170807">
                <a:tc>
                  <a:txBody>
                    <a:bodyPr/>
                    <a:lstStyle/>
                    <a:p>
                      <a:pPr algn="l" fontAlgn="t"/>
                      <a:r>
                        <a:rPr lang="en-AU" sz="900" b="0" i="0" u="none" strike="noStrike" dirty="0">
                          <a:solidFill>
                            <a:srgbClr val="000000"/>
                          </a:solidFill>
                          <a:effectLst/>
                          <a:latin typeface="Calibri" panose="020F0502020204030204" pitchFamily="34" charset="0"/>
                        </a:rPr>
                        <a:t>Predispatch P5</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TBC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2CC"/>
                    </a:solidFill>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46122287"/>
                  </a:ext>
                </a:extLst>
              </a:tr>
              <a:tr h="170807">
                <a:tc>
                  <a:txBody>
                    <a:bodyPr/>
                    <a:lstStyle/>
                    <a:p>
                      <a:pPr algn="l" fontAlgn="t"/>
                      <a:r>
                        <a:rPr lang="en-AU" sz="900" b="0" i="0" u="none" strike="noStrike" dirty="0">
                          <a:solidFill>
                            <a:srgbClr val="000000"/>
                          </a:solidFill>
                          <a:effectLst/>
                          <a:latin typeface="Calibri" panose="020F0502020204030204" pitchFamily="34" charset="0"/>
                        </a:rPr>
                        <a:t>ST and PD PASA</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Mar-21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143273"/>
                  </a:ext>
                </a:extLst>
              </a:tr>
              <a:tr h="239129">
                <a:tc gridSpan="11">
                  <a:txBody>
                    <a:bodyPr/>
                    <a:lstStyle/>
                    <a:p>
                      <a:pPr algn="ctr" fontAlgn="ctr"/>
                      <a:r>
                        <a:rPr lang="en-AU" sz="900" b="1" i="0" u="none" strike="noStrike" dirty="0">
                          <a:solidFill>
                            <a:srgbClr val="000000"/>
                          </a:solidFill>
                          <a:effectLst/>
                          <a:latin typeface="Calibri" panose="020F0502020204030204" pitchFamily="34" charset="0"/>
                        </a:rPr>
                        <a:t>PACKAGE 4 - Pricing and Miscellaneous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84848260"/>
                  </a:ext>
                </a:extLst>
              </a:tr>
              <a:tr h="170807">
                <a:tc>
                  <a:txBody>
                    <a:bodyPr/>
                    <a:lstStyle/>
                    <a:p>
                      <a:pPr algn="l" fontAlgn="t"/>
                      <a:r>
                        <a:rPr lang="en-AU" sz="900" b="0" i="0" u="none" strike="noStrike" dirty="0">
                          <a:solidFill>
                            <a:srgbClr val="000000"/>
                          </a:solidFill>
                          <a:effectLst/>
                          <a:latin typeface="Calibri" panose="020F0502020204030204" pitchFamily="34" charset="0"/>
                        </a:rPr>
                        <a:t>Trading Price / Price Revision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53148491"/>
                  </a:ext>
                </a:extLst>
              </a:tr>
              <a:tr h="170807">
                <a:tc>
                  <a:txBody>
                    <a:bodyPr/>
                    <a:lstStyle/>
                    <a:p>
                      <a:pPr algn="l" fontAlgn="t"/>
                      <a:r>
                        <a:rPr lang="en-AU" sz="900" b="0" i="0" u="none" strike="noStrike" dirty="0">
                          <a:solidFill>
                            <a:srgbClr val="000000"/>
                          </a:solidFill>
                          <a:effectLst/>
                          <a:latin typeface="Calibri" panose="020F0502020204030204" pitchFamily="34" charset="0"/>
                        </a:rPr>
                        <a:t>Administered Pricing and CPT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Aug-18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3829155"/>
                  </a:ext>
                </a:extLst>
              </a:tr>
              <a:tr h="170807">
                <a:tc>
                  <a:txBody>
                    <a:bodyPr/>
                    <a:lstStyle/>
                    <a:p>
                      <a:pPr algn="l" fontAlgn="t"/>
                      <a:r>
                        <a:rPr lang="en-AU" sz="900" b="0" i="0" u="none" strike="noStrike" dirty="0">
                          <a:solidFill>
                            <a:srgbClr val="000000"/>
                          </a:solidFill>
                          <a:effectLst/>
                          <a:latin typeface="Calibri" panose="020F0502020204030204" pitchFamily="34" charset="0"/>
                        </a:rPr>
                        <a:t>Suspension Pricing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2766932"/>
                  </a:ext>
                </a:extLst>
              </a:tr>
              <a:tr h="170807">
                <a:tc>
                  <a:txBody>
                    <a:bodyPr/>
                    <a:lstStyle/>
                    <a:p>
                      <a:pPr algn="l" fontAlgn="t"/>
                      <a:r>
                        <a:rPr lang="en-AU" sz="900" b="0" i="0" u="none" strike="noStrike" dirty="0">
                          <a:solidFill>
                            <a:srgbClr val="000000"/>
                          </a:solidFill>
                          <a:effectLst/>
                          <a:latin typeface="Calibri" panose="020F0502020204030204" pitchFamily="34" charset="0"/>
                        </a:rPr>
                        <a:t>Negative Residue Management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Feb-19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Jun-19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15-May-20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90216860"/>
                  </a:ext>
                </a:extLst>
              </a:tr>
              <a:tr h="170807">
                <a:tc>
                  <a:txBody>
                    <a:bodyPr/>
                    <a:lstStyle/>
                    <a:p>
                      <a:pPr algn="l" fontAlgn="t"/>
                      <a:r>
                        <a:rPr lang="en-AU" sz="900" b="0" i="0" u="none" strike="noStrike" dirty="0">
                          <a:solidFill>
                            <a:srgbClr val="000000"/>
                          </a:solidFill>
                          <a:effectLst/>
                          <a:latin typeface="Calibri" panose="020F0502020204030204" pitchFamily="34" charset="0"/>
                        </a:rPr>
                        <a:t>RERT</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FF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212952"/>
                  </a:ext>
                </a:extLst>
              </a:tr>
              <a:tr h="247669">
                <a:tc gridSpan="11">
                  <a:txBody>
                    <a:bodyPr/>
                    <a:lstStyle/>
                    <a:p>
                      <a:pPr algn="ctr" fontAlgn="ctr"/>
                      <a:r>
                        <a:rPr lang="en-AU" sz="900" b="1" i="0" u="none" strike="noStrike" dirty="0">
                          <a:solidFill>
                            <a:srgbClr val="000000"/>
                          </a:solidFill>
                          <a:effectLst/>
                          <a:latin typeface="Calibri" panose="020F0502020204030204" pitchFamily="34" charset="0"/>
                        </a:rPr>
                        <a:t>PACKAGE 5 - Full Data Model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80466857"/>
                  </a:ext>
                </a:extLst>
              </a:tr>
              <a:tr h="179346">
                <a:tc>
                  <a:txBody>
                    <a:bodyPr/>
                    <a:lstStyle/>
                    <a:p>
                      <a:pPr algn="l" fontAlgn="t"/>
                      <a:r>
                        <a:rPr lang="en-AU" sz="900" b="0" i="0" u="none" strike="noStrike" dirty="0">
                          <a:solidFill>
                            <a:srgbClr val="000000"/>
                          </a:solidFill>
                          <a:effectLst/>
                          <a:latin typeface="Calibri" panose="020F0502020204030204" pitchFamily="34" charset="0"/>
                        </a:rPr>
                        <a:t>Full Data Model</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Ongoing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Ongoing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Apr-19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Ongoing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31-Jan-20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16 Mar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29-Nov-19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497347"/>
                  </a:ext>
                </a:extLst>
              </a:tr>
            </a:tbl>
          </a:graphicData>
        </a:graphic>
      </p:graphicFrame>
    </p:spTree>
    <p:extLst>
      <p:ext uri="{BB962C8B-B14F-4D97-AF65-F5344CB8AC3E}">
        <p14:creationId xmlns:p14="http://schemas.microsoft.com/office/powerpoint/2010/main" val="87283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176646" y="419319"/>
            <a:ext cx="7392092" cy="891779"/>
          </a:xfrm>
        </p:spPr>
        <p:txBody>
          <a:bodyPr vert="horz" lIns="68580" tIns="34290" rIns="68580" bIns="34290" rtlCol="0" anchor="b" anchorCtr="0">
            <a:normAutofit/>
          </a:bodyPr>
          <a:lstStyle/>
          <a:p>
            <a:r>
              <a:rPr lang="en-AU" sz="3000" dirty="0"/>
              <a:t>5MS Staging Environment - Dispatch</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36</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176646" y="2201825"/>
            <a:ext cx="8318781" cy="2908890"/>
          </a:xfrm>
        </p:spPr>
        <p:txBody>
          <a:bodyPr>
            <a:noAutofit/>
          </a:bodyPr>
          <a:lstStyle/>
          <a:p>
            <a:pPr marL="0" indent="0">
              <a:lnSpc>
                <a:spcPct val="110000"/>
              </a:lnSpc>
              <a:buNone/>
            </a:pPr>
            <a:r>
              <a:rPr lang="en-AU" sz="1600" b="1" dirty="0"/>
              <a:t>DROP ONE – 29 November 2019*</a:t>
            </a:r>
          </a:p>
          <a:p>
            <a:pPr lvl="0">
              <a:lnSpc>
                <a:spcPct val="110000"/>
              </a:lnSpc>
            </a:pPr>
            <a:r>
              <a:rPr lang="en-AU" sz="1600" dirty="0"/>
              <a:t>Submit 5-Min Bids, via new web interface, API and/or FTP.</a:t>
            </a:r>
          </a:p>
          <a:p>
            <a:pPr lvl="0">
              <a:lnSpc>
                <a:spcPct val="110000"/>
              </a:lnSpc>
            </a:pPr>
            <a:r>
              <a:rPr lang="en-AU" sz="1600" dirty="0"/>
              <a:t>Bidding Data Model changes as per technical specifications released July 2019</a:t>
            </a:r>
          </a:p>
          <a:p>
            <a:pPr lvl="0">
              <a:lnSpc>
                <a:spcPct val="110000"/>
              </a:lnSpc>
            </a:pPr>
            <a:r>
              <a:rPr lang="en-AU" sz="1600" dirty="0"/>
              <a:t>Participants can receive Dispatch, 5-minute Pre-Dispatch &amp; 30-minute Pre-Dispatch data.</a:t>
            </a:r>
          </a:p>
          <a:p>
            <a:pPr marL="0" indent="0">
              <a:lnSpc>
                <a:spcPct val="110000"/>
              </a:lnSpc>
              <a:buNone/>
            </a:pPr>
            <a:br>
              <a:rPr lang="en-AU" sz="1600" b="1" dirty="0"/>
            </a:br>
            <a:r>
              <a:rPr lang="en-AU" sz="1600" b="1" dirty="0"/>
              <a:t>DROP TWO – 15 May 2020*</a:t>
            </a:r>
          </a:p>
          <a:p>
            <a:pPr lvl="0">
              <a:lnSpc>
                <a:spcPct val="110000"/>
              </a:lnSpc>
            </a:pPr>
            <a:r>
              <a:rPr lang="en-AU" sz="1600" dirty="0"/>
              <a:t>Trading data model changes </a:t>
            </a:r>
          </a:p>
          <a:p>
            <a:pPr lvl="0">
              <a:lnSpc>
                <a:spcPct val="110000"/>
              </a:lnSpc>
            </a:pPr>
            <a:r>
              <a:rPr lang="en-AU" sz="1600" dirty="0"/>
              <a:t>Administered pricing events</a:t>
            </a:r>
          </a:p>
          <a:p>
            <a:pPr>
              <a:lnSpc>
                <a:spcPct val="110000"/>
              </a:lnSpc>
            </a:pPr>
            <a:endParaRPr lang="en-AU" sz="1600" dirty="0"/>
          </a:p>
        </p:txBody>
      </p:sp>
      <p:sp>
        <p:nvSpPr>
          <p:cNvPr id="3" name="Arrow: Down 2">
            <a:extLst>
              <a:ext uri="{FF2B5EF4-FFF2-40B4-BE49-F238E27FC236}">
                <a16:creationId xmlns:a16="http://schemas.microsoft.com/office/drawing/2014/main" id="{817A5A3C-82FF-4540-A049-9DE48D7E1461}"/>
              </a:ext>
            </a:extLst>
          </p:cNvPr>
          <p:cNvSpPr/>
          <p:nvPr/>
        </p:nvSpPr>
        <p:spPr>
          <a:xfrm rot="10800000">
            <a:off x="1844934" y="1902055"/>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Arrow: Down 6">
            <a:extLst>
              <a:ext uri="{FF2B5EF4-FFF2-40B4-BE49-F238E27FC236}">
                <a16:creationId xmlns:a16="http://schemas.microsoft.com/office/drawing/2014/main" id="{704AD780-126F-4CB7-9BAD-D62BD94D8EA4}"/>
              </a:ext>
            </a:extLst>
          </p:cNvPr>
          <p:cNvSpPr/>
          <p:nvPr/>
        </p:nvSpPr>
        <p:spPr>
          <a:xfrm rot="10800000">
            <a:off x="6640880" y="1883471"/>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graphicFrame>
        <p:nvGraphicFramePr>
          <p:cNvPr id="8" name="Table 7">
            <a:extLst>
              <a:ext uri="{FF2B5EF4-FFF2-40B4-BE49-F238E27FC236}">
                <a16:creationId xmlns:a16="http://schemas.microsoft.com/office/drawing/2014/main" id="{89C99973-033B-4383-8B11-590F639C2803}"/>
              </a:ext>
            </a:extLst>
          </p:cNvPr>
          <p:cNvGraphicFramePr>
            <a:graphicFrameLocks noGrp="1"/>
          </p:cNvGraphicFramePr>
          <p:nvPr/>
        </p:nvGraphicFramePr>
        <p:xfrm>
          <a:off x="196569" y="1472533"/>
          <a:ext cx="8699600" cy="388620"/>
        </p:xfrm>
        <a:graphic>
          <a:graphicData uri="http://schemas.openxmlformats.org/drawingml/2006/table">
            <a:tbl>
              <a:tblPr firstRow="1" bandRow="1">
                <a:tableStyleId>{21E4AEA4-8DFA-4A89-87EB-49C32662AFE0}</a:tableStyleId>
              </a:tblPr>
              <a:tblGrid>
                <a:gridCol w="869960">
                  <a:extLst>
                    <a:ext uri="{9D8B030D-6E8A-4147-A177-3AD203B41FA5}">
                      <a16:colId xmlns:a16="http://schemas.microsoft.com/office/drawing/2014/main" val="4182730721"/>
                    </a:ext>
                  </a:extLst>
                </a:gridCol>
                <a:gridCol w="869960">
                  <a:extLst>
                    <a:ext uri="{9D8B030D-6E8A-4147-A177-3AD203B41FA5}">
                      <a16:colId xmlns:a16="http://schemas.microsoft.com/office/drawing/2014/main" val="1194035085"/>
                    </a:ext>
                  </a:extLst>
                </a:gridCol>
                <a:gridCol w="869960">
                  <a:extLst>
                    <a:ext uri="{9D8B030D-6E8A-4147-A177-3AD203B41FA5}">
                      <a16:colId xmlns:a16="http://schemas.microsoft.com/office/drawing/2014/main" val="427604374"/>
                    </a:ext>
                  </a:extLst>
                </a:gridCol>
                <a:gridCol w="869960">
                  <a:extLst>
                    <a:ext uri="{9D8B030D-6E8A-4147-A177-3AD203B41FA5}">
                      <a16:colId xmlns:a16="http://schemas.microsoft.com/office/drawing/2014/main" val="3479693437"/>
                    </a:ext>
                  </a:extLst>
                </a:gridCol>
                <a:gridCol w="869960">
                  <a:extLst>
                    <a:ext uri="{9D8B030D-6E8A-4147-A177-3AD203B41FA5}">
                      <a16:colId xmlns:a16="http://schemas.microsoft.com/office/drawing/2014/main" val="296463184"/>
                    </a:ext>
                  </a:extLst>
                </a:gridCol>
                <a:gridCol w="869960">
                  <a:extLst>
                    <a:ext uri="{9D8B030D-6E8A-4147-A177-3AD203B41FA5}">
                      <a16:colId xmlns:a16="http://schemas.microsoft.com/office/drawing/2014/main" val="427229808"/>
                    </a:ext>
                  </a:extLst>
                </a:gridCol>
                <a:gridCol w="869960">
                  <a:extLst>
                    <a:ext uri="{9D8B030D-6E8A-4147-A177-3AD203B41FA5}">
                      <a16:colId xmlns:a16="http://schemas.microsoft.com/office/drawing/2014/main" val="3252442872"/>
                    </a:ext>
                  </a:extLst>
                </a:gridCol>
                <a:gridCol w="869960">
                  <a:extLst>
                    <a:ext uri="{9D8B030D-6E8A-4147-A177-3AD203B41FA5}">
                      <a16:colId xmlns:a16="http://schemas.microsoft.com/office/drawing/2014/main" val="1744647990"/>
                    </a:ext>
                  </a:extLst>
                </a:gridCol>
                <a:gridCol w="869960">
                  <a:extLst>
                    <a:ext uri="{9D8B030D-6E8A-4147-A177-3AD203B41FA5}">
                      <a16:colId xmlns:a16="http://schemas.microsoft.com/office/drawing/2014/main" val="84968085"/>
                    </a:ext>
                  </a:extLst>
                </a:gridCol>
                <a:gridCol w="869960">
                  <a:extLst>
                    <a:ext uri="{9D8B030D-6E8A-4147-A177-3AD203B41FA5}">
                      <a16:colId xmlns:a16="http://schemas.microsoft.com/office/drawing/2014/main" val="26891822"/>
                    </a:ext>
                  </a:extLst>
                </a:gridCol>
              </a:tblGrid>
              <a:tr h="194310">
                <a:tc gridSpan="3">
                  <a:txBody>
                    <a:bodyPr/>
                    <a:lstStyle/>
                    <a:p>
                      <a:pPr algn="ctr"/>
                      <a:r>
                        <a:rPr lang="en-AU" sz="800" dirty="0"/>
                        <a:t>2019</a:t>
                      </a:r>
                    </a:p>
                  </a:txBody>
                  <a:tcPr marL="68580" marR="68580" marT="34290" marB="34290"/>
                </a:tc>
                <a:tc hMerge="1">
                  <a:txBody>
                    <a:bodyPr/>
                    <a:lstStyle/>
                    <a:p>
                      <a:endParaRPr lang="en-AU" sz="1100" dirty="0"/>
                    </a:p>
                  </a:txBody>
                  <a:tcPr/>
                </a:tc>
                <a:tc hMerge="1">
                  <a:txBody>
                    <a:bodyPr/>
                    <a:lstStyle/>
                    <a:p>
                      <a:endParaRPr lang="en-AU" sz="1100" dirty="0"/>
                    </a:p>
                  </a:txBody>
                  <a:tcPr/>
                </a:tc>
                <a:tc gridSpan="7">
                  <a:txBody>
                    <a:bodyPr/>
                    <a:lstStyle/>
                    <a:p>
                      <a:pPr algn="ctr"/>
                      <a:r>
                        <a:rPr lang="en-AU" sz="800" dirty="0"/>
                        <a:t>2020</a:t>
                      </a:r>
                    </a:p>
                  </a:txBody>
                  <a:tcPr marL="68580" marR="68580" marT="34290" marB="34290"/>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extLst>
                  <a:ext uri="{0D108BD9-81ED-4DB2-BD59-A6C34878D82A}">
                    <a16:rowId xmlns:a16="http://schemas.microsoft.com/office/drawing/2014/main" val="955168832"/>
                  </a:ext>
                </a:extLst>
              </a:tr>
              <a:tr h="194310">
                <a:tc>
                  <a:txBody>
                    <a:bodyPr/>
                    <a:lstStyle/>
                    <a:p>
                      <a:pPr algn="ctr"/>
                      <a:r>
                        <a:rPr lang="en-AU" sz="800" dirty="0"/>
                        <a:t>Oct</a:t>
                      </a:r>
                    </a:p>
                  </a:txBody>
                  <a:tcPr marL="68580" marR="68580" marT="34290" marB="34290"/>
                </a:tc>
                <a:tc>
                  <a:txBody>
                    <a:bodyPr/>
                    <a:lstStyle/>
                    <a:p>
                      <a:pPr algn="ctr"/>
                      <a:r>
                        <a:rPr lang="en-AU" sz="800" dirty="0"/>
                        <a:t>Nov</a:t>
                      </a:r>
                    </a:p>
                  </a:txBody>
                  <a:tcPr marL="68580" marR="68580" marT="34290" marB="34290"/>
                </a:tc>
                <a:tc>
                  <a:txBody>
                    <a:bodyPr/>
                    <a:lstStyle/>
                    <a:p>
                      <a:pPr algn="ctr"/>
                      <a:r>
                        <a:rPr lang="en-AU" sz="800" dirty="0"/>
                        <a:t>Dec</a:t>
                      </a:r>
                    </a:p>
                  </a:txBody>
                  <a:tcPr marL="68580" marR="68580" marT="34290" marB="34290"/>
                </a:tc>
                <a:tc>
                  <a:txBody>
                    <a:bodyPr/>
                    <a:lstStyle/>
                    <a:p>
                      <a:pPr algn="ctr"/>
                      <a:r>
                        <a:rPr lang="en-AU" sz="800" dirty="0"/>
                        <a:t>Jan</a:t>
                      </a:r>
                    </a:p>
                  </a:txBody>
                  <a:tcPr marL="68580" marR="68580" marT="34290" marB="34290"/>
                </a:tc>
                <a:tc>
                  <a:txBody>
                    <a:bodyPr/>
                    <a:lstStyle/>
                    <a:p>
                      <a:pPr algn="ctr"/>
                      <a:r>
                        <a:rPr lang="en-AU" sz="800" dirty="0"/>
                        <a:t>Feb</a:t>
                      </a:r>
                    </a:p>
                  </a:txBody>
                  <a:tcPr marL="68580" marR="68580" marT="34290" marB="34290"/>
                </a:tc>
                <a:tc>
                  <a:txBody>
                    <a:bodyPr/>
                    <a:lstStyle/>
                    <a:p>
                      <a:pPr algn="ctr"/>
                      <a:r>
                        <a:rPr lang="en-AU" sz="800" dirty="0"/>
                        <a:t>Mar</a:t>
                      </a:r>
                    </a:p>
                  </a:txBody>
                  <a:tcPr marL="68580" marR="68580" marT="34290" marB="34290"/>
                </a:tc>
                <a:tc>
                  <a:txBody>
                    <a:bodyPr/>
                    <a:lstStyle/>
                    <a:p>
                      <a:pPr algn="ctr"/>
                      <a:r>
                        <a:rPr lang="en-AU" sz="800" dirty="0"/>
                        <a:t>Apr</a:t>
                      </a:r>
                    </a:p>
                  </a:txBody>
                  <a:tcPr marL="68580" marR="68580" marT="34290" marB="34290"/>
                </a:tc>
                <a:tc>
                  <a:txBody>
                    <a:bodyPr/>
                    <a:lstStyle/>
                    <a:p>
                      <a:pPr algn="ctr"/>
                      <a:r>
                        <a:rPr lang="en-AU" sz="800" dirty="0"/>
                        <a:t>May</a:t>
                      </a:r>
                    </a:p>
                  </a:txBody>
                  <a:tcPr marL="68580" marR="68580" marT="34290" marB="34290"/>
                </a:tc>
                <a:tc>
                  <a:txBody>
                    <a:bodyPr/>
                    <a:lstStyle/>
                    <a:p>
                      <a:pPr algn="ctr"/>
                      <a:r>
                        <a:rPr lang="en-AU" sz="800" dirty="0"/>
                        <a:t>Jun</a:t>
                      </a:r>
                    </a:p>
                  </a:txBody>
                  <a:tcPr marL="68580" marR="68580" marT="34290" marB="34290"/>
                </a:tc>
                <a:tc>
                  <a:txBody>
                    <a:bodyPr/>
                    <a:lstStyle/>
                    <a:p>
                      <a:pPr algn="ctr"/>
                      <a:r>
                        <a:rPr lang="en-AU" sz="800" dirty="0"/>
                        <a:t>Jul</a:t>
                      </a:r>
                    </a:p>
                  </a:txBody>
                  <a:tcPr marL="68580" marR="68580" marT="34290" marB="34290"/>
                </a:tc>
                <a:extLst>
                  <a:ext uri="{0D108BD9-81ED-4DB2-BD59-A6C34878D82A}">
                    <a16:rowId xmlns:a16="http://schemas.microsoft.com/office/drawing/2014/main" val="912459299"/>
                  </a:ext>
                </a:extLst>
              </a:tr>
            </a:tbl>
          </a:graphicData>
        </a:graphic>
      </p:graphicFrame>
      <p:sp>
        <p:nvSpPr>
          <p:cNvPr id="10" name="TextBox 9">
            <a:extLst>
              <a:ext uri="{FF2B5EF4-FFF2-40B4-BE49-F238E27FC236}">
                <a16:creationId xmlns:a16="http://schemas.microsoft.com/office/drawing/2014/main" id="{D89F737C-D518-449A-93A1-68BFEE8AB569}"/>
              </a:ext>
            </a:extLst>
          </p:cNvPr>
          <p:cNvSpPr txBox="1"/>
          <p:nvPr/>
        </p:nvSpPr>
        <p:spPr>
          <a:xfrm>
            <a:off x="1656652" y="6352144"/>
            <a:ext cx="5830695" cy="369332"/>
          </a:xfrm>
          <a:prstGeom prst="rect">
            <a:avLst/>
          </a:prstGeom>
          <a:noFill/>
        </p:spPr>
        <p:txBody>
          <a:bodyPr wrap="square" rtlCol="0">
            <a:spAutoFit/>
          </a:bodyPr>
          <a:lstStyle/>
          <a:p>
            <a:r>
              <a:rPr lang="en-AU" sz="900"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664099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3401-D5C0-4E71-9D29-642EDB25E98E}"/>
              </a:ext>
            </a:extLst>
          </p:cNvPr>
          <p:cNvSpPr>
            <a:spLocks noGrp="1"/>
          </p:cNvSpPr>
          <p:nvPr>
            <p:ph type="title"/>
          </p:nvPr>
        </p:nvSpPr>
        <p:spPr/>
        <p:txBody>
          <a:bodyPr/>
          <a:lstStyle/>
          <a:p>
            <a:r>
              <a:rPr lang="en-AU" dirty="0"/>
              <a:t>Metering</a:t>
            </a:r>
          </a:p>
        </p:txBody>
      </p:sp>
      <p:sp>
        <p:nvSpPr>
          <p:cNvPr id="3" name="Text Placeholder 2">
            <a:extLst>
              <a:ext uri="{FF2B5EF4-FFF2-40B4-BE49-F238E27FC236}">
                <a16:creationId xmlns:a16="http://schemas.microsoft.com/office/drawing/2014/main" id="{7541517C-DEF9-4773-BADD-91A10EB6F1C2}"/>
              </a:ext>
            </a:extLst>
          </p:cNvPr>
          <p:cNvSpPr>
            <a:spLocks noGrp="1"/>
          </p:cNvSpPr>
          <p:nvPr>
            <p:ph type="body" idx="1"/>
          </p:nvPr>
        </p:nvSpPr>
        <p:spPr/>
        <p:txBody>
          <a:bodyPr/>
          <a:lstStyle/>
          <a:p>
            <a:r>
              <a:rPr lang="en-AU" dirty="0"/>
              <a:t>Simon Tu</a:t>
            </a:r>
          </a:p>
        </p:txBody>
      </p:sp>
      <p:sp>
        <p:nvSpPr>
          <p:cNvPr id="6" name="Slide Number Placeholder 5">
            <a:extLst>
              <a:ext uri="{FF2B5EF4-FFF2-40B4-BE49-F238E27FC236}">
                <a16:creationId xmlns:a16="http://schemas.microsoft.com/office/drawing/2014/main" id="{8A673D9E-1E68-4DD5-9248-A7411ED61D0D}"/>
              </a:ext>
            </a:extLst>
          </p:cNvPr>
          <p:cNvSpPr>
            <a:spLocks noGrp="1"/>
          </p:cNvSpPr>
          <p:nvPr>
            <p:ph type="sldNum" sz="quarter" idx="12"/>
          </p:nvPr>
        </p:nvSpPr>
        <p:spPr/>
        <p:txBody>
          <a:bodyPr/>
          <a:lstStyle/>
          <a:p>
            <a:fld id="{4EC81F68-4976-451A-B2E9-79BCBD2F70CC}" type="slidenum">
              <a:rPr lang="en-AU" smtClean="0"/>
              <a:pPr/>
              <a:t>37</a:t>
            </a:fld>
            <a:endParaRPr lang="en-AU" dirty="0"/>
          </a:p>
        </p:txBody>
      </p:sp>
    </p:spTree>
    <p:extLst>
      <p:ext uri="{BB962C8B-B14F-4D97-AF65-F5344CB8AC3E}">
        <p14:creationId xmlns:p14="http://schemas.microsoft.com/office/powerpoint/2010/main" val="67627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lstStyle/>
          <a:p>
            <a:r>
              <a:rPr lang="en-AU" dirty="0"/>
              <a:t>Metering</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38</a:t>
            </a:fld>
            <a:endParaRPr lang="en-AU" dirty="0">
              <a:solidFill>
                <a:srgbClr val="222324">
                  <a:tint val="75000"/>
                </a:srgbClr>
              </a:solidFill>
              <a:latin typeface="Tw Cen MT" panose="020B0602020104020603"/>
            </a:endParaRPr>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3900670736"/>
              </p:ext>
            </p:extLst>
          </p:nvPr>
        </p:nvGraphicFramePr>
        <p:xfrm>
          <a:off x="176646" y="1397022"/>
          <a:ext cx="8770786" cy="5033204"/>
        </p:xfrm>
        <a:graphic>
          <a:graphicData uri="http://schemas.openxmlformats.org/drawingml/2006/table">
            <a:tbl>
              <a:tblPr firstRow="1" bandRow="1">
                <a:tableStyleId>{5C22544A-7EE6-4342-B048-85BDC9FD1C3A}</a:tableStyleId>
              </a:tblPr>
              <a:tblGrid>
                <a:gridCol w="8770786">
                  <a:extLst>
                    <a:ext uri="{9D8B030D-6E8A-4147-A177-3AD203B41FA5}">
                      <a16:colId xmlns:a16="http://schemas.microsoft.com/office/drawing/2014/main" val="385475507"/>
                    </a:ext>
                  </a:extLst>
                </a:gridCol>
              </a:tblGrid>
              <a:tr h="308589">
                <a:tc>
                  <a:txBody>
                    <a:bodyPr/>
                    <a:lstStyle/>
                    <a:p>
                      <a:r>
                        <a:rPr lang="en-AU" sz="1600" dirty="0"/>
                        <a:t>Objectives</a:t>
                      </a:r>
                    </a:p>
                  </a:txBody>
                  <a:tcPr marL="78203" marR="78203" marT="39101" marB="39101"/>
                </a:tc>
                <a:extLst>
                  <a:ext uri="{0D108BD9-81ED-4DB2-BD59-A6C34878D82A}">
                    <a16:rowId xmlns:a16="http://schemas.microsoft.com/office/drawing/2014/main" val="3185420360"/>
                  </a:ext>
                </a:extLst>
              </a:tr>
              <a:tr h="3818889">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kern="1200" dirty="0">
                          <a:solidFill>
                            <a:schemeClr val="dk1"/>
                          </a:solidFill>
                          <a:latin typeface="+mn-lt"/>
                          <a:ea typeface="+mn-ea"/>
                          <a:cs typeface="+mn-cs"/>
                        </a:rPr>
                        <a:t>Systems uplift (application, integration, data, infrastructure and security) to meet the</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dirty="0">
                          <a:solidFill>
                            <a:schemeClr val="dk1"/>
                          </a:solidFill>
                          <a:latin typeface="+mn-lt"/>
                          <a:ea typeface="+mn-ea"/>
                          <a:cs typeface="+mn-cs"/>
                        </a:rPr>
                        <a:t>5MS and GS Rule Change requirements </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dirty="0">
                          <a:solidFill>
                            <a:schemeClr val="dk1"/>
                          </a:solidFill>
                          <a:latin typeface="+mn-lt"/>
                          <a:ea typeface="+mn-ea"/>
                          <a:cs typeface="+mn-cs"/>
                        </a:rPr>
                        <a:t>Non-functional requirements arising primarily due to increase in the volume of data (current and future volumes) and enriched data (e.g. MDFF data)</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kern="120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kern="1200" dirty="0">
                          <a:solidFill>
                            <a:schemeClr val="dk1"/>
                          </a:solidFill>
                          <a:latin typeface="+mn-lt"/>
                          <a:ea typeface="+mn-ea"/>
                          <a:cs typeface="+mn-cs"/>
                        </a:rPr>
                        <a:t>Implement modern data exchange protocols (e.g. RESTful APIs) and formats (e.g. JSON) for the new functionalities and current functionalities where there are significant changes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kern="120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kern="1200" dirty="0">
                          <a:solidFill>
                            <a:schemeClr val="dk1"/>
                          </a:solidFill>
                          <a:latin typeface="+mn-lt"/>
                          <a:ea typeface="+mn-ea"/>
                          <a:cs typeface="+mn-cs"/>
                        </a:rPr>
                        <a:t>Provide support for legacy interfaces to support transition / contingency</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kern="1200" dirty="0">
                        <a:solidFill>
                          <a:schemeClr val="dk1"/>
                        </a:solidFill>
                        <a:latin typeface="+mn-lt"/>
                        <a:ea typeface="+mn-ea"/>
                        <a:cs typeface="+mn-cs"/>
                      </a:endParaRPr>
                    </a:p>
                    <a:p>
                      <a:pPr lvl="0"/>
                      <a:r>
                        <a:rPr lang="en-AU" sz="1600" kern="1200" dirty="0">
                          <a:solidFill>
                            <a:schemeClr val="dk1"/>
                          </a:solidFill>
                          <a:effectLst/>
                          <a:latin typeface="+mn-lt"/>
                          <a:ea typeface="+mn-ea"/>
                          <a:cs typeface="+mn-cs"/>
                        </a:rPr>
                        <a:t>Minimise the impact to Participant’s systems and processes by aligning to existing processes by which Participants generate metering data and manage exceptions.</a:t>
                      </a:r>
                    </a:p>
                    <a:p>
                      <a:pPr lvl="0"/>
                      <a:endParaRPr lang="en-AU" sz="1600" kern="1200" dirty="0">
                        <a:solidFill>
                          <a:schemeClr val="dk1"/>
                        </a:solidFill>
                        <a:effectLst/>
                        <a:latin typeface="+mn-lt"/>
                        <a:ea typeface="+mn-ea"/>
                        <a:cs typeface="+mn-cs"/>
                      </a:endParaRPr>
                    </a:p>
                    <a:p>
                      <a:pPr lvl="0"/>
                      <a:r>
                        <a:rPr lang="en-AU" sz="1600" kern="1200" dirty="0">
                          <a:solidFill>
                            <a:schemeClr val="dk1"/>
                          </a:solidFill>
                          <a:effectLst/>
                          <a:latin typeface="+mn-lt"/>
                          <a:ea typeface="+mn-ea"/>
                          <a:cs typeface="+mn-cs"/>
                        </a:rPr>
                        <a:t>Allow AEMO to reliably and accurately obtain settlement ready metering data and register level data to support the calculation of UFE.</a:t>
                      </a:r>
                    </a:p>
                    <a:p>
                      <a:pPr lvl="0"/>
                      <a:endParaRPr lang="en-AU" sz="1600" kern="1200" dirty="0">
                        <a:solidFill>
                          <a:schemeClr val="dk1"/>
                        </a:solidFill>
                        <a:effectLst/>
                        <a:latin typeface="+mn-lt"/>
                        <a:ea typeface="+mn-ea"/>
                        <a:cs typeface="+mn-cs"/>
                      </a:endParaRPr>
                    </a:p>
                    <a:p>
                      <a:pPr lvl="0"/>
                      <a:r>
                        <a:rPr lang="en-AU" sz="1600" kern="1200" dirty="0">
                          <a:solidFill>
                            <a:schemeClr val="dk1"/>
                          </a:solidFill>
                          <a:effectLst/>
                          <a:latin typeface="+mn-lt"/>
                          <a:ea typeface="+mn-ea"/>
                          <a:cs typeface="+mn-cs"/>
                        </a:rPr>
                        <a:t>Improved system and operational efficiencies across the market by unifying the data formats across the industry. </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dirty="0"/>
                    </a:p>
                  </a:txBody>
                  <a:tcPr marL="78203" marR="78203" marT="39101" marB="39101"/>
                </a:tc>
                <a:extLst>
                  <a:ext uri="{0D108BD9-81ED-4DB2-BD59-A6C34878D82A}">
                    <a16:rowId xmlns:a16="http://schemas.microsoft.com/office/drawing/2014/main" val="676981796"/>
                  </a:ext>
                </a:extLst>
              </a:tr>
            </a:tbl>
          </a:graphicData>
        </a:graphic>
      </p:graphicFrame>
    </p:spTree>
    <p:extLst>
      <p:ext uri="{BB962C8B-B14F-4D97-AF65-F5344CB8AC3E}">
        <p14:creationId xmlns:p14="http://schemas.microsoft.com/office/powerpoint/2010/main" val="3264156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lstStyle/>
          <a:p>
            <a:r>
              <a:rPr lang="en-AU" dirty="0"/>
              <a:t>Meter Data Delivery</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39</a:t>
            </a:fld>
            <a:endParaRPr lang="en-AU" dirty="0">
              <a:solidFill>
                <a:srgbClr val="222324">
                  <a:tint val="75000"/>
                </a:srgbClr>
              </a:solidFill>
              <a:latin typeface="Tw Cen MT" panose="020B0602020104020603"/>
            </a:endParaRPr>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3346168570"/>
              </p:ext>
            </p:extLst>
          </p:nvPr>
        </p:nvGraphicFramePr>
        <p:xfrm>
          <a:off x="176646" y="1397022"/>
          <a:ext cx="8770786" cy="4140931"/>
        </p:xfrm>
        <a:graphic>
          <a:graphicData uri="http://schemas.openxmlformats.org/drawingml/2006/table">
            <a:tbl>
              <a:tblPr firstRow="1" bandRow="1">
                <a:tableStyleId>{5C22544A-7EE6-4342-B048-85BDC9FD1C3A}</a:tableStyleId>
              </a:tblPr>
              <a:tblGrid>
                <a:gridCol w="8770786">
                  <a:extLst>
                    <a:ext uri="{9D8B030D-6E8A-4147-A177-3AD203B41FA5}">
                      <a16:colId xmlns:a16="http://schemas.microsoft.com/office/drawing/2014/main" val="385475507"/>
                    </a:ext>
                  </a:extLst>
                </a:gridCol>
              </a:tblGrid>
              <a:tr h="308589">
                <a:tc>
                  <a:txBody>
                    <a:bodyPr/>
                    <a:lstStyle/>
                    <a:p>
                      <a:r>
                        <a:rPr lang="en-AU" sz="1600" dirty="0"/>
                        <a:t>Meter Data Notifications for Market Settlements</a:t>
                      </a:r>
                    </a:p>
                  </a:txBody>
                  <a:tcPr marL="78203" marR="78203" marT="39101" marB="39101"/>
                </a:tc>
                <a:extLst>
                  <a:ext uri="{0D108BD9-81ED-4DB2-BD59-A6C34878D82A}">
                    <a16:rowId xmlns:a16="http://schemas.microsoft.com/office/drawing/2014/main" val="3185420360"/>
                  </a:ext>
                </a:extLst>
              </a:tr>
              <a:tr h="3818889">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kern="1200" dirty="0">
                          <a:solidFill>
                            <a:schemeClr val="dk1"/>
                          </a:solidFill>
                          <a:latin typeface="+mn-lt"/>
                          <a:ea typeface="+mn-ea"/>
                          <a:cs typeface="+mn-cs"/>
                        </a:rPr>
                        <a:t>Existing MDMT Message Exchange patterns and Validations to be supported</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kern="120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dirty="0"/>
                        <a:t>Acceptances of MTRD NEM12 and NEM13 for Market Settlements</a:t>
                      </a:r>
                    </a:p>
                    <a:p>
                      <a:pPr marL="285750" indent="-285750">
                        <a:buFont typeface="Arial" panose="020B0604020202020204" pitchFamily="34" charset="0"/>
                        <a:buChar char="•"/>
                      </a:pPr>
                      <a:endParaRPr lang="en-AU" sz="1600" dirty="0"/>
                    </a:p>
                    <a:p>
                      <a:pPr marL="0" indent="0" algn="l" defTabSz="685800" rtl="0" eaLnBrk="1" latinLnBrk="0" hangingPunct="1">
                        <a:buFont typeface="Arial" panose="020B0604020202020204" pitchFamily="34" charset="0"/>
                        <a:buNone/>
                      </a:pPr>
                      <a:r>
                        <a:rPr lang="en-AU" sz="1600" kern="1200" dirty="0">
                          <a:solidFill>
                            <a:schemeClr val="dk1"/>
                          </a:solidFill>
                          <a:latin typeface="+mn-lt"/>
                          <a:ea typeface="+mn-ea"/>
                          <a:cs typeface="+mn-cs"/>
                        </a:rPr>
                        <a:t>The MTRD shall support three distinct purposes</a:t>
                      </a:r>
                    </a:p>
                    <a:p>
                      <a:pPr marL="285750" lvl="1" indent="-285750" algn="l" defTabSz="685800" rtl="0" eaLnBrk="1" latinLnBrk="0" hangingPunct="1">
                        <a:buFont typeface="Arial" panose="020B0604020202020204" pitchFamily="34" charset="0"/>
                        <a:buChar char="•"/>
                      </a:pPr>
                      <a:r>
                        <a:rPr lang="en-AU" sz="1600" dirty="0"/>
                        <a:t>B2B </a:t>
                      </a:r>
                      <a:r>
                        <a:rPr lang="en-AU" sz="1600" kern="1200" dirty="0">
                          <a:solidFill>
                            <a:schemeClr val="dk1"/>
                          </a:solidFill>
                          <a:latin typeface="+mn-lt"/>
                          <a:ea typeface="+mn-ea"/>
                          <a:cs typeface="+mn-cs"/>
                        </a:rPr>
                        <a:t>MTRD Meter Data Notifications – For Retail Settlements</a:t>
                      </a:r>
                    </a:p>
                    <a:p>
                      <a:pPr marL="285750" lvl="1" indent="-285750" algn="l" defTabSz="685800" rtl="0" eaLnBrk="1" latinLnBrk="0" hangingPunct="1">
                        <a:buFont typeface="Arial" panose="020B0604020202020204" pitchFamily="34" charset="0"/>
                        <a:buChar char="•"/>
                      </a:pPr>
                      <a:r>
                        <a:rPr lang="en-AU" sz="1600" kern="1200" dirty="0">
                          <a:solidFill>
                            <a:schemeClr val="dk1"/>
                          </a:solidFill>
                          <a:latin typeface="+mn-lt"/>
                          <a:ea typeface="+mn-ea"/>
                          <a:cs typeface="+mn-cs"/>
                        </a:rPr>
                        <a:t>B2M MTRD Meter Data Notifications – For Transmission Use of System (TUoS) billing</a:t>
                      </a:r>
                    </a:p>
                    <a:p>
                      <a:pPr marL="285750" lvl="1" indent="-285750" algn="l" defTabSz="685800" rtl="0" eaLnBrk="1" latinLnBrk="0" hangingPunct="1">
                        <a:buFont typeface="Arial" panose="020B0604020202020204" pitchFamily="34" charset="0"/>
                        <a:buChar char="•"/>
                      </a:pPr>
                      <a:r>
                        <a:rPr lang="en-AU" sz="1600" kern="1200" dirty="0">
                          <a:solidFill>
                            <a:schemeClr val="dk1"/>
                          </a:solidFill>
                          <a:latin typeface="+mn-lt"/>
                          <a:ea typeface="+mn-ea"/>
                          <a:cs typeface="+mn-cs"/>
                        </a:rPr>
                        <a:t>B2M MTRD Meter Data Notifications – For Market Settlements</a:t>
                      </a:r>
                    </a:p>
                    <a:p>
                      <a:pPr marL="400964" lvl="1" indent="0">
                        <a:buFont typeface="Arial" panose="020B0604020202020204" pitchFamily="34" charset="0"/>
                        <a:buNone/>
                      </a:pPr>
                      <a:endParaRPr lang="en-AU" sz="1600" kern="1200" dirty="0">
                        <a:solidFill>
                          <a:schemeClr val="dk1"/>
                        </a:solidFill>
                        <a:latin typeface="+mn-lt"/>
                        <a:ea typeface="+mn-ea"/>
                        <a:cs typeface="+mn-cs"/>
                      </a:endParaRPr>
                    </a:p>
                    <a:p>
                      <a:pPr marL="0" indent="0" algn="l" defTabSz="685800" rtl="0" eaLnBrk="1" latinLnBrk="0" hangingPunct="1">
                        <a:buFont typeface="Arial" panose="020B0604020202020204" pitchFamily="34" charset="0"/>
                        <a:buNone/>
                      </a:pPr>
                      <a:r>
                        <a:rPr lang="en-AU" sz="1600" kern="1200" dirty="0">
                          <a:solidFill>
                            <a:schemeClr val="dk1"/>
                          </a:solidFill>
                          <a:latin typeface="+mn-lt"/>
                          <a:ea typeface="+mn-ea"/>
                          <a:cs typeface="+mn-cs"/>
                        </a:rPr>
                        <a:t>MDPs to identify MTRD Meter Data for Market Settlements</a:t>
                      </a:r>
                    </a:p>
                    <a:p>
                      <a:pPr marL="285750" lvl="1" indent="-285750" algn="l" defTabSz="685800" rtl="0" eaLnBrk="1" latinLnBrk="0" hangingPunct="1">
                        <a:buFont typeface="Arial" panose="020B0604020202020204" pitchFamily="34" charset="0"/>
                        <a:buChar char="•"/>
                      </a:pPr>
                      <a:r>
                        <a:rPr lang="en-AU" sz="1600" dirty="0"/>
                        <a:t>‘</a:t>
                      </a:r>
                      <a:r>
                        <a:rPr lang="en-AU" sz="1600" kern="1200" dirty="0">
                          <a:solidFill>
                            <a:schemeClr val="dk1"/>
                          </a:solidFill>
                          <a:latin typeface="+mn-lt"/>
                          <a:ea typeface="+mn-ea"/>
                          <a:cs typeface="+mn-cs"/>
                        </a:rPr>
                        <a:t>NEMMCO’ as the To Party Identifier in the aseXML Header record</a:t>
                      </a:r>
                    </a:p>
                    <a:p>
                      <a:pPr marL="285750" lvl="1" indent="-285750" algn="l" defTabSz="685800" rtl="0" eaLnBrk="1" latinLnBrk="0" hangingPunct="1">
                        <a:buFont typeface="Arial" panose="020B0604020202020204" pitchFamily="34" charset="0"/>
                        <a:buChar char="•"/>
                      </a:pPr>
                      <a:r>
                        <a:rPr lang="en-AU" sz="1600" kern="1200" dirty="0">
                          <a:solidFill>
                            <a:schemeClr val="dk1"/>
                          </a:solidFill>
                          <a:latin typeface="+mn-lt"/>
                          <a:ea typeface="+mn-ea"/>
                          <a:cs typeface="+mn-cs"/>
                        </a:rPr>
                        <a:t>‘NEMMCO’ as the Participant ID in the MDFF Header record (100) ToParticipant</a:t>
                      </a:r>
                    </a:p>
                    <a:p>
                      <a:pPr marL="285750" lvl="1" indent="-285750" algn="l" defTabSz="685800" rtl="0" eaLnBrk="1" latinLnBrk="0" hangingPunct="1">
                        <a:buFont typeface="Arial" panose="020B0604020202020204" pitchFamily="34" charset="0"/>
                        <a:buChar char="•"/>
                      </a:pPr>
                      <a:r>
                        <a:rPr lang="en-AU" sz="1600" kern="1200" dirty="0">
                          <a:solidFill>
                            <a:schemeClr val="dk1"/>
                          </a:solidFill>
                          <a:latin typeface="+mn-lt"/>
                          <a:ea typeface="+mn-ea"/>
                          <a:cs typeface="+mn-cs"/>
                        </a:rPr>
                        <a:t>&lt;SecurityContext&gt; aseXML element is mandatory</a:t>
                      </a:r>
                    </a:p>
                    <a:p>
                      <a:pPr marL="400964" lvl="1" indent="0">
                        <a:buFont typeface="Arial" panose="020B0604020202020204" pitchFamily="34" charset="0"/>
                        <a:buNone/>
                      </a:pPr>
                      <a:endParaRPr lang="en-AU" sz="1600" i="1" u="sng"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dirty="0"/>
                    </a:p>
                  </a:txBody>
                  <a:tcPr marL="78203" marR="78203" marT="39101" marB="39101"/>
                </a:tc>
                <a:extLst>
                  <a:ext uri="{0D108BD9-81ED-4DB2-BD59-A6C34878D82A}">
                    <a16:rowId xmlns:a16="http://schemas.microsoft.com/office/drawing/2014/main" val="676981796"/>
                  </a:ext>
                </a:extLst>
              </a:tr>
            </a:tbl>
          </a:graphicData>
        </a:graphic>
      </p:graphicFrame>
    </p:spTree>
    <p:extLst>
      <p:ext uri="{BB962C8B-B14F-4D97-AF65-F5344CB8AC3E}">
        <p14:creationId xmlns:p14="http://schemas.microsoft.com/office/powerpoint/2010/main" val="141161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8433458" cy="1013083"/>
          </a:xfrm>
        </p:spPr>
        <p:txBody>
          <a:bodyPr/>
          <a:lstStyle/>
          <a:p>
            <a:r>
              <a:rPr lang="en-AU" dirty="0"/>
              <a:t>Background – current NEM dispatch and settlement arrangements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176645" y="1937992"/>
            <a:ext cx="8770787" cy="4149625"/>
          </a:xfrm>
        </p:spPr>
        <p:txBody>
          <a:bodyPr>
            <a:normAutofit/>
          </a:bodyPr>
          <a:lstStyle/>
          <a:p>
            <a:r>
              <a:rPr lang="en-AU" sz="2400" dirty="0"/>
              <a:t>Settlement prices (</a:t>
            </a:r>
            <a:r>
              <a:rPr lang="en-AU" sz="2400" i="1" dirty="0"/>
              <a:t>spot prices</a:t>
            </a:r>
            <a:r>
              <a:rPr lang="en-AU" sz="2400" dirty="0"/>
              <a:t>) are calculated on a 30 minute basis – the average of 6 x 5 minute dispatch prices</a:t>
            </a:r>
          </a:p>
          <a:p>
            <a:pPr lvl="1"/>
            <a:r>
              <a:rPr lang="en-AU" sz="2000" dirty="0"/>
              <a:t>one high </a:t>
            </a:r>
            <a:r>
              <a:rPr lang="en-AU" sz="2000" i="1" dirty="0"/>
              <a:t>dispatch price</a:t>
            </a:r>
            <a:r>
              <a:rPr lang="en-AU" sz="2000" dirty="0"/>
              <a:t> in a 30 minute trading interval raises the </a:t>
            </a:r>
            <a:r>
              <a:rPr lang="en-AU" sz="2000" i="1" dirty="0"/>
              <a:t>spot price</a:t>
            </a:r>
            <a:r>
              <a:rPr lang="en-AU" sz="2000" dirty="0"/>
              <a:t> (and vice versa)</a:t>
            </a:r>
          </a:p>
          <a:p>
            <a:r>
              <a:rPr lang="en-AU" sz="2400" dirty="0"/>
              <a:t>Different time periods for dispatch and settlement were adopted due to limitations in metering and data processing when the NEM started (1998). </a:t>
            </a:r>
          </a:p>
          <a:p>
            <a:r>
              <a:rPr lang="en-AU" sz="2400" dirty="0"/>
              <a:t>Technology is now available which makes 5 minute settlement possible.</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4</a:t>
            </a:fld>
            <a:endParaRPr lang="en-AU" dirty="0"/>
          </a:p>
        </p:txBody>
      </p:sp>
    </p:spTree>
    <p:extLst>
      <p:ext uri="{BB962C8B-B14F-4D97-AF65-F5344CB8AC3E}">
        <p14:creationId xmlns:p14="http://schemas.microsoft.com/office/powerpoint/2010/main" val="461205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lstStyle/>
          <a:p>
            <a:r>
              <a:rPr lang="en-AU" dirty="0"/>
              <a:t>Meter Data Delivery</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40</a:t>
            </a:fld>
            <a:endParaRPr lang="en-AU" dirty="0">
              <a:solidFill>
                <a:srgbClr val="222324">
                  <a:tint val="75000"/>
                </a:srgbClr>
              </a:solidFill>
              <a:latin typeface="Tw Cen MT" panose="020B0602020104020603"/>
            </a:endParaRPr>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nvGraphicFramePr>
        <p:xfrm>
          <a:off x="176646" y="1389402"/>
          <a:ext cx="8770786" cy="5106389"/>
        </p:xfrm>
        <a:graphic>
          <a:graphicData uri="http://schemas.openxmlformats.org/drawingml/2006/table">
            <a:tbl>
              <a:tblPr firstRow="1" bandRow="1">
                <a:tableStyleId>{5C22544A-7EE6-4342-B048-85BDC9FD1C3A}</a:tableStyleId>
              </a:tblPr>
              <a:tblGrid>
                <a:gridCol w="8770786">
                  <a:extLst>
                    <a:ext uri="{9D8B030D-6E8A-4147-A177-3AD203B41FA5}">
                      <a16:colId xmlns:a16="http://schemas.microsoft.com/office/drawing/2014/main" val="385475507"/>
                    </a:ext>
                  </a:extLst>
                </a:gridCol>
              </a:tblGrid>
              <a:tr h="180318">
                <a:tc>
                  <a:txBody>
                    <a:bodyPr/>
                    <a:lstStyle/>
                    <a:p>
                      <a:r>
                        <a:rPr lang="en-AU" sz="1200" dirty="0"/>
                        <a:t>Meter Data Notifications for Market Settlements</a:t>
                      </a:r>
                    </a:p>
                  </a:txBody>
                  <a:tcPr marL="78203" marR="78203" marT="39101" marB="39101"/>
                </a:tc>
                <a:extLst>
                  <a:ext uri="{0D108BD9-81ED-4DB2-BD59-A6C34878D82A}">
                    <a16:rowId xmlns:a16="http://schemas.microsoft.com/office/drawing/2014/main" val="3185420360"/>
                  </a:ext>
                </a:extLst>
              </a:tr>
              <a:tr h="4845307">
                <a:tc>
                  <a:txBody>
                    <a:bodyPr/>
                    <a:lstStyle/>
                    <a:p>
                      <a:pPr marL="0" lvl="0" indent="0">
                        <a:buFont typeface="Arial" panose="020B0604020202020204" pitchFamily="34" charset="0"/>
                        <a:buNone/>
                      </a:pPr>
                      <a:r>
                        <a:rPr lang="en-AU" sz="1700" dirty="0"/>
                        <a:t>Message patterns for MTRD B2M Market Settlements shall mirror that described in the B2B Procedure Technical Delivery Specification</a:t>
                      </a:r>
                    </a:p>
                    <a:p>
                      <a:pPr marL="285750" lvl="0" indent="-285750">
                        <a:buFont typeface="Arial" panose="020B0604020202020204" pitchFamily="34" charset="0"/>
                        <a:buChar char="•"/>
                      </a:pPr>
                      <a:endParaRPr lang="en-AU" sz="17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p>
                  </a:txBody>
                  <a:tcPr marL="78203" marR="78203" marT="39101" marB="39101"/>
                </a:tc>
                <a:extLst>
                  <a:ext uri="{0D108BD9-81ED-4DB2-BD59-A6C34878D82A}">
                    <a16:rowId xmlns:a16="http://schemas.microsoft.com/office/drawing/2014/main" val="676981796"/>
                  </a:ext>
                </a:extLst>
              </a:tr>
            </a:tbl>
          </a:graphicData>
        </a:graphic>
      </p:graphicFrame>
      <p:sp>
        <p:nvSpPr>
          <p:cNvPr id="5" name="Rectangle 4">
            <a:extLst>
              <a:ext uri="{FF2B5EF4-FFF2-40B4-BE49-F238E27FC236}">
                <a16:creationId xmlns:a16="http://schemas.microsoft.com/office/drawing/2014/main" id="{AADBC3AF-220A-4BCF-8A3D-2FD249F0C670}"/>
              </a:ext>
            </a:extLst>
          </p:cNvPr>
          <p:cNvSpPr>
            <a:spLocks noChangeArrowheads="1"/>
          </p:cNvSpPr>
          <p:nvPr/>
        </p:nvSpPr>
        <p:spPr bwMode="auto">
          <a:xfrm flipV="1">
            <a:off x="196568" y="2859076"/>
            <a:ext cx="87661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dirty="0"/>
          </a:p>
        </p:txBody>
      </p:sp>
      <p:graphicFrame>
        <p:nvGraphicFramePr>
          <p:cNvPr id="7" name="Object 6">
            <a:extLst>
              <a:ext uri="{FF2B5EF4-FFF2-40B4-BE49-F238E27FC236}">
                <a16:creationId xmlns:a16="http://schemas.microsoft.com/office/drawing/2014/main" id="{83FC5410-A022-4C0F-AEBD-F357E8069E22}"/>
              </a:ext>
            </a:extLst>
          </p:cNvPr>
          <p:cNvGraphicFramePr>
            <a:graphicFrameLocks noChangeAspect="1"/>
          </p:cNvGraphicFramePr>
          <p:nvPr/>
        </p:nvGraphicFramePr>
        <p:xfrm>
          <a:off x="565417" y="2316479"/>
          <a:ext cx="7341043" cy="4176395"/>
        </p:xfrm>
        <a:graphic>
          <a:graphicData uri="http://schemas.openxmlformats.org/presentationml/2006/ole">
            <mc:AlternateContent xmlns:mc="http://schemas.openxmlformats.org/markup-compatibility/2006">
              <mc:Choice xmlns:v="urn:schemas-microsoft-com:vml" Requires="v">
                <p:oleObj spid="_x0000_s58369" name="Visio" r:id="rId3" imgW="9563138" imgH="5356800" progId="Visio.Drawing.15">
                  <p:embed/>
                </p:oleObj>
              </mc:Choice>
              <mc:Fallback>
                <p:oleObj name="Visio" r:id="rId3" imgW="9563138" imgH="5356800" progId="Visio.Drawing.15">
                  <p:embed/>
                  <p:pic>
                    <p:nvPicPr>
                      <p:cNvPr id="7" name="Object 6">
                        <a:extLst>
                          <a:ext uri="{FF2B5EF4-FFF2-40B4-BE49-F238E27FC236}">
                            <a16:creationId xmlns:a16="http://schemas.microsoft.com/office/drawing/2014/main" id="{83FC5410-A022-4C0F-AEBD-F357E8069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17" y="2316479"/>
                        <a:ext cx="7341043" cy="4176395"/>
                      </a:xfrm>
                      <a:prstGeom prst="rect">
                        <a:avLst/>
                      </a:prstGeom>
                      <a:noFill/>
                    </p:spPr>
                  </p:pic>
                </p:oleObj>
              </mc:Fallback>
            </mc:AlternateContent>
          </a:graphicData>
        </a:graphic>
      </p:graphicFrame>
    </p:spTree>
    <p:extLst>
      <p:ext uri="{BB962C8B-B14F-4D97-AF65-F5344CB8AC3E}">
        <p14:creationId xmlns:p14="http://schemas.microsoft.com/office/powerpoint/2010/main" val="284338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lstStyle/>
          <a:p>
            <a:r>
              <a:rPr lang="en-AU" dirty="0"/>
              <a:t>Meter Data Delivery</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a:xfrm>
            <a:off x="8515350" y="6409691"/>
            <a:ext cx="432081" cy="365125"/>
          </a:xfrm>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41</a:t>
            </a:fld>
            <a:endParaRPr lang="en-AU" dirty="0">
              <a:solidFill>
                <a:srgbClr val="222324">
                  <a:tint val="75000"/>
                </a:srgbClr>
              </a:solidFill>
              <a:latin typeface="Tw Cen MT" panose="020B0602020104020603"/>
            </a:endParaRPr>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12105848"/>
              </p:ext>
            </p:extLst>
          </p:nvPr>
        </p:nvGraphicFramePr>
        <p:xfrm>
          <a:off x="176646" y="1389402"/>
          <a:ext cx="8770786" cy="5089094"/>
        </p:xfrm>
        <a:graphic>
          <a:graphicData uri="http://schemas.openxmlformats.org/drawingml/2006/table">
            <a:tbl>
              <a:tblPr firstRow="1" bandRow="1">
                <a:tableStyleId>{5C22544A-7EE6-4342-B048-85BDC9FD1C3A}</a:tableStyleId>
              </a:tblPr>
              <a:tblGrid>
                <a:gridCol w="8770786">
                  <a:extLst>
                    <a:ext uri="{9D8B030D-6E8A-4147-A177-3AD203B41FA5}">
                      <a16:colId xmlns:a16="http://schemas.microsoft.com/office/drawing/2014/main" val="385475507"/>
                    </a:ext>
                  </a:extLst>
                </a:gridCol>
              </a:tblGrid>
              <a:tr h="316972">
                <a:tc>
                  <a:txBody>
                    <a:bodyPr/>
                    <a:lstStyle/>
                    <a:p>
                      <a:r>
                        <a:rPr lang="en-AU" sz="1400" dirty="0"/>
                        <a:t>Meter Data Notifications for Market Settlements</a:t>
                      </a:r>
                    </a:p>
                  </a:txBody>
                  <a:tcPr marL="78203" marR="78203" marT="39101" marB="39101"/>
                </a:tc>
                <a:extLst>
                  <a:ext uri="{0D108BD9-81ED-4DB2-BD59-A6C34878D82A}">
                    <a16:rowId xmlns:a16="http://schemas.microsoft.com/office/drawing/2014/main" val="3185420360"/>
                  </a:ext>
                </a:extLst>
              </a:tr>
              <a:tr h="4282946">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latin typeface="+mn-lt"/>
                          <a:ea typeface="+mn-ea"/>
                          <a:cs typeface="+mn-cs"/>
                        </a:rPr>
                        <a:t>AEMO to provide MDFF validations in the Transaction Acknowledgement</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lvl="0" indent="-285750">
                        <a:buFont typeface="Arial" panose="020B0604020202020204" pitchFamily="34" charset="0"/>
                        <a:buChar cha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kern="1200" dirty="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kern="1200" dirty="0">
                          <a:solidFill>
                            <a:schemeClr val="dk1"/>
                          </a:solidFill>
                          <a:latin typeface="+mn-lt"/>
                          <a:ea typeface="+mn-ea"/>
                          <a:cs typeface="+mn-cs"/>
                        </a:rPr>
                        <a:t>AEMO to “Accept” reads where standing data has not been established</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Metering data for Data Streams and meter registers not in CNDS can load.</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NMIs not established in CATS NMI Data (CND) can load.</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Metering data sent by a participant not in the CATS NMI Participants Relationships (CNPR) role can load. </a:t>
                      </a:r>
                    </a:p>
                    <a:p>
                      <a:pPr marL="628650" marR="0" lvl="1"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kern="1200" dirty="0">
                        <a:solidFill>
                          <a:schemeClr val="dk1"/>
                        </a:solidFill>
                        <a:effectLst/>
                        <a:highlight>
                          <a:srgbClr val="FFFF00"/>
                        </a:highlight>
                        <a:latin typeface="+mn-lt"/>
                        <a:ea typeface="+mn-ea"/>
                        <a:cs typeface="+mn-cs"/>
                      </a:endParaRPr>
                    </a:p>
                    <a:p>
                      <a:pPr marL="0" indent="0" algn="l" defTabSz="685800" rtl="0" eaLnBrk="1" latinLnBrk="0" hangingPunct="1">
                        <a:buFont typeface="Arial" panose="020B0604020202020204" pitchFamily="34" charset="0"/>
                        <a:buNone/>
                      </a:pPr>
                      <a:r>
                        <a:rPr lang="en-AU" sz="1400" kern="1200" dirty="0">
                          <a:solidFill>
                            <a:schemeClr val="dk1"/>
                          </a:solidFill>
                          <a:latin typeface="+mn-lt"/>
                          <a:ea typeface="+mn-ea"/>
                          <a:cs typeface="+mn-cs"/>
                        </a:rPr>
                        <a:t>Support for Net and Register level Data Streams:</a:t>
                      </a:r>
                    </a:p>
                    <a:p>
                      <a:pPr marL="2857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AEMO shall calculate Net from E’s and Bs where a net datastream is define in the CNDS table </a:t>
                      </a:r>
                    </a:p>
                    <a:p>
                      <a:pPr marL="285750" lvl="1" indent="-285750" algn="l" defTabSz="685800" rtl="0" eaLnBrk="1" latinLnBrk="0" hangingPunct="1">
                        <a:buFont typeface="Arial" panose="020B0604020202020204" pitchFamily="34" charset="0"/>
                        <a:buChar char="•"/>
                      </a:pPr>
                      <a:r>
                        <a:rPr lang="en-AU" sz="1400" kern="1200" dirty="0">
                          <a:solidFill>
                            <a:schemeClr val="dk1"/>
                          </a:solidFill>
                          <a:latin typeface="+mn-lt"/>
                          <a:ea typeface="+mn-ea"/>
                          <a:cs typeface="+mn-cs"/>
                        </a:rPr>
                        <a:t>Delivered net data streams must be converted to register-level data streams for Types 1, 2, 3 and subset of Type 4 meters, in CNDS table by 1 July 2021</a:t>
                      </a:r>
                    </a:p>
                    <a:p>
                      <a:pPr marL="285750" lvl="1" indent="-285750" algn="l" defTabSz="685800" rtl="0" eaLnBrk="1" latinLnBrk="0" hangingPunct="1">
                        <a:buFont typeface="Arial" panose="020B0604020202020204" pitchFamily="34" charset="0"/>
                        <a:buChar char="•"/>
                      </a:pPr>
                      <a:r>
                        <a:rPr lang="en-AU" sz="1400" kern="1200" dirty="0">
                          <a:solidFill>
                            <a:schemeClr val="dk1"/>
                          </a:solidFill>
                          <a:latin typeface="+mn-lt"/>
                          <a:ea typeface="+mn-ea"/>
                          <a:cs typeface="+mn-cs"/>
                        </a:rPr>
                        <a:t>Meter data and data streams associated to reactive energy should be delivered to AEMO where the Q and/or K registers exist in the CRI table</a:t>
                      </a:r>
                    </a:p>
                    <a:p>
                      <a:pPr marL="285750" lvl="1" indent="-285750" algn="l" defTabSz="685800" rtl="0" eaLnBrk="1" latinLnBrk="0" hangingPunct="1">
                        <a:buFont typeface="Arial" panose="020B0604020202020204" pitchFamily="34" charset="0"/>
                        <a:buChar char="•"/>
                      </a:pPr>
                      <a:endParaRPr lang="en-AU" sz="1400" kern="1200" dirty="0">
                        <a:solidFill>
                          <a:schemeClr val="dk1"/>
                        </a:solidFill>
                        <a:latin typeface="+mn-lt"/>
                        <a:ea typeface="+mn-ea"/>
                        <a:cs typeface="+mn-cs"/>
                      </a:endParaRPr>
                    </a:p>
                    <a:p>
                      <a:pPr marL="0" lvl="1" indent="0" algn="l" defTabSz="685800" rtl="0" eaLnBrk="1" latinLnBrk="0" hangingPunct="1">
                        <a:buFont typeface="Arial" panose="020B0604020202020204" pitchFamily="34" charset="0"/>
                        <a:buNone/>
                      </a:pPr>
                      <a:r>
                        <a:rPr lang="en-AU" sz="1400" kern="1200" dirty="0">
                          <a:solidFill>
                            <a:schemeClr val="dk1"/>
                          </a:solidFill>
                          <a:latin typeface="+mn-lt"/>
                          <a:ea typeface="+mn-ea"/>
                          <a:cs typeface="+mn-cs"/>
                        </a:rPr>
                        <a:t>10MB File Size</a:t>
                      </a:r>
                    </a:p>
                    <a:p>
                      <a:pPr marL="171450" lvl="1" indent="-171450" algn="l" defTabSz="685800" rtl="0" eaLnBrk="1" latinLnBrk="0" hangingPunct="1">
                        <a:buFont typeface="Arial" panose="020B0604020202020204" pitchFamily="34" charset="0"/>
                        <a:buChar char="•"/>
                      </a:pPr>
                      <a:r>
                        <a:rPr lang="en-AU" sz="1400" kern="1200" dirty="0">
                          <a:solidFill>
                            <a:schemeClr val="dk1"/>
                          </a:solidFill>
                          <a:latin typeface="+mn-lt"/>
                          <a:ea typeface="+mn-ea"/>
                          <a:cs typeface="+mn-cs"/>
                        </a:rPr>
                        <a:t>AEMO shall support 10MB files for MTRD and MDMT Meter Data Notifications</a:t>
                      </a:r>
                    </a:p>
                  </a:txBody>
                  <a:tcPr marL="78203" marR="78203" marT="39101" marB="39101"/>
                </a:tc>
                <a:extLst>
                  <a:ext uri="{0D108BD9-81ED-4DB2-BD59-A6C34878D82A}">
                    <a16:rowId xmlns:a16="http://schemas.microsoft.com/office/drawing/2014/main" val="676981796"/>
                  </a:ext>
                </a:extLst>
              </a:tr>
            </a:tbl>
          </a:graphicData>
        </a:graphic>
      </p:graphicFrame>
      <p:pic>
        <p:nvPicPr>
          <p:cNvPr id="3" name="Picture 2">
            <a:extLst>
              <a:ext uri="{FF2B5EF4-FFF2-40B4-BE49-F238E27FC236}">
                <a16:creationId xmlns:a16="http://schemas.microsoft.com/office/drawing/2014/main" id="{A8A7EDDA-32B1-4891-87C3-00FCB76EEC1C}"/>
              </a:ext>
            </a:extLst>
          </p:cNvPr>
          <p:cNvPicPr>
            <a:picLocks noChangeAspect="1"/>
          </p:cNvPicPr>
          <p:nvPr/>
        </p:nvPicPr>
        <p:blipFill>
          <a:blip r:embed="rId2"/>
          <a:stretch>
            <a:fillRect/>
          </a:stretch>
        </p:blipFill>
        <p:spPr>
          <a:xfrm>
            <a:off x="272769" y="2071775"/>
            <a:ext cx="8558812" cy="1339878"/>
          </a:xfrm>
          <a:prstGeom prst="rect">
            <a:avLst/>
          </a:prstGeom>
        </p:spPr>
      </p:pic>
    </p:spTree>
    <p:extLst>
      <p:ext uri="{BB962C8B-B14F-4D97-AF65-F5344CB8AC3E}">
        <p14:creationId xmlns:p14="http://schemas.microsoft.com/office/powerpoint/2010/main" val="2973187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normAutofit/>
          </a:bodyPr>
          <a:lstStyle/>
          <a:p>
            <a:r>
              <a:rPr lang="en-AU" dirty="0"/>
              <a:t>RM Reports</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42</a:t>
            </a:fld>
            <a:endParaRPr lang="en-AU" dirty="0">
              <a:solidFill>
                <a:srgbClr val="222324">
                  <a:tint val="75000"/>
                </a:srgbClr>
              </a:solidFill>
              <a:latin typeface="Tw Cen MT" panose="020B0602020104020603"/>
            </a:endParaRPr>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712322594"/>
              </p:ext>
            </p:extLst>
          </p:nvPr>
        </p:nvGraphicFramePr>
        <p:xfrm>
          <a:off x="149283" y="1447803"/>
          <a:ext cx="8845434" cy="5091069"/>
        </p:xfrm>
        <a:graphic>
          <a:graphicData uri="http://schemas.openxmlformats.org/drawingml/2006/table">
            <a:tbl>
              <a:tblPr firstRow="1" bandRow="1">
                <a:tableStyleId>{5C22544A-7EE6-4342-B048-85BDC9FD1C3A}</a:tableStyleId>
              </a:tblPr>
              <a:tblGrid>
                <a:gridCol w="8845434">
                  <a:extLst>
                    <a:ext uri="{9D8B030D-6E8A-4147-A177-3AD203B41FA5}">
                      <a16:colId xmlns:a16="http://schemas.microsoft.com/office/drawing/2014/main" val="385475507"/>
                    </a:ext>
                  </a:extLst>
                </a:gridCol>
              </a:tblGrid>
              <a:tr h="318947">
                <a:tc>
                  <a:txBody>
                    <a:bodyPr/>
                    <a:lstStyle/>
                    <a:p>
                      <a:r>
                        <a:rPr lang="en-AU" sz="1400" dirty="0"/>
                        <a:t>RM Reports</a:t>
                      </a:r>
                    </a:p>
                  </a:txBody>
                  <a:tcPr marL="78203" marR="78203" marT="39101" marB="39101"/>
                </a:tc>
                <a:extLst>
                  <a:ext uri="{0D108BD9-81ED-4DB2-BD59-A6C34878D82A}">
                    <a16:rowId xmlns:a16="http://schemas.microsoft.com/office/drawing/2014/main" val="3185420360"/>
                  </a:ext>
                </a:extLst>
              </a:tr>
              <a:tr h="4429832">
                <a:tc>
                  <a:txBody>
                    <a:bodyPr/>
                    <a:lstStyle/>
                    <a:p>
                      <a:r>
                        <a:rPr lang="en-AU" sz="1400" dirty="0"/>
                        <a:t>Reports to be Retired</a:t>
                      </a:r>
                    </a:p>
                    <a:p>
                      <a:pPr marL="285750" indent="-285750">
                        <a:buFont typeface="Arial" panose="020B0604020202020204" pitchFamily="34" charset="0"/>
                        <a:buChar char="•"/>
                      </a:pPr>
                      <a:r>
                        <a:rPr lang="en-AU" sz="1400" dirty="0"/>
                        <a:t>RM07 – MDP Data Delivery Report</a:t>
                      </a:r>
                    </a:p>
                    <a:p>
                      <a:pPr marL="285750" indent="-285750">
                        <a:buFont typeface="Arial" panose="020B0604020202020204" pitchFamily="34" charset="0"/>
                        <a:buChar char="•"/>
                      </a:pPr>
                      <a:r>
                        <a:rPr lang="en-AU" sz="1400" dirty="0"/>
                        <a:t>RM08 – </a:t>
                      </a:r>
                      <a:r>
                        <a:rPr lang="en-AU" sz="1400" kern="1200" dirty="0">
                          <a:solidFill>
                            <a:schemeClr val="dk1"/>
                          </a:solidFill>
                          <a:effectLst/>
                          <a:latin typeface="+mn-lt"/>
                          <a:ea typeface="+mn-ea"/>
                          <a:cs typeface="+mn-cs"/>
                        </a:rPr>
                        <a:t>Date PPS BMP Generated Report </a:t>
                      </a:r>
                    </a:p>
                    <a:p>
                      <a:pPr marL="285750" indent="-285750">
                        <a:buFont typeface="Arial" panose="020B0604020202020204" pitchFamily="34" charset="0"/>
                        <a:buChar char="•"/>
                      </a:pPr>
                      <a:r>
                        <a:rPr lang="en-AU" sz="1400" kern="1200" dirty="0">
                          <a:solidFill>
                            <a:schemeClr val="dk1"/>
                          </a:solidFill>
                          <a:effectLst/>
                          <a:latin typeface="+mn-lt"/>
                          <a:ea typeface="+mn-ea"/>
                          <a:cs typeface="+mn-cs"/>
                        </a:rPr>
                        <a:t>RM10 – Load Aggregation Error Report</a:t>
                      </a:r>
                    </a:p>
                    <a:p>
                      <a:pPr marL="285750" indent="-285750">
                        <a:buFont typeface="Arial" panose="020B0604020202020204" pitchFamily="34" charset="0"/>
                        <a:buChar char="•"/>
                      </a:pPr>
                      <a:r>
                        <a:rPr lang="en-AU" sz="1400" kern="1200" dirty="0">
                          <a:solidFill>
                            <a:schemeClr val="dk1"/>
                          </a:solidFill>
                          <a:effectLst/>
                          <a:latin typeface="+mn-lt"/>
                          <a:ea typeface="+mn-ea"/>
                          <a:cs typeface="+mn-cs"/>
                        </a:rPr>
                        <a:t>RM12 – Wholesale Maximum Value Report</a:t>
                      </a:r>
                    </a:p>
                    <a:p>
                      <a:pPr marL="285750" indent="-285750">
                        <a:buFont typeface="Arial" panose="020B0604020202020204" pitchFamily="34" charset="0"/>
                        <a:buChar char="•"/>
                      </a:pPr>
                      <a:r>
                        <a:rPr lang="en-AU" sz="1400" kern="1200" dirty="0">
                          <a:solidFill>
                            <a:schemeClr val="dk1"/>
                          </a:solidFill>
                          <a:effectLst/>
                          <a:latin typeface="+mn-lt"/>
                          <a:ea typeface="+mn-ea"/>
                          <a:cs typeface="+mn-cs"/>
                        </a:rPr>
                        <a:t>RM14 – MDP Data Version Comparison Report</a:t>
                      </a:r>
                    </a:p>
                    <a:p>
                      <a:pPr marL="285750" indent="-285750">
                        <a:buFont typeface="Arial" panose="020B0604020202020204" pitchFamily="34" charset="0"/>
                        <a:buChar char="•"/>
                      </a:pPr>
                      <a:r>
                        <a:rPr lang="en-AU" sz="1400" kern="1200" dirty="0">
                          <a:solidFill>
                            <a:schemeClr val="dk1"/>
                          </a:solidFill>
                          <a:effectLst/>
                          <a:latin typeface="+mn-lt"/>
                          <a:ea typeface="+mn-ea"/>
                          <a:cs typeface="+mn-cs"/>
                        </a:rPr>
                        <a:t>RM15 – Multiple Version Report</a:t>
                      </a:r>
                    </a:p>
                    <a:p>
                      <a:pPr marL="285750" indent="-285750">
                        <a:buFont typeface="Arial" panose="020B0604020202020204" pitchFamily="34" charset="0"/>
                        <a:buChar char="•"/>
                      </a:pPr>
                      <a:r>
                        <a:rPr lang="en-AU" sz="1400" kern="1200" dirty="0">
                          <a:solidFill>
                            <a:schemeClr val="dk1"/>
                          </a:solidFill>
                          <a:effectLst/>
                          <a:latin typeface="+mn-lt"/>
                          <a:ea typeface="+mn-ea"/>
                          <a:cs typeface="+mn-cs"/>
                        </a:rPr>
                        <a:t>RM18 – Electricity Interval Data Report</a:t>
                      </a:r>
                    </a:p>
                    <a:p>
                      <a:pPr marL="285750" indent="-285750">
                        <a:buFont typeface="Arial" panose="020B0604020202020204" pitchFamily="34" charset="0"/>
                        <a:buChar char="•"/>
                      </a:pPr>
                      <a:r>
                        <a:rPr lang="en-AU" sz="1400" kern="1200" dirty="0">
                          <a:solidFill>
                            <a:schemeClr val="dk1"/>
                          </a:solidFill>
                          <a:effectLst/>
                          <a:latin typeface="+mn-lt"/>
                          <a:ea typeface="+mn-ea"/>
                          <a:cs typeface="+mn-cs"/>
                        </a:rPr>
                        <a:t>RM19 – Aggregated Actual vs Estimate Report</a:t>
                      </a:r>
                    </a:p>
                    <a:p>
                      <a:pPr marL="0" marR="0" lvl="0" indent="0" algn="l" defTabSz="801929" rtl="0" eaLnBrk="1" fontAlgn="auto" latinLnBrk="0" hangingPunct="1">
                        <a:lnSpc>
                          <a:spcPct val="100000"/>
                        </a:lnSpc>
                        <a:spcBef>
                          <a:spcPts val="0"/>
                        </a:spcBef>
                        <a:spcAft>
                          <a:spcPts val="0"/>
                        </a:spcAft>
                        <a:buClrTx/>
                        <a:buSzTx/>
                        <a:buFontTx/>
                        <a:buNone/>
                        <a:tabLst/>
                        <a:defRPr/>
                      </a:pPr>
                      <a:endParaRPr lang="en-AU" sz="1400" dirty="0"/>
                    </a:p>
                    <a:p>
                      <a:pPr marL="0" marR="0" lvl="0" indent="0" algn="l" defTabSz="801929" rtl="0" eaLnBrk="1" fontAlgn="auto" latinLnBrk="0" hangingPunct="1">
                        <a:lnSpc>
                          <a:spcPct val="100000"/>
                        </a:lnSpc>
                        <a:spcBef>
                          <a:spcPts val="0"/>
                        </a:spcBef>
                        <a:spcAft>
                          <a:spcPts val="0"/>
                        </a:spcAft>
                        <a:buClrTx/>
                        <a:buSzTx/>
                        <a:buFontTx/>
                        <a:buNone/>
                        <a:tabLst/>
                        <a:defRPr/>
                      </a:pPr>
                      <a:r>
                        <a:rPr lang="en-AU" sz="1400" dirty="0"/>
                        <a:t>Existing Report Updates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Existing Reports will be updated to reflect meter reads and settlement intervals 5 / 15/ 30 minutes from 1 July 2021 </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dirty="0"/>
                        <a:t>Reports that display Interval Data must include payloads with 48, 96 and 288 interval periods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Existing Reports will include Tier 1 and Tier 2 meter data </a:t>
                      </a:r>
                    </a:p>
                    <a:p>
                      <a:pPr marL="0" marR="0" lvl="0" indent="0" algn="l" defTabSz="801929" rtl="0" eaLnBrk="1" fontAlgn="auto" latinLnBrk="0" hangingPunct="1">
                        <a:lnSpc>
                          <a:spcPct val="100000"/>
                        </a:lnSpc>
                        <a:spcBef>
                          <a:spcPts val="0"/>
                        </a:spcBef>
                        <a:spcAft>
                          <a:spcPts val="0"/>
                        </a:spcAft>
                        <a:buClrTx/>
                        <a:buSzTx/>
                        <a:buFontTx/>
                        <a:buNone/>
                        <a:tabLst/>
                        <a:defRPr/>
                      </a:pPr>
                      <a:endParaRPr lang="en-AU" sz="1400" dirty="0"/>
                    </a:p>
                  </a:txBody>
                  <a:tcPr marL="78203" marR="78203" marT="39101" marB="39101"/>
                </a:tc>
                <a:extLst>
                  <a:ext uri="{0D108BD9-81ED-4DB2-BD59-A6C34878D82A}">
                    <a16:rowId xmlns:a16="http://schemas.microsoft.com/office/drawing/2014/main" val="676981796"/>
                  </a:ext>
                </a:extLst>
              </a:tr>
            </a:tbl>
          </a:graphicData>
        </a:graphic>
      </p:graphicFrame>
      <p:pic>
        <p:nvPicPr>
          <p:cNvPr id="5" name="Picture 4">
            <a:extLst>
              <a:ext uri="{FF2B5EF4-FFF2-40B4-BE49-F238E27FC236}">
                <a16:creationId xmlns:a16="http://schemas.microsoft.com/office/drawing/2014/main" id="{8B06E6C1-2D7F-43D3-B81E-05E104F24DE6}"/>
              </a:ext>
            </a:extLst>
          </p:cNvPr>
          <p:cNvPicPr>
            <a:picLocks noChangeAspect="1"/>
          </p:cNvPicPr>
          <p:nvPr/>
        </p:nvPicPr>
        <p:blipFill>
          <a:blip r:embed="rId2"/>
          <a:stretch>
            <a:fillRect/>
          </a:stretch>
        </p:blipFill>
        <p:spPr>
          <a:xfrm>
            <a:off x="511315" y="4905547"/>
            <a:ext cx="6955808" cy="1009299"/>
          </a:xfrm>
          <a:prstGeom prst="rect">
            <a:avLst/>
          </a:prstGeom>
        </p:spPr>
      </p:pic>
    </p:spTree>
    <p:extLst>
      <p:ext uri="{BB962C8B-B14F-4D97-AF65-F5344CB8AC3E}">
        <p14:creationId xmlns:p14="http://schemas.microsoft.com/office/powerpoint/2010/main" val="287620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p:txBody>
          <a:bodyPr/>
          <a:lstStyle/>
          <a:p>
            <a:r>
              <a:rPr lang="en-AU" dirty="0"/>
              <a:t>RM Reports</a:t>
            </a:r>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pPr defTabSz="781995">
              <a:defRPr/>
            </a:pPr>
            <a:fld id="{4EC81F68-4976-451A-B2E9-79BCBD2F70CC}" type="slidenum">
              <a:rPr lang="en-AU">
                <a:solidFill>
                  <a:srgbClr val="222324">
                    <a:tint val="75000"/>
                  </a:srgbClr>
                </a:solidFill>
                <a:latin typeface="Tw Cen MT" panose="020B0602020104020603"/>
              </a:rPr>
              <a:pPr defTabSz="781995">
                <a:defRPr/>
              </a:pPr>
              <a:t>43</a:t>
            </a:fld>
            <a:endParaRPr lang="en-AU" dirty="0">
              <a:solidFill>
                <a:srgbClr val="222324">
                  <a:tint val="75000"/>
                </a:srgbClr>
              </a:solidFill>
              <a:latin typeface="Tw Cen MT" panose="020B0602020104020603"/>
            </a:endParaRPr>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1366727018"/>
              </p:ext>
            </p:extLst>
          </p:nvPr>
        </p:nvGraphicFramePr>
        <p:xfrm>
          <a:off x="176646" y="1513864"/>
          <a:ext cx="8770786" cy="4425456"/>
        </p:xfrm>
        <a:graphic>
          <a:graphicData uri="http://schemas.openxmlformats.org/drawingml/2006/table">
            <a:tbl>
              <a:tblPr firstRow="1" bandRow="1">
                <a:tableStyleId>{5C22544A-7EE6-4342-B048-85BDC9FD1C3A}</a:tableStyleId>
              </a:tblPr>
              <a:tblGrid>
                <a:gridCol w="8770786">
                  <a:extLst>
                    <a:ext uri="{9D8B030D-6E8A-4147-A177-3AD203B41FA5}">
                      <a16:colId xmlns:a16="http://schemas.microsoft.com/office/drawing/2014/main" val="385475507"/>
                    </a:ext>
                  </a:extLst>
                </a:gridCol>
              </a:tblGrid>
              <a:tr h="293414">
                <a:tc>
                  <a:txBody>
                    <a:bodyPr/>
                    <a:lstStyle/>
                    <a:p>
                      <a:pPr marL="0" algn="l" defTabSz="685800" rtl="0" eaLnBrk="1" latinLnBrk="0" hangingPunct="1"/>
                      <a:r>
                        <a:rPr lang="en-AU" sz="1400" b="1" kern="1200" dirty="0">
                          <a:solidFill>
                            <a:schemeClr val="lt1"/>
                          </a:solidFill>
                          <a:latin typeface="+mn-lt"/>
                          <a:ea typeface="+mn-ea"/>
                          <a:cs typeface="+mn-cs"/>
                        </a:rPr>
                        <a:t>RM Reports</a:t>
                      </a:r>
                    </a:p>
                  </a:txBody>
                  <a:tcPr marL="78203" marR="78203" marT="39101" marB="39101"/>
                </a:tc>
                <a:extLst>
                  <a:ext uri="{0D108BD9-81ED-4DB2-BD59-A6C34878D82A}">
                    <a16:rowId xmlns:a16="http://schemas.microsoft.com/office/drawing/2014/main" val="3185420360"/>
                  </a:ext>
                </a:extLst>
              </a:tr>
              <a:tr h="4095681">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400" dirty="0"/>
                        <a:t>New Meter Reading Reports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RM37 – High Priority Missing Data Report – for Wholesale, generator and interconnector NMI’s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RM38 – DataStream Missing Data Report – DataStream level (NEM12) missing readings to support ‘N’ settlement data streams  </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RM39 – Mismatch Data Report – identifies where AEMO has received meter reads for E and B data streams that do not support ‘N’ data streams and do not match the NMI Data Stream standing data. </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p>
                    <a:p>
                      <a:pPr marL="0" marR="0" lvl="0" indent="0" algn="l" defTabSz="801929"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latin typeface="+mn-lt"/>
                          <a:ea typeface="+mn-ea"/>
                          <a:cs typeface="+mn-cs"/>
                        </a:rPr>
                        <a:t>Focus on Delivery of Reading to support Settlements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RM37 – will be sent daily after meter data load</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RM38 – will be sent 1 day prior to each settlement run</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a:solidFill>
                            <a:schemeClr val="dk1"/>
                          </a:solidFill>
                          <a:latin typeface="+mn-lt"/>
                          <a:ea typeface="+mn-ea"/>
                          <a:cs typeface="+mn-cs"/>
                        </a:rPr>
                        <a:t>RM39 – will be sent 1 day prior to each settlement run</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t>New UFE Report</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RM43 – UFE Factor Values by Local Area – UFEF profile for each local area to assist in calculation of UFEA. </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t>Report Delivery </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All new reports will be pushed to subscribed Participants to allow:</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t>	Delivery of meter reads prior to settlement run</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t>	Remove the need for Participant to manually request reports</a:t>
                      </a:r>
                    </a:p>
                  </a:txBody>
                  <a:tcPr marL="78203" marR="78203" marT="39101" marB="39101"/>
                </a:tc>
                <a:extLst>
                  <a:ext uri="{0D108BD9-81ED-4DB2-BD59-A6C34878D82A}">
                    <a16:rowId xmlns:a16="http://schemas.microsoft.com/office/drawing/2014/main" val="676981796"/>
                  </a:ext>
                </a:extLst>
              </a:tr>
            </a:tbl>
          </a:graphicData>
        </a:graphic>
      </p:graphicFrame>
    </p:spTree>
    <p:extLst>
      <p:ext uri="{BB962C8B-B14F-4D97-AF65-F5344CB8AC3E}">
        <p14:creationId xmlns:p14="http://schemas.microsoft.com/office/powerpoint/2010/main" val="192743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36FB-68AB-42D2-854F-411C00C1495F}"/>
              </a:ext>
            </a:extLst>
          </p:cNvPr>
          <p:cNvSpPr>
            <a:spLocks noGrp="1"/>
          </p:cNvSpPr>
          <p:nvPr>
            <p:ph type="title"/>
          </p:nvPr>
        </p:nvSpPr>
        <p:spPr>
          <a:xfrm>
            <a:off x="176645" y="248863"/>
            <a:ext cx="8555977" cy="1120951"/>
          </a:xfrm>
        </p:spPr>
        <p:txBody>
          <a:bodyPr/>
          <a:lstStyle/>
          <a:p>
            <a:r>
              <a:rPr lang="en-AU" sz="3421" dirty="0"/>
              <a:t>New NMI Classification Codes (1)</a:t>
            </a:r>
            <a:endParaRPr lang="en-AU" dirty="0"/>
          </a:p>
        </p:txBody>
      </p:sp>
      <p:sp>
        <p:nvSpPr>
          <p:cNvPr id="3" name="Content Placeholder 2">
            <a:extLst>
              <a:ext uri="{FF2B5EF4-FFF2-40B4-BE49-F238E27FC236}">
                <a16:creationId xmlns:a16="http://schemas.microsoft.com/office/drawing/2014/main" id="{D7586C48-3689-47D4-8867-D788646D9250}"/>
              </a:ext>
            </a:extLst>
          </p:cNvPr>
          <p:cNvSpPr>
            <a:spLocks noGrp="1"/>
          </p:cNvSpPr>
          <p:nvPr>
            <p:ph idx="1"/>
          </p:nvPr>
        </p:nvSpPr>
        <p:spPr>
          <a:xfrm>
            <a:off x="176646" y="1583520"/>
            <a:ext cx="8770787" cy="4605202"/>
          </a:xfrm>
        </p:spPr>
        <p:txBody>
          <a:bodyPr>
            <a:normAutofit/>
          </a:bodyPr>
          <a:lstStyle/>
          <a:p>
            <a:endParaRPr lang="en-AU" sz="1368" dirty="0"/>
          </a:p>
        </p:txBody>
      </p:sp>
      <p:sp>
        <p:nvSpPr>
          <p:cNvPr id="4" name="Slide Number Placeholder 3">
            <a:extLst>
              <a:ext uri="{FF2B5EF4-FFF2-40B4-BE49-F238E27FC236}">
                <a16:creationId xmlns:a16="http://schemas.microsoft.com/office/drawing/2014/main" id="{D4C9155D-941D-47B3-A634-A455B11CAA35}"/>
              </a:ext>
            </a:extLst>
          </p:cNvPr>
          <p:cNvSpPr>
            <a:spLocks noGrp="1"/>
          </p:cNvSpPr>
          <p:nvPr>
            <p:ph type="sldNum" sz="quarter" idx="12"/>
          </p:nvPr>
        </p:nvSpPr>
        <p:spPr/>
        <p:txBody>
          <a:bodyPr/>
          <a:lstStyle/>
          <a:p>
            <a:fld id="{4EC81F68-4976-451A-B2E9-79BCBD2F70CC}" type="slidenum">
              <a:rPr lang="en-AU" smtClean="0"/>
              <a:t>44</a:t>
            </a:fld>
            <a:endParaRPr lang="en-AU" dirty="0"/>
          </a:p>
        </p:txBody>
      </p:sp>
      <p:graphicFrame>
        <p:nvGraphicFramePr>
          <p:cNvPr id="5" name="Table 4">
            <a:extLst>
              <a:ext uri="{FF2B5EF4-FFF2-40B4-BE49-F238E27FC236}">
                <a16:creationId xmlns:a16="http://schemas.microsoft.com/office/drawing/2014/main" id="{82BC236A-6322-4063-AA7F-9B771D50A0B2}"/>
              </a:ext>
            </a:extLst>
          </p:cNvPr>
          <p:cNvGraphicFramePr>
            <a:graphicFrameLocks noGrp="1"/>
          </p:cNvGraphicFramePr>
          <p:nvPr>
            <p:extLst>
              <p:ext uri="{D42A27DB-BD31-4B8C-83A1-F6EECF244321}">
                <p14:modId xmlns:p14="http://schemas.microsoft.com/office/powerpoint/2010/main" val="1303192999"/>
              </p:ext>
            </p:extLst>
          </p:nvPr>
        </p:nvGraphicFramePr>
        <p:xfrm>
          <a:off x="89608" y="1580269"/>
          <a:ext cx="8928641" cy="3726568"/>
        </p:xfrm>
        <a:graphic>
          <a:graphicData uri="http://schemas.openxmlformats.org/drawingml/2006/table">
            <a:tbl>
              <a:tblPr firstRow="1" bandRow="1">
                <a:tableStyleId>{5C22544A-7EE6-4342-B048-85BDC9FD1C3A}</a:tableStyleId>
              </a:tblPr>
              <a:tblGrid>
                <a:gridCol w="1348667">
                  <a:extLst>
                    <a:ext uri="{9D8B030D-6E8A-4147-A177-3AD203B41FA5}">
                      <a16:colId xmlns:a16="http://schemas.microsoft.com/office/drawing/2014/main" val="2152674100"/>
                    </a:ext>
                  </a:extLst>
                </a:gridCol>
                <a:gridCol w="3009900">
                  <a:extLst>
                    <a:ext uri="{9D8B030D-6E8A-4147-A177-3AD203B41FA5}">
                      <a16:colId xmlns:a16="http://schemas.microsoft.com/office/drawing/2014/main" val="503594599"/>
                    </a:ext>
                  </a:extLst>
                </a:gridCol>
                <a:gridCol w="4570074">
                  <a:extLst>
                    <a:ext uri="{9D8B030D-6E8A-4147-A177-3AD203B41FA5}">
                      <a16:colId xmlns:a16="http://schemas.microsoft.com/office/drawing/2014/main" val="2101402333"/>
                    </a:ext>
                  </a:extLst>
                </a:gridCol>
              </a:tblGrid>
              <a:tr h="625621">
                <a:tc>
                  <a:txBody>
                    <a:bodyPr/>
                    <a:lstStyle/>
                    <a:p>
                      <a:r>
                        <a:rPr lang="en-AU" sz="1400" dirty="0"/>
                        <a:t>NMI Classification Codes</a:t>
                      </a:r>
                    </a:p>
                  </a:txBody>
                  <a:tcPr marL="78203" marR="78203" marT="39101" marB="39101"/>
                </a:tc>
                <a:tc>
                  <a:txBody>
                    <a:bodyPr/>
                    <a:lstStyle/>
                    <a:p>
                      <a:r>
                        <a:rPr lang="en-AU" sz="1400" dirty="0"/>
                        <a:t>Description</a:t>
                      </a:r>
                    </a:p>
                  </a:txBody>
                  <a:tcPr marL="78203" marR="78203" marT="39101" marB="39101"/>
                </a:tc>
                <a:tc>
                  <a:txBody>
                    <a:bodyPr/>
                    <a:lstStyle/>
                    <a:p>
                      <a:r>
                        <a:rPr lang="en-AU" sz="1400" dirty="0"/>
                        <a:t>Rule Requirement</a:t>
                      </a:r>
                    </a:p>
                  </a:txBody>
                  <a:tcPr marL="78203" marR="78203" marT="39101" marB="39101"/>
                </a:tc>
                <a:extLst>
                  <a:ext uri="{0D108BD9-81ED-4DB2-BD59-A6C34878D82A}">
                    <a16:rowId xmlns:a16="http://schemas.microsoft.com/office/drawing/2014/main" val="1784716948"/>
                  </a:ext>
                </a:extLst>
              </a:tr>
              <a:tr h="586519">
                <a:tc>
                  <a:txBody>
                    <a:bodyPr/>
                    <a:lstStyle/>
                    <a:p>
                      <a:r>
                        <a:rPr lang="en-AU" sz="1400" b="1" dirty="0"/>
                        <a:t>WHOLESAL</a:t>
                      </a:r>
                    </a:p>
                  </a:txBody>
                  <a:tcPr marL="78203" marR="78203" marT="39101" marB="39101"/>
                </a:tc>
                <a:tc>
                  <a:txBody>
                    <a:bodyPr/>
                    <a:lstStyle/>
                    <a:p>
                      <a:r>
                        <a:rPr lang="en-AU" sz="1400" dirty="0"/>
                        <a:t>Transmission Network connection point where energy is directly purchased from the spot market by a Market Customer Connection</a:t>
                      </a:r>
                    </a:p>
                  </a:txBody>
                  <a:tcPr marL="78203" marR="78203" marT="39101" marB="39101"/>
                </a:tc>
                <a:tc>
                  <a:txBody>
                    <a:bodyPr/>
                    <a:lstStyle/>
                    <a:p>
                      <a:r>
                        <a:rPr lang="en-AU" sz="1400" dirty="0">
                          <a:solidFill>
                            <a:srgbClr val="FF0000"/>
                          </a:solidFill>
                        </a:rPr>
                        <a:t>No Rule requirement</a:t>
                      </a:r>
                    </a:p>
                    <a:p>
                      <a:r>
                        <a:rPr lang="en-AU" sz="1400" dirty="0"/>
                        <a:t>Provides the ability to distinguish between distribution and transmission market customers directly purchasing from the spot market</a:t>
                      </a:r>
                    </a:p>
                  </a:txBody>
                  <a:tcPr marL="78203" marR="78203" marT="39101" marB="39101"/>
                </a:tc>
                <a:extLst>
                  <a:ext uri="{0D108BD9-81ED-4DB2-BD59-A6C34878D82A}">
                    <a16:rowId xmlns:a16="http://schemas.microsoft.com/office/drawing/2014/main" val="440946133"/>
                  </a:ext>
                </a:extLst>
              </a:tr>
              <a:tr h="586519">
                <a:tc>
                  <a:txBody>
                    <a:bodyPr/>
                    <a:lstStyle/>
                    <a:p>
                      <a:r>
                        <a:rPr lang="en-AU" sz="1400" b="1" dirty="0"/>
                        <a:t>DWHOLSAL</a:t>
                      </a:r>
                    </a:p>
                  </a:txBody>
                  <a:tcPr marL="78203" marR="78203" marT="39101" marB="39101"/>
                </a:tc>
                <a:tc>
                  <a:txBody>
                    <a:bodyPr/>
                    <a:lstStyle/>
                    <a:p>
                      <a:r>
                        <a:rPr lang="en-AU" sz="1400" dirty="0"/>
                        <a:t>Distribution network connection point where energy is directly </a:t>
                      </a:r>
                      <a:r>
                        <a:rPr lang="en-AU" sz="1400" kern="1200" dirty="0">
                          <a:solidFill>
                            <a:schemeClr val="dk1"/>
                          </a:solidFill>
                          <a:latin typeface="+mn-lt"/>
                          <a:ea typeface="+mn-ea"/>
                          <a:cs typeface="+mn-cs"/>
                        </a:rPr>
                        <a:t>purchased</a:t>
                      </a:r>
                      <a:r>
                        <a:rPr lang="en-AU" sz="1400" dirty="0"/>
                        <a:t> from the spot market by a Market Customer</a:t>
                      </a:r>
                    </a:p>
                  </a:txBody>
                  <a:tcPr marL="78203" marR="78203" marT="39101" marB="39101"/>
                </a:tc>
                <a:tc>
                  <a:txBody>
                    <a:bodyPr/>
                    <a:lstStyle/>
                    <a:p>
                      <a:r>
                        <a:rPr lang="en-AU" sz="1400" dirty="0">
                          <a:solidFill>
                            <a:srgbClr val="FF0000"/>
                          </a:solidFill>
                        </a:rPr>
                        <a:t>No Rule requirement</a:t>
                      </a:r>
                    </a:p>
                    <a:p>
                      <a:r>
                        <a:rPr lang="en-AU" sz="1400" dirty="0"/>
                        <a:t>Provides the ability to distinguish between distribution and transmission market customers directly purchasing from the spot market</a:t>
                      </a:r>
                    </a:p>
                  </a:txBody>
                  <a:tcPr marL="78203" marR="78203" marT="39101" marB="39101"/>
                </a:tc>
                <a:extLst>
                  <a:ext uri="{0D108BD9-81ED-4DB2-BD59-A6C34878D82A}">
                    <a16:rowId xmlns:a16="http://schemas.microsoft.com/office/drawing/2014/main" val="4109416540"/>
                  </a:ext>
                </a:extLst>
              </a:tr>
              <a:tr h="925397">
                <a:tc>
                  <a:txBody>
                    <a:bodyPr/>
                    <a:lstStyle/>
                    <a:p>
                      <a:r>
                        <a:rPr lang="en-AU" sz="1400" b="1" dirty="0"/>
                        <a:t>BULK</a:t>
                      </a:r>
                    </a:p>
                  </a:txBody>
                  <a:tcPr marL="78203" marR="78203" marT="39101" marB="39101"/>
                </a:tc>
                <a:tc>
                  <a:txBody>
                    <a:bodyPr/>
                    <a:lstStyle/>
                    <a:p>
                      <a:r>
                        <a:rPr lang="en-AU" sz="1400" dirty="0"/>
                        <a:t>Connection point where a transmission network connects to a distribution network - also termed 'Bulk Supply Point'</a:t>
                      </a:r>
                    </a:p>
                  </a:txBody>
                  <a:tcPr marL="78203" marR="78203" marT="39101" marB="39101"/>
                </a:tc>
                <a:tc>
                  <a:txBody>
                    <a:bodyPr/>
                    <a:lstStyle/>
                    <a:p>
                      <a:r>
                        <a:rPr lang="en-AU" sz="1400" dirty="0"/>
                        <a:t>To distinguish between bulk supply points and customers purchasing directly from the spot market.</a:t>
                      </a:r>
                    </a:p>
                    <a:p>
                      <a:r>
                        <a:rPr lang="en-AU" sz="1400" dirty="0"/>
                        <a:t>Under GS, no retailer has financial responsibility for a transmission/distribution boundary supply point.</a:t>
                      </a:r>
                    </a:p>
                    <a:p>
                      <a:endParaRPr lang="en-AU" sz="1400" dirty="0"/>
                    </a:p>
                  </a:txBody>
                  <a:tcPr marL="78203" marR="78203" marT="39101" marB="39101"/>
                </a:tc>
                <a:extLst>
                  <a:ext uri="{0D108BD9-81ED-4DB2-BD59-A6C34878D82A}">
                    <a16:rowId xmlns:a16="http://schemas.microsoft.com/office/drawing/2014/main" val="1130071298"/>
                  </a:ext>
                </a:extLst>
              </a:tr>
            </a:tbl>
          </a:graphicData>
        </a:graphic>
      </p:graphicFrame>
    </p:spTree>
    <p:extLst>
      <p:ext uri="{BB962C8B-B14F-4D97-AF65-F5344CB8AC3E}">
        <p14:creationId xmlns:p14="http://schemas.microsoft.com/office/powerpoint/2010/main" val="4207529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36FB-68AB-42D2-854F-411C00C1495F}"/>
              </a:ext>
            </a:extLst>
          </p:cNvPr>
          <p:cNvSpPr>
            <a:spLocks noGrp="1"/>
          </p:cNvSpPr>
          <p:nvPr>
            <p:ph type="title"/>
          </p:nvPr>
        </p:nvSpPr>
        <p:spPr>
          <a:xfrm>
            <a:off x="176645" y="248863"/>
            <a:ext cx="8555977" cy="1120951"/>
          </a:xfrm>
        </p:spPr>
        <p:txBody>
          <a:bodyPr/>
          <a:lstStyle/>
          <a:p>
            <a:r>
              <a:rPr lang="en-AU" sz="3421" dirty="0"/>
              <a:t>New NMI Classification Codes (2)</a:t>
            </a:r>
            <a:endParaRPr lang="en-AU" dirty="0"/>
          </a:p>
        </p:txBody>
      </p:sp>
      <p:sp>
        <p:nvSpPr>
          <p:cNvPr id="3" name="Content Placeholder 2">
            <a:extLst>
              <a:ext uri="{FF2B5EF4-FFF2-40B4-BE49-F238E27FC236}">
                <a16:creationId xmlns:a16="http://schemas.microsoft.com/office/drawing/2014/main" id="{D7586C48-3689-47D4-8867-D788646D9250}"/>
              </a:ext>
            </a:extLst>
          </p:cNvPr>
          <p:cNvSpPr>
            <a:spLocks noGrp="1"/>
          </p:cNvSpPr>
          <p:nvPr>
            <p:ph idx="1"/>
          </p:nvPr>
        </p:nvSpPr>
        <p:spPr>
          <a:xfrm>
            <a:off x="176646" y="1583520"/>
            <a:ext cx="8770787" cy="4605202"/>
          </a:xfrm>
        </p:spPr>
        <p:txBody>
          <a:bodyPr>
            <a:normAutofit/>
          </a:bodyPr>
          <a:lstStyle/>
          <a:p>
            <a:endParaRPr lang="en-AU" sz="1368" dirty="0"/>
          </a:p>
        </p:txBody>
      </p:sp>
      <p:sp>
        <p:nvSpPr>
          <p:cNvPr id="4" name="Slide Number Placeholder 3">
            <a:extLst>
              <a:ext uri="{FF2B5EF4-FFF2-40B4-BE49-F238E27FC236}">
                <a16:creationId xmlns:a16="http://schemas.microsoft.com/office/drawing/2014/main" id="{D4C9155D-941D-47B3-A634-A455B11CAA35}"/>
              </a:ext>
            </a:extLst>
          </p:cNvPr>
          <p:cNvSpPr>
            <a:spLocks noGrp="1"/>
          </p:cNvSpPr>
          <p:nvPr>
            <p:ph type="sldNum" sz="quarter" idx="12"/>
          </p:nvPr>
        </p:nvSpPr>
        <p:spPr/>
        <p:txBody>
          <a:bodyPr/>
          <a:lstStyle/>
          <a:p>
            <a:fld id="{4EC81F68-4976-451A-B2E9-79BCBD2F70CC}" type="slidenum">
              <a:rPr lang="en-AU" smtClean="0"/>
              <a:t>45</a:t>
            </a:fld>
            <a:endParaRPr lang="en-AU" dirty="0"/>
          </a:p>
        </p:txBody>
      </p:sp>
      <p:graphicFrame>
        <p:nvGraphicFramePr>
          <p:cNvPr id="5" name="Table 4">
            <a:extLst>
              <a:ext uri="{FF2B5EF4-FFF2-40B4-BE49-F238E27FC236}">
                <a16:creationId xmlns:a16="http://schemas.microsoft.com/office/drawing/2014/main" id="{82BC236A-6322-4063-AA7F-9B771D50A0B2}"/>
              </a:ext>
            </a:extLst>
          </p:cNvPr>
          <p:cNvGraphicFramePr>
            <a:graphicFrameLocks noGrp="1"/>
          </p:cNvGraphicFramePr>
          <p:nvPr>
            <p:extLst>
              <p:ext uri="{D42A27DB-BD31-4B8C-83A1-F6EECF244321}">
                <p14:modId xmlns:p14="http://schemas.microsoft.com/office/powerpoint/2010/main" val="3903348926"/>
              </p:ext>
            </p:extLst>
          </p:nvPr>
        </p:nvGraphicFramePr>
        <p:xfrm>
          <a:off x="89608" y="1467054"/>
          <a:ext cx="8928641" cy="4153288"/>
        </p:xfrm>
        <a:graphic>
          <a:graphicData uri="http://schemas.openxmlformats.org/drawingml/2006/table">
            <a:tbl>
              <a:tblPr firstRow="1" bandRow="1">
                <a:tableStyleId>{5C22544A-7EE6-4342-B048-85BDC9FD1C3A}</a:tableStyleId>
              </a:tblPr>
              <a:tblGrid>
                <a:gridCol w="1148642">
                  <a:extLst>
                    <a:ext uri="{9D8B030D-6E8A-4147-A177-3AD203B41FA5}">
                      <a16:colId xmlns:a16="http://schemas.microsoft.com/office/drawing/2014/main" val="2152674100"/>
                    </a:ext>
                  </a:extLst>
                </a:gridCol>
                <a:gridCol w="3284890">
                  <a:extLst>
                    <a:ext uri="{9D8B030D-6E8A-4147-A177-3AD203B41FA5}">
                      <a16:colId xmlns:a16="http://schemas.microsoft.com/office/drawing/2014/main" val="503594599"/>
                    </a:ext>
                  </a:extLst>
                </a:gridCol>
                <a:gridCol w="4495109">
                  <a:extLst>
                    <a:ext uri="{9D8B030D-6E8A-4147-A177-3AD203B41FA5}">
                      <a16:colId xmlns:a16="http://schemas.microsoft.com/office/drawing/2014/main" val="2101402333"/>
                    </a:ext>
                  </a:extLst>
                </a:gridCol>
              </a:tblGrid>
              <a:tr h="625621">
                <a:tc>
                  <a:txBody>
                    <a:bodyPr/>
                    <a:lstStyle/>
                    <a:p>
                      <a:r>
                        <a:rPr lang="en-AU" sz="1400" dirty="0"/>
                        <a:t>NMI Classification Codes</a:t>
                      </a:r>
                    </a:p>
                  </a:txBody>
                  <a:tcPr marL="78203" marR="78203" marT="39101" marB="39101"/>
                </a:tc>
                <a:tc>
                  <a:txBody>
                    <a:bodyPr/>
                    <a:lstStyle/>
                    <a:p>
                      <a:r>
                        <a:rPr lang="en-AU" sz="1400" dirty="0"/>
                        <a:t>Description</a:t>
                      </a:r>
                    </a:p>
                  </a:txBody>
                  <a:tcPr marL="78203" marR="78203" marT="39101" marB="39101"/>
                </a:tc>
                <a:tc>
                  <a:txBody>
                    <a:bodyPr/>
                    <a:lstStyle/>
                    <a:p>
                      <a:r>
                        <a:rPr lang="en-AU" sz="1400" dirty="0"/>
                        <a:t>Rule Requirement</a:t>
                      </a:r>
                    </a:p>
                  </a:txBody>
                  <a:tcPr marL="78203" marR="78203" marT="39101" marB="39101"/>
                </a:tc>
                <a:extLst>
                  <a:ext uri="{0D108BD9-81ED-4DB2-BD59-A6C34878D82A}">
                    <a16:rowId xmlns:a16="http://schemas.microsoft.com/office/drawing/2014/main" val="1784716948"/>
                  </a:ext>
                </a:extLst>
              </a:tr>
              <a:tr h="755958">
                <a:tc>
                  <a:txBody>
                    <a:bodyPr/>
                    <a:lstStyle/>
                    <a:p>
                      <a:r>
                        <a:rPr lang="en-AU" sz="1400" b="1" dirty="0"/>
                        <a:t>XBOUNDRY</a:t>
                      </a:r>
                    </a:p>
                  </a:txBody>
                  <a:tcPr marL="78203" marR="78203" marT="39101" marB="39101"/>
                </a:tc>
                <a:tc>
                  <a:txBody>
                    <a:bodyPr/>
                    <a:lstStyle/>
                    <a:p>
                      <a:r>
                        <a:rPr lang="en-AU" sz="1400" dirty="0"/>
                        <a:t>Connection point where a distribution network connects to another distribution network</a:t>
                      </a:r>
                    </a:p>
                  </a:txBody>
                  <a:tcPr marL="78203" marR="78203" marT="39101" marB="39101"/>
                </a:tc>
                <a:tc>
                  <a:txBody>
                    <a:bodyPr/>
                    <a:lstStyle/>
                    <a:p>
                      <a:r>
                        <a:rPr lang="en-AU" sz="1400" dirty="0"/>
                        <a:t>Supports the calculation of UFE (UFE = TME - </a:t>
                      </a:r>
                      <a:r>
                        <a:rPr lang="en-AU" sz="1400" dirty="0">
                          <a:solidFill>
                            <a:srgbClr val="FF0000"/>
                          </a:solidFill>
                        </a:rPr>
                        <a:t>DDME</a:t>
                      </a:r>
                      <a:r>
                        <a:rPr lang="en-AU" sz="1400" dirty="0"/>
                        <a:t> – ADME)</a:t>
                      </a:r>
                    </a:p>
                    <a:p>
                      <a:r>
                        <a:rPr lang="en-AU" sz="1400" dirty="0"/>
                        <a:t>DDME is the amount of electrical energy, expressed in MWh, flowing at each of the distribution network connection points in the local area which are connected to an adjacent local area</a:t>
                      </a:r>
                    </a:p>
                  </a:txBody>
                  <a:tcPr marL="78203" marR="78203" marT="39101" marB="39101"/>
                </a:tc>
                <a:extLst>
                  <a:ext uri="{0D108BD9-81ED-4DB2-BD59-A6C34878D82A}">
                    <a16:rowId xmlns:a16="http://schemas.microsoft.com/office/drawing/2014/main" val="707609978"/>
                  </a:ext>
                </a:extLst>
              </a:tr>
              <a:tr h="925397">
                <a:tc>
                  <a:txBody>
                    <a:bodyPr/>
                    <a:lstStyle/>
                    <a:p>
                      <a:r>
                        <a:rPr lang="en-AU" sz="1400" b="1" dirty="0"/>
                        <a:t>NREG</a:t>
                      </a:r>
                    </a:p>
                  </a:txBody>
                  <a:tcPr marL="78203" marR="78203" marT="39101" marB="39101"/>
                </a:tc>
                <a:tc>
                  <a:txBody>
                    <a:bodyPr/>
                    <a:lstStyle/>
                    <a:p>
                      <a:r>
                        <a:rPr lang="en-AU" sz="1400" dirty="0"/>
                        <a:t>Connection point associated with a non-registered embedded generator, i.e. a generating unit that is not classified by a Market Generator, but may be classified by a Small Generation Aggregator as a market generating unit.</a:t>
                      </a:r>
                    </a:p>
                  </a:txBody>
                  <a:tcPr marL="78203" marR="78203" marT="39101" marB="39101"/>
                </a:tc>
                <a:tc>
                  <a:txBody>
                    <a:bodyPr/>
                    <a:lstStyle/>
                    <a:p>
                      <a:r>
                        <a:rPr lang="en-AU" sz="1400" dirty="0"/>
                        <a:t>UFE is not to be allocated to embedded generators either when they have negative flows (net consuming) from the grid to their connection point or positive flows (net supplying) from their connection point to the grid.</a:t>
                      </a:r>
                    </a:p>
                  </a:txBody>
                  <a:tcPr marL="78203" marR="78203" marT="39101" marB="39101"/>
                </a:tc>
                <a:extLst>
                  <a:ext uri="{0D108BD9-81ED-4DB2-BD59-A6C34878D82A}">
                    <a16:rowId xmlns:a16="http://schemas.microsoft.com/office/drawing/2014/main" val="3617975360"/>
                  </a:ext>
                </a:extLst>
              </a:tr>
              <a:tr h="586519">
                <a:tc>
                  <a:txBody>
                    <a:bodyPr/>
                    <a:lstStyle/>
                    <a:p>
                      <a:r>
                        <a:rPr lang="en-AU" sz="1400" b="1" dirty="0"/>
                        <a:t>NCONUML</a:t>
                      </a:r>
                    </a:p>
                  </a:txBody>
                  <a:tcPr marL="78203" marR="78203" marT="39101" marB="39101"/>
                </a:tc>
                <a:tc>
                  <a:txBody>
                    <a:bodyPr/>
                    <a:lstStyle/>
                    <a:p>
                      <a:r>
                        <a:rPr lang="en-AU" sz="1400" dirty="0"/>
                        <a:t>Non-contestable unmetered loads</a:t>
                      </a:r>
                    </a:p>
                  </a:txBody>
                  <a:tcPr marL="78203" marR="78203" marT="39101" marB="39101"/>
                </a:tc>
                <a:tc>
                  <a:txBody>
                    <a:bodyPr/>
                    <a:lstStyle/>
                    <a:p>
                      <a:r>
                        <a:rPr lang="en-AU" sz="1400" dirty="0"/>
                        <a:t>Non-contestable unmetered loads to be accounted for in settlement, removed from UFE calculated values and not included in FRC component of Participant Fees.</a:t>
                      </a:r>
                    </a:p>
                  </a:txBody>
                  <a:tcPr marL="78203" marR="78203" marT="39101" marB="39101"/>
                </a:tc>
                <a:extLst>
                  <a:ext uri="{0D108BD9-81ED-4DB2-BD59-A6C34878D82A}">
                    <a16:rowId xmlns:a16="http://schemas.microsoft.com/office/drawing/2014/main" val="3492494893"/>
                  </a:ext>
                </a:extLst>
              </a:tr>
            </a:tbl>
          </a:graphicData>
        </a:graphic>
      </p:graphicFrame>
    </p:spTree>
    <p:extLst>
      <p:ext uri="{BB962C8B-B14F-4D97-AF65-F5344CB8AC3E}">
        <p14:creationId xmlns:p14="http://schemas.microsoft.com/office/powerpoint/2010/main" val="3244680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4111-06D1-4C9A-848E-C324DB3A2D23}"/>
              </a:ext>
            </a:extLst>
          </p:cNvPr>
          <p:cNvSpPr>
            <a:spLocks noGrp="1"/>
          </p:cNvSpPr>
          <p:nvPr>
            <p:ph type="title"/>
          </p:nvPr>
        </p:nvSpPr>
        <p:spPr/>
        <p:txBody>
          <a:bodyPr/>
          <a:lstStyle/>
          <a:p>
            <a:r>
              <a:rPr lang="en-AU" dirty="0"/>
              <a:t>MSATS Web Portal</a:t>
            </a:r>
          </a:p>
        </p:txBody>
      </p:sp>
      <p:sp>
        <p:nvSpPr>
          <p:cNvPr id="4" name="Date Placeholder 3">
            <a:extLst>
              <a:ext uri="{FF2B5EF4-FFF2-40B4-BE49-F238E27FC236}">
                <a16:creationId xmlns:a16="http://schemas.microsoft.com/office/drawing/2014/main" id="{1705AB01-B376-405F-80A5-E200091AC1FD}"/>
              </a:ext>
            </a:extLst>
          </p:cNvPr>
          <p:cNvSpPr>
            <a:spLocks noGrp="1"/>
          </p:cNvSpPr>
          <p:nvPr>
            <p:ph type="dt" sz="half" idx="10"/>
          </p:nvPr>
        </p:nvSpPr>
        <p:spPr/>
        <p:txBody>
          <a:bodyPr/>
          <a:lstStyle/>
          <a:p>
            <a:fld id="{FDEF3A66-B67E-4569-919D-CB6E78FCED42}" type="datetime1">
              <a:rPr lang="en-AU" smtClean="0"/>
              <a:t>3/06/2021</a:t>
            </a:fld>
            <a:endParaRPr lang="en-AU" dirty="0"/>
          </a:p>
        </p:txBody>
      </p:sp>
      <p:sp>
        <p:nvSpPr>
          <p:cNvPr id="5" name="Footer Placeholder 4">
            <a:extLst>
              <a:ext uri="{FF2B5EF4-FFF2-40B4-BE49-F238E27FC236}">
                <a16:creationId xmlns:a16="http://schemas.microsoft.com/office/drawing/2014/main" id="{B3E6E9B6-AFA1-47DA-A270-D52778DF1C8E}"/>
              </a:ext>
            </a:extLst>
          </p:cNvPr>
          <p:cNvSpPr>
            <a:spLocks noGrp="1"/>
          </p:cNvSpPr>
          <p:nvPr>
            <p:ph type="ftr" sz="quarter" idx="11"/>
          </p:nvPr>
        </p:nvSpPr>
        <p:spPr/>
        <p:txBody>
          <a:bodyPr/>
          <a:lstStyle/>
          <a:p>
            <a:r>
              <a:rPr lang="en-AU" dirty="0"/>
              <a:t>Example footer text</a:t>
            </a:r>
          </a:p>
        </p:txBody>
      </p:sp>
      <p:sp>
        <p:nvSpPr>
          <p:cNvPr id="6" name="Slide Number Placeholder 5">
            <a:extLst>
              <a:ext uri="{FF2B5EF4-FFF2-40B4-BE49-F238E27FC236}">
                <a16:creationId xmlns:a16="http://schemas.microsoft.com/office/drawing/2014/main" id="{D94E0AD8-29B2-4A97-B7CB-5BAD10FBC12D}"/>
              </a:ext>
            </a:extLst>
          </p:cNvPr>
          <p:cNvSpPr>
            <a:spLocks noGrp="1"/>
          </p:cNvSpPr>
          <p:nvPr>
            <p:ph type="sldNum" sz="quarter" idx="12"/>
          </p:nvPr>
        </p:nvSpPr>
        <p:spPr/>
        <p:txBody>
          <a:bodyPr/>
          <a:lstStyle/>
          <a:p>
            <a:fld id="{4EC81F68-4976-451A-B2E9-79BCBD2F70CC}" type="slidenum">
              <a:rPr lang="en-AU" smtClean="0"/>
              <a:t>46</a:t>
            </a:fld>
            <a:endParaRPr lang="en-AU" dirty="0"/>
          </a:p>
        </p:txBody>
      </p:sp>
      <p:graphicFrame>
        <p:nvGraphicFramePr>
          <p:cNvPr id="7" name="Content Placeholder 4">
            <a:extLst>
              <a:ext uri="{FF2B5EF4-FFF2-40B4-BE49-F238E27FC236}">
                <a16:creationId xmlns:a16="http://schemas.microsoft.com/office/drawing/2014/main" id="{974E6EBF-1F98-4ADE-9568-745E74C95B36}"/>
              </a:ext>
            </a:extLst>
          </p:cNvPr>
          <p:cNvGraphicFramePr>
            <a:graphicFrameLocks/>
          </p:cNvGraphicFramePr>
          <p:nvPr>
            <p:extLst>
              <p:ext uri="{D42A27DB-BD31-4B8C-83A1-F6EECF244321}">
                <p14:modId xmlns:p14="http://schemas.microsoft.com/office/powerpoint/2010/main" val="4108063102"/>
              </p:ext>
            </p:extLst>
          </p:nvPr>
        </p:nvGraphicFramePr>
        <p:xfrm>
          <a:off x="186607" y="1519878"/>
          <a:ext cx="8770786" cy="4008081"/>
        </p:xfrm>
        <a:graphic>
          <a:graphicData uri="http://schemas.openxmlformats.org/drawingml/2006/table">
            <a:tbl>
              <a:tblPr firstRow="1" bandRow="1">
                <a:tableStyleId>{5C22544A-7EE6-4342-B048-85BDC9FD1C3A}</a:tableStyleId>
              </a:tblPr>
              <a:tblGrid>
                <a:gridCol w="8770786">
                  <a:extLst>
                    <a:ext uri="{9D8B030D-6E8A-4147-A177-3AD203B41FA5}">
                      <a16:colId xmlns:a16="http://schemas.microsoft.com/office/drawing/2014/main" val="385475507"/>
                    </a:ext>
                  </a:extLst>
                </a:gridCol>
              </a:tblGrid>
              <a:tr h="375895">
                <a:tc>
                  <a:txBody>
                    <a:bodyPr/>
                    <a:lstStyle/>
                    <a:p>
                      <a:pPr marL="0" algn="l" defTabSz="685800" rtl="0" eaLnBrk="1" latinLnBrk="0" hangingPunct="1"/>
                      <a:r>
                        <a:rPr lang="en-AU" sz="1200" b="1" kern="1200">
                          <a:solidFill>
                            <a:schemeClr val="lt1"/>
                          </a:solidFill>
                          <a:latin typeface="+mn-lt"/>
                          <a:ea typeface="+mn-ea"/>
                          <a:cs typeface="+mn-cs"/>
                        </a:rPr>
                        <a:t>MSATS Web Portal Changes</a:t>
                      </a:r>
                      <a:endParaRPr lang="en-AU" sz="1200" b="1" kern="1200" dirty="0">
                        <a:solidFill>
                          <a:schemeClr val="lt1"/>
                        </a:solidFill>
                        <a:latin typeface="+mn-lt"/>
                        <a:ea typeface="+mn-ea"/>
                        <a:cs typeface="+mn-cs"/>
                      </a:endParaRPr>
                    </a:p>
                  </a:txBody>
                  <a:tcPr marL="78203" marR="78203" marT="39101" marB="39101"/>
                </a:tc>
                <a:extLst>
                  <a:ext uri="{0D108BD9-81ED-4DB2-BD59-A6C34878D82A}">
                    <a16:rowId xmlns:a16="http://schemas.microsoft.com/office/drawing/2014/main" val="3185420360"/>
                  </a:ext>
                </a:extLst>
              </a:tr>
              <a:tr h="3632186">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mn-cs"/>
                        </a:rPr>
                        <a:t>B2B Functions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n-lt"/>
                          <a:ea typeface="+mn-ea"/>
                          <a:cs typeface="+mn-cs"/>
                        </a:rPr>
                        <a:t>Upload File – To upload and identify MTRDs for Market Settlements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n-lt"/>
                          <a:ea typeface="+mn-ea"/>
                          <a:cs typeface="+mn-cs"/>
                        </a:rPr>
                        <a:t>Hub Queue – To allow B2B API users to managed B2M MTRDs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a:p>
                    <a:p>
                      <a:pPr marL="0" marR="0" lvl="0" indent="0" algn="l" defTabSz="801929"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mn-cs"/>
                        </a:rPr>
                        <a:t>B2M Functions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n-lt"/>
                          <a:ea typeface="+mn-ea"/>
                          <a:cs typeface="+mn-cs"/>
                        </a:rPr>
                        <a:t>Metering Data Search – Changes to accommodate 5/15/30 minute </a:t>
                      </a:r>
                      <a:r>
                        <a:rPr lang="en-AU" sz="1400" i="1" kern="1200">
                          <a:solidFill>
                            <a:schemeClr val="dk1"/>
                          </a:solidFill>
                          <a:latin typeface="+mn-lt"/>
                          <a:ea typeface="+mn-ea"/>
                          <a:cs typeface="+mn-cs"/>
                        </a:rPr>
                        <a:t>metering reads</a:t>
                      </a:r>
                      <a:r>
                        <a:rPr lang="en-AU" sz="1400" kern="1200">
                          <a:solidFill>
                            <a:schemeClr val="dk1"/>
                          </a:solidFill>
                          <a:latin typeface="+mn-lt"/>
                          <a:ea typeface="+mn-ea"/>
                          <a:cs typeface="+mn-cs"/>
                        </a:rPr>
                        <a:t> as well as register level datastream</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n-lt"/>
                          <a:ea typeface="+mn-ea"/>
                          <a:cs typeface="+mn-cs"/>
                        </a:rPr>
                        <a:t>MDM Reports – To include new reports</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n-lt"/>
                          <a:ea typeface="+mn-ea"/>
                          <a:cs typeface="+mn-cs"/>
                        </a:rPr>
                        <a:t>Participant Hub Queue – To allow B2M via API users to manage undelivered B2M responses </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latin typeface="+mn-lt"/>
                          <a:ea typeface="+mn-ea"/>
                          <a:cs typeface="+mn-cs"/>
                        </a:rPr>
                        <a:t>Participant aseXML Schema – To allow participants to set their preferred protocol, FTP or API</a:t>
                      </a:r>
                      <a:endParaRPr lang="en-AU" sz="1400" kern="1200" dirty="0">
                        <a:solidFill>
                          <a:schemeClr val="dk1"/>
                        </a:solidFill>
                        <a:latin typeface="+mn-lt"/>
                        <a:ea typeface="+mn-ea"/>
                        <a:cs typeface="+mn-cs"/>
                      </a:endParaRPr>
                    </a:p>
                  </a:txBody>
                  <a:tcPr marL="78203" marR="78203" marT="39101" marB="39101"/>
                </a:tc>
                <a:extLst>
                  <a:ext uri="{0D108BD9-81ED-4DB2-BD59-A6C34878D82A}">
                    <a16:rowId xmlns:a16="http://schemas.microsoft.com/office/drawing/2014/main" val="676981796"/>
                  </a:ext>
                </a:extLst>
              </a:tr>
            </a:tbl>
          </a:graphicData>
        </a:graphic>
      </p:graphicFrame>
    </p:spTree>
    <p:extLst>
      <p:ext uri="{BB962C8B-B14F-4D97-AF65-F5344CB8AC3E}">
        <p14:creationId xmlns:p14="http://schemas.microsoft.com/office/powerpoint/2010/main" val="144694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a:xfrm>
            <a:off x="176646" y="136526"/>
            <a:ext cx="8338704" cy="1189039"/>
          </a:xfrm>
        </p:spPr>
        <p:txBody>
          <a:bodyPr>
            <a:normAutofit/>
          </a:bodyPr>
          <a:lstStyle/>
          <a:p>
            <a:r>
              <a:rPr lang="en-AU" dirty="0"/>
              <a:t>B2M Communications - </a:t>
            </a:r>
            <a:r>
              <a:rPr lang="en-AU" sz="3421" dirty="0"/>
              <a:t>B2M via API</a:t>
            </a:r>
            <a:endParaRPr lang="en-AU" dirty="0"/>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fld id="{4EC81F68-4976-451A-B2E9-79BCBD2F70CC}" type="slidenum">
              <a:rPr lang="en-AU" smtClean="0"/>
              <a:t>47</a:t>
            </a:fld>
            <a:endParaRPr lang="en-AU" dirty="0"/>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1106390939"/>
              </p:ext>
            </p:extLst>
          </p:nvPr>
        </p:nvGraphicFramePr>
        <p:xfrm>
          <a:off x="176646" y="1513863"/>
          <a:ext cx="8770786" cy="4128154"/>
        </p:xfrm>
        <a:graphic>
          <a:graphicData uri="http://schemas.openxmlformats.org/drawingml/2006/table">
            <a:tbl>
              <a:tblPr firstRow="1" bandRow="1">
                <a:tableStyleId>{5C22544A-7EE6-4342-B048-85BDC9FD1C3A}</a:tableStyleId>
              </a:tblPr>
              <a:tblGrid>
                <a:gridCol w="4011704">
                  <a:extLst>
                    <a:ext uri="{9D8B030D-6E8A-4147-A177-3AD203B41FA5}">
                      <a16:colId xmlns:a16="http://schemas.microsoft.com/office/drawing/2014/main" val="385475507"/>
                    </a:ext>
                  </a:extLst>
                </a:gridCol>
                <a:gridCol w="4759082">
                  <a:extLst>
                    <a:ext uri="{9D8B030D-6E8A-4147-A177-3AD203B41FA5}">
                      <a16:colId xmlns:a16="http://schemas.microsoft.com/office/drawing/2014/main" val="1895466345"/>
                    </a:ext>
                  </a:extLst>
                </a:gridCol>
              </a:tblGrid>
              <a:tr h="300912">
                <a:tc>
                  <a:txBody>
                    <a:bodyPr/>
                    <a:lstStyle/>
                    <a:p>
                      <a:r>
                        <a:rPr lang="en-AU" sz="1200"/>
                        <a:t>Item</a:t>
                      </a:r>
                      <a:endParaRPr lang="en-AU" sz="1200" dirty="0"/>
                    </a:p>
                  </a:txBody>
                  <a:tcPr marL="78203" marR="78203" marT="39101" marB="39101"/>
                </a:tc>
                <a:tc>
                  <a:txBody>
                    <a:bodyPr/>
                    <a:lstStyle/>
                    <a:p>
                      <a:r>
                        <a:rPr lang="en-AU" sz="1200"/>
                        <a:t>Discussion</a:t>
                      </a:r>
                      <a:endParaRPr lang="en-AU" sz="1200" dirty="0"/>
                    </a:p>
                  </a:txBody>
                  <a:tcPr marL="78203" marR="78203" marT="39101" marB="39101"/>
                </a:tc>
                <a:extLst>
                  <a:ext uri="{0D108BD9-81ED-4DB2-BD59-A6C34878D82A}">
                    <a16:rowId xmlns:a16="http://schemas.microsoft.com/office/drawing/2014/main" val="3185420360"/>
                  </a:ext>
                </a:extLst>
              </a:tr>
              <a:tr h="3075968">
                <a:tc>
                  <a:txBody>
                    <a:bodyPr/>
                    <a:lstStyle/>
                    <a:p>
                      <a:r>
                        <a:rPr lang="en-AU" sz="1600"/>
                        <a:t>Legacy B2M Web Services</a:t>
                      </a:r>
                    </a:p>
                    <a:p>
                      <a:pPr marL="285750" indent="-285750">
                        <a:buFont typeface="Arial" panose="020B0604020202020204" pitchFamily="34" charset="0"/>
                        <a:buChar char="•"/>
                      </a:pPr>
                      <a:r>
                        <a:rPr lang="en-AU" sz="1400"/>
                        <a:t>shall remain via MarketNet </a:t>
                      </a:r>
                      <a:r>
                        <a:rPr lang="en-AU" sz="1400">
                          <a:hlinkClick r:id="rId2"/>
                        </a:rPr>
                        <a:t>https://msats.prod.nemnet.net.au/msats/ws/</a:t>
                      </a:r>
                      <a:endParaRPr lang="en-AU" sz="1400"/>
                    </a:p>
                    <a:p>
                      <a:pPr marL="285750" indent="-285750">
                        <a:buFont typeface="Arial" panose="020B0604020202020204" pitchFamily="34" charset="0"/>
                        <a:buChar char="•"/>
                      </a:pPr>
                      <a:r>
                        <a:rPr lang="en-AU" sz="1400"/>
                        <a:t>shall be extended for access via the Internet (VPN)</a:t>
                      </a:r>
                    </a:p>
                    <a:p>
                      <a:pPr marL="0" marR="0" lvl="0" indent="0" algn="l" defTabSz="801929" rtl="0" eaLnBrk="1" fontAlgn="auto" latinLnBrk="0" hangingPunct="1">
                        <a:lnSpc>
                          <a:spcPct val="100000"/>
                        </a:lnSpc>
                        <a:spcBef>
                          <a:spcPts val="0"/>
                        </a:spcBef>
                        <a:spcAft>
                          <a:spcPts val="0"/>
                        </a:spcAft>
                        <a:buClrTx/>
                        <a:buSzTx/>
                        <a:buFontTx/>
                        <a:buNone/>
                        <a:tabLst/>
                        <a:defRPr/>
                      </a:pPr>
                      <a:endParaRPr lang="en-AU" sz="1600"/>
                    </a:p>
                    <a:p>
                      <a:pPr marL="0" marR="0" lvl="0" indent="0" algn="l" defTabSz="801929" rtl="0" eaLnBrk="1" fontAlgn="auto" latinLnBrk="0" hangingPunct="1">
                        <a:lnSpc>
                          <a:spcPct val="100000"/>
                        </a:lnSpc>
                        <a:spcBef>
                          <a:spcPts val="0"/>
                        </a:spcBef>
                        <a:spcAft>
                          <a:spcPts val="0"/>
                        </a:spcAft>
                        <a:buClrTx/>
                        <a:buSzTx/>
                        <a:buFontTx/>
                        <a:buNone/>
                        <a:tabLst/>
                        <a:defRPr/>
                      </a:pPr>
                      <a:r>
                        <a:rPr lang="en-AU" sz="1600"/>
                        <a:t>B2M Message Submission</a:t>
                      </a:r>
                    </a:p>
                    <a:p>
                      <a:pPr marL="285750" indent="-285750">
                        <a:buFont typeface="Arial" panose="020B0604020202020204" pitchFamily="34" charset="0"/>
                        <a:buChar char="•"/>
                      </a:pPr>
                      <a:r>
                        <a:rPr lang="en-AU" sz="1400"/>
                        <a:t>via FTP</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via MSATS Browser</a:t>
                      </a:r>
                    </a:p>
                    <a:p>
                      <a:pPr marL="285750" indent="-285750">
                        <a:buFont typeface="Arial" panose="020B0604020202020204" pitchFamily="34" charset="0"/>
                        <a:buChar char="•"/>
                      </a:pPr>
                      <a:r>
                        <a:rPr lang="en-AU" sz="1400"/>
                        <a:t>via Internet (VPN) facing Push API</a:t>
                      </a:r>
                    </a:p>
                    <a:p>
                      <a:pPr marL="0" marR="0" lvl="0" indent="0" algn="l" defTabSz="801929" rtl="0" eaLnBrk="1" fontAlgn="auto" latinLnBrk="0" hangingPunct="1">
                        <a:lnSpc>
                          <a:spcPct val="100000"/>
                        </a:lnSpc>
                        <a:spcBef>
                          <a:spcPts val="0"/>
                        </a:spcBef>
                        <a:spcAft>
                          <a:spcPts val="0"/>
                        </a:spcAft>
                        <a:buClrTx/>
                        <a:buSzTx/>
                        <a:buFontTx/>
                        <a:buNone/>
                        <a:tabLst/>
                        <a:defRPr/>
                      </a:pPr>
                      <a:endParaRPr lang="en-AU" sz="1600"/>
                    </a:p>
                    <a:p>
                      <a:pPr marL="0" marR="0" lvl="0" indent="0" algn="l" defTabSz="801929" rtl="0" eaLnBrk="1" fontAlgn="auto" latinLnBrk="0" hangingPunct="1">
                        <a:lnSpc>
                          <a:spcPct val="100000"/>
                        </a:lnSpc>
                        <a:spcBef>
                          <a:spcPts val="0"/>
                        </a:spcBef>
                        <a:spcAft>
                          <a:spcPts val="0"/>
                        </a:spcAft>
                        <a:buClrTx/>
                        <a:buSzTx/>
                        <a:buFontTx/>
                        <a:buNone/>
                        <a:tabLst/>
                        <a:defRPr/>
                      </a:pPr>
                      <a:r>
                        <a:rPr lang="en-AU" sz="1600"/>
                        <a:t>B2M Message Response</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Participants to elect FTP or API by Transaction Group</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via Internet (VPN) facing Push API</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via Internet (VPN) facing Pull API</a:t>
                      </a:r>
                    </a:p>
                    <a:p>
                      <a:pPr marL="0" indent="0">
                        <a:buFont typeface="Arial" panose="020B0604020202020204" pitchFamily="34" charset="0"/>
                        <a:buNone/>
                      </a:pPr>
                      <a:endParaRPr lang="en-AU" sz="1200" dirty="0"/>
                    </a:p>
                  </a:txBody>
                  <a:tcPr marL="78203" marR="78203" marT="39101" marB="39101"/>
                </a:tc>
                <a:tc>
                  <a:txBody>
                    <a:bodyPr/>
                    <a:lstStyle/>
                    <a:p>
                      <a:pPr marL="0" indent="0">
                        <a:buFont typeface="Arial" panose="020B0604020202020204" pitchFamily="34" charset="0"/>
                        <a:buNone/>
                      </a:pPr>
                      <a:r>
                        <a:rPr lang="en-AU" sz="1600" b="0"/>
                        <a:t>No further services outside of the legacy B2M Synchronous Web Services shall be developed</a:t>
                      </a:r>
                    </a:p>
                    <a:p>
                      <a:pPr marL="285750" indent="-285750">
                        <a:buFont typeface="Arial" panose="020B0604020202020204" pitchFamily="34" charset="0"/>
                        <a:buChar char="•"/>
                      </a:pPr>
                      <a:endParaRPr lang="en-AU" sz="1600" b="0"/>
                    </a:p>
                    <a:p>
                      <a:pPr marL="0" indent="0">
                        <a:buFont typeface="Arial" panose="020B0604020202020204" pitchFamily="34" charset="0"/>
                        <a:buNone/>
                      </a:pPr>
                      <a:endParaRPr lang="en-AU" sz="1600" b="0"/>
                    </a:p>
                    <a:p>
                      <a:pPr marL="0" indent="0">
                        <a:buFont typeface="Arial" panose="020B0604020202020204" pitchFamily="34" charset="0"/>
                        <a:buNone/>
                      </a:pPr>
                      <a:r>
                        <a:rPr lang="en-AU" sz="1600" b="0"/>
                        <a:t>Message Submission and Response protocols are independent</a:t>
                      </a:r>
                    </a:p>
                    <a:p>
                      <a:pPr marL="0" indent="0">
                        <a:buFont typeface="Arial" panose="020B0604020202020204" pitchFamily="34" charset="0"/>
                        <a:buNone/>
                      </a:pPr>
                      <a:endParaRPr lang="en-AU" sz="1600" b="0"/>
                    </a:p>
                    <a:p>
                      <a:pPr marL="0" indent="0">
                        <a:buFont typeface="Arial" panose="020B0604020202020204" pitchFamily="34" charset="0"/>
                        <a:buNone/>
                      </a:pPr>
                      <a:r>
                        <a:rPr lang="en-AU" sz="1600" b="0"/>
                        <a:t>API Message patterns (Internet)</a:t>
                      </a:r>
                    </a:p>
                    <a:p>
                      <a:pPr marL="686714" lvl="1" indent="-285750">
                        <a:buFont typeface="Arial" panose="020B0604020202020204" pitchFamily="34" charset="0"/>
                        <a:buChar char="•"/>
                      </a:pPr>
                      <a:r>
                        <a:rPr lang="en-AU" sz="1400" b="0"/>
                        <a:t>API modelled on SMP Asynchronous Push-Push</a:t>
                      </a:r>
                    </a:p>
                    <a:p>
                      <a:pPr marL="686714" lvl="1" indent="-285750">
                        <a:buFont typeface="Arial" panose="020B0604020202020204" pitchFamily="34" charset="0"/>
                        <a:buChar char="•"/>
                      </a:pPr>
                      <a:r>
                        <a:rPr lang="en-AU" sz="1400" b="0"/>
                        <a:t>API modelled on SMP Asynchronous Push-Pull</a:t>
                      </a:r>
                    </a:p>
                    <a:p>
                      <a:pPr marL="686714" lvl="1" indent="-285750">
                        <a:buFont typeface="Arial" panose="020B0604020202020204" pitchFamily="34" charset="0"/>
                        <a:buChar char="•"/>
                      </a:pPr>
                      <a:endParaRPr lang="en-AU" sz="1400" b="0"/>
                    </a:p>
                    <a:p>
                      <a:pPr marL="0" indent="0">
                        <a:buFont typeface="Arial" panose="020B0604020202020204" pitchFamily="34" charset="0"/>
                        <a:buNone/>
                      </a:pPr>
                      <a:r>
                        <a:rPr lang="en-AU" sz="1600" b="0"/>
                        <a:t>Some variation message payloads to reflect the differences between B2M and B2B</a:t>
                      </a:r>
                      <a:endParaRPr lang="en-AU" sz="1600" b="0" dirty="0"/>
                    </a:p>
                  </a:txBody>
                  <a:tcPr marL="78203" marR="78203" marT="39101" marB="39101"/>
                </a:tc>
                <a:extLst>
                  <a:ext uri="{0D108BD9-81ED-4DB2-BD59-A6C34878D82A}">
                    <a16:rowId xmlns:a16="http://schemas.microsoft.com/office/drawing/2014/main" val="676981796"/>
                  </a:ext>
                </a:extLst>
              </a:tr>
            </a:tbl>
          </a:graphicData>
        </a:graphic>
      </p:graphicFrame>
    </p:spTree>
    <p:extLst>
      <p:ext uri="{BB962C8B-B14F-4D97-AF65-F5344CB8AC3E}">
        <p14:creationId xmlns:p14="http://schemas.microsoft.com/office/powerpoint/2010/main" val="3834039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C7DD-82F6-4FFB-B971-FF0D7F6B9519}"/>
              </a:ext>
            </a:extLst>
          </p:cNvPr>
          <p:cNvSpPr>
            <a:spLocks noGrp="1"/>
          </p:cNvSpPr>
          <p:nvPr>
            <p:ph type="title"/>
          </p:nvPr>
        </p:nvSpPr>
        <p:spPr>
          <a:xfrm>
            <a:off x="176646" y="136526"/>
            <a:ext cx="8273934" cy="1189039"/>
          </a:xfrm>
        </p:spPr>
        <p:txBody>
          <a:bodyPr/>
          <a:lstStyle/>
          <a:p>
            <a:r>
              <a:rPr lang="en-AU" dirty="0"/>
              <a:t>B2M Communications - </a:t>
            </a:r>
            <a:r>
              <a:rPr lang="en-AU" sz="3421" dirty="0"/>
              <a:t>B2M via API</a:t>
            </a:r>
            <a:endParaRPr lang="en-AU" dirty="0"/>
          </a:p>
        </p:txBody>
      </p:sp>
      <p:sp>
        <p:nvSpPr>
          <p:cNvPr id="4" name="Slide Number Placeholder 3">
            <a:extLst>
              <a:ext uri="{FF2B5EF4-FFF2-40B4-BE49-F238E27FC236}">
                <a16:creationId xmlns:a16="http://schemas.microsoft.com/office/drawing/2014/main" id="{66F8E05B-2B4F-4A78-89F4-5E3DC1CE017E}"/>
              </a:ext>
            </a:extLst>
          </p:cNvPr>
          <p:cNvSpPr>
            <a:spLocks noGrp="1"/>
          </p:cNvSpPr>
          <p:nvPr>
            <p:ph type="sldNum" sz="quarter" idx="12"/>
          </p:nvPr>
        </p:nvSpPr>
        <p:spPr/>
        <p:txBody>
          <a:bodyPr/>
          <a:lstStyle/>
          <a:p>
            <a:fld id="{4EC81F68-4976-451A-B2E9-79BCBD2F70CC}" type="slidenum">
              <a:rPr lang="en-AU" smtClean="0"/>
              <a:t>48</a:t>
            </a:fld>
            <a:endParaRPr lang="en-AU" dirty="0"/>
          </a:p>
        </p:txBody>
      </p:sp>
      <p:graphicFrame>
        <p:nvGraphicFramePr>
          <p:cNvPr id="6" name="Content Placeholder 4">
            <a:extLst>
              <a:ext uri="{FF2B5EF4-FFF2-40B4-BE49-F238E27FC236}">
                <a16:creationId xmlns:a16="http://schemas.microsoft.com/office/drawing/2014/main" id="{23D93F66-19B0-4861-ACF1-8D144482C2AA}"/>
              </a:ext>
            </a:extLst>
          </p:cNvPr>
          <p:cNvGraphicFramePr>
            <a:graphicFrameLocks/>
          </p:cNvGraphicFramePr>
          <p:nvPr>
            <p:extLst>
              <p:ext uri="{D42A27DB-BD31-4B8C-83A1-F6EECF244321}">
                <p14:modId xmlns:p14="http://schemas.microsoft.com/office/powerpoint/2010/main" val="879457753"/>
              </p:ext>
            </p:extLst>
          </p:nvPr>
        </p:nvGraphicFramePr>
        <p:xfrm>
          <a:off x="176646" y="1513863"/>
          <a:ext cx="8770786" cy="1919357"/>
        </p:xfrm>
        <a:graphic>
          <a:graphicData uri="http://schemas.openxmlformats.org/drawingml/2006/table">
            <a:tbl>
              <a:tblPr firstRow="1" bandRow="1">
                <a:tableStyleId>{5C22544A-7EE6-4342-B048-85BDC9FD1C3A}</a:tableStyleId>
              </a:tblPr>
              <a:tblGrid>
                <a:gridCol w="4417756">
                  <a:extLst>
                    <a:ext uri="{9D8B030D-6E8A-4147-A177-3AD203B41FA5}">
                      <a16:colId xmlns:a16="http://schemas.microsoft.com/office/drawing/2014/main" val="385475507"/>
                    </a:ext>
                  </a:extLst>
                </a:gridCol>
                <a:gridCol w="4353030">
                  <a:extLst>
                    <a:ext uri="{9D8B030D-6E8A-4147-A177-3AD203B41FA5}">
                      <a16:colId xmlns:a16="http://schemas.microsoft.com/office/drawing/2014/main" val="1895466345"/>
                    </a:ext>
                  </a:extLst>
                </a:gridCol>
              </a:tblGrid>
              <a:tr h="317155">
                <a:tc>
                  <a:txBody>
                    <a:bodyPr/>
                    <a:lstStyle/>
                    <a:p>
                      <a:r>
                        <a:rPr lang="en-AU" sz="1200"/>
                        <a:t>Item</a:t>
                      </a:r>
                      <a:endParaRPr lang="en-AU" sz="1200" dirty="0"/>
                    </a:p>
                  </a:txBody>
                  <a:tcPr marL="78203" marR="78203" marT="39101" marB="39101"/>
                </a:tc>
                <a:tc>
                  <a:txBody>
                    <a:bodyPr/>
                    <a:lstStyle/>
                    <a:p>
                      <a:r>
                        <a:rPr lang="en-AU" sz="1200"/>
                        <a:t>Discussion</a:t>
                      </a:r>
                      <a:endParaRPr lang="en-AU" sz="1200" dirty="0"/>
                    </a:p>
                  </a:txBody>
                  <a:tcPr marL="78203" marR="78203" marT="39101" marB="39101"/>
                </a:tc>
                <a:extLst>
                  <a:ext uri="{0D108BD9-81ED-4DB2-BD59-A6C34878D82A}">
                    <a16:rowId xmlns:a16="http://schemas.microsoft.com/office/drawing/2014/main" val="3185420360"/>
                  </a:ext>
                </a:extLst>
              </a:tr>
              <a:tr h="1407647">
                <a:tc>
                  <a:txBody>
                    <a:bodyPr/>
                    <a:lstStyle/>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a:t>Additional Hub Message Managing APIs </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Flow Control Notification API</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t>Flow Message Acknowledgement Validation Failure</a:t>
                      </a:r>
                    </a:p>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dk1"/>
                          </a:solidFill>
                          <a:effectLst/>
                          <a:latin typeface="+mn-lt"/>
                          <a:ea typeface="+mn-ea"/>
                          <a:cs typeface="+mn-cs"/>
                        </a:rPr>
                        <a:t>Hub Flow Control Report</a:t>
                      </a:r>
                      <a:endParaRPr lang="en-AU" sz="1400"/>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p>
                  </a:txBody>
                  <a:tcPr marL="78203" marR="78203" marT="39101" marB="39101"/>
                </a:tc>
                <a:tc>
                  <a:txBody>
                    <a:bodyPr/>
                    <a:lstStyle/>
                    <a:p>
                      <a:pPr marL="285750" marR="0" lvl="0" indent="-2857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200" dirty="0">
                          <a:solidFill>
                            <a:schemeClr val="dk1"/>
                          </a:solidFill>
                          <a:effectLst/>
                          <a:latin typeface="+mn-lt"/>
                          <a:ea typeface="+mn-ea"/>
                          <a:cs typeface="+mn-cs"/>
                        </a:rPr>
                        <a:t>Extension of the SMP HMGT transaction group to B2M</a:t>
                      </a:r>
                    </a:p>
                  </a:txBody>
                  <a:tcPr marL="78203" marR="78203" marT="39101" marB="39101"/>
                </a:tc>
                <a:extLst>
                  <a:ext uri="{0D108BD9-81ED-4DB2-BD59-A6C34878D82A}">
                    <a16:rowId xmlns:a16="http://schemas.microsoft.com/office/drawing/2014/main" val="676981796"/>
                  </a:ext>
                </a:extLst>
              </a:tr>
            </a:tbl>
          </a:graphicData>
        </a:graphic>
      </p:graphicFrame>
    </p:spTree>
    <p:extLst>
      <p:ext uri="{BB962C8B-B14F-4D97-AF65-F5344CB8AC3E}">
        <p14:creationId xmlns:p14="http://schemas.microsoft.com/office/powerpoint/2010/main" val="3754015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BB7F-E1D8-4A30-9117-3078F792FB68}"/>
              </a:ext>
            </a:extLst>
          </p:cNvPr>
          <p:cNvSpPr>
            <a:spLocks noGrp="1"/>
          </p:cNvSpPr>
          <p:nvPr>
            <p:ph type="title"/>
          </p:nvPr>
        </p:nvSpPr>
        <p:spPr/>
        <p:txBody>
          <a:bodyPr/>
          <a:lstStyle/>
          <a:p>
            <a:r>
              <a:rPr lang="en-AU" dirty="0"/>
              <a:t>Systems Workstream - Metering</a:t>
            </a:r>
          </a:p>
        </p:txBody>
      </p:sp>
      <p:sp>
        <p:nvSpPr>
          <p:cNvPr id="4" name="Slide Number Placeholder 3">
            <a:extLst>
              <a:ext uri="{FF2B5EF4-FFF2-40B4-BE49-F238E27FC236}">
                <a16:creationId xmlns:a16="http://schemas.microsoft.com/office/drawing/2014/main" id="{0D1306E8-64A7-449D-8466-6A2EC9A2C285}"/>
              </a:ext>
            </a:extLst>
          </p:cNvPr>
          <p:cNvSpPr>
            <a:spLocks noGrp="1"/>
          </p:cNvSpPr>
          <p:nvPr>
            <p:ph type="sldNum" sz="quarter" idx="12"/>
          </p:nvPr>
        </p:nvSpPr>
        <p:spPr/>
        <p:txBody>
          <a:bodyPr/>
          <a:lstStyle/>
          <a:p>
            <a:fld id="{4EC81F68-4976-451A-B2E9-79BCBD2F70CC}" type="slidenum">
              <a:rPr lang="en-AU" smtClean="0"/>
              <a:t>49</a:t>
            </a:fld>
            <a:endParaRPr lang="en-AU" dirty="0"/>
          </a:p>
        </p:txBody>
      </p:sp>
      <p:sp>
        <p:nvSpPr>
          <p:cNvPr id="10" name="Title 1">
            <a:extLst>
              <a:ext uri="{FF2B5EF4-FFF2-40B4-BE49-F238E27FC236}">
                <a16:creationId xmlns:a16="http://schemas.microsoft.com/office/drawing/2014/main" id="{45E9FDB5-DA03-4871-AE42-644F2D50BA32}"/>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30-09-2019</a:t>
            </a:r>
          </a:p>
        </p:txBody>
      </p:sp>
      <p:graphicFrame>
        <p:nvGraphicFramePr>
          <p:cNvPr id="3" name="Table 2">
            <a:extLst>
              <a:ext uri="{FF2B5EF4-FFF2-40B4-BE49-F238E27FC236}">
                <a16:creationId xmlns:a16="http://schemas.microsoft.com/office/drawing/2014/main" id="{1DD8C745-76F4-4FE4-A1F0-FB24E8C89FE8}"/>
              </a:ext>
            </a:extLst>
          </p:cNvPr>
          <p:cNvGraphicFramePr>
            <a:graphicFrameLocks noGrp="1"/>
          </p:cNvGraphicFramePr>
          <p:nvPr/>
        </p:nvGraphicFramePr>
        <p:xfrm>
          <a:off x="0" y="1837114"/>
          <a:ext cx="9143974" cy="4214550"/>
        </p:xfrm>
        <a:graphic>
          <a:graphicData uri="http://schemas.openxmlformats.org/drawingml/2006/table">
            <a:tbl>
              <a:tblPr/>
              <a:tblGrid>
                <a:gridCol w="2150888">
                  <a:extLst>
                    <a:ext uri="{9D8B030D-6E8A-4147-A177-3AD203B41FA5}">
                      <a16:colId xmlns:a16="http://schemas.microsoft.com/office/drawing/2014/main" val="2286816245"/>
                    </a:ext>
                  </a:extLst>
                </a:gridCol>
                <a:gridCol w="859274">
                  <a:extLst>
                    <a:ext uri="{9D8B030D-6E8A-4147-A177-3AD203B41FA5}">
                      <a16:colId xmlns:a16="http://schemas.microsoft.com/office/drawing/2014/main" val="3262610311"/>
                    </a:ext>
                  </a:extLst>
                </a:gridCol>
                <a:gridCol w="705253">
                  <a:extLst>
                    <a:ext uri="{9D8B030D-6E8A-4147-A177-3AD203B41FA5}">
                      <a16:colId xmlns:a16="http://schemas.microsoft.com/office/drawing/2014/main" val="350693445"/>
                    </a:ext>
                  </a:extLst>
                </a:gridCol>
                <a:gridCol w="680934">
                  <a:extLst>
                    <a:ext uri="{9D8B030D-6E8A-4147-A177-3AD203B41FA5}">
                      <a16:colId xmlns:a16="http://schemas.microsoft.com/office/drawing/2014/main" val="2266589910"/>
                    </a:ext>
                  </a:extLst>
                </a:gridCol>
                <a:gridCol w="583658">
                  <a:extLst>
                    <a:ext uri="{9D8B030D-6E8A-4147-A177-3AD203B41FA5}">
                      <a16:colId xmlns:a16="http://schemas.microsoft.com/office/drawing/2014/main" val="158076477"/>
                    </a:ext>
                  </a:extLst>
                </a:gridCol>
                <a:gridCol w="583658">
                  <a:extLst>
                    <a:ext uri="{9D8B030D-6E8A-4147-A177-3AD203B41FA5}">
                      <a16:colId xmlns:a16="http://schemas.microsoft.com/office/drawing/2014/main" val="771223434"/>
                    </a:ext>
                  </a:extLst>
                </a:gridCol>
                <a:gridCol w="583658">
                  <a:extLst>
                    <a:ext uri="{9D8B030D-6E8A-4147-A177-3AD203B41FA5}">
                      <a16:colId xmlns:a16="http://schemas.microsoft.com/office/drawing/2014/main" val="3905284209"/>
                    </a:ext>
                  </a:extLst>
                </a:gridCol>
                <a:gridCol w="734977">
                  <a:extLst>
                    <a:ext uri="{9D8B030D-6E8A-4147-A177-3AD203B41FA5}">
                      <a16:colId xmlns:a16="http://schemas.microsoft.com/office/drawing/2014/main" val="177595256"/>
                    </a:ext>
                  </a:extLst>
                </a:gridCol>
                <a:gridCol w="737678">
                  <a:extLst>
                    <a:ext uri="{9D8B030D-6E8A-4147-A177-3AD203B41FA5}">
                      <a16:colId xmlns:a16="http://schemas.microsoft.com/office/drawing/2014/main" val="1281948398"/>
                    </a:ext>
                  </a:extLst>
                </a:gridCol>
                <a:gridCol w="713359">
                  <a:extLst>
                    <a:ext uri="{9D8B030D-6E8A-4147-A177-3AD203B41FA5}">
                      <a16:colId xmlns:a16="http://schemas.microsoft.com/office/drawing/2014/main" val="2626202723"/>
                    </a:ext>
                  </a:extLst>
                </a:gridCol>
                <a:gridCol w="810637">
                  <a:extLst>
                    <a:ext uri="{9D8B030D-6E8A-4147-A177-3AD203B41FA5}">
                      <a16:colId xmlns:a16="http://schemas.microsoft.com/office/drawing/2014/main" val="27390406"/>
                    </a:ext>
                  </a:extLst>
                </a:gridCol>
              </a:tblGrid>
              <a:tr h="170285">
                <a:tc rowSpan="2">
                  <a:txBody>
                    <a:bodyPr/>
                    <a:lstStyle/>
                    <a:p>
                      <a:pPr algn="ctr" fontAlgn="t"/>
                      <a:r>
                        <a:rPr lang="en-AU" sz="900" b="1" i="0" u="none" strike="noStrike" dirty="0">
                          <a:solidFill>
                            <a:srgbClr val="000000"/>
                          </a:solidFill>
                          <a:effectLst/>
                          <a:latin typeface="Calibri" panose="020F0502020204030204" pitchFamily="34" charset="0"/>
                        </a:rPr>
                        <a:t>5 MINUTE SETTLEMENT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SYSTEMS TRACKING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t"/>
                      <a:r>
                        <a:rPr lang="en-AU" sz="900" b="1" i="0" u="none" strike="noStrike" dirty="0">
                          <a:solidFill>
                            <a:srgbClr val="000000"/>
                          </a:solidFill>
                          <a:effectLst/>
                          <a:latin typeface="Calibri" panose="020F0502020204030204" pitchFamily="34" charset="0"/>
                        </a:rPr>
                        <a:t>TIMING</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791919696"/>
                  </a:ext>
                </a:extLst>
              </a:tr>
              <a:tr h="340570">
                <a:tc vMerge="1">
                  <a:txBody>
                    <a:bodyPr/>
                    <a:lstStyle/>
                    <a:p>
                      <a:endParaRPr lang="en-AU"/>
                    </a:p>
                  </a:txBody>
                  <a:tcPr/>
                </a:tc>
                <a:tc>
                  <a:txBody>
                    <a:bodyPr/>
                    <a:lstStyle/>
                    <a:p>
                      <a:pPr algn="ctr" fontAlgn="t"/>
                      <a:r>
                        <a:rPr lang="en-AU" sz="900" b="1" i="0" u="none" strike="noStrike" dirty="0">
                          <a:solidFill>
                            <a:srgbClr val="000000"/>
                          </a:solidFill>
                          <a:effectLst/>
                          <a:latin typeface="Calibri" panose="020F0502020204030204" pitchFamily="34" charset="0"/>
                        </a:rPr>
                        <a:t>Internal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Focus/Group</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SWG</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Engagement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External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Draft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Final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User</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Guides</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5MS Staging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Preprod</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Production</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624823"/>
                  </a:ext>
                </a:extLst>
              </a:tr>
              <a:tr h="170285">
                <a:tc gridSpan="11">
                  <a:txBody>
                    <a:bodyPr/>
                    <a:lstStyle/>
                    <a:p>
                      <a:pPr algn="l" fontAlgn="t"/>
                      <a:r>
                        <a:rPr lang="en-AU" sz="900" b="1" i="0" u="none" strike="noStrike" dirty="0">
                          <a:solidFill>
                            <a:srgbClr val="000000"/>
                          </a:solidFill>
                          <a:effectLst/>
                          <a:latin typeface="Calibri" panose="020F0502020204030204" pitchFamily="34" charset="0"/>
                        </a:rPr>
                        <a:t>METERING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92639810"/>
                  </a:ext>
                </a:extLst>
              </a:tr>
              <a:tr h="153256">
                <a:tc gridSpan="11">
                  <a:txBody>
                    <a:bodyPr/>
                    <a:lstStyle/>
                    <a:p>
                      <a:pPr algn="ctr" fontAlgn="t"/>
                      <a:r>
                        <a:rPr lang="en-AU" sz="900" b="1" i="0" u="none" strike="noStrike" dirty="0">
                          <a:solidFill>
                            <a:srgbClr val="000000"/>
                          </a:solidFill>
                          <a:effectLst/>
                          <a:latin typeface="Calibri" panose="020F0502020204030204" pitchFamily="34" charset="0"/>
                        </a:rPr>
                        <a:t>PACKAGE 1 - Metering Data &amp; Metrology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754449257"/>
                  </a:ext>
                </a:extLst>
              </a:tr>
              <a:tr h="272456">
                <a:tc>
                  <a:txBody>
                    <a:bodyPr/>
                    <a:lstStyle/>
                    <a:p>
                      <a:pPr algn="l" fontAlgn="t"/>
                      <a:r>
                        <a:rPr lang="pt-BR" sz="700" b="0" i="0" u="none" strike="noStrike">
                          <a:solidFill>
                            <a:srgbClr val="000000"/>
                          </a:solidFill>
                          <a:effectLst/>
                          <a:latin typeface="Calibri" panose="020F0502020204030204" pitchFamily="34" charset="0"/>
                        </a:rPr>
                        <a:t>MDFF </a:t>
                      </a:r>
                      <a:br>
                        <a:rPr lang="pt-BR" sz="700" b="0" i="0" u="none" strike="noStrike">
                          <a:solidFill>
                            <a:srgbClr val="000000"/>
                          </a:solidFill>
                          <a:effectLst/>
                          <a:latin typeface="Calibri" panose="020F0502020204030204" pitchFamily="34" charset="0"/>
                        </a:rPr>
                      </a:br>
                      <a:r>
                        <a:rPr lang="pt-BR" sz="700" b="0" i="0" u="none" strike="noStrike">
                          <a:solidFill>
                            <a:srgbClr val="000000"/>
                          </a:solidFill>
                          <a:effectLst/>
                          <a:latin typeface="Calibri" panose="020F0502020204030204" pitchFamily="34" charset="0"/>
                        </a:rPr>
                        <a:t>• MDFF Specification NEM12 NEM13 v20</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Nov-18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Jan-19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1 Dec 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970165"/>
                  </a:ext>
                </a:extLst>
              </a:tr>
              <a:tr h="170285">
                <a:tc gridSpan="11">
                  <a:txBody>
                    <a:bodyPr/>
                    <a:lstStyle/>
                    <a:p>
                      <a:pPr algn="ctr" fontAlgn="t"/>
                      <a:r>
                        <a:rPr lang="en-AU" sz="900" b="1" i="0" u="none" strike="noStrike" dirty="0">
                          <a:solidFill>
                            <a:srgbClr val="000000"/>
                          </a:solidFill>
                          <a:effectLst/>
                          <a:latin typeface="Calibri" panose="020F0502020204030204" pitchFamily="34" charset="0"/>
                        </a:rPr>
                        <a:t>PACKAGE 2 - MSATS &amp; SLPs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272950343"/>
                  </a:ext>
                </a:extLst>
              </a:tr>
              <a:tr h="408684">
                <a:tc>
                  <a:txBody>
                    <a:bodyPr/>
                    <a:lstStyle/>
                    <a:p>
                      <a:pPr algn="l" fontAlgn="t"/>
                      <a:r>
                        <a:rPr lang="en-AU" sz="700" b="0" i="0" u="none" strike="noStrike" dirty="0">
                          <a:solidFill>
                            <a:srgbClr val="000000"/>
                          </a:solidFill>
                          <a:effectLst/>
                          <a:latin typeface="Calibri" panose="020F0502020204030204" pitchFamily="34" charset="0"/>
                        </a:rPr>
                        <a:t>Transition</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MSATS Release Schedule &amp; Technical Specification </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Sep-18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Nov-18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31-May-19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46904469"/>
                  </a:ext>
                </a:extLst>
              </a:tr>
              <a:tr h="681139">
                <a:tc>
                  <a:txBody>
                    <a:bodyPr/>
                    <a:lstStyle/>
                    <a:p>
                      <a:pPr algn="l" fontAlgn="t"/>
                      <a:r>
                        <a:rPr lang="en-AU" sz="700" b="0" i="0" u="none" strike="noStrike" dirty="0">
                          <a:solidFill>
                            <a:srgbClr val="000000"/>
                          </a:solidFill>
                          <a:effectLst/>
                          <a:latin typeface="Calibri" panose="020F0502020204030204" pitchFamily="34" charset="0"/>
                        </a:rPr>
                        <a:t>Meter Data - MDFF and MDMF</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MDM File Format and Load Process (User Guide)</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MSATS Release Schedule &amp; Technical Specification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Sep-18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Nov-18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31-May-19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1 Dec 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96256"/>
                  </a:ext>
                </a:extLst>
              </a:tr>
              <a:tr h="170285">
                <a:tc gridSpan="11">
                  <a:txBody>
                    <a:bodyPr/>
                    <a:lstStyle/>
                    <a:p>
                      <a:pPr algn="ctr" fontAlgn="t"/>
                      <a:r>
                        <a:rPr lang="en-AU" sz="900" b="1" i="0" u="none" strike="noStrike" dirty="0">
                          <a:solidFill>
                            <a:srgbClr val="000000"/>
                          </a:solidFill>
                          <a:effectLst/>
                          <a:latin typeface="Calibri" panose="020F0502020204030204" pitchFamily="34" charset="0"/>
                        </a:rPr>
                        <a:t>PACKAGE 3 - Miscellaneous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445109136"/>
                  </a:ext>
                </a:extLst>
              </a:tr>
              <a:tr h="417198">
                <a:tc>
                  <a:txBody>
                    <a:bodyPr/>
                    <a:lstStyle/>
                    <a:p>
                      <a:pPr algn="l" fontAlgn="t"/>
                      <a:r>
                        <a:rPr lang="en-AU" sz="700" b="0" i="0" u="none" strike="noStrike" dirty="0">
                          <a:solidFill>
                            <a:srgbClr val="000000"/>
                          </a:solidFill>
                          <a:effectLst/>
                          <a:latin typeface="Calibri" panose="020F0502020204030204" pitchFamily="34" charset="0"/>
                        </a:rPr>
                        <a:t>B2M via API</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MSATS Release Schedule &amp; Technical Specification </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9-May-19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31-May-19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31-Oct-19</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N/A</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AU" sz="900" b="0" i="0" u="none" strike="noStrike" dirty="0">
                          <a:solidFill>
                            <a:srgbClr val="000000"/>
                          </a:solidFill>
                          <a:effectLst/>
                          <a:latin typeface="Calibri" panose="020F0502020204030204" pitchFamily="34" charset="0"/>
                        </a:rPr>
                        <a:t>17-Feb-20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AU" sz="900" b="0" i="0" u="none" strike="noStrike" dirty="0">
                          <a:solidFill>
                            <a:srgbClr val="000000"/>
                          </a:solidFill>
                          <a:effectLst/>
                          <a:latin typeface="Calibri" panose="020F0502020204030204" pitchFamily="34" charset="0"/>
                        </a:rPr>
                        <a:t>17-Mar-20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65839750"/>
                  </a:ext>
                </a:extLst>
              </a:tr>
              <a:tr h="408684">
                <a:tc>
                  <a:txBody>
                    <a:bodyPr/>
                    <a:lstStyle/>
                    <a:p>
                      <a:pPr algn="l" fontAlgn="t"/>
                      <a:r>
                        <a:rPr lang="en-AU" sz="700" b="0" i="0" u="none" strike="noStrike" dirty="0">
                          <a:solidFill>
                            <a:srgbClr val="000000"/>
                          </a:solidFill>
                          <a:effectLst/>
                          <a:latin typeface="Calibri" panose="020F0502020204030204" pitchFamily="34" charset="0"/>
                        </a:rPr>
                        <a:t>MSATS Browser (LVI) changes</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MSATS Release Schedule &amp; Technical Specification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Aug-18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9-May-19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28-Jun-19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chemeClr val="tx1"/>
                          </a:solidFill>
                          <a:effectLst/>
                          <a:latin typeface="Calibri" panose="020F0502020204030204" pitchFamily="34" charset="0"/>
                        </a:rPr>
                        <a:t>31-Jul-20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31-Jul-20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935147"/>
                  </a:ext>
                </a:extLst>
              </a:tr>
              <a:tr h="851423">
                <a:tc>
                  <a:txBody>
                    <a:bodyPr/>
                    <a:lstStyle/>
                    <a:p>
                      <a:pPr algn="l" fontAlgn="t"/>
                      <a:r>
                        <a:rPr lang="en-AU" sz="700" b="0" i="0" u="none" strike="noStrike" dirty="0">
                          <a:solidFill>
                            <a:srgbClr val="000000"/>
                          </a:solidFill>
                          <a:effectLst/>
                          <a:latin typeface="Calibri" panose="020F0502020204030204" pitchFamily="34" charset="0"/>
                        </a:rPr>
                        <a:t>MSATS Report changes </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MSATS Procedures MDM Procedure</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MDM File Format and Load Process (User Guide)</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 MSATS Release Schedule &amp; Technical Specification </a:t>
                      </a:r>
                      <a:br>
                        <a:rPr lang="en-AU" sz="700" b="0" i="0" u="none" strike="noStrike" dirty="0">
                          <a:solidFill>
                            <a:srgbClr val="000000"/>
                          </a:solidFill>
                          <a:effectLst/>
                          <a:latin typeface="Calibri" panose="020F0502020204030204" pitchFamily="34" charset="0"/>
                        </a:rPr>
                      </a:br>
                      <a:r>
                        <a:rPr lang="en-AU" sz="700" b="0" i="0" u="none" strike="noStrike" dirty="0">
                          <a:solidFill>
                            <a:srgbClr val="000000"/>
                          </a:solidFill>
                          <a:effectLst/>
                          <a:latin typeface="Calibri" panose="020F0502020204030204" pitchFamily="34" charset="0"/>
                        </a:rPr>
                        <a:t>General Process &amp; Document Clean-up</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Oct-18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Apr-19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28-Jun-19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30-Sep-19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31-Jul-20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Sep-20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900" b="0" i="0" u="none" strike="noStrike" dirty="0">
                          <a:solidFill>
                            <a:srgbClr val="000000"/>
                          </a:solidFill>
                          <a:effectLst/>
                          <a:latin typeface="Calibri" panose="020F0502020204030204" pitchFamily="34" charset="0"/>
                        </a:rPr>
                        <a:t>Nov-20</a:t>
                      </a:r>
                    </a:p>
                  </a:txBody>
                  <a:tcPr marL="0" marR="0" marT="0"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683447"/>
                  </a:ext>
                </a:extLst>
              </a:tr>
            </a:tbl>
          </a:graphicData>
        </a:graphic>
      </p:graphicFrame>
    </p:spTree>
    <p:extLst>
      <p:ext uri="{BB962C8B-B14F-4D97-AF65-F5344CB8AC3E}">
        <p14:creationId xmlns:p14="http://schemas.microsoft.com/office/powerpoint/2010/main" val="207989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3B37-58B6-43D2-AFD1-E854B6F76E8D}"/>
              </a:ext>
            </a:extLst>
          </p:cNvPr>
          <p:cNvSpPr>
            <a:spLocks noGrp="1"/>
          </p:cNvSpPr>
          <p:nvPr>
            <p:ph type="title"/>
          </p:nvPr>
        </p:nvSpPr>
        <p:spPr>
          <a:xfrm>
            <a:off x="176646" y="325063"/>
            <a:ext cx="9059079" cy="1034447"/>
          </a:xfrm>
        </p:spPr>
        <p:txBody>
          <a:bodyPr/>
          <a:lstStyle/>
          <a:p>
            <a:r>
              <a:rPr lang="en-AU" dirty="0"/>
              <a:t>30-minute settlement</a:t>
            </a:r>
          </a:p>
        </p:txBody>
      </p:sp>
      <p:pic>
        <p:nvPicPr>
          <p:cNvPr id="4" name="Picture 3">
            <a:extLst>
              <a:ext uri="{FF2B5EF4-FFF2-40B4-BE49-F238E27FC236}">
                <a16:creationId xmlns:a16="http://schemas.microsoft.com/office/drawing/2014/main" id="{BE90FEBA-56AC-4AC8-B766-35C856A431C9}"/>
              </a:ext>
            </a:extLst>
          </p:cNvPr>
          <p:cNvPicPr>
            <a:picLocks noChangeAspect="1"/>
          </p:cNvPicPr>
          <p:nvPr/>
        </p:nvPicPr>
        <p:blipFill rotWithShape="1">
          <a:blip r:embed="rId2"/>
          <a:srcRect l="12828" t="34076" r="68955" b="27002"/>
          <a:stretch/>
        </p:blipFill>
        <p:spPr>
          <a:xfrm>
            <a:off x="1299384" y="1525799"/>
            <a:ext cx="6610807" cy="3972691"/>
          </a:xfrm>
          <a:prstGeom prst="rect">
            <a:avLst/>
          </a:prstGeom>
        </p:spPr>
      </p:pic>
      <p:sp>
        <p:nvSpPr>
          <p:cNvPr id="5" name="TextBox 4">
            <a:extLst>
              <a:ext uri="{FF2B5EF4-FFF2-40B4-BE49-F238E27FC236}">
                <a16:creationId xmlns:a16="http://schemas.microsoft.com/office/drawing/2014/main" id="{63AFA4E9-9C0F-4345-A345-AB1A146D2680}"/>
              </a:ext>
            </a:extLst>
          </p:cNvPr>
          <p:cNvSpPr txBox="1"/>
          <p:nvPr/>
        </p:nvSpPr>
        <p:spPr>
          <a:xfrm>
            <a:off x="469216" y="5605132"/>
            <a:ext cx="8179990" cy="1039772"/>
          </a:xfrm>
          <a:prstGeom prst="rect">
            <a:avLst/>
          </a:prstGeom>
          <a:noFill/>
        </p:spPr>
        <p:txBody>
          <a:bodyPr wrap="square" rtlCol="0">
            <a:spAutoFit/>
          </a:bodyPr>
          <a:lstStyle/>
          <a:p>
            <a:r>
              <a:rPr lang="en-AU" sz="1539" dirty="0"/>
              <a:t>The AEMC:</a:t>
            </a:r>
          </a:p>
          <a:p>
            <a:pPr marL="635371" lvl="1" indent="-244373">
              <a:buFont typeface="Arial" panose="020B0604020202020204" pitchFamily="34" charset="0"/>
              <a:buChar char="•"/>
            </a:pPr>
            <a:r>
              <a:rPr lang="en-AU" sz="1539" dirty="0"/>
              <a:t>found evidence of ‘price distortions’ occurring across the NEM, with the trend most pronounced in Queensland and South Australia </a:t>
            </a:r>
          </a:p>
          <a:p>
            <a:pPr marL="635371" lvl="1" indent="-244373">
              <a:buFont typeface="Arial" panose="020B0604020202020204" pitchFamily="34" charset="0"/>
              <a:buChar char="•"/>
            </a:pPr>
            <a:r>
              <a:rPr lang="en-AU" sz="1539" dirty="0"/>
              <a:t>expected that these distortions would get worse in the future</a:t>
            </a:r>
          </a:p>
        </p:txBody>
      </p:sp>
      <p:sp>
        <p:nvSpPr>
          <p:cNvPr id="3" name="Slide Number Placeholder 2">
            <a:extLst>
              <a:ext uri="{FF2B5EF4-FFF2-40B4-BE49-F238E27FC236}">
                <a16:creationId xmlns:a16="http://schemas.microsoft.com/office/drawing/2014/main" id="{30980F3D-A709-4CBD-BAA4-67B8433265BD}"/>
              </a:ext>
            </a:extLst>
          </p:cNvPr>
          <p:cNvSpPr>
            <a:spLocks noGrp="1"/>
          </p:cNvSpPr>
          <p:nvPr>
            <p:ph type="sldNum" sz="quarter" idx="12"/>
          </p:nvPr>
        </p:nvSpPr>
        <p:spPr/>
        <p:txBody>
          <a:bodyPr/>
          <a:lstStyle/>
          <a:p>
            <a:fld id="{4EC81F68-4976-451A-B2E9-79BCBD2F70CC}" type="slidenum">
              <a:rPr lang="en-AU" smtClean="0"/>
              <a:t>5</a:t>
            </a:fld>
            <a:endParaRPr lang="en-AU" dirty="0"/>
          </a:p>
        </p:txBody>
      </p:sp>
    </p:spTree>
    <p:extLst>
      <p:ext uri="{BB962C8B-B14F-4D97-AF65-F5344CB8AC3E}">
        <p14:creationId xmlns:p14="http://schemas.microsoft.com/office/powerpoint/2010/main" val="2105352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176646" y="419317"/>
            <a:ext cx="7392092" cy="891779"/>
          </a:xfrm>
        </p:spPr>
        <p:txBody>
          <a:bodyPr vert="horz" lIns="68580" tIns="34290" rIns="68580" bIns="34290" rtlCol="0" anchor="b" anchorCtr="0">
            <a:normAutofit/>
          </a:bodyPr>
          <a:lstStyle/>
          <a:p>
            <a:r>
              <a:rPr lang="en-AU" sz="3000" dirty="0"/>
              <a:t>5MS Staging Environment - Metering</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50</a:t>
            </a:fld>
            <a:endParaRPr lang="en-AU" dirty="0"/>
          </a:p>
        </p:txBody>
      </p:sp>
      <p:sp>
        <p:nvSpPr>
          <p:cNvPr id="6" name="Content Placeholder 5">
            <a:extLst>
              <a:ext uri="{FF2B5EF4-FFF2-40B4-BE49-F238E27FC236}">
                <a16:creationId xmlns:a16="http://schemas.microsoft.com/office/drawing/2014/main" id="{F5B804F5-19E6-459F-B740-899BE9E0773D}"/>
              </a:ext>
            </a:extLst>
          </p:cNvPr>
          <p:cNvSpPr>
            <a:spLocks noGrp="1"/>
          </p:cNvSpPr>
          <p:nvPr>
            <p:ph idx="1"/>
          </p:nvPr>
        </p:nvSpPr>
        <p:spPr>
          <a:xfrm>
            <a:off x="176646" y="2187230"/>
            <a:ext cx="8318781" cy="3897686"/>
          </a:xfrm>
        </p:spPr>
        <p:txBody>
          <a:bodyPr>
            <a:noAutofit/>
          </a:bodyPr>
          <a:lstStyle/>
          <a:p>
            <a:pPr marL="0" indent="0">
              <a:lnSpc>
                <a:spcPct val="110000"/>
              </a:lnSpc>
              <a:buNone/>
            </a:pPr>
            <a:r>
              <a:rPr lang="en-AU" sz="1400" b="1" dirty="0"/>
              <a:t>DROP ONE – 1 December 2019*</a:t>
            </a:r>
          </a:p>
          <a:p>
            <a:pPr lvl="0">
              <a:lnSpc>
                <a:spcPct val="110000"/>
              </a:lnSpc>
            </a:pPr>
            <a:r>
              <a:rPr lang="en-AU" sz="1400" dirty="0"/>
              <a:t>Allow MDPs to confirm the connectivity of their test environments with the AEMO 5MS Staging Environment.</a:t>
            </a:r>
          </a:p>
          <a:p>
            <a:pPr lvl="0">
              <a:lnSpc>
                <a:spcPct val="110000"/>
              </a:lnSpc>
            </a:pPr>
            <a:r>
              <a:rPr lang="en-AU" sz="1400" dirty="0"/>
              <a:t>Allow MDPs to confirm that MTRD CSV MDFF created by their systems for Market Settlements are able to pass new AEMO validations (30 min and 5 min).</a:t>
            </a:r>
          </a:p>
          <a:p>
            <a:pPr lvl="0">
              <a:lnSpc>
                <a:spcPct val="110000"/>
              </a:lnSpc>
            </a:pPr>
            <a:r>
              <a:rPr lang="en-AU" sz="1400" dirty="0"/>
              <a:t>Allow MDPs to validate FTP hokey pokey protocol for MTRD exchange with the NEMMCO participant ID.</a:t>
            </a:r>
          </a:p>
          <a:p>
            <a:pPr marL="0" indent="0">
              <a:lnSpc>
                <a:spcPct val="110000"/>
              </a:lnSpc>
              <a:buNone/>
            </a:pPr>
            <a:r>
              <a:rPr lang="en-AU" sz="1400" b="1" dirty="0"/>
              <a:t>DROP TWO – 31 July 2020* (note some content will be delivered earlier)</a:t>
            </a:r>
          </a:p>
          <a:p>
            <a:pPr>
              <a:lnSpc>
                <a:spcPct val="110000"/>
              </a:lnSpc>
            </a:pPr>
            <a:r>
              <a:rPr lang="en-AU" sz="1400" dirty="0"/>
              <a:t>Meter Data Ingestion of MTRD (NEM13) and MDMT</a:t>
            </a:r>
          </a:p>
          <a:p>
            <a:pPr>
              <a:lnSpc>
                <a:spcPct val="110000"/>
              </a:lnSpc>
            </a:pPr>
            <a:r>
              <a:rPr lang="en-AU" sz="1400" dirty="0"/>
              <a:t>Support for API Meter Data Ingestion</a:t>
            </a:r>
          </a:p>
          <a:p>
            <a:pPr>
              <a:lnSpc>
                <a:spcPct val="110000"/>
              </a:lnSpc>
            </a:pPr>
            <a:r>
              <a:rPr lang="en-AU" sz="1400" dirty="0"/>
              <a:t>MSATS Browser screens</a:t>
            </a:r>
          </a:p>
          <a:p>
            <a:pPr>
              <a:lnSpc>
                <a:spcPct val="110000"/>
              </a:lnSpc>
            </a:pPr>
            <a:r>
              <a:rPr lang="en-AU" sz="1400" dirty="0"/>
              <a:t>B2M CATS, NMID, and MDM transactions and B2B message exchange supported</a:t>
            </a:r>
          </a:p>
          <a:p>
            <a:pPr>
              <a:lnSpc>
                <a:spcPct val="110000"/>
              </a:lnSpc>
            </a:pPr>
            <a:r>
              <a:rPr lang="en-AU" sz="1400" dirty="0"/>
              <a:t>RM Reports</a:t>
            </a:r>
          </a:p>
          <a:p>
            <a:pPr>
              <a:lnSpc>
                <a:spcPct val="110000"/>
              </a:lnSpc>
            </a:pPr>
            <a:endParaRPr lang="en-AU" sz="1400" dirty="0"/>
          </a:p>
        </p:txBody>
      </p:sp>
      <p:sp>
        <p:nvSpPr>
          <p:cNvPr id="7" name="Arrow: Down 6">
            <a:extLst>
              <a:ext uri="{FF2B5EF4-FFF2-40B4-BE49-F238E27FC236}">
                <a16:creationId xmlns:a16="http://schemas.microsoft.com/office/drawing/2014/main" id="{391D2633-1D24-46CE-89C6-8167A157C6D8}"/>
              </a:ext>
            </a:extLst>
          </p:cNvPr>
          <p:cNvSpPr/>
          <p:nvPr/>
        </p:nvSpPr>
        <p:spPr>
          <a:xfrm rot="10800000">
            <a:off x="1879280" y="1918139"/>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Arrow: Down 7">
            <a:extLst>
              <a:ext uri="{FF2B5EF4-FFF2-40B4-BE49-F238E27FC236}">
                <a16:creationId xmlns:a16="http://schemas.microsoft.com/office/drawing/2014/main" id="{3543D562-73AB-431C-834A-5B78BDB00538}"/>
              </a:ext>
            </a:extLst>
          </p:cNvPr>
          <p:cNvSpPr/>
          <p:nvPr/>
        </p:nvSpPr>
        <p:spPr>
          <a:xfrm rot="10800000">
            <a:off x="8759012" y="1918140"/>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graphicFrame>
        <p:nvGraphicFramePr>
          <p:cNvPr id="9" name="Table 8">
            <a:extLst>
              <a:ext uri="{FF2B5EF4-FFF2-40B4-BE49-F238E27FC236}">
                <a16:creationId xmlns:a16="http://schemas.microsoft.com/office/drawing/2014/main" id="{D0A81347-6860-44B0-916E-F13D14CE0682}"/>
              </a:ext>
            </a:extLst>
          </p:cNvPr>
          <p:cNvGraphicFramePr>
            <a:graphicFrameLocks noGrp="1"/>
          </p:cNvGraphicFramePr>
          <p:nvPr/>
        </p:nvGraphicFramePr>
        <p:xfrm>
          <a:off x="196569" y="1497472"/>
          <a:ext cx="8699600" cy="388620"/>
        </p:xfrm>
        <a:graphic>
          <a:graphicData uri="http://schemas.openxmlformats.org/drawingml/2006/table">
            <a:tbl>
              <a:tblPr firstRow="1" bandRow="1">
                <a:tableStyleId>{21E4AEA4-8DFA-4A89-87EB-49C32662AFE0}</a:tableStyleId>
              </a:tblPr>
              <a:tblGrid>
                <a:gridCol w="869960">
                  <a:extLst>
                    <a:ext uri="{9D8B030D-6E8A-4147-A177-3AD203B41FA5}">
                      <a16:colId xmlns:a16="http://schemas.microsoft.com/office/drawing/2014/main" val="4182730721"/>
                    </a:ext>
                  </a:extLst>
                </a:gridCol>
                <a:gridCol w="869960">
                  <a:extLst>
                    <a:ext uri="{9D8B030D-6E8A-4147-A177-3AD203B41FA5}">
                      <a16:colId xmlns:a16="http://schemas.microsoft.com/office/drawing/2014/main" val="1194035085"/>
                    </a:ext>
                  </a:extLst>
                </a:gridCol>
                <a:gridCol w="869960">
                  <a:extLst>
                    <a:ext uri="{9D8B030D-6E8A-4147-A177-3AD203B41FA5}">
                      <a16:colId xmlns:a16="http://schemas.microsoft.com/office/drawing/2014/main" val="427604374"/>
                    </a:ext>
                  </a:extLst>
                </a:gridCol>
                <a:gridCol w="869960">
                  <a:extLst>
                    <a:ext uri="{9D8B030D-6E8A-4147-A177-3AD203B41FA5}">
                      <a16:colId xmlns:a16="http://schemas.microsoft.com/office/drawing/2014/main" val="3479693437"/>
                    </a:ext>
                  </a:extLst>
                </a:gridCol>
                <a:gridCol w="869960">
                  <a:extLst>
                    <a:ext uri="{9D8B030D-6E8A-4147-A177-3AD203B41FA5}">
                      <a16:colId xmlns:a16="http://schemas.microsoft.com/office/drawing/2014/main" val="296463184"/>
                    </a:ext>
                  </a:extLst>
                </a:gridCol>
                <a:gridCol w="869960">
                  <a:extLst>
                    <a:ext uri="{9D8B030D-6E8A-4147-A177-3AD203B41FA5}">
                      <a16:colId xmlns:a16="http://schemas.microsoft.com/office/drawing/2014/main" val="427229808"/>
                    </a:ext>
                  </a:extLst>
                </a:gridCol>
                <a:gridCol w="869960">
                  <a:extLst>
                    <a:ext uri="{9D8B030D-6E8A-4147-A177-3AD203B41FA5}">
                      <a16:colId xmlns:a16="http://schemas.microsoft.com/office/drawing/2014/main" val="3252442872"/>
                    </a:ext>
                  </a:extLst>
                </a:gridCol>
                <a:gridCol w="869960">
                  <a:extLst>
                    <a:ext uri="{9D8B030D-6E8A-4147-A177-3AD203B41FA5}">
                      <a16:colId xmlns:a16="http://schemas.microsoft.com/office/drawing/2014/main" val="1744647990"/>
                    </a:ext>
                  </a:extLst>
                </a:gridCol>
                <a:gridCol w="869960">
                  <a:extLst>
                    <a:ext uri="{9D8B030D-6E8A-4147-A177-3AD203B41FA5}">
                      <a16:colId xmlns:a16="http://schemas.microsoft.com/office/drawing/2014/main" val="84968085"/>
                    </a:ext>
                  </a:extLst>
                </a:gridCol>
                <a:gridCol w="869960">
                  <a:extLst>
                    <a:ext uri="{9D8B030D-6E8A-4147-A177-3AD203B41FA5}">
                      <a16:colId xmlns:a16="http://schemas.microsoft.com/office/drawing/2014/main" val="26891822"/>
                    </a:ext>
                  </a:extLst>
                </a:gridCol>
              </a:tblGrid>
              <a:tr h="194310">
                <a:tc gridSpan="3">
                  <a:txBody>
                    <a:bodyPr/>
                    <a:lstStyle/>
                    <a:p>
                      <a:pPr algn="ctr"/>
                      <a:r>
                        <a:rPr lang="en-AU" sz="800" dirty="0"/>
                        <a:t>2019</a:t>
                      </a:r>
                    </a:p>
                  </a:txBody>
                  <a:tcPr marL="68580" marR="68580" marT="34290" marB="34290"/>
                </a:tc>
                <a:tc hMerge="1">
                  <a:txBody>
                    <a:bodyPr/>
                    <a:lstStyle/>
                    <a:p>
                      <a:endParaRPr lang="en-AU" sz="1100" dirty="0"/>
                    </a:p>
                  </a:txBody>
                  <a:tcPr/>
                </a:tc>
                <a:tc hMerge="1">
                  <a:txBody>
                    <a:bodyPr/>
                    <a:lstStyle/>
                    <a:p>
                      <a:endParaRPr lang="en-AU" sz="1100" dirty="0"/>
                    </a:p>
                  </a:txBody>
                  <a:tcPr/>
                </a:tc>
                <a:tc gridSpan="7">
                  <a:txBody>
                    <a:bodyPr/>
                    <a:lstStyle/>
                    <a:p>
                      <a:pPr algn="ctr"/>
                      <a:r>
                        <a:rPr lang="en-AU" sz="800" dirty="0"/>
                        <a:t>2020</a:t>
                      </a:r>
                    </a:p>
                  </a:txBody>
                  <a:tcPr marL="68580" marR="68580" marT="34290" marB="34290"/>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extLst>
                  <a:ext uri="{0D108BD9-81ED-4DB2-BD59-A6C34878D82A}">
                    <a16:rowId xmlns:a16="http://schemas.microsoft.com/office/drawing/2014/main" val="955168832"/>
                  </a:ext>
                </a:extLst>
              </a:tr>
              <a:tr h="194310">
                <a:tc>
                  <a:txBody>
                    <a:bodyPr/>
                    <a:lstStyle/>
                    <a:p>
                      <a:pPr algn="ctr"/>
                      <a:r>
                        <a:rPr lang="en-AU" sz="800" dirty="0"/>
                        <a:t>Oct</a:t>
                      </a:r>
                    </a:p>
                  </a:txBody>
                  <a:tcPr marL="68580" marR="68580" marT="34290" marB="34290"/>
                </a:tc>
                <a:tc>
                  <a:txBody>
                    <a:bodyPr/>
                    <a:lstStyle/>
                    <a:p>
                      <a:pPr algn="ctr"/>
                      <a:r>
                        <a:rPr lang="en-AU" sz="800" dirty="0"/>
                        <a:t>Nov</a:t>
                      </a:r>
                    </a:p>
                  </a:txBody>
                  <a:tcPr marL="68580" marR="68580" marT="34290" marB="34290"/>
                </a:tc>
                <a:tc>
                  <a:txBody>
                    <a:bodyPr/>
                    <a:lstStyle/>
                    <a:p>
                      <a:pPr algn="ctr"/>
                      <a:r>
                        <a:rPr lang="en-AU" sz="800" dirty="0"/>
                        <a:t>Dec</a:t>
                      </a:r>
                    </a:p>
                  </a:txBody>
                  <a:tcPr marL="68580" marR="68580" marT="34290" marB="34290"/>
                </a:tc>
                <a:tc>
                  <a:txBody>
                    <a:bodyPr/>
                    <a:lstStyle/>
                    <a:p>
                      <a:pPr algn="ctr"/>
                      <a:r>
                        <a:rPr lang="en-AU" sz="800" dirty="0"/>
                        <a:t>Jan</a:t>
                      </a:r>
                    </a:p>
                  </a:txBody>
                  <a:tcPr marL="68580" marR="68580" marT="34290" marB="34290"/>
                </a:tc>
                <a:tc>
                  <a:txBody>
                    <a:bodyPr/>
                    <a:lstStyle/>
                    <a:p>
                      <a:pPr algn="ctr"/>
                      <a:r>
                        <a:rPr lang="en-AU" sz="800" dirty="0"/>
                        <a:t>Feb</a:t>
                      </a:r>
                    </a:p>
                  </a:txBody>
                  <a:tcPr marL="68580" marR="68580" marT="34290" marB="34290"/>
                </a:tc>
                <a:tc>
                  <a:txBody>
                    <a:bodyPr/>
                    <a:lstStyle/>
                    <a:p>
                      <a:pPr algn="ctr"/>
                      <a:r>
                        <a:rPr lang="en-AU" sz="800" dirty="0"/>
                        <a:t>Mar</a:t>
                      </a:r>
                    </a:p>
                  </a:txBody>
                  <a:tcPr marL="68580" marR="68580" marT="34290" marB="34290"/>
                </a:tc>
                <a:tc>
                  <a:txBody>
                    <a:bodyPr/>
                    <a:lstStyle/>
                    <a:p>
                      <a:pPr algn="ctr"/>
                      <a:r>
                        <a:rPr lang="en-AU" sz="800" dirty="0"/>
                        <a:t>Apr</a:t>
                      </a:r>
                    </a:p>
                  </a:txBody>
                  <a:tcPr marL="68580" marR="68580" marT="34290" marB="34290"/>
                </a:tc>
                <a:tc>
                  <a:txBody>
                    <a:bodyPr/>
                    <a:lstStyle/>
                    <a:p>
                      <a:pPr algn="ctr"/>
                      <a:r>
                        <a:rPr lang="en-AU" sz="800" dirty="0"/>
                        <a:t>May</a:t>
                      </a:r>
                    </a:p>
                  </a:txBody>
                  <a:tcPr marL="68580" marR="68580" marT="34290" marB="34290"/>
                </a:tc>
                <a:tc>
                  <a:txBody>
                    <a:bodyPr/>
                    <a:lstStyle/>
                    <a:p>
                      <a:pPr algn="ctr"/>
                      <a:r>
                        <a:rPr lang="en-AU" sz="800" dirty="0"/>
                        <a:t>Jun</a:t>
                      </a:r>
                    </a:p>
                  </a:txBody>
                  <a:tcPr marL="68580" marR="68580" marT="34290" marB="34290"/>
                </a:tc>
                <a:tc>
                  <a:txBody>
                    <a:bodyPr/>
                    <a:lstStyle/>
                    <a:p>
                      <a:pPr algn="ctr"/>
                      <a:r>
                        <a:rPr lang="en-AU" sz="800" dirty="0"/>
                        <a:t>Jul</a:t>
                      </a:r>
                    </a:p>
                  </a:txBody>
                  <a:tcPr marL="68580" marR="68580" marT="34290" marB="34290"/>
                </a:tc>
                <a:extLst>
                  <a:ext uri="{0D108BD9-81ED-4DB2-BD59-A6C34878D82A}">
                    <a16:rowId xmlns:a16="http://schemas.microsoft.com/office/drawing/2014/main" val="912459299"/>
                  </a:ext>
                </a:extLst>
              </a:tr>
            </a:tbl>
          </a:graphicData>
        </a:graphic>
      </p:graphicFrame>
      <p:sp>
        <p:nvSpPr>
          <p:cNvPr id="10" name="TextBox 9">
            <a:extLst>
              <a:ext uri="{FF2B5EF4-FFF2-40B4-BE49-F238E27FC236}">
                <a16:creationId xmlns:a16="http://schemas.microsoft.com/office/drawing/2014/main" id="{BF13664F-FB59-4F7F-BB70-670A5BE8C40C}"/>
              </a:ext>
            </a:extLst>
          </p:cNvPr>
          <p:cNvSpPr txBox="1"/>
          <p:nvPr/>
        </p:nvSpPr>
        <p:spPr>
          <a:xfrm>
            <a:off x="1813619" y="6254017"/>
            <a:ext cx="5830695" cy="369332"/>
          </a:xfrm>
          <a:prstGeom prst="rect">
            <a:avLst/>
          </a:prstGeom>
          <a:noFill/>
        </p:spPr>
        <p:txBody>
          <a:bodyPr wrap="square" rtlCol="0">
            <a:spAutoFit/>
          </a:bodyPr>
          <a:lstStyle/>
          <a:p>
            <a:r>
              <a:rPr lang="en-AU" sz="900"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1534108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5106-A720-4B6A-AD4B-7DC61A33C450}"/>
              </a:ext>
            </a:extLst>
          </p:cNvPr>
          <p:cNvSpPr>
            <a:spLocks noGrp="1"/>
          </p:cNvSpPr>
          <p:nvPr>
            <p:ph type="title"/>
          </p:nvPr>
        </p:nvSpPr>
        <p:spPr/>
        <p:txBody>
          <a:bodyPr/>
          <a:lstStyle/>
          <a:p>
            <a:r>
              <a:rPr lang="en-AU" dirty="0"/>
              <a:t>Reallocations</a:t>
            </a:r>
          </a:p>
        </p:txBody>
      </p:sp>
      <p:sp>
        <p:nvSpPr>
          <p:cNvPr id="3" name="Text Placeholder 2">
            <a:extLst>
              <a:ext uri="{FF2B5EF4-FFF2-40B4-BE49-F238E27FC236}">
                <a16:creationId xmlns:a16="http://schemas.microsoft.com/office/drawing/2014/main" id="{1EC6D808-FD90-4748-89BB-EC8B375B3B3A}"/>
              </a:ext>
            </a:extLst>
          </p:cNvPr>
          <p:cNvSpPr>
            <a:spLocks noGrp="1"/>
          </p:cNvSpPr>
          <p:nvPr>
            <p:ph type="body" idx="1"/>
          </p:nvPr>
        </p:nvSpPr>
        <p:spPr/>
        <p:txBody>
          <a:bodyPr/>
          <a:lstStyle/>
          <a:p>
            <a:r>
              <a:rPr lang="en-AU" dirty="0"/>
              <a:t>Pierre Fromager</a:t>
            </a:r>
          </a:p>
        </p:txBody>
      </p:sp>
      <p:sp>
        <p:nvSpPr>
          <p:cNvPr id="6" name="Slide Number Placeholder 5">
            <a:extLst>
              <a:ext uri="{FF2B5EF4-FFF2-40B4-BE49-F238E27FC236}">
                <a16:creationId xmlns:a16="http://schemas.microsoft.com/office/drawing/2014/main" id="{5F7C1BA1-1489-4B81-872B-B363EDE98654}"/>
              </a:ext>
            </a:extLst>
          </p:cNvPr>
          <p:cNvSpPr>
            <a:spLocks noGrp="1"/>
          </p:cNvSpPr>
          <p:nvPr>
            <p:ph type="sldNum" sz="quarter" idx="12"/>
          </p:nvPr>
        </p:nvSpPr>
        <p:spPr/>
        <p:txBody>
          <a:bodyPr/>
          <a:lstStyle/>
          <a:p>
            <a:fld id="{4EC81F68-4976-451A-B2E9-79BCBD2F70CC}" type="slidenum">
              <a:rPr lang="en-AU" smtClean="0"/>
              <a:pPr/>
              <a:t>51</a:t>
            </a:fld>
            <a:endParaRPr lang="en-AU" dirty="0"/>
          </a:p>
        </p:txBody>
      </p:sp>
    </p:spTree>
    <p:extLst>
      <p:ext uri="{BB962C8B-B14F-4D97-AF65-F5344CB8AC3E}">
        <p14:creationId xmlns:p14="http://schemas.microsoft.com/office/powerpoint/2010/main" val="726483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176645" y="419315"/>
            <a:ext cx="7907675" cy="891779"/>
          </a:xfrm>
        </p:spPr>
        <p:txBody>
          <a:bodyPr vert="horz" lIns="68580" tIns="34290" rIns="68580" bIns="34290" rtlCol="0" anchor="b" anchorCtr="0">
            <a:normAutofit/>
          </a:bodyPr>
          <a:lstStyle/>
          <a:p>
            <a:r>
              <a:rPr lang="en-AU" sz="3000" dirty="0"/>
              <a:t>Reallocations</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52</a:t>
            </a:fld>
            <a:endParaRPr lang="en-AU" dirty="0"/>
          </a:p>
        </p:txBody>
      </p:sp>
      <p:sp>
        <p:nvSpPr>
          <p:cNvPr id="12" name="Content Placeholder 5">
            <a:extLst>
              <a:ext uri="{FF2B5EF4-FFF2-40B4-BE49-F238E27FC236}">
                <a16:creationId xmlns:a16="http://schemas.microsoft.com/office/drawing/2014/main" id="{C47693A5-1874-4A8B-AA4B-B9557F79E36A}"/>
              </a:ext>
            </a:extLst>
          </p:cNvPr>
          <p:cNvSpPr txBox="1">
            <a:spLocks/>
          </p:cNvSpPr>
          <p:nvPr/>
        </p:nvSpPr>
        <p:spPr>
          <a:xfrm>
            <a:off x="176645" y="1904996"/>
            <a:ext cx="8318781" cy="38574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AU" sz="2400" dirty="0"/>
              <a:t>Available at both 30 min (for reallocations prior to 1/7/21) and 5-min intervals (for reallocations starting on or after 1/7/21)</a:t>
            </a:r>
          </a:p>
          <a:p>
            <a:pPr>
              <a:lnSpc>
                <a:spcPct val="110000"/>
              </a:lnSpc>
            </a:pPr>
            <a:r>
              <a:rPr lang="en-AU" sz="2400" dirty="0"/>
              <a:t>New Web UI allowing upload of CSV reallocations</a:t>
            </a:r>
          </a:p>
          <a:p>
            <a:pPr>
              <a:lnSpc>
                <a:spcPct val="110000"/>
              </a:lnSpc>
            </a:pPr>
            <a:r>
              <a:rPr lang="en-AU" sz="2400" dirty="0"/>
              <a:t>New APIs matching Web functions</a:t>
            </a:r>
          </a:p>
          <a:p>
            <a:pPr>
              <a:lnSpc>
                <a:spcPct val="110000"/>
              </a:lnSpc>
            </a:pPr>
            <a:r>
              <a:rPr lang="en-AU" sz="2400" dirty="0"/>
              <a:t>Selection of a calendar for regional public holidays</a:t>
            </a:r>
          </a:p>
          <a:p>
            <a:pPr>
              <a:lnSpc>
                <a:spcPct val="110000"/>
              </a:lnSpc>
            </a:pPr>
            <a:r>
              <a:rPr lang="en-AU" sz="2400" dirty="0"/>
              <a:t>Alerts for creation and changes to reallocations.</a:t>
            </a:r>
          </a:p>
        </p:txBody>
      </p:sp>
      <p:sp>
        <p:nvSpPr>
          <p:cNvPr id="17" name="TextBox 16">
            <a:extLst>
              <a:ext uri="{FF2B5EF4-FFF2-40B4-BE49-F238E27FC236}">
                <a16:creationId xmlns:a16="http://schemas.microsoft.com/office/drawing/2014/main" id="{400E3681-3A67-4823-BB0A-3AFF1C4668D9}"/>
              </a:ext>
            </a:extLst>
          </p:cNvPr>
          <p:cNvSpPr txBox="1"/>
          <p:nvPr/>
        </p:nvSpPr>
        <p:spPr>
          <a:xfrm>
            <a:off x="1864375" y="6356351"/>
            <a:ext cx="5830695" cy="369332"/>
          </a:xfrm>
          <a:prstGeom prst="rect">
            <a:avLst/>
          </a:prstGeom>
          <a:noFill/>
        </p:spPr>
        <p:txBody>
          <a:bodyPr wrap="square" rtlCol="0">
            <a:spAutoFit/>
          </a:bodyPr>
          <a:lstStyle/>
          <a:p>
            <a:r>
              <a:rPr lang="en-AU" sz="900"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3089417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5F6-9B10-4804-86FF-D34A942AC285}"/>
              </a:ext>
            </a:extLst>
          </p:cNvPr>
          <p:cNvSpPr>
            <a:spLocks noGrp="1"/>
          </p:cNvSpPr>
          <p:nvPr>
            <p:ph type="title"/>
          </p:nvPr>
        </p:nvSpPr>
        <p:spPr/>
        <p:txBody>
          <a:bodyPr/>
          <a:lstStyle/>
          <a:p>
            <a:r>
              <a:rPr lang="en-AU" dirty="0"/>
              <a:t>Reallocations Web UI</a:t>
            </a:r>
          </a:p>
        </p:txBody>
      </p:sp>
      <p:sp>
        <p:nvSpPr>
          <p:cNvPr id="3" name="Content Placeholder 2">
            <a:extLst>
              <a:ext uri="{FF2B5EF4-FFF2-40B4-BE49-F238E27FC236}">
                <a16:creationId xmlns:a16="http://schemas.microsoft.com/office/drawing/2014/main" id="{564AD405-305B-4942-AC38-03742CB02294}"/>
              </a:ext>
            </a:extLst>
          </p:cNvPr>
          <p:cNvSpPr>
            <a:spLocks noGrp="1"/>
          </p:cNvSpPr>
          <p:nvPr>
            <p:ph idx="1"/>
          </p:nvPr>
        </p:nvSpPr>
        <p:spPr/>
        <p:txBody>
          <a:bodyPr>
            <a:normAutofit fontScale="92500" lnSpcReduction="20000"/>
          </a:bodyPr>
          <a:lstStyle/>
          <a:p>
            <a:pPr>
              <a:lnSpc>
                <a:spcPct val="110000"/>
              </a:lnSpc>
            </a:pPr>
            <a:r>
              <a:rPr lang="en-AU" sz="2400" dirty="0"/>
              <a:t>Number of trading interval rows multiplied by 6 – total will be 288</a:t>
            </a:r>
          </a:p>
          <a:p>
            <a:pPr lvl="1">
              <a:lnSpc>
                <a:spcPct val="110000"/>
              </a:lnSpc>
            </a:pPr>
            <a:r>
              <a:rPr lang="en-AU" sz="2000" dirty="0"/>
              <a:t>Introducing bulk edit, condensed view, grid view ($ &amp; MWh only)</a:t>
            </a:r>
          </a:p>
          <a:p>
            <a:pPr lvl="1">
              <a:lnSpc>
                <a:spcPct val="110000"/>
              </a:lnSpc>
            </a:pPr>
            <a:r>
              <a:rPr lang="en-AU" sz="2000" dirty="0"/>
              <a:t>Offering search facility</a:t>
            </a:r>
          </a:p>
          <a:p>
            <a:pPr lvl="1">
              <a:lnSpc>
                <a:spcPct val="110000"/>
              </a:lnSpc>
            </a:pPr>
            <a:r>
              <a:rPr lang="en-AU" sz="2000" dirty="0"/>
              <a:t>Ability to download and upload to and from CSV file format</a:t>
            </a:r>
          </a:p>
          <a:p>
            <a:pPr lvl="1">
              <a:lnSpc>
                <a:spcPct val="110000"/>
              </a:lnSpc>
            </a:pPr>
            <a:r>
              <a:rPr lang="en-AU" sz="2000" dirty="0"/>
              <a:t>Improved authorisation confirmation</a:t>
            </a:r>
          </a:p>
          <a:p>
            <a:pPr lvl="1">
              <a:lnSpc>
                <a:spcPct val="110000"/>
              </a:lnSpc>
            </a:pPr>
            <a:r>
              <a:rPr lang="en-AU" sz="2000" dirty="0"/>
              <a:t>Authorising party can now reject a submitted reallocation</a:t>
            </a:r>
          </a:p>
          <a:p>
            <a:pPr lvl="1">
              <a:lnSpc>
                <a:spcPct val="110000"/>
              </a:lnSpc>
            </a:pPr>
            <a:r>
              <a:rPr lang="en-AU" sz="2000" dirty="0"/>
              <a:t>Selection of a calendar for applicable Public holidays</a:t>
            </a:r>
          </a:p>
          <a:p>
            <a:pPr lvl="1">
              <a:lnSpc>
                <a:spcPct val="110000"/>
              </a:lnSpc>
            </a:pPr>
            <a:r>
              <a:rPr lang="en-AU" sz="2000" dirty="0"/>
              <a:t>Reverse or duplicate a reallocation</a:t>
            </a:r>
          </a:p>
          <a:p>
            <a:pPr>
              <a:lnSpc>
                <a:spcPct val="110000"/>
              </a:lnSpc>
            </a:pPr>
            <a:r>
              <a:rPr lang="en-AU" sz="2400" dirty="0"/>
              <a:t>Introducing warning dates (EADD WD and EPDD WD), 2 days prior to due date; this will be used in alerts</a:t>
            </a:r>
          </a:p>
          <a:p>
            <a:pPr lvl="1">
              <a:lnSpc>
                <a:spcPct val="110000"/>
              </a:lnSpc>
            </a:pPr>
            <a:r>
              <a:rPr lang="en-AU" sz="2000" dirty="0"/>
              <a:t>Alerts are included for Staging Environment drop 1, but may be delayed due to testing impact</a:t>
            </a:r>
          </a:p>
          <a:p>
            <a:pPr lvl="1">
              <a:lnSpc>
                <a:spcPct val="110000"/>
              </a:lnSpc>
            </a:pPr>
            <a:r>
              <a:rPr lang="en-AU" sz="2000" dirty="0"/>
              <a:t>Two new alerts: changes to reallocations and warning dates</a:t>
            </a:r>
          </a:p>
          <a:p>
            <a:pPr>
              <a:lnSpc>
                <a:spcPct val="110000"/>
              </a:lnSpc>
            </a:pPr>
            <a:endParaRPr lang="en-AU" sz="2400" dirty="0"/>
          </a:p>
        </p:txBody>
      </p:sp>
      <p:sp>
        <p:nvSpPr>
          <p:cNvPr id="4" name="Slide Number Placeholder 3">
            <a:extLst>
              <a:ext uri="{FF2B5EF4-FFF2-40B4-BE49-F238E27FC236}">
                <a16:creationId xmlns:a16="http://schemas.microsoft.com/office/drawing/2014/main" id="{08853CCA-17D3-4BED-9600-352FBC385DC1}"/>
              </a:ext>
            </a:extLst>
          </p:cNvPr>
          <p:cNvSpPr>
            <a:spLocks noGrp="1"/>
          </p:cNvSpPr>
          <p:nvPr>
            <p:ph type="sldNum" sz="quarter" idx="12"/>
          </p:nvPr>
        </p:nvSpPr>
        <p:spPr/>
        <p:txBody>
          <a:bodyPr/>
          <a:lstStyle/>
          <a:p>
            <a:fld id="{4EC81F68-4976-451A-B2E9-79BCBD2F70CC}" type="slidenum">
              <a:rPr lang="en-AU" smtClean="0"/>
              <a:t>53</a:t>
            </a:fld>
            <a:endParaRPr lang="en-AU" dirty="0"/>
          </a:p>
        </p:txBody>
      </p:sp>
    </p:spTree>
    <p:extLst>
      <p:ext uri="{BB962C8B-B14F-4D97-AF65-F5344CB8AC3E}">
        <p14:creationId xmlns:p14="http://schemas.microsoft.com/office/powerpoint/2010/main" val="3739582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5F6-9B10-4804-86FF-D34A942AC285}"/>
              </a:ext>
            </a:extLst>
          </p:cNvPr>
          <p:cNvSpPr>
            <a:spLocks noGrp="1"/>
          </p:cNvSpPr>
          <p:nvPr>
            <p:ph type="title"/>
          </p:nvPr>
        </p:nvSpPr>
        <p:spPr>
          <a:xfrm>
            <a:off x="176645" y="136526"/>
            <a:ext cx="7019059" cy="1189039"/>
          </a:xfrm>
        </p:spPr>
        <p:txBody>
          <a:bodyPr/>
          <a:lstStyle/>
          <a:p>
            <a:r>
              <a:rPr lang="en-AU" dirty="0"/>
              <a:t>Reallocations – </a:t>
            </a:r>
            <a:br>
              <a:rPr lang="en-AU" dirty="0"/>
            </a:br>
            <a:r>
              <a:rPr lang="en-AU" dirty="0"/>
              <a:t>functionality available in Staging</a:t>
            </a:r>
          </a:p>
        </p:txBody>
      </p:sp>
      <p:sp>
        <p:nvSpPr>
          <p:cNvPr id="4" name="Slide Number Placeholder 3">
            <a:extLst>
              <a:ext uri="{FF2B5EF4-FFF2-40B4-BE49-F238E27FC236}">
                <a16:creationId xmlns:a16="http://schemas.microsoft.com/office/drawing/2014/main" id="{08853CCA-17D3-4BED-9600-352FBC385DC1}"/>
              </a:ext>
            </a:extLst>
          </p:cNvPr>
          <p:cNvSpPr>
            <a:spLocks noGrp="1"/>
          </p:cNvSpPr>
          <p:nvPr>
            <p:ph type="sldNum" sz="quarter" idx="12"/>
          </p:nvPr>
        </p:nvSpPr>
        <p:spPr/>
        <p:txBody>
          <a:bodyPr/>
          <a:lstStyle/>
          <a:p>
            <a:fld id="{4EC81F68-4976-451A-B2E9-79BCBD2F70CC}" type="slidenum">
              <a:rPr lang="en-AU" smtClean="0"/>
              <a:t>54</a:t>
            </a:fld>
            <a:endParaRPr lang="en-AU" dirty="0"/>
          </a:p>
        </p:txBody>
      </p:sp>
      <p:sp>
        <p:nvSpPr>
          <p:cNvPr id="6" name="Content Placeholder 2">
            <a:extLst>
              <a:ext uri="{FF2B5EF4-FFF2-40B4-BE49-F238E27FC236}">
                <a16:creationId xmlns:a16="http://schemas.microsoft.com/office/drawing/2014/main" id="{B22CBFC4-E859-45B3-93CF-84F1D9BC094A}"/>
              </a:ext>
            </a:extLst>
          </p:cNvPr>
          <p:cNvSpPr>
            <a:spLocks noGrp="1"/>
          </p:cNvSpPr>
          <p:nvPr>
            <p:ph idx="1"/>
          </p:nvPr>
        </p:nvSpPr>
        <p:spPr>
          <a:xfrm>
            <a:off x="176645" y="1825625"/>
            <a:ext cx="8770787" cy="4351338"/>
          </a:xfrm>
        </p:spPr>
        <p:txBody>
          <a:bodyPr>
            <a:normAutofit/>
          </a:bodyPr>
          <a:lstStyle/>
          <a:p>
            <a:pPr marL="0" indent="0">
              <a:lnSpc>
                <a:spcPct val="100000"/>
              </a:lnSpc>
              <a:buNone/>
            </a:pPr>
            <a:r>
              <a:rPr lang="en-AU" sz="2400" b="1" dirty="0"/>
              <a:t>Objectives</a:t>
            </a:r>
          </a:p>
          <a:p>
            <a:pPr lvl="1">
              <a:lnSpc>
                <a:spcPct val="100000"/>
              </a:lnSpc>
              <a:spcAft>
                <a:spcPts val="1200"/>
              </a:spcAft>
            </a:pPr>
            <a:r>
              <a:rPr lang="en-AU" sz="2400" dirty="0"/>
              <a:t>Allow participants to test submitting reallocation requests to AEMO from their systems via APIs</a:t>
            </a:r>
          </a:p>
          <a:p>
            <a:pPr lvl="1">
              <a:lnSpc>
                <a:spcPct val="100000"/>
              </a:lnSpc>
              <a:spcAft>
                <a:spcPts val="1200"/>
              </a:spcAft>
            </a:pPr>
            <a:r>
              <a:rPr lang="en-AU" sz="2400" dirty="0"/>
              <a:t>Allow participants to use the new Reallocations Web UI and provide feedback</a:t>
            </a:r>
          </a:p>
          <a:p>
            <a:pPr lvl="2"/>
            <a:endParaRPr lang="en-AU" sz="2400" dirty="0"/>
          </a:p>
          <a:p>
            <a:pPr lvl="1"/>
            <a:endParaRPr lang="en-AU" sz="2400" dirty="0"/>
          </a:p>
        </p:txBody>
      </p:sp>
    </p:spTree>
    <p:extLst>
      <p:ext uri="{BB962C8B-B14F-4D97-AF65-F5344CB8AC3E}">
        <p14:creationId xmlns:p14="http://schemas.microsoft.com/office/powerpoint/2010/main" val="991588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5F6-9B10-4804-86FF-D34A942AC285}"/>
              </a:ext>
            </a:extLst>
          </p:cNvPr>
          <p:cNvSpPr>
            <a:spLocks noGrp="1"/>
          </p:cNvSpPr>
          <p:nvPr>
            <p:ph type="title"/>
          </p:nvPr>
        </p:nvSpPr>
        <p:spPr>
          <a:xfrm>
            <a:off x="176645" y="136526"/>
            <a:ext cx="7019059" cy="1189039"/>
          </a:xfrm>
        </p:spPr>
        <p:txBody>
          <a:bodyPr/>
          <a:lstStyle/>
          <a:p>
            <a:r>
              <a:rPr lang="en-AU" dirty="0"/>
              <a:t>Reallocations – </a:t>
            </a:r>
            <a:br>
              <a:rPr lang="en-AU" dirty="0"/>
            </a:br>
            <a:r>
              <a:rPr lang="en-AU" dirty="0"/>
              <a:t>functionality available in Staging</a:t>
            </a:r>
          </a:p>
        </p:txBody>
      </p:sp>
      <p:sp>
        <p:nvSpPr>
          <p:cNvPr id="4" name="Slide Number Placeholder 3">
            <a:extLst>
              <a:ext uri="{FF2B5EF4-FFF2-40B4-BE49-F238E27FC236}">
                <a16:creationId xmlns:a16="http://schemas.microsoft.com/office/drawing/2014/main" id="{08853CCA-17D3-4BED-9600-352FBC385DC1}"/>
              </a:ext>
            </a:extLst>
          </p:cNvPr>
          <p:cNvSpPr>
            <a:spLocks noGrp="1"/>
          </p:cNvSpPr>
          <p:nvPr>
            <p:ph type="sldNum" sz="quarter" idx="12"/>
          </p:nvPr>
        </p:nvSpPr>
        <p:spPr/>
        <p:txBody>
          <a:bodyPr/>
          <a:lstStyle/>
          <a:p>
            <a:fld id="{4EC81F68-4976-451A-B2E9-79BCBD2F70CC}" type="slidenum">
              <a:rPr lang="en-AU" smtClean="0"/>
              <a:t>55</a:t>
            </a:fld>
            <a:endParaRPr lang="en-AU" dirty="0"/>
          </a:p>
        </p:txBody>
      </p:sp>
      <p:sp>
        <p:nvSpPr>
          <p:cNvPr id="6" name="Content Placeholder 2">
            <a:extLst>
              <a:ext uri="{FF2B5EF4-FFF2-40B4-BE49-F238E27FC236}">
                <a16:creationId xmlns:a16="http://schemas.microsoft.com/office/drawing/2014/main" id="{B22CBFC4-E859-45B3-93CF-84F1D9BC094A}"/>
              </a:ext>
            </a:extLst>
          </p:cNvPr>
          <p:cNvSpPr>
            <a:spLocks noGrp="1"/>
          </p:cNvSpPr>
          <p:nvPr>
            <p:ph idx="1"/>
          </p:nvPr>
        </p:nvSpPr>
        <p:spPr>
          <a:xfrm>
            <a:off x="176645" y="1825625"/>
            <a:ext cx="8770787" cy="4351338"/>
          </a:xfrm>
        </p:spPr>
        <p:txBody>
          <a:bodyPr>
            <a:normAutofit/>
          </a:bodyPr>
          <a:lstStyle/>
          <a:p>
            <a:pPr marL="0" indent="0">
              <a:buNone/>
            </a:pPr>
            <a:r>
              <a:rPr lang="en-AU" sz="2400" b="1" dirty="0"/>
              <a:t>Reallocations</a:t>
            </a:r>
          </a:p>
          <a:p>
            <a:r>
              <a:rPr lang="en-AU" dirty="0"/>
              <a:t>Submit, authorise and view reallocations via Web UI</a:t>
            </a:r>
          </a:p>
          <a:p>
            <a:r>
              <a:rPr lang="en-AU" dirty="0"/>
              <a:t>Submit or authorise a reallocation via APIs and receive acknowledgement</a:t>
            </a:r>
          </a:p>
          <a:p>
            <a:r>
              <a:rPr lang="en-AU" dirty="0"/>
              <a:t>Retrieve reallocations via APIs</a:t>
            </a:r>
          </a:p>
          <a:p>
            <a:r>
              <a:rPr lang="en-AU" dirty="0"/>
              <a:t>Retrieve support information (regions, calendars, participants) via APIs</a:t>
            </a:r>
          </a:p>
          <a:p>
            <a:pPr marL="0" indent="0">
              <a:buNone/>
            </a:pPr>
            <a:r>
              <a:rPr lang="en-AU" b="1" dirty="0"/>
              <a:t>Restrictions</a:t>
            </a:r>
          </a:p>
          <a:p>
            <a:pPr lvl="1"/>
            <a:r>
              <a:rPr lang="en-AU" dirty="0"/>
              <a:t>APIs may only be accessed from the internet.</a:t>
            </a:r>
          </a:p>
          <a:p>
            <a:pPr marL="342900" lvl="1" indent="0">
              <a:buNone/>
            </a:pPr>
            <a:endParaRPr lang="en-AU" dirty="0"/>
          </a:p>
          <a:p>
            <a:pPr lvl="2"/>
            <a:endParaRPr lang="en-AU" dirty="0"/>
          </a:p>
          <a:p>
            <a:pPr lvl="2"/>
            <a:endParaRPr lang="en-AU" dirty="0"/>
          </a:p>
          <a:p>
            <a:pPr lvl="1"/>
            <a:endParaRPr lang="en-AU" dirty="0"/>
          </a:p>
        </p:txBody>
      </p:sp>
    </p:spTree>
    <p:extLst>
      <p:ext uri="{BB962C8B-B14F-4D97-AF65-F5344CB8AC3E}">
        <p14:creationId xmlns:p14="http://schemas.microsoft.com/office/powerpoint/2010/main" val="1982616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5F6-9B10-4804-86FF-D34A942AC285}"/>
              </a:ext>
            </a:extLst>
          </p:cNvPr>
          <p:cNvSpPr>
            <a:spLocks noGrp="1"/>
          </p:cNvSpPr>
          <p:nvPr>
            <p:ph type="title"/>
          </p:nvPr>
        </p:nvSpPr>
        <p:spPr>
          <a:xfrm>
            <a:off x="176645" y="136526"/>
            <a:ext cx="7019059" cy="1189039"/>
          </a:xfrm>
        </p:spPr>
        <p:txBody>
          <a:bodyPr/>
          <a:lstStyle/>
          <a:p>
            <a:r>
              <a:rPr lang="en-AU" dirty="0"/>
              <a:t>Reallocations – </a:t>
            </a:r>
            <a:br>
              <a:rPr lang="en-AU" dirty="0"/>
            </a:br>
            <a:r>
              <a:rPr lang="en-AU" dirty="0"/>
              <a:t>functionality available in Staging</a:t>
            </a:r>
          </a:p>
        </p:txBody>
      </p:sp>
      <p:sp>
        <p:nvSpPr>
          <p:cNvPr id="4" name="Slide Number Placeholder 3">
            <a:extLst>
              <a:ext uri="{FF2B5EF4-FFF2-40B4-BE49-F238E27FC236}">
                <a16:creationId xmlns:a16="http://schemas.microsoft.com/office/drawing/2014/main" id="{08853CCA-17D3-4BED-9600-352FBC385DC1}"/>
              </a:ext>
            </a:extLst>
          </p:cNvPr>
          <p:cNvSpPr>
            <a:spLocks noGrp="1"/>
          </p:cNvSpPr>
          <p:nvPr>
            <p:ph type="sldNum" sz="quarter" idx="12"/>
          </p:nvPr>
        </p:nvSpPr>
        <p:spPr/>
        <p:txBody>
          <a:bodyPr/>
          <a:lstStyle/>
          <a:p>
            <a:fld id="{4EC81F68-4976-451A-B2E9-79BCBD2F70CC}" type="slidenum">
              <a:rPr lang="en-AU" smtClean="0"/>
              <a:t>56</a:t>
            </a:fld>
            <a:endParaRPr lang="en-AU" dirty="0"/>
          </a:p>
        </p:txBody>
      </p:sp>
      <p:sp>
        <p:nvSpPr>
          <p:cNvPr id="6" name="Content Placeholder 2">
            <a:extLst>
              <a:ext uri="{FF2B5EF4-FFF2-40B4-BE49-F238E27FC236}">
                <a16:creationId xmlns:a16="http://schemas.microsoft.com/office/drawing/2014/main" id="{B22CBFC4-E859-45B3-93CF-84F1D9BC094A}"/>
              </a:ext>
            </a:extLst>
          </p:cNvPr>
          <p:cNvSpPr>
            <a:spLocks noGrp="1"/>
          </p:cNvSpPr>
          <p:nvPr>
            <p:ph idx="1"/>
          </p:nvPr>
        </p:nvSpPr>
        <p:spPr>
          <a:xfrm>
            <a:off x="176645" y="1825625"/>
            <a:ext cx="8770787" cy="4351338"/>
          </a:xfrm>
        </p:spPr>
        <p:txBody>
          <a:bodyPr>
            <a:normAutofit/>
          </a:bodyPr>
          <a:lstStyle/>
          <a:p>
            <a:pPr marL="0" indent="0">
              <a:buNone/>
            </a:pPr>
            <a:r>
              <a:rPr lang="en-AU" sz="2400" b="1" dirty="0"/>
              <a:t>5min vs 30 min reallocations</a:t>
            </a:r>
          </a:p>
          <a:p>
            <a:pPr marL="0" indent="0">
              <a:buNone/>
            </a:pPr>
            <a:r>
              <a:rPr lang="en-AU" sz="2000" dirty="0"/>
              <a:t>Both the Web UI and the APIs will handle both 5 and 30min reallocations:</a:t>
            </a:r>
          </a:p>
          <a:p>
            <a:r>
              <a:rPr lang="en-AU" sz="1800" dirty="0"/>
              <a:t>Reallocations spanning before the Commencement Date (1/7/2021) will expect and provide 48 intervals (i.e. 30min).</a:t>
            </a:r>
          </a:p>
          <a:p>
            <a:r>
              <a:rPr lang="en-AU" sz="1800" dirty="0"/>
              <a:t>Reallocations spanning after the Commencement Date will expect and provide 288 intervals (i.e. 5min).</a:t>
            </a:r>
          </a:p>
          <a:p>
            <a:r>
              <a:rPr lang="en-AU" sz="1800" dirty="0"/>
              <a:t>Reallocations will be rejected if they span across the Commencement Date.</a:t>
            </a:r>
          </a:p>
          <a:p>
            <a:pPr lvl="2"/>
            <a:endParaRPr lang="en-AU" sz="1400" dirty="0"/>
          </a:p>
          <a:p>
            <a:pPr lvl="2"/>
            <a:endParaRPr lang="en-AU" sz="1400" dirty="0"/>
          </a:p>
          <a:p>
            <a:pPr lvl="1"/>
            <a:endParaRPr lang="en-AU" sz="1600" dirty="0"/>
          </a:p>
        </p:txBody>
      </p:sp>
    </p:spTree>
    <p:extLst>
      <p:ext uri="{BB962C8B-B14F-4D97-AF65-F5344CB8AC3E}">
        <p14:creationId xmlns:p14="http://schemas.microsoft.com/office/powerpoint/2010/main" val="4240435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B5F6-9B10-4804-86FF-D34A942AC285}"/>
              </a:ext>
            </a:extLst>
          </p:cNvPr>
          <p:cNvSpPr>
            <a:spLocks noGrp="1"/>
          </p:cNvSpPr>
          <p:nvPr>
            <p:ph type="title"/>
          </p:nvPr>
        </p:nvSpPr>
        <p:spPr>
          <a:xfrm>
            <a:off x="176645" y="136526"/>
            <a:ext cx="7019059" cy="1189039"/>
          </a:xfrm>
        </p:spPr>
        <p:txBody>
          <a:bodyPr>
            <a:normAutofit/>
          </a:bodyPr>
          <a:lstStyle/>
          <a:p>
            <a:r>
              <a:rPr lang="en-AU" dirty="0"/>
              <a:t>Reallocations APIs – </a:t>
            </a:r>
            <a:br>
              <a:rPr lang="en-AU" dirty="0"/>
            </a:br>
            <a:r>
              <a:rPr lang="en-AU" dirty="0"/>
              <a:t>functionality available in Staging</a:t>
            </a:r>
          </a:p>
        </p:txBody>
      </p:sp>
      <p:sp>
        <p:nvSpPr>
          <p:cNvPr id="3" name="Content Placeholder 2">
            <a:extLst>
              <a:ext uri="{FF2B5EF4-FFF2-40B4-BE49-F238E27FC236}">
                <a16:creationId xmlns:a16="http://schemas.microsoft.com/office/drawing/2014/main" id="{981F7E07-0B90-4F4C-8D7D-C9FFB145E308}"/>
              </a:ext>
            </a:extLst>
          </p:cNvPr>
          <p:cNvSpPr>
            <a:spLocks noGrp="1"/>
          </p:cNvSpPr>
          <p:nvPr>
            <p:ph idx="1"/>
          </p:nvPr>
        </p:nvSpPr>
        <p:spPr>
          <a:xfrm>
            <a:off x="186606" y="1425575"/>
            <a:ext cx="8770787" cy="4930776"/>
          </a:xfrm>
        </p:spPr>
        <p:txBody>
          <a:bodyPr>
            <a:normAutofit lnSpcReduction="10000"/>
          </a:bodyPr>
          <a:lstStyle/>
          <a:p>
            <a:r>
              <a:rPr lang="en-AU" dirty="0"/>
              <a:t>New set of APIs to submit, authorise, search and retrieve reallocations.</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Uses JSON files for input and output</a:t>
            </a:r>
          </a:p>
          <a:p>
            <a:r>
              <a:rPr lang="en-AU" dirty="0"/>
              <a:t>Messaging – errors and acknowledgements</a:t>
            </a:r>
          </a:p>
          <a:p>
            <a:endParaRPr lang="en-AU" dirty="0"/>
          </a:p>
        </p:txBody>
      </p:sp>
      <p:sp>
        <p:nvSpPr>
          <p:cNvPr id="4" name="Slide Number Placeholder 3">
            <a:extLst>
              <a:ext uri="{FF2B5EF4-FFF2-40B4-BE49-F238E27FC236}">
                <a16:creationId xmlns:a16="http://schemas.microsoft.com/office/drawing/2014/main" id="{08853CCA-17D3-4BED-9600-352FBC385DC1}"/>
              </a:ext>
            </a:extLst>
          </p:cNvPr>
          <p:cNvSpPr>
            <a:spLocks noGrp="1"/>
          </p:cNvSpPr>
          <p:nvPr>
            <p:ph type="sldNum" sz="quarter" idx="12"/>
          </p:nvPr>
        </p:nvSpPr>
        <p:spPr/>
        <p:txBody>
          <a:bodyPr/>
          <a:lstStyle/>
          <a:p>
            <a:fld id="{4EC81F68-4976-451A-B2E9-79BCBD2F70CC}" type="slidenum">
              <a:rPr lang="en-AU" smtClean="0"/>
              <a:t>57</a:t>
            </a:fld>
            <a:endParaRPr lang="en-AU" dirty="0"/>
          </a:p>
        </p:txBody>
      </p:sp>
      <p:graphicFrame>
        <p:nvGraphicFramePr>
          <p:cNvPr id="6" name="Table 5">
            <a:extLst>
              <a:ext uri="{FF2B5EF4-FFF2-40B4-BE49-F238E27FC236}">
                <a16:creationId xmlns:a16="http://schemas.microsoft.com/office/drawing/2014/main" id="{B3FB8D4B-E4EE-4DC5-A734-7A256B7F383D}"/>
              </a:ext>
            </a:extLst>
          </p:cNvPr>
          <p:cNvGraphicFramePr>
            <a:graphicFrameLocks noGrp="1"/>
          </p:cNvGraphicFramePr>
          <p:nvPr/>
        </p:nvGraphicFramePr>
        <p:xfrm>
          <a:off x="1533087" y="1892061"/>
          <a:ext cx="5944038" cy="3418365"/>
        </p:xfrm>
        <a:graphic>
          <a:graphicData uri="http://schemas.openxmlformats.org/drawingml/2006/table">
            <a:tbl>
              <a:tblPr firstRow="1" bandRow="1">
                <a:tableStyleId>{5C22544A-7EE6-4342-B048-85BDC9FD1C3A}</a:tableStyleId>
              </a:tblPr>
              <a:tblGrid>
                <a:gridCol w="2972019">
                  <a:extLst>
                    <a:ext uri="{9D8B030D-6E8A-4147-A177-3AD203B41FA5}">
                      <a16:colId xmlns:a16="http://schemas.microsoft.com/office/drawing/2014/main" val="1757019988"/>
                    </a:ext>
                  </a:extLst>
                </a:gridCol>
                <a:gridCol w="2972019">
                  <a:extLst>
                    <a:ext uri="{9D8B030D-6E8A-4147-A177-3AD203B41FA5}">
                      <a16:colId xmlns:a16="http://schemas.microsoft.com/office/drawing/2014/main" val="910281026"/>
                    </a:ext>
                  </a:extLst>
                </a:gridCol>
              </a:tblGrid>
              <a:tr h="311437">
                <a:tc>
                  <a:txBody>
                    <a:bodyPr/>
                    <a:lstStyle/>
                    <a:p>
                      <a:pPr algn="ctr"/>
                      <a:r>
                        <a:rPr lang="en-AU" dirty="0"/>
                        <a:t>Core</a:t>
                      </a:r>
                    </a:p>
                  </a:txBody>
                  <a:tcPr/>
                </a:tc>
                <a:tc>
                  <a:txBody>
                    <a:bodyPr/>
                    <a:lstStyle/>
                    <a:p>
                      <a:pPr algn="ctr"/>
                      <a:r>
                        <a:rPr lang="en-AU" dirty="0"/>
                        <a:t>Support</a:t>
                      </a:r>
                    </a:p>
                  </a:txBody>
                  <a:tcPr/>
                </a:tc>
                <a:extLst>
                  <a:ext uri="{0D108BD9-81ED-4DB2-BD59-A6C34878D82A}">
                    <a16:rowId xmlns:a16="http://schemas.microsoft.com/office/drawing/2014/main" val="4139759780"/>
                  </a:ext>
                </a:extLst>
              </a:tr>
              <a:tr h="2609243">
                <a:tc>
                  <a: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submitReallocation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authoriseReallocation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cancelReallocation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getReallocation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getReallocations</a:t>
                      </a:r>
                    </a:p>
                  </a:txBody>
                  <a:tcPr/>
                </a:tc>
                <a:tc>
                  <a: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getAgreementTypes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getCalendar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getCalendars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getParticipants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getProfileTypes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getReallocationSteps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getRegions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AU" sz="2100" b="0" i="0" u="none" strike="noStrike" kern="1200" cap="none" spc="0" normalizeH="0" baseline="0" noProof="0" dirty="0">
                          <a:ln>
                            <a:noFill/>
                          </a:ln>
                          <a:solidFill>
                            <a:srgbClr val="222324"/>
                          </a:solidFill>
                          <a:effectLst/>
                          <a:uLnTx/>
                          <a:uFillTx/>
                          <a:latin typeface="Segoe UI Semilight"/>
                          <a:ea typeface="+mn-ea"/>
                          <a:cs typeface="+mn-cs"/>
                        </a:rPr>
                        <a:t>getMarketPriceCap</a:t>
                      </a:r>
                    </a:p>
                  </a:txBody>
                  <a:tcPr/>
                </a:tc>
                <a:extLst>
                  <a:ext uri="{0D108BD9-81ED-4DB2-BD59-A6C34878D82A}">
                    <a16:rowId xmlns:a16="http://schemas.microsoft.com/office/drawing/2014/main" val="1834631223"/>
                  </a:ext>
                </a:extLst>
              </a:tr>
            </a:tbl>
          </a:graphicData>
        </a:graphic>
      </p:graphicFrame>
    </p:spTree>
    <p:extLst>
      <p:ext uri="{BB962C8B-B14F-4D97-AF65-F5344CB8AC3E}">
        <p14:creationId xmlns:p14="http://schemas.microsoft.com/office/powerpoint/2010/main" val="4286927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5106-A720-4B6A-AD4B-7DC61A33C450}"/>
              </a:ext>
            </a:extLst>
          </p:cNvPr>
          <p:cNvSpPr>
            <a:spLocks noGrp="1"/>
          </p:cNvSpPr>
          <p:nvPr>
            <p:ph type="title"/>
          </p:nvPr>
        </p:nvSpPr>
        <p:spPr/>
        <p:txBody>
          <a:bodyPr/>
          <a:lstStyle/>
          <a:p>
            <a:r>
              <a:rPr lang="en-AU" dirty="0"/>
              <a:t>Settlements</a:t>
            </a:r>
          </a:p>
        </p:txBody>
      </p:sp>
      <p:sp>
        <p:nvSpPr>
          <p:cNvPr id="3" name="Text Placeholder 2">
            <a:extLst>
              <a:ext uri="{FF2B5EF4-FFF2-40B4-BE49-F238E27FC236}">
                <a16:creationId xmlns:a16="http://schemas.microsoft.com/office/drawing/2014/main" id="{1EC6D808-FD90-4748-89BB-EC8B375B3B3A}"/>
              </a:ext>
            </a:extLst>
          </p:cNvPr>
          <p:cNvSpPr>
            <a:spLocks noGrp="1"/>
          </p:cNvSpPr>
          <p:nvPr>
            <p:ph type="body" idx="1"/>
          </p:nvPr>
        </p:nvSpPr>
        <p:spPr/>
        <p:txBody>
          <a:bodyPr/>
          <a:lstStyle/>
          <a:p>
            <a:r>
              <a:rPr lang="en-AU" dirty="0"/>
              <a:t>Pierre Fromager</a:t>
            </a:r>
          </a:p>
        </p:txBody>
      </p:sp>
      <p:sp>
        <p:nvSpPr>
          <p:cNvPr id="6" name="Slide Number Placeholder 5">
            <a:extLst>
              <a:ext uri="{FF2B5EF4-FFF2-40B4-BE49-F238E27FC236}">
                <a16:creationId xmlns:a16="http://schemas.microsoft.com/office/drawing/2014/main" id="{5F7C1BA1-1489-4B81-872B-B363EDE98654}"/>
              </a:ext>
            </a:extLst>
          </p:cNvPr>
          <p:cNvSpPr>
            <a:spLocks noGrp="1"/>
          </p:cNvSpPr>
          <p:nvPr>
            <p:ph type="sldNum" sz="quarter" idx="12"/>
          </p:nvPr>
        </p:nvSpPr>
        <p:spPr/>
        <p:txBody>
          <a:bodyPr/>
          <a:lstStyle/>
          <a:p>
            <a:fld id="{4EC81F68-4976-451A-B2E9-79BCBD2F70CC}" type="slidenum">
              <a:rPr lang="en-AU" smtClean="0"/>
              <a:pPr/>
              <a:t>58</a:t>
            </a:fld>
            <a:endParaRPr lang="en-AU" dirty="0"/>
          </a:p>
        </p:txBody>
      </p:sp>
    </p:spTree>
    <p:extLst>
      <p:ext uri="{BB962C8B-B14F-4D97-AF65-F5344CB8AC3E}">
        <p14:creationId xmlns:p14="http://schemas.microsoft.com/office/powerpoint/2010/main" val="1728516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176646" y="419315"/>
            <a:ext cx="7392092" cy="891779"/>
          </a:xfrm>
        </p:spPr>
        <p:txBody>
          <a:bodyPr vert="horz" lIns="68580" tIns="34290" rIns="68580" bIns="34290" rtlCol="0" anchor="b" anchorCtr="0">
            <a:normAutofit/>
          </a:bodyPr>
          <a:lstStyle/>
          <a:p>
            <a:r>
              <a:rPr lang="en-AU" sz="3000" dirty="0"/>
              <a:t>Settlements Calculations</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59</a:t>
            </a:fld>
            <a:endParaRPr lang="en-AU" dirty="0"/>
          </a:p>
        </p:txBody>
      </p:sp>
      <p:sp>
        <p:nvSpPr>
          <p:cNvPr id="12" name="Content Placeholder 5">
            <a:extLst>
              <a:ext uri="{FF2B5EF4-FFF2-40B4-BE49-F238E27FC236}">
                <a16:creationId xmlns:a16="http://schemas.microsoft.com/office/drawing/2014/main" id="{C47693A5-1874-4A8B-AA4B-B9557F79E36A}"/>
              </a:ext>
            </a:extLst>
          </p:cNvPr>
          <p:cNvSpPr txBox="1">
            <a:spLocks/>
          </p:cNvSpPr>
          <p:nvPr/>
        </p:nvSpPr>
        <p:spPr>
          <a:xfrm>
            <a:off x="196569" y="1716815"/>
            <a:ext cx="8318781" cy="38574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2000" b="1" dirty="0"/>
              <a:t>Settlements</a:t>
            </a:r>
          </a:p>
          <a:p>
            <a:pPr>
              <a:lnSpc>
                <a:spcPct val="110000"/>
              </a:lnSpc>
            </a:pPr>
            <a:r>
              <a:rPr lang="en-AU" sz="2000" dirty="0"/>
              <a:t>Receiving new NMI classes (discussed in Retail stream) to allocate UFE across all customers in a distribution network.</a:t>
            </a:r>
          </a:p>
          <a:p>
            <a:pPr>
              <a:lnSpc>
                <a:spcPct val="110000"/>
              </a:lnSpc>
            </a:pPr>
            <a:r>
              <a:rPr lang="en-AU" sz="2000" dirty="0"/>
              <a:t>Calculations changed to be based on an trading ‘interval length’ variable (set to 30 then to 5). Settlements continue to handle 30-mn data during transition period.</a:t>
            </a:r>
          </a:p>
          <a:p>
            <a:pPr marL="0" indent="0">
              <a:lnSpc>
                <a:spcPct val="110000"/>
              </a:lnSpc>
              <a:buNone/>
            </a:pPr>
            <a:r>
              <a:rPr lang="en-AU" sz="2000" b="1" dirty="0"/>
              <a:t>Data Model</a:t>
            </a:r>
          </a:p>
          <a:p>
            <a:pPr>
              <a:lnSpc>
                <a:spcPct val="110000"/>
              </a:lnSpc>
            </a:pPr>
            <a:r>
              <a:rPr lang="en-AU" sz="2000" dirty="0"/>
              <a:t>New tables reporting UFE figures for local areas.</a:t>
            </a:r>
          </a:p>
          <a:p>
            <a:pPr>
              <a:lnSpc>
                <a:spcPct val="110000"/>
              </a:lnSpc>
            </a:pPr>
            <a:r>
              <a:rPr lang="en-AU" sz="2000" dirty="0"/>
              <a:t>Additional UFE columns in participants’ energy tables, at the TNI level.</a:t>
            </a:r>
          </a:p>
        </p:txBody>
      </p:sp>
      <p:sp>
        <p:nvSpPr>
          <p:cNvPr id="17" name="TextBox 16">
            <a:extLst>
              <a:ext uri="{FF2B5EF4-FFF2-40B4-BE49-F238E27FC236}">
                <a16:creationId xmlns:a16="http://schemas.microsoft.com/office/drawing/2014/main" id="{400E3681-3A67-4823-BB0A-3AFF1C4668D9}"/>
              </a:ext>
            </a:extLst>
          </p:cNvPr>
          <p:cNvSpPr txBox="1"/>
          <p:nvPr/>
        </p:nvSpPr>
        <p:spPr>
          <a:xfrm>
            <a:off x="1864375" y="6356351"/>
            <a:ext cx="5830695" cy="369332"/>
          </a:xfrm>
          <a:prstGeom prst="rect">
            <a:avLst/>
          </a:prstGeom>
          <a:noFill/>
        </p:spPr>
        <p:txBody>
          <a:bodyPr wrap="square" rtlCol="0">
            <a:spAutoFit/>
          </a:bodyPr>
          <a:lstStyle/>
          <a:p>
            <a:r>
              <a:rPr lang="en-AU" sz="900"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310272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5" y="325064"/>
            <a:ext cx="8644606" cy="972420"/>
          </a:xfrm>
        </p:spPr>
        <p:txBody>
          <a:bodyPr/>
          <a:lstStyle/>
          <a:p>
            <a:r>
              <a:rPr lang="en-AU" dirty="0"/>
              <a:t>AEMC decision</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239208" y="1624614"/>
            <a:ext cx="8770787" cy="4769731"/>
          </a:xfrm>
        </p:spPr>
        <p:txBody>
          <a:bodyPr>
            <a:normAutofit/>
          </a:bodyPr>
          <a:lstStyle/>
          <a:p>
            <a:r>
              <a:rPr lang="en-AU" sz="2000" dirty="0"/>
              <a:t>In November 2017, the AEMC made a final rule change altering the settlement period to 5 minutes, aligning with dispatch period</a:t>
            </a:r>
          </a:p>
          <a:p>
            <a:r>
              <a:rPr lang="en-AU" sz="2000" dirty="0"/>
              <a:t>The industry “go live” is 1 July 2021</a:t>
            </a:r>
          </a:p>
          <a:p>
            <a:r>
              <a:rPr lang="en-AU" sz="2000" dirty="0"/>
              <a:t>Purpose of rule change is to:</a:t>
            </a:r>
          </a:p>
          <a:p>
            <a:pPr lvl="1"/>
            <a:r>
              <a:rPr lang="en-AU" sz="2000" dirty="0"/>
              <a:t>remove the anomaly that exists between the 5 minute and 30 minute periods, which has been identified as a contributing factor to disorderly bidding</a:t>
            </a:r>
          </a:p>
          <a:p>
            <a:pPr lvl="1"/>
            <a:r>
              <a:rPr lang="en-AU" sz="2000" dirty="0"/>
              <a:t>provide a clearer price signal for investment in fast response technology, including batteries and demand response</a:t>
            </a:r>
          </a:p>
          <a:p>
            <a:r>
              <a:rPr lang="en-AU" sz="2000" dirty="0"/>
              <a:t>Key areas affected:</a:t>
            </a:r>
          </a:p>
          <a:p>
            <a:pPr lvl="1"/>
            <a:r>
              <a:rPr lang="en-AU" sz="2000" dirty="0"/>
              <a:t>Metering</a:t>
            </a:r>
          </a:p>
          <a:p>
            <a:pPr lvl="1"/>
            <a:r>
              <a:rPr lang="en-AU" sz="2000" dirty="0"/>
              <a:t>Settlement calculation</a:t>
            </a:r>
          </a:p>
          <a:p>
            <a:pPr lvl="1"/>
            <a:r>
              <a:rPr lang="en-AU" sz="2000" dirty="0"/>
              <a:t>Dispatch and market information</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6</a:t>
            </a:fld>
            <a:endParaRPr lang="en-AU" dirty="0"/>
          </a:p>
        </p:txBody>
      </p:sp>
      <p:pic>
        <p:nvPicPr>
          <p:cNvPr id="3" name="Picture 2">
            <a:extLst>
              <a:ext uri="{FF2B5EF4-FFF2-40B4-BE49-F238E27FC236}">
                <a16:creationId xmlns:a16="http://schemas.microsoft.com/office/drawing/2014/main" id="{2DA2F564-2AF2-4F7B-8D43-D41A8C93D7D6}"/>
              </a:ext>
            </a:extLst>
          </p:cNvPr>
          <p:cNvPicPr>
            <a:picLocks noChangeAspect="1"/>
          </p:cNvPicPr>
          <p:nvPr/>
        </p:nvPicPr>
        <p:blipFill rotWithShape="1">
          <a:blip r:embed="rId2"/>
          <a:srcRect l="14796" t="7924" r="80187" b="75959"/>
          <a:stretch/>
        </p:blipFill>
        <p:spPr>
          <a:xfrm>
            <a:off x="6693861" y="4727761"/>
            <a:ext cx="1939987" cy="1752607"/>
          </a:xfrm>
          <a:prstGeom prst="rect">
            <a:avLst/>
          </a:prstGeom>
        </p:spPr>
      </p:pic>
    </p:spTree>
    <p:extLst>
      <p:ext uri="{BB962C8B-B14F-4D97-AF65-F5344CB8AC3E}">
        <p14:creationId xmlns:p14="http://schemas.microsoft.com/office/powerpoint/2010/main" val="3480353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176646" y="419315"/>
            <a:ext cx="7392092" cy="891779"/>
          </a:xfrm>
        </p:spPr>
        <p:txBody>
          <a:bodyPr vert="horz" lIns="68580" tIns="34290" rIns="68580" bIns="34290" rtlCol="0" anchor="b" anchorCtr="0">
            <a:normAutofit/>
          </a:bodyPr>
          <a:lstStyle/>
          <a:p>
            <a:r>
              <a:rPr lang="en-AU" sz="3000" dirty="0"/>
              <a:t>Settlements Calculations</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60</a:t>
            </a:fld>
            <a:endParaRPr lang="en-AU" dirty="0"/>
          </a:p>
        </p:txBody>
      </p:sp>
      <p:sp>
        <p:nvSpPr>
          <p:cNvPr id="12" name="Content Placeholder 5">
            <a:extLst>
              <a:ext uri="{FF2B5EF4-FFF2-40B4-BE49-F238E27FC236}">
                <a16:creationId xmlns:a16="http://schemas.microsoft.com/office/drawing/2014/main" id="{C47693A5-1874-4A8B-AA4B-B9557F79E36A}"/>
              </a:ext>
            </a:extLst>
          </p:cNvPr>
          <p:cNvSpPr txBox="1">
            <a:spLocks/>
          </p:cNvSpPr>
          <p:nvPr/>
        </p:nvSpPr>
        <p:spPr>
          <a:xfrm>
            <a:off x="196569" y="1669190"/>
            <a:ext cx="8318781" cy="38574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2000" b="1" dirty="0"/>
              <a:t>Settlements</a:t>
            </a:r>
          </a:p>
          <a:p>
            <a:pPr>
              <a:lnSpc>
                <a:spcPct val="110000"/>
              </a:lnSpc>
            </a:pPr>
            <a:r>
              <a:rPr lang="en-AU" sz="2000" dirty="0"/>
              <a:t>Receiving new NMI classes (discussed in Retail stream) to allocate UFE across all customers in a distribution network.</a:t>
            </a:r>
          </a:p>
          <a:p>
            <a:pPr>
              <a:lnSpc>
                <a:spcPct val="110000"/>
              </a:lnSpc>
            </a:pPr>
            <a:r>
              <a:rPr lang="en-AU" sz="2000" dirty="0"/>
              <a:t>Calculations changed to be based on an trading ‘interval length’ variable (set to 30 then to 5). Settlements continue to handle 30-mn data during transition period.</a:t>
            </a:r>
          </a:p>
          <a:p>
            <a:pPr marL="0" indent="0">
              <a:lnSpc>
                <a:spcPct val="110000"/>
              </a:lnSpc>
              <a:buNone/>
            </a:pPr>
            <a:r>
              <a:rPr lang="en-AU" sz="2000" b="1" dirty="0"/>
              <a:t>Data Model</a:t>
            </a:r>
          </a:p>
          <a:p>
            <a:pPr>
              <a:lnSpc>
                <a:spcPct val="110000"/>
              </a:lnSpc>
            </a:pPr>
            <a:r>
              <a:rPr lang="en-AU" sz="2000" dirty="0"/>
              <a:t>New tables reporting UFE figures for local areas.</a:t>
            </a:r>
          </a:p>
          <a:p>
            <a:pPr>
              <a:lnSpc>
                <a:spcPct val="110000"/>
              </a:lnSpc>
            </a:pPr>
            <a:r>
              <a:rPr lang="en-AU" sz="2000" dirty="0"/>
              <a:t>Additional UFE columns in participants’ energy tables, at the TNI level.</a:t>
            </a:r>
          </a:p>
        </p:txBody>
      </p:sp>
      <p:sp>
        <p:nvSpPr>
          <p:cNvPr id="17" name="TextBox 16">
            <a:extLst>
              <a:ext uri="{FF2B5EF4-FFF2-40B4-BE49-F238E27FC236}">
                <a16:creationId xmlns:a16="http://schemas.microsoft.com/office/drawing/2014/main" id="{400E3681-3A67-4823-BB0A-3AFF1C4668D9}"/>
              </a:ext>
            </a:extLst>
          </p:cNvPr>
          <p:cNvSpPr txBox="1"/>
          <p:nvPr/>
        </p:nvSpPr>
        <p:spPr>
          <a:xfrm>
            <a:off x="1864375" y="6356351"/>
            <a:ext cx="5830695" cy="369332"/>
          </a:xfrm>
          <a:prstGeom prst="rect">
            <a:avLst/>
          </a:prstGeom>
          <a:noFill/>
        </p:spPr>
        <p:txBody>
          <a:bodyPr wrap="square" rtlCol="0">
            <a:spAutoFit/>
          </a:bodyPr>
          <a:lstStyle/>
          <a:p>
            <a:r>
              <a:rPr lang="en-AU" sz="900"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3141203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2BAF-7818-46E6-834E-6E923E8C1818}"/>
              </a:ext>
            </a:extLst>
          </p:cNvPr>
          <p:cNvSpPr>
            <a:spLocks noGrp="1"/>
          </p:cNvSpPr>
          <p:nvPr>
            <p:ph type="title"/>
          </p:nvPr>
        </p:nvSpPr>
        <p:spPr/>
        <p:txBody>
          <a:bodyPr/>
          <a:lstStyle/>
          <a:p>
            <a:r>
              <a:rPr lang="en-AU" dirty="0"/>
              <a:t>Billing &amp; Invoicing: </a:t>
            </a:r>
            <a:br>
              <a:rPr lang="en-AU" dirty="0"/>
            </a:br>
            <a:r>
              <a:rPr lang="en-AU" dirty="0"/>
              <a:t>what’s changing</a:t>
            </a:r>
          </a:p>
        </p:txBody>
      </p:sp>
      <p:sp>
        <p:nvSpPr>
          <p:cNvPr id="7" name="Content Placeholder 6">
            <a:extLst>
              <a:ext uri="{FF2B5EF4-FFF2-40B4-BE49-F238E27FC236}">
                <a16:creationId xmlns:a16="http://schemas.microsoft.com/office/drawing/2014/main" id="{2DD9E600-9616-437F-B9B0-A0694075F28A}"/>
              </a:ext>
            </a:extLst>
          </p:cNvPr>
          <p:cNvSpPr>
            <a:spLocks noGrp="1"/>
          </p:cNvSpPr>
          <p:nvPr>
            <p:ph idx="1"/>
          </p:nvPr>
        </p:nvSpPr>
        <p:spPr/>
        <p:txBody>
          <a:bodyPr>
            <a:normAutofit/>
          </a:bodyPr>
          <a:lstStyle/>
          <a:p>
            <a:pPr marL="0" indent="0">
              <a:buNone/>
            </a:pPr>
            <a:r>
              <a:rPr lang="en-AU" sz="2000" b="1" dirty="0"/>
              <a:t>Billing</a:t>
            </a:r>
          </a:p>
          <a:p>
            <a:r>
              <a:rPr lang="en-AU" sz="2000" dirty="0"/>
              <a:t>5MS does not directly impact Billing since it aggregates daily values. Billing should work seamlessly during transition week</a:t>
            </a:r>
          </a:p>
          <a:p>
            <a:r>
              <a:rPr lang="en-AU" sz="2000" dirty="0"/>
              <a:t>Mandatory restrictions and smelter reduction line items are dropped</a:t>
            </a:r>
          </a:p>
          <a:p>
            <a:pPr marL="0" indent="0">
              <a:buNone/>
            </a:pPr>
            <a:endParaRPr lang="en-AU" sz="2000" b="1" dirty="0"/>
          </a:p>
          <a:p>
            <a:pPr marL="0" indent="0">
              <a:buNone/>
            </a:pPr>
            <a:r>
              <a:rPr lang="en-AU" sz="2000" b="1" dirty="0"/>
              <a:t>Invoicing</a:t>
            </a:r>
          </a:p>
          <a:p>
            <a:r>
              <a:rPr lang="en-AU" sz="2000" dirty="0"/>
              <a:t>AEMO will make presentation changes to Settlement statements. These will be effective from release and occur prior to the commencement date </a:t>
            </a:r>
          </a:p>
          <a:p>
            <a:r>
              <a:rPr lang="en-AU" sz="2000" dirty="0"/>
              <a:t>SR report includes DME and UFEA</a:t>
            </a:r>
          </a:p>
        </p:txBody>
      </p:sp>
      <p:sp>
        <p:nvSpPr>
          <p:cNvPr id="5" name="Slide Number Placeholder 4">
            <a:extLst>
              <a:ext uri="{FF2B5EF4-FFF2-40B4-BE49-F238E27FC236}">
                <a16:creationId xmlns:a16="http://schemas.microsoft.com/office/drawing/2014/main" id="{37C8CA0A-6D75-4319-BEC6-20569DF411DE}"/>
              </a:ext>
            </a:extLst>
          </p:cNvPr>
          <p:cNvSpPr>
            <a:spLocks noGrp="1"/>
          </p:cNvSpPr>
          <p:nvPr>
            <p:ph type="sldNum" sz="quarter" idx="12"/>
          </p:nvPr>
        </p:nvSpPr>
        <p:spPr/>
        <p:txBody>
          <a:bodyPr/>
          <a:lstStyle/>
          <a:p>
            <a:fld id="{4EC81F68-4976-451A-B2E9-79BCBD2F70CC}" type="slidenum">
              <a:rPr lang="en-AU" smtClean="0"/>
              <a:pPr/>
              <a:t>61</a:t>
            </a:fld>
            <a:endParaRPr lang="en-AU" dirty="0"/>
          </a:p>
        </p:txBody>
      </p:sp>
    </p:spTree>
    <p:extLst>
      <p:ext uri="{BB962C8B-B14F-4D97-AF65-F5344CB8AC3E}">
        <p14:creationId xmlns:p14="http://schemas.microsoft.com/office/powerpoint/2010/main" val="2083603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2BAF-7818-46E6-834E-6E923E8C1818}"/>
              </a:ext>
            </a:extLst>
          </p:cNvPr>
          <p:cNvSpPr>
            <a:spLocks noGrp="1"/>
          </p:cNvSpPr>
          <p:nvPr>
            <p:ph type="title"/>
          </p:nvPr>
        </p:nvSpPr>
        <p:spPr/>
        <p:txBody>
          <a:bodyPr/>
          <a:lstStyle/>
          <a:p>
            <a:r>
              <a:rPr lang="en-AU" dirty="0"/>
              <a:t>UFE (Global Settlements)</a:t>
            </a:r>
          </a:p>
        </p:txBody>
      </p:sp>
      <p:sp>
        <p:nvSpPr>
          <p:cNvPr id="7" name="Content Placeholder 6">
            <a:extLst>
              <a:ext uri="{FF2B5EF4-FFF2-40B4-BE49-F238E27FC236}">
                <a16:creationId xmlns:a16="http://schemas.microsoft.com/office/drawing/2014/main" id="{2DD9E600-9616-437F-B9B0-A0694075F28A}"/>
              </a:ext>
            </a:extLst>
          </p:cNvPr>
          <p:cNvSpPr>
            <a:spLocks noGrp="1"/>
          </p:cNvSpPr>
          <p:nvPr>
            <p:ph idx="1"/>
          </p:nvPr>
        </p:nvSpPr>
        <p:spPr/>
        <p:txBody>
          <a:bodyPr>
            <a:normAutofit/>
          </a:bodyPr>
          <a:lstStyle/>
          <a:p>
            <a:pPr marL="0" indent="0">
              <a:buNone/>
            </a:pPr>
            <a:r>
              <a:rPr lang="en-AU" sz="2000" dirty="0"/>
              <a:t>GS introduces a new UFE calculation</a:t>
            </a:r>
          </a:p>
          <a:p>
            <a:r>
              <a:rPr lang="en-AU" sz="2000" dirty="0"/>
              <a:t>UFE was assigned to the FRMP responsible for a local area</a:t>
            </a:r>
          </a:p>
          <a:p>
            <a:r>
              <a:rPr lang="en-AU" sz="2000" dirty="0"/>
              <a:t>It is now allocated to all market participants within a distribution network</a:t>
            </a:r>
          </a:p>
          <a:p>
            <a:r>
              <a:rPr lang="en-AU" sz="2000" dirty="0"/>
              <a:t>Metering will provide ‘NMI Net’ sums of customer energy (i.e. net of generated energy at a NMI level)</a:t>
            </a:r>
          </a:p>
          <a:p>
            <a:r>
              <a:rPr lang="en-AU" sz="2000" dirty="0"/>
              <a:t>Distribution network is defined using NMI classifications</a:t>
            </a:r>
          </a:p>
          <a:p>
            <a:pPr marL="0" indent="0">
              <a:buNone/>
            </a:pPr>
            <a:endParaRPr lang="en-AU" sz="2000" dirty="0"/>
          </a:p>
          <a:p>
            <a:r>
              <a:rPr lang="en-AU" sz="2000" dirty="0"/>
              <a:t>The SR report includes DME and UFEA</a:t>
            </a:r>
          </a:p>
          <a:p>
            <a:r>
              <a:rPr lang="en-AU" sz="2000" dirty="0"/>
              <a:t>Settlement Data Extract file – includes DME and UFEA</a:t>
            </a:r>
          </a:p>
          <a:p>
            <a:r>
              <a:rPr lang="en-AU" sz="2000" dirty="0"/>
              <a:t>Local Area UFE Data Extract file – new report </a:t>
            </a:r>
          </a:p>
          <a:p>
            <a:pPr marL="0" indent="0">
              <a:buNone/>
            </a:pPr>
            <a:r>
              <a:rPr lang="en-AU" sz="900" dirty="0"/>
              <a:t> </a:t>
            </a:r>
          </a:p>
          <a:p>
            <a:endParaRPr lang="en-AU" sz="2000" dirty="0"/>
          </a:p>
        </p:txBody>
      </p:sp>
      <p:sp>
        <p:nvSpPr>
          <p:cNvPr id="5" name="Slide Number Placeholder 4">
            <a:extLst>
              <a:ext uri="{FF2B5EF4-FFF2-40B4-BE49-F238E27FC236}">
                <a16:creationId xmlns:a16="http://schemas.microsoft.com/office/drawing/2014/main" id="{37C8CA0A-6D75-4319-BEC6-20569DF411DE}"/>
              </a:ext>
            </a:extLst>
          </p:cNvPr>
          <p:cNvSpPr>
            <a:spLocks noGrp="1"/>
          </p:cNvSpPr>
          <p:nvPr>
            <p:ph type="sldNum" sz="quarter" idx="12"/>
          </p:nvPr>
        </p:nvSpPr>
        <p:spPr/>
        <p:txBody>
          <a:bodyPr/>
          <a:lstStyle/>
          <a:p>
            <a:fld id="{4EC81F68-4976-451A-B2E9-79BCBD2F70CC}" type="slidenum">
              <a:rPr lang="en-AU" smtClean="0"/>
              <a:pPr/>
              <a:t>62</a:t>
            </a:fld>
            <a:endParaRPr lang="en-AU" dirty="0"/>
          </a:p>
        </p:txBody>
      </p:sp>
    </p:spTree>
    <p:extLst>
      <p:ext uri="{BB962C8B-B14F-4D97-AF65-F5344CB8AC3E}">
        <p14:creationId xmlns:p14="http://schemas.microsoft.com/office/powerpoint/2010/main" val="3529069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2BAF-7818-46E6-834E-6E923E8C1818}"/>
              </a:ext>
            </a:extLst>
          </p:cNvPr>
          <p:cNvSpPr>
            <a:spLocks noGrp="1"/>
          </p:cNvSpPr>
          <p:nvPr>
            <p:ph type="title"/>
          </p:nvPr>
        </p:nvSpPr>
        <p:spPr>
          <a:xfrm>
            <a:off x="176645" y="136526"/>
            <a:ext cx="8770785" cy="1189039"/>
          </a:xfrm>
        </p:spPr>
        <p:txBody>
          <a:bodyPr/>
          <a:lstStyle/>
          <a:p>
            <a:r>
              <a:rPr lang="en-AU" dirty="0"/>
              <a:t>Settlements &amp; Billing </a:t>
            </a:r>
            <a:br>
              <a:rPr lang="en-AU" dirty="0"/>
            </a:br>
            <a:r>
              <a:rPr lang="en-AU" dirty="0"/>
              <a:t>Data Model – added columns</a:t>
            </a:r>
          </a:p>
        </p:txBody>
      </p:sp>
      <p:sp>
        <p:nvSpPr>
          <p:cNvPr id="7" name="Content Placeholder 6">
            <a:extLst>
              <a:ext uri="{FF2B5EF4-FFF2-40B4-BE49-F238E27FC236}">
                <a16:creationId xmlns:a16="http://schemas.microsoft.com/office/drawing/2014/main" id="{2DD9E600-9616-437F-B9B0-A0694075F28A}"/>
              </a:ext>
            </a:extLst>
          </p:cNvPr>
          <p:cNvSpPr>
            <a:spLocks noGrp="1"/>
          </p:cNvSpPr>
          <p:nvPr>
            <p:ph idx="1"/>
          </p:nvPr>
        </p:nvSpPr>
        <p:spPr>
          <a:xfrm>
            <a:off x="176646" y="1825625"/>
            <a:ext cx="4087706" cy="4351338"/>
          </a:xfrm>
        </p:spPr>
        <p:txBody>
          <a:bodyPr>
            <a:normAutofit/>
          </a:bodyPr>
          <a:lstStyle/>
          <a:p>
            <a:r>
              <a:rPr lang="en-AU" dirty="0"/>
              <a:t>Billing_Run. Billing CP Data 	</a:t>
            </a:r>
          </a:p>
          <a:p>
            <a:pPr lvl="1"/>
            <a:r>
              <a:rPr lang="en-AU" dirty="0"/>
              <a:t>AFE </a:t>
            </a:r>
          </a:p>
          <a:p>
            <a:pPr lvl="1"/>
            <a:r>
              <a:rPr lang="en-AU" dirty="0"/>
              <a:t>DME </a:t>
            </a:r>
          </a:p>
          <a:p>
            <a:pPr lvl="1"/>
            <a:r>
              <a:rPr lang="en-AU" dirty="0"/>
              <a:t>UFEA </a:t>
            </a:r>
          </a:p>
          <a:p>
            <a:pPr lvl="1"/>
            <a:r>
              <a:rPr lang="en-AU" dirty="0"/>
              <a:t>UFEA Dollar Value 	</a:t>
            </a:r>
          </a:p>
          <a:p>
            <a:r>
              <a:rPr lang="en-AU" dirty="0"/>
              <a:t>Settlements_Data. Set CP Data </a:t>
            </a:r>
          </a:p>
          <a:p>
            <a:pPr lvl="1"/>
            <a:r>
              <a:rPr lang="en-AU" dirty="0"/>
              <a:t>AFE </a:t>
            </a:r>
          </a:p>
          <a:p>
            <a:pPr lvl="1"/>
            <a:r>
              <a:rPr lang="en-AU" dirty="0"/>
              <a:t>DME </a:t>
            </a:r>
          </a:p>
          <a:p>
            <a:pPr lvl="1"/>
            <a:r>
              <a:rPr lang="en-AU" dirty="0"/>
              <a:t>UFEA </a:t>
            </a:r>
          </a:p>
          <a:p>
            <a:pPr lvl="1"/>
            <a:r>
              <a:rPr lang="en-AU" dirty="0"/>
              <a:t>AGE	</a:t>
            </a:r>
          </a:p>
          <a:p>
            <a:pPr marL="342900" lvl="1" indent="0">
              <a:buNone/>
            </a:pPr>
            <a:endParaRPr lang="en-AU" dirty="0"/>
          </a:p>
        </p:txBody>
      </p:sp>
      <p:sp>
        <p:nvSpPr>
          <p:cNvPr id="5" name="Slide Number Placeholder 4">
            <a:extLst>
              <a:ext uri="{FF2B5EF4-FFF2-40B4-BE49-F238E27FC236}">
                <a16:creationId xmlns:a16="http://schemas.microsoft.com/office/drawing/2014/main" id="{37C8CA0A-6D75-4319-BEC6-20569DF411DE}"/>
              </a:ext>
            </a:extLst>
          </p:cNvPr>
          <p:cNvSpPr>
            <a:spLocks noGrp="1"/>
          </p:cNvSpPr>
          <p:nvPr>
            <p:ph type="sldNum" sz="quarter" idx="12"/>
          </p:nvPr>
        </p:nvSpPr>
        <p:spPr/>
        <p:txBody>
          <a:bodyPr/>
          <a:lstStyle/>
          <a:p>
            <a:fld id="{4EC81F68-4976-451A-B2E9-79BCBD2F70CC}" type="slidenum">
              <a:rPr lang="en-AU" smtClean="0"/>
              <a:pPr/>
              <a:t>63</a:t>
            </a:fld>
            <a:endParaRPr lang="en-AU" dirty="0"/>
          </a:p>
        </p:txBody>
      </p:sp>
      <p:sp>
        <p:nvSpPr>
          <p:cNvPr id="9" name="Content Placeholder 6">
            <a:extLst>
              <a:ext uri="{FF2B5EF4-FFF2-40B4-BE49-F238E27FC236}">
                <a16:creationId xmlns:a16="http://schemas.microsoft.com/office/drawing/2014/main" id="{0A602B14-A70E-43B2-8EA7-3062B1DAE970}"/>
              </a:ext>
            </a:extLst>
          </p:cNvPr>
          <p:cNvSpPr txBox="1">
            <a:spLocks/>
          </p:cNvSpPr>
          <p:nvPr/>
        </p:nvSpPr>
        <p:spPr>
          <a:xfrm>
            <a:off x="4427644" y="1825625"/>
            <a:ext cx="4519786" cy="14388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dirty="0"/>
              <a:t>Settlements_Data. Set Market Fees 	</a:t>
            </a:r>
          </a:p>
          <a:p>
            <a:pPr lvl="1"/>
            <a:r>
              <a:rPr lang="en-AU" sz="2100" dirty="0"/>
              <a:t>Fee Rate </a:t>
            </a:r>
          </a:p>
          <a:p>
            <a:pPr lvl="1"/>
            <a:r>
              <a:rPr lang="en-AU" sz="2100" dirty="0"/>
              <a:t>Fee Units </a:t>
            </a:r>
          </a:p>
        </p:txBody>
      </p:sp>
    </p:spTree>
    <p:extLst>
      <p:ext uri="{BB962C8B-B14F-4D97-AF65-F5344CB8AC3E}">
        <p14:creationId xmlns:p14="http://schemas.microsoft.com/office/powerpoint/2010/main" val="4073975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2BAF-7818-46E6-834E-6E923E8C1818}"/>
              </a:ext>
            </a:extLst>
          </p:cNvPr>
          <p:cNvSpPr>
            <a:spLocks noGrp="1"/>
          </p:cNvSpPr>
          <p:nvPr>
            <p:ph type="title"/>
          </p:nvPr>
        </p:nvSpPr>
        <p:spPr>
          <a:xfrm>
            <a:off x="176645" y="136526"/>
            <a:ext cx="8770785" cy="1189039"/>
          </a:xfrm>
        </p:spPr>
        <p:txBody>
          <a:bodyPr/>
          <a:lstStyle/>
          <a:p>
            <a:r>
              <a:rPr lang="en-AU" dirty="0"/>
              <a:t>Settlements &amp; Billing </a:t>
            </a:r>
            <a:br>
              <a:rPr lang="en-AU" dirty="0"/>
            </a:br>
            <a:r>
              <a:rPr lang="en-AU" dirty="0"/>
              <a:t>Data Model – New tables</a:t>
            </a:r>
          </a:p>
        </p:txBody>
      </p:sp>
      <p:sp>
        <p:nvSpPr>
          <p:cNvPr id="7" name="Content Placeholder 6">
            <a:extLst>
              <a:ext uri="{FF2B5EF4-FFF2-40B4-BE49-F238E27FC236}">
                <a16:creationId xmlns:a16="http://schemas.microsoft.com/office/drawing/2014/main" id="{2DD9E600-9616-437F-B9B0-A0694075F28A}"/>
              </a:ext>
            </a:extLst>
          </p:cNvPr>
          <p:cNvSpPr>
            <a:spLocks noGrp="1"/>
          </p:cNvSpPr>
          <p:nvPr>
            <p:ph idx="1"/>
          </p:nvPr>
        </p:nvSpPr>
        <p:spPr/>
        <p:txBody>
          <a:bodyPr>
            <a:normAutofit/>
          </a:bodyPr>
          <a:lstStyle/>
          <a:p>
            <a:r>
              <a:rPr lang="en-AU" dirty="0"/>
              <a:t>Settlements_Data . Set Local Area Energy	 </a:t>
            </a:r>
          </a:p>
          <a:p>
            <a:pPr lvl="1"/>
            <a:r>
              <a:rPr lang="en-AU" sz="2100" b="1" dirty="0"/>
              <a:t>Settlement Date </a:t>
            </a:r>
          </a:p>
          <a:p>
            <a:pPr lvl="1"/>
            <a:r>
              <a:rPr lang="en-AU" sz="2100" b="1" dirty="0"/>
              <a:t>Settlement Run No </a:t>
            </a:r>
          </a:p>
          <a:p>
            <a:pPr lvl="1"/>
            <a:r>
              <a:rPr lang="en-AU" sz="2100" b="1" dirty="0"/>
              <a:t>Local Area ID </a:t>
            </a:r>
          </a:p>
          <a:p>
            <a:pPr lvl="1"/>
            <a:r>
              <a:rPr lang="en-AU" sz="2100" b="1" dirty="0"/>
              <a:t>Period ID </a:t>
            </a:r>
          </a:p>
          <a:p>
            <a:pPr lvl="1"/>
            <a:r>
              <a:rPr lang="en-AU" sz="2100" dirty="0"/>
              <a:t>UFE </a:t>
            </a:r>
          </a:p>
          <a:p>
            <a:pPr lvl="1"/>
            <a:r>
              <a:rPr lang="en-AU" sz="2100" dirty="0"/>
              <a:t>DDME (cross-boundary energy)</a:t>
            </a:r>
          </a:p>
          <a:p>
            <a:pPr lvl="1"/>
            <a:r>
              <a:rPr lang="en-AU" sz="2100" dirty="0"/>
              <a:t>TME  (= ADME + DDME + UFE)</a:t>
            </a:r>
          </a:p>
          <a:p>
            <a:pPr lvl="1"/>
            <a:r>
              <a:rPr lang="en-AU" sz="2100" dirty="0"/>
              <a:t>ADME (total ME * DLF)</a:t>
            </a:r>
          </a:p>
          <a:p>
            <a:pPr lvl="1"/>
            <a:r>
              <a:rPr lang="en-AU" sz="2100" dirty="0"/>
              <a:t>ADMELA (total DME)</a:t>
            </a:r>
          </a:p>
          <a:p>
            <a:pPr lvl="1"/>
            <a:r>
              <a:rPr lang="en-AU" sz="2100" dirty="0"/>
              <a:t>LASTCHANGED </a:t>
            </a:r>
            <a:r>
              <a:rPr lang="en-AU" dirty="0"/>
              <a:t>	</a:t>
            </a:r>
          </a:p>
          <a:p>
            <a:pPr marL="342900" lvl="1" indent="0">
              <a:buNone/>
            </a:pPr>
            <a:endParaRPr lang="en-AU" dirty="0"/>
          </a:p>
        </p:txBody>
      </p:sp>
      <p:sp>
        <p:nvSpPr>
          <p:cNvPr id="5" name="Slide Number Placeholder 4">
            <a:extLst>
              <a:ext uri="{FF2B5EF4-FFF2-40B4-BE49-F238E27FC236}">
                <a16:creationId xmlns:a16="http://schemas.microsoft.com/office/drawing/2014/main" id="{37C8CA0A-6D75-4319-BEC6-20569DF411DE}"/>
              </a:ext>
            </a:extLst>
          </p:cNvPr>
          <p:cNvSpPr>
            <a:spLocks noGrp="1"/>
          </p:cNvSpPr>
          <p:nvPr>
            <p:ph type="sldNum" sz="quarter" idx="12"/>
          </p:nvPr>
        </p:nvSpPr>
        <p:spPr/>
        <p:txBody>
          <a:bodyPr/>
          <a:lstStyle/>
          <a:p>
            <a:fld id="{4EC81F68-4976-451A-B2E9-79BCBD2F70CC}" type="slidenum">
              <a:rPr lang="en-AU" smtClean="0"/>
              <a:pPr/>
              <a:t>64</a:t>
            </a:fld>
            <a:endParaRPr lang="en-AU" dirty="0"/>
          </a:p>
        </p:txBody>
      </p:sp>
    </p:spTree>
    <p:extLst>
      <p:ext uri="{BB962C8B-B14F-4D97-AF65-F5344CB8AC3E}">
        <p14:creationId xmlns:p14="http://schemas.microsoft.com/office/powerpoint/2010/main" val="710246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702BAF-7818-46E6-834E-6E923E8C1818}"/>
              </a:ext>
            </a:extLst>
          </p:cNvPr>
          <p:cNvSpPr>
            <a:spLocks noGrp="1"/>
          </p:cNvSpPr>
          <p:nvPr>
            <p:ph type="title"/>
          </p:nvPr>
        </p:nvSpPr>
        <p:spPr>
          <a:xfrm>
            <a:off x="176645" y="136526"/>
            <a:ext cx="8770785" cy="1189039"/>
          </a:xfrm>
        </p:spPr>
        <p:txBody>
          <a:bodyPr/>
          <a:lstStyle/>
          <a:p>
            <a:r>
              <a:rPr lang="en-AU" dirty="0"/>
              <a:t>Settlements &amp; Billing </a:t>
            </a:r>
            <a:br>
              <a:rPr lang="en-AU" dirty="0"/>
            </a:br>
            <a:r>
              <a:rPr lang="en-AU" dirty="0"/>
              <a:t>Data Model – New tables</a:t>
            </a:r>
          </a:p>
        </p:txBody>
      </p:sp>
      <p:sp>
        <p:nvSpPr>
          <p:cNvPr id="7" name="Content Placeholder 6">
            <a:extLst>
              <a:ext uri="{FF2B5EF4-FFF2-40B4-BE49-F238E27FC236}">
                <a16:creationId xmlns:a16="http://schemas.microsoft.com/office/drawing/2014/main" id="{2DD9E600-9616-437F-B9B0-A0694075F28A}"/>
              </a:ext>
            </a:extLst>
          </p:cNvPr>
          <p:cNvSpPr>
            <a:spLocks noGrp="1"/>
          </p:cNvSpPr>
          <p:nvPr>
            <p:ph idx="1"/>
          </p:nvPr>
        </p:nvSpPr>
        <p:spPr/>
        <p:txBody>
          <a:bodyPr>
            <a:normAutofit/>
          </a:bodyPr>
          <a:lstStyle/>
          <a:p>
            <a:r>
              <a:rPr lang="en-AU" dirty="0"/>
              <a:t>Settlements_Data . Set Local Area TNI	 </a:t>
            </a:r>
          </a:p>
          <a:p>
            <a:pPr lvl="1"/>
            <a:r>
              <a:rPr lang="en-AU" sz="2100" b="1" dirty="0"/>
              <a:t>Settlement Date </a:t>
            </a:r>
          </a:p>
          <a:p>
            <a:pPr lvl="1"/>
            <a:r>
              <a:rPr lang="en-AU" sz="2100" b="1" dirty="0"/>
              <a:t>Settlement Run No </a:t>
            </a:r>
          </a:p>
          <a:p>
            <a:pPr lvl="1"/>
            <a:r>
              <a:rPr lang="en-AU" sz="2100" b="1" dirty="0"/>
              <a:t>Local Area ID </a:t>
            </a:r>
          </a:p>
          <a:p>
            <a:pPr lvl="1"/>
            <a:r>
              <a:rPr lang="en-AU" sz="2100" b="1" dirty="0"/>
              <a:t>TNI</a:t>
            </a:r>
          </a:p>
          <a:p>
            <a:pPr lvl="1"/>
            <a:r>
              <a:rPr lang="en-AU" sz="2100" dirty="0"/>
              <a:t>LASTCHANGED</a:t>
            </a:r>
          </a:p>
          <a:p>
            <a:pPr lvl="1"/>
            <a:endParaRPr lang="en-AU" sz="2100" dirty="0"/>
          </a:p>
          <a:p>
            <a:pPr marL="342900" lvl="1" indent="0">
              <a:buNone/>
            </a:pPr>
            <a:r>
              <a:rPr lang="en-AU" sz="2100" dirty="0"/>
              <a:t>Relational table linking one or more TNIs to one LA</a:t>
            </a:r>
            <a:r>
              <a:rPr lang="en-AU" dirty="0"/>
              <a:t>	</a:t>
            </a:r>
          </a:p>
          <a:p>
            <a:pPr marL="342900" lvl="1" indent="0">
              <a:buNone/>
            </a:pPr>
            <a:endParaRPr lang="en-AU" dirty="0"/>
          </a:p>
        </p:txBody>
      </p:sp>
      <p:sp>
        <p:nvSpPr>
          <p:cNvPr id="5" name="Slide Number Placeholder 4">
            <a:extLst>
              <a:ext uri="{FF2B5EF4-FFF2-40B4-BE49-F238E27FC236}">
                <a16:creationId xmlns:a16="http://schemas.microsoft.com/office/drawing/2014/main" id="{37C8CA0A-6D75-4319-BEC6-20569DF411DE}"/>
              </a:ext>
            </a:extLst>
          </p:cNvPr>
          <p:cNvSpPr>
            <a:spLocks noGrp="1"/>
          </p:cNvSpPr>
          <p:nvPr>
            <p:ph type="sldNum" sz="quarter" idx="12"/>
          </p:nvPr>
        </p:nvSpPr>
        <p:spPr/>
        <p:txBody>
          <a:bodyPr/>
          <a:lstStyle/>
          <a:p>
            <a:fld id="{4EC81F68-4976-451A-B2E9-79BCBD2F70CC}" type="slidenum">
              <a:rPr lang="en-AU" smtClean="0"/>
              <a:pPr/>
              <a:t>65</a:t>
            </a:fld>
            <a:endParaRPr lang="en-AU" dirty="0"/>
          </a:p>
        </p:txBody>
      </p:sp>
    </p:spTree>
    <p:extLst>
      <p:ext uri="{BB962C8B-B14F-4D97-AF65-F5344CB8AC3E}">
        <p14:creationId xmlns:p14="http://schemas.microsoft.com/office/powerpoint/2010/main" val="1189490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0B1E-F326-468D-8CC1-81EC92C875AB}"/>
              </a:ext>
            </a:extLst>
          </p:cNvPr>
          <p:cNvSpPr>
            <a:spLocks noGrp="1"/>
          </p:cNvSpPr>
          <p:nvPr>
            <p:ph type="title"/>
          </p:nvPr>
        </p:nvSpPr>
        <p:spPr/>
        <p:txBody>
          <a:bodyPr/>
          <a:lstStyle/>
          <a:p>
            <a:r>
              <a:rPr lang="en-AU" dirty="0"/>
              <a:t>Systems Workstream - Settlements</a:t>
            </a:r>
          </a:p>
        </p:txBody>
      </p:sp>
      <p:sp>
        <p:nvSpPr>
          <p:cNvPr id="4" name="Slide Number Placeholder 3">
            <a:extLst>
              <a:ext uri="{FF2B5EF4-FFF2-40B4-BE49-F238E27FC236}">
                <a16:creationId xmlns:a16="http://schemas.microsoft.com/office/drawing/2014/main" id="{BD8F36EC-21FC-44B5-8FEC-5E646904ABC5}"/>
              </a:ext>
            </a:extLst>
          </p:cNvPr>
          <p:cNvSpPr>
            <a:spLocks noGrp="1"/>
          </p:cNvSpPr>
          <p:nvPr>
            <p:ph type="sldNum" sz="quarter" idx="12"/>
          </p:nvPr>
        </p:nvSpPr>
        <p:spPr/>
        <p:txBody>
          <a:bodyPr/>
          <a:lstStyle/>
          <a:p>
            <a:fld id="{4EC81F68-4976-451A-B2E9-79BCBD2F70CC}" type="slidenum">
              <a:rPr lang="en-AU" smtClean="0"/>
              <a:t>66</a:t>
            </a:fld>
            <a:endParaRPr lang="en-AU" dirty="0"/>
          </a:p>
        </p:txBody>
      </p:sp>
      <p:sp>
        <p:nvSpPr>
          <p:cNvPr id="6" name="Title 1">
            <a:extLst>
              <a:ext uri="{FF2B5EF4-FFF2-40B4-BE49-F238E27FC236}">
                <a16:creationId xmlns:a16="http://schemas.microsoft.com/office/drawing/2014/main" id="{A583EC46-FE86-41C6-B9BA-FE9C985663DD}"/>
              </a:ext>
            </a:extLst>
          </p:cNvPr>
          <p:cNvSpPr txBox="1">
            <a:spLocks/>
          </p:cNvSpPr>
          <p:nvPr/>
        </p:nvSpPr>
        <p:spPr>
          <a:xfrm>
            <a:off x="7449473" y="1011735"/>
            <a:ext cx="1694503" cy="284963"/>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3300" b="0" kern="1200">
                <a:solidFill>
                  <a:schemeClr val="bg1"/>
                </a:solidFill>
                <a:latin typeface="+mj-lt"/>
                <a:ea typeface="+mj-ea"/>
                <a:cs typeface="+mj-cs"/>
              </a:defRPr>
            </a:lvl1pPr>
          </a:lstStyle>
          <a:p>
            <a:r>
              <a:rPr lang="en-AU" sz="1000" dirty="0"/>
              <a:t>Current as at 30-09-2019</a:t>
            </a:r>
          </a:p>
        </p:txBody>
      </p:sp>
      <p:graphicFrame>
        <p:nvGraphicFramePr>
          <p:cNvPr id="8" name="Table 7">
            <a:extLst>
              <a:ext uri="{FF2B5EF4-FFF2-40B4-BE49-F238E27FC236}">
                <a16:creationId xmlns:a16="http://schemas.microsoft.com/office/drawing/2014/main" id="{F3422E95-A083-4F75-82AC-ACA085D5CD05}"/>
              </a:ext>
            </a:extLst>
          </p:cNvPr>
          <p:cNvGraphicFramePr>
            <a:graphicFrameLocks noGrp="1"/>
          </p:cNvGraphicFramePr>
          <p:nvPr>
            <p:extLst>
              <p:ext uri="{D42A27DB-BD31-4B8C-83A1-F6EECF244321}">
                <p14:modId xmlns:p14="http://schemas.microsoft.com/office/powerpoint/2010/main" val="1898114713"/>
              </p:ext>
            </p:extLst>
          </p:nvPr>
        </p:nvGraphicFramePr>
        <p:xfrm>
          <a:off x="0" y="2055721"/>
          <a:ext cx="9143974" cy="2599407"/>
        </p:xfrm>
        <a:graphic>
          <a:graphicData uri="http://schemas.openxmlformats.org/drawingml/2006/table">
            <a:tbl>
              <a:tblPr/>
              <a:tblGrid>
                <a:gridCol w="2150888">
                  <a:extLst>
                    <a:ext uri="{9D8B030D-6E8A-4147-A177-3AD203B41FA5}">
                      <a16:colId xmlns:a16="http://schemas.microsoft.com/office/drawing/2014/main" val="3384420985"/>
                    </a:ext>
                  </a:extLst>
                </a:gridCol>
                <a:gridCol w="859274">
                  <a:extLst>
                    <a:ext uri="{9D8B030D-6E8A-4147-A177-3AD203B41FA5}">
                      <a16:colId xmlns:a16="http://schemas.microsoft.com/office/drawing/2014/main" val="1712156622"/>
                    </a:ext>
                  </a:extLst>
                </a:gridCol>
                <a:gridCol w="705254">
                  <a:extLst>
                    <a:ext uri="{9D8B030D-6E8A-4147-A177-3AD203B41FA5}">
                      <a16:colId xmlns:a16="http://schemas.microsoft.com/office/drawing/2014/main" val="2807108494"/>
                    </a:ext>
                  </a:extLst>
                </a:gridCol>
                <a:gridCol w="680934">
                  <a:extLst>
                    <a:ext uri="{9D8B030D-6E8A-4147-A177-3AD203B41FA5}">
                      <a16:colId xmlns:a16="http://schemas.microsoft.com/office/drawing/2014/main" val="4073809363"/>
                    </a:ext>
                  </a:extLst>
                </a:gridCol>
                <a:gridCol w="583658">
                  <a:extLst>
                    <a:ext uri="{9D8B030D-6E8A-4147-A177-3AD203B41FA5}">
                      <a16:colId xmlns:a16="http://schemas.microsoft.com/office/drawing/2014/main" val="2972059204"/>
                    </a:ext>
                  </a:extLst>
                </a:gridCol>
                <a:gridCol w="583658">
                  <a:extLst>
                    <a:ext uri="{9D8B030D-6E8A-4147-A177-3AD203B41FA5}">
                      <a16:colId xmlns:a16="http://schemas.microsoft.com/office/drawing/2014/main" val="3190217858"/>
                    </a:ext>
                  </a:extLst>
                </a:gridCol>
                <a:gridCol w="583658">
                  <a:extLst>
                    <a:ext uri="{9D8B030D-6E8A-4147-A177-3AD203B41FA5}">
                      <a16:colId xmlns:a16="http://schemas.microsoft.com/office/drawing/2014/main" val="1357468511"/>
                    </a:ext>
                  </a:extLst>
                </a:gridCol>
                <a:gridCol w="734976">
                  <a:extLst>
                    <a:ext uri="{9D8B030D-6E8A-4147-A177-3AD203B41FA5}">
                      <a16:colId xmlns:a16="http://schemas.microsoft.com/office/drawing/2014/main" val="83390109"/>
                    </a:ext>
                  </a:extLst>
                </a:gridCol>
                <a:gridCol w="737678">
                  <a:extLst>
                    <a:ext uri="{9D8B030D-6E8A-4147-A177-3AD203B41FA5}">
                      <a16:colId xmlns:a16="http://schemas.microsoft.com/office/drawing/2014/main" val="2391159434"/>
                    </a:ext>
                  </a:extLst>
                </a:gridCol>
                <a:gridCol w="713359">
                  <a:extLst>
                    <a:ext uri="{9D8B030D-6E8A-4147-A177-3AD203B41FA5}">
                      <a16:colId xmlns:a16="http://schemas.microsoft.com/office/drawing/2014/main" val="1301459839"/>
                    </a:ext>
                  </a:extLst>
                </a:gridCol>
                <a:gridCol w="810637">
                  <a:extLst>
                    <a:ext uri="{9D8B030D-6E8A-4147-A177-3AD203B41FA5}">
                      <a16:colId xmlns:a16="http://schemas.microsoft.com/office/drawing/2014/main" val="1337336974"/>
                    </a:ext>
                  </a:extLst>
                </a:gridCol>
              </a:tblGrid>
              <a:tr h="170453">
                <a:tc rowSpan="2">
                  <a:txBody>
                    <a:bodyPr/>
                    <a:lstStyle/>
                    <a:p>
                      <a:pPr algn="ctr" fontAlgn="t"/>
                      <a:r>
                        <a:rPr lang="en-AU" sz="900" b="1" i="0" u="none" strike="noStrike" dirty="0">
                          <a:solidFill>
                            <a:srgbClr val="000000"/>
                          </a:solidFill>
                          <a:effectLst/>
                          <a:latin typeface="Calibri" panose="020F0502020204030204" pitchFamily="34" charset="0"/>
                        </a:rPr>
                        <a:t>5 MINUTE SETTLEMENT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SYSTEMS TRACKING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ctr" fontAlgn="t"/>
                      <a:r>
                        <a:rPr lang="en-AU" sz="900" b="1" i="0" u="none" strike="noStrike" dirty="0">
                          <a:solidFill>
                            <a:srgbClr val="000000"/>
                          </a:solidFill>
                          <a:effectLst/>
                          <a:latin typeface="Calibri" panose="020F0502020204030204" pitchFamily="34" charset="0"/>
                        </a:rPr>
                        <a:t>TIMING</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89811941"/>
                  </a:ext>
                </a:extLst>
              </a:tr>
              <a:tr h="340906">
                <a:tc vMerge="1">
                  <a:txBody>
                    <a:bodyPr/>
                    <a:lstStyle/>
                    <a:p>
                      <a:endParaRPr lang="en-AU"/>
                    </a:p>
                  </a:txBody>
                  <a:tcPr/>
                </a:tc>
                <a:tc>
                  <a:txBody>
                    <a:bodyPr/>
                    <a:lstStyle/>
                    <a:p>
                      <a:pPr algn="ctr" fontAlgn="t"/>
                      <a:r>
                        <a:rPr lang="en-AU" sz="900" b="1" i="0" u="none" strike="noStrike" dirty="0">
                          <a:solidFill>
                            <a:srgbClr val="000000"/>
                          </a:solidFill>
                          <a:effectLst/>
                          <a:latin typeface="Calibri" panose="020F0502020204030204" pitchFamily="34" charset="0"/>
                        </a:rPr>
                        <a:t>Internal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Focus/Group</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SWG</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Engagement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External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HLIA</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Draft</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Final</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Tech Spec</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User</a:t>
                      </a:r>
                      <a:br>
                        <a:rPr lang="en-AU" sz="900" b="1" i="0" u="none" strike="noStrike" dirty="0">
                          <a:solidFill>
                            <a:srgbClr val="000000"/>
                          </a:solidFill>
                          <a:effectLst/>
                          <a:latin typeface="Calibri" panose="020F0502020204030204" pitchFamily="34" charset="0"/>
                        </a:rPr>
                      </a:br>
                      <a:r>
                        <a:rPr lang="en-AU" sz="900" b="1" i="0" u="none" strike="noStrike" dirty="0">
                          <a:solidFill>
                            <a:srgbClr val="000000"/>
                          </a:solidFill>
                          <a:effectLst/>
                          <a:latin typeface="Calibri" panose="020F0502020204030204" pitchFamily="34" charset="0"/>
                        </a:rPr>
                        <a:t>Guides</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5MS Staging</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Preprod</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1" i="0" u="none" strike="noStrike" dirty="0">
                          <a:solidFill>
                            <a:srgbClr val="000000"/>
                          </a:solidFill>
                          <a:effectLst/>
                          <a:latin typeface="Calibri" panose="020F0502020204030204" pitchFamily="34" charset="0"/>
                        </a:rPr>
                        <a:t>Production</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952020"/>
                  </a:ext>
                </a:extLst>
              </a:tr>
              <a:tr h="170453">
                <a:tc gridSpan="11">
                  <a:txBody>
                    <a:bodyPr/>
                    <a:lstStyle/>
                    <a:p>
                      <a:pPr algn="l" fontAlgn="t"/>
                      <a:r>
                        <a:rPr lang="en-AU" sz="900" b="1" i="0" u="none" strike="noStrike" dirty="0">
                          <a:solidFill>
                            <a:srgbClr val="000000"/>
                          </a:solidFill>
                          <a:effectLst/>
                          <a:latin typeface="Calibri" panose="020F0502020204030204" pitchFamily="34" charset="0"/>
                        </a:rPr>
                        <a:t>SETTLEMENTS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914665941"/>
                  </a:ext>
                </a:extLst>
              </a:tr>
              <a:tr h="238634">
                <a:tc gridSpan="11">
                  <a:txBody>
                    <a:bodyPr/>
                    <a:lstStyle/>
                    <a:p>
                      <a:pPr algn="ctr" fontAlgn="ctr"/>
                      <a:r>
                        <a:rPr lang="en-AU" sz="900" b="1" i="0" u="none" strike="noStrike" dirty="0">
                          <a:solidFill>
                            <a:srgbClr val="000000"/>
                          </a:solidFill>
                          <a:effectLst/>
                          <a:latin typeface="Calibri" panose="020F0502020204030204" pitchFamily="34" charset="0"/>
                        </a:rPr>
                        <a:t>PACKAGE 1 - Reallocations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61127417"/>
                  </a:ext>
                </a:extLst>
              </a:tr>
              <a:tr h="170453">
                <a:tc>
                  <a:txBody>
                    <a:bodyPr/>
                    <a:lstStyle/>
                    <a:p>
                      <a:pPr algn="l" fontAlgn="t"/>
                      <a:r>
                        <a:rPr lang="en-AU" sz="900" b="0" i="0" u="none" strike="noStrike" dirty="0">
                          <a:solidFill>
                            <a:srgbClr val="000000"/>
                          </a:solidFill>
                          <a:effectLst/>
                          <a:latin typeface="Calibri" panose="020F0502020204030204" pitchFamily="34" charset="0"/>
                        </a:rPr>
                        <a:t>Reallocations</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31-Jul-19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15 Oct 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1-Nov-19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chemeClr val="tx1"/>
                          </a:solidFill>
                          <a:effectLst/>
                          <a:latin typeface="Calibri" panose="020F0502020204030204" pitchFamily="34" charset="0"/>
                        </a:rPr>
                        <a:t>1-Mar-20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chemeClr val="tx1"/>
                          </a:solidFill>
                          <a:effectLst/>
                          <a:latin typeface="Calibri" panose="020F0502020204030204" pitchFamily="34" charset="0"/>
                        </a:rPr>
                        <a:t>1-Apr-20</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641038"/>
                  </a:ext>
                </a:extLst>
              </a:tr>
              <a:tr h="238634">
                <a:tc gridSpan="11">
                  <a:txBody>
                    <a:bodyPr/>
                    <a:lstStyle/>
                    <a:p>
                      <a:pPr algn="ctr" fontAlgn="ctr"/>
                      <a:r>
                        <a:rPr lang="en-AU" sz="900" b="1" i="0" u="none" strike="noStrike" dirty="0">
                          <a:solidFill>
                            <a:srgbClr val="000000"/>
                          </a:solidFill>
                          <a:effectLst/>
                          <a:latin typeface="Calibri" panose="020F0502020204030204" pitchFamily="34" charset="0"/>
                        </a:rPr>
                        <a:t>PACKAGE 2 - Settlements and Billing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68453464"/>
                  </a:ext>
                </a:extLst>
              </a:tr>
              <a:tr h="170453">
                <a:tc>
                  <a:txBody>
                    <a:bodyPr/>
                    <a:lstStyle/>
                    <a:p>
                      <a:pPr algn="l" fontAlgn="t"/>
                      <a:r>
                        <a:rPr lang="en-AU" sz="900" b="0" i="0" u="none" strike="noStrike" dirty="0">
                          <a:solidFill>
                            <a:srgbClr val="000000"/>
                          </a:solidFill>
                          <a:effectLst/>
                          <a:latin typeface="Calibri" panose="020F0502020204030204" pitchFamily="34" charset="0"/>
                        </a:rPr>
                        <a:t>Settlements</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30-Aug-19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20 Dec 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16 Mar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00794763"/>
                  </a:ext>
                </a:extLst>
              </a:tr>
              <a:tr h="170453">
                <a:tc>
                  <a:txBody>
                    <a:bodyPr/>
                    <a:lstStyle/>
                    <a:p>
                      <a:pPr algn="l" fontAlgn="t"/>
                      <a:r>
                        <a:rPr lang="en-AU" sz="900" b="0" i="0" u="none" strike="noStrike" dirty="0">
                          <a:solidFill>
                            <a:srgbClr val="000000"/>
                          </a:solidFill>
                          <a:effectLst/>
                          <a:latin typeface="Calibri" panose="020F0502020204030204" pitchFamily="34" charset="0"/>
                        </a:rPr>
                        <a:t>Billing</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30-Aug-19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20 Dec 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16 Mar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98475"/>
                  </a:ext>
                </a:extLst>
              </a:tr>
              <a:tr h="238634">
                <a:tc gridSpan="11">
                  <a:txBody>
                    <a:bodyPr/>
                    <a:lstStyle/>
                    <a:p>
                      <a:pPr algn="ctr" fontAlgn="ctr"/>
                      <a:r>
                        <a:rPr lang="en-AU" sz="900" b="1" i="0" u="none" strike="noStrike" dirty="0">
                          <a:solidFill>
                            <a:srgbClr val="000000"/>
                          </a:solidFill>
                          <a:effectLst/>
                          <a:latin typeface="Calibri" panose="020F0502020204030204" pitchFamily="34" charset="0"/>
                        </a:rPr>
                        <a:t>PACKAGE 3 - Prudentials and Estimation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156079577"/>
                  </a:ext>
                </a:extLst>
              </a:tr>
              <a:tr h="170453">
                <a:tc>
                  <a:txBody>
                    <a:bodyPr/>
                    <a:lstStyle/>
                    <a:p>
                      <a:pPr algn="l" fontAlgn="t"/>
                      <a:r>
                        <a:rPr lang="en-AU" sz="900" b="0" i="0" u="none" strike="noStrike" dirty="0">
                          <a:solidFill>
                            <a:srgbClr val="000000"/>
                          </a:solidFill>
                          <a:effectLst/>
                          <a:latin typeface="Calibri" panose="020F0502020204030204" pitchFamily="34" charset="0"/>
                        </a:rPr>
                        <a:t>Prudentials</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Sep-18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31 Jan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 May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 May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68449190"/>
                  </a:ext>
                </a:extLst>
              </a:tr>
              <a:tr h="170453">
                <a:tc>
                  <a:txBody>
                    <a:bodyPr/>
                    <a:lstStyle/>
                    <a:p>
                      <a:pPr algn="l" fontAlgn="t"/>
                      <a:r>
                        <a:rPr lang="en-AU" sz="900" b="0" i="0" u="none" strike="noStrike" dirty="0">
                          <a:solidFill>
                            <a:srgbClr val="000000"/>
                          </a:solidFill>
                          <a:effectLst/>
                          <a:latin typeface="Calibri" panose="020F0502020204030204" pitchFamily="34" charset="0"/>
                        </a:rPr>
                        <a:t>Estimation</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Oct-18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Nov-18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Dec-18</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Mar-19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31-Oct-19</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31 Jan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15 May 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Nov-20</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May-21</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00762650"/>
                  </a:ext>
                </a:extLst>
              </a:tr>
              <a:tr h="170453">
                <a:tc>
                  <a:txBody>
                    <a:bodyPr/>
                    <a:lstStyle/>
                    <a:p>
                      <a:pPr algn="l" fontAlgn="t"/>
                      <a:r>
                        <a:rPr lang="en-AU" sz="900" b="0" i="0" u="none" strike="noStrike" dirty="0">
                          <a:solidFill>
                            <a:srgbClr val="000000"/>
                          </a:solidFill>
                          <a:effectLst/>
                          <a:latin typeface="Calibri" panose="020F0502020204030204" pitchFamily="34" charset="0"/>
                        </a:rPr>
                        <a:t>Full Data Model</a:t>
                      </a:r>
                    </a:p>
                  </a:txBody>
                  <a:tcPr marL="0" marR="0" marT="0" marB="0">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AU" sz="900" b="0" i="0" u="none" strike="noStrike" dirty="0">
                          <a:solidFill>
                            <a:srgbClr val="000000"/>
                          </a:solidFill>
                          <a:effectLst/>
                          <a:latin typeface="Calibri" panose="020F0502020204030204" pitchFamily="34" charset="0"/>
                        </a:rPr>
                        <a:t>Refer DISPATCH</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236702808"/>
                  </a:ext>
                </a:extLst>
              </a:tr>
              <a:tr h="178975">
                <a:tc gridSpan="11">
                  <a:txBody>
                    <a:bodyPr/>
                    <a:lstStyle/>
                    <a:p>
                      <a:pPr algn="ctr" fontAlgn="t"/>
                      <a:r>
                        <a:rPr lang="en-AU" sz="900" b="0" i="0" u="none" strike="noStrike" dirty="0">
                          <a:solidFill>
                            <a:srgbClr val="000000"/>
                          </a:solidFill>
                          <a:effectLst/>
                          <a:latin typeface="Calibri" panose="020F050202020403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393577727"/>
                  </a:ext>
                </a:extLst>
              </a:tr>
            </a:tbl>
          </a:graphicData>
        </a:graphic>
      </p:graphicFrame>
    </p:spTree>
    <p:extLst>
      <p:ext uri="{BB962C8B-B14F-4D97-AF65-F5344CB8AC3E}">
        <p14:creationId xmlns:p14="http://schemas.microsoft.com/office/powerpoint/2010/main" val="2126079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7185-C379-41A4-9D65-D1EBD210E2D1}"/>
              </a:ext>
            </a:extLst>
          </p:cNvPr>
          <p:cNvSpPr>
            <a:spLocks noGrp="1"/>
          </p:cNvSpPr>
          <p:nvPr>
            <p:ph type="title"/>
          </p:nvPr>
        </p:nvSpPr>
        <p:spPr>
          <a:xfrm>
            <a:off x="176646" y="419315"/>
            <a:ext cx="7392092" cy="891779"/>
          </a:xfrm>
        </p:spPr>
        <p:txBody>
          <a:bodyPr vert="horz" lIns="68580" tIns="34290" rIns="68580" bIns="34290" rtlCol="0" anchor="b" anchorCtr="0">
            <a:normAutofit/>
          </a:bodyPr>
          <a:lstStyle/>
          <a:p>
            <a:r>
              <a:rPr lang="en-AU" sz="3000" dirty="0"/>
              <a:t>5MS Staging Environment – Settlement</a:t>
            </a:r>
          </a:p>
        </p:txBody>
      </p:sp>
      <p:sp>
        <p:nvSpPr>
          <p:cNvPr id="4" name="Slide Number Placeholder 3">
            <a:extLst>
              <a:ext uri="{FF2B5EF4-FFF2-40B4-BE49-F238E27FC236}">
                <a16:creationId xmlns:a16="http://schemas.microsoft.com/office/drawing/2014/main" id="{30BB6B5A-BFF2-4BAC-A130-F8CCBE2CC122}"/>
              </a:ext>
            </a:extLst>
          </p:cNvPr>
          <p:cNvSpPr>
            <a:spLocks noGrp="1"/>
          </p:cNvSpPr>
          <p:nvPr>
            <p:ph type="sldNum" sz="quarter" idx="12"/>
          </p:nvPr>
        </p:nvSpPr>
        <p:spPr/>
        <p:txBody>
          <a:bodyPr/>
          <a:lstStyle/>
          <a:p>
            <a:fld id="{4EC81F68-4976-451A-B2E9-79BCBD2F70CC}" type="slidenum">
              <a:rPr lang="en-AU" smtClean="0"/>
              <a:t>67</a:t>
            </a:fld>
            <a:endParaRPr lang="en-AU" dirty="0"/>
          </a:p>
        </p:txBody>
      </p:sp>
      <p:sp>
        <p:nvSpPr>
          <p:cNvPr id="12" name="Content Placeholder 5">
            <a:extLst>
              <a:ext uri="{FF2B5EF4-FFF2-40B4-BE49-F238E27FC236}">
                <a16:creationId xmlns:a16="http://schemas.microsoft.com/office/drawing/2014/main" id="{C47693A5-1874-4A8B-AA4B-B9557F79E36A}"/>
              </a:ext>
            </a:extLst>
          </p:cNvPr>
          <p:cNvSpPr txBox="1">
            <a:spLocks/>
          </p:cNvSpPr>
          <p:nvPr/>
        </p:nvSpPr>
        <p:spPr>
          <a:xfrm>
            <a:off x="196569" y="2216833"/>
            <a:ext cx="8318781" cy="303358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sz="1400" b="1" dirty="0"/>
              <a:t>DROP ONE – 1 November 2019*</a:t>
            </a:r>
          </a:p>
          <a:p>
            <a:pPr>
              <a:lnSpc>
                <a:spcPct val="110000"/>
              </a:lnSpc>
            </a:pPr>
            <a:r>
              <a:rPr lang="en-AU" sz="1400" dirty="0"/>
              <a:t>Reallocations: available at both 30 and 5-min intervals; new Web UI; Calendar selection; Alerts</a:t>
            </a:r>
          </a:p>
          <a:p>
            <a:pPr marL="0" indent="0">
              <a:lnSpc>
                <a:spcPct val="110000"/>
              </a:lnSpc>
              <a:buNone/>
            </a:pPr>
            <a:r>
              <a:rPr lang="en-AU" sz="1400" b="1" dirty="0"/>
              <a:t>DROP TWO – 31 January 2020*</a:t>
            </a:r>
          </a:p>
          <a:p>
            <a:pPr>
              <a:lnSpc>
                <a:spcPct val="110000"/>
              </a:lnSpc>
            </a:pPr>
            <a:r>
              <a:rPr lang="en-AU" sz="1400" dirty="0"/>
              <a:t>Completed Data Model: New UFE tables, additional UFE columns.</a:t>
            </a:r>
          </a:p>
          <a:p>
            <a:pPr marL="0" indent="0">
              <a:lnSpc>
                <a:spcPct val="110000"/>
              </a:lnSpc>
              <a:buNone/>
            </a:pPr>
            <a:r>
              <a:rPr lang="en-AU" sz="1400" b="1" dirty="0"/>
              <a:t>DROP THREE – 16 March 2020* (note tracking ahead of schedule)</a:t>
            </a:r>
          </a:p>
          <a:p>
            <a:pPr>
              <a:lnSpc>
                <a:spcPct val="110000"/>
              </a:lnSpc>
            </a:pPr>
            <a:r>
              <a:rPr lang="en-AU" sz="1400" dirty="0"/>
              <a:t>Settlements &amp; Billing, including 5-min &amp; Global Settlements. New invoice templates. Decommission of Mandatory Restrictions in NEM Settlements.</a:t>
            </a:r>
          </a:p>
          <a:p>
            <a:pPr>
              <a:lnSpc>
                <a:spcPct val="110000"/>
              </a:lnSpc>
            </a:pPr>
            <a:endParaRPr lang="en-AU" sz="1400" dirty="0"/>
          </a:p>
        </p:txBody>
      </p:sp>
      <p:graphicFrame>
        <p:nvGraphicFramePr>
          <p:cNvPr id="11" name="Table 10">
            <a:extLst>
              <a:ext uri="{FF2B5EF4-FFF2-40B4-BE49-F238E27FC236}">
                <a16:creationId xmlns:a16="http://schemas.microsoft.com/office/drawing/2014/main" id="{41771753-18A9-401A-B11F-FA7BA5514E5F}"/>
              </a:ext>
            </a:extLst>
          </p:cNvPr>
          <p:cNvGraphicFramePr>
            <a:graphicFrameLocks noGrp="1"/>
          </p:cNvGraphicFramePr>
          <p:nvPr/>
        </p:nvGraphicFramePr>
        <p:xfrm>
          <a:off x="196569" y="1472534"/>
          <a:ext cx="8699600" cy="388620"/>
        </p:xfrm>
        <a:graphic>
          <a:graphicData uri="http://schemas.openxmlformats.org/drawingml/2006/table">
            <a:tbl>
              <a:tblPr firstRow="1" bandRow="1">
                <a:tableStyleId>{21E4AEA4-8DFA-4A89-87EB-49C32662AFE0}</a:tableStyleId>
              </a:tblPr>
              <a:tblGrid>
                <a:gridCol w="869960">
                  <a:extLst>
                    <a:ext uri="{9D8B030D-6E8A-4147-A177-3AD203B41FA5}">
                      <a16:colId xmlns:a16="http://schemas.microsoft.com/office/drawing/2014/main" val="4182730721"/>
                    </a:ext>
                  </a:extLst>
                </a:gridCol>
                <a:gridCol w="869960">
                  <a:extLst>
                    <a:ext uri="{9D8B030D-6E8A-4147-A177-3AD203B41FA5}">
                      <a16:colId xmlns:a16="http://schemas.microsoft.com/office/drawing/2014/main" val="1194035085"/>
                    </a:ext>
                  </a:extLst>
                </a:gridCol>
                <a:gridCol w="869960">
                  <a:extLst>
                    <a:ext uri="{9D8B030D-6E8A-4147-A177-3AD203B41FA5}">
                      <a16:colId xmlns:a16="http://schemas.microsoft.com/office/drawing/2014/main" val="427604374"/>
                    </a:ext>
                  </a:extLst>
                </a:gridCol>
                <a:gridCol w="869960">
                  <a:extLst>
                    <a:ext uri="{9D8B030D-6E8A-4147-A177-3AD203B41FA5}">
                      <a16:colId xmlns:a16="http://schemas.microsoft.com/office/drawing/2014/main" val="3479693437"/>
                    </a:ext>
                  </a:extLst>
                </a:gridCol>
                <a:gridCol w="869960">
                  <a:extLst>
                    <a:ext uri="{9D8B030D-6E8A-4147-A177-3AD203B41FA5}">
                      <a16:colId xmlns:a16="http://schemas.microsoft.com/office/drawing/2014/main" val="296463184"/>
                    </a:ext>
                  </a:extLst>
                </a:gridCol>
                <a:gridCol w="869960">
                  <a:extLst>
                    <a:ext uri="{9D8B030D-6E8A-4147-A177-3AD203B41FA5}">
                      <a16:colId xmlns:a16="http://schemas.microsoft.com/office/drawing/2014/main" val="427229808"/>
                    </a:ext>
                  </a:extLst>
                </a:gridCol>
                <a:gridCol w="869960">
                  <a:extLst>
                    <a:ext uri="{9D8B030D-6E8A-4147-A177-3AD203B41FA5}">
                      <a16:colId xmlns:a16="http://schemas.microsoft.com/office/drawing/2014/main" val="3252442872"/>
                    </a:ext>
                  </a:extLst>
                </a:gridCol>
                <a:gridCol w="869960">
                  <a:extLst>
                    <a:ext uri="{9D8B030D-6E8A-4147-A177-3AD203B41FA5}">
                      <a16:colId xmlns:a16="http://schemas.microsoft.com/office/drawing/2014/main" val="1744647990"/>
                    </a:ext>
                  </a:extLst>
                </a:gridCol>
                <a:gridCol w="869960">
                  <a:extLst>
                    <a:ext uri="{9D8B030D-6E8A-4147-A177-3AD203B41FA5}">
                      <a16:colId xmlns:a16="http://schemas.microsoft.com/office/drawing/2014/main" val="84968085"/>
                    </a:ext>
                  </a:extLst>
                </a:gridCol>
                <a:gridCol w="869960">
                  <a:extLst>
                    <a:ext uri="{9D8B030D-6E8A-4147-A177-3AD203B41FA5}">
                      <a16:colId xmlns:a16="http://schemas.microsoft.com/office/drawing/2014/main" val="26891822"/>
                    </a:ext>
                  </a:extLst>
                </a:gridCol>
              </a:tblGrid>
              <a:tr h="194310">
                <a:tc gridSpan="3">
                  <a:txBody>
                    <a:bodyPr/>
                    <a:lstStyle/>
                    <a:p>
                      <a:pPr algn="ctr"/>
                      <a:r>
                        <a:rPr lang="en-AU" sz="800" dirty="0"/>
                        <a:t>2019</a:t>
                      </a:r>
                    </a:p>
                  </a:txBody>
                  <a:tcPr marL="68580" marR="68580" marT="34290" marB="34290"/>
                </a:tc>
                <a:tc hMerge="1">
                  <a:txBody>
                    <a:bodyPr/>
                    <a:lstStyle/>
                    <a:p>
                      <a:endParaRPr lang="en-AU" sz="1100" dirty="0"/>
                    </a:p>
                  </a:txBody>
                  <a:tcPr/>
                </a:tc>
                <a:tc hMerge="1">
                  <a:txBody>
                    <a:bodyPr/>
                    <a:lstStyle/>
                    <a:p>
                      <a:endParaRPr lang="en-AU" sz="1100" dirty="0"/>
                    </a:p>
                  </a:txBody>
                  <a:tcPr/>
                </a:tc>
                <a:tc gridSpan="7">
                  <a:txBody>
                    <a:bodyPr/>
                    <a:lstStyle/>
                    <a:p>
                      <a:pPr algn="ctr"/>
                      <a:r>
                        <a:rPr lang="en-AU" sz="800" dirty="0"/>
                        <a:t>2020</a:t>
                      </a:r>
                    </a:p>
                  </a:txBody>
                  <a:tcPr marL="68580" marR="68580" marT="34290" marB="34290"/>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tc hMerge="1">
                  <a:txBody>
                    <a:bodyPr/>
                    <a:lstStyle/>
                    <a:p>
                      <a:endParaRPr lang="en-AU" sz="1100" dirty="0"/>
                    </a:p>
                  </a:txBody>
                  <a:tcPr/>
                </a:tc>
                <a:extLst>
                  <a:ext uri="{0D108BD9-81ED-4DB2-BD59-A6C34878D82A}">
                    <a16:rowId xmlns:a16="http://schemas.microsoft.com/office/drawing/2014/main" val="955168832"/>
                  </a:ext>
                </a:extLst>
              </a:tr>
              <a:tr h="194310">
                <a:tc>
                  <a:txBody>
                    <a:bodyPr/>
                    <a:lstStyle/>
                    <a:p>
                      <a:pPr algn="ctr"/>
                      <a:r>
                        <a:rPr lang="en-AU" sz="800" dirty="0"/>
                        <a:t>Oct</a:t>
                      </a:r>
                    </a:p>
                  </a:txBody>
                  <a:tcPr marL="68580" marR="68580" marT="34290" marB="34290"/>
                </a:tc>
                <a:tc>
                  <a:txBody>
                    <a:bodyPr/>
                    <a:lstStyle/>
                    <a:p>
                      <a:pPr algn="ctr"/>
                      <a:r>
                        <a:rPr lang="en-AU" sz="800" dirty="0"/>
                        <a:t>Nov</a:t>
                      </a:r>
                    </a:p>
                  </a:txBody>
                  <a:tcPr marL="68580" marR="68580" marT="34290" marB="34290"/>
                </a:tc>
                <a:tc>
                  <a:txBody>
                    <a:bodyPr/>
                    <a:lstStyle/>
                    <a:p>
                      <a:pPr algn="ctr"/>
                      <a:r>
                        <a:rPr lang="en-AU" sz="800" dirty="0"/>
                        <a:t>Dec</a:t>
                      </a:r>
                    </a:p>
                  </a:txBody>
                  <a:tcPr marL="68580" marR="68580" marT="34290" marB="34290"/>
                </a:tc>
                <a:tc>
                  <a:txBody>
                    <a:bodyPr/>
                    <a:lstStyle/>
                    <a:p>
                      <a:pPr algn="ctr"/>
                      <a:r>
                        <a:rPr lang="en-AU" sz="800" dirty="0"/>
                        <a:t>Jan</a:t>
                      </a:r>
                    </a:p>
                  </a:txBody>
                  <a:tcPr marL="68580" marR="68580" marT="34290" marB="34290"/>
                </a:tc>
                <a:tc>
                  <a:txBody>
                    <a:bodyPr/>
                    <a:lstStyle/>
                    <a:p>
                      <a:pPr algn="ctr"/>
                      <a:r>
                        <a:rPr lang="en-AU" sz="800" dirty="0"/>
                        <a:t>Feb</a:t>
                      </a:r>
                    </a:p>
                  </a:txBody>
                  <a:tcPr marL="68580" marR="68580" marT="34290" marB="34290"/>
                </a:tc>
                <a:tc>
                  <a:txBody>
                    <a:bodyPr/>
                    <a:lstStyle/>
                    <a:p>
                      <a:pPr algn="ctr"/>
                      <a:r>
                        <a:rPr lang="en-AU" sz="800" dirty="0"/>
                        <a:t>Mar</a:t>
                      </a:r>
                    </a:p>
                  </a:txBody>
                  <a:tcPr marL="68580" marR="68580" marT="34290" marB="34290"/>
                </a:tc>
                <a:tc>
                  <a:txBody>
                    <a:bodyPr/>
                    <a:lstStyle/>
                    <a:p>
                      <a:pPr algn="ctr"/>
                      <a:r>
                        <a:rPr lang="en-AU" sz="800" dirty="0"/>
                        <a:t>Apr</a:t>
                      </a:r>
                    </a:p>
                  </a:txBody>
                  <a:tcPr marL="68580" marR="68580" marT="34290" marB="34290"/>
                </a:tc>
                <a:tc>
                  <a:txBody>
                    <a:bodyPr/>
                    <a:lstStyle/>
                    <a:p>
                      <a:pPr algn="ctr"/>
                      <a:r>
                        <a:rPr lang="en-AU" sz="800" dirty="0"/>
                        <a:t>May</a:t>
                      </a:r>
                    </a:p>
                  </a:txBody>
                  <a:tcPr marL="68580" marR="68580" marT="34290" marB="34290"/>
                </a:tc>
                <a:tc>
                  <a:txBody>
                    <a:bodyPr/>
                    <a:lstStyle/>
                    <a:p>
                      <a:pPr algn="ctr"/>
                      <a:r>
                        <a:rPr lang="en-AU" sz="800" dirty="0"/>
                        <a:t>Jun</a:t>
                      </a:r>
                    </a:p>
                  </a:txBody>
                  <a:tcPr marL="68580" marR="68580" marT="34290" marB="34290"/>
                </a:tc>
                <a:tc>
                  <a:txBody>
                    <a:bodyPr/>
                    <a:lstStyle/>
                    <a:p>
                      <a:pPr algn="ctr"/>
                      <a:r>
                        <a:rPr lang="en-AU" sz="800" dirty="0"/>
                        <a:t>Jul</a:t>
                      </a:r>
                    </a:p>
                  </a:txBody>
                  <a:tcPr marL="68580" marR="68580" marT="34290" marB="34290"/>
                </a:tc>
                <a:extLst>
                  <a:ext uri="{0D108BD9-81ED-4DB2-BD59-A6C34878D82A}">
                    <a16:rowId xmlns:a16="http://schemas.microsoft.com/office/drawing/2014/main" val="912459299"/>
                  </a:ext>
                </a:extLst>
              </a:tr>
            </a:tbl>
          </a:graphicData>
        </a:graphic>
      </p:graphicFrame>
      <p:sp>
        <p:nvSpPr>
          <p:cNvPr id="13" name="Arrow: Down 12">
            <a:extLst>
              <a:ext uri="{FF2B5EF4-FFF2-40B4-BE49-F238E27FC236}">
                <a16:creationId xmlns:a16="http://schemas.microsoft.com/office/drawing/2014/main" id="{7B52031B-F3F8-455D-8314-D5E37E7897B8}"/>
              </a:ext>
            </a:extLst>
          </p:cNvPr>
          <p:cNvSpPr/>
          <p:nvPr/>
        </p:nvSpPr>
        <p:spPr>
          <a:xfrm rot="10800000">
            <a:off x="1001199" y="1902056"/>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4" name="Arrow: Down 13">
            <a:extLst>
              <a:ext uri="{FF2B5EF4-FFF2-40B4-BE49-F238E27FC236}">
                <a16:creationId xmlns:a16="http://schemas.microsoft.com/office/drawing/2014/main" id="{63F8844D-11DE-403A-8906-3AD62196DA95}"/>
              </a:ext>
            </a:extLst>
          </p:cNvPr>
          <p:cNvSpPr/>
          <p:nvPr/>
        </p:nvSpPr>
        <p:spPr>
          <a:xfrm rot="10800000">
            <a:off x="3563869" y="1887556"/>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5" name="Arrow: Down 14">
            <a:extLst>
              <a:ext uri="{FF2B5EF4-FFF2-40B4-BE49-F238E27FC236}">
                <a16:creationId xmlns:a16="http://schemas.microsoft.com/office/drawing/2014/main" id="{9ACCC051-33F6-4647-A9F4-02A5813A71EA}"/>
              </a:ext>
            </a:extLst>
          </p:cNvPr>
          <p:cNvSpPr/>
          <p:nvPr/>
        </p:nvSpPr>
        <p:spPr>
          <a:xfrm rot="10800000">
            <a:off x="4940810" y="1882881"/>
            <a:ext cx="137160" cy="174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7" name="TextBox 16">
            <a:extLst>
              <a:ext uri="{FF2B5EF4-FFF2-40B4-BE49-F238E27FC236}">
                <a16:creationId xmlns:a16="http://schemas.microsoft.com/office/drawing/2014/main" id="{400E3681-3A67-4823-BB0A-3AFF1C4668D9}"/>
              </a:ext>
            </a:extLst>
          </p:cNvPr>
          <p:cNvSpPr txBox="1"/>
          <p:nvPr/>
        </p:nvSpPr>
        <p:spPr>
          <a:xfrm>
            <a:off x="1864375" y="6356351"/>
            <a:ext cx="5830695" cy="369332"/>
          </a:xfrm>
          <a:prstGeom prst="rect">
            <a:avLst/>
          </a:prstGeom>
          <a:noFill/>
        </p:spPr>
        <p:txBody>
          <a:bodyPr wrap="square" rtlCol="0">
            <a:spAutoFit/>
          </a:bodyPr>
          <a:lstStyle/>
          <a:p>
            <a:r>
              <a:rPr lang="en-AU" sz="900" i="1" dirty="0"/>
              <a:t>*Externally published deadlines. Additional features are likely to be released throughout the Staging period, and some may be earlier than the published dates.</a:t>
            </a:r>
          </a:p>
        </p:txBody>
      </p:sp>
    </p:spTree>
    <p:extLst>
      <p:ext uri="{BB962C8B-B14F-4D97-AF65-F5344CB8AC3E}">
        <p14:creationId xmlns:p14="http://schemas.microsoft.com/office/powerpoint/2010/main" val="26356593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61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31AF-E38F-4CBB-99D0-77B07A6DF2DA}"/>
              </a:ext>
            </a:extLst>
          </p:cNvPr>
          <p:cNvSpPr>
            <a:spLocks noGrp="1"/>
          </p:cNvSpPr>
          <p:nvPr>
            <p:ph type="title"/>
          </p:nvPr>
        </p:nvSpPr>
        <p:spPr>
          <a:xfrm>
            <a:off x="176646" y="325063"/>
            <a:ext cx="7893861" cy="990781"/>
          </a:xfrm>
        </p:spPr>
        <p:txBody>
          <a:bodyPr/>
          <a:lstStyle/>
          <a:p>
            <a:r>
              <a:rPr lang="en-AU" dirty="0"/>
              <a:t>What is required to implement 5MS?</a:t>
            </a:r>
          </a:p>
        </p:txBody>
      </p:sp>
      <p:sp>
        <p:nvSpPr>
          <p:cNvPr id="7" name="Content Placeholder 6">
            <a:extLst>
              <a:ext uri="{FF2B5EF4-FFF2-40B4-BE49-F238E27FC236}">
                <a16:creationId xmlns:a16="http://schemas.microsoft.com/office/drawing/2014/main" id="{AC6135E2-BB95-4227-B6BA-F528455E4898}"/>
              </a:ext>
            </a:extLst>
          </p:cNvPr>
          <p:cNvSpPr>
            <a:spLocks noGrp="1"/>
          </p:cNvSpPr>
          <p:nvPr>
            <p:ph idx="1"/>
          </p:nvPr>
        </p:nvSpPr>
        <p:spPr>
          <a:xfrm>
            <a:off x="176646" y="1925502"/>
            <a:ext cx="8770787" cy="4607437"/>
          </a:xfrm>
        </p:spPr>
        <p:txBody>
          <a:bodyPr>
            <a:normAutofit/>
          </a:bodyPr>
          <a:lstStyle/>
          <a:p>
            <a:r>
              <a:rPr lang="en-AU" sz="2000" dirty="0"/>
              <a:t>From 1 July 2021, following processes need to change to 5 minute basis: </a:t>
            </a:r>
          </a:p>
          <a:p>
            <a:pPr lvl="1"/>
            <a:r>
              <a:rPr lang="en-AU" sz="2000" dirty="0"/>
              <a:t>Bidding and offering into the NEM </a:t>
            </a:r>
          </a:p>
          <a:p>
            <a:pPr lvl="1"/>
            <a:r>
              <a:rPr lang="en-AU" sz="2000" dirty="0"/>
              <a:t>Settlement </a:t>
            </a:r>
          </a:p>
          <a:p>
            <a:pPr lvl="1"/>
            <a:r>
              <a:rPr lang="en-AU" sz="2000" dirty="0"/>
              <a:t>Intervention pricing </a:t>
            </a:r>
          </a:p>
          <a:p>
            <a:pPr lvl="1"/>
            <a:r>
              <a:rPr lang="en-AU" sz="2000" dirty="0"/>
              <a:t>Calculation of trading amounts and the cumulative price threshold</a:t>
            </a:r>
          </a:p>
          <a:p>
            <a:r>
              <a:rPr lang="en-AU" sz="2000" dirty="0"/>
              <a:t>This means that AEMO and market participants will need to: </a:t>
            </a:r>
          </a:p>
          <a:p>
            <a:pPr lvl="1"/>
            <a:r>
              <a:rPr lang="en-AU" sz="2000" dirty="0"/>
              <a:t>upgrade </a:t>
            </a:r>
            <a:r>
              <a:rPr lang="en-AU" sz="2000" b="1" dirty="0"/>
              <a:t>metering</a:t>
            </a:r>
            <a:r>
              <a:rPr lang="en-AU" sz="2000" dirty="0"/>
              <a:t> to provide 5 minute data (where required)</a:t>
            </a:r>
          </a:p>
          <a:p>
            <a:pPr lvl="1"/>
            <a:r>
              <a:rPr lang="en-AU" sz="2000" dirty="0"/>
              <a:t>upgrade </a:t>
            </a:r>
            <a:r>
              <a:rPr lang="en-AU" sz="2000" b="1" dirty="0"/>
              <a:t>IT systems</a:t>
            </a:r>
            <a:r>
              <a:rPr lang="en-AU" sz="2000" dirty="0"/>
              <a:t> to store and process 5 minute data</a:t>
            </a:r>
          </a:p>
          <a:p>
            <a:pPr lvl="1"/>
            <a:r>
              <a:rPr lang="en-AU" sz="2000" dirty="0"/>
              <a:t>review/update existing </a:t>
            </a:r>
            <a:r>
              <a:rPr lang="en-AU" sz="2000" b="1" dirty="0"/>
              <a:t>contract</a:t>
            </a:r>
            <a:r>
              <a:rPr lang="en-AU" sz="2000" dirty="0"/>
              <a:t> terms and conditions</a:t>
            </a:r>
          </a:p>
          <a:p>
            <a:r>
              <a:rPr lang="en-AU" sz="2000" dirty="0"/>
              <a:t>AEMO also has to update its procedures by December 2019</a:t>
            </a:r>
          </a:p>
        </p:txBody>
      </p:sp>
      <p:sp>
        <p:nvSpPr>
          <p:cNvPr id="6" name="Slide Number Placeholder 5">
            <a:extLst>
              <a:ext uri="{FF2B5EF4-FFF2-40B4-BE49-F238E27FC236}">
                <a16:creationId xmlns:a16="http://schemas.microsoft.com/office/drawing/2014/main" id="{C03465CF-94CC-48DA-A9F9-C442C67EE642}"/>
              </a:ext>
            </a:extLst>
          </p:cNvPr>
          <p:cNvSpPr>
            <a:spLocks noGrp="1"/>
          </p:cNvSpPr>
          <p:nvPr>
            <p:ph type="sldNum" sz="quarter" idx="12"/>
          </p:nvPr>
        </p:nvSpPr>
        <p:spPr/>
        <p:txBody>
          <a:bodyPr/>
          <a:lstStyle/>
          <a:p>
            <a:fld id="{4EC81F68-4976-451A-B2E9-79BCBD2F70CC}" type="slidenum">
              <a:rPr lang="en-AU" smtClean="0"/>
              <a:pPr/>
              <a:t>7</a:t>
            </a:fld>
            <a:endParaRPr lang="en-AU" dirty="0"/>
          </a:p>
        </p:txBody>
      </p:sp>
    </p:spTree>
    <p:extLst>
      <p:ext uri="{BB962C8B-B14F-4D97-AF65-F5344CB8AC3E}">
        <p14:creationId xmlns:p14="http://schemas.microsoft.com/office/powerpoint/2010/main" val="281041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DB5817-0F41-4E8A-AB6E-1B6851A45D2D}"/>
              </a:ext>
            </a:extLst>
          </p:cNvPr>
          <p:cNvSpPr>
            <a:spLocks noGrp="1"/>
          </p:cNvSpPr>
          <p:nvPr>
            <p:ph type="ctrTitle"/>
          </p:nvPr>
        </p:nvSpPr>
        <p:spPr/>
        <p:txBody>
          <a:bodyPr/>
          <a:lstStyle/>
          <a:p>
            <a:r>
              <a:rPr lang="en-AU" dirty="0"/>
              <a:t>GS rule overview</a:t>
            </a:r>
          </a:p>
        </p:txBody>
      </p:sp>
      <p:sp>
        <p:nvSpPr>
          <p:cNvPr id="8" name="Text Placeholder 7">
            <a:extLst>
              <a:ext uri="{FF2B5EF4-FFF2-40B4-BE49-F238E27FC236}">
                <a16:creationId xmlns:a16="http://schemas.microsoft.com/office/drawing/2014/main" id="{4F4219A2-5D79-4E54-A0BA-051ECF115A0E}"/>
              </a:ext>
            </a:extLst>
          </p:cNvPr>
          <p:cNvSpPr>
            <a:spLocks noGrp="1"/>
          </p:cNvSpPr>
          <p:nvPr>
            <p:ph type="subTitle" idx="1"/>
          </p:nvPr>
        </p:nvSpPr>
        <p:spPr/>
        <p:txBody>
          <a:bodyPr>
            <a:normAutofit/>
          </a:bodyPr>
          <a:lstStyle/>
          <a:p>
            <a:r>
              <a:rPr lang="en-AU" dirty="0"/>
              <a:t>Emily Brodie</a:t>
            </a:r>
          </a:p>
        </p:txBody>
      </p:sp>
    </p:spTree>
    <p:extLst>
      <p:ext uri="{BB962C8B-B14F-4D97-AF65-F5344CB8AC3E}">
        <p14:creationId xmlns:p14="http://schemas.microsoft.com/office/powerpoint/2010/main" val="30956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F6684C-C152-47A3-A855-94A969EB3091}"/>
              </a:ext>
            </a:extLst>
          </p:cNvPr>
          <p:cNvSpPr>
            <a:spLocks noGrp="1"/>
          </p:cNvSpPr>
          <p:nvPr>
            <p:ph type="title"/>
          </p:nvPr>
        </p:nvSpPr>
        <p:spPr/>
        <p:txBody>
          <a:bodyPr/>
          <a:lstStyle/>
          <a:p>
            <a:r>
              <a:rPr lang="en-AU" dirty="0"/>
              <a:t>Global settlement recap</a:t>
            </a:r>
          </a:p>
        </p:txBody>
      </p:sp>
      <p:sp>
        <p:nvSpPr>
          <p:cNvPr id="6" name="Content Placeholder 5">
            <a:extLst>
              <a:ext uri="{FF2B5EF4-FFF2-40B4-BE49-F238E27FC236}">
                <a16:creationId xmlns:a16="http://schemas.microsoft.com/office/drawing/2014/main" id="{E4372E59-F762-49A4-9396-EEDC00389F5B}"/>
              </a:ext>
            </a:extLst>
          </p:cNvPr>
          <p:cNvSpPr>
            <a:spLocks noGrp="1"/>
          </p:cNvSpPr>
          <p:nvPr>
            <p:ph idx="1"/>
          </p:nvPr>
        </p:nvSpPr>
        <p:spPr>
          <a:xfrm>
            <a:off x="176646" y="1741880"/>
            <a:ext cx="8770787" cy="4102167"/>
          </a:xfrm>
        </p:spPr>
        <p:txBody>
          <a:bodyPr>
            <a:normAutofit/>
          </a:bodyPr>
          <a:lstStyle/>
          <a:p>
            <a:r>
              <a:rPr lang="en-AU" sz="2400" dirty="0"/>
              <a:t>On 6 December 2018, the AEMC finalised a rule to implement Global Settlement (GS)</a:t>
            </a:r>
          </a:p>
          <a:p>
            <a:r>
              <a:rPr lang="en-AU" sz="2400" dirty="0"/>
              <a:t>GS is an alternative methodology for settling electricity within a distribution area. It will replace settlement-by-difference. GS will:</a:t>
            </a:r>
          </a:p>
          <a:p>
            <a:pPr lvl="1"/>
            <a:r>
              <a:rPr lang="en-AU" sz="2000" dirty="0"/>
              <a:t>remove any inequity between retailers</a:t>
            </a:r>
          </a:p>
          <a:p>
            <a:pPr lvl="1"/>
            <a:r>
              <a:rPr lang="en-AU" sz="2000" dirty="0"/>
              <a:t>provide visibility of the unaccounted for energy (UFE) within distribution areas</a:t>
            </a:r>
          </a:p>
          <a:p>
            <a:r>
              <a:rPr lang="en-AU" sz="2400" dirty="0"/>
              <a:t>More information is provided in the Global Settlement fact sheet: </a:t>
            </a:r>
            <a:r>
              <a:rPr lang="en-AU" sz="2400" dirty="0">
                <a:hlinkClick r:id="rId2"/>
              </a:rPr>
              <a:t>http://www.aemo.com.au/-/media/Files/Electricity/NEM/5MS/Program-Information/2018/5MS_What-is-global-settlement.pdf</a:t>
            </a:r>
            <a:endParaRPr lang="en-AU" sz="2400" dirty="0"/>
          </a:p>
        </p:txBody>
      </p:sp>
      <p:sp>
        <p:nvSpPr>
          <p:cNvPr id="3" name="Slide Number Placeholder 2">
            <a:extLst>
              <a:ext uri="{FF2B5EF4-FFF2-40B4-BE49-F238E27FC236}">
                <a16:creationId xmlns:a16="http://schemas.microsoft.com/office/drawing/2014/main" id="{6F13BDEF-A7EC-4BD3-87FB-F0A9075FC857}"/>
              </a:ext>
            </a:extLst>
          </p:cNvPr>
          <p:cNvSpPr>
            <a:spLocks noGrp="1"/>
          </p:cNvSpPr>
          <p:nvPr>
            <p:ph type="sldNum" sz="quarter" idx="12"/>
          </p:nvPr>
        </p:nvSpPr>
        <p:spPr/>
        <p:txBody>
          <a:bodyPr/>
          <a:lstStyle/>
          <a:p>
            <a:fld id="{4EC81F68-4976-451A-B2E9-79BCBD2F70CC}" type="slidenum">
              <a:rPr lang="en-AU" smtClean="0"/>
              <a:t>9</a:t>
            </a:fld>
            <a:endParaRPr lang="en-AU" dirty="0"/>
          </a:p>
        </p:txBody>
      </p:sp>
    </p:spTree>
    <p:extLst>
      <p:ext uri="{BB962C8B-B14F-4D97-AF65-F5344CB8AC3E}">
        <p14:creationId xmlns:p14="http://schemas.microsoft.com/office/powerpoint/2010/main" val="3066283392"/>
      </p:ext>
    </p:extLst>
  </p:cSld>
  <p:clrMapOvr>
    <a:masterClrMapping/>
  </p:clrMapOvr>
</p:sld>
</file>

<file path=ppt/theme/theme1.xml><?xml version="1.0" encoding="utf-8"?>
<a:theme xmlns:a="http://schemas.openxmlformats.org/drawingml/2006/main" name="Office Theme">
  <a:themeElements>
    <a:clrScheme name="AEMO PPT 2018">
      <a:dk1>
        <a:srgbClr val="222324"/>
      </a:dk1>
      <a:lt1>
        <a:srgbClr val="FFFFFF"/>
      </a:lt1>
      <a:dk2>
        <a:srgbClr val="000000"/>
      </a:dk2>
      <a:lt2>
        <a:srgbClr val="E0E8EA"/>
      </a:lt2>
      <a:accent1>
        <a:srgbClr val="C41230"/>
      </a:accent1>
      <a:accent2>
        <a:srgbClr val="360F3C"/>
      </a:accent2>
      <a:accent3>
        <a:srgbClr val="F37421"/>
      </a:accent3>
      <a:accent4>
        <a:srgbClr val="FFC222"/>
      </a:accent4>
      <a:accent5>
        <a:srgbClr val="82859C"/>
      </a:accent5>
      <a:accent6>
        <a:srgbClr val="B3E0EE"/>
      </a:accent6>
      <a:hlink>
        <a:srgbClr val="C41230"/>
      </a:hlink>
      <a:folHlink>
        <a:srgbClr val="C41230"/>
      </a:folHlink>
    </a:clrScheme>
    <a:fontScheme name="AEMO TW Segoe">
      <a:majorFont>
        <a:latin typeface="Century Gothic"/>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 4-3 v3.potx" id="{C7FD2093-610A-4D61-ACEB-F5994A26DD88}" vid="{C097FF71-F871-4FB0-B620-0BE05792AC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2964DDED0EC4A8D459028649F1056" ma:contentTypeVersion="9" ma:contentTypeDescription="Create a new document." ma:contentTypeScope="" ma:versionID="27127d227ca6605b988fabbc9f61fe32">
  <xsd:schema xmlns:xsd="http://www.w3.org/2001/XMLSchema" xmlns:xs="http://www.w3.org/2001/XMLSchema" xmlns:p="http://schemas.microsoft.com/office/2006/metadata/properties" xmlns:ns2="99eba8f5-7fec-4c00-afe1-f2f2944c28a7" xmlns:ns3="ff08f022-2cdc-49e5-914c-f7e666dadb4c" targetNamespace="http://schemas.microsoft.com/office/2006/metadata/properties" ma:root="true" ma:fieldsID="36ee1c2a545b8609ba4ad83a8c08c771" ns2:_="" ns3:_="">
    <xsd:import namespace="99eba8f5-7fec-4c00-afe1-f2f2944c28a7"/>
    <xsd:import namespace="ff08f022-2cdc-49e5-914c-f7e666dadb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ba8f5-7fec-4c00-afe1-f2f2944c2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08f022-2cdc-49e5-914c-f7e666dadb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1A2BE-49B2-48F1-A7A4-66D51E895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ba8f5-7fec-4c00-afe1-f2f2944c28a7"/>
    <ds:schemaRef ds:uri="ff08f022-2cdc-49e5-914c-f7e666dadb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ED7EBB-7A98-4A4D-BB2B-0D50B79307CC}">
  <ds:schemaRefs>
    <ds:schemaRef ds:uri="http://schemas.microsoft.com/sharepoint/v3/contenttype/forms"/>
  </ds:schemaRefs>
</ds:datastoreItem>
</file>

<file path=customXml/itemProps3.xml><?xml version="1.0" encoding="utf-8"?>
<ds:datastoreItem xmlns:ds="http://schemas.openxmlformats.org/officeDocument/2006/customXml" ds:itemID="{315E2E20-FE73-4BC7-9448-C3B61E7BE66E}">
  <ds:schemaRefs>
    <ds:schemaRef ds:uri="http://schemas.microsoft.com/sharepoint/v3"/>
    <ds:schemaRef ds:uri="http://purl.org/dc/terms/"/>
    <ds:schemaRef ds:uri="http://schemas.openxmlformats.org/package/2006/metadata/core-properties"/>
    <ds:schemaRef ds:uri="a14523ce-dede-483e-883a-2d83261080bd"/>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4-3 full colour</Template>
  <TotalTime>1999</TotalTime>
  <Words>5197</Words>
  <Application>Microsoft Office PowerPoint</Application>
  <PresentationFormat>On-screen Show (4:3)</PresentationFormat>
  <Paragraphs>1125</Paragraphs>
  <Slides>68</Slides>
  <Notes>5</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5MS &amp; GS Vendor Briefing Session #2</vt:lpstr>
      <vt:lpstr>Agenda</vt:lpstr>
      <vt:lpstr>5MS rule overview</vt:lpstr>
      <vt:lpstr>Background – current NEM dispatch and settlement arrangements</vt:lpstr>
      <vt:lpstr>30-minute settlement</vt:lpstr>
      <vt:lpstr>AEMC decision</vt:lpstr>
      <vt:lpstr>What is required to implement 5MS?</vt:lpstr>
      <vt:lpstr>GS rule overview</vt:lpstr>
      <vt:lpstr>Global settlement recap</vt:lpstr>
      <vt:lpstr>Settlements by Difference vs Global Settlements</vt:lpstr>
      <vt:lpstr>Global settlement implementation timeline</vt:lpstr>
      <vt:lpstr>Key areas affected by global settlement</vt:lpstr>
      <vt:lpstr>Program Update </vt:lpstr>
      <vt:lpstr>5MS &amp; GS Program Timeline</vt:lpstr>
      <vt:lpstr>5MS Program Timeline (to July ‘20) Level 1 and External Level 2 Milestones</vt:lpstr>
      <vt:lpstr>Readiness Update</vt:lpstr>
      <vt:lpstr>5MS/GS Market Readiness Workstream Scope</vt:lpstr>
      <vt:lpstr>Staged Transition – System Implementations (dates indicative)</vt:lpstr>
      <vt:lpstr>Staged Transition – Systems and Metering (dates indicative)</vt:lpstr>
      <vt:lpstr>Market Readiness</vt:lpstr>
      <vt:lpstr>How to Access Information and Engage  </vt:lpstr>
      <vt:lpstr>AEMO Website</vt:lpstr>
      <vt:lpstr>Working Group Records</vt:lpstr>
      <vt:lpstr>Upcoming information sessions calendar</vt:lpstr>
      <vt:lpstr>Staging Environment</vt:lpstr>
      <vt:lpstr>5MS Staging Environment</vt:lpstr>
      <vt:lpstr>5MS Staging Environment</vt:lpstr>
      <vt:lpstr>Dispatch</vt:lpstr>
      <vt:lpstr>5MS Staging Environment – Dispatch – Bidding API</vt:lpstr>
      <vt:lpstr>5MS Staging Environment – Dispatch – New Web Interface and FTP</vt:lpstr>
      <vt:lpstr>Bidding Data Model Changes</vt:lpstr>
      <vt:lpstr>Bidding Data Model Changes</vt:lpstr>
      <vt:lpstr>Bidding Data Model Changes</vt:lpstr>
      <vt:lpstr>Pricing</vt:lpstr>
      <vt:lpstr>Systems Workstream – Dispatch and Operations</vt:lpstr>
      <vt:lpstr>5MS Staging Environment - Dispatch</vt:lpstr>
      <vt:lpstr>Metering</vt:lpstr>
      <vt:lpstr>Metering</vt:lpstr>
      <vt:lpstr>Meter Data Delivery</vt:lpstr>
      <vt:lpstr>Meter Data Delivery</vt:lpstr>
      <vt:lpstr>Meter Data Delivery</vt:lpstr>
      <vt:lpstr>RM Reports</vt:lpstr>
      <vt:lpstr>RM Reports</vt:lpstr>
      <vt:lpstr>New NMI Classification Codes (1)</vt:lpstr>
      <vt:lpstr>New NMI Classification Codes (2)</vt:lpstr>
      <vt:lpstr>MSATS Web Portal</vt:lpstr>
      <vt:lpstr>B2M Communications - B2M via API</vt:lpstr>
      <vt:lpstr>B2M Communications - B2M via API</vt:lpstr>
      <vt:lpstr>Systems Workstream - Metering</vt:lpstr>
      <vt:lpstr>5MS Staging Environment - Metering</vt:lpstr>
      <vt:lpstr>Reallocations</vt:lpstr>
      <vt:lpstr>Reallocations</vt:lpstr>
      <vt:lpstr>Reallocations Web UI</vt:lpstr>
      <vt:lpstr>Reallocations –  functionality available in Staging</vt:lpstr>
      <vt:lpstr>Reallocations –  functionality available in Staging</vt:lpstr>
      <vt:lpstr>Reallocations –  functionality available in Staging</vt:lpstr>
      <vt:lpstr>Reallocations APIs –  functionality available in Staging</vt:lpstr>
      <vt:lpstr>Settlements</vt:lpstr>
      <vt:lpstr>Settlements Calculations</vt:lpstr>
      <vt:lpstr>Settlements Calculations</vt:lpstr>
      <vt:lpstr>Billing &amp; Invoicing:  what’s changing</vt:lpstr>
      <vt:lpstr>UFE (Global Settlements)</vt:lpstr>
      <vt:lpstr>Settlements &amp; Billing  Data Model – added columns</vt:lpstr>
      <vt:lpstr>Settlements &amp; Billing  Data Model – New tables</vt:lpstr>
      <vt:lpstr>Settlements &amp; Billing  Data Model – New tables</vt:lpstr>
      <vt:lpstr>Systems Workstream - Settlements</vt:lpstr>
      <vt:lpstr>5MS Staging Environment – Settlement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Monica Morona</dc:creator>
  <cp:lastModifiedBy>Monica Morona</cp:lastModifiedBy>
  <cp:revision>30</cp:revision>
  <dcterms:created xsi:type="dcterms:W3CDTF">2019-10-08T23:54:54Z</dcterms:created>
  <dcterms:modified xsi:type="dcterms:W3CDTF">2021-06-04T05:29:45Z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0x010100A0E2964DDED0EC4A8D459028649F1056</vt:lpwstr>
  </property>
  <property fmtid="{D5CDD505-2E9C-101B-9397-08002B2CF9AE}" pid="3" name="AEMODocumentType">
    <vt:lpwstr>1;#Operational Record|859762f2-4462-42eb-9744-c955c7e2c540</vt:lpwstr>
  </property>
  <property fmtid="{D5CDD505-2E9C-101B-9397-08002B2CF9AE}" pid="4" name="AEMOKeywords">
    <vt:lpwstr/>
  </property>
  <property fmtid="{D5CDD505-2E9C-101B-9397-08002B2CF9AE}" pid="5" name="_dlc_DocIdItemGuid">
    <vt:lpwstr>801d7707-b2a9-49b8-ae4d-fc49239f01fe</vt:lpwstr>
  </property>
  <property fmtid="{D5CDD505-2E9C-101B-9397-08002B2CF9AE}" pid="6" name="AEMODocumentTypeTaxHTField0">
    <vt:lpwstr>Operational Record|859762f2-4462-42eb-9744-c955c7e2c540</vt:lpwstr>
  </property>
  <property fmtid="{D5CDD505-2E9C-101B-9397-08002B2CF9AE}" pid="7" name="TaxCatchAll">
    <vt:lpwstr>1;#Operational Record|859762f2-4462-42eb-9744-c955c7e2c540</vt:lpwstr>
  </property>
  <property fmtid="{D5CDD505-2E9C-101B-9397-08002B2CF9AE}" pid="8" name="AEMOKeywordsTaxHTField0">
    <vt:lpwstr/>
  </property>
</Properties>
</file>