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268" r:id="rId5"/>
    <p:sldId id="280" r:id="rId6"/>
    <p:sldId id="287" r:id="rId7"/>
    <p:sldId id="349" r:id="rId8"/>
    <p:sldId id="350" r:id="rId9"/>
    <p:sldId id="351" r:id="rId10"/>
    <p:sldId id="277" r:id="rId11"/>
    <p:sldId id="370" r:id="rId12"/>
    <p:sldId id="289" r:id="rId13"/>
    <p:sldId id="378" r:id="rId14"/>
    <p:sldId id="307" r:id="rId15"/>
    <p:sldId id="290" r:id="rId16"/>
    <p:sldId id="269" r:id="rId17"/>
    <p:sldId id="291" r:id="rId18"/>
    <p:sldId id="381" r:id="rId19"/>
    <p:sldId id="380" r:id="rId20"/>
    <p:sldId id="279" r:id="rId21"/>
    <p:sldId id="463" r:id="rId22"/>
    <p:sldId id="466" r:id="rId23"/>
    <p:sldId id="465" r:id="rId24"/>
    <p:sldId id="382" r:id="rId25"/>
    <p:sldId id="468" r:id="rId26"/>
    <p:sldId id="469" r:id="rId27"/>
    <p:sldId id="464" r:id="rId28"/>
    <p:sldId id="317" r:id="rId29"/>
    <p:sldId id="281" r:id="rId30"/>
    <p:sldId id="296" r:id="rId31"/>
    <p:sldId id="379" r:id="rId32"/>
    <p:sldId id="283" r:id="rId33"/>
    <p:sldId id="282" r:id="rId34"/>
    <p:sldId id="421" r:id="rId35"/>
    <p:sldId id="473" r:id="rId36"/>
    <p:sldId id="471" r:id="rId37"/>
    <p:sldId id="313" r:id="rId38"/>
    <p:sldId id="314" r:id="rId39"/>
    <p:sldId id="474" r:id="rId40"/>
    <p:sldId id="475" r:id="rId41"/>
    <p:sldId id="470" r:id="rId42"/>
    <p:sldId id="467" r:id="rId43"/>
    <p:sldId id="288" r:id="rId44"/>
    <p:sldId id="297" r:id="rId45"/>
    <p:sldId id="293" r:id="rId46"/>
    <p:sldId id="261" r:id="rId47"/>
  </p:sldIdLst>
  <p:sldSz cx="10691813" cy="7559675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23B"/>
    <a:srgbClr val="5F1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E5C0E5-7FD6-415A-906D-533B9A9EEAC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44541716-30FC-4E22-B204-A386277EFC4C}">
      <dgm:prSet phldrT="[Text]"/>
      <dgm:spPr/>
      <dgm:t>
        <a:bodyPr/>
        <a:lstStyle/>
        <a:p>
          <a:r>
            <a:rPr lang="en-AU" dirty="0"/>
            <a:t>Focus Groups</a:t>
          </a:r>
        </a:p>
      </dgm:t>
    </dgm:pt>
    <dgm:pt modelId="{160C23BB-99E9-4A98-B3D4-04C35DFCC160}" type="parTrans" cxnId="{875CCC75-57E8-475D-A984-79A800B32FE9}">
      <dgm:prSet/>
      <dgm:spPr/>
      <dgm:t>
        <a:bodyPr/>
        <a:lstStyle/>
        <a:p>
          <a:endParaRPr lang="en-AU"/>
        </a:p>
      </dgm:t>
    </dgm:pt>
    <dgm:pt modelId="{380DAF62-DD8B-4C1C-BB1A-363B3B13E202}" type="sibTrans" cxnId="{875CCC75-57E8-475D-A984-79A800B32FE9}">
      <dgm:prSet/>
      <dgm:spPr/>
      <dgm:t>
        <a:bodyPr/>
        <a:lstStyle/>
        <a:p>
          <a:endParaRPr lang="en-AU"/>
        </a:p>
      </dgm:t>
    </dgm:pt>
    <dgm:pt modelId="{6A8C447A-1DA4-4CA5-8931-A68F3376FDA6}">
      <dgm:prSet phldrT="[Text]"/>
      <dgm:spPr/>
      <dgm:t>
        <a:bodyPr/>
        <a:lstStyle/>
        <a:p>
          <a:r>
            <a:rPr lang="en-AU" dirty="0"/>
            <a:t>High-Level Impact Assessment (HLIA)</a:t>
          </a:r>
        </a:p>
      </dgm:t>
    </dgm:pt>
    <dgm:pt modelId="{AA05BC2A-A0C8-4A13-BF3D-1B09E544ADD9}" type="parTrans" cxnId="{4DD756D2-B4ED-4593-AC4D-A16183BF7167}">
      <dgm:prSet/>
      <dgm:spPr/>
      <dgm:t>
        <a:bodyPr/>
        <a:lstStyle/>
        <a:p>
          <a:endParaRPr lang="en-AU"/>
        </a:p>
      </dgm:t>
    </dgm:pt>
    <dgm:pt modelId="{C669DB82-A12B-40A9-A18F-B12A613A15B1}" type="sibTrans" cxnId="{4DD756D2-B4ED-4593-AC4D-A16183BF7167}">
      <dgm:prSet/>
      <dgm:spPr/>
      <dgm:t>
        <a:bodyPr/>
        <a:lstStyle/>
        <a:p>
          <a:endParaRPr lang="en-AU"/>
        </a:p>
      </dgm:t>
    </dgm:pt>
    <dgm:pt modelId="{38967863-E10E-4C56-BEAE-DD50AC433371}">
      <dgm:prSet phldrT="[Text]"/>
      <dgm:spPr/>
      <dgm:t>
        <a:bodyPr/>
        <a:lstStyle/>
        <a:p>
          <a:r>
            <a:rPr lang="en-AU" dirty="0"/>
            <a:t>Consultation</a:t>
          </a:r>
        </a:p>
      </dgm:t>
    </dgm:pt>
    <dgm:pt modelId="{CAC57A56-086E-4FE7-8C1C-C76333E3B8EA}" type="parTrans" cxnId="{6A33F98F-4A52-4217-854A-C05384263AE6}">
      <dgm:prSet/>
      <dgm:spPr/>
      <dgm:t>
        <a:bodyPr/>
        <a:lstStyle/>
        <a:p>
          <a:endParaRPr lang="en-AU"/>
        </a:p>
      </dgm:t>
    </dgm:pt>
    <dgm:pt modelId="{9ED53806-1C53-4B4E-B4B4-4ABECBEB94BF}" type="sibTrans" cxnId="{6A33F98F-4A52-4217-854A-C05384263AE6}">
      <dgm:prSet/>
      <dgm:spPr/>
      <dgm:t>
        <a:bodyPr/>
        <a:lstStyle/>
        <a:p>
          <a:endParaRPr lang="en-AU"/>
        </a:p>
      </dgm:t>
    </dgm:pt>
    <dgm:pt modelId="{795B4073-7C62-4210-A894-BB8CE6642FDB}">
      <dgm:prSet phldrT="[Text]"/>
      <dgm:spPr/>
      <dgm:t>
        <a:bodyPr/>
        <a:lstStyle/>
        <a:p>
          <a:r>
            <a:rPr lang="en-AU" dirty="0"/>
            <a:t>Requirements</a:t>
          </a:r>
        </a:p>
      </dgm:t>
    </dgm:pt>
    <dgm:pt modelId="{3D66D3DF-CA87-4378-B6D5-8263BE072211}" type="parTrans" cxnId="{A4B033A0-A4C8-4532-B6F0-FED0D1F1B2B5}">
      <dgm:prSet/>
      <dgm:spPr/>
      <dgm:t>
        <a:bodyPr/>
        <a:lstStyle/>
        <a:p>
          <a:endParaRPr lang="en-AU"/>
        </a:p>
      </dgm:t>
    </dgm:pt>
    <dgm:pt modelId="{02433B97-4E21-493A-AC54-7DE30A029BAF}" type="sibTrans" cxnId="{A4B033A0-A4C8-4532-B6F0-FED0D1F1B2B5}">
      <dgm:prSet/>
      <dgm:spPr/>
      <dgm:t>
        <a:bodyPr/>
        <a:lstStyle/>
        <a:p>
          <a:endParaRPr lang="en-AU"/>
        </a:p>
      </dgm:t>
    </dgm:pt>
    <dgm:pt modelId="{FC7C902E-640C-45EC-80F4-EF8A388BE1FA}">
      <dgm:prSet phldrT="[Text]"/>
      <dgm:spPr/>
      <dgm:t>
        <a:bodyPr/>
        <a:lstStyle/>
        <a:p>
          <a:r>
            <a:rPr lang="en-AU" dirty="0"/>
            <a:t>Design and Development</a:t>
          </a:r>
        </a:p>
      </dgm:t>
    </dgm:pt>
    <dgm:pt modelId="{DD979379-F553-471D-96B8-573D67ACFFA7}" type="parTrans" cxnId="{DC48DD37-CB2C-465A-A152-230CD2E0C70D}">
      <dgm:prSet/>
      <dgm:spPr/>
      <dgm:t>
        <a:bodyPr/>
        <a:lstStyle/>
        <a:p>
          <a:endParaRPr lang="en-AU"/>
        </a:p>
      </dgm:t>
    </dgm:pt>
    <dgm:pt modelId="{D6C80BB6-C8A1-48D2-9A66-60A9471D33ED}" type="sibTrans" cxnId="{DC48DD37-CB2C-465A-A152-230CD2E0C70D}">
      <dgm:prSet/>
      <dgm:spPr/>
      <dgm:t>
        <a:bodyPr/>
        <a:lstStyle/>
        <a:p>
          <a:endParaRPr lang="en-AU"/>
        </a:p>
      </dgm:t>
    </dgm:pt>
    <dgm:pt modelId="{AC6EAD9F-B2E4-4AC7-A710-0D81D142B6EF}">
      <dgm:prSet phldrT="[Text]"/>
      <dgm:spPr/>
      <dgm:t>
        <a:bodyPr/>
        <a:lstStyle/>
        <a:p>
          <a:r>
            <a:rPr lang="en-AU" dirty="0"/>
            <a:t>Initial Requirements</a:t>
          </a:r>
        </a:p>
      </dgm:t>
    </dgm:pt>
    <dgm:pt modelId="{8DA80A21-B72F-47F9-8E93-7BE938A53326}" type="parTrans" cxnId="{FADD818B-6F85-4591-BDA9-B94027C00B10}">
      <dgm:prSet/>
      <dgm:spPr/>
      <dgm:t>
        <a:bodyPr/>
        <a:lstStyle/>
        <a:p>
          <a:endParaRPr lang="en-AU"/>
        </a:p>
      </dgm:t>
    </dgm:pt>
    <dgm:pt modelId="{1D20E5C9-CEF3-41AA-BF30-F7D690B0F661}" type="sibTrans" cxnId="{FADD818B-6F85-4591-BDA9-B94027C00B10}">
      <dgm:prSet/>
      <dgm:spPr/>
      <dgm:t>
        <a:bodyPr/>
        <a:lstStyle/>
        <a:p>
          <a:endParaRPr lang="en-AU"/>
        </a:p>
      </dgm:t>
    </dgm:pt>
    <dgm:pt modelId="{43861B59-E455-40FF-860C-76E9E4FC32C1}">
      <dgm:prSet phldrT="[Text]"/>
      <dgm:spPr/>
      <dgm:t>
        <a:bodyPr/>
        <a:lstStyle/>
        <a:p>
          <a:r>
            <a:rPr lang="en-AU" dirty="0"/>
            <a:t>High-level design </a:t>
          </a:r>
        </a:p>
      </dgm:t>
    </dgm:pt>
    <dgm:pt modelId="{A8932F2C-0AC6-41C0-8C00-1355883BC378}" type="parTrans" cxnId="{8749BDCC-CC41-4758-B067-DC5663044BF5}">
      <dgm:prSet/>
      <dgm:spPr/>
      <dgm:t>
        <a:bodyPr/>
        <a:lstStyle/>
        <a:p>
          <a:endParaRPr lang="en-AU"/>
        </a:p>
      </dgm:t>
    </dgm:pt>
    <dgm:pt modelId="{DF4D44C9-0B5F-4609-9E1C-BA74C402445E}" type="sibTrans" cxnId="{8749BDCC-CC41-4758-B067-DC5663044BF5}">
      <dgm:prSet/>
      <dgm:spPr/>
      <dgm:t>
        <a:bodyPr/>
        <a:lstStyle/>
        <a:p>
          <a:endParaRPr lang="en-AU"/>
        </a:p>
      </dgm:t>
    </dgm:pt>
    <dgm:pt modelId="{B4A9360E-4B00-4EDE-AA5B-BC76CE71DF83}">
      <dgm:prSet phldrT="[Text]"/>
      <dgm:spPr/>
      <dgm:t>
        <a:bodyPr/>
        <a:lstStyle/>
        <a:p>
          <a:r>
            <a:rPr lang="en-AU" dirty="0"/>
            <a:t>Technical Specifications</a:t>
          </a:r>
        </a:p>
      </dgm:t>
    </dgm:pt>
    <dgm:pt modelId="{58D7EA52-A2EA-46CE-8752-42E04CE3F48E}" type="parTrans" cxnId="{3C2BDF62-5A7E-4E83-9B44-1C4E819B8D81}">
      <dgm:prSet/>
      <dgm:spPr/>
      <dgm:t>
        <a:bodyPr/>
        <a:lstStyle/>
        <a:p>
          <a:endParaRPr lang="en-AU"/>
        </a:p>
      </dgm:t>
    </dgm:pt>
    <dgm:pt modelId="{57206827-E20D-4DDE-AA6D-944C75AE3E21}" type="sibTrans" cxnId="{3C2BDF62-5A7E-4E83-9B44-1C4E819B8D81}">
      <dgm:prSet/>
      <dgm:spPr/>
      <dgm:t>
        <a:bodyPr/>
        <a:lstStyle/>
        <a:p>
          <a:endParaRPr lang="en-AU"/>
        </a:p>
      </dgm:t>
    </dgm:pt>
    <dgm:pt modelId="{71797CC5-E9B3-46FB-92CF-65FE32F540C2}">
      <dgm:prSet phldrT="[Text]"/>
      <dgm:spPr/>
      <dgm:t>
        <a:bodyPr/>
        <a:lstStyle/>
        <a:p>
          <a:r>
            <a:rPr lang="en-AU" dirty="0"/>
            <a:t>Review of HLIA</a:t>
          </a:r>
        </a:p>
      </dgm:t>
    </dgm:pt>
    <dgm:pt modelId="{B4137265-4586-4779-9FB0-33EC3A9571B2}" type="parTrans" cxnId="{3234801C-AC5F-4FB2-BBB5-7B6F5DDBD232}">
      <dgm:prSet/>
      <dgm:spPr/>
      <dgm:t>
        <a:bodyPr/>
        <a:lstStyle/>
        <a:p>
          <a:endParaRPr lang="en-AU"/>
        </a:p>
      </dgm:t>
    </dgm:pt>
    <dgm:pt modelId="{83F7ED21-F57C-4042-8D8A-BDB82643B4F7}" type="sibTrans" cxnId="{3234801C-AC5F-4FB2-BBB5-7B6F5DDBD232}">
      <dgm:prSet/>
      <dgm:spPr/>
      <dgm:t>
        <a:bodyPr/>
        <a:lstStyle/>
        <a:p>
          <a:endParaRPr lang="en-AU"/>
        </a:p>
      </dgm:t>
    </dgm:pt>
    <dgm:pt modelId="{2BC5BDF4-BD9F-4377-B5A9-0E2CBFED5772}">
      <dgm:prSet phldrT="[Text]"/>
      <dgm:spPr/>
      <dgm:t>
        <a:bodyPr/>
        <a:lstStyle/>
        <a:p>
          <a:r>
            <a:rPr lang="en-AU" dirty="0"/>
            <a:t>Review of High-level design</a:t>
          </a:r>
        </a:p>
      </dgm:t>
    </dgm:pt>
    <dgm:pt modelId="{CF38EE63-4340-448D-80C0-38504BA6D8B0}" type="parTrans" cxnId="{F25DA193-94E2-4AE1-9642-BBB049F8AABE}">
      <dgm:prSet/>
      <dgm:spPr/>
      <dgm:t>
        <a:bodyPr/>
        <a:lstStyle/>
        <a:p>
          <a:endParaRPr lang="en-AU"/>
        </a:p>
      </dgm:t>
    </dgm:pt>
    <dgm:pt modelId="{8E7D294A-A2FE-4140-9461-25099A30FE7F}" type="sibTrans" cxnId="{F25DA193-94E2-4AE1-9642-BBB049F8AABE}">
      <dgm:prSet/>
      <dgm:spPr/>
      <dgm:t>
        <a:bodyPr/>
        <a:lstStyle/>
        <a:p>
          <a:endParaRPr lang="en-AU"/>
        </a:p>
      </dgm:t>
    </dgm:pt>
    <dgm:pt modelId="{3E4481DB-0A00-4ACE-A6E2-526EC7C333A2}">
      <dgm:prSet phldrT="[Text]" custT="1"/>
      <dgm:spPr/>
      <dgm:t>
        <a:bodyPr/>
        <a:lstStyle/>
        <a:p>
          <a:r>
            <a:rPr lang="en-AU" sz="1800" dirty="0"/>
            <a:t>Design</a:t>
          </a:r>
        </a:p>
      </dgm:t>
    </dgm:pt>
    <dgm:pt modelId="{404F7641-5FCE-4139-925D-511D5BE69DE9}" type="parTrans" cxnId="{1ECF242A-6642-4233-A07F-3BE9267DAD3C}">
      <dgm:prSet/>
      <dgm:spPr/>
      <dgm:t>
        <a:bodyPr/>
        <a:lstStyle/>
        <a:p>
          <a:endParaRPr lang="en-AU"/>
        </a:p>
      </dgm:t>
    </dgm:pt>
    <dgm:pt modelId="{ED400F79-B040-445A-BCF4-1AC13726830D}" type="sibTrans" cxnId="{1ECF242A-6642-4233-A07F-3BE9267DAD3C}">
      <dgm:prSet/>
      <dgm:spPr/>
      <dgm:t>
        <a:bodyPr/>
        <a:lstStyle/>
        <a:p>
          <a:endParaRPr lang="en-AU"/>
        </a:p>
      </dgm:t>
    </dgm:pt>
    <dgm:pt modelId="{EDB6C6C0-CD3E-4D51-B593-FD3CDDDD92BA}">
      <dgm:prSet phldrT="[Text]" custT="1"/>
      <dgm:spPr/>
      <dgm:t>
        <a:bodyPr/>
        <a:lstStyle/>
        <a:p>
          <a:r>
            <a:rPr lang="en-AU" sz="1800" dirty="0"/>
            <a:t>Technical Specification review</a:t>
          </a:r>
        </a:p>
      </dgm:t>
    </dgm:pt>
    <dgm:pt modelId="{EA44AABB-5E18-4F5B-B95A-DCF7D22440FC}" type="parTrans" cxnId="{F66D294C-70B2-4A35-897F-387AA5D215D7}">
      <dgm:prSet/>
      <dgm:spPr/>
      <dgm:t>
        <a:bodyPr/>
        <a:lstStyle/>
        <a:p>
          <a:endParaRPr lang="en-AU"/>
        </a:p>
      </dgm:t>
    </dgm:pt>
    <dgm:pt modelId="{D7235B23-BBA8-418B-A2CF-DB515FFFE3F0}" type="sibTrans" cxnId="{F66D294C-70B2-4A35-897F-387AA5D215D7}">
      <dgm:prSet/>
      <dgm:spPr/>
      <dgm:t>
        <a:bodyPr/>
        <a:lstStyle/>
        <a:p>
          <a:endParaRPr lang="en-AU"/>
        </a:p>
      </dgm:t>
    </dgm:pt>
    <dgm:pt modelId="{8010506C-8235-495A-9698-CFE00B65FF49}" type="pres">
      <dgm:prSet presAssocID="{DEE5C0E5-7FD6-415A-906D-533B9A9EEACB}" presName="rootnode" presStyleCnt="0">
        <dgm:presLayoutVars>
          <dgm:chMax/>
          <dgm:chPref/>
          <dgm:dir/>
          <dgm:animLvl val="lvl"/>
        </dgm:presLayoutVars>
      </dgm:prSet>
      <dgm:spPr/>
    </dgm:pt>
    <dgm:pt modelId="{0F5F4ABB-46F9-41B2-A3B9-A67DEA854ABC}" type="pres">
      <dgm:prSet presAssocID="{44541716-30FC-4E22-B204-A386277EFC4C}" presName="composite" presStyleCnt="0"/>
      <dgm:spPr/>
    </dgm:pt>
    <dgm:pt modelId="{5436A8A7-C6BF-471C-B72C-EF3359F68143}" type="pres">
      <dgm:prSet presAssocID="{44541716-30FC-4E22-B204-A386277EFC4C}" presName="bentUpArrow1" presStyleLbl="alignImgPlace1" presStyleIdx="0" presStyleCnt="2" custLinFactX="-4708" custLinFactNeighborX="-100000" custLinFactNeighborY="4513"/>
      <dgm:spPr/>
    </dgm:pt>
    <dgm:pt modelId="{11288684-7FC2-4661-9160-6E39B951B6FF}" type="pres">
      <dgm:prSet presAssocID="{44541716-30FC-4E22-B204-A386277EFC4C}" presName="ParentText" presStyleLbl="node1" presStyleIdx="0" presStyleCnt="3" custLinFactNeighborX="-70812" custLinFactNeighborY="3830">
        <dgm:presLayoutVars>
          <dgm:chMax val="1"/>
          <dgm:chPref val="1"/>
          <dgm:bulletEnabled val="1"/>
        </dgm:presLayoutVars>
      </dgm:prSet>
      <dgm:spPr/>
    </dgm:pt>
    <dgm:pt modelId="{1C9F3BBA-DD45-4E63-87BE-6C825FDA6759}" type="pres">
      <dgm:prSet presAssocID="{44541716-30FC-4E22-B204-A386277EFC4C}" presName="ChildText" presStyleLbl="revTx" presStyleIdx="0" presStyleCnt="3" custScaleX="286132" custLinFactNeighborX="71166" custLinFactNeighborY="-270">
        <dgm:presLayoutVars>
          <dgm:chMax val="0"/>
          <dgm:chPref val="0"/>
          <dgm:bulletEnabled val="1"/>
        </dgm:presLayoutVars>
      </dgm:prSet>
      <dgm:spPr/>
    </dgm:pt>
    <dgm:pt modelId="{9621640C-9915-440A-BAA4-FF0F22E7B615}" type="pres">
      <dgm:prSet presAssocID="{380DAF62-DD8B-4C1C-BB1A-363B3B13E202}" presName="sibTrans" presStyleCnt="0"/>
      <dgm:spPr/>
    </dgm:pt>
    <dgm:pt modelId="{79FBA202-EA32-4DD7-B9CA-0D781D167C50}" type="pres">
      <dgm:prSet presAssocID="{38967863-E10E-4C56-BEAE-DD50AC433371}" presName="composite" presStyleCnt="0"/>
      <dgm:spPr/>
    </dgm:pt>
    <dgm:pt modelId="{A662FD0E-2EBA-4E4B-806D-80FD71449321}" type="pres">
      <dgm:prSet presAssocID="{38967863-E10E-4C56-BEAE-DD50AC433371}" presName="bentUpArrow1" presStyleLbl="alignImgPlace1" presStyleIdx="1" presStyleCnt="2" custLinFactX="-4708" custLinFactNeighborX="-100000" custLinFactNeighborY="4513"/>
      <dgm:spPr/>
    </dgm:pt>
    <dgm:pt modelId="{C6BC2A91-2EF7-4D6D-B268-5D7674BFCA7E}" type="pres">
      <dgm:prSet presAssocID="{38967863-E10E-4C56-BEAE-DD50AC433371}" presName="ParentText" presStyleLbl="node1" presStyleIdx="1" presStyleCnt="3" custLinFactNeighborX="-70812" custLinFactNeighborY="3830">
        <dgm:presLayoutVars>
          <dgm:chMax val="1"/>
          <dgm:chPref val="1"/>
          <dgm:bulletEnabled val="1"/>
        </dgm:presLayoutVars>
      </dgm:prSet>
      <dgm:spPr/>
    </dgm:pt>
    <dgm:pt modelId="{B94D129B-F6C0-4B36-AD93-AFB24B6FDCC9}" type="pres">
      <dgm:prSet presAssocID="{38967863-E10E-4C56-BEAE-DD50AC433371}" presName="ChildText" presStyleLbl="revTx" presStyleIdx="1" presStyleCnt="3" custScaleX="215397" custLinFactNeighborX="-32869" custLinFactNeighborY="1643">
        <dgm:presLayoutVars>
          <dgm:chMax val="0"/>
          <dgm:chPref val="0"/>
          <dgm:bulletEnabled val="1"/>
        </dgm:presLayoutVars>
      </dgm:prSet>
      <dgm:spPr/>
    </dgm:pt>
    <dgm:pt modelId="{DA5F7B28-7123-49CD-87CD-0C6F100390DE}" type="pres">
      <dgm:prSet presAssocID="{9ED53806-1C53-4B4E-B4B4-4ABECBEB94BF}" presName="sibTrans" presStyleCnt="0"/>
      <dgm:spPr/>
    </dgm:pt>
    <dgm:pt modelId="{BD5DEBE2-4565-44D9-ACDE-8FCB71B63477}" type="pres">
      <dgm:prSet presAssocID="{FC7C902E-640C-45EC-80F4-EF8A388BE1FA}" presName="composite" presStyleCnt="0"/>
      <dgm:spPr/>
    </dgm:pt>
    <dgm:pt modelId="{0AC63EAA-EF71-4FF4-9F79-B1752C24E70B}" type="pres">
      <dgm:prSet presAssocID="{FC7C902E-640C-45EC-80F4-EF8A388BE1FA}" presName="ParentText" presStyleLbl="node1" presStyleIdx="2" presStyleCnt="3" custLinFactX="-5666" custLinFactNeighborX="-100000" custLinFactNeighborY="-33">
        <dgm:presLayoutVars>
          <dgm:chMax val="1"/>
          <dgm:chPref val="1"/>
          <dgm:bulletEnabled val="1"/>
        </dgm:presLayoutVars>
      </dgm:prSet>
      <dgm:spPr/>
    </dgm:pt>
    <dgm:pt modelId="{C7A66125-524C-4E10-AC2B-A741F0E632E4}" type="pres">
      <dgm:prSet presAssocID="{FC7C902E-640C-45EC-80F4-EF8A388BE1FA}" presName="FinalChildText" presStyleLbl="revTx" presStyleIdx="2" presStyleCnt="3" custScaleX="219164" custLinFactNeighborX="-6848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D2BA8C1A-91AC-4B96-8A5D-5573044904D2}" type="presOf" srcId="{FC7C902E-640C-45EC-80F4-EF8A388BE1FA}" destId="{0AC63EAA-EF71-4FF4-9F79-B1752C24E70B}" srcOrd="0" destOrd="0" presId="urn:microsoft.com/office/officeart/2005/8/layout/StepDownProcess"/>
    <dgm:cxn modelId="{3234801C-AC5F-4FB2-BBB5-7B6F5DDBD232}" srcId="{38967863-E10E-4C56-BEAE-DD50AC433371}" destId="{71797CC5-E9B3-46FB-92CF-65FE32F540C2}" srcOrd="0" destOrd="0" parTransId="{B4137265-4586-4779-9FB0-33EC3A9571B2}" sibTransId="{83F7ED21-F57C-4042-8D8A-BDB82643B4F7}"/>
    <dgm:cxn modelId="{B0BC3321-F651-4E9D-80C8-EA543B6951C3}" type="presOf" srcId="{71797CC5-E9B3-46FB-92CF-65FE32F540C2}" destId="{B94D129B-F6C0-4B36-AD93-AFB24B6FDCC9}" srcOrd="0" destOrd="0" presId="urn:microsoft.com/office/officeart/2005/8/layout/StepDownProcess"/>
    <dgm:cxn modelId="{E108FA27-41A7-4F36-B0B9-F921528C9268}" type="presOf" srcId="{2BC5BDF4-BD9F-4377-B5A9-0E2CBFED5772}" destId="{B94D129B-F6C0-4B36-AD93-AFB24B6FDCC9}" srcOrd="0" destOrd="1" presId="urn:microsoft.com/office/officeart/2005/8/layout/StepDownProcess"/>
    <dgm:cxn modelId="{1ECF242A-6642-4233-A07F-3BE9267DAD3C}" srcId="{FC7C902E-640C-45EC-80F4-EF8A388BE1FA}" destId="{3E4481DB-0A00-4ACE-A6E2-526EC7C333A2}" srcOrd="0" destOrd="0" parTransId="{404F7641-5FCE-4139-925D-511D5BE69DE9}" sibTransId="{ED400F79-B040-445A-BCF4-1AC13726830D}"/>
    <dgm:cxn modelId="{36B2C32E-4D93-40F7-BAF1-BE90D41099A7}" type="presOf" srcId="{3E4481DB-0A00-4ACE-A6E2-526EC7C333A2}" destId="{C7A66125-524C-4E10-AC2B-A741F0E632E4}" srcOrd="0" destOrd="0" presId="urn:microsoft.com/office/officeart/2005/8/layout/StepDownProcess"/>
    <dgm:cxn modelId="{DC48DD37-CB2C-465A-A152-230CD2E0C70D}" srcId="{DEE5C0E5-7FD6-415A-906D-533B9A9EEACB}" destId="{FC7C902E-640C-45EC-80F4-EF8A388BE1FA}" srcOrd="2" destOrd="0" parTransId="{DD979379-F553-471D-96B8-573D67ACFFA7}" sibTransId="{D6C80BB6-C8A1-48D2-9A66-60A9471D33ED}"/>
    <dgm:cxn modelId="{F4D0FD3F-AE4A-40FD-9D89-6E277BD5B516}" type="presOf" srcId="{43861B59-E455-40FF-860C-76E9E4FC32C1}" destId="{1C9F3BBA-DD45-4E63-87BE-6C825FDA6759}" srcOrd="0" destOrd="2" presId="urn:microsoft.com/office/officeart/2005/8/layout/StepDownProcess"/>
    <dgm:cxn modelId="{3C2BDF62-5A7E-4E83-9B44-1C4E819B8D81}" srcId="{38967863-E10E-4C56-BEAE-DD50AC433371}" destId="{B4A9360E-4B00-4EDE-AA5B-BC76CE71DF83}" srcOrd="3" destOrd="0" parTransId="{58D7EA52-A2EA-46CE-8752-42E04CE3F48E}" sibTransId="{57206827-E20D-4DDE-AA6D-944C75AE3E21}"/>
    <dgm:cxn modelId="{D566AA63-A05D-4462-BC36-ECD9DAB10C13}" type="presOf" srcId="{AC6EAD9F-B2E4-4AC7-A710-0D81D142B6EF}" destId="{1C9F3BBA-DD45-4E63-87BE-6C825FDA6759}" srcOrd="0" destOrd="1" presId="urn:microsoft.com/office/officeart/2005/8/layout/StepDownProcess"/>
    <dgm:cxn modelId="{10A7CE63-59A6-4D73-9922-5A84B22E1AD5}" type="presOf" srcId="{DEE5C0E5-7FD6-415A-906D-533B9A9EEACB}" destId="{8010506C-8235-495A-9698-CFE00B65FF49}" srcOrd="0" destOrd="0" presId="urn:microsoft.com/office/officeart/2005/8/layout/StepDownProcess"/>
    <dgm:cxn modelId="{F66D294C-70B2-4A35-897F-387AA5D215D7}" srcId="{FC7C902E-640C-45EC-80F4-EF8A388BE1FA}" destId="{EDB6C6C0-CD3E-4D51-B593-FD3CDDDD92BA}" srcOrd="1" destOrd="0" parTransId="{EA44AABB-5E18-4F5B-B95A-DCF7D22440FC}" sibTransId="{D7235B23-BBA8-418B-A2CF-DB515FFFE3F0}"/>
    <dgm:cxn modelId="{0C79556C-A6FD-48C3-BA21-DB270E2ADBE4}" type="presOf" srcId="{44541716-30FC-4E22-B204-A386277EFC4C}" destId="{11288684-7FC2-4661-9160-6E39B951B6FF}" srcOrd="0" destOrd="0" presId="urn:microsoft.com/office/officeart/2005/8/layout/StepDownProcess"/>
    <dgm:cxn modelId="{875CCC75-57E8-475D-A984-79A800B32FE9}" srcId="{DEE5C0E5-7FD6-415A-906D-533B9A9EEACB}" destId="{44541716-30FC-4E22-B204-A386277EFC4C}" srcOrd="0" destOrd="0" parTransId="{160C23BB-99E9-4A98-B3D4-04C35DFCC160}" sibTransId="{380DAF62-DD8B-4C1C-BB1A-363B3B13E202}"/>
    <dgm:cxn modelId="{09F97384-0D94-427F-924D-A678C30AD273}" type="presOf" srcId="{B4A9360E-4B00-4EDE-AA5B-BC76CE71DF83}" destId="{B94D129B-F6C0-4B36-AD93-AFB24B6FDCC9}" srcOrd="0" destOrd="3" presId="urn:microsoft.com/office/officeart/2005/8/layout/StepDownProcess"/>
    <dgm:cxn modelId="{FADD818B-6F85-4591-BDA9-B94027C00B10}" srcId="{44541716-30FC-4E22-B204-A386277EFC4C}" destId="{AC6EAD9F-B2E4-4AC7-A710-0D81D142B6EF}" srcOrd="1" destOrd="0" parTransId="{8DA80A21-B72F-47F9-8E93-7BE938A53326}" sibTransId="{1D20E5C9-CEF3-41AA-BF30-F7D690B0F661}"/>
    <dgm:cxn modelId="{6A33F98F-4A52-4217-854A-C05384263AE6}" srcId="{DEE5C0E5-7FD6-415A-906D-533B9A9EEACB}" destId="{38967863-E10E-4C56-BEAE-DD50AC433371}" srcOrd="1" destOrd="0" parTransId="{CAC57A56-086E-4FE7-8C1C-C76333E3B8EA}" sibTransId="{9ED53806-1C53-4B4E-B4B4-4ABECBEB94BF}"/>
    <dgm:cxn modelId="{F25DA193-94E2-4AE1-9642-BBB049F8AABE}" srcId="{38967863-E10E-4C56-BEAE-DD50AC433371}" destId="{2BC5BDF4-BD9F-4377-B5A9-0E2CBFED5772}" srcOrd="1" destOrd="0" parTransId="{CF38EE63-4340-448D-80C0-38504BA6D8B0}" sibTransId="{8E7D294A-A2FE-4140-9461-25099A30FE7F}"/>
    <dgm:cxn modelId="{5971EB9F-307A-4297-B5D7-C8516414F571}" type="presOf" srcId="{795B4073-7C62-4210-A894-BB8CE6642FDB}" destId="{B94D129B-F6C0-4B36-AD93-AFB24B6FDCC9}" srcOrd="0" destOrd="2" presId="urn:microsoft.com/office/officeart/2005/8/layout/StepDownProcess"/>
    <dgm:cxn modelId="{A4B033A0-A4C8-4532-B6F0-FED0D1F1B2B5}" srcId="{38967863-E10E-4C56-BEAE-DD50AC433371}" destId="{795B4073-7C62-4210-A894-BB8CE6642FDB}" srcOrd="2" destOrd="0" parTransId="{3D66D3DF-CA87-4378-B6D5-8263BE072211}" sibTransId="{02433B97-4E21-493A-AC54-7DE30A029BAF}"/>
    <dgm:cxn modelId="{8749BDCC-CC41-4758-B067-DC5663044BF5}" srcId="{44541716-30FC-4E22-B204-A386277EFC4C}" destId="{43861B59-E455-40FF-860C-76E9E4FC32C1}" srcOrd="2" destOrd="0" parTransId="{A8932F2C-0AC6-41C0-8C00-1355883BC378}" sibTransId="{DF4D44C9-0B5F-4609-9E1C-BA74C402445E}"/>
    <dgm:cxn modelId="{4DD756D2-B4ED-4593-AC4D-A16183BF7167}" srcId="{44541716-30FC-4E22-B204-A386277EFC4C}" destId="{6A8C447A-1DA4-4CA5-8931-A68F3376FDA6}" srcOrd="0" destOrd="0" parTransId="{AA05BC2A-A0C8-4A13-BF3D-1B09E544ADD9}" sibTransId="{C669DB82-A12B-40A9-A18F-B12A613A15B1}"/>
    <dgm:cxn modelId="{054D9ED6-02C9-4069-AECE-601490A4BBD0}" type="presOf" srcId="{6A8C447A-1DA4-4CA5-8931-A68F3376FDA6}" destId="{1C9F3BBA-DD45-4E63-87BE-6C825FDA6759}" srcOrd="0" destOrd="0" presId="urn:microsoft.com/office/officeart/2005/8/layout/StepDownProcess"/>
    <dgm:cxn modelId="{3321E5DE-04CC-405E-AF0F-349514EF6AA8}" type="presOf" srcId="{38967863-E10E-4C56-BEAE-DD50AC433371}" destId="{C6BC2A91-2EF7-4D6D-B268-5D7674BFCA7E}" srcOrd="0" destOrd="0" presId="urn:microsoft.com/office/officeart/2005/8/layout/StepDownProcess"/>
    <dgm:cxn modelId="{23E4F3E5-50F4-47DE-A9D3-AB14FA33800E}" type="presOf" srcId="{EDB6C6C0-CD3E-4D51-B593-FD3CDDDD92BA}" destId="{C7A66125-524C-4E10-AC2B-A741F0E632E4}" srcOrd="0" destOrd="1" presId="urn:microsoft.com/office/officeart/2005/8/layout/StepDownProcess"/>
    <dgm:cxn modelId="{CE2B3651-BF62-4441-98CB-2694CF5A85AF}" type="presParOf" srcId="{8010506C-8235-495A-9698-CFE00B65FF49}" destId="{0F5F4ABB-46F9-41B2-A3B9-A67DEA854ABC}" srcOrd="0" destOrd="0" presId="urn:microsoft.com/office/officeart/2005/8/layout/StepDownProcess"/>
    <dgm:cxn modelId="{51BE593A-8CCD-468B-81D4-3C6DF398082E}" type="presParOf" srcId="{0F5F4ABB-46F9-41B2-A3B9-A67DEA854ABC}" destId="{5436A8A7-C6BF-471C-B72C-EF3359F68143}" srcOrd="0" destOrd="0" presId="urn:microsoft.com/office/officeart/2005/8/layout/StepDownProcess"/>
    <dgm:cxn modelId="{71932BD2-40A7-466E-9018-17A3B839749A}" type="presParOf" srcId="{0F5F4ABB-46F9-41B2-A3B9-A67DEA854ABC}" destId="{11288684-7FC2-4661-9160-6E39B951B6FF}" srcOrd="1" destOrd="0" presId="urn:microsoft.com/office/officeart/2005/8/layout/StepDownProcess"/>
    <dgm:cxn modelId="{CA23AD7C-9618-4AA6-9CCF-5A9E14C28B3E}" type="presParOf" srcId="{0F5F4ABB-46F9-41B2-A3B9-A67DEA854ABC}" destId="{1C9F3BBA-DD45-4E63-87BE-6C825FDA6759}" srcOrd="2" destOrd="0" presId="urn:microsoft.com/office/officeart/2005/8/layout/StepDownProcess"/>
    <dgm:cxn modelId="{8D882AD1-7FE3-4FCB-B0BF-C8D206F7EBDC}" type="presParOf" srcId="{8010506C-8235-495A-9698-CFE00B65FF49}" destId="{9621640C-9915-440A-BAA4-FF0F22E7B615}" srcOrd="1" destOrd="0" presId="urn:microsoft.com/office/officeart/2005/8/layout/StepDownProcess"/>
    <dgm:cxn modelId="{19CE167C-4C9F-438F-8069-13BB54A3EA45}" type="presParOf" srcId="{8010506C-8235-495A-9698-CFE00B65FF49}" destId="{79FBA202-EA32-4DD7-B9CA-0D781D167C50}" srcOrd="2" destOrd="0" presId="urn:microsoft.com/office/officeart/2005/8/layout/StepDownProcess"/>
    <dgm:cxn modelId="{5B79FE7C-B259-4F6A-A385-1A44FE0330EC}" type="presParOf" srcId="{79FBA202-EA32-4DD7-B9CA-0D781D167C50}" destId="{A662FD0E-2EBA-4E4B-806D-80FD71449321}" srcOrd="0" destOrd="0" presId="urn:microsoft.com/office/officeart/2005/8/layout/StepDownProcess"/>
    <dgm:cxn modelId="{71345A8E-4F60-4121-AB5A-76F10F5FC8F1}" type="presParOf" srcId="{79FBA202-EA32-4DD7-B9CA-0D781D167C50}" destId="{C6BC2A91-2EF7-4D6D-B268-5D7674BFCA7E}" srcOrd="1" destOrd="0" presId="urn:microsoft.com/office/officeart/2005/8/layout/StepDownProcess"/>
    <dgm:cxn modelId="{7D0A5C60-B961-4848-AC38-6CF4A2F09BEB}" type="presParOf" srcId="{79FBA202-EA32-4DD7-B9CA-0D781D167C50}" destId="{B94D129B-F6C0-4B36-AD93-AFB24B6FDCC9}" srcOrd="2" destOrd="0" presId="urn:microsoft.com/office/officeart/2005/8/layout/StepDownProcess"/>
    <dgm:cxn modelId="{A7D446E3-F6CE-4805-9052-B688AE9083BB}" type="presParOf" srcId="{8010506C-8235-495A-9698-CFE00B65FF49}" destId="{DA5F7B28-7123-49CD-87CD-0C6F100390DE}" srcOrd="3" destOrd="0" presId="urn:microsoft.com/office/officeart/2005/8/layout/StepDownProcess"/>
    <dgm:cxn modelId="{86F26E89-8F14-47EE-BFAD-C99E59ECA4B4}" type="presParOf" srcId="{8010506C-8235-495A-9698-CFE00B65FF49}" destId="{BD5DEBE2-4565-44D9-ACDE-8FCB71B63477}" srcOrd="4" destOrd="0" presId="urn:microsoft.com/office/officeart/2005/8/layout/StepDownProcess"/>
    <dgm:cxn modelId="{4468C09D-0128-4459-8099-9BDEE5422DCE}" type="presParOf" srcId="{BD5DEBE2-4565-44D9-ACDE-8FCB71B63477}" destId="{0AC63EAA-EF71-4FF4-9F79-B1752C24E70B}" srcOrd="0" destOrd="0" presId="urn:microsoft.com/office/officeart/2005/8/layout/StepDownProcess"/>
    <dgm:cxn modelId="{37858D4B-B51A-4308-AE16-ABE953681E08}" type="presParOf" srcId="{BD5DEBE2-4565-44D9-ACDE-8FCB71B63477}" destId="{C7A66125-524C-4E10-AC2B-A741F0E632E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A44310-4F86-4356-AA3B-BD46CC739F2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E04B6C7-29CD-4FC1-AA27-6C763F8EF2E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AU" dirty="0"/>
            <a:t>Issue/options</a:t>
          </a:r>
        </a:p>
      </dgm:t>
    </dgm:pt>
    <dgm:pt modelId="{7F38A045-F45C-46C7-BECB-507DF26B2ABC}" type="parTrans" cxnId="{D7658913-934A-4F70-AD7B-2F23683C702E}">
      <dgm:prSet/>
      <dgm:spPr/>
      <dgm:t>
        <a:bodyPr/>
        <a:lstStyle/>
        <a:p>
          <a:endParaRPr lang="en-AU"/>
        </a:p>
      </dgm:t>
    </dgm:pt>
    <dgm:pt modelId="{E7F68528-068D-41F4-9CFF-77A5E59F2617}" type="sibTrans" cxnId="{D7658913-934A-4F70-AD7B-2F23683C702E}">
      <dgm:prSet/>
      <dgm:spPr/>
      <dgm:t>
        <a:bodyPr/>
        <a:lstStyle/>
        <a:p>
          <a:endParaRPr lang="en-AU"/>
        </a:p>
      </dgm:t>
    </dgm:pt>
    <dgm:pt modelId="{B7DE1BB3-6F58-4C22-A6E8-FB6586D0B147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AU" dirty="0"/>
            <a:t>Brainstorm</a:t>
          </a:r>
        </a:p>
      </dgm:t>
    </dgm:pt>
    <dgm:pt modelId="{63714F23-161C-4572-8F34-A2F50AF62EE1}" type="parTrans" cxnId="{C7987159-FE20-45DB-9676-47DBCE73BCA8}">
      <dgm:prSet/>
      <dgm:spPr/>
      <dgm:t>
        <a:bodyPr/>
        <a:lstStyle/>
        <a:p>
          <a:endParaRPr lang="en-AU"/>
        </a:p>
      </dgm:t>
    </dgm:pt>
    <dgm:pt modelId="{7A59272C-502C-45DF-8985-F75387EBD379}" type="sibTrans" cxnId="{C7987159-FE20-45DB-9676-47DBCE73BCA8}">
      <dgm:prSet/>
      <dgm:spPr/>
      <dgm:t>
        <a:bodyPr/>
        <a:lstStyle/>
        <a:p>
          <a:endParaRPr lang="en-AU"/>
        </a:p>
      </dgm:t>
    </dgm:pt>
    <dgm:pt modelId="{F10C95F6-F63C-460D-B932-FF8D8CE002A5}">
      <dgm:prSet phldrT="[Text]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AU" dirty="0"/>
            <a:t>Recommendation</a:t>
          </a:r>
        </a:p>
      </dgm:t>
    </dgm:pt>
    <dgm:pt modelId="{EED27B5A-637B-4DF4-833D-93C6B1B7F79D}" type="parTrans" cxnId="{CC492A18-56C3-445A-A79C-E744EA45F118}">
      <dgm:prSet/>
      <dgm:spPr/>
      <dgm:t>
        <a:bodyPr/>
        <a:lstStyle/>
        <a:p>
          <a:endParaRPr lang="en-AU"/>
        </a:p>
      </dgm:t>
    </dgm:pt>
    <dgm:pt modelId="{8849BFCE-ABFF-49C6-8B98-D20B2D23039F}" type="sibTrans" cxnId="{CC492A18-56C3-445A-A79C-E744EA45F118}">
      <dgm:prSet/>
      <dgm:spPr/>
      <dgm:t>
        <a:bodyPr/>
        <a:lstStyle/>
        <a:p>
          <a:endParaRPr lang="en-AU"/>
        </a:p>
      </dgm:t>
    </dgm:pt>
    <dgm:pt modelId="{205ADF27-9B48-4B9F-ABA7-F0F393D8F715}" type="pres">
      <dgm:prSet presAssocID="{70A44310-4F86-4356-AA3B-BD46CC739F2C}" presName="CompostProcess" presStyleCnt="0">
        <dgm:presLayoutVars>
          <dgm:dir/>
          <dgm:resizeHandles val="exact"/>
        </dgm:presLayoutVars>
      </dgm:prSet>
      <dgm:spPr/>
    </dgm:pt>
    <dgm:pt modelId="{0AE86604-D0A8-403D-AB66-11F754A199CF}" type="pres">
      <dgm:prSet presAssocID="{70A44310-4F86-4356-AA3B-BD46CC739F2C}" presName="arrow" presStyleLbl="bgShp" presStyleIdx="0" presStyleCnt="1" custLinFactNeighborX="407" custLinFactNeighborY="6801"/>
      <dgm:spPr/>
    </dgm:pt>
    <dgm:pt modelId="{4D665440-C00F-40FC-B148-6FEA1FE5370C}" type="pres">
      <dgm:prSet presAssocID="{70A44310-4F86-4356-AA3B-BD46CC739F2C}" presName="linearProcess" presStyleCnt="0"/>
      <dgm:spPr/>
    </dgm:pt>
    <dgm:pt modelId="{75DB8BB8-D71C-41D1-A1AD-2DB623C195A7}" type="pres">
      <dgm:prSet presAssocID="{1E04B6C7-29CD-4FC1-AA27-6C763F8EF2EA}" presName="textNode" presStyleLbl="node1" presStyleIdx="0" presStyleCnt="3">
        <dgm:presLayoutVars>
          <dgm:bulletEnabled val="1"/>
        </dgm:presLayoutVars>
      </dgm:prSet>
      <dgm:spPr/>
    </dgm:pt>
    <dgm:pt modelId="{E7B01525-0D29-43B7-8BBA-019AA52B6DD5}" type="pres">
      <dgm:prSet presAssocID="{E7F68528-068D-41F4-9CFF-77A5E59F2617}" presName="sibTrans" presStyleCnt="0"/>
      <dgm:spPr/>
    </dgm:pt>
    <dgm:pt modelId="{46A0F47F-6D97-404F-9DF8-DB30F782FEA7}" type="pres">
      <dgm:prSet presAssocID="{B7DE1BB3-6F58-4C22-A6E8-FB6586D0B147}" presName="textNode" presStyleLbl="node1" presStyleIdx="1" presStyleCnt="3">
        <dgm:presLayoutVars>
          <dgm:bulletEnabled val="1"/>
        </dgm:presLayoutVars>
      </dgm:prSet>
      <dgm:spPr/>
    </dgm:pt>
    <dgm:pt modelId="{2840652D-FFF4-48BE-A75F-4D139AE0263A}" type="pres">
      <dgm:prSet presAssocID="{7A59272C-502C-45DF-8985-F75387EBD379}" presName="sibTrans" presStyleCnt="0"/>
      <dgm:spPr/>
    </dgm:pt>
    <dgm:pt modelId="{92DB0C75-D426-4C9D-B0AE-5F456A4E7BC4}" type="pres">
      <dgm:prSet presAssocID="{F10C95F6-F63C-460D-B932-FF8D8CE002A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7658913-934A-4F70-AD7B-2F23683C702E}" srcId="{70A44310-4F86-4356-AA3B-BD46CC739F2C}" destId="{1E04B6C7-29CD-4FC1-AA27-6C763F8EF2EA}" srcOrd="0" destOrd="0" parTransId="{7F38A045-F45C-46C7-BECB-507DF26B2ABC}" sibTransId="{E7F68528-068D-41F4-9CFF-77A5E59F2617}"/>
    <dgm:cxn modelId="{CC492A18-56C3-445A-A79C-E744EA45F118}" srcId="{70A44310-4F86-4356-AA3B-BD46CC739F2C}" destId="{F10C95F6-F63C-460D-B932-FF8D8CE002A5}" srcOrd="2" destOrd="0" parTransId="{EED27B5A-637B-4DF4-833D-93C6B1B7F79D}" sibTransId="{8849BFCE-ABFF-49C6-8B98-D20B2D23039F}"/>
    <dgm:cxn modelId="{A6C66A5C-DA55-4E6E-9EAA-EAB25CB5911C}" type="presOf" srcId="{B7DE1BB3-6F58-4C22-A6E8-FB6586D0B147}" destId="{46A0F47F-6D97-404F-9DF8-DB30F782FEA7}" srcOrd="0" destOrd="0" presId="urn:microsoft.com/office/officeart/2005/8/layout/hProcess9"/>
    <dgm:cxn modelId="{C7987159-FE20-45DB-9676-47DBCE73BCA8}" srcId="{70A44310-4F86-4356-AA3B-BD46CC739F2C}" destId="{B7DE1BB3-6F58-4C22-A6E8-FB6586D0B147}" srcOrd="1" destOrd="0" parTransId="{63714F23-161C-4572-8F34-A2F50AF62EE1}" sibTransId="{7A59272C-502C-45DF-8985-F75387EBD379}"/>
    <dgm:cxn modelId="{428381A9-BE00-435C-BB6A-391B1E6F8376}" type="presOf" srcId="{F10C95F6-F63C-460D-B932-FF8D8CE002A5}" destId="{92DB0C75-D426-4C9D-B0AE-5F456A4E7BC4}" srcOrd="0" destOrd="0" presId="urn:microsoft.com/office/officeart/2005/8/layout/hProcess9"/>
    <dgm:cxn modelId="{81FA5EDA-D67C-4A34-BC1F-2EBC9F8DF6E1}" type="presOf" srcId="{1E04B6C7-29CD-4FC1-AA27-6C763F8EF2EA}" destId="{75DB8BB8-D71C-41D1-A1AD-2DB623C195A7}" srcOrd="0" destOrd="0" presId="urn:microsoft.com/office/officeart/2005/8/layout/hProcess9"/>
    <dgm:cxn modelId="{F180D6E5-5709-4DEA-9047-2B507E18606F}" type="presOf" srcId="{70A44310-4F86-4356-AA3B-BD46CC739F2C}" destId="{205ADF27-9B48-4B9F-ABA7-F0F393D8F715}" srcOrd="0" destOrd="0" presId="urn:microsoft.com/office/officeart/2005/8/layout/hProcess9"/>
    <dgm:cxn modelId="{9D844B81-5D91-401F-9FE7-779D34E35DFA}" type="presParOf" srcId="{205ADF27-9B48-4B9F-ABA7-F0F393D8F715}" destId="{0AE86604-D0A8-403D-AB66-11F754A199CF}" srcOrd="0" destOrd="0" presId="urn:microsoft.com/office/officeart/2005/8/layout/hProcess9"/>
    <dgm:cxn modelId="{4D37D37B-E2ED-4E4D-B61D-7C11A5A2A41A}" type="presParOf" srcId="{205ADF27-9B48-4B9F-ABA7-F0F393D8F715}" destId="{4D665440-C00F-40FC-B148-6FEA1FE5370C}" srcOrd="1" destOrd="0" presId="urn:microsoft.com/office/officeart/2005/8/layout/hProcess9"/>
    <dgm:cxn modelId="{BF346A36-C3A4-40E5-9386-67601C693A70}" type="presParOf" srcId="{4D665440-C00F-40FC-B148-6FEA1FE5370C}" destId="{75DB8BB8-D71C-41D1-A1AD-2DB623C195A7}" srcOrd="0" destOrd="0" presId="urn:microsoft.com/office/officeart/2005/8/layout/hProcess9"/>
    <dgm:cxn modelId="{F88D5F5C-CAD5-4F76-9C6F-08154E984C46}" type="presParOf" srcId="{4D665440-C00F-40FC-B148-6FEA1FE5370C}" destId="{E7B01525-0D29-43B7-8BBA-019AA52B6DD5}" srcOrd="1" destOrd="0" presId="urn:microsoft.com/office/officeart/2005/8/layout/hProcess9"/>
    <dgm:cxn modelId="{19558BA7-23E5-479B-9CE4-8AAD2839FB6C}" type="presParOf" srcId="{4D665440-C00F-40FC-B148-6FEA1FE5370C}" destId="{46A0F47F-6D97-404F-9DF8-DB30F782FEA7}" srcOrd="2" destOrd="0" presId="urn:microsoft.com/office/officeart/2005/8/layout/hProcess9"/>
    <dgm:cxn modelId="{071ED214-8D5B-4412-ABEC-065371471662}" type="presParOf" srcId="{4D665440-C00F-40FC-B148-6FEA1FE5370C}" destId="{2840652D-FFF4-48BE-A75F-4D139AE0263A}" srcOrd="3" destOrd="0" presId="urn:microsoft.com/office/officeart/2005/8/layout/hProcess9"/>
    <dgm:cxn modelId="{33D0033B-7E83-4556-8BB6-66B40382D786}" type="presParOf" srcId="{4D665440-C00F-40FC-B148-6FEA1FE5370C}" destId="{92DB0C75-D426-4C9D-B0AE-5F456A4E7BC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6A8A7-C6BF-471C-B72C-EF3359F68143}">
      <dsp:nvSpPr>
        <dsp:cNvPr id="0" name=""/>
        <dsp:cNvSpPr/>
      </dsp:nvSpPr>
      <dsp:spPr>
        <a:xfrm rot="5400000">
          <a:off x="85009" y="1443778"/>
          <a:ext cx="1227887" cy="13979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288684-7FC2-4661-9160-6E39B951B6FF}">
      <dsp:nvSpPr>
        <dsp:cNvPr id="0" name=""/>
        <dsp:cNvSpPr/>
      </dsp:nvSpPr>
      <dsp:spPr>
        <a:xfrm>
          <a:off x="0" y="82640"/>
          <a:ext cx="2067040" cy="144686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600" kern="1200" dirty="0"/>
            <a:t>Focus Groups</a:t>
          </a:r>
        </a:p>
      </dsp:txBody>
      <dsp:txXfrm>
        <a:off x="70643" y="153283"/>
        <a:ext cx="1925754" cy="1305575"/>
      </dsp:txXfrm>
    </dsp:sp>
    <dsp:sp modelId="{1C9F3BBA-DD45-4E63-87BE-6C825FDA6759}">
      <dsp:nvSpPr>
        <dsp:cNvPr id="0" name=""/>
        <dsp:cNvSpPr/>
      </dsp:nvSpPr>
      <dsp:spPr>
        <a:xfrm>
          <a:off x="2208915" y="162059"/>
          <a:ext cx="4301617" cy="116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700" kern="1200" dirty="0"/>
            <a:t>High-Level Impact Assessment (HLIA)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700" kern="1200" dirty="0"/>
            <a:t>Initial Requirements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700" kern="1200" dirty="0"/>
            <a:t>High-level design </a:t>
          </a:r>
        </a:p>
      </dsp:txBody>
      <dsp:txXfrm>
        <a:off x="2208915" y="162059"/>
        <a:ext cx="4301617" cy="1169417"/>
      </dsp:txXfrm>
    </dsp:sp>
    <dsp:sp modelId="{A662FD0E-2EBA-4E4B-806D-80FD71449321}">
      <dsp:nvSpPr>
        <dsp:cNvPr id="0" name=""/>
        <dsp:cNvSpPr/>
      </dsp:nvSpPr>
      <dsp:spPr>
        <a:xfrm rot="5400000">
          <a:off x="1718083" y="3069080"/>
          <a:ext cx="1227887" cy="13979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C2A91-2EF7-4D6D-B268-5D7674BFCA7E}">
      <dsp:nvSpPr>
        <dsp:cNvPr id="0" name=""/>
        <dsp:cNvSpPr/>
      </dsp:nvSpPr>
      <dsp:spPr>
        <a:xfrm>
          <a:off x="1392776" y="1707942"/>
          <a:ext cx="2067040" cy="144686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600" kern="1200" dirty="0"/>
            <a:t>Consultation</a:t>
          </a:r>
        </a:p>
      </dsp:txBody>
      <dsp:txXfrm>
        <a:off x="1463419" y="1778585"/>
        <a:ext cx="1925754" cy="1305575"/>
      </dsp:txXfrm>
    </dsp:sp>
    <dsp:sp modelId="{B94D129B-F6C0-4B36-AD93-AFB24B6FDCC9}">
      <dsp:nvSpPr>
        <dsp:cNvPr id="0" name=""/>
        <dsp:cNvSpPr/>
      </dsp:nvSpPr>
      <dsp:spPr>
        <a:xfrm>
          <a:off x="3561966" y="1809732"/>
          <a:ext cx="3238210" cy="116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700" kern="1200" dirty="0"/>
            <a:t>Review of HLIA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700" kern="1200" dirty="0"/>
            <a:t>Review of High-level design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700" kern="1200" dirty="0"/>
            <a:t>Requirements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700" kern="1200" dirty="0"/>
            <a:t>Technical Specifications</a:t>
          </a:r>
        </a:p>
      </dsp:txBody>
      <dsp:txXfrm>
        <a:off x="3561966" y="1809732"/>
        <a:ext cx="3238210" cy="1169417"/>
      </dsp:txXfrm>
    </dsp:sp>
    <dsp:sp modelId="{0AC63EAA-EF71-4FF4-9F79-B1752C24E70B}">
      <dsp:nvSpPr>
        <dsp:cNvPr id="0" name=""/>
        <dsp:cNvSpPr/>
      </dsp:nvSpPr>
      <dsp:spPr>
        <a:xfrm>
          <a:off x="3057705" y="3277353"/>
          <a:ext cx="2067040" cy="144686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600" kern="1200" dirty="0"/>
            <a:t>Design and Development</a:t>
          </a:r>
        </a:p>
      </dsp:txBody>
      <dsp:txXfrm>
        <a:off x="3128348" y="3347996"/>
        <a:ext cx="1925754" cy="1305575"/>
      </dsp:txXfrm>
    </dsp:sp>
    <dsp:sp modelId="{C7A66125-524C-4E10-AC2B-A741F0E632E4}">
      <dsp:nvSpPr>
        <dsp:cNvPr id="0" name=""/>
        <dsp:cNvSpPr/>
      </dsp:nvSpPr>
      <dsp:spPr>
        <a:xfrm>
          <a:off x="5383661" y="3415821"/>
          <a:ext cx="3294842" cy="116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800" kern="1200" dirty="0"/>
            <a:t>Design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800" kern="1200" dirty="0"/>
            <a:t>Technical Specification review</a:t>
          </a:r>
        </a:p>
      </dsp:txBody>
      <dsp:txXfrm>
        <a:off x="5383661" y="3415821"/>
        <a:ext cx="3294842" cy="1169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86604-D0A8-403D-AB66-11F754A199CF}">
      <dsp:nvSpPr>
        <dsp:cNvPr id="0" name=""/>
        <dsp:cNvSpPr/>
      </dsp:nvSpPr>
      <dsp:spPr>
        <a:xfrm>
          <a:off x="432100" y="0"/>
          <a:ext cx="4681206" cy="348244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DB8BB8-D71C-41D1-A1AD-2DB623C195A7}">
      <dsp:nvSpPr>
        <dsp:cNvPr id="0" name=""/>
        <dsp:cNvSpPr/>
      </dsp:nvSpPr>
      <dsp:spPr>
        <a:xfrm>
          <a:off x="5916" y="1044733"/>
          <a:ext cx="1772662" cy="1392978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Issue/options</a:t>
          </a:r>
        </a:p>
      </dsp:txBody>
      <dsp:txXfrm>
        <a:off x="73916" y="1112733"/>
        <a:ext cx="1636662" cy="1256978"/>
      </dsp:txXfrm>
    </dsp:sp>
    <dsp:sp modelId="{46A0F47F-6D97-404F-9DF8-DB30F782FEA7}">
      <dsp:nvSpPr>
        <dsp:cNvPr id="0" name=""/>
        <dsp:cNvSpPr/>
      </dsp:nvSpPr>
      <dsp:spPr>
        <a:xfrm>
          <a:off x="1867319" y="1044733"/>
          <a:ext cx="1772662" cy="1392978"/>
        </a:xfrm>
        <a:prstGeom prst="round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Brainstorm</a:t>
          </a:r>
        </a:p>
      </dsp:txBody>
      <dsp:txXfrm>
        <a:off x="1935319" y="1112733"/>
        <a:ext cx="1636662" cy="1256978"/>
      </dsp:txXfrm>
    </dsp:sp>
    <dsp:sp modelId="{92DB0C75-D426-4C9D-B0AE-5F456A4E7BC4}">
      <dsp:nvSpPr>
        <dsp:cNvPr id="0" name=""/>
        <dsp:cNvSpPr/>
      </dsp:nvSpPr>
      <dsp:spPr>
        <a:xfrm>
          <a:off x="3728723" y="1044733"/>
          <a:ext cx="1772662" cy="1392978"/>
        </a:xfrm>
        <a:prstGeom prst="roundRect">
          <a:avLst/>
        </a:prstGeom>
        <a:gradFill rotWithShape="1">
          <a:gsLst>
            <a:gs pos="0">
              <a:schemeClr val="dk1">
                <a:satMod val="103000"/>
                <a:lumMod val="102000"/>
                <a:tint val="94000"/>
              </a:schemeClr>
            </a:gs>
            <a:gs pos="50000">
              <a:schemeClr val="dk1">
                <a:satMod val="110000"/>
                <a:lumMod val="100000"/>
                <a:shade val="100000"/>
              </a:schemeClr>
            </a:gs>
            <a:gs pos="100000">
              <a:schemeClr val="dk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Recommendation</a:t>
          </a:r>
        </a:p>
      </dsp:txBody>
      <dsp:txXfrm>
        <a:off x="3796723" y="1112733"/>
        <a:ext cx="1636662" cy="1256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59DE2-C421-4E13-9F76-51845421A3DE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7480D-C3E3-4F76-921A-B5AECA94BA4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544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6D0C-C9B8-4521-8276-6951BD83D76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25E48-7303-4C99-A797-AD8A0612154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46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 userDrawn="1"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 userDrawn="1"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5716"/>
            <a:ext cx="10691813" cy="7575392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5939" y="629951"/>
            <a:ext cx="1670607" cy="4724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675" y="472456"/>
            <a:ext cx="7434203" cy="787472"/>
          </a:xfrm>
        </p:spPr>
        <p:txBody>
          <a:bodyPr anchor="b">
            <a:normAutofit/>
          </a:bodyPr>
          <a:lstStyle>
            <a:lvl1pPr algn="l">
              <a:defRPr sz="2646" b="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4710" y="1574933"/>
            <a:ext cx="9188277" cy="5197277"/>
          </a:xfrm>
        </p:spPr>
        <p:txBody>
          <a:bodyPr/>
          <a:lstStyle>
            <a:lvl1pPr marL="503972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904699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066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emo.com.au/Electricity/National-Electricity-Market-NEM/Five-Minute-Settlement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5ms@aemo.com.au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aemo.com.au/Electricity/National-Electricity-Market-NEM/Five-Minute-Settlement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emc.gov.au/rule-changes/global-settlement-and-market-reconciliation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262908"/>
            <a:ext cx="9205440" cy="1993231"/>
          </a:xfrm>
        </p:spPr>
        <p:txBody>
          <a:bodyPr>
            <a:normAutofit fontScale="90000"/>
          </a:bodyPr>
          <a:lstStyle/>
          <a:p>
            <a:r>
              <a:rPr lang="en-AU" dirty="0"/>
              <a:t>Five-Minute Settlement Program:</a:t>
            </a:r>
            <a:br>
              <a:rPr lang="en-AU" dirty="0"/>
            </a:br>
            <a:r>
              <a:rPr lang="en-AU" dirty="0"/>
              <a:t>Vendor Briefing Session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3832350"/>
            <a:ext cx="8018860" cy="690490"/>
          </a:xfrm>
        </p:spPr>
        <p:txBody>
          <a:bodyPr>
            <a:normAutofit/>
          </a:bodyPr>
          <a:lstStyle/>
          <a:p>
            <a:r>
              <a:rPr lang="en-AU"/>
              <a:t>AEMO 5MS Program Team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1786A2E3-196B-4987-861F-72C20A7F2BDA}"/>
              </a:ext>
            </a:extLst>
          </p:cNvPr>
          <p:cNvSpPr txBox="1">
            <a:spLocks/>
          </p:cNvSpPr>
          <p:nvPr/>
        </p:nvSpPr>
        <p:spPr>
          <a:xfrm>
            <a:off x="735588" y="4522840"/>
            <a:ext cx="7849880" cy="2212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  <a:defRPr sz="2456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0964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1929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2893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858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04822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05786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6751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07715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cap="all" dirty="0"/>
              <a:t>Monday, 3</a:t>
            </a:r>
            <a:r>
              <a:rPr lang="en-AU" sz="2400" cap="all" baseline="30000" dirty="0"/>
              <a:t>rd</a:t>
            </a:r>
            <a:r>
              <a:rPr lang="en-AU" sz="2400" cap="all" dirty="0"/>
              <a:t> December 2018</a:t>
            </a:r>
          </a:p>
          <a:p>
            <a:r>
              <a:rPr lang="en-AU" sz="1800" cap="all" dirty="0"/>
              <a:t>AEMO Offices:</a:t>
            </a:r>
            <a:br>
              <a:rPr lang="en-AU" sz="1800" cap="all" dirty="0"/>
            </a:br>
            <a:r>
              <a:rPr lang="en-AU" sz="2400" cap="all" dirty="0"/>
              <a:t>Melbourne, Level 22, 530 Collins Street</a:t>
            </a:r>
            <a:br>
              <a:rPr lang="en-AU" sz="2400" cap="all" dirty="0"/>
            </a:br>
            <a:r>
              <a:rPr lang="en-AU" sz="2400" cap="all" dirty="0"/>
              <a:t>Sydney, Level 2, 20 Bond Street</a:t>
            </a:r>
          </a:p>
          <a:p>
            <a:r>
              <a:rPr lang="en-AU" sz="2400" cap="all" dirty="0"/>
              <a:t>Webinar: Details included in agenda</a:t>
            </a:r>
          </a:p>
          <a:p>
            <a:endParaRPr lang="en-AU" sz="2400" cap="all" dirty="0"/>
          </a:p>
        </p:txBody>
      </p:sp>
    </p:spTree>
    <p:extLst>
      <p:ext uri="{BB962C8B-B14F-4D97-AF65-F5344CB8AC3E}">
        <p14:creationId xmlns:p14="http://schemas.microsoft.com/office/powerpoint/2010/main" val="168387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Conceptual Timeline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10</a:t>
            </a:fld>
            <a:endParaRPr lang="en-A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638E5E-2086-4449-B2EF-63CB2C0E6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19" y="1470617"/>
            <a:ext cx="9866265" cy="59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41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High-level status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6546" y="1871009"/>
            <a:ext cx="10255425" cy="5135690"/>
          </a:xfrm>
        </p:spPr>
        <p:txBody>
          <a:bodyPr>
            <a:normAutofit/>
          </a:bodyPr>
          <a:lstStyle/>
          <a:p>
            <a:r>
              <a:rPr lang="en-AU" dirty="0"/>
              <a:t>Procedures work is progressing well, with most activities on track:</a:t>
            </a:r>
          </a:p>
          <a:p>
            <a:pPr lvl="1"/>
            <a:r>
              <a:rPr lang="en-AU" dirty="0"/>
              <a:t>Working groups and focus groups have been constructive</a:t>
            </a:r>
          </a:p>
          <a:p>
            <a:pPr lvl="1"/>
            <a:r>
              <a:rPr lang="en-AU" dirty="0"/>
              <a:t>Successful initial Settlements focus group and Dispatch focus group</a:t>
            </a:r>
          </a:p>
          <a:p>
            <a:r>
              <a:rPr lang="en-AU" dirty="0"/>
              <a:t>Systems work mobilising and ramping up:</a:t>
            </a:r>
          </a:p>
          <a:p>
            <a:pPr lvl="1"/>
            <a:r>
              <a:rPr lang="en-AU" dirty="0"/>
              <a:t>Architecture, Requirements and Design work continuing</a:t>
            </a:r>
          </a:p>
          <a:p>
            <a:pPr lvl="1"/>
            <a:r>
              <a:rPr lang="en-AU" dirty="0"/>
              <a:t>Development work to commence December 2018</a:t>
            </a:r>
          </a:p>
          <a:p>
            <a:r>
              <a:rPr lang="en-AU" dirty="0"/>
              <a:t>Rule changes:</a:t>
            </a:r>
          </a:p>
          <a:p>
            <a:pPr lvl="1"/>
            <a:r>
              <a:rPr lang="en-AU" dirty="0"/>
              <a:t>5MS Drafting amendments Rule due mid-2019</a:t>
            </a:r>
          </a:p>
          <a:p>
            <a:pPr lvl="1"/>
            <a:r>
              <a:rPr lang="en-AU" dirty="0"/>
              <a:t>Global settlement rule determination due in 6 December 2018</a:t>
            </a:r>
          </a:p>
          <a:p>
            <a:pPr lvl="1"/>
            <a:r>
              <a:rPr lang="en-AU" dirty="0"/>
              <a:t>DER rule has been made – potential impact to 5MS solution design; however go live of 1 December 2019 may have a resourcing impact for participants</a:t>
            </a:r>
          </a:p>
          <a:p>
            <a:r>
              <a:rPr lang="en-AU" dirty="0"/>
              <a:t>Stakeholder engagement is proceeding:</a:t>
            </a:r>
          </a:p>
          <a:p>
            <a:pPr lvl="1"/>
            <a:r>
              <a:rPr lang="en-AU" dirty="0"/>
              <a:t>1 on 1’s available for any industry participant who requests these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896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Procedures overview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Chris Muffett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9883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F6A076F-0D8A-4375-BDAD-95F4872E4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Procedures - packaging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205E0D8-DA77-41B4-A41A-2D8CB19F3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42" y="1544320"/>
            <a:ext cx="9668168" cy="3509045"/>
          </a:xfrm>
        </p:spPr>
        <p:txBody>
          <a:bodyPr>
            <a:normAutofit fontScale="92500" lnSpcReduction="10000"/>
          </a:bodyPr>
          <a:lstStyle/>
          <a:p>
            <a:r>
              <a:rPr lang="en-AU" sz="2000" dirty="0"/>
              <a:t>Approximately 70 AEMO documents have been identified as directly affected by 5MS, across:</a:t>
            </a:r>
          </a:p>
          <a:p>
            <a:pPr lvl="1"/>
            <a:r>
              <a:rPr lang="en-AU" sz="1800" dirty="0"/>
              <a:t>Metering</a:t>
            </a:r>
          </a:p>
          <a:p>
            <a:pPr lvl="1"/>
            <a:r>
              <a:rPr lang="en-AU" sz="1800" dirty="0"/>
              <a:t>Settlements (including prudentials)</a:t>
            </a:r>
          </a:p>
          <a:p>
            <a:pPr lvl="1"/>
            <a:r>
              <a:rPr lang="en-AU" sz="1800" dirty="0"/>
              <a:t>Dispatch</a:t>
            </a:r>
          </a:p>
          <a:p>
            <a:pPr lvl="1"/>
            <a:r>
              <a:rPr lang="en-AU" sz="1800" dirty="0"/>
              <a:t>Operations</a:t>
            </a:r>
          </a:p>
          <a:p>
            <a:r>
              <a:rPr lang="en-AU" sz="2000" dirty="0"/>
              <a:t>Around 20 of these are ‘rules consultation’ procedures, usually requiring 2 rounds of formal consultation</a:t>
            </a:r>
          </a:p>
          <a:p>
            <a:r>
              <a:rPr lang="en-AU" sz="2000" dirty="0"/>
              <a:t>Work packages are being progressively considered by the Procedures Working Group:</a:t>
            </a:r>
          </a:p>
          <a:p>
            <a:pPr lvl="1"/>
            <a:r>
              <a:rPr lang="en-AU" sz="1800" dirty="0"/>
              <a:t>AEMO provides an </a:t>
            </a:r>
            <a:r>
              <a:rPr lang="en-AU" sz="1800" b="1" dirty="0"/>
              <a:t>impact assessment </a:t>
            </a:r>
            <a:r>
              <a:rPr lang="en-AU" sz="1800" dirty="0"/>
              <a:t>for each procedure and the proposed consultation approach for review and discussion</a:t>
            </a:r>
          </a:p>
          <a:p>
            <a:pPr lvl="1"/>
            <a:r>
              <a:rPr lang="en-AU" sz="1800" b="1" dirty="0"/>
              <a:t>Focus groups</a:t>
            </a:r>
            <a:r>
              <a:rPr lang="en-AU" sz="1800" dirty="0"/>
              <a:t> are being used to provide input into procedure development </a:t>
            </a:r>
          </a:p>
          <a:p>
            <a:pPr lvl="1"/>
            <a:r>
              <a:rPr lang="en-AU" sz="1800" dirty="0"/>
              <a:t>Procedure changes are then subject to </a:t>
            </a:r>
            <a:r>
              <a:rPr lang="en-AU" sz="1800" b="1" dirty="0"/>
              <a:t>consultation</a:t>
            </a:r>
            <a:endParaRPr lang="en-AU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9C27-437E-4C05-826E-FF7E2C0A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13</a:t>
            </a:fld>
            <a:endParaRPr lang="en-AU" dirty="0"/>
          </a:p>
        </p:txBody>
      </p:sp>
      <p:graphicFrame>
        <p:nvGraphicFramePr>
          <p:cNvPr id="11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573178"/>
              </p:ext>
            </p:extLst>
          </p:nvPr>
        </p:nvGraphicFramePr>
        <p:xfrm>
          <a:off x="521977" y="5115649"/>
          <a:ext cx="9647032" cy="235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496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Metering</a:t>
                      </a:r>
                    </a:p>
                  </a:txBody>
                  <a:tcPr marL="111109" marR="111109" marT="55554" marB="5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Settlements</a:t>
                      </a:r>
                    </a:p>
                  </a:txBody>
                  <a:tcPr marL="111109" marR="111109" marT="55554" marB="5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Dispatch</a:t>
                      </a:r>
                    </a:p>
                  </a:txBody>
                  <a:tcPr marL="111109" marR="111109" marT="55554" marB="5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Operations</a:t>
                      </a:r>
                    </a:p>
                  </a:txBody>
                  <a:tcPr marL="111109" marR="111109" marT="55554" marB="5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54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Metering</a:t>
                      </a:r>
                      <a:r>
                        <a:rPr lang="en-AU" sz="2000" baseline="0" dirty="0"/>
                        <a:t>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Metrology,</a:t>
                      </a:r>
                      <a:r>
                        <a:rPr lang="en-AU" sz="2000" baseline="0" dirty="0"/>
                        <a:t> </a:t>
                      </a:r>
                      <a:r>
                        <a:rPr lang="en-AU" sz="2000" dirty="0"/>
                        <a:t>MSATS procedures &amp; service levels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Miscellaneous</a:t>
                      </a:r>
                    </a:p>
                  </a:txBody>
                  <a:tcPr marL="111109" marR="111109" marT="55554" marB="5555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SRA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Estimation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Reallocations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 err="1"/>
                        <a:t>Prudentials</a:t>
                      </a:r>
                      <a:endParaRPr lang="en-AU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TNSP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Miscellaneous</a:t>
                      </a:r>
                    </a:p>
                  </a:txBody>
                  <a:tcPr marL="111109" marR="111109" marT="55554" marB="5555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Bids/Offers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Spot market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Pricing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Specifications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Miscellaneous</a:t>
                      </a:r>
                    </a:p>
                  </a:txBody>
                  <a:tcPr marL="111109" marR="111109" marT="55554" marB="5555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No</a:t>
                      </a:r>
                      <a:r>
                        <a:rPr lang="en-AU" sz="2000" baseline="0" dirty="0"/>
                        <a:t> packages – progressive release</a:t>
                      </a:r>
                      <a:endParaRPr lang="en-AU" sz="2000" dirty="0"/>
                    </a:p>
                  </a:txBody>
                  <a:tcPr marL="111109" marR="111109" marT="55554" marB="5555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7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Systems approach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7177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0BA1-5AEA-4256-834C-A55A2E5E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Systems Working Group (SWG)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3891A-B44A-4532-AB0F-12F83FCD4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Meets monthly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Open to software vendors, or system integrators</a:t>
            </a: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The SWG provides a forum to:</a:t>
            </a:r>
          </a:p>
          <a:p>
            <a:pPr lvl="1"/>
            <a:r>
              <a:rPr lang="en-AU" sz="2049" dirty="0">
                <a:latin typeface="Arial" panose="020B0604020202020204" pitchFamily="34" charset="0"/>
                <a:cs typeface="Arial" panose="020B0604020202020204" pitchFamily="34" charset="0"/>
              </a:rPr>
              <a:t>Inform and consult during AEMO’s and Industry’s IT development on changes to AEMO’s participant facing systems</a:t>
            </a:r>
          </a:p>
          <a:p>
            <a:pPr lvl="1"/>
            <a:r>
              <a:rPr lang="en-AU" sz="2049" dirty="0">
                <a:latin typeface="Arial" panose="020B0604020202020204" pitchFamily="34" charset="0"/>
                <a:cs typeface="Arial" panose="020B0604020202020204" pitchFamily="34" charset="0"/>
              </a:rPr>
              <a:t>Ensure sufficient information and systems are provided to support industry’s own system change</a:t>
            </a:r>
          </a:p>
          <a:p>
            <a:pPr lvl="1"/>
            <a:r>
              <a:rPr lang="en-AU" sz="2049" dirty="0">
                <a:latin typeface="Arial" panose="020B0604020202020204" pitchFamily="34" charset="0"/>
                <a:cs typeface="Arial" panose="020B0604020202020204" pitchFamily="34" charset="0"/>
              </a:rPr>
              <a:t>Ensure a clear approach and timeline to AEMO system implementation and deployment</a:t>
            </a:r>
          </a:p>
          <a:p>
            <a:pPr lvl="1"/>
            <a:r>
              <a:rPr lang="en-AU" sz="2049" dirty="0">
                <a:latin typeface="Arial" panose="020B0604020202020204" pitchFamily="34" charset="0"/>
                <a:cs typeface="Arial" panose="020B0604020202020204" pitchFamily="34" charset="0"/>
              </a:rPr>
              <a:t>Allow Industry to raise concerns or issues early in the system development process</a:t>
            </a:r>
          </a:p>
          <a:p>
            <a:pPr lvl="1"/>
            <a:r>
              <a:rPr lang="en-AU" sz="2050" dirty="0">
                <a:latin typeface="Arial" panose="020B0604020202020204" pitchFamily="34" charset="0"/>
                <a:cs typeface="Arial" panose="020B0604020202020204" pitchFamily="34" charset="0"/>
              </a:rPr>
              <a:t>Seek feedback on proposed changes and the impacts to industry stakeholders, including vendors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Refer to the Terms of Reference available at: </a:t>
            </a:r>
            <a:r>
              <a:rPr lang="en-AU" sz="2049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http://aemo.com.au/Electricity/National-Electricity-Market-NEM/Five-Minute-Settlement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435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0BA1-5AEA-4256-834C-A55A2E5E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Requirements and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038D6F6-7EBB-42D5-A028-2F3D75DE532D}"/>
              </a:ext>
            </a:extLst>
          </p:cNvPr>
          <p:cNvGraphicFramePr/>
          <p:nvPr/>
        </p:nvGraphicFramePr>
        <p:xfrm>
          <a:off x="100950" y="1985770"/>
          <a:ext cx="10179123" cy="4751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286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3B37-58B6-43D2-AFD1-E854B6F76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10592517" cy="1310695"/>
          </a:xfrm>
        </p:spPr>
        <p:txBody>
          <a:bodyPr/>
          <a:lstStyle/>
          <a:p>
            <a:r>
              <a:rPr lang="en-AU" dirty="0"/>
              <a:t>Focus Groups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325D101-CF57-4A03-AD8E-C60CD70B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5" y="1645920"/>
            <a:ext cx="10255425" cy="5808982"/>
          </a:xfrm>
        </p:spPr>
        <p:txBody>
          <a:bodyPr>
            <a:normAutofit fontScale="92500"/>
          </a:bodyPr>
          <a:lstStyle/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Run in conjunction with AEMO’s Procedures Stream</a:t>
            </a: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 smaller group, e.g. 5 to 20 representatives</a:t>
            </a: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Meet face-2-face in one of AEMO’s offices to facilitate brainstorming/discussion</a:t>
            </a: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Focus on a particular technical issue or options as needed</a:t>
            </a: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Normally an Operational and an IT Systems representative attend 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Recommendations are presented back to the SWG and PWG</a:t>
            </a:r>
          </a:p>
          <a:p>
            <a:endParaRPr lang="en-AU" sz="2049" dirty="0"/>
          </a:p>
          <a:p>
            <a:pPr marL="400965" lvl="1" indent="0">
              <a:buNone/>
            </a:pPr>
            <a:endParaRPr lang="en-AU" sz="2049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8476838-5427-4722-AC5E-94B6F6D03423}"/>
              </a:ext>
            </a:extLst>
          </p:cNvPr>
          <p:cNvGraphicFramePr/>
          <p:nvPr/>
        </p:nvGraphicFramePr>
        <p:xfrm>
          <a:off x="853955" y="3479637"/>
          <a:ext cx="5507302" cy="3482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5352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E203-CFF3-4E25-A920-E2CC01FA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09854"/>
            <a:ext cx="9242253" cy="1310695"/>
          </a:xfrm>
        </p:spPr>
        <p:txBody>
          <a:bodyPr>
            <a:normAutofit/>
          </a:bodyPr>
          <a:lstStyle/>
          <a:p>
            <a:r>
              <a:rPr lang="en-AU" dirty="0"/>
              <a:t>High-Level Impact Assessment (HLIA)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B390E-EF5F-4348-961D-A4397008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18</a:t>
            </a:fld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B007F-DDCB-4F3F-A52E-77E8DD40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The HLIA was created to keep track of the expected 5MS systems changes based on the outcomes of Focus Groups and procedures consultation </a:t>
            </a:r>
          </a:p>
          <a:p>
            <a:r>
              <a:rPr lang="en-AU" sz="2000" dirty="0"/>
              <a:t>The HLIA is intended to:</a:t>
            </a:r>
          </a:p>
          <a:p>
            <a:pPr lvl="1"/>
            <a:r>
              <a:rPr lang="en-AU" sz="2000" b="1" dirty="0"/>
              <a:t>Provide high-level information</a:t>
            </a:r>
            <a:r>
              <a:rPr lang="en-AU" sz="2000" dirty="0"/>
              <a:t> of the changes to AEMO’s Market Facing Systems changing in 5MS</a:t>
            </a:r>
          </a:p>
          <a:p>
            <a:pPr lvl="1"/>
            <a:r>
              <a:rPr lang="en-AU" sz="2000" b="1" dirty="0"/>
              <a:t>Continually be updated</a:t>
            </a:r>
            <a:r>
              <a:rPr lang="en-AU" sz="2000" dirty="0"/>
              <a:t> as system changes are confirmed, or there are any changes</a:t>
            </a:r>
          </a:p>
          <a:p>
            <a:pPr lvl="1"/>
            <a:r>
              <a:rPr lang="en-AU" sz="2000" b="1" dirty="0"/>
              <a:t>Provide AEMO view on participant impact</a:t>
            </a:r>
            <a:r>
              <a:rPr lang="en-AU" sz="2000" dirty="0"/>
              <a:t> related to these changes</a:t>
            </a:r>
          </a:p>
          <a:p>
            <a:pPr lvl="1"/>
            <a:endParaRPr lang="en-AU" sz="2000" dirty="0"/>
          </a:p>
          <a:p>
            <a:r>
              <a:rPr lang="en-AU" sz="2000" dirty="0"/>
              <a:t>The HLIA is not intended to replace the Technical Specification documents</a:t>
            </a:r>
          </a:p>
          <a:p>
            <a:pPr lvl="1"/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808441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FA086-AD7A-45B0-8D4D-0AA4FCC33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HLIA Excerpt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8351D8-CE6B-4553-BCC4-1785AB0D6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56" y="1754379"/>
            <a:ext cx="6775089" cy="568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1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Introduction, agenda &amp; housekeeping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756146"/>
            <a:ext cx="10255425" cy="512014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AU" sz="2300" dirty="0"/>
              <a:t>Agenda:</a:t>
            </a:r>
          </a:p>
          <a:p>
            <a:pPr>
              <a:lnSpc>
                <a:spcPct val="80000"/>
              </a:lnSpc>
            </a:pPr>
            <a:endParaRPr lang="en-AU" sz="2300" dirty="0"/>
          </a:p>
          <a:p>
            <a:pPr>
              <a:lnSpc>
                <a:spcPct val="80000"/>
              </a:lnSpc>
            </a:pPr>
            <a:endParaRPr lang="en-AU" sz="2300" dirty="0"/>
          </a:p>
          <a:p>
            <a:pPr>
              <a:lnSpc>
                <a:spcPct val="80000"/>
              </a:lnSpc>
            </a:pPr>
            <a:endParaRPr lang="en-AU" sz="2300" dirty="0"/>
          </a:p>
          <a:p>
            <a:pPr>
              <a:lnSpc>
                <a:spcPct val="80000"/>
              </a:lnSpc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>
              <a:lnSpc>
                <a:spcPct val="80000"/>
              </a:lnSpc>
            </a:pPr>
            <a:r>
              <a:rPr lang="en-AU" sz="2300" dirty="0"/>
              <a:t>Please hold questions until the end</a:t>
            </a:r>
          </a:p>
          <a:p>
            <a:pPr>
              <a:lnSpc>
                <a:spcPct val="80000"/>
              </a:lnSpc>
            </a:pPr>
            <a:r>
              <a:rPr lang="en-AU" sz="2300" dirty="0"/>
              <a:t>For webinar attendees, questions can be submitted through meeting, or via </a:t>
            </a:r>
            <a:r>
              <a:rPr lang="en-AU" sz="2300" dirty="0">
                <a:hlinkClick r:id="rId2"/>
              </a:rPr>
              <a:t>5ms@aemo.com.au</a:t>
            </a:r>
            <a:endParaRPr lang="en-AU" sz="23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711CFE-9D89-4F3F-8EF2-82FDD5EC0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22784"/>
              </p:ext>
            </p:extLst>
          </p:nvPr>
        </p:nvGraphicFramePr>
        <p:xfrm>
          <a:off x="460375" y="2128570"/>
          <a:ext cx="9801177" cy="3663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381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107971">
                  <a:extLst>
                    <a:ext uri="{9D8B030D-6E8A-4147-A177-3AD203B41FA5}">
                      <a16:colId xmlns:a16="http://schemas.microsoft.com/office/drawing/2014/main" val="1422408940"/>
                    </a:ext>
                  </a:extLst>
                </a:gridCol>
                <a:gridCol w="4011452">
                  <a:extLst>
                    <a:ext uri="{9D8B030D-6E8A-4147-A177-3AD203B41FA5}">
                      <a16:colId xmlns:a16="http://schemas.microsoft.com/office/drawing/2014/main" val="2436665780"/>
                    </a:ext>
                  </a:extLst>
                </a:gridCol>
                <a:gridCol w="3017373">
                  <a:extLst>
                    <a:ext uri="{9D8B030D-6E8A-4147-A177-3AD203B41FA5}">
                      <a16:colId xmlns:a16="http://schemas.microsoft.com/office/drawing/2014/main" val="2835572980"/>
                    </a:ext>
                  </a:extLst>
                </a:gridCol>
              </a:tblGrid>
              <a:tr h="210628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Item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Time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Topic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Responsible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10:00 am – 10:10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Welcome and introduction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Hamish McNeish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10:10 am – 10:20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5MS and GS rule overview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Chris Muffett (AEMO)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7929589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10:20 am – 10:30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Program overview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Graeme</a:t>
                      </a:r>
                      <a:r>
                        <a:rPr lang="en-AU" sz="16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Windley (AEMO)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290741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10:30 am – 10:40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Procedures overview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Chris Muffett (AEMO)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10:40 am – 11:10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Systems approach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Hamish McNeish (AEMO)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5645518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11:10 am – 11:40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System and interface changes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Metering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Settlements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Dispatch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Hamish McNeish (AEMO)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4015437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11:40 am – 12:00 pm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Questions and next steps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Hamish McNeish (AEMO)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777921"/>
                  </a:ext>
                </a:extLst>
              </a:tr>
              <a:tr h="30300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12:00pm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Meeting close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Hamish McNeish (AEMO)</a:t>
                      </a: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72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9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FA62-6291-452A-8024-8B606C3A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Technical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A6DB1-F8F1-4097-A16D-85622E7DA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AEMO will provide technical specifications in line with the planned Systems Workstream schedule</a:t>
            </a:r>
          </a:p>
          <a:p>
            <a:r>
              <a:rPr lang="en-AU" dirty="0"/>
              <a:t>Technical specifications are intended to provide sufficient technical detail for Industry to build/change their own systems</a:t>
            </a:r>
          </a:p>
          <a:p>
            <a:r>
              <a:rPr lang="en-AU" dirty="0"/>
              <a:t>This includes:</a:t>
            </a:r>
          </a:p>
          <a:p>
            <a:pPr lvl="1"/>
            <a:r>
              <a:rPr lang="en-AU" dirty="0"/>
              <a:t>Interface connection information</a:t>
            </a:r>
          </a:p>
          <a:p>
            <a:pPr lvl="1"/>
            <a:r>
              <a:rPr lang="en-AU" dirty="0"/>
              <a:t>Interface data formats</a:t>
            </a:r>
          </a:p>
          <a:p>
            <a:pPr lvl="1"/>
            <a:r>
              <a:rPr lang="en-AU" dirty="0"/>
              <a:t>Changes to reports</a:t>
            </a:r>
          </a:p>
          <a:p>
            <a:pPr lvl="1"/>
            <a:r>
              <a:rPr lang="en-AU" dirty="0"/>
              <a:t>Changes to AEMO’s Data Model</a:t>
            </a:r>
          </a:p>
        </p:txBody>
      </p:sp>
    </p:spTree>
    <p:extLst>
      <p:ext uri="{BB962C8B-B14F-4D97-AF65-F5344CB8AC3E}">
        <p14:creationId xmlns:p14="http://schemas.microsoft.com/office/powerpoint/2010/main" val="3398136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0BA1-5AEA-4256-834C-A55A2E5E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Accessing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3891A-B44A-4532-AB0F-12F83FCD4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SWG - Slide packs and meeting notes are:</a:t>
            </a:r>
          </a:p>
          <a:p>
            <a:pPr lvl="1"/>
            <a:r>
              <a:rPr lang="en-AU" dirty="0"/>
              <a:t>emailed to SWG Members</a:t>
            </a:r>
          </a:p>
          <a:p>
            <a:pPr lvl="1"/>
            <a:r>
              <a:rPr lang="en-AU" sz="2000" dirty="0"/>
              <a:t>Published on AEMO’s web site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http://aemo.com.au/Electricity/National-Electricity-Market-NEM/Five-Minute-Settlement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351" dirty="0">
                <a:latin typeface="Arial" panose="020B0604020202020204" pitchFamily="34" charset="0"/>
                <a:cs typeface="Arial" panose="020B0604020202020204" pitchFamily="34" charset="0"/>
              </a:rPr>
              <a:t>Focus Groups</a:t>
            </a:r>
          </a:p>
          <a:p>
            <a:pPr lvl="1"/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Slides and outcomes are emailed to SWG and PWG members</a:t>
            </a:r>
            <a:endParaRPr lang="en-AU" sz="2000" dirty="0"/>
          </a:p>
          <a:p>
            <a:pPr lvl="1"/>
            <a:endParaRPr lang="en-AU" dirty="0"/>
          </a:p>
          <a:p>
            <a:r>
              <a:rPr lang="en-AU" dirty="0"/>
              <a:t>High-Level Impact Assessment (HLIA)</a:t>
            </a:r>
          </a:p>
          <a:p>
            <a:pPr lvl="1"/>
            <a:r>
              <a:rPr lang="en-AU" dirty="0"/>
              <a:t>An initial draft has been emailed to SWG members for comment</a:t>
            </a:r>
          </a:p>
          <a:p>
            <a:pPr lvl="1"/>
            <a:r>
              <a:rPr lang="en-AU" dirty="0"/>
              <a:t>Versions will be published on the 5MS section of the AEMO website</a:t>
            </a:r>
          </a:p>
          <a:p>
            <a:pPr lvl="1"/>
            <a:endParaRPr lang="en-AU" dirty="0"/>
          </a:p>
          <a:p>
            <a:r>
              <a:rPr lang="en-AU" dirty="0"/>
              <a:t>Technical Specifications</a:t>
            </a:r>
          </a:p>
          <a:p>
            <a:pPr lvl="1"/>
            <a:r>
              <a:rPr lang="en-AU" dirty="0"/>
              <a:t>These will be emailed to SWG members</a:t>
            </a:r>
          </a:p>
          <a:p>
            <a:pPr lvl="1"/>
            <a:r>
              <a:rPr lang="en-AU" dirty="0"/>
              <a:t>These will be published on the 5MS section of the AEMO website</a:t>
            </a:r>
          </a:p>
        </p:txBody>
      </p:sp>
    </p:spTree>
    <p:extLst>
      <p:ext uri="{BB962C8B-B14F-4D97-AF65-F5344CB8AC3E}">
        <p14:creationId xmlns:p14="http://schemas.microsoft.com/office/powerpoint/2010/main" val="3390254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External Testing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945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FA62-6291-452A-8024-8B606C3A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External Test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A6DB1-F8F1-4097-A16D-85622E7DA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/>
              <a:t>Sandbox Environment</a:t>
            </a:r>
          </a:p>
          <a:p>
            <a:pPr lvl="1"/>
            <a:r>
              <a:rPr lang="en-AU" dirty="0"/>
              <a:t>Provide early functional releases</a:t>
            </a:r>
          </a:p>
          <a:p>
            <a:pPr lvl="1"/>
            <a:r>
              <a:rPr lang="en-AU" dirty="0"/>
              <a:t>Functionality is expected to be periodically released</a:t>
            </a:r>
          </a:p>
          <a:p>
            <a:pPr lvl="1"/>
            <a:r>
              <a:rPr lang="en-AU" dirty="0"/>
              <a:t>Provides a dedicated 5MS environment separate to current pre-production</a:t>
            </a:r>
          </a:p>
          <a:p>
            <a:pPr lvl="1"/>
            <a:r>
              <a:rPr lang="en-AU" dirty="0"/>
              <a:t>Industry have requested this provide end-2-end functionality if possible</a:t>
            </a:r>
          </a:p>
          <a:p>
            <a:pPr lvl="1"/>
            <a:endParaRPr lang="en-AU" dirty="0"/>
          </a:p>
          <a:p>
            <a:r>
              <a:rPr lang="en-AU" b="1" dirty="0"/>
              <a:t>Preproduction Environment</a:t>
            </a:r>
          </a:p>
          <a:p>
            <a:pPr lvl="1"/>
            <a:r>
              <a:rPr lang="en-AU" dirty="0"/>
              <a:t>Used for Industry Testing and Market trials</a:t>
            </a:r>
          </a:p>
          <a:p>
            <a:pPr lvl="1"/>
            <a:r>
              <a:rPr lang="en-AU" dirty="0"/>
              <a:t>Used for performance and other non-functional testing</a:t>
            </a:r>
          </a:p>
        </p:txBody>
      </p:sp>
    </p:spTree>
    <p:extLst>
      <p:ext uri="{BB962C8B-B14F-4D97-AF65-F5344CB8AC3E}">
        <p14:creationId xmlns:p14="http://schemas.microsoft.com/office/powerpoint/2010/main" val="987229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Proposed Timeline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059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0BA1-5AEA-4256-834C-A55A2E5E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Workstream - Metering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B05E9E-EF7E-42C2-AD87-2E5E95FA0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4"/>
            <a:ext cx="10255425" cy="4796544"/>
          </a:xfrm>
        </p:spPr>
        <p:txBody>
          <a:bodyPr>
            <a:normAutofit/>
          </a:bodyPr>
          <a:lstStyle/>
          <a:p>
            <a:r>
              <a:rPr lang="en-AU" dirty="0"/>
              <a:t>Estimated timeline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F2B7BA-9090-4618-B44E-262794D1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B81CF-1DC9-49F4-8A67-C0D10F3DC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619157"/>
            <a:ext cx="10691813" cy="232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35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05EBE-2AF8-431A-B709-2DCA91F4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Workstream - Dispatch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C6CD57-AE2A-48D7-B8A6-6762BFCB4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3"/>
            <a:ext cx="10255425" cy="5396767"/>
          </a:xfrm>
        </p:spPr>
        <p:txBody>
          <a:bodyPr>
            <a:normAutofit/>
          </a:bodyPr>
          <a:lstStyle/>
          <a:p>
            <a:r>
              <a:rPr lang="en-AU" dirty="0"/>
              <a:t>Estimated timeline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8FB6A37-4619-4D4D-B0AD-9B6C2E24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7A18D7-7B9F-4F71-9C45-982E0354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6819"/>
            <a:ext cx="10691813" cy="315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0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6390-26BD-4E64-90C7-D69C0A45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Workstream – Settlement and Operations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3191F54-A712-4BBC-AD8E-8AA7212DA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4"/>
            <a:ext cx="10255425" cy="4796544"/>
          </a:xfrm>
        </p:spPr>
        <p:txBody>
          <a:bodyPr>
            <a:normAutofit/>
          </a:bodyPr>
          <a:lstStyle/>
          <a:p>
            <a:r>
              <a:rPr lang="en-AU" dirty="0"/>
              <a:t>Estimated timeline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8D85A20-AE09-4F59-AF84-C2645C26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E32399-CC45-453F-A3D7-7A993A64A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58450"/>
            <a:ext cx="10691813" cy="295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26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System and interface changes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024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A82E-BD9F-4185-AC11-31D5FDCDF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NEM Retail System Change Heatmap</a:t>
            </a:r>
            <a:br>
              <a:rPr lang="en-AU" dirty="0"/>
            </a:br>
            <a:r>
              <a:rPr lang="en-AU" sz="2000" dirty="0"/>
              <a:t>* Change likely based on PWG outcomes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397587-C64F-48EB-A659-F309EBF77164}"/>
              </a:ext>
            </a:extLst>
          </p:cNvPr>
          <p:cNvSpPr/>
          <p:nvPr/>
        </p:nvSpPr>
        <p:spPr>
          <a:xfrm>
            <a:off x="206547" y="1628774"/>
            <a:ext cx="3171825" cy="5780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AU" b="1" dirty="0"/>
              <a:t>B2M / B2B Interfaces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20D1D5C-D420-4373-98B6-31C5FAC2B406}"/>
              </a:ext>
            </a:extLst>
          </p:cNvPr>
          <p:cNvSpPr/>
          <p:nvPr/>
        </p:nvSpPr>
        <p:spPr>
          <a:xfrm>
            <a:off x="3600442" y="1614223"/>
            <a:ext cx="3171825" cy="5780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AU" b="1" dirty="0"/>
              <a:t>CATS / MDM Processes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E000495-FF1A-406A-BB1B-5F4C9687CF59}"/>
              </a:ext>
            </a:extLst>
          </p:cNvPr>
          <p:cNvSpPr/>
          <p:nvPr/>
        </p:nvSpPr>
        <p:spPr>
          <a:xfrm>
            <a:off x="6994353" y="1628774"/>
            <a:ext cx="3171825" cy="5780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AU" b="1" dirty="0"/>
              <a:t>MSATS Browser / Reports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BD4D7C-6750-4FCD-8ABD-FD2786A8A0B6}"/>
              </a:ext>
            </a:extLst>
          </p:cNvPr>
          <p:cNvSpPr/>
          <p:nvPr/>
        </p:nvSpPr>
        <p:spPr>
          <a:xfrm>
            <a:off x="672895" y="2145192"/>
            <a:ext cx="2220825" cy="4758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MDMT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7CDBDD-1C65-43B7-81F5-A992186AFF73}"/>
              </a:ext>
            </a:extLst>
          </p:cNvPr>
          <p:cNvSpPr/>
          <p:nvPr/>
        </p:nvSpPr>
        <p:spPr>
          <a:xfrm>
            <a:off x="4075943" y="2672846"/>
            <a:ext cx="2220825" cy="481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CATS Standing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E665A6-EEA5-47B5-9A63-36B1EA15C5B1}"/>
              </a:ext>
            </a:extLst>
          </p:cNvPr>
          <p:cNvSpPr/>
          <p:nvPr/>
        </p:nvSpPr>
        <p:spPr>
          <a:xfrm>
            <a:off x="676907" y="2672846"/>
            <a:ext cx="2220825" cy="4814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B2M aseXML schema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A2B64E-09E0-4719-AB5B-7B1ED38FD5D0}"/>
              </a:ext>
            </a:extLst>
          </p:cNvPr>
          <p:cNvSpPr/>
          <p:nvPr/>
        </p:nvSpPr>
        <p:spPr>
          <a:xfrm>
            <a:off x="676907" y="3208110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NMID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B733D4-C7F2-4323-A550-F0ACA3562FB0}"/>
              </a:ext>
            </a:extLst>
          </p:cNvPr>
          <p:cNvSpPr/>
          <p:nvPr/>
        </p:nvSpPr>
        <p:spPr>
          <a:xfrm>
            <a:off x="676907" y="3737041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CATS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CFF64D-8E9D-452C-A360-E764EED8490F}"/>
              </a:ext>
            </a:extLst>
          </p:cNvPr>
          <p:cNvSpPr/>
          <p:nvPr/>
        </p:nvSpPr>
        <p:spPr>
          <a:xfrm>
            <a:off x="682046" y="4783929"/>
            <a:ext cx="2220825" cy="4814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B2B Transactions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AD2117-4EE3-4DD0-8F4F-715948F47932}"/>
              </a:ext>
            </a:extLst>
          </p:cNvPr>
          <p:cNvSpPr/>
          <p:nvPr/>
        </p:nvSpPr>
        <p:spPr>
          <a:xfrm>
            <a:off x="682046" y="5312860"/>
            <a:ext cx="2220825" cy="4814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B2B aseXML schema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1B72F2-AFB7-47C7-A9A4-10687BBA5D91}"/>
              </a:ext>
            </a:extLst>
          </p:cNvPr>
          <p:cNvSpPr/>
          <p:nvPr/>
        </p:nvSpPr>
        <p:spPr>
          <a:xfrm>
            <a:off x="7469852" y="2145192"/>
            <a:ext cx="2220825" cy="481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Meter Data screens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D78712-4103-4753-8340-ECFF7F0A7565}"/>
              </a:ext>
            </a:extLst>
          </p:cNvPr>
          <p:cNvSpPr/>
          <p:nvPr/>
        </p:nvSpPr>
        <p:spPr>
          <a:xfrm>
            <a:off x="7469852" y="2672846"/>
            <a:ext cx="2220825" cy="481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RM21/27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154807F-A311-4525-9649-34A05917601A}"/>
              </a:ext>
            </a:extLst>
          </p:cNvPr>
          <p:cNvSpPr/>
          <p:nvPr/>
        </p:nvSpPr>
        <p:spPr>
          <a:xfrm>
            <a:off x="4075943" y="4789847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CR Processing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DA5394-8417-4601-897C-3726F0FD9D95}"/>
              </a:ext>
            </a:extLst>
          </p:cNvPr>
          <p:cNvSpPr/>
          <p:nvPr/>
        </p:nvSpPr>
        <p:spPr>
          <a:xfrm>
            <a:off x="7469852" y="3743561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RM11,12,13,14,16</a:t>
            </a:r>
          </a:p>
          <a:p>
            <a:pPr algn="ctr"/>
            <a:r>
              <a:rPr lang="en-AU" dirty="0"/>
              <a:t>RM17,18,19,20,22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946FE4-EC2D-4AFA-AA04-C61817C6B00B}"/>
              </a:ext>
            </a:extLst>
          </p:cNvPr>
          <p:cNvSpPr/>
          <p:nvPr/>
        </p:nvSpPr>
        <p:spPr>
          <a:xfrm>
            <a:off x="682046" y="5836842"/>
            <a:ext cx="2220825" cy="4814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VIC TUoS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205FFF-D276-47FB-85AB-1F12ADA8A2F7}"/>
              </a:ext>
            </a:extLst>
          </p:cNvPr>
          <p:cNvSpPr/>
          <p:nvPr/>
        </p:nvSpPr>
        <p:spPr>
          <a:xfrm>
            <a:off x="4067920" y="2145192"/>
            <a:ext cx="2228849" cy="4758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Profiling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8699DC8-00D1-4D4B-94FB-3B2A9BFE6621}"/>
              </a:ext>
            </a:extLst>
          </p:cNvPr>
          <p:cNvSpPr/>
          <p:nvPr/>
        </p:nvSpPr>
        <p:spPr>
          <a:xfrm>
            <a:off x="4067919" y="4260916"/>
            <a:ext cx="2228849" cy="4758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Energy Allocation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3D743D5-E85F-4B1D-9A1F-B5D291ED98BF}"/>
              </a:ext>
            </a:extLst>
          </p:cNvPr>
          <p:cNvSpPr/>
          <p:nvPr/>
        </p:nvSpPr>
        <p:spPr>
          <a:xfrm>
            <a:off x="4075943" y="3731985"/>
            <a:ext cx="2220825" cy="4814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Estimation / Substitution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4E1841-65C4-41D6-92BA-CAD583E3C696}"/>
              </a:ext>
            </a:extLst>
          </p:cNvPr>
          <p:cNvSpPr/>
          <p:nvPr/>
        </p:nvSpPr>
        <p:spPr>
          <a:xfrm>
            <a:off x="4075943" y="3203054"/>
            <a:ext cx="2220825" cy="4814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Meter Data Validation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6648D32-D50C-4089-94DD-7CA75ABF099C}"/>
              </a:ext>
            </a:extLst>
          </p:cNvPr>
          <p:cNvSpPr/>
          <p:nvPr/>
        </p:nvSpPr>
        <p:spPr>
          <a:xfrm>
            <a:off x="7469852" y="4272492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RM28,30,31,32</a:t>
            </a:r>
          </a:p>
          <a:p>
            <a:pPr algn="ctr"/>
            <a:r>
              <a:rPr lang="en-AU" dirty="0"/>
              <a:t>RM33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4280AE-8072-474A-B9DE-CECE7EBC4D5B}"/>
              </a:ext>
            </a:extLst>
          </p:cNvPr>
          <p:cNvSpPr/>
          <p:nvPr/>
        </p:nvSpPr>
        <p:spPr>
          <a:xfrm>
            <a:off x="7469851" y="5330354"/>
            <a:ext cx="2220825" cy="4814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RM7,8,9,10</a:t>
            </a:r>
          </a:p>
          <a:p>
            <a:pPr algn="ctr"/>
            <a:r>
              <a:rPr lang="en-AU" dirty="0"/>
              <a:t>RM15,29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E8E6A6B-362E-4D6A-AA1C-0808FD09D4CE}"/>
              </a:ext>
            </a:extLst>
          </p:cNvPr>
          <p:cNvSpPr/>
          <p:nvPr/>
        </p:nvSpPr>
        <p:spPr>
          <a:xfrm>
            <a:off x="7469851" y="5859285"/>
            <a:ext cx="2220825" cy="4814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C2,3,6,7,9,10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56EB799-1B7C-4636-B619-FBE4B38A623C}"/>
              </a:ext>
            </a:extLst>
          </p:cNvPr>
          <p:cNvSpPr/>
          <p:nvPr/>
        </p:nvSpPr>
        <p:spPr>
          <a:xfrm>
            <a:off x="7469850" y="6388215"/>
            <a:ext cx="2220825" cy="4814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C11,12,13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7929015-B870-445E-83FF-4B83396C5830}"/>
              </a:ext>
            </a:extLst>
          </p:cNvPr>
          <p:cNvSpPr/>
          <p:nvPr/>
        </p:nvSpPr>
        <p:spPr>
          <a:xfrm>
            <a:off x="7469849" y="4801423"/>
            <a:ext cx="2220825" cy="4814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SDR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AC2446F-6BC3-4D68-AA5D-456A98E0655C}"/>
              </a:ext>
            </a:extLst>
          </p:cNvPr>
          <p:cNvSpPr/>
          <p:nvPr/>
        </p:nvSpPr>
        <p:spPr>
          <a:xfrm>
            <a:off x="7469849" y="3203054"/>
            <a:ext cx="2220825" cy="4814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C1,4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7E47DE4-8E11-4002-BBE2-A11780A33660}"/>
              </a:ext>
            </a:extLst>
          </p:cNvPr>
          <p:cNvSpPr/>
          <p:nvPr/>
        </p:nvSpPr>
        <p:spPr>
          <a:xfrm>
            <a:off x="682046" y="4260485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MSATS B2M APIs</a:t>
            </a:r>
          </a:p>
        </p:txBody>
      </p:sp>
    </p:spTree>
    <p:extLst>
      <p:ext uri="{BB962C8B-B14F-4D97-AF65-F5344CB8AC3E}">
        <p14:creationId xmlns:p14="http://schemas.microsoft.com/office/powerpoint/2010/main" val="405672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Five-Minute Settlement and Global Settlement rule overview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Chris Muffett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6086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DCAD4-309F-4C27-9F9B-5A345E82B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8889828" cy="1310695"/>
          </a:xfrm>
        </p:spPr>
        <p:txBody>
          <a:bodyPr/>
          <a:lstStyle/>
          <a:p>
            <a:r>
              <a:rPr lang="en-AU" dirty="0"/>
              <a:t>NEM Wholesale System Change Heatmap</a:t>
            </a:r>
            <a:br>
              <a:rPr lang="en-AU" dirty="0"/>
            </a:br>
            <a:r>
              <a:rPr lang="en-AU" sz="2000" dirty="0"/>
              <a:t>* Change likely based on PWG outcomes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9E5557C-A8B3-44E1-9A4A-8A19DC815EB3}"/>
              </a:ext>
            </a:extLst>
          </p:cNvPr>
          <p:cNvSpPr/>
          <p:nvPr/>
        </p:nvSpPr>
        <p:spPr>
          <a:xfrm>
            <a:off x="206547" y="1628774"/>
            <a:ext cx="3171825" cy="5780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AU" b="1" dirty="0"/>
              <a:t>DISPATCH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3E940D9-68E6-4DBA-9ECF-C77E40EF938A}"/>
              </a:ext>
            </a:extLst>
          </p:cNvPr>
          <p:cNvSpPr/>
          <p:nvPr/>
        </p:nvSpPr>
        <p:spPr>
          <a:xfrm>
            <a:off x="3600450" y="1628774"/>
            <a:ext cx="3171825" cy="5780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AU" b="1" dirty="0"/>
              <a:t>SETTLEMENT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4BB89C-92CB-4018-A658-F044258D2712}"/>
              </a:ext>
            </a:extLst>
          </p:cNvPr>
          <p:cNvSpPr/>
          <p:nvPr/>
        </p:nvSpPr>
        <p:spPr>
          <a:xfrm>
            <a:off x="6994353" y="1628774"/>
            <a:ext cx="3171825" cy="5780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AU" b="1" dirty="0"/>
              <a:t>POWER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947ACE-D620-45E7-982A-BAAE46BE5BBB}"/>
              </a:ext>
            </a:extLst>
          </p:cNvPr>
          <p:cNvSpPr/>
          <p:nvPr/>
        </p:nvSpPr>
        <p:spPr>
          <a:xfrm>
            <a:off x="672895" y="2255627"/>
            <a:ext cx="2228849" cy="4758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Bids/Offers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F34EAE-360A-41BC-8EBB-DDD3A2CD5577}"/>
              </a:ext>
            </a:extLst>
          </p:cNvPr>
          <p:cNvSpPr/>
          <p:nvPr/>
        </p:nvSpPr>
        <p:spPr>
          <a:xfrm>
            <a:off x="676907" y="3357270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Dispatch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DA5106-1BBC-4525-BA28-9213B033E2DF}"/>
              </a:ext>
            </a:extLst>
          </p:cNvPr>
          <p:cNvSpPr/>
          <p:nvPr/>
        </p:nvSpPr>
        <p:spPr>
          <a:xfrm>
            <a:off x="676907" y="3902198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Predispatch (P5/P30s)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DB1E25-B911-47EE-A143-5F70DDB4BCF4}"/>
              </a:ext>
            </a:extLst>
          </p:cNvPr>
          <p:cNvSpPr/>
          <p:nvPr/>
        </p:nvSpPr>
        <p:spPr>
          <a:xfrm>
            <a:off x="7469852" y="2801654"/>
            <a:ext cx="2228848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ST PASA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4F6194-D117-4C66-8C28-37ED1056093B}"/>
              </a:ext>
            </a:extLst>
          </p:cNvPr>
          <p:cNvSpPr/>
          <p:nvPr/>
        </p:nvSpPr>
        <p:spPr>
          <a:xfrm>
            <a:off x="4065919" y="2255627"/>
            <a:ext cx="2228849" cy="4758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Settlement 5MS Calc.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1ACCEB-073A-4DFD-8B18-B83023EC432D}"/>
              </a:ext>
            </a:extLst>
          </p:cNvPr>
          <p:cNvSpPr/>
          <p:nvPr/>
        </p:nvSpPr>
        <p:spPr>
          <a:xfrm>
            <a:off x="4065919" y="2801654"/>
            <a:ext cx="2228849" cy="4758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Settlement GS Calc.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673FA5-11F7-4094-B127-A616DF245D87}"/>
              </a:ext>
            </a:extLst>
          </p:cNvPr>
          <p:cNvSpPr/>
          <p:nvPr/>
        </p:nvSpPr>
        <p:spPr>
          <a:xfrm>
            <a:off x="4061907" y="5570195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Causer Pays Factors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7047F8-6049-4AA9-BB12-968E92641D05}"/>
              </a:ext>
            </a:extLst>
          </p:cNvPr>
          <p:cNvSpPr/>
          <p:nvPr/>
        </p:nvSpPr>
        <p:spPr>
          <a:xfrm>
            <a:off x="4065919" y="4465679"/>
            <a:ext cx="2228849" cy="4758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Data Model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B2293E-CEEB-4FBB-AE68-C767AB3BF478}"/>
              </a:ext>
            </a:extLst>
          </p:cNvPr>
          <p:cNvSpPr/>
          <p:nvPr/>
        </p:nvSpPr>
        <p:spPr>
          <a:xfrm>
            <a:off x="4061907" y="5016267"/>
            <a:ext cx="2228849" cy="4758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SRA (IRSR Calc.)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AA1770B-8FF0-411A-8FE4-774EF835DA88}"/>
              </a:ext>
            </a:extLst>
          </p:cNvPr>
          <p:cNvSpPr/>
          <p:nvPr/>
        </p:nvSpPr>
        <p:spPr>
          <a:xfrm>
            <a:off x="7469852" y="4465679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MT PASA / EAAP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D8DFD0-DB9B-4863-BA41-CA862B705D8C}"/>
              </a:ext>
            </a:extLst>
          </p:cNvPr>
          <p:cNvSpPr/>
          <p:nvPr/>
        </p:nvSpPr>
        <p:spPr>
          <a:xfrm>
            <a:off x="7469852" y="5019607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Demand Forecasting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DE8677-B5CC-453F-B5C3-5F373D220BA0}"/>
              </a:ext>
            </a:extLst>
          </p:cNvPr>
          <p:cNvSpPr/>
          <p:nvPr/>
        </p:nvSpPr>
        <p:spPr>
          <a:xfrm>
            <a:off x="676907" y="2801654"/>
            <a:ext cx="2220825" cy="4814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Data Model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846DFBE-9F2F-49F4-8933-2D246F548868}"/>
              </a:ext>
            </a:extLst>
          </p:cNvPr>
          <p:cNvSpPr/>
          <p:nvPr/>
        </p:nvSpPr>
        <p:spPr>
          <a:xfrm>
            <a:off x="7469852" y="5573535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Generator Recall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AA2E5E-B8A4-4A49-B350-1A6390EB4773}"/>
              </a:ext>
            </a:extLst>
          </p:cNvPr>
          <p:cNvSpPr/>
          <p:nvPr/>
        </p:nvSpPr>
        <p:spPr>
          <a:xfrm>
            <a:off x="7473864" y="3902198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Data Model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9425FF9-18DF-45A6-A983-59F9A16A90D9}"/>
              </a:ext>
            </a:extLst>
          </p:cNvPr>
          <p:cNvSpPr/>
          <p:nvPr/>
        </p:nvSpPr>
        <p:spPr>
          <a:xfrm>
            <a:off x="7469852" y="3357270"/>
            <a:ext cx="2228849" cy="4758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RERT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D4B00D-4429-485D-8D08-1AC198E80FA8}"/>
              </a:ext>
            </a:extLst>
          </p:cNvPr>
          <p:cNvSpPr/>
          <p:nvPr/>
        </p:nvSpPr>
        <p:spPr>
          <a:xfrm>
            <a:off x="676907" y="5019607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Administered Pricing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9B7F05-6059-4B89-9847-51FBB8C88B58}"/>
              </a:ext>
            </a:extLst>
          </p:cNvPr>
          <p:cNvSpPr/>
          <p:nvPr/>
        </p:nvSpPr>
        <p:spPr>
          <a:xfrm>
            <a:off x="676907" y="5573535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Suspension Pricing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B82930-B953-416D-B443-23D6C6D18537}"/>
              </a:ext>
            </a:extLst>
          </p:cNvPr>
          <p:cNvSpPr/>
          <p:nvPr/>
        </p:nvSpPr>
        <p:spPr>
          <a:xfrm>
            <a:off x="7469852" y="2255627"/>
            <a:ext cx="2228849" cy="4758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Negative Residue Management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F549E4C-A4C5-4FD6-997E-AD423C91210C}"/>
              </a:ext>
            </a:extLst>
          </p:cNvPr>
          <p:cNvSpPr/>
          <p:nvPr/>
        </p:nvSpPr>
        <p:spPr>
          <a:xfrm>
            <a:off x="7469852" y="6127463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Wind/Solar Availability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28A30DF-AA20-439A-96BF-A03E98A4A9B0}"/>
              </a:ext>
            </a:extLst>
          </p:cNvPr>
          <p:cNvSpPr/>
          <p:nvPr/>
        </p:nvSpPr>
        <p:spPr>
          <a:xfrm>
            <a:off x="4069931" y="3902198"/>
            <a:ext cx="2220825" cy="4814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Reallocations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BCB1F7A-F084-4B60-BF18-53A36F8D06D7}"/>
              </a:ext>
            </a:extLst>
          </p:cNvPr>
          <p:cNvSpPr/>
          <p:nvPr/>
        </p:nvSpPr>
        <p:spPr>
          <a:xfrm>
            <a:off x="4065919" y="3357270"/>
            <a:ext cx="2228849" cy="4758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Estimation and Prudentials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F0F16B-370E-4E6C-BA6D-8C733929AE61}"/>
              </a:ext>
            </a:extLst>
          </p:cNvPr>
          <p:cNvSpPr/>
          <p:nvPr/>
        </p:nvSpPr>
        <p:spPr>
          <a:xfrm>
            <a:off x="7469852" y="6675734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VAR/MW Dispatch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C5D772-C51F-4C2B-B755-F59212A4FA4C}"/>
              </a:ext>
            </a:extLst>
          </p:cNvPr>
          <p:cNvSpPr/>
          <p:nvPr/>
        </p:nvSpPr>
        <p:spPr>
          <a:xfrm>
            <a:off x="672895" y="6127463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Constraints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8B8EF3-5FC7-4D56-A1EC-70C262340326}"/>
              </a:ext>
            </a:extLst>
          </p:cNvPr>
          <p:cNvSpPr/>
          <p:nvPr/>
        </p:nvSpPr>
        <p:spPr>
          <a:xfrm>
            <a:off x="676907" y="4465679"/>
            <a:ext cx="2220825" cy="4814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Spot Price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4175504-FBF8-46EA-B147-4C1D650F8641}"/>
              </a:ext>
            </a:extLst>
          </p:cNvPr>
          <p:cNvSpPr/>
          <p:nvPr/>
        </p:nvSpPr>
        <p:spPr>
          <a:xfrm>
            <a:off x="672895" y="6675734"/>
            <a:ext cx="2228849" cy="475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Registration</a:t>
            </a:r>
          </a:p>
        </p:txBody>
      </p:sp>
    </p:spTree>
    <p:extLst>
      <p:ext uri="{BB962C8B-B14F-4D97-AF65-F5344CB8AC3E}">
        <p14:creationId xmlns:p14="http://schemas.microsoft.com/office/powerpoint/2010/main" val="3890001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0543"/>
            <a:ext cx="8485691" cy="1042731"/>
          </a:xfrm>
        </p:spPr>
        <p:txBody>
          <a:bodyPr>
            <a:normAutofit/>
          </a:bodyPr>
          <a:lstStyle/>
          <a:p>
            <a:r>
              <a:rPr lang="en-AU" dirty="0"/>
              <a:t>API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F569B-5AAC-4063-B15E-0A9ED852D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HTTP-based API services through the AEMO e-Hub are one way in which AEMO is reducing friction and complexity in accessing our systems.</a:t>
            </a:r>
          </a:p>
          <a:p>
            <a:r>
              <a:rPr lang="en-AU" dirty="0"/>
              <a:t>5MS continues to shift submission interfaces to web APIs</a:t>
            </a:r>
          </a:p>
          <a:p>
            <a:r>
              <a:rPr lang="en-AU" dirty="0"/>
              <a:t>The proposed approach for 5MS is to:</a:t>
            </a:r>
          </a:p>
          <a:p>
            <a:pPr lvl="1"/>
            <a:r>
              <a:rPr lang="en-AU" dirty="0"/>
              <a:t>Provide an accompanying API where a significant change to a web application occurs in the EMMS Markets Portal.</a:t>
            </a:r>
          </a:p>
          <a:p>
            <a:pPr lvl="1"/>
            <a:r>
              <a:rPr lang="en-AU" dirty="0"/>
              <a:t>For other API’s will be considered on a case-by-case basis for functions that are considered high-value to the industry.</a:t>
            </a:r>
          </a:p>
          <a:p>
            <a:pPr lvl="1"/>
            <a:endParaRPr lang="en-AU" dirty="0"/>
          </a:p>
          <a:p>
            <a:r>
              <a:rPr lang="en-AU" dirty="0"/>
              <a:t>Identified 5MS API interfaces:</a:t>
            </a:r>
          </a:p>
          <a:p>
            <a:pPr lvl="1"/>
            <a:r>
              <a:rPr lang="en-AU" dirty="0"/>
              <a:t>Dispatch</a:t>
            </a:r>
          </a:p>
          <a:p>
            <a:pPr lvl="2"/>
            <a:r>
              <a:rPr lang="en-AU" dirty="0"/>
              <a:t>Bid submission and viewing</a:t>
            </a:r>
          </a:p>
          <a:p>
            <a:pPr lvl="1"/>
            <a:r>
              <a:rPr lang="en-AU" dirty="0"/>
              <a:t>Settlements</a:t>
            </a:r>
          </a:p>
          <a:p>
            <a:pPr lvl="2"/>
            <a:r>
              <a:rPr lang="en-AU" dirty="0"/>
              <a:t>Reallocation submission and viewing</a:t>
            </a:r>
          </a:p>
          <a:p>
            <a:pPr lvl="1"/>
            <a:r>
              <a:rPr lang="en-AU" dirty="0"/>
              <a:t>Retail</a:t>
            </a:r>
          </a:p>
          <a:p>
            <a:pPr lvl="2"/>
            <a:r>
              <a:rPr lang="en-AU" dirty="0"/>
              <a:t>B2B - Meter data (MDFF) (AEMO as a recipient)</a:t>
            </a:r>
          </a:p>
          <a:p>
            <a:pPr lvl="2"/>
            <a:r>
              <a:rPr lang="en-AU" dirty="0"/>
              <a:t>B2M - NMID, CATS, MTRD</a:t>
            </a:r>
          </a:p>
          <a:p>
            <a:pPr lvl="2"/>
            <a:r>
              <a:rPr lang="en-AU" dirty="0"/>
              <a:t>B2B – other transactions, e.g. NETB (to be confirmed)</a:t>
            </a:r>
          </a:p>
          <a:p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98F52-F508-4786-84A3-4E4B712DF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D5CE-50B2-4AD0-AF69-20801E4E8051}" type="datetime1">
              <a:rPr lang="en-AU" smtClean="0"/>
              <a:pPr/>
              <a:t>3/06/2021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9A750-9EEA-4057-A21B-1782B601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408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2743F-8E26-486D-9579-40378DE0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FTP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63B20-AB3B-41B0-A511-189092DA0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FTP submission interfaces remain supported</a:t>
            </a:r>
          </a:p>
          <a:p>
            <a:pPr lvl="1"/>
            <a:r>
              <a:rPr lang="en-AU" dirty="0"/>
              <a:t>The Data Model delivery mechanism remain unchanged</a:t>
            </a:r>
          </a:p>
          <a:p>
            <a:pPr lvl="1"/>
            <a:r>
              <a:rPr lang="en-AU" dirty="0"/>
              <a:t>Retail report delivery mechanism remains unchanged</a:t>
            </a:r>
          </a:p>
          <a:p>
            <a:pPr lvl="1"/>
            <a:r>
              <a:rPr lang="en-AU" dirty="0"/>
              <a:t>AEMO expects to see a shift to APIs offering faster synchronous service</a:t>
            </a:r>
          </a:p>
          <a:p>
            <a:pPr lvl="1"/>
            <a:r>
              <a:rPr lang="en-AU" dirty="0"/>
              <a:t>AEMO’s IT Strategy for the next 3 years is in development</a:t>
            </a:r>
          </a:p>
        </p:txBody>
      </p:sp>
    </p:spTree>
    <p:extLst>
      <p:ext uri="{BB962C8B-B14F-4D97-AF65-F5344CB8AC3E}">
        <p14:creationId xmlns:p14="http://schemas.microsoft.com/office/powerpoint/2010/main" val="3444262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Metering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92986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411C-80C6-485F-8C1C-8278D88A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B2M Meter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5E01A-146D-41EB-A892-62337B6B1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3"/>
            <a:ext cx="10255425" cy="53123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/>
              <a:t>Changes:</a:t>
            </a:r>
          </a:p>
          <a:p>
            <a:pPr>
              <a:buFontTx/>
              <a:buChar char="-"/>
            </a:pPr>
            <a:r>
              <a:rPr lang="en-AU" dirty="0"/>
              <a:t>Significant meter data volume increase predicted</a:t>
            </a:r>
          </a:p>
          <a:p>
            <a:pPr>
              <a:buFontTx/>
              <a:buChar char="-"/>
            </a:pPr>
            <a:r>
              <a:rPr lang="en-AU" dirty="0"/>
              <a:t>Transition to 5-minute interval reads</a:t>
            </a:r>
          </a:p>
          <a:p>
            <a:pPr marL="0" indent="0">
              <a:buNone/>
            </a:pPr>
            <a:r>
              <a:rPr lang="en-AU" b="1" dirty="0"/>
              <a:t>Impacts:</a:t>
            </a:r>
          </a:p>
          <a:p>
            <a:pPr>
              <a:buFontTx/>
              <a:buChar char="-"/>
            </a:pPr>
            <a:r>
              <a:rPr lang="en-AU" dirty="0"/>
              <a:t>Unified meter data file format B2B and B2M format MDFF (NEM12/NEM13)</a:t>
            </a:r>
          </a:p>
          <a:p>
            <a:pPr>
              <a:buFontTx/>
              <a:buChar char="-"/>
            </a:pPr>
            <a:r>
              <a:rPr lang="en-AU" dirty="0"/>
              <a:t>1 MB limit proposed to increase to 10 MB</a:t>
            </a:r>
          </a:p>
          <a:p>
            <a:pPr>
              <a:buFontTx/>
              <a:buChar char="-"/>
            </a:pPr>
            <a:r>
              <a:rPr lang="en-AU" dirty="0"/>
              <a:t>Leverage B2B mechanism for MDFF to AEMO (MDFF B2B remains unchanged)</a:t>
            </a:r>
          </a:p>
          <a:p>
            <a:pPr>
              <a:buFontTx/>
              <a:buChar char="-"/>
            </a:pPr>
            <a:r>
              <a:rPr lang="en-AU" dirty="0"/>
              <a:t>Review of 13 months online storage</a:t>
            </a:r>
          </a:p>
          <a:p>
            <a:pPr>
              <a:buFontTx/>
              <a:buChar char="-"/>
            </a:pPr>
            <a:r>
              <a:rPr lang="en-AU" dirty="0"/>
              <a:t>Validation of meter data streams</a:t>
            </a:r>
          </a:p>
          <a:p>
            <a:pPr marL="0" indent="0">
              <a:buNone/>
            </a:pPr>
            <a:r>
              <a:rPr lang="en-AU" b="1" dirty="0"/>
              <a:t>Transition:</a:t>
            </a:r>
          </a:p>
          <a:p>
            <a:pPr>
              <a:buFontTx/>
              <a:buChar char="-"/>
            </a:pPr>
            <a:r>
              <a:rPr lang="en-AU" dirty="0"/>
              <a:t>Early acceptance of MDFF format (1 November 2020) - 5/15/30-minute</a:t>
            </a:r>
          </a:p>
          <a:p>
            <a:pPr>
              <a:buFontTx/>
              <a:buChar char="-"/>
            </a:pPr>
            <a:r>
              <a:rPr lang="en-AU" dirty="0"/>
              <a:t>AEMO will aggregate as required from 1 Nov 2020</a:t>
            </a:r>
          </a:p>
          <a:p>
            <a:pPr>
              <a:buFontTx/>
              <a:buChar char="-"/>
            </a:pPr>
            <a:r>
              <a:rPr lang="en-AU" dirty="0"/>
              <a:t>Interval reads via MDMT will be retired after transition period from 1 July 2021</a:t>
            </a:r>
          </a:p>
          <a:p>
            <a:pPr>
              <a:buFontTx/>
              <a:buChar char="-"/>
            </a:pPr>
            <a:r>
              <a:rPr lang="en-AU" dirty="0"/>
              <a:t>Basic reads via MDMT likely to remain supported for longer</a:t>
            </a:r>
          </a:p>
          <a:p>
            <a:pPr>
              <a:buFontTx/>
              <a:buChar char="-"/>
            </a:pPr>
            <a:endParaRPr lang="en-AU" dirty="0"/>
          </a:p>
          <a:p>
            <a:pPr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99124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411C-80C6-485F-8C1C-8278D88A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CATS/MDM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5E01A-146D-41EB-A892-62337B6B1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3"/>
            <a:ext cx="10255425" cy="5312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Changes:</a:t>
            </a:r>
          </a:p>
          <a:p>
            <a:pPr>
              <a:buFontTx/>
              <a:buChar char="-"/>
            </a:pPr>
            <a:r>
              <a:rPr lang="en-AU" dirty="0"/>
              <a:t>Profiling basic and interval meter reads</a:t>
            </a:r>
          </a:p>
          <a:p>
            <a:pPr>
              <a:buFontTx/>
              <a:buChar char="-"/>
            </a:pPr>
            <a:r>
              <a:rPr lang="en-AU" dirty="0"/>
              <a:t>Changes to how </a:t>
            </a:r>
            <a:r>
              <a:rPr lang="en-AU"/>
              <a:t>AEMO identifies </a:t>
            </a:r>
            <a:r>
              <a:rPr lang="en-AU" dirty="0"/>
              <a:t>settlement data streams</a:t>
            </a:r>
          </a:p>
          <a:p>
            <a:pPr marL="0" indent="0">
              <a:buNone/>
            </a:pPr>
            <a:r>
              <a:rPr lang="en-AU" b="1" dirty="0"/>
              <a:t>Impacts:</a:t>
            </a:r>
          </a:p>
          <a:p>
            <a:pPr>
              <a:buFontTx/>
              <a:buChar char="-"/>
            </a:pPr>
            <a:r>
              <a:rPr lang="en-AU" dirty="0"/>
              <a:t>Profiling basic meter reads to 5-min meter reads</a:t>
            </a:r>
          </a:p>
          <a:p>
            <a:pPr>
              <a:buFontTx/>
              <a:buChar char="-"/>
            </a:pPr>
            <a:r>
              <a:rPr lang="en-AU" dirty="0"/>
              <a:t>Profiling 30-min / 15-min interval meter reads to 5-min meter reads</a:t>
            </a:r>
          </a:p>
          <a:p>
            <a:pPr>
              <a:buFontTx/>
              <a:buChar char="-"/>
            </a:pPr>
            <a:r>
              <a:rPr lang="en-AU" dirty="0"/>
              <a:t>Energy allocation process at 5-min resolution</a:t>
            </a:r>
          </a:p>
          <a:p>
            <a:pPr>
              <a:buFontTx/>
              <a:buChar char="-"/>
            </a:pPr>
            <a:r>
              <a:rPr lang="en-AU" dirty="0"/>
              <a:t>Energy allocation process using settlement by difference and global settlements</a:t>
            </a:r>
          </a:p>
          <a:p>
            <a:pPr>
              <a:buFontTx/>
              <a:buChar char="-"/>
            </a:pPr>
            <a:r>
              <a:rPr lang="en-AU" dirty="0"/>
              <a:t>Unaccounted For Energy (UFE) factor publication </a:t>
            </a:r>
          </a:p>
          <a:p>
            <a:pPr>
              <a:buFontTx/>
              <a:buChar char="-"/>
            </a:pPr>
            <a:r>
              <a:rPr lang="en-AU" dirty="0"/>
              <a:t>MSATS screens and RM* reports – Display of interval meter reads to support variety of interval lengths</a:t>
            </a:r>
          </a:p>
          <a:p>
            <a:pPr>
              <a:buFontTx/>
              <a:buChar char="-"/>
            </a:pPr>
            <a:endParaRPr lang="en-AU" dirty="0"/>
          </a:p>
          <a:p>
            <a:pPr>
              <a:buFontTx/>
              <a:buChar char="-"/>
            </a:pPr>
            <a:endParaRPr lang="en-AU" dirty="0"/>
          </a:p>
          <a:p>
            <a:pPr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1257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Settlement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35097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411C-80C6-485F-8C1C-8278D88A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Settlement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5E01A-146D-41EB-A892-62337B6B1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3"/>
            <a:ext cx="10255425" cy="53123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b="1" dirty="0"/>
              <a:t>Changes:</a:t>
            </a:r>
          </a:p>
          <a:p>
            <a:pPr lvl="1"/>
            <a:r>
              <a:rPr lang="en-AU" dirty="0"/>
              <a:t>SRA – changes the basis of inter-regional settlement residue calculation</a:t>
            </a:r>
          </a:p>
          <a:p>
            <a:pPr lvl="1"/>
            <a:r>
              <a:rPr lang="en-AU" dirty="0"/>
              <a:t>Settlement estimation – used to support </a:t>
            </a:r>
            <a:r>
              <a:rPr lang="en-AU" dirty="0" err="1"/>
              <a:t>prudentials</a:t>
            </a:r>
            <a:endParaRPr lang="en-AU" dirty="0"/>
          </a:p>
          <a:p>
            <a:pPr lvl="1"/>
            <a:r>
              <a:rPr lang="en-AU" dirty="0"/>
              <a:t>Reallocations – in particular, reallocations that are based on spot price</a:t>
            </a:r>
          </a:p>
          <a:p>
            <a:pPr lvl="1"/>
            <a:r>
              <a:rPr lang="en-AU" dirty="0" err="1"/>
              <a:t>Prudentials</a:t>
            </a:r>
            <a:r>
              <a:rPr lang="en-AU" dirty="0"/>
              <a:t> – Credit Limit Procedures for determining prudential settings for participants</a:t>
            </a:r>
          </a:p>
          <a:p>
            <a:pPr lvl="1"/>
            <a:r>
              <a:rPr lang="en-AU" dirty="0"/>
              <a:t>Other supporting information and user guides</a:t>
            </a:r>
          </a:p>
          <a:p>
            <a:pPr lvl="1"/>
            <a:r>
              <a:rPr lang="en-AU" dirty="0"/>
              <a:t>Settlement/billing/prudential systems, and participant interfaces</a:t>
            </a:r>
          </a:p>
          <a:p>
            <a:pPr marL="0" indent="0">
              <a:buNone/>
            </a:pPr>
            <a:r>
              <a:rPr lang="en-AU" b="1" dirty="0"/>
              <a:t>Impacts: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5-minute settlement data provided (AEMO proposed to use same data model tables)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Reallocations new web UI and APIs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Settlements Direct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UFE publication as part of the weekly settlement cycle</a:t>
            </a:r>
          </a:p>
          <a:p>
            <a:pPr marL="0" indent="0">
              <a:buNone/>
            </a:pPr>
            <a:r>
              <a:rPr lang="en-AU" b="1" dirty="0"/>
              <a:t>Transition: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AEMO systems release prior to 1 July 2021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Split billing week containing 1 July 2021, settled at 30-min and 5-min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30-min and 5-min reconciliation reports will be available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Proposed request for AEMO to aggregate and continue 30-min report support</a:t>
            </a:r>
          </a:p>
          <a:p>
            <a:pPr lvl="1"/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AU" dirty="0"/>
          </a:p>
          <a:p>
            <a:pPr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69018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Dispatch and Power Systems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75545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BADAF-E56D-4A0E-834E-4CC681F45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Bids/Offers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D5F2-05FC-41CC-B397-FB75164EE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Changes: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Bids and offers shift from 48 periods to 288 periods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Web bidding enhanced to be more functional for BCP and small participant use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Likely Rebid explanation field changes</a:t>
            </a:r>
          </a:p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Interfaces: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Current TXT file format is deprecated, new JSON format introduced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Web API interfaces introduced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FTP interface kept for transition and backup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Web bidding and upload file functionality kept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Data Model – Likely add new 5-minute bid table(s)</a:t>
            </a:r>
          </a:p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Transition: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Proposed early 5-minute bid support from 1 April 2021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TXT file no longer supported from Trading Day 1 July 2021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028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142C03-705B-4F5F-A1BC-B3A13DA6C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Current settlement arrangements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6DCA0B-0203-4DBD-9949-66EFA3971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NEM dispatch process determines an energy price every 5 minutes, however the energy market is only settled on the basis of 30-minute energy volumes</a:t>
            </a:r>
          </a:p>
          <a:p>
            <a:r>
              <a:rPr lang="en-AU" dirty="0"/>
              <a:t>To accommodate the different timeframes, the “spot” price in the NEM is the average of 6 dispatch prices</a:t>
            </a:r>
          </a:p>
          <a:p>
            <a:r>
              <a:rPr lang="en-AU" dirty="0"/>
              <a:t>This gives rise to the 5/30 minute problem</a:t>
            </a:r>
          </a:p>
          <a:p>
            <a:r>
              <a:rPr lang="en-AU" dirty="0"/>
              <a:t>The AEMC considered that this is </a:t>
            </a:r>
            <a:br>
              <a:rPr lang="en-AU" dirty="0"/>
            </a:br>
            <a:r>
              <a:rPr lang="en-AU" dirty="0"/>
              <a:t>resulting in negative consequences</a:t>
            </a:r>
            <a:br>
              <a:rPr lang="en-AU" dirty="0"/>
            </a:br>
            <a:r>
              <a:rPr lang="en-AU" dirty="0"/>
              <a:t>for the wholesale market (which</a:t>
            </a:r>
            <a:br>
              <a:rPr lang="en-AU" dirty="0"/>
            </a:br>
            <a:r>
              <a:rPr lang="en-AU" dirty="0"/>
              <a:t>ultimately impacts consumers)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554504-1338-4D1A-BC78-51506B5236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28" t="34076" r="68955" b="27002"/>
          <a:stretch/>
        </p:blipFill>
        <p:spPr>
          <a:xfrm>
            <a:off x="5599638" y="4424218"/>
            <a:ext cx="4885629" cy="293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7628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A4D3B-412B-46AE-B35B-B67EBA39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Dispatch / Predispatch / PASA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877D5-E06B-4EB1-ABC5-6F96B0D72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Changes: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5-minute bids used in Dispatch and P5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Last 5-minute bid in a 30-minute interval used in P30s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Lowest 5-minute availability (proposed) in PD/ST PASA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Possibility of increasing P5 length, adding FSIP and Daily Energy Constraints and doing price sensitivities</a:t>
            </a:r>
          </a:p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Interfaces: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Dispatch no change in outputs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P5 possibility of adding price sensitivities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P30 Pre-dispatch / PD/ST PASA no planned change in outputs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Data Model – likely changes due to P5 changes </a:t>
            </a:r>
          </a:p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Transition: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1 April 2021 early release to support 5-minute bids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30-minute bids translated to 5-minute by AEMO</a:t>
            </a:r>
          </a:p>
        </p:txBody>
      </p:sp>
    </p:spTree>
    <p:extLst>
      <p:ext uri="{BB962C8B-B14F-4D97-AF65-F5344CB8AC3E}">
        <p14:creationId xmlns:p14="http://schemas.microsoft.com/office/powerpoint/2010/main" val="27877952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09FE3-5C7B-4CB1-AF35-8B6CFF844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Spot Price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1358FE-A737-4F21-BBA7-98A74BD2A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4"/>
            <a:ext cx="10255425" cy="4796544"/>
          </a:xfrm>
        </p:spPr>
        <p:txBody>
          <a:bodyPr/>
          <a:lstStyle/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Changes: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Spot prices changes from 30-minute to 5-minute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30-minute price still required to be published</a:t>
            </a:r>
          </a:p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Interfaces: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Data Model – Likely minor changes to 5-minute price tables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Data Model – Trading Price kept</a:t>
            </a:r>
          </a:p>
          <a:p>
            <a:pPr marL="0" indent="0">
              <a:buNone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Transition: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Standard Data Model report transition</a:t>
            </a:r>
          </a:p>
        </p:txBody>
      </p:sp>
    </p:spTree>
    <p:extLst>
      <p:ext uri="{BB962C8B-B14F-4D97-AF65-F5344CB8AC3E}">
        <p14:creationId xmlns:p14="http://schemas.microsoft.com/office/powerpoint/2010/main" val="15711132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Questions and next steps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23435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9C27-437E-4C05-826E-FF7E2C0A88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86988" y="7007225"/>
            <a:ext cx="504825" cy="401638"/>
          </a:xfrm>
        </p:spPr>
        <p:txBody>
          <a:bodyPr/>
          <a:lstStyle/>
          <a:p>
            <a:fld id="{4EC81F68-4976-451A-B2E9-79BCBD2F70CC}" type="slidenum">
              <a:rPr lang="en-AU" smtClean="0"/>
              <a:pPr/>
              <a:t>43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6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CD930-85A9-4785-9A93-E28456546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Five-minute settlement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19F66-C613-4E47-9682-90A940A24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AEMC has determined that from 1 July 2021, the NEM will be directly settled using 5-minute prices (i.e. the current 5-minute dispatch price will become the trading or “spot” price)</a:t>
            </a:r>
          </a:p>
          <a:p>
            <a:r>
              <a:rPr lang="en-AU" dirty="0"/>
              <a:t>To support this, metering will progressively change to 5-minute:</a:t>
            </a:r>
          </a:p>
          <a:p>
            <a:pPr lvl="1"/>
            <a:r>
              <a:rPr lang="en-AU" dirty="0"/>
              <a:t>All type 1-3, type 7, and some type 4 connection points must be 5-minute prior to go-live</a:t>
            </a:r>
          </a:p>
          <a:p>
            <a:pPr lvl="1"/>
            <a:r>
              <a:rPr lang="en-AU" dirty="0"/>
              <a:t>New meters installed after 1 December 2018 must be 5-minute</a:t>
            </a:r>
            <a:br>
              <a:rPr lang="en-AU" dirty="0"/>
            </a:br>
            <a:r>
              <a:rPr lang="en-AU" dirty="0"/>
              <a:t>capable</a:t>
            </a:r>
          </a:p>
          <a:p>
            <a:r>
              <a:rPr lang="en-AU" dirty="0"/>
              <a:t>Bids/offers are also changing:</a:t>
            </a:r>
          </a:p>
          <a:p>
            <a:pPr lvl="1"/>
            <a:r>
              <a:rPr lang="en-AU" dirty="0"/>
              <a:t>Scheduled participants must submit bids/offers with 5-minute</a:t>
            </a:r>
            <a:br>
              <a:rPr lang="en-AU" dirty="0"/>
            </a:br>
            <a:r>
              <a:rPr lang="en-AU" dirty="0"/>
              <a:t>granularity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D8C175-677C-427B-8A8F-1E314753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359" y="5348252"/>
            <a:ext cx="1822612" cy="193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4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FB35-638A-40AF-901C-E466E9143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Impact to participants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A45DF6-90A3-4BD8-9E69-BC511F802100}"/>
              </a:ext>
            </a:extLst>
          </p:cNvPr>
          <p:cNvGraphicFramePr>
            <a:graphicFrameLocks noGrp="1"/>
          </p:cNvGraphicFramePr>
          <p:nvPr/>
        </p:nvGraphicFramePr>
        <p:xfrm>
          <a:off x="206547" y="1681018"/>
          <a:ext cx="10322565" cy="554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835">
                  <a:extLst>
                    <a:ext uri="{9D8B030D-6E8A-4147-A177-3AD203B41FA5}">
                      <a16:colId xmlns:a16="http://schemas.microsoft.com/office/drawing/2014/main" val="2205469148"/>
                    </a:ext>
                  </a:extLst>
                </a:gridCol>
                <a:gridCol w="3934691">
                  <a:extLst>
                    <a:ext uri="{9D8B030D-6E8A-4147-A177-3AD203B41FA5}">
                      <a16:colId xmlns:a16="http://schemas.microsoft.com/office/drawing/2014/main" val="2751335408"/>
                    </a:ext>
                  </a:extLst>
                </a:gridCol>
                <a:gridCol w="5329039">
                  <a:extLst>
                    <a:ext uri="{9D8B030D-6E8A-4147-A177-3AD203B41FA5}">
                      <a16:colId xmlns:a16="http://schemas.microsoft.com/office/drawing/2014/main" val="1105282239"/>
                    </a:ext>
                  </a:extLst>
                </a:gridCol>
              </a:tblGrid>
              <a:tr h="263306">
                <a:tc>
                  <a:txBody>
                    <a:bodyPr/>
                    <a:lstStyle/>
                    <a:p>
                      <a:pPr algn="ctr"/>
                      <a:endParaRPr lang="en-AU" sz="1200" dirty="0"/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Prior to July 2021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From July 20201</a:t>
                      </a:r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4020823079"/>
                  </a:ext>
                </a:extLst>
              </a:tr>
              <a:tr h="283644">
                <a:tc>
                  <a:txBody>
                    <a:bodyPr/>
                    <a:lstStyle/>
                    <a:p>
                      <a:r>
                        <a:rPr lang="en-AU" sz="1200" dirty="0"/>
                        <a:t>Generators / SGAs</a:t>
                      </a:r>
                    </a:p>
                  </a:txBody>
                  <a:tcPr marL="80189" marR="80189" marT="40094" marB="40094"/>
                </a:tc>
                <a:tc rowSpan="4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Review/update procedures</a:t>
                      </a:r>
                    </a:p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Review/update contracts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Review/upgrade IT systems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Submit five minute granularity offers into the NEM</a:t>
                      </a:r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1712234395"/>
                  </a:ext>
                </a:extLst>
              </a:tr>
              <a:tr h="283644">
                <a:tc>
                  <a:txBody>
                    <a:bodyPr/>
                    <a:lstStyle/>
                    <a:p>
                      <a:r>
                        <a:rPr lang="en-AU" sz="1200" dirty="0"/>
                        <a:t>Large customers</a:t>
                      </a:r>
                    </a:p>
                  </a:txBody>
                  <a:tcPr marL="80189" marR="80189" marT="40094" marB="40094"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Submit five minute granularity bids into the NEM</a:t>
                      </a:r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1338510135"/>
                  </a:ext>
                </a:extLst>
              </a:tr>
              <a:tr h="619524">
                <a:tc>
                  <a:txBody>
                    <a:bodyPr/>
                    <a:lstStyle/>
                    <a:p>
                      <a:r>
                        <a:rPr lang="en-AU" sz="1200" dirty="0"/>
                        <a:t>Retailers</a:t>
                      </a:r>
                    </a:p>
                  </a:txBody>
                  <a:tcPr marL="80189" marR="80189" marT="40094" marB="40094"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Consider developing new products and services using 5 minute data to value dynamic generation / demand response for small and large consumers</a:t>
                      </a:r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1412853667"/>
                  </a:ext>
                </a:extLst>
              </a:tr>
              <a:tr h="619524">
                <a:tc>
                  <a:txBody>
                    <a:bodyPr/>
                    <a:lstStyle/>
                    <a:p>
                      <a:r>
                        <a:rPr lang="en-AU" sz="1200" dirty="0"/>
                        <a:t>Networks</a:t>
                      </a:r>
                    </a:p>
                  </a:txBody>
                  <a:tcPr marL="80189" marR="80189" marT="40094" marB="40094"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Calculate charges for distribution services from either metering data or settlements ready data for type 4 meters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Calculate type 7 unmetered loads on a 5 minute basis.</a:t>
                      </a:r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825991274"/>
                  </a:ext>
                </a:extLst>
              </a:tr>
              <a:tr h="1331963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Metering coordinators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Upgrade types 1, 2 and 3 metering installations, and some type 4, to be capable of recording and providing five minute data.</a:t>
                      </a:r>
                    </a:p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Ensure that new and replacement metering installations are capable of recording and providing 5 minute data </a:t>
                      </a:r>
                    </a:p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Review/upgrade IT systems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By 1 December 2022 at the latest, ensure that all new and replacement metering installations record and provide 5 minute data</a:t>
                      </a:r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997598197"/>
                  </a:ext>
                </a:extLst>
              </a:tr>
              <a:tr h="1153853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Metering data providers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Review/upgrade IT systems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By 1 July 2021, ensure that type 1, 2 and 3 and some type 4 metering installations record and provide five minute data.</a:t>
                      </a:r>
                    </a:p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By 1 July 2021, ensure that type 7 unmetered loads are calculated on a five minute basis.</a:t>
                      </a:r>
                    </a:p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By 1 December 2022 at the latest, ensure that all new and replacement metering installations record and provide 5 minute data</a:t>
                      </a:r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2798206994"/>
                  </a:ext>
                </a:extLst>
              </a:tr>
              <a:tr h="441415">
                <a:tc>
                  <a:txBody>
                    <a:bodyPr/>
                    <a:lstStyle/>
                    <a:p>
                      <a:r>
                        <a:rPr lang="en-AU" sz="1200" dirty="0"/>
                        <a:t>Information Exchange Committee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200" dirty="0"/>
                        <a:t>Consult and recommend to AEMO any changes to the B2B procedures</a:t>
                      </a:r>
                    </a:p>
                  </a:txBody>
                  <a:tcPr marL="80189" marR="80189" marT="40094" marB="4009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200" dirty="0"/>
                    </a:p>
                  </a:txBody>
                  <a:tcPr marL="80189" marR="80189" marT="40094" marB="40094"/>
                </a:tc>
                <a:extLst>
                  <a:ext uri="{0D108BD9-81ED-4DB2-BD59-A6C34878D82A}">
                    <a16:rowId xmlns:a16="http://schemas.microsoft.com/office/drawing/2014/main" val="1503607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84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Global Settlement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546" y="1773936"/>
            <a:ext cx="10255425" cy="5541264"/>
          </a:xfrm>
        </p:spPr>
        <p:txBody>
          <a:bodyPr>
            <a:normAutofit/>
          </a:bodyPr>
          <a:lstStyle/>
          <a:p>
            <a:r>
              <a:rPr lang="en-AU" dirty="0"/>
              <a:t>AEMO lodged a rule change to the AEMC, proposing that global settlement be implemented to replace settlement-by-difference in the NEM: </a:t>
            </a:r>
            <a:r>
              <a:rPr lang="en-AU" sz="1984" dirty="0">
                <a:hlinkClick r:id="rId2"/>
              </a:rPr>
              <a:t>https://www.aemc.gov.au/rule-changes/global-settlement-and-market-reconciliation</a:t>
            </a:r>
            <a:r>
              <a:rPr lang="en-AU" sz="1984" dirty="0"/>
              <a:t> </a:t>
            </a:r>
          </a:p>
          <a:p>
            <a:r>
              <a:rPr lang="en-AU" dirty="0"/>
              <a:t>If the rule is made, the change will be accommodated in the 5MS program. It primarily involves:</a:t>
            </a:r>
          </a:p>
          <a:p>
            <a:pPr lvl="1"/>
            <a:r>
              <a:rPr lang="en-AU" dirty="0"/>
              <a:t>The local retailer role no longer being required for settlement i.e. all retailers have the same settlement arrangements</a:t>
            </a:r>
          </a:p>
          <a:p>
            <a:pPr lvl="1"/>
            <a:r>
              <a:rPr lang="en-AU" dirty="0"/>
              <a:t>AEMO requiring meter data for all connection points</a:t>
            </a:r>
          </a:p>
          <a:p>
            <a:pPr lvl="1"/>
            <a:r>
              <a:rPr lang="en-AU" dirty="0"/>
              <a:t>AEMO calculating </a:t>
            </a:r>
            <a:r>
              <a:rPr lang="en-AU" i="1" dirty="0"/>
              <a:t>unaccounted for energy</a:t>
            </a:r>
            <a:r>
              <a:rPr lang="en-AU" dirty="0"/>
              <a:t> (UFE) which is recovered from retailers operating in each area</a:t>
            </a:r>
          </a:p>
          <a:p>
            <a:r>
              <a:rPr lang="en-AU" dirty="0"/>
              <a:t>Draft determination and draft rule were published on 30 August</a:t>
            </a:r>
          </a:p>
          <a:p>
            <a:r>
              <a:rPr lang="en-AU" dirty="0"/>
              <a:t>Final determination and final rule are expected to be published next Thursday, 6 December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195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1E54A-1CF9-48B0-91FE-501CC87C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9504381" cy="1310695"/>
          </a:xfrm>
        </p:spPr>
        <p:txBody>
          <a:bodyPr/>
          <a:lstStyle/>
          <a:p>
            <a:r>
              <a:rPr lang="en-AU" dirty="0"/>
              <a:t>Global Settlement – overview of </a:t>
            </a:r>
            <a:r>
              <a:rPr lang="en-AU" i="1" dirty="0"/>
              <a:t>draft</a:t>
            </a:r>
            <a:r>
              <a:rPr lang="en-AU" dirty="0"/>
              <a:t>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DFF68-0B99-4173-A488-D6A79E92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534160"/>
            <a:ext cx="10255425" cy="57993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NOTE: the following items relate to the </a:t>
            </a:r>
            <a:r>
              <a:rPr lang="en-AU" i="1" u="sng" dirty="0">
                <a:solidFill>
                  <a:srgbClr val="FF0000"/>
                </a:solidFill>
              </a:rPr>
              <a:t>draft</a:t>
            </a:r>
            <a:r>
              <a:rPr lang="en-AU" i="1" dirty="0">
                <a:solidFill>
                  <a:srgbClr val="FF0000"/>
                </a:solidFill>
              </a:rPr>
              <a:t> </a:t>
            </a:r>
            <a:r>
              <a:rPr lang="en-AU" dirty="0">
                <a:solidFill>
                  <a:srgbClr val="FF0000"/>
                </a:solidFill>
              </a:rPr>
              <a:t>Global Settlement rule and may be subject to change as a result of AEMC deliberations. Final rule is expected on Thursday, 6 December 2018.</a:t>
            </a:r>
          </a:p>
          <a:p>
            <a:endParaRPr lang="en-AU" dirty="0"/>
          </a:p>
          <a:p>
            <a:r>
              <a:rPr lang="en-AU" dirty="0"/>
              <a:t>UFE to be allocated at the local area (DNSP network) level</a:t>
            </a:r>
          </a:p>
          <a:p>
            <a:r>
              <a:rPr lang="en-AU" dirty="0"/>
              <a:t>Virtual transmission nodes are retained. DNSPs using VTNs will need to provide more information to AEMO</a:t>
            </a:r>
          </a:p>
          <a:p>
            <a:r>
              <a:rPr lang="en-AU" dirty="0"/>
              <a:t>Off-market unmetered loads (non-type 7) to be included in AEMO’s settlements processes </a:t>
            </a:r>
          </a:p>
          <a:p>
            <a:r>
              <a:rPr lang="en-AU" dirty="0"/>
              <a:t>Alignment with 5MS:</a:t>
            </a:r>
          </a:p>
          <a:p>
            <a:pPr lvl="1"/>
            <a:r>
              <a:rPr lang="en-AU" dirty="0"/>
              <a:t>Commencement on 1 July 2021</a:t>
            </a:r>
          </a:p>
          <a:p>
            <a:pPr lvl="1"/>
            <a:r>
              <a:rPr lang="en-AU" dirty="0"/>
              <a:t>AEMO to update its relevant procedures by 1 December 2019</a:t>
            </a:r>
          </a:p>
          <a:p>
            <a:r>
              <a:rPr lang="en-AU" dirty="0"/>
              <a:t>AEMO to be provided with NMI to TNI mapping</a:t>
            </a:r>
          </a:p>
          <a:p>
            <a:r>
              <a:rPr lang="en-AU" dirty="0"/>
              <a:t>This will allow AEMO to calculate and publish UFE from 1 July 2020 (12 months prior to the GS rule commencing)</a:t>
            </a:r>
          </a:p>
          <a:p>
            <a:r>
              <a:rPr lang="en-AU" b="1" dirty="0"/>
              <a:t>AEMO will engage through the PWG and SWG on the procedure and system impacts</a:t>
            </a:r>
          </a:p>
        </p:txBody>
      </p:sp>
    </p:spTree>
    <p:extLst>
      <p:ext uri="{BB962C8B-B14F-4D97-AF65-F5344CB8AC3E}">
        <p14:creationId xmlns:p14="http://schemas.microsoft.com/office/powerpoint/2010/main" val="221128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Program overview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Graeme Windley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5531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A4 v2.potx" id="{56C674FB-5903-4E08-9F7A-81B5291517EA}" vid="{3EC44A36-076D-48EC-9FED-1333FF1338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E2964DDED0EC4A8D459028649F1056" ma:contentTypeVersion="9" ma:contentTypeDescription="Create a new document." ma:contentTypeScope="" ma:versionID="27127d227ca6605b988fabbc9f61fe32">
  <xsd:schema xmlns:xsd="http://www.w3.org/2001/XMLSchema" xmlns:xs="http://www.w3.org/2001/XMLSchema" xmlns:p="http://schemas.microsoft.com/office/2006/metadata/properties" xmlns:ns2="99eba8f5-7fec-4c00-afe1-f2f2944c28a7" xmlns:ns3="ff08f022-2cdc-49e5-914c-f7e666dadb4c" targetNamespace="http://schemas.microsoft.com/office/2006/metadata/properties" ma:root="true" ma:fieldsID="36ee1c2a545b8609ba4ad83a8c08c771" ns2:_="" ns3:_="">
    <xsd:import namespace="99eba8f5-7fec-4c00-afe1-f2f2944c28a7"/>
    <xsd:import namespace="ff08f022-2cdc-49e5-914c-f7e666dadb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ba8f5-7fec-4c00-afe1-f2f2944c28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08f022-2cdc-49e5-914c-f7e666dadb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9398EC-15F9-402A-BD60-4A7835B2C7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eba8f5-7fec-4c00-afe1-f2f2944c28a7"/>
    <ds:schemaRef ds:uri="ff08f022-2cdc-49e5-914c-f7e666dadb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B58D7C-F3BD-4BE0-85CB-D36468012E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61CE80-04B0-4325-95A9-E7D555045A4F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a14523ce-dede-483e-883a-2d83261080b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presentation 2018 A4</Template>
  <TotalTime>92152</TotalTime>
  <Words>2562</Words>
  <Application>Microsoft Office PowerPoint</Application>
  <PresentationFormat>Custom</PresentationFormat>
  <Paragraphs>476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Five-Minute Settlement Program: Vendor Briefing Session </vt:lpstr>
      <vt:lpstr>Introduction, agenda &amp; housekeeping</vt:lpstr>
      <vt:lpstr>Five-Minute Settlement and Global Settlement rule overview </vt:lpstr>
      <vt:lpstr>Current settlement arrangements</vt:lpstr>
      <vt:lpstr>Five-minute settlement</vt:lpstr>
      <vt:lpstr>Impact to participants</vt:lpstr>
      <vt:lpstr>Global Settlement</vt:lpstr>
      <vt:lpstr>Global Settlement – overview of draft rule</vt:lpstr>
      <vt:lpstr>Program overview </vt:lpstr>
      <vt:lpstr>Program Conceptual Timeline</vt:lpstr>
      <vt:lpstr>High-level status</vt:lpstr>
      <vt:lpstr>Procedures overview </vt:lpstr>
      <vt:lpstr>Procedures - packaging</vt:lpstr>
      <vt:lpstr>Systems approach </vt:lpstr>
      <vt:lpstr>Systems Working Group (SWG)</vt:lpstr>
      <vt:lpstr>Requirements and Design</vt:lpstr>
      <vt:lpstr>Focus Groups</vt:lpstr>
      <vt:lpstr>High-Level Impact Assessment (HLIA) Document</vt:lpstr>
      <vt:lpstr>HLIA Excerpt</vt:lpstr>
      <vt:lpstr>Technical Specifications</vt:lpstr>
      <vt:lpstr>Accessing Information</vt:lpstr>
      <vt:lpstr>External Testing </vt:lpstr>
      <vt:lpstr>External Test Environments</vt:lpstr>
      <vt:lpstr>Proposed Timeline </vt:lpstr>
      <vt:lpstr>System Workstream - Metering</vt:lpstr>
      <vt:lpstr>System Workstream - Dispatch</vt:lpstr>
      <vt:lpstr>System Workstream – Settlement and Operations</vt:lpstr>
      <vt:lpstr>System and interface changes </vt:lpstr>
      <vt:lpstr>NEM Retail System Change Heatmap * Change likely based on PWG outcomes</vt:lpstr>
      <vt:lpstr>NEM Wholesale System Change Heatmap * Change likely based on PWG outcomes</vt:lpstr>
      <vt:lpstr>API Approach</vt:lpstr>
      <vt:lpstr>FTP Interfaces</vt:lpstr>
      <vt:lpstr>Metering </vt:lpstr>
      <vt:lpstr>B2M Meter Data </vt:lpstr>
      <vt:lpstr>CATS/MDM Processes</vt:lpstr>
      <vt:lpstr>Settlement </vt:lpstr>
      <vt:lpstr>Settlement</vt:lpstr>
      <vt:lpstr>Dispatch and Power Systems </vt:lpstr>
      <vt:lpstr>Bids/Offers</vt:lpstr>
      <vt:lpstr>Dispatch / Predispatch / PASA</vt:lpstr>
      <vt:lpstr>Spot Price</vt:lpstr>
      <vt:lpstr>Questions and next steps </vt:lpstr>
      <vt:lpstr>PowerPoint Presentation</vt:lpstr>
    </vt:vector>
  </TitlesOfParts>
  <Company>AEMO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Energy, Information and Control</dc:title>
  <dc:creator>AEMO</dc:creator>
  <cp:lastModifiedBy>Hamish McNeish</cp:lastModifiedBy>
  <cp:revision>125</cp:revision>
  <cp:lastPrinted>2018-05-23T08:16:40Z</cp:lastPrinted>
  <dcterms:created xsi:type="dcterms:W3CDTF">2018-03-14T04:52:00Z</dcterms:created>
  <dcterms:modified xsi:type="dcterms:W3CDTF">2021-06-04T05:26:20Z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0x010100A0E2964DDED0EC4A8D459028649F1056</vt:lpwstr>
  </property>
  <property fmtid="{D5CDD505-2E9C-101B-9397-08002B2CF9AE}" pid="3" name="_dlc_DocIdItemGuid">
    <vt:lpwstr>1a988aef-2b32-4f80-a724-067737cbe188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