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4"/>
  </p:notesMasterIdLst>
  <p:handoutMasterIdLst>
    <p:handoutMasterId r:id="rId35"/>
  </p:handoutMasterIdLst>
  <p:sldIdLst>
    <p:sldId id="268" r:id="rId5"/>
    <p:sldId id="280" r:id="rId6"/>
    <p:sldId id="287" r:id="rId7"/>
    <p:sldId id="349" r:id="rId8"/>
    <p:sldId id="350" r:id="rId9"/>
    <p:sldId id="351" r:id="rId10"/>
    <p:sldId id="288" r:id="rId11"/>
    <p:sldId id="277" r:id="rId12"/>
    <p:sldId id="370" r:id="rId13"/>
    <p:sldId id="289" r:id="rId14"/>
    <p:sldId id="378" r:id="rId15"/>
    <p:sldId id="307" r:id="rId16"/>
    <p:sldId id="290" r:id="rId17"/>
    <p:sldId id="269" r:id="rId18"/>
    <p:sldId id="369" r:id="rId19"/>
    <p:sldId id="266" r:id="rId20"/>
    <p:sldId id="291" r:id="rId21"/>
    <p:sldId id="311" r:id="rId22"/>
    <p:sldId id="317" r:id="rId23"/>
    <p:sldId id="281" r:id="rId24"/>
    <p:sldId id="296" r:id="rId25"/>
    <p:sldId id="283" r:id="rId26"/>
    <p:sldId id="282" r:id="rId27"/>
    <p:sldId id="292" r:id="rId28"/>
    <p:sldId id="262" r:id="rId29"/>
    <p:sldId id="303" r:id="rId30"/>
    <p:sldId id="263" r:id="rId31"/>
    <p:sldId id="293" r:id="rId32"/>
    <p:sldId id="261" r:id="rId33"/>
  </p:sldIdLst>
  <p:sldSz cx="10691813" cy="7559675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123B"/>
    <a:srgbClr val="5F14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1181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65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21" Type="http://schemas.openxmlformats.org/officeDocument/2006/relationships/slide" Target="slides/slide17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259DE2-C421-4E13-9F76-51845421A3DE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27480D-C3E3-4F76-921A-B5AECA94BA4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55441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4A6D0C-C9B8-4521-8276-6951BD83D76B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14413" y="1233488"/>
            <a:ext cx="47069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25E48-7303-4C99-A797-AD8A06121544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2468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05A90067-2361-4840-83F8-CBD421F060F8}"/>
              </a:ext>
            </a:extLst>
          </p:cNvPr>
          <p:cNvGrpSpPr/>
          <p:nvPr userDrawn="1"/>
        </p:nvGrpSpPr>
        <p:grpSpPr>
          <a:xfrm>
            <a:off x="-2522553" y="5191458"/>
            <a:ext cx="13381761" cy="3156233"/>
            <a:chOff x="-2935513" y="4064389"/>
            <a:chExt cx="15659100" cy="3693368"/>
          </a:xfrm>
        </p:grpSpPr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id="{DEBCA1C5-5795-4F26-B880-05CD7CA9A5B0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-2935513" y="4166205"/>
              <a:ext cx="11139999" cy="3591552"/>
            </a:xfrm>
            <a:custGeom>
              <a:avLst/>
              <a:gdLst>
                <a:gd name="T0" fmla="*/ 6807 w 8055"/>
                <a:gd name="T1" fmla="*/ 1082 h 2594"/>
                <a:gd name="T2" fmla="*/ 3279 w 8055"/>
                <a:gd name="T3" fmla="*/ 786 h 2594"/>
                <a:gd name="T4" fmla="*/ 1046 w 8055"/>
                <a:gd name="T5" fmla="*/ 5 h 2594"/>
                <a:gd name="T6" fmla="*/ 1063 w 8055"/>
                <a:gd name="T7" fmla="*/ 6 h 2594"/>
                <a:gd name="T8" fmla="*/ 0 w 8055"/>
                <a:gd name="T9" fmla="*/ 292 h 2594"/>
                <a:gd name="T10" fmla="*/ 1311 w 8055"/>
                <a:gd name="T11" fmla="*/ 482 h 2594"/>
                <a:gd name="T12" fmla="*/ 3231 w 8055"/>
                <a:gd name="T13" fmla="*/ 1898 h 2594"/>
                <a:gd name="T14" fmla="*/ 5831 w 8055"/>
                <a:gd name="T15" fmla="*/ 1722 h 2594"/>
                <a:gd name="T16" fmla="*/ 8055 w 8055"/>
                <a:gd name="T17" fmla="*/ 1346 h 2594"/>
                <a:gd name="T18" fmla="*/ 8055 w 8055"/>
                <a:gd name="T19" fmla="*/ 1098 h 2594"/>
                <a:gd name="T20" fmla="*/ 6807 w 8055"/>
                <a:gd name="T21" fmla="*/ 1082 h 2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55" h="2594">
                  <a:moveTo>
                    <a:pt x="6807" y="1082"/>
                  </a:moveTo>
                  <a:cubicBezTo>
                    <a:pt x="5911" y="1330"/>
                    <a:pt x="4872" y="1860"/>
                    <a:pt x="3279" y="786"/>
                  </a:cubicBezTo>
                  <a:cubicBezTo>
                    <a:pt x="2364" y="169"/>
                    <a:pt x="1673" y="0"/>
                    <a:pt x="1046" y="5"/>
                  </a:cubicBezTo>
                  <a:cubicBezTo>
                    <a:pt x="1057" y="6"/>
                    <a:pt x="1063" y="6"/>
                    <a:pt x="1063" y="6"/>
                  </a:cubicBezTo>
                  <a:cubicBezTo>
                    <a:pt x="1063" y="6"/>
                    <a:pt x="530" y="57"/>
                    <a:pt x="0" y="292"/>
                  </a:cubicBezTo>
                  <a:cubicBezTo>
                    <a:pt x="399" y="260"/>
                    <a:pt x="917" y="274"/>
                    <a:pt x="1311" y="482"/>
                  </a:cubicBezTo>
                  <a:cubicBezTo>
                    <a:pt x="2055" y="874"/>
                    <a:pt x="2783" y="1610"/>
                    <a:pt x="3231" y="1898"/>
                  </a:cubicBezTo>
                  <a:cubicBezTo>
                    <a:pt x="3598" y="2134"/>
                    <a:pt x="4463" y="2594"/>
                    <a:pt x="5831" y="1722"/>
                  </a:cubicBezTo>
                  <a:cubicBezTo>
                    <a:pt x="7199" y="850"/>
                    <a:pt x="8055" y="1346"/>
                    <a:pt x="8055" y="1346"/>
                  </a:cubicBezTo>
                  <a:cubicBezTo>
                    <a:pt x="8055" y="1098"/>
                    <a:pt x="8055" y="1098"/>
                    <a:pt x="8055" y="1098"/>
                  </a:cubicBezTo>
                  <a:cubicBezTo>
                    <a:pt x="8055" y="1098"/>
                    <a:pt x="7703" y="834"/>
                    <a:pt x="6807" y="1082"/>
                  </a:cubicBezTo>
                  <a:close/>
                </a:path>
              </a:pathLst>
            </a:custGeom>
            <a:gradFill flip="none" rotWithShape="1">
              <a:gsLst>
                <a:gs pos="17000">
                  <a:srgbClr val="360F3C">
                    <a:alpha val="70000"/>
                  </a:srgbClr>
                </a:gs>
                <a:gs pos="57000">
                  <a:srgbClr val="5C1C8C">
                    <a:alpha val="20000"/>
                  </a:srgbClr>
                </a:gs>
                <a:gs pos="94000">
                  <a:srgbClr val="C72032">
                    <a:alpha val="50000"/>
                  </a:srgbClr>
                </a:gs>
              </a:gsLst>
              <a:lin ang="10800000" scaled="1"/>
              <a:tileRect/>
            </a:gra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22324"/>
                </a:solidFill>
                <a:effectLst/>
                <a:uLnTx/>
                <a:uFillTx/>
                <a:latin typeface="Futura Std Light"/>
                <a:ea typeface="+mn-ea"/>
                <a:cs typeface="+mn-cs"/>
                <a:sym typeface="Futura Std Light"/>
              </a:endParaRPr>
            </a:p>
          </p:txBody>
        </p: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id="{F253B752-9D1D-46A8-B0EA-628BFC103A70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6738333" y="4064389"/>
              <a:ext cx="5985254" cy="2631276"/>
            </a:xfrm>
            <a:custGeom>
              <a:avLst/>
              <a:gdLst>
                <a:gd name="T0" fmla="*/ 2196 w 4328"/>
                <a:gd name="T1" fmla="*/ 1896 h 1900"/>
                <a:gd name="T2" fmla="*/ 2448 w 4328"/>
                <a:gd name="T3" fmla="*/ 992 h 1900"/>
                <a:gd name="T4" fmla="*/ 4328 w 4328"/>
                <a:gd name="T5" fmla="*/ 80 h 1900"/>
                <a:gd name="T6" fmla="*/ 1632 w 4328"/>
                <a:gd name="T7" fmla="*/ 420 h 1900"/>
                <a:gd name="T8" fmla="*/ 248 w 4328"/>
                <a:gd name="T9" fmla="*/ 1900 h 1900"/>
                <a:gd name="T10" fmla="*/ 2196 w 4328"/>
                <a:gd name="T11" fmla="*/ 1896 h 19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28" h="1900">
                  <a:moveTo>
                    <a:pt x="2196" y="1896"/>
                  </a:moveTo>
                  <a:cubicBezTo>
                    <a:pt x="2196" y="1896"/>
                    <a:pt x="2113" y="1475"/>
                    <a:pt x="2448" y="992"/>
                  </a:cubicBezTo>
                  <a:cubicBezTo>
                    <a:pt x="2992" y="208"/>
                    <a:pt x="4328" y="80"/>
                    <a:pt x="4328" y="80"/>
                  </a:cubicBezTo>
                  <a:cubicBezTo>
                    <a:pt x="4328" y="80"/>
                    <a:pt x="3161" y="0"/>
                    <a:pt x="1632" y="420"/>
                  </a:cubicBezTo>
                  <a:cubicBezTo>
                    <a:pt x="0" y="868"/>
                    <a:pt x="248" y="1900"/>
                    <a:pt x="248" y="1900"/>
                  </a:cubicBezTo>
                  <a:lnTo>
                    <a:pt x="2196" y="1896"/>
                  </a:lnTo>
                  <a:close/>
                </a:path>
              </a:pathLst>
            </a:custGeom>
            <a:gradFill flip="none" rotWithShape="1">
              <a:gsLst>
                <a:gs pos="37000">
                  <a:srgbClr val="D93B50">
                    <a:alpha val="50000"/>
                  </a:srgbClr>
                </a:gs>
                <a:gs pos="0">
                  <a:srgbClr val="C72032">
                    <a:alpha val="80000"/>
                  </a:srgbClr>
                </a:gs>
                <a:gs pos="95575">
                  <a:srgbClr val="5C1C8C">
                    <a:alpha val="35000"/>
                  </a:srgbClr>
                </a:gs>
              </a:gsLst>
              <a:lin ang="18900000" scaled="1"/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22324"/>
                </a:solidFill>
                <a:effectLst/>
                <a:uLnTx/>
                <a:uFillTx/>
                <a:latin typeface="Futura Std Light"/>
                <a:ea typeface="+mn-ea"/>
                <a:cs typeface="+mn-cs"/>
                <a:sym typeface="Futura Std Light"/>
              </a:endParaRPr>
            </a:p>
          </p:txBody>
        </p:sp>
      </p:grp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7B9E9ED6-D0E9-4818-A55E-FEFC2F0CD672}"/>
              </a:ext>
            </a:extLst>
          </p:cNvPr>
          <p:cNvSpPr/>
          <p:nvPr userDrawn="1"/>
        </p:nvSpPr>
        <p:spPr>
          <a:xfrm>
            <a:off x="0" y="0"/>
            <a:ext cx="10691813" cy="7559675"/>
          </a:xfrm>
          <a:custGeom>
            <a:avLst/>
            <a:gdLst>
              <a:gd name="connsiteX0" fmla="*/ 263525 w 12192000"/>
              <a:gd name="connsiteY0" fmla="*/ 260350 h 6858000"/>
              <a:gd name="connsiteX1" fmla="*/ 263525 w 12192000"/>
              <a:gd name="connsiteY1" fmla="*/ 6597650 h 6858000"/>
              <a:gd name="connsiteX2" fmla="*/ 11928475 w 12192000"/>
              <a:gd name="connsiteY2" fmla="*/ 6597650 h 6858000"/>
              <a:gd name="connsiteX3" fmla="*/ 11928475 w 12192000"/>
              <a:gd name="connsiteY3" fmla="*/ 260350 h 6858000"/>
              <a:gd name="connsiteX4" fmla="*/ 0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263525" y="260350"/>
                </a:moveTo>
                <a:lnTo>
                  <a:pt x="263525" y="6597650"/>
                </a:lnTo>
                <a:lnTo>
                  <a:pt x="11928475" y="6597650"/>
                </a:lnTo>
                <a:lnTo>
                  <a:pt x="11928475" y="260350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0192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79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utura Std Light"/>
              <a:ea typeface="+mn-ea"/>
              <a:cs typeface="+mn-cs"/>
              <a:sym typeface="Futura Std Ligh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559B4D-39E2-4A2E-8A5C-95726E785F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5588" y="2591322"/>
            <a:ext cx="8018860" cy="2631887"/>
          </a:xfrm>
        </p:spPr>
        <p:txBody>
          <a:bodyPr anchor="b"/>
          <a:lstStyle>
            <a:lvl1pPr algn="l">
              <a:defRPr sz="5262"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9AB51E-A732-4105-AAF9-C4C491281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5588" y="5400902"/>
            <a:ext cx="8018860" cy="690490"/>
          </a:xfrm>
        </p:spPr>
        <p:txBody>
          <a:bodyPr>
            <a:normAutofit/>
          </a:bodyPr>
          <a:lstStyle>
            <a:lvl1pPr marL="0" indent="0" algn="l">
              <a:buNone/>
              <a:defRPr sz="2456">
                <a:solidFill>
                  <a:schemeClr val="bg1"/>
                </a:solidFill>
              </a:defRPr>
            </a:lvl1pPr>
            <a:lvl2pPr marL="400964" indent="0" algn="ctr">
              <a:buNone/>
              <a:defRPr sz="1754"/>
            </a:lvl2pPr>
            <a:lvl3pPr marL="801929" indent="0" algn="ctr">
              <a:buNone/>
              <a:defRPr sz="1579"/>
            </a:lvl3pPr>
            <a:lvl4pPr marL="1202893" indent="0" algn="ctr">
              <a:buNone/>
              <a:defRPr sz="1403"/>
            </a:lvl4pPr>
            <a:lvl5pPr marL="1603858" indent="0" algn="ctr">
              <a:buNone/>
              <a:defRPr sz="1403"/>
            </a:lvl5pPr>
            <a:lvl6pPr marL="2004822" indent="0" algn="ctr">
              <a:buNone/>
              <a:defRPr sz="1403"/>
            </a:lvl6pPr>
            <a:lvl7pPr marL="2405786" indent="0" algn="ctr">
              <a:buNone/>
              <a:defRPr sz="1403"/>
            </a:lvl7pPr>
            <a:lvl8pPr marL="2806751" indent="0" algn="ctr">
              <a:buNone/>
              <a:defRPr sz="1403"/>
            </a:lvl8pPr>
            <a:lvl9pPr marL="3207715" indent="0" algn="ctr">
              <a:buNone/>
              <a:defRPr sz="1403"/>
            </a:lvl9pPr>
          </a:lstStyle>
          <a:p>
            <a:r>
              <a:rPr lang="en-US"/>
              <a:t>Click to edit Master subtitle style</a:t>
            </a:r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9216FF-48D2-43CC-A7A2-6B66955AF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1028" y="6868355"/>
            <a:ext cx="505220" cy="4024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EC81F68-4976-451A-B2E9-79BCBD2F70CC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DF4901-5DA8-4CDF-9DD6-0DFA0044C2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12197" y="6868355"/>
            <a:ext cx="1522449" cy="4024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B25E40E-9DF4-47B5-BAB8-388FDD99D59B}" type="datetimeFigureOut">
              <a:rPr lang="en-AU" smtClean="0"/>
              <a:pPr/>
              <a:t>3/06/2021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27B57D-1C5A-4936-973A-C09D58DAE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25940" y="6868355"/>
            <a:ext cx="4679868" cy="4024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DF909FA-3722-4F31-ACE2-78B291F153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2657" y="834013"/>
            <a:ext cx="3024336" cy="996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040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6B70B14-71BF-4D10-B3DA-12193BF02EE1}"/>
              </a:ext>
            </a:extLst>
          </p:cNvPr>
          <p:cNvSpPr/>
          <p:nvPr userDrawn="1"/>
        </p:nvSpPr>
        <p:spPr>
          <a:xfrm>
            <a:off x="0" y="0"/>
            <a:ext cx="3451173" cy="7559675"/>
          </a:xfrm>
          <a:prstGeom prst="rect">
            <a:avLst/>
          </a:prstGeom>
          <a:gradFill>
            <a:gsLst>
              <a:gs pos="0">
                <a:srgbClr val="360F3C"/>
              </a:gs>
              <a:gs pos="99000">
                <a:srgbClr val="77173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579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A023EC-89BA-427F-B659-C9BA6F7C9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620" y="503978"/>
            <a:ext cx="2907626" cy="1460347"/>
          </a:xfrm>
        </p:spPr>
        <p:txBody>
          <a:bodyPr anchor="t" anchorCtr="0">
            <a:noAutofit/>
          </a:bodyPr>
          <a:lstStyle>
            <a:lvl1pPr>
              <a:defRPr sz="3859"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789DB-5346-49A4-93BC-CE824ABD6F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684793" y="503978"/>
            <a:ext cx="6774452" cy="6202505"/>
          </a:xfrm>
        </p:spPr>
        <p:txBody>
          <a:bodyPr/>
          <a:lstStyle>
            <a:lvl1pPr marL="0" indent="0">
              <a:buNone/>
              <a:defRPr sz="2806"/>
            </a:lvl1pPr>
            <a:lvl2pPr marL="400964" indent="0">
              <a:buNone/>
              <a:defRPr sz="2456"/>
            </a:lvl2pPr>
            <a:lvl3pPr marL="801929" indent="0">
              <a:buNone/>
              <a:defRPr sz="2105"/>
            </a:lvl3pPr>
            <a:lvl4pPr marL="1202893" indent="0">
              <a:buNone/>
              <a:defRPr sz="1754"/>
            </a:lvl4pPr>
            <a:lvl5pPr marL="1603858" indent="0">
              <a:buNone/>
              <a:defRPr sz="1754"/>
            </a:lvl5pPr>
            <a:lvl6pPr marL="2004822" indent="0">
              <a:buNone/>
              <a:defRPr sz="1754"/>
            </a:lvl6pPr>
            <a:lvl7pPr marL="2405786" indent="0">
              <a:buNone/>
              <a:defRPr sz="1754"/>
            </a:lvl7pPr>
            <a:lvl8pPr marL="2806751" indent="0">
              <a:buNone/>
              <a:defRPr sz="1754"/>
            </a:lvl8pPr>
            <a:lvl9pPr marL="3207715" indent="0">
              <a:buNone/>
              <a:defRPr sz="1754"/>
            </a:lvl9pPr>
          </a:lstStyle>
          <a:p>
            <a:r>
              <a:rPr lang="en-US" dirty="0"/>
              <a:t>Click icon to add picture</a:t>
            </a:r>
            <a:endParaRPr lang="en-A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7ED3C4-6241-480A-9C80-94FA28B6B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33620" y="3436577"/>
            <a:ext cx="2907626" cy="2035755"/>
          </a:xfrm>
        </p:spPr>
        <p:txBody>
          <a:bodyPr/>
          <a:lstStyle>
            <a:lvl1pPr marL="0" indent="0">
              <a:buNone/>
              <a:defRPr sz="2456">
                <a:solidFill>
                  <a:schemeClr val="bg1"/>
                </a:solidFill>
              </a:defRPr>
            </a:lvl1pPr>
            <a:lvl2pPr marL="400964" indent="0">
              <a:buNone/>
              <a:defRPr sz="1228"/>
            </a:lvl2pPr>
            <a:lvl3pPr marL="801929" indent="0">
              <a:buNone/>
              <a:defRPr sz="1052"/>
            </a:lvl3pPr>
            <a:lvl4pPr marL="1202893" indent="0">
              <a:buNone/>
              <a:defRPr sz="877"/>
            </a:lvl4pPr>
            <a:lvl5pPr marL="1603858" indent="0">
              <a:buNone/>
              <a:defRPr sz="877"/>
            </a:lvl5pPr>
            <a:lvl6pPr marL="2004822" indent="0">
              <a:buNone/>
              <a:defRPr sz="877"/>
            </a:lvl6pPr>
            <a:lvl7pPr marL="2405786" indent="0">
              <a:buNone/>
              <a:defRPr sz="877"/>
            </a:lvl7pPr>
            <a:lvl8pPr marL="2806751" indent="0">
              <a:buNone/>
              <a:defRPr sz="877"/>
            </a:lvl8pPr>
            <a:lvl9pPr marL="3207715" indent="0">
              <a:buNone/>
              <a:defRPr sz="87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2BE93A-F35B-437B-B683-A13F8549B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4D30DB-3BC0-4933-B267-A5A1205AA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7EDBB3-96E6-4EEA-931F-DB7B9E145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38974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al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B963A3D-4158-4862-80EF-B6397DC9CE90}"/>
              </a:ext>
            </a:extLst>
          </p:cNvPr>
          <p:cNvGrpSpPr/>
          <p:nvPr userDrawn="1"/>
        </p:nvGrpSpPr>
        <p:grpSpPr>
          <a:xfrm>
            <a:off x="-2080098" y="5309446"/>
            <a:ext cx="13381761" cy="3156233"/>
            <a:chOff x="-2935513" y="4064389"/>
            <a:chExt cx="15659100" cy="3693368"/>
          </a:xfrm>
        </p:grpSpPr>
        <p:sp>
          <p:nvSpPr>
            <p:cNvPr id="6" name="Freeform 15">
              <a:extLst>
                <a:ext uri="{FF2B5EF4-FFF2-40B4-BE49-F238E27FC236}">
                  <a16:creationId xmlns:a16="http://schemas.microsoft.com/office/drawing/2014/main" id="{847E1A0B-CD25-493E-BBD2-63F153442D8D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-2935513" y="4166205"/>
              <a:ext cx="11139999" cy="3591552"/>
            </a:xfrm>
            <a:custGeom>
              <a:avLst/>
              <a:gdLst>
                <a:gd name="T0" fmla="*/ 6807 w 8055"/>
                <a:gd name="T1" fmla="*/ 1082 h 2594"/>
                <a:gd name="T2" fmla="*/ 3279 w 8055"/>
                <a:gd name="T3" fmla="*/ 786 h 2594"/>
                <a:gd name="T4" fmla="*/ 1046 w 8055"/>
                <a:gd name="T5" fmla="*/ 5 h 2594"/>
                <a:gd name="T6" fmla="*/ 1063 w 8055"/>
                <a:gd name="T7" fmla="*/ 6 h 2594"/>
                <a:gd name="T8" fmla="*/ 0 w 8055"/>
                <a:gd name="T9" fmla="*/ 292 h 2594"/>
                <a:gd name="T10" fmla="*/ 1311 w 8055"/>
                <a:gd name="T11" fmla="*/ 482 h 2594"/>
                <a:gd name="T12" fmla="*/ 3231 w 8055"/>
                <a:gd name="T13" fmla="*/ 1898 h 2594"/>
                <a:gd name="T14" fmla="*/ 5831 w 8055"/>
                <a:gd name="T15" fmla="*/ 1722 h 2594"/>
                <a:gd name="T16" fmla="*/ 8055 w 8055"/>
                <a:gd name="T17" fmla="*/ 1346 h 2594"/>
                <a:gd name="T18" fmla="*/ 8055 w 8055"/>
                <a:gd name="T19" fmla="*/ 1098 h 2594"/>
                <a:gd name="T20" fmla="*/ 6807 w 8055"/>
                <a:gd name="T21" fmla="*/ 1082 h 2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55" h="2594">
                  <a:moveTo>
                    <a:pt x="6807" y="1082"/>
                  </a:moveTo>
                  <a:cubicBezTo>
                    <a:pt x="5911" y="1330"/>
                    <a:pt x="4872" y="1860"/>
                    <a:pt x="3279" y="786"/>
                  </a:cubicBezTo>
                  <a:cubicBezTo>
                    <a:pt x="2364" y="169"/>
                    <a:pt x="1673" y="0"/>
                    <a:pt x="1046" y="5"/>
                  </a:cubicBezTo>
                  <a:cubicBezTo>
                    <a:pt x="1057" y="6"/>
                    <a:pt x="1063" y="6"/>
                    <a:pt x="1063" y="6"/>
                  </a:cubicBezTo>
                  <a:cubicBezTo>
                    <a:pt x="1063" y="6"/>
                    <a:pt x="530" y="57"/>
                    <a:pt x="0" y="292"/>
                  </a:cubicBezTo>
                  <a:cubicBezTo>
                    <a:pt x="399" y="260"/>
                    <a:pt x="917" y="274"/>
                    <a:pt x="1311" y="482"/>
                  </a:cubicBezTo>
                  <a:cubicBezTo>
                    <a:pt x="2055" y="874"/>
                    <a:pt x="2783" y="1610"/>
                    <a:pt x="3231" y="1898"/>
                  </a:cubicBezTo>
                  <a:cubicBezTo>
                    <a:pt x="3598" y="2134"/>
                    <a:pt x="4463" y="2594"/>
                    <a:pt x="5831" y="1722"/>
                  </a:cubicBezTo>
                  <a:cubicBezTo>
                    <a:pt x="7199" y="850"/>
                    <a:pt x="8055" y="1346"/>
                    <a:pt x="8055" y="1346"/>
                  </a:cubicBezTo>
                  <a:cubicBezTo>
                    <a:pt x="8055" y="1098"/>
                    <a:pt x="8055" y="1098"/>
                    <a:pt x="8055" y="1098"/>
                  </a:cubicBezTo>
                  <a:cubicBezTo>
                    <a:pt x="8055" y="1098"/>
                    <a:pt x="7703" y="834"/>
                    <a:pt x="6807" y="1082"/>
                  </a:cubicBezTo>
                  <a:close/>
                </a:path>
              </a:pathLst>
            </a:custGeom>
            <a:gradFill flip="none" rotWithShape="1">
              <a:gsLst>
                <a:gs pos="17000">
                  <a:srgbClr val="360F3C">
                    <a:alpha val="70000"/>
                  </a:srgbClr>
                </a:gs>
                <a:gs pos="57000">
                  <a:srgbClr val="5C1C8C">
                    <a:alpha val="20000"/>
                  </a:srgbClr>
                </a:gs>
                <a:gs pos="94000">
                  <a:srgbClr val="C72032">
                    <a:alpha val="50000"/>
                  </a:srgbClr>
                </a:gs>
              </a:gsLst>
              <a:lin ang="10800000" scaled="1"/>
              <a:tileRect/>
            </a:gra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22324"/>
                </a:solidFill>
                <a:effectLst/>
                <a:uLnTx/>
                <a:uFillTx/>
                <a:latin typeface="Futura Std Light"/>
                <a:ea typeface="+mn-ea"/>
                <a:cs typeface="+mn-cs"/>
                <a:sym typeface="Futura Std Light"/>
              </a:endParaRPr>
            </a:p>
          </p:txBody>
        </p:sp>
        <p:sp>
          <p:nvSpPr>
            <p:cNvPr id="8" name="Freeform 16">
              <a:extLst>
                <a:ext uri="{FF2B5EF4-FFF2-40B4-BE49-F238E27FC236}">
                  <a16:creationId xmlns:a16="http://schemas.microsoft.com/office/drawing/2014/main" id="{5E2C415D-48A1-4209-A679-82D52AD61504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6738333" y="4064389"/>
              <a:ext cx="5985254" cy="2631276"/>
            </a:xfrm>
            <a:custGeom>
              <a:avLst/>
              <a:gdLst>
                <a:gd name="T0" fmla="*/ 2196 w 4328"/>
                <a:gd name="T1" fmla="*/ 1896 h 1900"/>
                <a:gd name="T2" fmla="*/ 2448 w 4328"/>
                <a:gd name="T3" fmla="*/ 992 h 1900"/>
                <a:gd name="T4" fmla="*/ 4328 w 4328"/>
                <a:gd name="T5" fmla="*/ 80 h 1900"/>
                <a:gd name="T6" fmla="*/ 1632 w 4328"/>
                <a:gd name="T7" fmla="*/ 420 h 1900"/>
                <a:gd name="T8" fmla="*/ 248 w 4328"/>
                <a:gd name="T9" fmla="*/ 1900 h 1900"/>
                <a:gd name="T10" fmla="*/ 2196 w 4328"/>
                <a:gd name="T11" fmla="*/ 1896 h 19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28" h="1900">
                  <a:moveTo>
                    <a:pt x="2196" y="1896"/>
                  </a:moveTo>
                  <a:cubicBezTo>
                    <a:pt x="2196" y="1896"/>
                    <a:pt x="2113" y="1475"/>
                    <a:pt x="2448" y="992"/>
                  </a:cubicBezTo>
                  <a:cubicBezTo>
                    <a:pt x="2992" y="208"/>
                    <a:pt x="4328" y="80"/>
                    <a:pt x="4328" y="80"/>
                  </a:cubicBezTo>
                  <a:cubicBezTo>
                    <a:pt x="4328" y="80"/>
                    <a:pt x="3161" y="0"/>
                    <a:pt x="1632" y="420"/>
                  </a:cubicBezTo>
                  <a:cubicBezTo>
                    <a:pt x="0" y="868"/>
                    <a:pt x="248" y="1900"/>
                    <a:pt x="248" y="1900"/>
                  </a:cubicBezTo>
                  <a:lnTo>
                    <a:pt x="2196" y="1896"/>
                  </a:lnTo>
                  <a:close/>
                </a:path>
              </a:pathLst>
            </a:custGeom>
            <a:gradFill flip="none" rotWithShape="1">
              <a:gsLst>
                <a:gs pos="37000">
                  <a:srgbClr val="D93B50">
                    <a:alpha val="50000"/>
                  </a:srgbClr>
                </a:gs>
                <a:gs pos="0">
                  <a:srgbClr val="C72032">
                    <a:alpha val="80000"/>
                  </a:srgbClr>
                </a:gs>
                <a:gs pos="95575">
                  <a:srgbClr val="5C1C8C">
                    <a:alpha val="35000"/>
                  </a:srgbClr>
                </a:gs>
              </a:gsLst>
              <a:lin ang="18900000" scaled="1"/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22324"/>
                </a:solidFill>
                <a:effectLst/>
                <a:uLnTx/>
                <a:uFillTx/>
                <a:latin typeface="Futura Std Light"/>
                <a:ea typeface="+mn-ea"/>
                <a:cs typeface="+mn-cs"/>
                <a:sym typeface="Futura Std Light"/>
              </a:endParaRPr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D2C647D8-C790-464F-B73C-E653BB9133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3138" y="3080572"/>
            <a:ext cx="4245537" cy="1398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503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lver 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ilver line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-15716"/>
            <a:ext cx="10691813" cy="7575392"/>
          </a:xfrm>
          <a:prstGeom prst="rect">
            <a:avLst/>
          </a:prstGeom>
        </p:spPr>
      </p:pic>
      <p:pic>
        <p:nvPicPr>
          <p:cNvPr id="8" name="Picture 7" descr="Header 1"/>
          <p:cNvPicPr/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85939" y="629951"/>
            <a:ext cx="1670607" cy="47248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4675" y="472456"/>
            <a:ext cx="7434203" cy="787472"/>
          </a:xfrm>
        </p:spPr>
        <p:txBody>
          <a:bodyPr anchor="b">
            <a:normAutofit/>
          </a:bodyPr>
          <a:lstStyle>
            <a:lvl1pPr algn="l">
              <a:defRPr sz="2646" b="0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584710" y="1574933"/>
            <a:ext cx="9188277" cy="5197277"/>
          </a:xfrm>
        </p:spPr>
        <p:txBody>
          <a:bodyPr/>
          <a:lstStyle>
            <a:lvl1pPr marL="503972" indent="-503972">
              <a:buFont typeface="+mj-lt"/>
              <a:buAutoNum type="arabicPeriod"/>
              <a:defRPr>
                <a:solidFill>
                  <a:schemeClr val="tx1"/>
                </a:solidFill>
              </a:defRPr>
            </a:lvl1pPr>
            <a:lvl2pPr marL="904699" indent="-503972">
              <a:buFont typeface="+mj-lt"/>
              <a:buAutoNum type="arabicPeriod"/>
              <a:defRPr>
                <a:solidFill>
                  <a:schemeClr val="tx1"/>
                </a:solidFill>
              </a:defRPr>
            </a:lvl2pPr>
            <a:lvl3pPr>
              <a:buFont typeface="Arial" pitchFamily="34" charset="0"/>
              <a:buChar char="•"/>
              <a:defRPr>
                <a:solidFill>
                  <a:schemeClr val="tx1"/>
                </a:solidFill>
              </a:defRPr>
            </a:lvl3pPr>
            <a:lvl4pPr>
              <a:buFont typeface="Courier New" pitchFamily="49" charset="0"/>
              <a:buChar char="o"/>
              <a:defRPr>
                <a:solidFill>
                  <a:schemeClr val="tx1"/>
                </a:solidFill>
              </a:defRPr>
            </a:lvl4pPr>
            <a:lvl5pPr>
              <a:buFont typeface="Wingdings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40667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CABBF1-340C-406B-8C6D-79AE564C0DDF}"/>
              </a:ext>
            </a:extLst>
          </p:cNvPr>
          <p:cNvSpPr/>
          <p:nvPr userDrawn="1"/>
        </p:nvSpPr>
        <p:spPr>
          <a:xfrm>
            <a:off x="0" y="0"/>
            <a:ext cx="3451173" cy="7559675"/>
          </a:xfrm>
          <a:prstGeom prst="rect">
            <a:avLst/>
          </a:prstGeom>
          <a:gradFill>
            <a:gsLst>
              <a:gs pos="0">
                <a:srgbClr val="360F3C"/>
              </a:gs>
              <a:gs pos="99000">
                <a:srgbClr val="77173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579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B8A512-F5E2-4729-A3C7-D3CBFFA81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620" y="503978"/>
            <a:ext cx="2907626" cy="1460347"/>
          </a:xfrm>
        </p:spPr>
        <p:txBody>
          <a:bodyPr anchor="t" anchorCtr="0">
            <a:noAutofit/>
          </a:bodyPr>
          <a:lstStyle>
            <a:lvl1pPr>
              <a:defRPr sz="3859"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B08899-091A-4986-B914-D309D6491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35479A-D9D2-45B0-9A87-66C743FAB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E2F7D9-6D72-472F-9761-039966507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6966F1C-22DB-47A8-8E30-240A14932D3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86400" y="503237"/>
            <a:ext cx="6775200" cy="6202800"/>
          </a:xfrm>
        </p:spPr>
        <p:txBody>
          <a:bodyPr/>
          <a:lstStyle>
            <a:lvl1pPr marL="360363" indent="-360363">
              <a:buFont typeface="+mj-lt"/>
              <a:buAutoNum type="arabicPeriod"/>
              <a:defRPr/>
            </a:lvl1pPr>
            <a:lvl2pPr marL="858165" indent="-457200">
              <a:buFont typeface="+mj-lt"/>
              <a:buAutoNum type="arabicPeriod"/>
              <a:defRPr/>
            </a:lvl2pPr>
            <a:lvl3pPr marL="1144829" indent="-342900">
              <a:buFont typeface="+mj-lt"/>
              <a:buAutoNum type="arabicPeriod"/>
              <a:defRPr/>
            </a:lvl3pPr>
            <a:lvl4pPr marL="1545793" indent="-342900">
              <a:buFont typeface="+mj-lt"/>
              <a:buAutoNum type="arabicPeriod"/>
              <a:defRPr/>
            </a:lvl4pPr>
            <a:lvl5pPr marL="1946758" indent="-342900">
              <a:buFont typeface="+mj-lt"/>
              <a:buAutoNum type="arabicPeriod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13455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78D73-741E-4A3A-B8C4-124CE6BAC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DF620-32AE-46C9-9F22-DDE369B50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A0033-3118-46E0-9F01-3652AE36E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995D5-0AEB-4D1D-8A60-9100F1F04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05ED6E-F140-4083-9570-EFDF8AAE9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46279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07475-FEE0-40F3-B487-DB82C2806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493" y="1884670"/>
            <a:ext cx="9221689" cy="3144614"/>
          </a:xfrm>
        </p:spPr>
        <p:txBody>
          <a:bodyPr anchor="b"/>
          <a:lstStyle>
            <a:lvl1pPr>
              <a:defRPr sz="5262"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56FD0D-B4CE-41F4-9879-E575CB28F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9493" y="5059034"/>
            <a:ext cx="9221689" cy="1653678"/>
          </a:xfrm>
        </p:spPr>
        <p:txBody>
          <a:bodyPr/>
          <a:lstStyle>
            <a:lvl1pPr marL="0" indent="0">
              <a:buNone/>
              <a:defRPr sz="2105">
                <a:solidFill>
                  <a:schemeClr val="bg1"/>
                </a:solidFill>
              </a:defRPr>
            </a:lvl1pPr>
            <a:lvl2pPr marL="400964" indent="0">
              <a:buNone/>
              <a:defRPr sz="1754">
                <a:solidFill>
                  <a:schemeClr val="tx1">
                    <a:tint val="75000"/>
                  </a:schemeClr>
                </a:solidFill>
              </a:defRPr>
            </a:lvl2pPr>
            <a:lvl3pPr marL="801929" indent="0">
              <a:buNone/>
              <a:defRPr sz="1579">
                <a:solidFill>
                  <a:schemeClr val="tx1">
                    <a:tint val="75000"/>
                  </a:schemeClr>
                </a:solidFill>
              </a:defRPr>
            </a:lvl3pPr>
            <a:lvl4pPr marL="1202893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4pPr>
            <a:lvl5pPr marL="1603858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5pPr>
            <a:lvl6pPr marL="2004822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6pPr>
            <a:lvl7pPr marL="2405786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7pPr>
            <a:lvl8pPr marL="2806751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8pPr>
            <a:lvl9pPr marL="3207715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DB86D-BED8-4F4E-A228-4A9502398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B25E40E-9DF4-47B5-BAB8-388FDD99D59B}" type="datetimeFigureOut">
              <a:rPr lang="en-AU" smtClean="0"/>
              <a:pPr/>
              <a:t>3/06/2021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4C2DBD-604C-465E-B9D8-B4B22647C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5CE2D-E898-480E-8C7D-50D7E378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EC81F68-4976-451A-B2E9-79BCBD2F70CC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70968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775BD-C264-4D14-9F9C-5E355E615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0E30A-9FDC-436A-82DC-AF6B205EB4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6547" y="2012414"/>
            <a:ext cx="5048093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E30723-81C3-4A18-9021-A93A3C56F3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5049240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43672F-28FD-447E-B5A2-6040CEC9D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EE0952-34FB-4217-8FBC-774BE000F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122B44-2702-4DE0-8F4B-297ACA78C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54385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346C0-76B2-4261-BBDE-BA8E98953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207" y="150797"/>
            <a:ext cx="7895736" cy="13095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6F9673-06A6-4883-87B9-AEFCC485B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5208" y="1853171"/>
            <a:ext cx="5054385" cy="908210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0964" indent="0">
              <a:buNone/>
              <a:defRPr sz="1754" b="1"/>
            </a:lvl2pPr>
            <a:lvl3pPr marL="801929" indent="0">
              <a:buNone/>
              <a:defRPr sz="1579" b="1"/>
            </a:lvl3pPr>
            <a:lvl4pPr marL="1202893" indent="0">
              <a:buNone/>
              <a:defRPr sz="1403" b="1"/>
            </a:lvl4pPr>
            <a:lvl5pPr marL="1603858" indent="0">
              <a:buNone/>
              <a:defRPr sz="1403" b="1"/>
            </a:lvl5pPr>
            <a:lvl6pPr marL="2004822" indent="0">
              <a:buNone/>
              <a:defRPr sz="1403" b="1"/>
            </a:lvl6pPr>
            <a:lvl7pPr marL="2405786" indent="0">
              <a:buNone/>
              <a:defRPr sz="1403" b="1"/>
            </a:lvl7pPr>
            <a:lvl8pPr marL="2806751" indent="0">
              <a:buNone/>
              <a:defRPr sz="1403" b="1"/>
            </a:lvl8pPr>
            <a:lvl9pPr marL="3207715" indent="0">
              <a:buNone/>
              <a:defRPr sz="140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ECD162-0697-49BE-8899-05FCFB7153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5208" y="2761381"/>
            <a:ext cx="5054385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9E6007-785B-41D0-B932-2B4BFF0737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412730" y="1853171"/>
            <a:ext cx="5054407" cy="908210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0964" indent="0">
              <a:buNone/>
              <a:defRPr sz="1754" b="1"/>
            </a:lvl2pPr>
            <a:lvl3pPr marL="801929" indent="0">
              <a:buNone/>
              <a:defRPr sz="1579" b="1"/>
            </a:lvl3pPr>
            <a:lvl4pPr marL="1202893" indent="0">
              <a:buNone/>
              <a:defRPr sz="1403" b="1"/>
            </a:lvl4pPr>
            <a:lvl5pPr marL="1603858" indent="0">
              <a:buNone/>
              <a:defRPr sz="1403" b="1"/>
            </a:lvl5pPr>
            <a:lvl6pPr marL="2004822" indent="0">
              <a:buNone/>
              <a:defRPr sz="1403" b="1"/>
            </a:lvl6pPr>
            <a:lvl7pPr marL="2405786" indent="0">
              <a:buNone/>
              <a:defRPr sz="1403" b="1"/>
            </a:lvl7pPr>
            <a:lvl8pPr marL="2806751" indent="0">
              <a:buNone/>
              <a:defRPr sz="1403" b="1"/>
            </a:lvl8pPr>
            <a:lvl9pPr marL="3207715" indent="0">
              <a:buNone/>
              <a:defRPr sz="140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5DF337-0335-4780-B1BA-0BBD0A42EA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412730" y="2761381"/>
            <a:ext cx="505440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D2C4F8-CFFF-463C-BEA7-03012D7F8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F5B21B-D917-4C2D-A86B-12BB20BCD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D006EB-F623-4403-A677-A9921610C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65575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57A25-6280-4D1F-8222-2DE5D168B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5B11E6-D675-4EEF-978E-E38783196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5CDF87-D029-4429-9F21-882389F5C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0BC53C-4C4B-4FB5-B43A-F9255C94B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57413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ABD13F-814C-4D3A-8EB6-2F0288292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DB036C-D370-4FDE-B942-8258769CE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CCFD27-C193-40B6-BAF5-5C073FCA2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8137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CABBF1-340C-406B-8C6D-79AE564C0DDF}"/>
              </a:ext>
            </a:extLst>
          </p:cNvPr>
          <p:cNvSpPr/>
          <p:nvPr userDrawn="1"/>
        </p:nvSpPr>
        <p:spPr>
          <a:xfrm>
            <a:off x="0" y="0"/>
            <a:ext cx="3451173" cy="7559675"/>
          </a:xfrm>
          <a:prstGeom prst="rect">
            <a:avLst/>
          </a:prstGeom>
          <a:gradFill>
            <a:gsLst>
              <a:gs pos="0">
                <a:srgbClr val="360F3C"/>
              </a:gs>
              <a:gs pos="99000">
                <a:srgbClr val="77173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579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B8A512-F5E2-4729-A3C7-D3CBFFA81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620" y="503978"/>
            <a:ext cx="2907626" cy="1460347"/>
          </a:xfrm>
        </p:spPr>
        <p:txBody>
          <a:bodyPr anchor="t" anchorCtr="0">
            <a:noAutofit/>
          </a:bodyPr>
          <a:lstStyle>
            <a:lvl1pPr>
              <a:defRPr sz="3859"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116F7-0AE7-40B0-9C9D-0F9CBF82D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4793" y="503978"/>
            <a:ext cx="6774452" cy="6202505"/>
          </a:xfrm>
        </p:spPr>
        <p:txBody>
          <a:bodyPr/>
          <a:lstStyle>
            <a:lvl1pPr>
              <a:defRPr sz="2806"/>
            </a:lvl1pPr>
            <a:lvl2pPr>
              <a:defRPr sz="2456"/>
            </a:lvl2pPr>
            <a:lvl3pPr>
              <a:defRPr sz="2105"/>
            </a:lvl3pPr>
            <a:lvl4pPr>
              <a:defRPr sz="1754"/>
            </a:lvl4pPr>
            <a:lvl5pPr>
              <a:defRPr sz="1754"/>
            </a:lvl5pPr>
            <a:lvl6pPr>
              <a:defRPr sz="1754"/>
            </a:lvl6pPr>
            <a:lvl7pPr>
              <a:defRPr sz="1754"/>
            </a:lvl7pPr>
            <a:lvl8pPr>
              <a:defRPr sz="1754"/>
            </a:lvl8pPr>
            <a:lvl9pPr>
              <a:defRPr sz="175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46DFC6-B1F9-4548-AD13-D6EEFAE6DD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33620" y="3436577"/>
            <a:ext cx="2907626" cy="2035755"/>
          </a:xfrm>
        </p:spPr>
        <p:txBody>
          <a:bodyPr>
            <a:normAutofit/>
          </a:bodyPr>
          <a:lstStyle>
            <a:lvl1pPr marL="0" indent="0">
              <a:buNone/>
              <a:defRPr sz="2456">
                <a:solidFill>
                  <a:schemeClr val="bg1"/>
                </a:solidFill>
              </a:defRPr>
            </a:lvl1pPr>
            <a:lvl2pPr marL="400964" indent="0">
              <a:buNone/>
              <a:defRPr sz="1228"/>
            </a:lvl2pPr>
            <a:lvl3pPr marL="801929" indent="0">
              <a:buNone/>
              <a:defRPr sz="1052"/>
            </a:lvl3pPr>
            <a:lvl4pPr marL="1202893" indent="0">
              <a:buNone/>
              <a:defRPr sz="877"/>
            </a:lvl4pPr>
            <a:lvl5pPr marL="1603858" indent="0">
              <a:buNone/>
              <a:defRPr sz="877"/>
            </a:lvl5pPr>
            <a:lvl6pPr marL="2004822" indent="0">
              <a:buNone/>
              <a:defRPr sz="877"/>
            </a:lvl6pPr>
            <a:lvl7pPr marL="2405786" indent="0">
              <a:buNone/>
              <a:defRPr sz="877"/>
            </a:lvl7pPr>
            <a:lvl8pPr marL="2806751" indent="0">
              <a:buNone/>
              <a:defRPr sz="877"/>
            </a:lvl8pPr>
            <a:lvl9pPr marL="3207715" indent="0">
              <a:buNone/>
              <a:defRPr sz="87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B08899-091A-4986-B914-D309D6491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5E40E-9DF4-47B5-BAB8-388FDD99D59B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35479A-D9D2-45B0-9A87-66C743FAB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E2F7D9-6D72-472F-9761-039966507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3536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4AA570C-1BBC-4CDB-A506-E6982C6B7BDD}"/>
              </a:ext>
            </a:extLst>
          </p:cNvPr>
          <p:cNvSpPr/>
          <p:nvPr userDrawn="1"/>
        </p:nvSpPr>
        <p:spPr>
          <a:xfrm>
            <a:off x="0" y="0"/>
            <a:ext cx="10691813" cy="1461188"/>
          </a:xfrm>
          <a:prstGeom prst="rect">
            <a:avLst/>
          </a:prstGeom>
          <a:gradFill>
            <a:gsLst>
              <a:gs pos="0">
                <a:srgbClr val="360F3C"/>
              </a:gs>
              <a:gs pos="99000">
                <a:srgbClr val="77173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184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13FF67-1633-4DD4-99C9-C98EEFE70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547" y="150494"/>
            <a:ext cx="7894138" cy="131069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D0BBB1-D145-40B9-81B9-93197AFAAD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6546" y="2012414"/>
            <a:ext cx="10255425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F2B31C-A208-4978-9A1D-EA4662D26B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27920" y="7006699"/>
            <a:ext cx="1522449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5E40E-9DF4-47B5-BAB8-388FDD99D59B}" type="datetimeFigureOut">
              <a:rPr lang="en-AU" smtClean="0"/>
              <a:t>3/06/2021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C266F-310A-4449-8A29-6F1ACA0C6C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41663" y="7006699"/>
            <a:ext cx="467986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2EF9F2-B7AF-45F0-96E3-4AB78790C4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56751" y="7006699"/>
            <a:ext cx="50522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81F68-4976-451A-B2E9-79BCBD2F70CC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37493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9" r:id="rId11"/>
    <p:sldLayoutId id="2147483660" r:id="rId12"/>
  </p:sldLayoutIdLst>
  <p:txStyles>
    <p:titleStyle>
      <a:lvl1pPr algn="l" defTabSz="801929" rtl="0" eaLnBrk="1" latinLnBrk="0" hangingPunct="1">
        <a:lnSpc>
          <a:spcPct val="90000"/>
        </a:lnSpc>
        <a:spcBef>
          <a:spcPct val="0"/>
        </a:spcBef>
        <a:buNone/>
        <a:defRPr sz="3859" b="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00482" indent="-200482" algn="l" defTabSz="801929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44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411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375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340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5304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6269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7233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8197" indent="-200482" algn="l" defTabSz="801929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0964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1929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2893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3858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4822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5786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6751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7715" algn="l" defTabSz="801929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emo.com.au/Stakeholder-Consultation" TargetMode="Externa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5ms@aemo.com.au" TargetMode="Externa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emc.gov.au/rule-changes/global-settlement-and-market-reconciliation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9DB5817-0F41-4E8A-AB6E-1B6851A45D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5588" y="2262908"/>
            <a:ext cx="9205440" cy="1993231"/>
          </a:xfrm>
        </p:spPr>
        <p:txBody>
          <a:bodyPr>
            <a:normAutofit fontScale="90000"/>
          </a:bodyPr>
          <a:lstStyle/>
          <a:p>
            <a:r>
              <a:rPr lang="en-AU" dirty="0"/>
              <a:t>Five-Minute Settlement Program:</a:t>
            </a:r>
            <a:br>
              <a:rPr lang="en-AU" dirty="0"/>
            </a:br>
            <a:r>
              <a:rPr lang="en-AU" dirty="0"/>
              <a:t>Information Session 2</a:t>
            </a:r>
            <a:br>
              <a:rPr lang="en-AU" dirty="0"/>
            </a:b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F4219A2-5D79-4E54-A0BA-051ECF115A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5588" y="3832350"/>
            <a:ext cx="8018860" cy="690490"/>
          </a:xfrm>
        </p:spPr>
        <p:txBody>
          <a:bodyPr>
            <a:normAutofit/>
          </a:bodyPr>
          <a:lstStyle/>
          <a:p>
            <a:r>
              <a:rPr lang="en-AU"/>
              <a:t>AEMO 5MS Program Team</a:t>
            </a:r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80E16-043C-4A42-961A-F292EDF45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1</a:t>
            </a:fld>
            <a:endParaRPr lang="en-AU" dirty="0"/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1786A2E3-196B-4987-861F-72C20A7F2BDA}"/>
              </a:ext>
            </a:extLst>
          </p:cNvPr>
          <p:cNvSpPr txBox="1">
            <a:spLocks/>
          </p:cNvSpPr>
          <p:nvPr/>
        </p:nvSpPr>
        <p:spPr>
          <a:xfrm>
            <a:off x="735588" y="4522840"/>
            <a:ext cx="7849880" cy="22122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801929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  <a:defRPr sz="2456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00964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7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1929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2893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4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3858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4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04822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4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05786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4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6751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4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07715" indent="0" algn="ctr" defTabSz="801929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None/>
              <a:defRPr sz="14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2800" cap="all" dirty="0"/>
              <a:t>Friday, 30 November 2018</a:t>
            </a:r>
          </a:p>
        </p:txBody>
      </p:sp>
    </p:spTree>
    <p:extLst>
      <p:ext uri="{BB962C8B-B14F-4D97-AF65-F5344CB8AC3E}">
        <p14:creationId xmlns:p14="http://schemas.microsoft.com/office/powerpoint/2010/main" val="1683874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9DB5817-0F41-4E8A-AB6E-1B6851A45D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Program update</a:t>
            </a:r>
            <a:br>
              <a:rPr lang="en-AU" dirty="0"/>
            </a:b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F4219A2-5D79-4E54-A0BA-051ECF115A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Graeme Windley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80E16-043C-4A42-961A-F292EDF45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10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25531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Program Conceptual Timeline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11</a:t>
            </a:fld>
            <a:endParaRPr lang="en-AU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D638E5E-2086-4449-B2EF-63CB2C0E69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819" y="1470617"/>
            <a:ext cx="9866265" cy="5947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841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High-level status</a:t>
            </a:r>
            <a:endParaRPr lang="en-AU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06546" y="1871009"/>
            <a:ext cx="10255425" cy="5135690"/>
          </a:xfrm>
        </p:spPr>
        <p:txBody>
          <a:bodyPr>
            <a:normAutofit/>
          </a:bodyPr>
          <a:lstStyle/>
          <a:p>
            <a:r>
              <a:rPr lang="en-AU" dirty="0"/>
              <a:t>Procedures work is progressing well, with most activities on track:</a:t>
            </a:r>
          </a:p>
          <a:p>
            <a:pPr lvl="1"/>
            <a:r>
              <a:rPr lang="en-AU" dirty="0"/>
              <a:t>Working groups and focus groups have been constructive</a:t>
            </a:r>
          </a:p>
          <a:p>
            <a:pPr lvl="1"/>
            <a:r>
              <a:rPr lang="en-AU" dirty="0"/>
              <a:t>Successful initial Settlements focus group and Dispatch focus group</a:t>
            </a:r>
          </a:p>
          <a:p>
            <a:r>
              <a:rPr lang="en-AU" dirty="0"/>
              <a:t>Systems work mobilising and ramping up:</a:t>
            </a:r>
          </a:p>
          <a:p>
            <a:pPr lvl="1"/>
            <a:r>
              <a:rPr lang="en-AU" dirty="0"/>
              <a:t>Architecture, Requirements and Design work continuing</a:t>
            </a:r>
          </a:p>
          <a:p>
            <a:pPr lvl="1"/>
            <a:r>
              <a:rPr lang="en-AU" dirty="0"/>
              <a:t>Development work to commence December 2018</a:t>
            </a:r>
          </a:p>
          <a:p>
            <a:r>
              <a:rPr lang="en-AU" dirty="0"/>
              <a:t>Rule changes:</a:t>
            </a:r>
          </a:p>
          <a:p>
            <a:pPr lvl="1"/>
            <a:r>
              <a:rPr lang="en-AU" dirty="0"/>
              <a:t>5MS Drafting amendments Rule due mid-2019</a:t>
            </a:r>
          </a:p>
          <a:p>
            <a:pPr lvl="1"/>
            <a:r>
              <a:rPr lang="en-AU" dirty="0"/>
              <a:t>Global settlement rule determination due in 6 December 2018</a:t>
            </a:r>
          </a:p>
          <a:p>
            <a:pPr lvl="1"/>
            <a:r>
              <a:rPr lang="en-AU" dirty="0"/>
              <a:t>DER rule has been made – potential impact to 5MS solution design; however go live of 1 December 2019 may have a resourcing impact for participants</a:t>
            </a:r>
          </a:p>
          <a:p>
            <a:r>
              <a:rPr lang="en-AU" dirty="0"/>
              <a:t>Stakeholder engagement is proceeding:</a:t>
            </a:r>
          </a:p>
          <a:p>
            <a:pPr lvl="1"/>
            <a:r>
              <a:rPr lang="en-AU" dirty="0"/>
              <a:t>1 on 1’s available for any industry participant who requests these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34896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9DB5817-0F41-4E8A-AB6E-1B6851A45D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Procedures workstream update</a:t>
            </a:r>
            <a:br>
              <a:rPr lang="en-AU" dirty="0"/>
            </a:b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F4219A2-5D79-4E54-A0BA-051ECF115A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Emily Brodie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80E16-043C-4A42-961A-F292EDF45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13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69883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F6A076F-0D8A-4375-BDAD-95F4872E4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Procedures - packaging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205E0D8-DA77-41B4-A41A-2D8CB19F32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842" y="1544320"/>
            <a:ext cx="9668168" cy="3509045"/>
          </a:xfrm>
        </p:spPr>
        <p:txBody>
          <a:bodyPr>
            <a:normAutofit fontScale="92500" lnSpcReduction="10000"/>
          </a:bodyPr>
          <a:lstStyle/>
          <a:p>
            <a:r>
              <a:rPr lang="en-AU" sz="2000" dirty="0"/>
              <a:t>Approximately 70 AEMO documents have been identified as directly affected by 5MS, across:</a:t>
            </a:r>
          </a:p>
          <a:p>
            <a:pPr lvl="1"/>
            <a:r>
              <a:rPr lang="en-AU" sz="1800" dirty="0"/>
              <a:t>Metering</a:t>
            </a:r>
          </a:p>
          <a:p>
            <a:pPr lvl="1"/>
            <a:r>
              <a:rPr lang="en-AU" sz="1800" dirty="0"/>
              <a:t>Settlements (including prudentials)</a:t>
            </a:r>
          </a:p>
          <a:p>
            <a:pPr lvl="1"/>
            <a:r>
              <a:rPr lang="en-AU" sz="1800" dirty="0"/>
              <a:t>Dispatch</a:t>
            </a:r>
          </a:p>
          <a:p>
            <a:pPr lvl="1"/>
            <a:r>
              <a:rPr lang="en-AU" sz="1800" dirty="0"/>
              <a:t>Operations</a:t>
            </a:r>
          </a:p>
          <a:p>
            <a:r>
              <a:rPr lang="en-AU" sz="2000" dirty="0"/>
              <a:t>Around 20 of these are ‘rules consultation’ procedures, usually requiring 2 rounds of formal consultation</a:t>
            </a:r>
          </a:p>
          <a:p>
            <a:r>
              <a:rPr lang="en-AU" sz="2000" dirty="0"/>
              <a:t>Work packages are being progressively considered by the Procedures Working Group:</a:t>
            </a:r>
          </a:p>
          <a:p>
            <a:pPr lvl="1"/>
            <a:r>
              <a:rPr lang="en-AU" sz="1800" dirty="0"/>
              <a:t>AEMO provides an </a:t>
            </a:r>
            <a:r>
              <a:rPr lang="en-AU" sz="1800" b="1" dirty="0"/>
              <a:t>impact assessment </a:t>
            </a:r>
            <a:r>
              <a:rPr lang="en-AU" sz="1800" dirty="0"/>
              <a:t>for each procedure and the proposed consultation approach for review and discussion</a:t>
            </a:r>
          </a:p>
          <a:p>
            <a:pPr lvl="1"/>
            <a:r>
              <a:rPr lang="en-AU" sz="1800" b="1" dirty="0"/>
              <a:t>Focus groups</a:t>
            </a:r>
            <a:r>
              <a:rPr lang="en-AU" sz="1800" dirty="0"/>
              <a:t> are being used to provide input into procedure development </a:t>
            </a:r>
          </a:p>
          <a:p>
            <a:pPr lvl="1"/>
            <a:r>
              <a:rPr lang="en-AU" sz="1800" dirty="0"/>
              <a:t>Procedure changes are then subject to </a:t>
            </a:r>
            <a:r>
              <a:rPr lang="en-AU" sz="1800" b="1" dirty="0"/>
              <a:t>consultation</a:t>
            </a:r>
            <a:endParaRPr lang="en-AU" sz="18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B9C27-437E-4C05-826E-FF7E2C0A8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14</a:t>
            </a:fld>
            <a:endParaRPr lang="en-AU" dirty="0"/>
          </a:p>
        </p:txBody>
      </p:sp>
      <p:graphicFrame>
        <p:nvGraphicFramePr>
          <p:cNvPr id="11" name="Content Placeholder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3573178"/>
              </p:ext>
            </p:extLst>
          </p:nvPr>
        </p:nvGraphicFramePr>
        <p:xfrm>
          <a:off x="521977" y="5115649"/>
          <a:ext cx="9647032" cy="2355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17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17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17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17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3496">
                <a:tc>
                  <a:txBody>
                    <a:bodyPr/>
                    <a:lstStyle/>
                    <a:p>
                      <a:pPr algn="ctr"/>
                      <a:r>
                        <a:rPr lang="en-AU" sz="2000" dirty="0"/>
                        <a:t>Metering</a:t>
                      </a:r>
                    </a:p>
                  </a:txBody>
                  <a:tcPr marL="111109" marR="111109" marT="55554" marB="5555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/>
                        <a:t>Settlements</a:t>
                      </a:r>
                    </a:p>
                  </a:txBody>
                  <a:tcPr marL="111109" marR="111109" marT="55554" marB="5555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/>
                        <a:t>Dispatch</a:t>
                      </a:r>
                    </a:p>
                  </a:txBody>
                  <a:tcPr marL="111109" marR="111109" marT="55554" marB="5555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dirty="0"/>
                        <a:t>Operations</a:t>
                      </a:r>
                    </a:p>
                  </a:txBody>
                  <a:tcPr marL="111109" marR="111109" marT="55554" marB="5555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543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dirty="0"/>
                        <a:t>Metering</a:t>
                      </a:r>
                      <a:r>
                        <a:rPr lang="en-AU" sz="2000" baseline="0" dirty="0"/>
                        <a:t> data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dirty="0"/>
                        <a:t>Metrology,</a:t>
                      </a:r>
                      <a:r>
                        <a:rPr lang="en-AU" sz="2000" baseline="0" dirty="0"/>
                        <a:t> </a:t>
                      </a:r>
                      <a:r>
                        <a:rPr lang="en-AU" sz="2000" dirty="0"/>
                        <a:t>MSATS procedures &amp; service levels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dirty="0"/>
                        <a:t>Miscellaneous</a:t>
                      </a:r>
                    </a:p>
                  </a:txBody>
                  <a:tcPr marL="111109" marR="111109" marT="55554" marB="55554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dirty="0"/>
                        <a:t>SRA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dirty="0"/>
                        <a:t>Estimation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dirty="0"/>
                        <a:t>Reallocations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dirty="0" err="1"/>
                        <a:t>Prudentials</a:t>
                      </a:r>
                      <a:endParaRPr lang="en-AU" sz="20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dirty="0"/>
                        <a:t>TNSP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dirty="0"/>
                        <a:t>Miscellaneous</a:t>
                      </a:r>
                    </a:p>
                  </a:txBody>
                  <a:tcPr marL="111109" marR="111109" marT="55554" marB="55554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dirty="0"/>
                        <a:t>Bids/Offers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dirty="0"/>
                        <a:t>Spot market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dirty="0"/>
                        <a:t>Pricing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dirty="0"/>
                        <a:t>Specifications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dirty="0"/>
                        <a:t>Miscellaneous</a:t>
                      </a:r>
                    </a:p>
                  </a:txBody>
                  <a:tcPr marL="111109" marR="111109" marT="55554" marB="55554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2000" dirty="0"/>
                        <a:t>No</a:t>
                      </a:r>
                      <a:r>
                        <a:rPr lang="en-AU" sz="2000" baseline="0" dirty="0"/>
                        <a:t> packages – progressive release</a:t>
                      </a:r>
                      <a:endParaRPr lang="en-AU" sz="2000" dirty="0"/>
                    </a:p>
                  </a:txBody>
                  <a:tcPr marL="111109" marR="111109" marT="55554" marB="5555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7774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66FC7-3C3B-4BD3-A8E7-4BE63129B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Procedures - prioritisation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051798-DCC6-467A-B473-BC69EB072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15</a:t>
            </a:fld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9D44C2-1263-4A38-9A84-40F3A755CF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2798" y="3551901"/>
            <a:ext cx="1055696" cy="98252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2B6F96E-E4D6-4BF1-A65B-EC3F7B8985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3857"/>
          <a:stretch/>
        </p:blipFill>
        <p:spPr>
          <a:xfrm>
            <a:off x="8249981" y="2350164"/>
            <a:ext cx="1704754" cy="1010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680F810-231F-48B4-BDC9-4CC343ECBD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720" y="1517075"/>
            <a:ext cx="7924764" cy="585093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F5F86F2-04B6-41B8-A037-388E7DBD443A}"/>
              </a:ext>
            </a:extLst>
          </p:cNvPr>
          <p:cNvSpPr txBox="1"/>
          <p:nvPr/>
        </p:nvSpPr>
        <p:spPr>
          <a:xfrm>
            <a:off x="8000101" y="4727094"/>
            <a:ext cx="251340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300" dirty="0"/>
              <a:t>*no rules consultation required</a:t>
            </a:r>
          </a:p>
        </p:txBody>
      </p:sp>
    </p:spTree>
    <p:extLst>
      <p:ext uri="{BB962C8B-B14F-4D97-AF65-F5344CB8AC3E}">
        <p14:creationId xmlns:p14="http://schemas.microsoft.com/office/powerpoint/2010/main" val="12734481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931AF-E38F-4CBB-99D0-77B07A6DF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546" y="150494"/>
            <a:ext cx="9860997" cy="1310695"/>
          </a:xfrm>
        </p:spPr>
        <p:txBody>
          <a:bodyPr/>
          <a:lstStyle/>
          <a:p>
            <a:r>
              <a:rPr lang="en-AU" dirty="0"/>
              <a:t>Procedures – current consultations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C6135E2-BB95-4227-B6BA-F528455E4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545" y="1630837"/>
            <a:ext cx="10255425" cy="5300315"/>
          </a:xfrm>
        </p:spPr>
        <p:txBody>
          <a:bodyPr>
            <a:normAutofit/>
          </a:bodyPr>
          <a:lstStyle/>
          <a:p>
            <a:r>
              <a:rPr lang="en-AU" dirty="0">
                <a:hlinkClick r:id="rId2"/>
              </a:rPr>
              <a:t>http://www.aemo.com.au/Stakeholder-Consultation</a:t>
            </a:r>
            <a:r>
              <a:rPr lang="en-AU" dirty="0"/>
              <a:t> </a:t>
            </a:r>
          </a:p>
          <a:p>
            <a:pPr marL="0" indent="0">
              <a:buNone/>
            </a:pPr>
            <a:endParaRPr lang="en-AU" dirty="0"/>
          </a:p>
          <a:p>
            <a:r>
              <a:rPr lang="en-AU" b="1" dirty="0"/>
              <a:t>Metering procedure changes – package 1</a:t>
            </a:r>
          </a:p>
          <a:p>
            <a:pPr lvl="1"/>
            <a:r>
              <a:rPr lang="en-AU" dirty="0"/>
              <a:t>Proposed amendments to various metering procedures to support the implementation of the 5MS Rule</a:t>
            </a:r>
          </a:p>
          <a:p>
            <a:pPr lvl="1"/>
            <a:r>
              <a:rPr lang="en-AU" dirty="0"/>
              <a:t>Submissions on first stage consultation due </a:t>
            </a:r>
            <a:r>
              <a:rPr lang="en-AU" b="1" dirty="0"/>
              <a:t>28 December 2018</a:t>
            </a:r>
          </a:p>
          <a:p>
            <a:pPr lvl="1"/>
            <a:endParaRPr lang="en-AU" b="1" dirty="0"/>
          </a:p>
          <a:p>
            <a:r>
              <a:rPr lang="en-AU" b="1" dirty="0"/>
              <a:t>NEM Settlement Estimates Policy</a:t>
            </a:r>
          </a:p>
          <a:p>
            <a:pPr lvl="1">
              <a:lnSpc>
                <a:spcPct val="120000"/>
              </a:lnSpc>
            </a:pPr>
            <a:r>
              <a:rPr lang="en-AU" dirty="0"/>
              <a:t>Changes to the NEM Settlement Estimates Policy to implement the 5MS rule and accommodate any future Global Settlement rule, as well as general updates and improvements</a:t>
            </a:r>
          </a:p>
          <a:p>
            <a:pPr lvl="1"/>
            <a:r>
              <a:rPr lang="en-AU" dirty="0"/>
              <a:t>Submissions on first stage consultation due </a:t>
            </a:r>
            <a:r>
              <a:rPr lang="en-AU" b="1" dirty="0"/>
              <a:t>21 January 2019</a:t>
            </a:r>
            <a:endParaRPr lang="en-AU" dirty="0"/>
          </a:p>
          <a:p>
            <a:pPr marL="0" indent="0">
              <a:buNone/>
            </a:pPr>
            <a:endParaRPr lang="en-AU" b="1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465CF-94CC-48DA-A9F9-C442C67EE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16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612058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9DB5817-0F41-4E8A-AB6E-1B6851A45D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Systems workstream update</a:t>
            </a:r>
            <a:br>
              <a:rPr lang="en-AU" dirty="0"/>
            </a:b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F4219A2-5D79-4E54-A0BA-051ECF115A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Hamish McNeish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80E16-043C-4A42-961A-F292EDF45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17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771770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D0BA1-5AEA-4256-834C-A55A2E5EE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Workstream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3891A-B44A-4532-AB0F-12F83FCD47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Prioritisation of work </a:t>
            </a: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– aligning to procedures and expected industry impact. Initial Items: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Dispatch – bidding interfaces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Metering – meter data interfaces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Settlement – reallocations interface</a:t>
            </a:r>
          </a:p>
          <a:p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Focus Groups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Focused engagement on Dispatch, Metering and Settlement changes</a:t>
            </a:r>
          </a:p>
          <a:p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High-Level Impact Assessments and Technical Specifications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Provide detail early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Provided in sections – rather than a full specifications</a:t>
            </a:r>
          </a:p>
          <a:p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Sandbox Environment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Provided to test interfaces against technical specification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Will provide a more functional environment overtime</a:t>
            </a:r>
          </a:p>
          <a:p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Industry Testing/Market Trials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Using AEMO pre-production environments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Performance and volume testing will be undertaken</a:t>
            </a:r>
          </a:p>
          <a:p>
            <a:r>
              <a:rPr lang="en-AU" b="1" dirty="0">
                <a:latin typeface="Arial" panose="020B0604020202020204" pitchFamily="34" charset="0"/>
                <a:cs typeface="Arial" panose="020B0604020202020204" pitchFamily="34" charset="0"/>
              </a:rPr>
              <a:t>Transition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Minimise “big bang” cutover where possible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Systems rollout before 1 July 2021</a:t>
            </a:r>
          </a:p>
          <a:p>
            <a:pPr lvl="1"/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Rules mandated functionality will take effect from trading/calendar day 1 July 2021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147165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D0BA1-5AEA-4256-834C-A55A2E5EE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System Workstream - Metering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1B05E9E-EF7E-42C2-AD87-2E5E95FA0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546" y="2012414"/>
            <a:ext cx="10255425" cy="4796544"/>
          </a:xfrm>
        </p:spPr>
        <p:txBody>
          <a:bodyPr>
            <a:normAutofit/>
          </a:bodyPr>
          <a:lstStyle/>
          <a:p>
            <a:r>
              <a:rPr lang="en-AU" dirty="0"/>
              <a:t>Current estimated timeline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CF2B7BA-9090-4618-B44E-262794D15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56751" y="7006699"/>
            <a:ext cx="505220" cy="402483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C81F68-4976-451A-B2E9-79BCBD2F70CC}" type="slidenum">
              <a:rPr kumimoji="0" lang="en-AU" sz="1052" b="0" i="0" u="none" strike="noStrike" kern="1200" cap="none" spc="0" normalizeH="0" baseline="0" noProof="0" smtClean="0">
                <a:ln>
                  <a:noFill/>
                </a:ln>
                <a:solidFill>
                  <a:srgbClr val="222324">
                    <a:tint val="75000"/>
                  </a:srgbClr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AU" sz="1052" b="0" i="0" u="none" strike="noStrike" kern="1200" cap="none" spc="0" normalizeH="0" baseline="0" noProof="0" dirty="0">
              <a:ln>
                <a:noFill/>
              </a:ln>
              <a:solidFill>
                <a:srgbClr val="222324">
                  <a:tint val="75000"/>
                </a:srgbClr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59B81CF-1DC9-49F4-8A67-C0D10F3DC0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2619157"/>
            <a:ext cx="10691813" cy="2321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635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931AF-E38F-4CBB-99D0-77B07A6DF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Introduction, agenda &amp; housekeeping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C6135E2-BB95-4227-B6BA-F528455E4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575" y="1756146"/>
            <a:ext cx="10255425" cy="512014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en-AU" sz="2300" dirty="0"/>
              <a:t>Agenda:</a:t>
            </a:r>
          </a:p>
          <a:p>
            <a:pPr>
              <a:lnSpc>
                <a:spcPct val="80000"/>
              </a:lnSpc>
            </a:pPr>
            <a:endParaRPr lang="en-AU" sz="2300" dirty="0"/>
          </a:p>
          <a:p>
            <a:pPr>
              <a:lnSpc>
                <a:spcPct val="80000"/>
              </a:lnSpc>
            </a:pPr>
            <a:endParaRPr lang="en-AU" sz="2300" dirty="0"/>
          </a:p>
          <a:p>
            <a:pPr>
              <a:lnSpc>
                <a:spcPct val="80000"/>
              </a:lnSpc>
            </a:pPr>
            <a:endParaRPr lang="en-AU" sz="2300" dirty="0"/>
          </a:p>
          <a:p>
            <a:pPr marL="0" indent="0">
              <a:lnSpc>
                <a:spcPct val="80000"/>
              </a:lnSpc>
              <a:buNone/>
            </a:pPr>
            <a:endParaRPr lang="en-AU" sz="2300" dirty="0"/>
          </a:p>
          <a:p>
            <a:pPr marL="0" indent="0">
              <a:lnSpc>
                <a:spcPct val="80000"/>
              </a:lnSpc>
              <a:buNone/>
            </a:pPr>
            <a:endParaRPr lang="en-AU" sz="2300" dirty="0"/>
          </a:p>
          <a:p>
            <a:pPr marL="0" indent="0">
              <a:lnSpc>
                <a:spcPct val="80000"/>
              </a:lnSpc>
              <a:buNone/>
            </a:pPr>
            <a:endParaRPr lang="en-AU" sz="2300" dirty="0"/>
          </a:p>
          <a:p>
            <a:pPr marL="0" indent="0">
              <a:lnSpc>
                <a:spcPct val="80000"/>
              </a:lnSpc>
              <a:buNone/>
            </a:pPr>
            <a:endParaRPr lang="en-AU" sz="2300" dirty="0"/>
          </a:p>
          <a:p>
            <a:pPr marL="0" indent="0">
              <a:lnSpc>
                <a:spcPct val="80000"/>
              </a:lnSpc>
              <a:buNone/>
            </a:pPr>
            <a:endParaRPr lang="en-AU" sz="2300" dirty="0"/>
          </a:p>
          <a:p>
            <a:pPr marL="0" indent="0">
              <a:lnSpc>
                <a:spcPct val="80000"/>
              </a:lnSpc>
              <a:buNone/>
            </a:pPr>
            <a:endParaRPr lang="en-AU" sz="2300" dirty="0"/>
          </a:p>
          <a:p>
            <a:pPr marL="0" indent="0">
              <a:lnSpc>
                <a:spcPct val="80000"/>
              </a:lnSpc>
              <a:buNone/>
            </a:pPr>
            <a:endParaRPr lang="en-AU" sz="2300" dirty="0"/>
          </a:p>
          <a:p>
            <a:pPr marL="0" indent="0">
              <a:lnSpc>
                <a:spcPct val="80000"/>
              </a:lnSpc>
              <a:buNone/>
            </a:pPr>
            <a:endParaRPr lang="en-AU" sz="2300" dirty="0"/>
          </a:p>
          <a:p>
            <a:pPr marL="0" indent="0">
              <a:lnSpc>
                <a:spcPct val="80000"/>
              </a:lnSpc>
              <a:buNone/>
            </a:pPr>
            <a:endParaRPr lang="en-AU" sz="2300" dirty="0"/>
          </a:p>
          <a:p>
            <a:pPr marL="0" indent="0">
              <a:lnSpc>
                <a:spcPct val="80000"/>
              </a:lnSpc>
              <a:buNone/>
            </a:pPr>
            <a:endParaRPr lang="en-AU" sz="2300" dirty="0"/>
          </a:p>
          <a:p>
            <a:pPr>
              <a:lnSpc>
                <a:spcPct val="80000"/>
              </a:lnSpc>
            </a:pPr>
            <a:r>
              <a:rPr lang="en-AU" sz="2300" dirty="0"/>
              <a:t>Questions can be submitted through the webinar, or via </a:t>
            </a:r>
            <a:r>
              <a:rPr lang="en-AU" sz="2300" dirty="0">
                <a:hlinkClick r:id="rId2"/>
              </a:rPr>
              <a:t>5ms@aemo.com.au</a:t>
            </a:r>
            <a:endParaRPr lang="en-AU" sz="2300" dirty="0"/>
          </a:p>
          <a:p>
            <a:pPr>
              <a:lnSpc>
                <a:spcPct val="80000"/>
              </a:lnSpc>
            </a:pPr>
            <a:r>
              <a:rPr lang="en-AU" sz="2300" dirty="0"/>
              <a:t>Questions will be answered at the end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465CF-94CC-48DA-A9F9-C442C67EE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2</a:t>
            </a:fld>
            <a:endParaRPr lang="en-AU" dirty="0"/>
          </a:p>
        </p:txBody>
      </p:sp>
      <p:sp>
        <p:nvSpPr>
          <p:cNvPr id="8" name="AutoShape 2" descr="Image result for contro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2711CFE-9D89-4F3F-8EF2-82FDD5EC0D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8727301"/>
              </p:ext>
            </p:extLst>
          </p:nvPr>
        </p:nvGraphicFramePr>
        <p:xfrm>
          <a:off x="460375" y="2128570"/>
          <a:ext cx="9801177" cy="33847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4381">
                  <a:extLst>
                    <a:ext uri="{9D8B030D-6E8A-4147-A177-3AD203B41FA5}">
                      <a16:colId xmlns:a16="http://schemas.microsoft.com/office/drawing/2014/main" val="538271126"/>
                    </a:ext>
                  </a:extLst>
                </a:gridCol>
                <a:gridCol w="2107971">
                  <a:extLst>
                    <a:ext uri="{9D8B030D-6E8A-4147-A177-3AD203B41FA5}">
                      <a16:colId xmlns:a16="http://schemas.microsoft.com/office/drawing/2014/main" val="1422408940"/>
                    </a:ext>
                  </a:extLst>
                </a:gridCol>
                <a:gridCol w="4011452">
                  <a:extLst>
                    <a:ext uri="{9D8B030D-6E8A-4147-A177-3AD203B41FA5}">
                      <a16:colId xmlns:a16="http://schemas.microsoft.com/office/drawing/2014/main" val="2436665780"/>
                    </a:ext>
                  </a:extLst>
                </a:gridCol>
                <a:gridCol w="3017373">
                  <a:extLst>
                    <a:ext uri="{9D8B030D-6E8A-4147-A177-3AD203B41FA5}">
                      <a16:colId xmlns:a16="http://schemas.microsoft.com/office/drawing/2014/main" val="2835572980"/>
                    </a:ext>
                  </a:extLst>
                </a:gridCol>
              </a:tblGrid>
              <a:tr h="210628"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52095" algn="l"/>
                          <a:tab pos="504190" algn="l"/>
                          <a:tab pos="756285" algn="l"/>
                        </a:tabLst>
                      </a:pPr>
                      <a:r>
                        <a:rPr lang="en-AU" sz="1600" cap="all" dirty="0">
                          <a:effectLst/>
                          <a:latin typeface="+mn-lt"/>
                        </a:rPr>
                        <a:t>Item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52095" algn="l"/>
                          <a:tab pos="504190" algn="l"/>
                          <a:tab pos="756285" algn="l"/>
                        </a:tabLst>
                      </a:pPr>
                      <a:r>
                        <a:rPr lang="en-AU" sz="1600" cap="all" dirty="0">
                          <a:effectLst/>
                          <a:latin typeface="+mn-lt"/>
                        </a:rPr>
                        <a:t>Time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52095" algn="l"/>
                          <a:tab pos="504190" algn="l"/>
                          <a:tab pos="756285" algn="l"/>
                        </a:tabLst>
                      </a:pPr>
                      <a:r>
                        <a:rPr lang="en-AU" sz="1600" cap="all" dirty="0">
                          <a:effectLst/>
                          <a:latin typeface="+mn-lt"/>
                        </a:rPr>
                        <a:t>Topic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252095" algn="l"/>
                          <a:tab pos="504190" algn="l"/>
                          <a:tab pos="756285" algn="l"/>
                        </a:tabLst>
                      </a:pPr>
                      <a:r>
                        <a:rPr lang="en-AU" sz="1600" cap="all" dirty="0">
                          <a:effectLst/>
                          <a:latin typeface="+mn-lt"/>
                        </a:rPr>
                        <a:t>Responsible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54372720"/>
                  </a:ext>
                </a:extLst>
              </a:tr>
              <a:tr h="354742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2:00 pm – 2:10 pm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Welcome and introduction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b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Chris Muffett (AEMO)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02688441"/>
                  </a:ext>
                </a:extLst>
              </a:tr>
              <a:tr h="354742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b="1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2:10 pm – 2:30 pm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5MS rule recap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Chris Muffett (AEMO)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77929589"/>
                  </a:ext>
                </a:extLst>
              </a:tr>
              <a:tr h="354742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b="1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2:30 pm – 2:50 pm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GS rule overview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Emily Brodie (AEMO)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26998584"/>
                  </a:ext>
                </a:extLst>
              </a:tr>
              <a:tr h="354742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b="1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2:50 pm – 3:10 pm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Program update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1600" dirty="0">
                          <a:effectLst/>
                          <a:latin typeface="+mn-lt"/>
                          <a:ea typeface="+mn-ea"/>
                          <a:cs typeface="+mn-cs"/>
                        </a:rPr>
                        <a:t>Graeme</a:t>
                      </a:r>
                      <a:r>
                        <a:rPr lang="en-AU" sz="160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 Windley (AEMO)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92290741"/>
                  </a:ext>
                </a:extLst>
              </a:tr>
              <a:tr h="354742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>
                          <a:tab pos="504190" algn="l"/>
                          <a:tab pos="756285" algn="l"/>
                        </a:tabLst>
                        <a:defRPr/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3:10 pm – 3:20 pm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Procedures workstream update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Emily Brodie (AEMO)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4742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b="1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3:20 pm – 3:30 pm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Systems workstream update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Hamish McNeish (AEMO)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05645518"/>
                  </a:ext>
                </a:extLst>
              </a:tr>
              <a:tr h="354742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b="1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3:30 pm – 3:40 pm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Stakeholder engagement update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Gary Eisner (AEMO)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14015437"/>
                  </a:ext>
                </a:extLst>
              </a:tr>
              <a:tr h="354742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b="1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3:40 am – 4:00 pm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Questions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1600" dirty="0">
                          <a:effectLst/>
                          <a:latin typeface="+mn-lt"/>
                          <a:ea typeface="+mn-ea"/>
                          <a:cs typeface="+mn-cs"/>
                        </a:rPr>
                        <a:t>Chris Muffett (AEMO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96777921"/>
                  </a:ext>
                </a:extLst>
              </a:tr>
              <a:tr h="303009"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  <a:tabLst>
                          <a:tab pos="504190" algn="l"/>
                          <a:tab pos="756285" algn="l"/>
                        </a:tabLs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4:00pm</a:t>
                      </a:r>
                      <a:endParaRPr lang="en-AU" sz="1600" b="1" dirty="0">
                        <a:solidFill>
                          <a:srgbClr val="2E74B5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AU" sz="1600" dirty="0">
                          <a:effectLst/>
                          <a:latin typeface="+mn-lt"/>
                        </a:rPr>
                        <a:t>Meeting close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Tx/>
                        <a:buNone/>
                        <a:tabLst>
                          <a:tab pos="504190" algn="l"/>
                          <a:tab pos="756285" algn="l"/>
                        </a:tabLst>
                        <a:defRPr/>
                      </a:pPr>
                      <a:r>
                        <a:rPr lang="en-AU" sz="1600" dirty="0">
                          <a:effectLst/>
                          <a:latin typeface="+mn-lt"/>
                          <a:ea typeface="+mn-ea"/>
                          <a:cs typeface="+mn-cs"/>
                        </a:rPr>
                        <a:t>Chris Muffett </a:t>
                      </a:r>
                      <a:r>
                        <a:rPr lang="en-AU" sz="1600" baseline="0" dirty="0">
                          <a:effectLst/>
                          <a:latin typeface="+mn-lt"/>
                          <a:ea typeface="+mn-ea"/>
                          <a:cs typeface="+mn-cs"/>
                        </a:rPr>
                        <a:t>(AEMO)</a:t>
                      </a:r>
                      <a:endParaRPr lang="en-AU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072399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05938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05EBE-2AF8-431A-B709-2DCA91F4A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System Workstream - Dispatch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CC6CD57-AE2A-48D7-B8A6-6762BFCB4D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546" y="2012413"/>
            <a:ext cx="10255425" cy="5396767"/>
          </a:xfrm>
        </p:spPr>
        <p:txBody>
          <a:bodyPr>
            <a:normAutofit/>
          </a:bodyPr>
          <a:lstStyle/>
          <a:p>
            <a:r>
              <a:rPr lang="en-AU" dirty="0"/>
              <a:t>Current estimated timeline</a:t>
            </a:r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8FB6A37-4619-4D4D-B0AD-9B6C2E241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56751" y="7006699"/>
            <a:ext cx="505220" cy="402483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C81F68-4976-451A-B2E9-79BCBD2F70CC}" type="slidenum">
              <a:rPr kumimoji="0" lang="en-AU" sz="1052" b="0" i="0" u="none" strike="noStrike" kern="1200" cap="none" spc="0" normalizeH="0" baseline="0" noProof="0" smtClean="0">
                <a:ln>
                  <a:noFill/>
                </a:ln>
                <a:solidFill>
                  <a:srgbClr val="222324">
                    <a:tint val="75000"/>
                  </a:srgbClr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AU" sz="1052" b="0" i="0" u="none" strike="noStrike" kern="1200" cap="none" spc="0" normalizeH="0" baseline="0" noProof="0" dirty="0">
              <a:ln>
                <a:noFill/>
              </a:ln>
              <a:solidFill>
                <a:srgbClr val="222324">
                  <a:tint val="75000"/>
                </a:srgbClr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E7A18D7-7B9F-4F71-9C45-982E035408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96819"/>
            <a:ext cx="10691813" cy="3157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7800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B6390-26BD-4E64-90C7-D69C0A45D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System Workstream – Settlement and Operations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3191F54-A712-4BBC-AD8E-8AA7212DA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546" y="2012414"/>
            <a:ext cx="10255425" cy="4796544"/>
          </a:xfrm>
        </p:spPr>
        <p:txBody>
          <a:bodyPr>
            <a:normAutofit/>
          </a:bodyPr>
          <a:lstStyle/>
          <a:p>
            <a:r>
              <a:rPr lang="en-AU" dirty="0"/>
              <a:t>Current estimated timeline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8D85A20-AE09-4F59-AF84-C2645C262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56751" y="7006699"/>
            <a:ext cx="505220" cy="402483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C81F68-4976-451A-B2E9-79BCBD2F70CC}" type="slidenum">
              <a:rPr kumimoji="0" lang="en-AU" sz="1052" b="0" i="0" u="none" strike="noStrike" kern="1200" cap="none" spc="0" normalizeH="0" baseline="0" noProof="0" smtClean="0">
                <a:ln>
                  <a:noFill/>
                </a:ln>
                <a:solidFill>
                  <a:srgbClr val="222324">
                    <a:tint val="75000"/>
                  </a:srgbClr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AU" sz="1052" b="0" i="0" u="none" strike="noStrike" kern="1200" cap="none" spc="0" normalizeH="0" baseline="0" noProof="0" dirty="0">
              <a:ln>
                <a:noFill/>
              </a:ln>
              <a:solidFill>
                <a:srgbClr val="222324">
                  <a:tint val="75000"/>
                </a:srgbClr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5E32399-CC45-453F-A3D7-7A993A64AE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8450"/>
            <a:ext cx="10691813" cy="295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2263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1A82E-BD9F-4185-AC11-31D5FDCDF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NEM Retail System Change Heatmap</a:t>
            </a:r>
            <a:br>
              <a:rPr lang="en-AU" dirty="0"/>
            </a:br>
            <a:r>
              <a:rPr lang="en-AU" sz="2000" dirty="0"/>
              <a:t>* Change likely based on PWG outcomes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8397587-C64F-48EB-A659-F309EBF77164}"/>
              </a:ext>
            </a:extLst>
          </p:cNvPr>
          <p:cNvSpPr/>
          <p:nvPr/>
        </p:nvSpPr>
        <p:spPr>
          <a:xfrm>
            <a:off x="206547" y="1628774"/>
            <a:ext cx="3171825" cy="578040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AU" b="1" dirty="0"/>
              <a:t>B2M / B2B Interfaces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20D1D5C-D420-4373-98B6-31C5FAC2B406}"/>
              </a:ext>
            </a:extLst>
          </p:cNvPr>
          <p:cNvSpPr/>
          <p:nvPr/>
        </p:nvSpPr>
        <p:spPr>
          <a:xfrm>
            <a:off x="3600442" y="1614223"/>
            <a:ext cx="3171825" cy="578040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AU" b="1" dirty="0"/>
              <a:t>CATS / MDM Processes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E000495-FF1A-406A-BB1B-5F4C9687CF59}"/>
              </a:ext>
            </a:extLst>
          </p:cNvPr>
          <p:cNvSpPr/>
          <p:nvPr/>
        </p:nvSpPr>
        <p:spPr>
          <a:xfrm>
            <a:off x="6994353" y="1628774"/>
            <a:ext cx="3171825" cy="578040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AU" b="1" dirty="0"/>
              <a:t>MSATS Browser / Reports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FBD4D7C-6750-4FCD-8ABD-FD2786A8A0B6}"/>
              </a:ext>
            </a:extLst>
          </p:cNvPr>
          <p:cNvSpPr/>
          <p:nvPr/>
        </p:nvSpPr>
        <p:spPr>
          <a:xfrm>
            <a:off x="672895" y="2145192"/>
            <a:ext cx="2220825" cy="47580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MDMT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D7CDBDD-1C65-43B7-81F5-A992186AFF73}"/>
              </a:ext>
            </a:extLst>
          </p:cNvPr>
          <p:cNvSpPr/>
          <p:nvPr/>
        </p:nvSpPr>
        <p:spPr>
          <a:xfrm>
            <a:off x="4075943" y="2672846"/>
            <a:ext cx="2220825" cy="4814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CATS Standing Data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4E665A6-EEA5-47B5-9A63-36B1EA15C5B1}"/>
              </a:ext>
            </a:extLst>
          </p:cNvPr>
          <p:cNvSpPr/>
          <p:nvPr/>
        </p:nvSpPr>
        <p:spPr>
          <a:xfrm>
            <a:off x="676907" y="2672846"/>
            <a:ext cx="2220825" cy="4814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B2M aseXML schema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6A2B64E-09E0-4719-AB5B-7B1ED38FD5D0}"/>
              </a:ext>
            </a:extLst>
          </p:cNvPr>
          <p:cNvSpPr/>
          <p:nvPr/>
        </p:nvSpPr>
        <p:spPr>
          <a:xfrm>
            <a:off x="676907" y="3208110"/>
            <a:ext cx="2220825" cy="4814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NMID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7B733D4-C7F2-4323-A550-F0ACA3562FB0}"/>
              </a:ext>
            </a:extLst>
          </p:cNvPr>
          <p:cNvSpPr/>
          <p:nvPr/>
        </p:nvSpPr>
        <p:spPr>
          <a:xfrm>
            <a:off x="676907" y="3737041"/>
            <a:ext cx="2220825" cy="4814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CATS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6CFF64D-8E9D-452C-A360-E764EED8490F}"/>
              </a:ext>
            </a:extLst>
          </p:cNvPr>
          <p:cNvSpPr/>
          <p:nvPr/>
        </p:nvSpPr>
        <p:spPr>
          <a:xfrm>
            <a:off x="682046" y="4783929"/>
            <a:ext cx="2220825" cy="4814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B2B Transactions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FAD2117-4EE3-4DD0-8F4F-715948F47932}"/>
              </a:ext>
            </a:extLst>
          </p:cNvPr>
          <p:cNvSpPr/>
          <p:nvPr/>
        </p:nvSpPr>
        <p:spPr>
          <a:xfrm>
            <a:off x="682046" y="5312860"/>
            <a:ext cx="2220825" cy="4814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B2B aseXML schema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61B72F2-AFB7-47C7-A9A4-10687BBA5D91}"/>
              </a:ext>
            </a:extLst>
          </p:cNvPr>
          <p:cNvSpPr/>
          <p:nvPr/>
        </p:nvSpPr>
        <p:spPr>
          <a:xfrm>
            <a:off x="7469852" y="2145192"/>
            <a:ext cx="2220825" cy="4814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Meter Data screens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6D78712-4103-4753-8340-ECFF7F0A7565}"/>
              </a:ext>
            </a:extLst>
          </p:cNvPr>
          <p:cNvSpPr/>
          <p:nvPr/>
        </p:nvSpPr>
        <p:spPr>
          <a:xfrm>
            <a:off x="7469852" y="2672846"/>
            <a:ext cx="2220825" cy="4814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RM21/27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154807F-A311-4525-9649-34A05917601A}"/>
              </a:ext>
            </a:extLst>
          </p:cNvPr>
          <p:cNvSpPr/>
          <p:nvPr/>
        </p:nvSpPr>
        <p:spPr>
          <a:xfrm>
            <a:off x="4075943" y="4789847"/>
            <a:ext cx="2220825" cy="4814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CR Processing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BDA5394-8417-4601-897C-3726F0FD9D95}"/>
              </a:ext>
            </a:extLst>
          </p:cNvPr>
          <p:cNvSpPr/>
          <p:nvPr/>
        </p:nvSpPr>
        <p:spPr>
          <a:xfrm>
            <a:off x="7469852" y="3743561"/>
            <a:ext cx="2220825" cy="4814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RM11,12,13,14,16</a:t>
            </a:r>
          </a:p>
          <a:p>
            <a:pPr algn="ctr"/>
            <a:r>
              <a:rPr lang="en-AU" dirty="0"/>
              <a:t>RM17,18,19,20,22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0946FE4-EC2D-4AFA-AA04-C61817C6B00B}"/>
              </a:ext>
            </a:extLst>
          </p:cNvPr>
          <p:cNvSpPr/>
          <p:nvPr/>
        </p:nvSpPr>
        <p:spPr>
          <a:xfrm>
            <a:off x="682046" y="5836842"/>
            <a:ext cx="2220825" cy="4814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VIC TUoS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4205FFF-D276-47FB-85AB-1F12ADA8A2F7}"/>
              </a:ext>
            </a:extLst>
          </p:cNvPr>
          <p:cNvSpPr/>
          <p:nvPr/>
        </p:nvSpPr>
        <p:spPr>
          <a:xfrm>
            <a:off x="4067920" y="2145192"/>
            <a:ext cx="2228849" cy="47580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Profiling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8699DC8-00D1-4D4B-94FB-3B2A9BFE6621}"/>
              </a:ext>
            </a:extLst>
          </p:cNvPr>
          <p:cNvSpPr/>
          <p:nvPr/>
        </p:nvSpPr>
        <p:spPr>
          <a:xfrm>
            <a:off x="4067919" y="4260916"/>
            <a:ext cx="2228849" cy="47580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Energy Allocation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3D743D5-E85F-4B1D-9A1F-B5D291ED98BF}"/>
              </a:ext>
            </a:extLst>
          </p:cNvPr>
          <p:cNvSpPr/>
          <p:nvPr/>
        </p:nvSpPr>
        <p:spPr>
          <a:xfrm>
            <a:off x="4075943" y="3731985"/>
            <a:ext cx="2220825" cy="4814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Estimation / Substitution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14E1841-65C4-41D6-92BA-CAD583E3C696}"/>
              </a:ext>
            </a:extLst>
          </p:cNvPr>
          <p:cNvSpPr/>
          <p:nvPr/>
        </p:nvSpPr>
        <p:spPr>
          <a:xfrm>
            <a:off x="4075943" y="3203054"/>
            <a:ext cx="2220825" cy="4814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Meter Data Validation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6648D32-D50C-4089-94DD-7CA75ABF099C}"/>
              </a:ext>
            </a:extLst>
          </p:cNvPr>
          <p:cNvSpPr/>
          <p:nvPr/>
        </p:nvSpPr>
        <p:spPr>
          <a:xfrm>
            <a:off x="7469852" y="4272492"/>
            <a:ext cx="2220825" cy="4814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RM28,30,31,32</a:t>
            </a:r>
          </a:p>
          <a:p>
            <a:pPr algn="ctr"/>
            <a:r>
              <a:rPr lang="en-AU" dirty="0"/>
              <a:t>RM33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14280AE-8072-474A-B9DE-CECE7EBC4D5B}"/>
              </a:ext>
            </a:extLst>
          </p:cNvPr>
          <p:cNvSpPr/>
          <p:nvPr/>
        </p:nvSpPr>
        <p:spPr>
          <a:xfrm>
            <a:off x="7469851" y="5330354"/>
            <a:ext cx="2220825" cy="4814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RM7,8,9,10</a:t>
            </a:r>
          </a:p>
          <a:p>
            <a:pPr algn="ctr"/>
            <a:r>
              <a:rPr lang="en-AU" dirty="0"/>
              <a:t>RM15,29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E8E6A6B-362E-4D6A-AA1C-0808FD09D4CE}"/>
              </a:ext>
            </a:extLst>
          </p:cNvPr>
          <p:cNvSpPr/>
          <p:nvPr/>
        </p:nvSpPr>
        <p:spPr>
          <a:xfrm>
            <a:off x="7469851" y="5859285"/>
            <a:ext cx="2220825" cy="4814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C2,3,6,7,9,10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56EB799-1B7C-4636-B619-FBE4B38A623C}"/>
              </a:ext>
            </a:extLst>
          </p:cNvPr>
          <p:cNvSpPr/>
          <p:nvPr/>
        </p:nvSpPr>
        <p:spPr>
          <a:xfrm>
            <a:off x="7469850" y="6388215"/>
            <a:ext cx="2220825" cy="4814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C11,12,13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7929015-B870-445E-83FF-4B83396C5830}"/>
              </a:ext>
            </a:extLst>
          </p:cNvPr>
          <p:cNvSpPr/>
          <p:nvPr/>
        </p:nvSpPr>
        <p:spPr>
          <a:xfrm>
            <a:off x="7469849" y="4801423"/>
            <a:ext cx="2220825" cy="4814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SDR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AC2446F-6BC3-4D68-AA5D-456A98E0655C}"/>
              </a:ext>
            </a:extLst>
          </p:cNvPr>
          <p:cNvSpPr/>
          <p:nvPr/>
        </p:nvSpPr>
        <p:spPr>
          <a:xfrm>
            <a:off x="7469849" y="3203054"/>
            <a:ext cx="2220825" cy="4814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C1,4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7E47DE4-8E11-4002-BBE2-A11780A33660}"/>
              </a:ext>
            </a:extLst>
          </p:cNvPr>
          <p:cNvSpPr/>
          <p:nvPr/>
        </p:nvSpPr>
        <p:spPr>
          <a:xfrm>
            <a:off x="682046" y="4260485"/>
            <a:ext cx="2220825" cy="4814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MSATS B2M APIs</a:t>
            </a:r>
          </a:p>
        </p:txBody>
      </p:sp>
    </p:spTree>
    <p:extLst>
      <p:ext uri="{BB962C8B-B14F-4D97-AF65-F5344CB8AC3E}">
        <p14:creationId xmlns:p14="http://schemas.microsoft.com/office/powerpoint/2010/main" val="40567206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DCAD4-309F-4C27-9F9B-5A345E82B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547" y="150494"/>
            <a:ext cx="8889828" cy="1310695"/>
          </a:xfrm>
        </p:spPr>
        <p:txBody>
          <a:bodyPr/>
          <a:lstStyle/>
          <a:p>
            <a:r>
              <a:rPr lang="en-AU" dirty="0"/>
              <a:t>NEM Wholesale System Change Heatmap</a:t>
            </a:r>
            <a:br>
              <a:rPr lang="en-AU" dirty="0"/>
            </a:br>
            <a:r>
              <a:rPr lang="en-AU" sz="2000" dirty="0"/>
              <a:t>* Change likely based on PWG outcomes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9E5557C-A8B3-44E1-9A4A-8A19DC815EB3}"/>
              </a:ext>
            </a:extLst>
          </p:cNvPr>
          <p:cNvSpPr/>
          <p:nvPr/>
        </p:nvSpPr>
        <p:spPr>
          <a:xfrm>
            <a:off x="206547" y="1628774"/>
            <a:ext cx="3171825" cy="578040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AU" b="1" dirty="0"/>
              <a:t>DISPATCH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3E940D9-68E6-4DBA-9ECF-C77E40EF938A}"/>
              </a:ext>
            </a:extLst>
          </p:cNvPr>
          <p:cNvSpPr/>
          <p:nvPr/>
        </p:nvSpPr>
        <p:spPr>
          <a:xfrm>
            <a:off x="3600450" y="1628774"/>
            <a:ext cx="3171825" cy="578040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AU" b="1" dirty="0"/>
              <a:t>SETTLEMENT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E4BB89C-92CB-4018-A658-F044258D2712}"/>
              </a:ext>
            </a:extLst>
          </p:cNvPr>
          <p:cNvSpPr/>
          <p:nvPr/>
        </p:nvSpPr>
        <p:spPr>
          <a:xfrm>
            <a:off x="6994353" y="1628774"/>
            <a:ext cx="3171825" cy="578040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AU" b="1" dirty="0"/>
              <a:t>POWER SYSTEM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6947ACE-D620-45E7-982A-BAAE46BE5BBB}"/>
              </a:ext>
            </a:extLst>
          </p:cNvPr>
          <p:cNvSpPr/>
          <p:nvPr/>
        </p:nvSpPr>
        <p:spPr>
          <a:xfrm>
            <a:off x="672895" y="2255627"/>
            <a:ext cx="2228849" cy="47580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Bids/Offers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F34EAE-360A-41BC-8EBB-DDD3A2CD5577}"/>
              </a:ext>
            </a:extLst>
          </p:cNvPr>
          <p:cNvSpPr/>
          <p:nvPr/>
        </p:nvSpPr>
        <p:spPr>
          <a:xfrm>
            <a:off x="676907" y="3357270"/>
            <a:ext cx="2220825" cy="4814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Dispatch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DA5106-1BBC-4525-BA28-9213B033E2DF}"/>
              </a:ext>
            </a:extLst>
          </p:cNvPr>
          <p:cNvSpPr/>
          <p:nvPr/>
        </p:nvSpPr>
        <p:spPr>
          <a:xfrm>
            <a:off x="676907" y="3902198"/>
            <a:ext cx="2220825" cy="4814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Predispatch (P5/P30s)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DB1E25-B911-47EE-A143-5F70DDB4BCF4}"/>
              </a:ext>
            </a:extLst>
          </p:cNvPr>
          <p:cNvSpPr/>
          <p:nvPr/>
        </p:nvSpPr>
        <p:spPr>
          <a:xfrm>
            <a:off x="7469852" y="2801654"/>
            <a:ext cx="2228848" cy="4814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ST PASA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14F6194-D117-4C66-8C28-37ED1056093B}"/>
              </a:ext>
            </a:extLst>
          </p:cNvPr>
          <p:cNvSpPr/>
          <p:nvPr/>
        </p:nvSpPr>
        <p:spPr>
          <a:xfrm>
            <a:off x="4065919" y="2255627"/>
            <a:ext cx="2228849" cy="47580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Settlement 5MS Calc.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41ACCEB-073A-4DFD-8B18-B83023EC432D}"/>
              </a:ext>
            </a:extLst>
          </p:cNvPr>
          <p:cNvSpPr/>
          <p:nvPr/>
        </p:nvSpPr>
        <p:spPr>
          <a:xfrm>
            <a:off x="4065919" y="2801654"/>
            <a:ext cx="2228849" cy="47580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Settlement GS Calc.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7673FA5-11F7-4094-B127-A616DF245D87}"/>
              </a:ext>
            </a:extLst>
          </p:cNvPr>
          <p:cNvSpPr/>
          <p:nvPr/>
        </p:nvSpPr>
        <p:spPr>
          <a:xfrm>
            <a:off x="4065919" y="6127463"/>
            <a:ext cx="2228849" cy="4758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Causer Pays Factors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7047F8-6049-4AA9-BB12-968E92641D05}"/>
              </a:ext>
            </a:extLst>
          </p:cNvPr>
          <p:cNvSpPr/>
          <p:nvPr/>
        </p:nvSpPr>
        <p:spPr>
          <a:xfrm>
            <a:off x="4065919" y="4465679"/>
            <a:ext cx="2228849" cy="47580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Data Model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AB2293E-CEEB-4FBB-AE68-C767AB3BF478}"/>
              </a:ext>
            </a:extLst>
          </p:cNvPr>
          <p:cNvSpPr/>
          <p:nvPr/>
        </p:nvSpPr>
        <p:spPr>
          <a:xfrm>
            <a:off x="4065919" y="5573535"/>
            <a:ext cx="2228849" cy="4758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SRA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AA1770B-8FF0-411A-8FE4-774EF835DA88}"/>
              </a:ext>
            </a:extLst>
          </p:cNvPr>
          <p:cNvSpPr/>
          <p:nvPr/>
        </p:nvSpPr>
        <p:spPr>
          <a:xfrm>
            <a:off x="7469852" y="4465679"/>
            <a:ext cx="2228849" cy="4758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MT PASA / EAAP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7D8DFD0-DB9B-4863-BA41-CA862B705D8C}"/>
              </a:ext>
            </a:extLst>
          </p:cNvPr>
          <p:cNvSpPr/>
          <p:nvPr/>
        </p:nvSpPr>
        <p:spPr>
          <a:xfrm>
            <a:off x="7469852" y="5019607"/>
            <a:ext cx="2228849" cy="4758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Demand Forecasting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9DE8677-B5CC-453F-B5C3-5F373D220BA0}"/>
              </a:ext>
            </a:extLst>
          </p:cNvPr>
          <p:cNvSpPr/>
          <p:nvPr/>
        </p:nvSpPr>
        <p:spPr>
          <a:xfrm>
            <a:off x="676907" y="2801654"/>
            <a:ext cx="2220825" cy="4814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Data Model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846DFBE-9F2F-49F4-8933-2D246F548868}"/>
              </a:ext>
            </a:extLst>
          </p:cNvPr>
          <p:cNvSpPr/>
          <p:nvPr/>
        </p:nvSpPr>
        <p:spPr>
          <a:xfrm>
            <a:off x="7469852" y="5573535"/>
            <a:ext cx="2228849" cy="4758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Generator Recall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CAA2E5E-B8A4-4A49-B350-1A6390EB4773}"/>
              </a:ext>
            </a:extLst>
          </p:cNvPr>
          <p:cNvSpPr/>
          <p:nvPr/>
        </p:nvSpPr>
        <p:spPr>
          <a:xfrm>
            <a:off x="7473864" y="3902198"/>
            <a:ext cx="2220825" cy="4814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Data Model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9425FF9-18DF-45A6-A983-59F9A16A90D9}"/>
              </a:ext>
            </a:extLst>
          </p:cNvPr>
          <p:cNvSpPr/>
          <p:nvPr/>
        </p:nvSpPr>
        <p:spPr>
          <a:xfrm>
            <a:off x="7469852" y="3357270"/>
            <a:ext cx="2228849" cy="47580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RERT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1D4B00D-4429-485D-8D08-1AC198E80FA8}"/>
              </a:ext>
            </a:extLst>
          </p:cNvPr>
          <p:cNvSpPr/>
          <p:nvPr/>
        </p:nvSpPr>
        <p:spPr>
          <a:xfrm>
            <a:off x="676907" y="5019607"/>
            <a:ext cx="2220825" cy="4814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Administered Pricing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99B7F05-6059-4B89-9847-51FBB8C88B58}"/>
              </a:ext>
            </a:extLst>
          </p:cNvPr>
          <p:cNvSpPr/>
          <p:nvPr/>
        </p:nvSpPr>
        <p:spPr>
          <a:xfrm>
            <a:off x="676907" y="5573535"/>
            <a:ext cx="2220825" cy="4814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Suspension Pricing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8B82930-B953-416D-B443-23D6C6D18537}"/>
              </a:ext>
            </a:extLst>
          </p:cNvPr>
          <p:cNvSpPr/>
          <p:nvPr/>
        </p:nvSpPr>
        <p:spPr>
          <a:xfrm>
            <a:off x="7469852" y="2255627"/>
            <a:ext cx="2228849" cy="47580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Negative Residue Management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F549E4C-A4C5-4FD6-997E-AD423C91210C}"/>
              </a:ext>
            </a:extLst>
          </p:cNvPr>
          <p:cNvSpPr/>
          <p:nvPr/>
        </p:nvSpPr>
        <p:spPr>
          <a:xfrm>
            <a:off x="7469852" y="6127463"/>
            <a:ext cx="2228849" cy="4758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Wind/Solar Availability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28A30DF-AA20-439A-96BF-A03E98A4A9B0}"/>
              </a:ext>
            </a:extLst>
          </p:cNvPr>
          <p:cNvSpPr/>
          <p:nvPr/>
        </p:nvSpPr>
        <p:spPr>
          <a:xfrm>
            <a:off x="4069931" y="3902198"/>
            <a:ext cx="2220825" cy="4814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Reallocations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BCB1F7A-F084-4B60-BF18-53A36F8D06D7}"/>
              </a:ext>
            </a:extLst>
          </p:cNvPr>
          <p:cNvSpPr/>
          <p:nvPr/>
        </p:nvSpPr>
        <p:spPr>
          <a:xfrm>
            <a:off x="4065919" y="3357270"/>
            <a:ext cx="2228849" cy="47580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Estimation and Prudentials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BF0F16B-370E-4E6C-BA6D-8C733929AE61}"/>
              </a:ext>
            </a:extLst>
          </p:cNvPr>
          <p:cNvSpPr/>
          <p:nvPr/>
        </p:nvSpPr>
        <p:spPr>
          <a:xfrm>
            <a:off x="7469852" y="6675734"/>
            <a:ext cx="2228849" cy="4758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VAR/MW Dispatch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6C5D772-C51F-4C2B-B755-F59212A4FA4C}"/>
              </a:ext>
            </a:extLst>
          </p:cNvPr>
          <p:cNvSpPr/>
          <p:nvPr/>
        </p:nvSpPr>
        <p:spPr>
          <a:xfrm>
            <a:off x="672895" y="6127463"/>
            <a:ext cx="2228849" cy="4758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Constraints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38B8EF3-5FC7-4D56-A1EC-70C262340326}"/>
              </a:ext>
            </a:extLst>
          </p:cNvPr>
          <p:cNvSpPr/>
          <p:nvPr/>
        </p:nvSpPr>
        <p:spPr>
          <a:xfrm>
            <a:off x="676907" y="4465679"/>
            <a:ext cx="2220825" cy="4814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Spot Price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4175504-FBF8-46EA-B147-4C1D650F8641}"/>
              </a:ext>
            </a:extLst>
          </p:cNvPr>
          <p:cNvSpPr/>
          <p:nvPr/>
        </p:nvSpPr>
        <p:spPr>
          <a:xfrm>
            <a:off x="672895" y="6675734"/>
            <a:ext cx="2228849" cy="4758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Registration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CEDFF7A-E68E-45B2-9607-C0DFB0197C24}"/>
              </a:ext>
            </a:extLst>
          </p:cNvPr>
          <p:cNvSpPr/>
          <p:nvPr/>
        </p:nvSpPr>
        <p:spPr>
          <a:xfrm>
            <a:off x="4065919" y="5019607"/>
            <a:ext cx="2228849" cy="47580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/>
              <a:t>IRSR Calc.</a:t>
            </a:r>
          </a:p>
        </p:txBody>
      </p:sp>
    </p:spTree>
    <p:extLst>
      <p:ext uri="{BB962C8B-B14F-4D97-AF65-F5344CB8AC3E}">
        <p14:creationId xmlns:p14="http://schemas.microsoft.com/office/powerpoint/2010/main" val="38900016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9DB5817-0F41-4E8A-AB6E-1B6851A45D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Stakeholder engagement</a:t>
            </a:r>
            <a:br>
              <a:rPr lang="en-AU" dirty="0"/>
            </a:b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F4219A2-5D79-4E54-A0BA-051ECF115A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Gary Eisner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80E16-043C-4A42-961A-F292EDF45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24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790063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itle 7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Program engagement structure</a:t>
            </a:r>
          </a:p>
        </p:txBody>
      </p:sp>
      <p:pic>
        <p:nvPicPr>
          <p:cNvPr id="75" name="Picture 7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6225" y="1461190"/>
            <a:ext cx="7590415" cy="6098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1220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3451D-DE9F-433F-97A0-721737224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Engagement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61120-7F29-4F3D-BEA8-520683911A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A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5BF5467-A85F-415A-8EA4-5A424B2E28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7636508"/>
              </p:ext>
            </p:extLst>
          </p:nvPr>
        </p:nvGraphicFramePr>
        <p:xfrm>
          <a:off x="206546" y="2012414"/>
          <a:ext cx="10278721" cy="47965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70355">
                  <a:extLst>
                    <a:ext uri="{9D8B030D-6E8A-4147-A177-3AD203B41FA5}">
                      <a16:colId xmlns:a16="http://schemas.microsoft.com/office/drawing/2014/main" val="781511051"/>
                    </a:ext>
                  </a:extLst>
                </a:gridCol>
                <a:gridCol w="6408366">
                  <a:extLst>
                    <a:ext uri="{9D8B030D-6E8A-4147-A177-3AD203B41FA5}">
                      <a16:colId xmlns:a16="http://schemas.microsoft.com/office/drawing/2014/main" val="3367751754"/>
                    </a:ext>
                  </a:extLst>
                </a:gridCol>
              </a:tblGrid>
              <a:tr h="628853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Engagement method</a:t>
                      </a:r>
                      <a:endParaRPr lang="en-AU" sz="20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195" marB="36195" anchor="ctr">
                    <a:solidFill>
                      <a:srgbClr val="5F143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Purpose</a:t>
                      </a:r>
                      <a:endParaRPr lang="en-AU" sz="2000" b="1" dirty="0"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195" marB="36195" anchor="ctr">
                    <a:solidFill>
                      <a:srgbClr val="5F143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598386"/>
                  </a:ext>
                </a:extLst>
              </a:tr>
              <a:tr h="1023426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GB" sz="2000" dirty="0">
                          <a:effectLst/>
                        </a:rPr>
                        <a:t>Forums, working groups, and focus groups</a:t>
                      </a:r>
                      <a:endParaRPr lang="en-AU" sz="2000" dirty="0">
                        <a:effectLst/>
                        <a:latin typeface="Segoe UI Semilight" panose="020B0402040204020203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36195" marB="36195" anchor="ctr">
                    <a:solidFill>
                      <a:srgbClr val="5F143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GB" sz="2000" dirty="0">
                          <a:effectLst/>
                        </a:rPr>
                        <a:t>Program co-ordination, information-sharing, procedure and system development</a:t>
                      </a:r>
                      <a:endParaRPr lang="en-AU" sz="2000" dirty="0">
                        <a:effectLst/>
                        <a:latin typeface="Segoe UI Semilight" panose="020B04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195" marB="36195" anchor="ctr"/>
                </a:tc>
                <a:extLst>
                  <a:ext uri="{0D108BD9-81ED-4DB2-BD59-A6C34878D82A}">
                    <a16:rowId xmlns:a16="http://schemas.microsoft.com/office/drawing/2014/main" val="2569955593"/>
                  </a:ext>
                </a:extLst>
              </a:tr>
              <a:tr h="628853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GB" sz="2000">
                          <a:effectLst/>
                        </a:rPr>
                        <a:t>One-on-one meetings</a:t>
                      </a:r>
                      <a:endParaRPr lang="en-AU" sz="2000">
                        <a:effectLst/>
                        <a:latin typeface="Segoe UI Semilight" panose="020B04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195" marB="36195" anchor="ctr">
                    <a:solidFill>
                      <a:srgbClr val="5F143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GB" sz="2000" dirty="0">
                          <a:effectLst/>
                        </a:rPr>
                        <a:t>In-depth and confidential discussions with participants</a:t>
                      </a:r>
                      <a:endParaRPr lang="en-AU" sz="2000" dirty="0">
                        <a:effectLst/>
                        <a:latin typeface="Segoe UI Semilight" panose="020B04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195" marB="36195" anchor="ctr"/>
                </a:tc>
                <a:extLst>
                  <a:ext uri="{0D108BD9-81ED-4DB2-BD59-A6C34878D82A}">
                    <a16:rowId xmlns:a16="http://schemas.microsoft.com/office/drawing/2014/main" val="1034289306"/>
                  </a:ext>
                </a:extLst>
              </a:tr>
              <a:tr h="628853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GB" sz="2000">
                          <a:effectLst/>
                        </a:rPr>
                        <a:t>Information sessions</a:t>
                      </a:r>
                      <a:endParaRPr lang="en-AU" sz="2000">
                        <a:effectLst/>
                        <a:latin typeface="Segoe UI Semilight" panose="020B04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195" marB="36195" anchor="ctr">
                    <a:solidFill>
                      <a:srgbClr val="5F143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GB" sz="2000" dirty="0">
                          <a:effectLst/>
                        </a:rPr>
                        <a:t>General information on the program, open to all</a:t>
                      </a:r>
                      <a:endParaRPr lang="en-AU" sz="2000" dirty="0">
                        <a:effectLst/>
                        <a:latin typeface="Segoe UI Semilight" panose="020B04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195" marB="36195" anchor="ctr"/>
                </a:tc>
                <a:extLst>
                  <a:ext uri="{0D108BD9-81ED-4DB2-BD59-A6C34878D82A}">
                    <a16:rowId xmlns:a16="http://schemas.microsoft.com/office/drawing/2014/main" val="3512818650"/>
                  </a:ext>
                </a:extLst>
              </a:tr>
              <a:tr h="628853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GB" sz="2000">
                          <a:effectLst/>
                        </a:rPr>
                        <a:t>Targeted briefing sessions</a:t>
                      </a:r>
                      <a:endParaRPr lang="en-AU" sz="2000">
                        <a:effectLst/>
                        <a:latin typeface="Segoe UI Semilight" panose="020B04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195" marB="36195" anchor="ctr">
                    <a:solidFill>
                      <a:srgbClr val="5F143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GB" sz="2000" dirty="0">
                          <a:effectLst/>
                        </a:rPr>
                        <a:t>Subject-specific briefings</a:t>
                      </a:r>
                      <a:endParaRPr lang="en-AU" sz="2000" dirty="0">
                        <a:effectLst/>
                        <a:latin typeface="Segoe UI Semilight" panose="020B04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195" marB="36195" anchor="ctr"/>
                </a:tc>
                <a:extLst>
                  <a:ext uri="{0D108BD9-81ED-4DB2-BD59-A6C34878D82A}">
                    <a16:rowId xmlns:a16="http://schemas.microsoft.com/office/drawing/2014/main" val="2573746869"/>
                  </a:ext>
                </a:extLst>
              </a:tr>
              <a:tr h="628853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GB" sz="2000" dirty="0">
                          <a:effectLst/>
                        </a:rPr>
                        <a:t>Email updates</a:t>
                      </a:r>
                      <a:endParaRPr lang="en-AU" sz="2000" dirty="0">
                        <a:effectLst/>
                        <a:latin typeface="Segoe UI Semilight" panose="020B04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195" marB="36195" anchor="ctr">
                    <a:solidFill>
                      <a:srgbClr val="5F143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GB" sz="2000" dirty="0">
                          <a:effectLst/>
                        </a:rPr>
                        <a:t>Fortnightly information on current events</a:t>
                      </a:r>
                      <a:endParaRPr lang="en-AU" sz="2000" dirty="0">
                        <a:effectLst/>
                        <a:latin typeface="Segoe UI Semilight" panose="020B04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195" marB="36195" anchor="ctr"/>
                </a:tc>
                <a:extLst>
                  <a:ext uri="{0D108BD9-81ED-4DB2-BD59-A6C34878D82A}">
                    <a16:rowId xmlns:a16="http://schemas.microsoft.com/office/drawing/2014/main" val="1571010133"/>
                  </a:ext>
                </a:extLst>
              </a:tr>
              <a:tr h="628853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GB" sz="2000" dirty="0">
                          <a:effectLst/>
                        </a:rPr>
                        <a:t>Website</a:t>
                      </a:r>
                      <a:endParaRPr lang="en-AU" sz="2000" dirty="0">
                        <a:effectLst/>
                        <a:latin typeface="Segoe UI Semilight" panose="020B04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195" marB="36195" anchor="ctr">
                    <a:solidFill>
                      <a:srgbClr val="5F143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100"/>
                        </a:spcAft>
                      </a:pPr>
                      <a:r>
                        <a:rPr lang="en-GB" sz="2000" dirty="0">
                          <a:effectLst/>
                        </a:rPr>
                        <a:t>General program information and repository</a:t>
                      </a:r>
                      <a:endParaRPr lang="en-AU" sz="2000" dirty="0">
                        <a:effectLst/>
                        <a:latin typeface="Segoe UI Semilight" panose="020B040204020402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195" marB="36195" anchor="ctr"/>
                </a:tc>
                <a:extLst>
                  <a:ext uri="{0D108BD9-81ED-4DB2-BD59-A6C34878D82A}">
                    <a16:rowId xmlns:a16="http://schemas.microsoft.com/office/drawing/2014/main" val="30843130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50512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Program forums and groups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8409398"/>
              </p:ext>
            </p:extLst>
          </p:nvPr>
        </p:nvGraphicFramePr>
        <p:xfrm>
          <a:off x="206547" y="1619620"/>
          <a:ext cx="10255424" cy="5484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3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644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874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8782">
                <a:tc>
                  <a:txBody>
                    <a:bodyPr/>
                    <a:lstStyle/>
                    <a:p>
                      <a:r>
                        <a:rPr lang="en-AU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Group</a:t>
                      </a:r>
                    </a:p>
                  </a:txBody>
                  <a:tcPr marL="100796" marR="100796" marT="50398" marB="50398">
                    <a:solidFill>
                      <a:srgbClr val="4D123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Purpose</a:t>
                      </a:r>
                    </a:p>
                  </a:txBody>
                  <a:tcPr marL="100796" marR="100796" marT="50398" marB="50398">
                    <a:solidFill>
                      <a:srgbClr val="4D123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Timing</a:t>
                      </a:r>
                    </a:p>
                  </a:txBody>
                  <a:tcPr marL="100796" marR="100796" marT="50398" marB="50398">
                    <a:solidFill>
                      <a:srgbClr val="4D12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5570">
                <a:tc>
                  <a:txBody>
                    <a:bodyPr/>
                    <a:lstStyle/>
                    <a:p>
                      <a:r>
                        <a:rPr lang="en-AU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 Consultative Forum (5MS-PCF)</a:t>
                      </a:r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en-AU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primary program coordination and communication between AEMO and</a:t>
                      </a:r>
                      <a:r>
                        <a:rPr lang="en-AU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industry program teams (meets monthly)</a:t>
                      </a:r>
                      <a:endParaRPr lang="en-A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en-AU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Monthly, starting July 2018</a:t>
                      </a:r>
                    </a:p>
                  </a:txBody>
                  <a:tcPr marL="100796" marR="100796" marT="50398" marB="5039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5570">
                <a:tc>
                  <a:txBody>
                    <a:bodyPr/>
                    <a:lstStyle/>
                    <a:p>
                      <a:r>
                        <a:rPr lang="en-AU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Executive</a:t>
                      </a:r>
                      <a:r>
                        <a:rPr lang="en-AU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Forum (5MS-EF)</a:t>
                      </a:r>
                      <a:endParaRPr lang="en-A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en-AU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Provide</a:t>
                      </a:r>
                      <a:r>
                        <a:rPr lang="en-AU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appropriate level of executive oversight and escalation of issues and concerns (meets quarterly)</a:t>
                      </a:r>
                      <a:endParaRPr lang="en-A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en-AU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Every 2</a:t>
                      </a:r>
                      <a:r>
                        <a:rPr lang="en-AU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months, starting July 2018</a:t>
                      </a:r>
                      <a:endParaRPr lang="en-A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0796" marR="100796" marT="50398" marB="5039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6266">
                <a:tc>
                  <a:txBody>
                    <a:bodyPr/>
                    <a:lstStyle/>
                    <a:p>
                      <a:r>
                        <a:rPr lang="en-AU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Procedure</a:t>
                      </a:r>
                      <a:r>
                        <a:rPr lang="en-AU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Working Group (5MS-PWG)</a:t>
                      </a:r>
                      <a:endParaRPr lang="en-A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en-AU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n-AU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facilitate the consultation on procedures, with focus groups for d</a:t>
                      </a:r>
                      <a:r>
                        <a:rPr lang="en-AU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ispatch, metering, and settlements</a:t>
                      </a:r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AU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Monthly,</a:t>
                      </a:r>
                      <a:r>
                        <a:rPr lang="en-AU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starting August 2018 (focus groups as required)</a:t>
                      </a:r>
                      <a:endParaRPr lang="en-A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0796" marR="100796" marT="50398" marB="5039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7824">
                <a:tc>
                  <a:txBody>
                    <a:bodyPr/>
                    <a:lstStyle/>
                    <a:p>
                      <a:r>
                        <a:rPr lang="en-AU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Systems</a:t>
                      </a:r>
                      <a:r>
                        <a:rPr lang="en-AU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Working Group (5MS-SWG)</a:t>
                      </a:r>
                      <a:endParaRPr lang="en-A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en-AU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facilitate design and implementation of systems</a:t>
                      </a:r>
                      <a:r>
                        <a:rPr lang="en-AU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interfaces, with focus groups covering retail and wholesale interfaces</a:t>
                      </a:r>
                      <a:endParaRPr lang="en-A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en-AU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Monthly, starting August 2018 (focus groups as required)</a:t>
                      </a:r>
                    </a:p>
                  </a:txBody>
                  <a:tcPr marL="100796" marR="100796" marT="50398" marB="5039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5570">
                <a:tc>
                  <a:txBody>
                    <a:bodyPr/>
                    <a:lstStyle/>
                    <a:p>
                      <a:r>
                        <a:rPr lang="en-AU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Readiness Working Group (5MS-RWG)</a:t>
                      </a:r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en-AU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Formed in the lead-up</a:t>
                      </a:r>
                      <a:r>
                        <a:rPr lang="en-AU" sz="2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industry readiness testing, to support the planning and execution of readiness activities</a:t>
                      </a:r>
                      <a:endParaRPr lang="en-A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r>
                        <a:rPr lang="en-AU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Monthly, starting mid-2019</a:t>
                      </a:r>
                    </a:p>
                  </a:txBody>
                  <a:tcPr marL="100796" marR="100796" marT="50398" marB="5039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C81F68-4976-451A-B2E9-79BCBD2F70CC}" type="slidenum">
              <a:rPr kumimoji="0" lang="en-AU" sz="1052" b="0" i="0" u="none" strike="noStrike" kern="1200" cap="none" spc="0" normalizeH="0" baseline="0" noProof="0" smtClean="0">
                <a:ln>
                  <a:noFill/>
                </a:ln>
                <a:solidFill>
                  <a:srgbClr val="222324">
                    <a:tint val="75000"/>
                  </a:srgbClr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AU" sz="1052" b="0" i="0" u="none" strike="noStrike" kern="1200" cap="none" spc="0" normalizeH="0" baseline="0" noProof="0" dirty="0">
              <a:ln>
                <a:noFill/>
              </a:ln>
              <a:solidFill>
                <a:srgbClr val="222324">
                  <a:tint val="75000"/>
                </a:srgbClr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50721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9DB5817-0F41-4E8A-AB6E-1B6851A45D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Questions</a:t>
            </a:r>
            <a:br>
              <a:rPr lang="en-AU" dirty="0"/>
            </a:b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F4219A2-5D79-4E54-A0BA-051ECF115A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Chris Muffett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80E16-043C-4A42-961A-F292EDF45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28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423435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B9C27-437E-4C05-826E-FF7E2C0A8808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0186988" y="7007225"/>
            <a:ext cx="504825" cy="401638"/>
          </a:xfrm>
        </p:spPr>
        <p:txBody>
          <a:bodyPr/>
          <a:lstStyle/>
          <a:p>
            <a:fld id="{4EC81F68-4976-451A-B2E9-79BCBD2F70CC}" type="slidenum">
              <a:rPr lang="en-AU" smtClean="0"/>
              <a:pPr/>
              <a:t>29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863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9DB5817-0F41-4E8A-AB6E-1B6851A45D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Five-Minute Settlement</a:t>
            </a:r>
            <a:br>
              <a:rPr lang="en-AU" dirty="0"/>
            </a:br>
            <a:r>
              <a:rPr lang="en-AU" dirty="0"/>
              <a:t>rule recap</a:t>
            </a:r>
            <a:br>
              <a:rPr lang="en-AU" dirty="0"/>
            </a:b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F4219A2-5D79-4E54-A0BA-051ECF115A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Chris Muffett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80E16-043C-4A42-961A-F292EDF45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16086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B142C03-705B-4F5F-A1BC-B3A13DA6C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Current settlement arrangements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36DCA0B-0203-4DBD-9949-66EFA39712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The NEM dispatch process determines an energy price every 5 minutes, however the energy market is only settled on the basis of 30-minute energy volumes</a:t>
            </a:r>
          </a:p>
          <a:p>
            <a:r>
              <a:rPr lang="en-AU" dirty="0"/>
              <a:t>To accommodate the different timeframes, the “spot” price in the NEM is the average of 6 dispatch prices</a:t>
            </a:r>
          </a:p>
          <a:p>
            <a:r>
              <a:rPr lang="en-AU" dirty="0"/>
              <a:t>This gives rise to the 5/30 minute problem</a:t>
            </a:r>
          </a:p>
          <a:p>
            <a:r>
              <a:rPr lang="en-AU" dirty="0"/>
              <a:t>The AEMC considered that this is </a:t>
            </a:r>
            <a:br>
              <a:rPr lang="en-AU" dirty="0"/>
            </a:br>
            <a:r>
              <a:rPr lang="en-AU" dirty="0"/>
              <a:t>resulting in negative consequences</a:t>
            </a:r>
            <a:br>
              <a:rPr lang="en-AU" dirty="0"/>
            </a:br>
            <a:r>
              <a:rPr lang="en-AU" dirty="0"/>
              <a:t>for the wholesale market (which</a:t>
            </a:r>
            <a:br>
              <a:rPr lang="en-AU" dirty="0"/>
            </a:br>
            <a:r>
              <a:rPr lang="en-AU" dirty="0"/>
              <a:t>ultimately impacts consumers)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0554504-1338-4D1A-BC78-51506B5236A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828" t="34076" r="68955" b="27002"/>
          <a:stretch/>
        </p:blipFill>
        <p:spPr>
          <a:xfrm>
            <a:off x="5599638" y="4424218"/>
            <a:ext cx="4885629" cy="2935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762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CD930-85A9-4785-9A93-E28456546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Five-minute settlement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19F66-C613-4E47-9682-90A940A24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The AEMC has determined that from 1 July 2021, the NEM will be directly settled using 5-minute prices (i.e. the current 5-minute dispatch price will become the trading or “spot” price)</a:t>
            </a:r>
          </a:p>
          <a:p>
            <a:r>
              <a:rPr lang="en-AU" dirty="0"/>
              <a:t>To support this, metering will progressively change to 5-minute:</a:t>
            </a:r>
          </a:p>
          <a:p>
            <a:pPr lvl="1"/>
            <a:r>
              <a:rPr lang="en-AU" dirty="0"/>
              <a:t>All type 1-3, type 7, and some type 4 connection points must be 5-minute prior to go-live</a:t>
            </a:r>
          </a:p>
          <a:p>
            <a:pPr lvl="1"/>
            <a:r>
              <a:rPr lang="en-AU" dirty="0"/>
              <a:t>New meters installed after 1 December 2018 must be 5-minute</a:t>
            </a:r>
            <a:br>
              <a:rPr lang="en-AU" dirty="0"/>
            </a:br>
            <a:r>
              <a:rPr lang="en-AU" dirty="0"/>
              <a:t>capable</a:t>
            </a:r>
          </a:p>
          <a:p>
            <a:r>
              <a:rPr lang="en-AU" dirty="0"/>
              <a:t>Bids/offers are also changing:</a:t>
            </a:r>
          </a:p>
          <a:p>
            <a:pPr lvl="1"/>
            <a:r>
              <a:rPr lang="en-AU" dirty="0"/>
              <a:t>Scheduled participants must submit bids/offers with 5-minute</a:t>
            </a:r>
            <a:br>
              <a:rPr lang="en-AU" dirty="0"/>
            </a:br>
            <a:r>
              <a:rPr lang="en-AU" dirty="0"/>
              <a:t>granularity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8D8C175-677C-427B-8A8F-1E31475379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9359" y="5348252"/>
            <a:ext cx="1822612" cy="1931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0844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0FB35-638A-40AF-901C-E466E9143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Impact to participants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7A45DF6-90A3-4BD8-9E69-BC511F802100}"/>
              </a:ext>
            </a:extLst>
          </p:cNvPr>
          <p:cNvGraphicFramePr>
            <a:graphicFrameLocks noGrp="1"/>
          </p:cNvGraphicFramePr>
          <p:nvPr/>
        </p:nvGraphicFramePr>
        <p:xfrm>
          <a:off x="206547" y="1681018"/>
          <a:ext cx="10322565" cy="5541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8835">
                  <a:extLst>
                    <a:ext uri="{9D8B030D-6E8A-4147-A177-3AD203B41FA5}">
                      <a16:colId xmlns:a16="http://schemas.microsoft.com/office/drawing/2014/main" val="2205469148"/>
                    </a:ext>
                  </a:extLst>
                </a:gridCol>
                <a:gridCol w="3934691">
                  <a:extLst>
                    <a:ext uri="{9D8B030D-6E8A-4147-A177-3AD203B41FA5}">
                      <a16:colId xmlns:a16="http://schemas.microsoft.com/office/drawing/2014/main" val="2751335408"/>
                    </a:ext>
                  </a:extLst>
                </a:gridCol>
                <a:gridCol w="5329039">
                  <a:extLst>
                    <a:ext uri="{9D8B030D-6E8A-4147-A177-3AD203B41FA5}">
                      <a16:colId xmlns:a16="http://schemas.microsoft.com/office/drawing/2014/main" val="1105282239"/>
                    </a:ext>
                  </a:extLst>
                </a:gridCol>
              </a:tblGrid>
              <a:tr h="263306">
                <a:tc>
                  <a:txBody>
                    <a:bodyPr/>
                    <a:lstStyle/>
                    <a:p>
                      <a:pPr algn="ctr"/>
                      <a:endParaRPr lang="en-AU" sz="1200" dirty="0"/>
                    </a:p>
                  </a:txBody>
                  <a:tcPr marL="80189" marR="80189" marT="40094" marB="400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dirty="0"/>
                        <a:t>Prior to July 2021</a:t>
                      </a:r>
                    </a:p>
                  </a:txBody>
                  <a:tcPr marL="80189" marR="80189" marT="40094" marB="400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200" dirty="0"/>
                        <a:t>From July 20201</a:t>
                      </a:r>
                    </a:p>
                  </a:txBody>
                  <a:tcPr marL="80189" marR="80189" marT="40094" marB="40094"/>
                </a:tc>
                <a:extLst>
                  <a:ext uri="{0D108BD9-81ED-4DB2-BD59-A6C34878D82A}">
                    <a16:rowId xmlns:a16="http://schemas.microsoft.com/office/drawing/2014/main" val="4020823079"/>
                  </a:ext>
                </a:extLst>
              </a:tr>
              <a:tr h="283644">
                <a:tc>
                  <a:txBody>
                    <a:bodyPr/>
                    <a:lstStyle/>
                    <a:p>
                      <a:r>
                        <a:rPr lang="en-AU" sz="1200" dirty="0"/>
                        <a:t>Generators / SGAs</a:t>
                      </a:r>
                    </a:p>
                  </a:txBody>
                  <a:tcPr marL="80189" marR="80189" marT="40094" marB="40094"/>
                </a:tc>
                <a:tc rowSpan="4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200" dirty="0"/>
                        <a:t>Review/update procedures</a:t>
                      </a:r>
                    </a:p>
                    <a:p>
                      <a:pPr marL="285750" marR="0" lvl="0" indent="-28575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dirty="0"/>
                        <a:t>Review/update contracts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200" dirty="0"/>
                        <a:t>Review/upgrade IT systems</a:t>
                      </a:r>
                    </a:p>
                  </a:txBody>
                  <a:tcPr marL="80189" marR="80189" marT="40094" marB="40094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200" dirty="0"/>
                        <a:t>Submit five minute granularity offers into the NEM</a:t>
                      </a:r>
                    </a:p>
                  </a:txBody>
                  <a:tcPr marL="80189" marR="80189" marT="40094" marB="40094"/>
                </a:tc>
                <a:extLst>
                  <a:ext uri="{0D108BD9-81ED-4DB2-BD59-A6C34878D82A}">
                    <a16:rowId xmlns:a16="http://schemas.microsoft.com/office/drawing/2014/main" val="1712234395"/>
                  </a:ext>
                </a:extLst>
              </a:tr>
              <a:tr h="283644">
                <a:tc>
                  <a:txBody>
                    <a:bodyPr/>
                    <a:lstStyle/>
                    <a:p>
                      <a:r>
                        <a:rPr lang="en-AU" sz="1200" dirty="0"/>
                        <a:t>Large customers</a:t>
                      </a:r>
                    </a:p>
                  </a:txBody>
                  <a:tcPr marL="80189" marR="80189" marT="40094" marB="40094"/>
                </a:tc>
                <a:tc v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200" dirty="0"/>
                        <a:t>Submit five minute granularity bids into the NEM</a:t>
                      </a:r>
                    </a:p>
                  </a:txBody>
                  <a:tcPr marL="80189" marR="80189" marT="40094" marB="40094"/>
                </a:tc>
                <a:extLst>
                  <a:ext uri="{0D108BD9-81ED-4DB2-BD59-A6C34878D82A}">
                    <a16:rowId xmlns:a16="http://schemas.microsoft.com/office/drawing/2014/main" val="1338510135"/>
                  </a:ext>
                </a:extLst>
              </a:tr>
              <a:tr h="619524">
                <a:tc>
                  <a:txBody>
                    <a:bodyPr/>
                    <a:lstStyle/>
                    <a:p>
                      <a:r>
                        <a:rPr lang="en-AU" sz="1200" dirty="0"/>
                        <a:t>Retailers</a:t>
                      </a:r>
                    </a:p>
                  </a:txBody>
                  <a:tcPr marL="80189" marR="80189" marT="40094" marB="40094"/>
                </a:tc>
                <a:tc v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200" dirty="0"/>
                        <a:t>Consider developing new products and services using 5 minute data to value dynamic generation / demand response for small and large consumers</a:t>
                      </a:r>
                    </a:p>
                  </a:txBody>
                  <a:tcPr marL="80189" marR="80189" marT="40094" marB="40094"/>
                </a:tc>
                <a:extLst>
                  <a:ext uri="{0D108BD9-81ED-4DB2-BD59-A6C34878D82A}">
                    <a16:rowId xmlns:a16="http://schemas.microsoft.com/office/drawing/2014/main" val="1412853667"/>
                  </a:ext>
                </a:extLst>
              </a:tr>
              <a:tr h="619524">
                <a:tc>
                  <a:txBody>
                    <a:bodyPr/>
                    <a:lstStyle/>
                    <a:p>
                      <a:r>
                        <a:rPr lang="en-AU" sz="1200" dirty="0"/>
                        <a:t>Networks</a:t>
                      </a:r>
                    </a:p>
                  </a:txBody>
                  <a:tcPr marL="80189" marR="80189" marT="40094" marB="40094"/>
                </a:tc>
                <a:tc v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A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200" dirty="0"/>
                        <a:t>Calculate charges for distribution services from either metering data or settlements ready data for type 4 meters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200" dirty="0"/>
                        <a:t>Calculate type 7 unmetered loads on a 5 minute basis.</a:t>
                      </a:r>
                    </a:p>
                  </a:txBody>
                  <a:tcPr marL="80189" marR="80189" marT="40094" marB="40094"/>
                </a:tc>
                <a:extLst>
                  <a:ext uri="{0D108BD9-81ED-4DB2-BD59-A6C34878D82A}">
                    <a16:rowId xmlns:a16="http://schemas.microsoft.com/office/drawing/2014/main" val="825991274"/>
                  </a:ext>
                </a:extLst>
              </a:tr>
              <a:tr h="1331963">
                <a:tc>
                  <a:txBody>
                    <a:bodyPr/>
                    <a:lstStyle/>
                    <a:p>
                      <a:pPr marL="0" marR="0" lvl="0" indent="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dirty="0"/>
                        <a:t>Metering coordinators</a:t>
                      </a:r>
                    </a:p>
                  </a:txBody>
                  <a:tcPr marL="80189" marR="80189" marT="40094" marB="40094"/>
                </a:tc>
                <a:tc>
                  <a:txBody>
                    <a:bodyPr/>
                    <a:lstStyle/>
                    <a:p>
                      <a:pPr marL="285750" marR="0" lvl="0" indent="-28575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dirty="0"/>
                        <a:t>Upgrade types 1, 2 and 3 metering installations, and some type 4, to be capable of recording and providing five minute data.</a:t>
                      </a:r>
                    </a:p>
                    <a:p>
                      <a:pPr marL="285750" marR="0" lvl="0" indent="-28575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dirty="0"/>
                        <a:t>Ensure that new and replacement metering installations are capable of recording and providing 5 minute data </a:t>
                      </a:r>
                    </a:p>
                    <a:p>
                      <a:pPr marL="285750" marR="0" lvl="0" indent="-28575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dirty="0"/>
                        <a:t>Review/upgrade IT systems</a:t>
                      </a:r>
                    </a:p>
                  </a:txBody>
                  <a:tcPr marL="80189" marR="80189" marT="40094" marB="40094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200" dirty="0"/>
                        <a:t>By 1 December 2022 at the latest, ensure that all new and replacement metering installations record and provide 5 minute data</a:t>
                      </a:r>
                    </a:p>
                  </a:txBody>
                  <a:tcPr marL="80189" marR="80189" marT="40094" marB="40094"/>
                </a:tc>
                <a:extLst>
                  <a:ext uri="{0D108BD9-81ED-4DB2-BD59-A6C34878D82A}">
                    <a16:rowId xmlns:a16="http://schemas.microsoft.com/office/drawing/2014/main" val="997598197"/>
                  </a:ext>
                </a:extLst>
              </a:tr>
              <a:tr h="1153853">
                <a:tc>
                  <a:txBody>
                    <a:bodyPr/>
                    <a:lstStyle/>
                    <a:p>
                      <a:pPr marL="0" marR="0" lvl="0" indent="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dirty="0"/>
                        <a:t>Metering data providers</a:t>
                      </a:r>
                    </a:p>
                  </a:txBody>
                  <a:tcPr marL="80189" marR="80189" marT="40094" marB="40094"/>
                </a:tc>
                <a:tc>
                  <a:txBody>
                    <a:bodyPr/>
                    <a:lstStyle/>
                    <a:p>
                      <a:pPr marL="285750" marR="0" lvl="0" indent="-28575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dirty="0"/>
                        <a:t>Review/upgrade IT systems</a:t>
                      </a:r>
                    </a:p>
                  </a:txBody>
                  <a:tcPr marL="80189" marR="80189" marT="40094" marB="40094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200" dirty="0"/>
                        <a:t>By 1 July 2021, ensure that type 1, 2 and 3 and some type 4 metering installations record and provide five minute data.</a:t>
                      </a:r>
                    </a:p>
                    <a:p>
                      <a:pPr marL="285750" marR="0" lvl="0" indent="-28575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dirty="0"/>
                        <a:t>By 1 July 2021, ensure that type 7 unmetered loads are calculated on a five minute basis.</a:t>
                      </a:r>
                    </a:p>
                    <a:p>
                      <a:pPr marL="285750" marR="0" lvl="0" indent="-285750" algn="l" defTabSz="8019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200" dirty="0"/>
                        <a:t>By 1 December 2022 at the latest, ensure that all new and replacement metering installations record and provide 5 minute data</a:t>
                      </a:r>
                    </a:p>
                  </a:txBody>
                  <a:tcPr marL="80189" marR="80189" marT="40094" marB="40094"/>
                </a:tc>
                <a:extLst>
                  <a:ext uri="{0D108BD9-81ED-4DB2-BD59-A6C34878D82A}">
                    <a16:rowId xmlns:a16="http://schemas.microsoft.com/office/drawing/2014/main" val="2798206994"/>
                  </a:ext>
                </a:extLst>
              </a:tr>
              <a:tr h="441415">
                <a:tc>
                  <a:txBody>
                    <a:bodyPr/>
                    <a:lstStyle/>
                    <a:p>
                      <a:r>
                        <a:rPr lang="en-AU" sz="1200" dirty="0"/>
                        <a:t>Information Exchange Committee</a:t>
                      </a:r>
                    </a:p>
                  </a:txBody>
                  <a:tcPr marL="80189" marR="80189" marT="40094" marB="40094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AU" sz="1200" dirty="0"/>
                        <a:t>Consult and recommend to AEMO any changes to the B2B procedures</a:t>
                      </a:r>
                    </a:p>
                  </a:txBody>
                  <a:tcPr marL="80189" marR="80189" marT="40094" marB="40094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AU" sz="1200" dirty="0"/>
                    </a:p>
                  </a:txBody>
                  <a:tcPr marL="80189" marR="80189" marT="40094" marB="40094"/>
                </a:tc>
                <a:extLst>
                  <a:ext uri="{0D108BD9-81ED-4DB2-BD59-A6C34878D82A}">
                    <a16:rowId xmlns:a16="http://schemas.microsoft.com/office/drawing/2014/main" val="1503607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9849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9DB5817-0F41-4E8A-AB6E-1B6851A45D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Global Settlement rule overview</a:t>
            </a:r>
            <a:br>
              <a:rPr lang="en-AU" dirty="0"/>
            </a:br>
            <a:endParaRPr lang="en-AU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F4219A2-5D79-4E54-A0BA-051ECF115A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Emily Brodie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80E16-043C-4A42-961A-F292EDF45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pPr/>
              <a:t>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70676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Global Settlement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546" y="1773936"/>
            <a:ext cx="10255425" cy="5541264"/>
          </a:xfrm>
        </p:spPr>
        <p:txBody>
          <a:bodyPr>
            <a:normAutofit/>
          </a:bodyPr>
          <a:lstStyle/>
          <a:p>
            <a:r>
              <a:rPr lang="en-AU" dirty="0"/>
              <a:t>AEMO lodged a rule change to the AEMC, proposing that global settlement be implemented to replace settlement-by-difference in the NEM: </a:t>
            </a:r>
            <a:r>
              <a:rPr lang="en-AU" sz="1984" dirty="0">
                <a:hlinkClick r:id="rId2"/>
              </a:rPr>
              <a:t>https://www.aemc.gov.au/rule-changes/global-settlement-and-market-reconciliation</a:t>
            </a:r>
            <a:r>
              <a:rPr lang="en-AU" sz="1984" dirty="0"/>
              <a:t> </a:t>
            </a:r>
          </a:p>
          <a:p>
            <a:r>
              <a:rPr lang="en-AU" dirty="0"/>
              <a:t>If the rule is made, the change will be accommodated in the 5MS program. It primarily involves:</a:t>
            </a:r>
          </a:p>
          <a:p>
            <a:pPr lvl="1"/>
            <a:r>
              <a:rPr lang="en-AU" dirty="0"/>
              <a:t>The local retailer role no longer being required for settlement i.e. all retailers have the same settlement arrangements</a:t>
            </a:r>
          </a:p>
          <a:p>
            <a:pPr lvl="1"/>
            <a:r>
              <a:rPr lang="en-AU" dirty="0"/>
              <a:t>AEMO requiring meter data for all connection points</a:t>
            </a:r>
          </a:p>
          <a:p>
            <a:pPr lvl="1"/>
            <a:r>
              <a:rPr lang="en-AU" dirty="0"/>
              <a:t>AEMO calculating </a:t>
            </a:r>
            <a:r>
              <a:rPr lang="en-AU" i="1" dirty="0"/>
              <a:t>unaccounted for energy</a:t>
            </a:r>
            <a:r>
              <a:rPr lang="en-AU" dirty="0"/>
              <a:t> (UFE) which is recovered from retailers operating in each area</a:t>
            </a:r>
          </a:p>
          <a:p>
            <a:r>
              <a:rPr lang="en-AU" dirty="0"/>
              <a:t>Draft determination and draft rule were published on 30 August</a:t>
            </a:r>
          </a:p>
          <a:p>
            <a:r>
              <a:rPr lang="en-AU" dirty="0"/>
              <a:t>Final determination and final rule are expected to be published next Thursday, 6 December 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81F68-4976-451A-B2E9-79BCBD2F70CC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1952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1E54A-1CF9-48B0-91FE-501CC87C6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546" y="150494"/>
            <a:ext cx="9504381" cy="1310695"/>
          </a:xfrm>
        </p:spPr>
        <p:txBody>
          <a:bodyPr/>
          <a:lstStyle/>
          <a:p>
            <a:r>
              <a:rPr lang="en-AU" dirty="0"/>
              <a:t>Global Settlement – overview of </a:t>
            </a:r>
            <a:r>
              <a:rPr lang="en-AU" i="1" dirty="0"/>
              <a:t>draft</a:t>
            </a:r>
            <a:r>
              <a:rPr lang="en-AU" dirty="0"/>
              <a:t> rule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DFF68-0B99-4173-A488-D6A79E927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546" y="1534160"/>
            <a:ext cx="10255425" cy="57993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AU" dirty="0">
                <a:solidFill>
                  <a:srgbClr val="FF0000"/>
                </a:solidFill>
              </a:rPr>
              <a:t>NOTE: the following items relate to the </a:t>
            </a:r>
            <a:r>
              <a:rPr lang="en-AU" i="1" u="sng" dirty="0">
                <a:solidFill>
                  <a:srgbClr val="FF0000"/>
                </a:solidFill>
              </a:rPr>
              <a:t>draft</a:t>
            </a:r>
            <a:r>
              <a:rPr lang="en-AU" i="1" dirty="0">
                <a:solidFill>
                  <a:srgbClr val="FF0000"/>
                </a:solidFill>
              </a:rPr>
              <a:t> </a:t>
            </a:r>
            <a:r>
              <a:rPr lang="en-AU" dirty="0">
                <a:solidFill>
                  <a:srgbClr val="FF0000"/>
                </a:solidFill>
              </a:rPr>
              <a:t>Global Settlement rule and may be subject to change as a result of AEMC deliberations. Final rule is expected on Thursday, 6 December 2018.</a:t>
            </a:r>
          </a:p>
          <a:p>
            <a:endParaRPr lang="en-AU" dirty="0"/>
          </a:p>
          <a:p>
            <a:r>
              <a:rPr lang="en-AU" dirty="0"/>
              <a:t>UFE to be allocated at the local area (DNSP network) level</a:t>
            </a:r>
          </a:p>
          <a:p>
            <a:r>
              <a:rPr lang="en-AU" dirty="0"/>
              <a:t>Virtual transmission nodes are retained. DNSPs using VTNs will need to provide more information to AEMO</a:t>
            </a:r>
          </a:p>
          <a:p>
            <a:r>
              <a:rPr lang="en-AU" dirty="0"/>
              <a:t>Off-market unmetered loads (non-type 7) to be included in AEMO’s settlements processes </a:t>
            </a:r>
          </a:p>
          <a:p>
            <a:r>
              <a:rPr lang="en-AU" dirty="0"/>
              <a:t>Alignment with 5MS:</a:t>
            </a:r>
          </a:p>
          <a:p>
            <a:pPr lvl="1"/>
            <a:r>
              <a:rPr lang="en-AU" dirty="0"/>
              <a:t>Commencement on 1 July 2021</a:t>
            </a:r>
          </a:p>
          <a:p>
            <a:pPr lvl="1"/>
            <a:r>
              <a:rPr lang="en-AU" dirty="0"/>
              <a:t>AEMO to update its relevant procedures by 1 December 2019</a:t>
            </a:r>
          </a:p>
          <a:p>
            <a:r>
              <a:rPr lang="en-AU" dirty="0"/>
              <a:t>AEMO to be provided with NMI to TNI mapping</a:t>
            </a:r>
          </a:p>
          <a:p>
            <a:r>
              <a:rPr lang="en-AU" dirty="0"/>
              <a:t>This will allow AEMO to calculate and publish UFE from 1 July 2020 (12 months prior to the GS rule commencing)</a:t>
            </a:r>
          </a:p>
          <a:p>
            <a:r>
              <a:rPr lang="en-AU" b="1" dirty="0"/>
              <a:t>AEMO will engage through the PWG and SWG on the procedure and system impacts</a:t>
            </a:r>
          </a:p>
        </p:txBody>
      </p:sp>
    </p:spTree>
    <p:extLst>
      <p:ext uri="{BB962C8B-B14F-4D97-AF65-F5344CB8AC3E}">
        <p14:creationId xmlns:p14="http://schemas.microsoft.com/office/powerpoint/2010/main" val="2211287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EMO PPT 2018">
      <a:dk1>
        <a:srgbClr val="222324"/>
      </a:dk1>
      <a:lt1>
        <a:srgbClr val="FFFFFF"/>
      </a:lt1>
      <a:dk2>
        <a:srgbClr val="000000"/>
      </a:dk2>
      <a:lt2>
        <a:srgbClr val="E0E8EA"/>
      </a:lt2>
      <a:accent1>
        <a:srgbClr val="C41230"/>
      </a:accent1>
      <a:accent2>
        <a:srgbClr val="360F3C"/>
      </a:accent2>
      <a:accent3>
        <a:srgbClr val="F37421"/>
      </a:accent3>
      <a:accent4>
        <a:srgbClr val="FFC222"/>
      </a:accent4>
      <a:accent5>
        <a:srgbClr val="82859C"/>
      </a:accent5>
      <a:accent6>
        <a:srgbClr val="B3E0EE"/>
      </a:accent6>
      <a:hlink>
        <a:srgbClr val="C41230"/>
      </a:hlink>
      <a:folHlink>
        <a:srgbClr val="C41230"/>
      </a:folHlink>
    </a:clrScheme>
    <a:fontScheme name="Tw Cen MT">
      <a:maj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 A4 v2.potx" id="{56C674FB-5903-4E08-9F7A-81B5291517EA}" vid="{3EC44A36-076D-48EC-9FED-1333FF1338B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E2964DDED0EC4A8D459028649F1056" ma:contentTypeVersion="15" ma:contentTypeDescription="Create a new document." ma:contentTypeScope="" ma:versionID="d47a32df3ba9ee044eec71e353ccdb92">
  <xsd:schema xmlns:xsd="http://www.w3.org/2001/XMLSchema" xmlns:xs="http://www.w3.org/2001/XMLSchema" xmlns:p="http://schemas.microsoft.com/office/2006/metadata/properties" xmlns:ns2="99eba8f5-7fec-4c00-afe1-f2f2944c28a7" xmlns:ns3="ff08f022-2cdc-49e5-914c-f7e666dadb4c" targetNamespace="http://schemas.microsoft.com/office/2006/metadata/properties" ma:root="true" ma:fieldsID="385747eb7925e3735996435d291e4324" ns2:_="" ns3:_="">
    <xsd:import namespace="99eba8f5-7fec-4c00-afe1-f2f2944c28a7"/>
    <xsd:import namespace="ff08f022-2cdc-49e5-914c-f7e666dadb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Date" minOccurs="0"/>
                <xsd:element ref="ns2:Comment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eba8f5-7fec-4c00-afe1-f2f2944c28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Date" ma:index="20" nillable="true" ma:displayName="Date" ma:format="DateOnly" ma:internalName="Date">
      <xsd:simpleType>
        <xsd:restriction base="dms:DateTime"/>
      </xsd:simpleType>
    </xsd:element>
    <xsd:element name="Comment" ma:index="21" nillable="true" ma:displayName="Comment" ma:description="Additional info about the doc" ma:format="Dropdown" ma:internalName="Comment">
      <xsd:simpleType>
        <xsd:restriction base="dms:Text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08f022-2cdc-49e5-914c-f7e666dadb4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 xmlns="99eba8f5-7fec-4c00-afe1-f2f2944c28a7" xsi:nil="true"/>
    <Comment xmlns="99eba8f5-7fec-4c00-afe1-f2f2944c28a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6A5DE6A-1778-4CCA-9C32-6C2C3A06A0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9eba8f5-7fec-4c00-afe1-f2f2944c28a7"/>
    <ds:schemaRef ds:uri="ff08f022-2cdc-49e5-914c-f7e666dadb4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261CE80-04B0-4325-95A9-E7D555045A4F}">
  <ds:schemaRefs>
    <ds:schemaRef ds:uri="http://purl.org/dc/terms/"/>
    <ds:schemaRef ds:uri="http://schemas.microsoft.com/office/2006/documentManagement/types"/>
    <ds:schemaRef ds:uri="http://purl.org/dc/elements/1.1/"/>
    <ds:schemaRef ds:uri="http://purl.org/dc/dcmitype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a14523ce-dede-483e-883a-2d83261080bd"/>
    <ds:schemaRef ds:uri="http://schemas.microsoft.com/office/2006/metadata/properties"/>
    <ds:schemaRef ds:uri="99eba8f5-7fec-4c00-afe1-f2f2944c28a7"/>
  </ds:schemaRefs>
</ds:datastoreItem>
</file>

<file path=customXml/itemProps3.xml><?xml version="1.0" encoding="utf-8"?>
<ds:datastoreItem xmlns:ds="http://schemas.openxmlformats.org/officeDocument/2006/customXml" ds:itemID="{F1B58D7C-F3BD-4BE0-85CB-D36468012EA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AEMO presentation 2018 A4</Template>
  <TotalTime>88292</TotalTime>
  <Words>1726</Words>
  <Application>Microsoft Office PowerPoint</Application>
  <PresentationFormat>Custom</PresentationFormat>
  <Paragraphs>339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Five-Minute Settlement Program: Information Session 2 </vt:lpstr>
      <vt:lpstr>Introduction, agenda &amp; housekeeping</vt:lpstr>
      <vt:lpstr>Five-Minute Settlement rule recap </vt:lpstr>
      <vt:lpstr>Current settlement arrangements</vt:lpstr>
      <vt:lpstr>Five-minute settlement</vt:lpstr>
      <vt:lpstr>Impact to participants</vt:lpstr>
      <vt:lpstr>Global Settlement rule overview </vt:lpstr>
      <vt:lpstr>Global Settlement</vt:lpstr>
      <vt:lpstr>Global Settlement – overview of draft rule</vt:lpstr>
      <vt:lpstr>Program update </vt:lpstr>
      <vt:lpstr>Program Conceptual Timeline</vt:lpstr>
      <vt:lpstr>High-level status</vt:lpstr>
      <vt:lpstr>Procedures workstream update </vt:lpstr>
      <vt:lpstr>Procedures - packaging</vt:lpstr>
      <vt:lpstr>Procedures - prioritisation</vt:lpstr>
      <vt:lpstr>Procedures – current consultations</vt:lpstr>
      <vt:lpstr>Systems workstream update </vt:lpstr>
      <vt:lpstr>Workstream Approach</vt:lpstr>
      <vt:lpstr>System Workstream - Metering</vt:lpstr>
      <vt:lpstr>System Workstream - Dispatch</vt:lpstr>
      <vt:lpstr>System Workstream – Settlement and Operations</vt:lpstr>
      <vt:lpstr>NEM Retail System Change Heatmap * Change likely based on PWG outcomes</vt:lpstr>
      <vt:lpstr>NEM Wholesale System Change Heatmap * Change likely based on PWG outcomes</vt:lpstr>
      <vt:lpstr>Stakeholder engagement </vt:lpstr>
      <vt:lpstr>Program engagement structure</vt:lpstr>
      <vt:lpstr>Engagement Overview</vt:lpstr>
      <vt:lpstr>Program forums and groups</vt:lpstr>
      <vt:lpstr>Questions </vt:lpstr>
      <vt:lpstr>PowerPoint Presentation</vt:lpstr>
    </vt:vector>
  </TitlesOfParts>
  <Company>AEMO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Energy, Information and Control</dc:title>
  <dc:creator>AEMO</dc:creator>
  <cp:lastModifiedBy>Chris Muffett</cp:lastModifiedBy>
  <cp:revision>113</cp:revision>
  <cp:lastPrinted>2018-05-23T08:16:40Z</cp:lastPrinted>
  <dcterms:created xsi:type="dcterms:W3CDTF">2018-03-14T04:52:00Z</dcterms:created>
  <dcterms:modified xsi:type="dcterms:W3CDTF">2021-06-04T04:45:31Z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0x010100A0E2964DDED0EC4A8D459028649F1056</vt:lpwstr>
  </property>
  <property fmtid="{D5CDD505-2E9C-101B-9397-08002B2CF9AE}" pid="3" name="_dlc_DocIdItemGuid">
    <vt:lpwstr>890c4d85-58d5-4b9f-a55a-255853867089</vt:lpwstr>
  </property>
  <property fmtid="{D5CDD505-2E9C-101B-9397-08002B2CF9AE}" pid="4" name="AEMODocumentType">
    <vt:lpwstr>1;#Operational Record|859762f2-4462-42eb-9744-c955c7e2c540</vt:lpwstr>
  </property>
  <property fmtid="{D5CDD505-2E9C-101B-9397-08002B2CF9AE}" pid="5" name="AEMOKeywords">
    <vt:lpwstr/>
  </property>
</Properties>
</file>