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268" r:id="rId5"/>
    <p:sldId id="362" r:id="rId6"/>
    <p:sldId id="367" r:id="rId7"/>
    <p:sldId id="768" r:id="rId8"/>
    <p:sldId id="280" r:id="rId9"/>
    <p:sldId id="663" r:id="rId10"/>
    <p:sldId id="266" r:id="rId11"/>
    <p:sldId id="279" r:id="rId12"/>
    <p:sldId id="272" r:id="rId13"/>
    <p:sldId id="260" r:id="rId14"/>
    <p:sldId id="664" r:id="rId15"/>
    <p:sldId id="698" r:id="rId16"/>
    <p:sldId id="585" r:id="rId17"/>
    <p:sldId id="259" r:id="rId18"/>
    <p:sldId id="697" r:id="rId19"/>
    <p:sldId id="318" r:id="rId20"/>
    <p:sldId id="323" r:id="rId21"/>
    <p:sldId id="602" r:id="rId22"/>
    <p:sldId id="765" r:id="rId23"/>
    <p:sldId id="766" r:id="rId24"/>
    <p:sldId id="658" r:id="rId25"/>
    <p:sldId id="269" r:id="rId26"/>
    <p:sldId id="763" r:id="rId27"/>
    <p:sldId id="257" r:id="rId28"/>
    <p:sldId id="704" r:id="rId29"/>
    <p:sldId id="705" r:id="rId30"/>
    <p:sldId id="659" r:id="rId31"/>
    <p:sldId id="283" r:id="rId32"/>
    <p:sldId id="282" r:id="rId33"/>
    <p:sldId id="702" r:id="rId34"/>
    <p:sldId id="759" r:id="rId35"/>
    <p:sldId id="758" r:id="rId36"/>
    <p:sldId id="761" r:id="rId37"/>
    <p:sldId id="762" r:id="rId38"/>
    <p:sldId id="317" r:id="rId39"/>
    <p:sldId id="316" r:id="rId40"/>
    <p:sldId id="701" r:id="rId41"/>
    <p:sldId id="668" r:id="rId42"/>
    <p:sldId id="750" r:id="rId43"/>
    <p:sldId id="749" r:id="rId44"/>
    <p:sldId id="404" r:id="rId45"/>
    <p:sldId id="751" r:id="rId46"/>
    <p:sldId id="767" r:id="rId47"/>
    <p:sldId id="771" r:id="rId48"/>
    <p:sldId id="769" r:id="rId49"/>
    <p:sldId id="770" r:id="rId50"/>
    <p:sldId id="324" r:id="rId51"/>
    <p:sldId id="347" r:id="rId52"/>
    <p:sldId id="756" r:id="rId53"/>
    <p:sldId id="753" r:id="rId54"/>
    <p:sldId id="755" r:id="rId55"/>
    <p:sldId id="752" r:id="rId56"/>
    <p:sldId id="261" r:id="rId57"/>
  </p:sldIdLst>
  <p:sldSz cx="10691813" cy="7559675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Brodie" initials="EB" lastIdx="5" clrIdx="0">
    <p:extLst>
      <p:ext uri="{19B8F6BF-5375-455C-9EA6-DF929625EA0E}">
        <p15:presenceInfo xmlns:p15="http://schemas.microsoft.com/office/powerpoint/2012/main" userId="S-1-5-21-256186967-1468483519-2110688028-50135" providerId="AD"/>
      </p:ext>
    </p:extLst>
  </p:cmAuthor>
  <p:cmAuthor id="2" name="Monica Morona" initials="MM" lastIdx="3" clrIdx="1">
    <p:extLst>
      <p:ext uri="{19B8F6BF-5375-455C-9EA6-DF929625EA0E}">
        <p15:presenceInfo xmlns:p15="http://schemas.microsoft.com/office/powerpoint/2012/main" userId="S-1-5-21-256186967-1468483519-2110688028-65896" providerId="AD"/>
      </p:ext>
    </p:extLst>
  </p:cmAuthor>
  <p:cmAuthor id="3" name="Greg Minney" initials="GM" lastIdx="1" clrIdx="2">
    <p:extLst>
      <p:ext uri="{19B8F6BF-5375-455C-9EA6-DF929625EA0E}">
        <p15:presenceInfo xmlns:p15="http://schemas.microsoft.com/office/powerpoint/2012/main" userId="S-1-5-21-256186967-1468483519-2110688028-65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415C1-E230-47D1-A5B3-D02EAC3E5C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6C0CAEA-2D67-4F14-882C-C14BBE2DF224}">
      <dgm:prSet phldrT="[Text]" custT="1"/>
      <dgm:spPr/>
      <dgm:t>
        <a:bodyPr/>
        <a:lstStyle/>
        <a:p>
          <a:pPr algn="ctr"/>
          <a:r>
            <a:rPr lang="en-AU" sz="2400" b="1" dirty="0"/>
            <a:t>1 December 2019</a:t>
          </a:r>
          <a:endParaRPr lang="en-AU" sz="2000" b="1" dirty="0"/>
        </a:p>
        <a:p>
          <a:pPr algn="ctr"/>
          <a:r>
            <a:rPr lang="en-AU" sz="2000" dirty="0"/>
            <a:t>AEMO procedures updated for both 5MS and GS</a:t>
          </a:r>
        </a:p>
      </dgm:t>
    </dgm:pt>
    <dgm:pt modelId="{9B828E2E-513C-48DB-A3D3-48E387A5DBE3}" type="parTrans" cxnId="{31EEB48D-C46D-41C7-A8E4-CFE41C530980}">
      <dgm:prSet/>
      <dgm:spPr/>
      <dgm:t>
        <a:bodyPr/>
        <a:lstStyle/>
        <a:p>
          <a:endParaRPr lang="en-AU"/>
        </a:p>
      </dgm:t>
    </dgm:pt>
    <dgm:pt modelId="{16DEB9C7-AC0C-439F-8ED2-F11E7412C8A4}" type="sibTrans" cxnId="{31EEB48D-C46D-41C7-A8E4-CFE41C530980}">
      <dgm:prSet/>
      <dgm:spPr/>
      <dgm:t>
        <a:bodyPr/>
        <a:lstStyle/>
        <a:p>
          <a:endParaRPr lang="en-AU"/>
        </a:p>
      </dgm:t>
    </dgm:pt>
    <dgm:pt modelId="{DBD87166-8D84-4F39-86AD-3FEC54994B40}">
      <dgm:prSet phldrT="[Text]" custT="1"/>
      <dgm:spPr/>
      <dgm:t>
        <a:bodyPr/>
        <a:lstStyle/>
        <a:p>
          <a:pPr algn="ctr"/>
          <a:r>
            <a:rPr lang="en-AU" sz="2400" b="1" dirty="0"/>
            <a:t>1 July 2021</a:t>
          </a:r>
        </a:p>
        <a:p>
          <a:pPr algn="ctr"/>
          <a:r>
            <a:rPr lang="en-AU" sz="2100" dirty="0"/>
            <a:t>5MS begins</a:t>
          </a:r>
        </a:p>
        <a:p>
          <a:pPr algn="ctr"/>
          <a:r>
            <a:rPr lang="en-AU" sz="2100" dirty="0"/>
            <a:t>AEMO starts publishing UFE data (‘soft start’)</a:t>
          </a:r>
        </a:p>
      </dgm:t>
    </dgm:pt>
    <dgm:pt modelId="{EEB130C0-DCE6-4775-BDD7-DE7F9730CAC9}" type="parTrans" cxnId="{5AD8038B-457E-40FE-9948-0C906087FDAA}">
      <dgm:prSet/>
      <dgm:spPr/>
      <dgm:t>
        <a:bodyPr/>
        <a:lstStyle/>
        <a:p>
          <a:endParaRPr lang="en-AU"/>
        </a:p>
      </dgm:t>
    </dgm:pt>
    <dgm:pt modelId="{972C765F-71DA-43C3-B189-1C887A84CD92}" type="sibTrans" cxnId="{5AD8038B-457E-40FE-9948-0C906087FDAA}">
      <dgm:prSet/>
      <dgm:spPr/>
      <dgm:t>
        <a:bodyPr/>
        <a:lstStyle/>
        <a:p>
          <a:endParaRPr lang="en-AU"/>
        </a:p>
      </dgm:t>
    </dgm:pt>
    <dgm:pt modelId="{3D130BF9-2D7B-4060-B539-2C3E80DED954}">
      <dgm:prSet phldrT="[Text]" custT="1"/>
      <dgm:spPr/>
      <dgm:t>
        <a:bodyPr/>
        <a:lstStyle/>
        <a:p>
          <a:r>
            <a:rPr lang="en-AU" sz="2400" b="1" dirty="0"/>
            <a:t>6 February 2022</a:t>
          </a:r>
        </a:p>
        <a:p>
          <a:r>
            <a:rPr lang="en-AU" sz="2000" dirty="0"/>
            <a:t>GS begins</a:t>
          </a:r>
          <a:endParaRPr lang="en-AU" sz="2400" dirty="0"/>
        </a:p>
      </dgm:t>
    </dgm:pt>
    <dgm:pt modelId="{0AE8D2D5-8443-4104-AA2E-AF0C5F130DFB}" type="parTrans" cxnId="{A0E94289-D725-4747-BE67-87AA96E315A3}">
      <dgm:prSet/>
      <dgm:spPr/>
      <dgm:t>
        <a:bodyPr/>
        <a:lstStyle/>
        <a:p>
          <a:endParaRPr lang="en-AU"/>
        </a:p>
      </dgm:t>
    </dgm:pt>
    <dgm:pt modelId="{8BAC1BB8-CF15-4B74-BFDC-A0890F451231}" type="sibTrans" cxnId="{A0E94289-D725-4747-BE67-87AA96E315A3}">
      <dgm:prSet/>
      <dgm:spPr/>
      <dgm:t>
        <a:bodyPr/>
        <a:lstStyle/>
        <a:p>
          <a:endParaRPr lang="en-AU"/>
        </a:p>
      </dgm:t>
    </dgm:pt>
    <dgm:pt modelId="{E2CBC053-74DA-43C7-A02F-5509ECAFE91C}">
      <dgm:prSet phldrT="[Text]"/>
      <dgm:spPr/>
      <dgm:t>
        <a:bodyPr/>
        <a:lstStyle/>
        <a:p>
          <a:r>
            <a:rPr lang="en-AU" b="1" dirty="0"/>
            <a:t>1 March 2022</a:t>
          </a:r>
        </a:p>
        <a:p>
          <a:r>
            <a:rPr lang="en-AU" dirty="0"/>
            <a:t>AEMO’s first annual report on UFE trends </a:t>
          </a:r>
        </a:p>
      </dgm:t>
    </dgm:pt>
    <dgm:pt modelId="{515B5CD5-1F4A-49A7-83A7-635024BBBB6A}" type="parTrans" cxnId="{BD9FAAA6-1750-474B-93F9-DCD83F7421B4}">
      <dgm:prSet/>
      <dgm:spPr/>
      <dgm:t>
        <a:bodyPr/>
        <a:lstStyle/>
        <a:p>
          <a:endParaRPr lang="en-AU"/>
        </a:p>
      </dgm:t>
    </dgm:pt>
    <dgm:pt modelId="{5DBC4CB0-9D54-4590-AE07-14D4613F02F3}" type="sibTrans" cxnId="{BD9FAAA6-1750-474B-93F9-DCD83F7421B4}">
      <dgm:prSet/>
      <dgm:spPr/>
      <dgm:t>
        <a:bodyPr/>
        <a:lstStyle/>
        <a:p>
          <a:endParaRPr lang="en-AU"/>
        </a:p>
      </dgm:t>
    </dgm:pt>
    <dgm:pt modelId="{B64B785F-4E9F-43D5-921A-57E545B80BAC}" type="pres">
      <dgm:prSet presAssocID="{58F415C1-E230-47D1-A5B3-D02EAC3E5CBE}" presName="CompostProcess" presStyleCnt="0">
        <dgm:presLayoutVars>
          <dgm:dir/>
          <dgm:resizeHandles val="exact"/>
        </dgm:presLayoutVars>
      </dgm:prSet>
      <dgm:spPr/>
    </dgm:pt>
    <dgm:pt modelId="{B07A4C4C-39A7-46E3-A16F-3302DFA84C92}" type="pres">
      <dgm:prSet presAssocID="{58F415C1-E230-47D1-A5B3-D02EAC3E5CBE}" presName="arrow" presStyleLbl="bgShp" presStyleIdx="0" presStyleCnt="1" custLinFactNeighborY="192"/>
      <dgm:spPr/>
    </dgm:pt>
    <dgm:pt modelId="{B7BD280B-5213-4AEB-AC53-A15820EE4C5A}" type="pres">
      <dgm:prSet presAssocID="{58F415C1-E230-47D1-A5B3-D02EAC3E5CBE}" presName="linearProcess" presStyleCnt="0"/>
      <dgm:spPr/>
    </dgm:pt>
    <dgm:pt modelId="{853FEA94-ACB8-42EB-A5C1-328DFC418C55}" type="pres">
      <dgm:prSet presAssocID="{B6C0CAEA-2D67-4F14-882C-C14BBE2DF224}" presName="textNode" presStyleLbl="node1" presStyleIdx="0" presStyleCnt="4" custScaleX="124134" custScaleY="109013">
        <dgm:presLayoutVars>
          <dgm:bulletEnabled val="1"/>
        </dgm:presLayoutVars>
      </dgm:prSet>
      <dgm:spPr/>
    </dgm:pt>
    <dgm:pt modelId="{5F4A27E7-DB37-4136-B333-1E3690A3A664}" type="pres">
      <dgm:prSet presAssocID="{16DEB9C7-AC0C-439F-8ED2-F11E7412C8A4}" presName="sibTrans" presStyleCnt="0"/>
      <dgm:spPr/>
    </dgm:pt>
    <dgm:pt modelId="{23B2F23F-4287-48D8-9C0B-55EAEAFF95A2}" type="pres">
      <dgm:prSet presAssocID="{DBD87166-8D84-4F39-86AD-3FEC54994B40}" presName="textNode" presStyleLbl="node1" presStyleIdx="1" presStyleCnt="4" custScaleX="112216" custScaleY="112216">
        <dgm:presLayoutVars>
          <dgm:bulletEnabled val="1"/>
        </dgm:presLayoutVars>
      </dgm:prSet>
      <dgm:spPr/>
    </dgm:pt>
    <dgm:pt modelId="{9137E349-D29F-4015-AF9E-826580CF452A}" type="pres">
      <dgm:prSet presAssocID="{972C765F-71DA-43C3-B189-1C887A84CD92}" presName="sibTrans" presStyleCnt="0"/>
      <dgm:spPr/>
    </dgm:pt>
    <dgm:pt modelId="{887C991F-53C1-49EF-8577-4BA702E645B3}" type="pres">
      <dgm:prSet presAssocID="{3D130BF9-2D7B-4060-B539-2C3E80DED954}" presName="textNode" presStyleLbl="node1" presStyleIdx="2" presStyleCnt="4" custScaleX="111311" custScaleY="111311" custLinFactNeighborY="0">
        <dgm:presLayoutVars>
          <dgm:bulletEnabled val="1"/>
        </dgm:presLayoutVars>
      </dgm:prSet>
      <dgm:spPr/>
    </dgm:pt>
    <dgm:pt modelId="{0D736334-AA4E-4C0C-8356-B5AFE1D1626A}" type="pres">
      <dgm:prSet presAssocID="{8BAC1BB8-CF15-4B74-BFDC-A0890F451231}" presName="sibTrans" presStyleCnt="0"/>
      <dgm:spPr/>
    </dgm:pt>
    <dgm:pt modelId="{4C1869E0-ED14-4D0E-9916-245E245C7CA6}" type="pres">
      <dgm:prSet presAssocID="{E2CBC053-74DA-43C7-A02F-5509ECAFE91C}" presName="textNode" presStyleLbl="node1" presStyleIdx="3" presStyleCnt="4" custScaleX="111311" custScaleY="111311" custLinFactNeighborY="0">
        <dgm:presLayoutVars>
          <dgm:bulletEnabled val="1"/>
        </dgm:presLayoutVars>
      </dgm:prSet>
      <dgm:spPr/>
    </dgm:pt>
  </dgm:ptLst>
  <dgm:cxnLst>
    <dgm:cxn modelId="{08034009-9D21-40DB-9F3C-145EC52AC55B}" type="presOf" srcId="{E2CBC053-74DA-43C7-A02F-5509ECAFE91C}" destId="{4C1869E0-ED14-4D0E-9916-245E245C7CA6}" srcOrd="0" destOrd="0" presId="urn:microsoft.com/office/officeart/2005/8/layout/hProcess9"/>
    <dgm:cxn modelId="{E4C6690A-3764-4474-8BDC-13C69C9A488E}" type="presOf" srcId="{B6C0CAEA-2D67-4F14-882C-C14BBE2DF224}" destId="{853FEA94-ACB8-42EB-A5C1-328DFC418C55}" srcOrd="0" destOrd="0" presId="urn:microsoft.com/office/officeart/2005/8/layout/hProcess9"/>
    <dgm:cxn modelId="{6F25DA6A-64EC-4413-B510-7F0F4C62C7C5}" type="presOf" srcId="{3D130BF9-2D7B-4060-B539-2C3E80DED954}" destId="{887C991F-53C1-49EF-8577-4BA702E645B3}" srcOrd="0" destOrd="0" presId="urn:microsoft.com/office/officeart/2005/8/layout/hProcess9"/>
    <dgm:cxn modelId="{57324156-80F3-45EB-A06B-EF2E4F275D41}" type="presOf" srcId="{58F415C1-E230-47D1-A5B3-D02EAC3E5CBE}" destId="{B64B785F-4E9F-43D5-921A-57E545B80BAC}" srcOrd="0" destOrd="0" presId="urn:microsoft.com/office/officeart/2005/8/layout/hProcess9"/>
    <dgm:cxn modelId="{A0E94289-D725-4747-BE67-87AA96E315A3}" srcId="{58F415C1-E230-47D1-A5B3-D02EAC3E5CBE}" destId="{3D130BF9-2D7B-4060-B539-2C3E80DED954}" srcOrd="2" destOrd="0" parTransId="{0AE8D2D5-8443-4104-AA2E-AF0C5F130DFB}" sibTransId="{8BAC1BB8-CF15-4B74-BFDC-A0890F451231}"/>
    <dgm:cxn modelId="{5AD8038B-457E-40FE-9948-0C906087FDAA}" srcId="{58F415C1-E230-47D1-A5B3-D02EAC3E5CBE}" destId="{DBD87166-8D84-4F39-86AD-3FEC54994B40}" srcOrd="1" destOrd="0" parTransId="{EEB130C0-DCE6-4775-BDD7-DE7F9730CAC9}" sibTransId="{972C765F-71DA-43C3-B189-1C887A84CD92}"/>
    <dgm:cxn modelId="{31EEB48D-C46D-41C7-A8E4-CFE41C530980}" srcId="{58F415C1-E230-47D1-A5B3-D02EAC3E5CBE}" destId="{B6C0CAEA-2D67-4F14-882C-C14BBE2DF224}" srcOrd="0" destOrd="0" parTransId="{9B828E2E-513C-48DB-A3D3-48E387A5DBE3}" sibTransId="{16DEB9C7-AC0C-439F-8ED2-F11E7412C8A4}"/>
    <dgm:cxn modelId="{BD9FAAA6-1750-474B-93F9-DCD83F7421B4}" srcId="{58F415C1-E230-47D1-A5B3-D02EAC3E5CBE}" destId="{E2CBC053-74DA-43C7-A02F-5509ECAFE91C}" srcOrd="3" destOrd="0" parTransId="{515B5CD5-1F4A-49A7-83A7-635024BBBB6A}" sibTransId="{5DBC4CB0-9D54-4590-AE07-14D4613F02F3}"/>
    <dgm:cxn modelId="{35FD6BDE-D5BA-433B-910B-7EC5A11C359C}" type="presOf" srcId="{DBD87166-8D84-4F39-86AD-3FEC54994B40}" destId="{23B2F23F-4287-48D8-9C0B-55EAEAFF95A2}" srcOrd="0" destOrd="0" presId="urn:microsoft.com/office/officeart/2005/8/layout/hProcess9"/>
    <dgm:cxn modelId="{34F04D99-2FA3-45CF-91A6-4A31441BEA2E}" type="presParOf" srcId="{B64B785F-4E9F-43D5-921A-57E545B80BAC}" destId="{B07A4C4C-39A7-46E3-A16F-3302DFA84C92}" srcOrd="0" destOrd="0" presId="urn:microsoft.com/office/officeart/2005/8/layout/hProcess9"/>
    <dgm:cxn modelId="{19655632-F611-4C96-98D1-7DD8617D97A2}" type="presParOf" srcId="{B64B785F-4E9F-43D5-921A-57E545B80BAC}" destId="{B7BD280B-5213-4AEB-AC53-A15820EE4C5A}" srcOrd="1" destOrd="0" presId="urn:microsoft.com/office/officeart/2005/8/layout/hProcess9"/>
    <dgm:cxn modelId="{308D73B1-18CD-42FC-9B26-F7C1201271BA}" type="presParOf" srcId="{B7BD280B-5213-4AEB-AC53-A15820EE4C5A}" destId="{853FEA94-ACB8-42EB-A5C1-328DFC418C55}" srcOrd="0" destOrd="0" presId="urn:microsoft.com/office/officeart/2005/8/layout/hProcess9"/>
    <dgm:cxn modelId="{7861534C-660F-4E4B-A8DA-39B96DE61F99}" type="presParOf" srcId="{B7BD280B-5213-4AEB-AC53-A15820EE4C5A}" destId="{5F4A27E7-DB37-4136-B333-1E3690A3A664}" srcOrd="1" destOrd="0" presId="urn:microsoft.com/office/officeart/2005/8/layout/hProcess9"/>
    <dgm:cxn modelId="{75E45EE6-FA30-4FDF-B128-A09E76CD2C07}" type="presParOf" srcId="{B7BD280B-5213-4AEB-AC53-A15820EE4C5A}" destId="{23B2F23F-4287-48D8-9C0B-55EAEAFF95A2}" srcOrd="2" destOrd="0" presId="urn:microsoft.com/office/officeart/2005/8/layout/hProcess9"/>
    <dgm:cxn modelId="{C86D7506-68C5-4A7E-990F-0EAA7DD97DDD}" type="presParOf" srcId="{B7BD280B-5213-4AEB-AC53-A15820EE4C5A}" destId="{9137E349-D29F-4015-AF9E-826580CF452A}" srcOrd="3" destOrd="0" presId="urn:microsoft.com/office/officeart/2005/8/layout/hProcess9"/>
    <dgm:cxn modelId="{4FE855D0-35AB-4A2B-BD05-2FBD8DA220F0}" type="presParOf" srcId="{B7BD280B-5213-4AEB-AC53-A15820EE4C5A}" destId="{887C991F-53C1-49EF-8577-4BA702E645B3}" srcOrd="4" destOrd="0" presId="urn:microsoft.com/office/officeart/2005/8/layout/hProcess9"/>
    <dgm:cxn modelId="{0C6731D3-5AD1-4E59-A466-A5B5A1BBAF10}" type="presParOf" srcId="{B7BD280B-5213-4AEB-AC53-A15820EE4C5A}" destId="{0D736334-AA4E-4C0C-8356-B5AFE1D1626A}" srcOrd="5" destOrd="0" presId="urn:microsoft.com/office/officeart/2005/8/layout/hProcess9"/>
    <dgm:cxn modelId="{CD5513BB-87EB-4F6B-B7EC-440A1B754B23}" type="presParOf" srcId="{B7BD280B-5213-4AEB-AC53-A15820EE4C5A}" destId="{4C1869E0-ED14-4D0E-9916-245E245C7C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415C1-E230-47D1-A5B3-D02EAC3E5CB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BD87166-8D84-4F39-86AD-3FEC54994B40}">
      <dgm:prSet phldrT="[Text]" custT="1"/>
      <dgm:spPr/>
      <dgm:t>
        <a:bodyPr/>
        <a:lstStyle/>
        <a:p>
          <a:pPr algn="ctr"/>
          <a:r>
            <a:rPr lang="en-AU" sz="2400" b="1" dirty="0"/>
            <a:t>1 July 2021</a:t>
          </a:r>
        </a:p>
        <a:p>
          <a:pPr algn="ctr"/>
          <a:r>
            <a:rPr lang="en-AU" sz="2100" dirty="0"/>
            <a:t>Five-Minute Settlement begins</a:t>
          </a:r>
        </a:p>
        <a:p>
          <a:pPr algn="ctr"/>
          <a:r>
            <a:rPr lang="en-AU" sz="2100" dirty="0"/>
            <a:t>AEMO starts publishing UFE data (‘soft start’)</a:t>
          </a:r>
        </a:p>
      </dgm:t>
    </dgm:pt>
    <dgm:pt modelId="{EEB130C0-DCE6-4775-BDD7-DE7F9730CAC9}" type="parTrans" cxnId="{5AD8038B-457E-40FE-9948-0C906087FDAA}">
      <dgm:prSet/>
      <dgm:spPr/>
      <dgm:t>
        <a:bodyPr/>
        <a:lstStyle/>
        <a:p>
          <a:endParaRPr lang="en-AU"/>
        </a:p>
      </dgm:t>
    </dgm:pt>
    <dgm:pt modelId="{972C765F-71DA-43C3-B189-1C887A84CD92}" type="sibTrans" cxnId="{5AD8038B-457E-40FE-9948-0C906087FDAA}">
      <dgm:prSet/>
      <dgm:spPr/>
      <dgm:t>
        <a:bodyPr/>
        <a:lstStyle/>
        <a:p>
          <a:endParaRPr lang="en-AU"/>
        </a:p>
      </dgm:t>
    </dgm:pt>
    <dgm:pt modelId="{3D130BF9-2D7B-4060-B539-2C3E80DED954}">
      <dgm:prSet phldrT="[Text]" custT="1"/>
      <dgm:spPr/>
      <dgm:t>
        <a:bodyPr/>
        <a:lstStyle/>
        <a:p>
          <a:r>
            <a:rPr lang="en-AU" sz="2400" b="1" dirty="0"/>
            <a:t>6 February 2022</a:t>
          </a:r>
        </a:p>
        <a:p>
          <a:r>
            <a:rPr lang="en-AU" sz="2000" dirty="0"/>
            <a:t>Global Settlement has financial impact</a:t>
          </a:r>
          <a:endParaRPr lang="en-AU" sz="2400" dirty="0"/>
        </a:p>
      </dgm:t>
    </dgm:pt>
    <dgm:pt modelId="{0AE8D2D5-8443-4104-AA2E-AF0C5F130DFB}" type="parTrans" cxnId="{A0E94289-D725-4747-BE67-87AA96E315A3}">
      <dgm:prSet/>
      <dgm:spPr/>
      <dgm:t>
        <a:bodyPr/>
        <a:lstStyle/>
        <a:p>
          <a:endParaRPr lang="en-AU"/>
        </a:p>
      </dgm:t>
    </dgm:pt>
    <dgm:pt modelId="{8BAC1BB8-CF15-4B74-BFDC-A0890F451231}" type="sibTrans" cxnId="{A0E94289-D725-4747-BE67-87AA96E315A3}">
      <dgm:prSet/>
      <dgm:spPr/>
      <dgm:t>
        <a:bodyPr/>
        <a:lstStyle/>
        <a:p>
          <a:endParaRPr lang="en-AU"/>
        </a:p>
      </dgm:t>
    </dgm:pt>
    <dgm:pt modelId="{E2CBC053-74DA-43C7-A02F-5509ECAFE91C}">
      <dgm:prSet phldrT="[Text]"/>
      <dgm:spPr/>
      <dgm:t>
        <a:bodyPr/>
        <a:lstStyle/>
        <a:p>
          <a:r>
            <a:rPr lang="en-AU" b="1" dirty="0"/>
            <a:t>1 December 2022</a:t>
          </a:r>
        </a:p>
        <a:p>
          <a:r>
            <a:rPr lang="en-AU" dirty="0"/>
            <a:t>Deadline for conversion of 5-minute capable meters</a:t>
          </a:r>
        </a:p>
      </dgm:t>
    </dgm:pt>
    <dgm:pt modelId="{515B5CD5-1F4A-49A7-83A7-635024BBBB6A}" type="parTrans" cxnId="{BD9FAAA6-1750-474B-93F9-DCD83F7421B4}">
      <dgm:prSet/>
      <dgm:spPr/>
      <dgm:t>
        <a:bodyPr/>
        <a:lstStyle/>
        <a:p>
          <a:endParaRPr lang="en-AU"/>
        </a:p>
      </dgm:t>
    </dgm:pt>
    <dgm:pt modelId="{5DBC4CB0-9D54-4590-AE07-14D4613F02F3}" type="sibTrans" cxnId="{BD9FAAA6-1750-474B-93F9-DCD83F7421B4}">
      <dgm:prSet/>
      <dgm:spPr/>
      <dgm:t>
        <a:bodyPr/>
        <a:lstStyle/>
        <a:p>
          <a:endParaRPr lang="en-AU"/>
        </a:p>
      </dgm:t>
    </dgm:pt>
    <dgm:pt modelId="{B64B785F-4E9F-43D5-921A-57E545B80BAC}" type="pres">
      <dgm:prSet presAssocID="{58F415C1-E230-47D1-A5B3-D02EAC3E5CBE}" presName="CompostProcess" presStyleCnt="0">
        <dgm:presLayoutVars>
          <dgm:dir/>
          <dgm:resizeHandles val="exact"/>
        </dgm:presLayoutVars>
      </dgm:prSet>
      <dgm:spPr/>
    </dgm:pt>
    <dgm:pt modelId="{B07A4C4C-39A7-46E3-A16F-3302DFA84C92}" type="pres">
      <dgm:prSet presAssocID="{58F415C1-E230-47D1-A5B3-D02EAC3E5CBE}" presName="arrow" presStyleLbl="bgShp" presStyleIdx="0" presStyleCnt="1" custLinFactNeighborY="192"/>
      <dgm:spPr/>
    </dgm:pt>
    <dgm:pt modelId="{B7BD280B-5213-4AEB-AC53-A15820EE4C5A}" type="pres">
      <dgm:prSet presAssocID="{58F415C1-E230-47D1-A5B3-D02EAC3E5CBE}" presName="linearProcess" presStyleCnt="0"/>
      <dgm:spPr/>
    </dgm:pt>
    <dgm:pt modelId="{23B2F23F-4287-48D8-9C0B-55EAEAFF95A2}" type="pres">
      <dgm:prSet presAssocID="{DBD87166-8D84-4F39-86AD-3FEC54994B40}" presName="textNode" presStyleLbl="node1" presStyleIdx="0" presStyleCnt="3" custScaleX="112216" custScaleY="112216">
        <dgm:presLayoutVars>
          <dgm:bulletEnabled val="1"/>
        </dgm:presLayoutVars>
      </dgm:prSet>
      <dgm:spPr/>
    </dgm:pt>
    <dgm:pt modelId="{9137E349-D29F-4015-AF9E-826580CF452A}" type="pres">
      <dgm:prSet presAssocID="{972C765F-71DA-43C3-B189-1C887A84CD92}" presName="sibTrans" presStyleCnt="0"/>
      <dgm:spPr/>
    </dgm:pt>
    <dgm:pt modelId="{887C991F-53C1-49EF-8577-4BA702E645B3}" type="pres">
      <dgm:prSet presAssocID="{3D130BF9-2D7B-4060-B539-2C3E80DED954}" presName="textNode" presStyleLbl="node1" presStyleIdx="1" presStyleCnt="3" custScaleX="111311" custScaleY="111311" custLinFactNeighborY="0">
        <dgm:presLayoutVars>
          <dgm:bulletEnabled val="1"/>
        </dgm:presLayoutVars>
      </dgm:prSet>
      <dgm:spPr/>
    </dgm:pt>
    <dgm:pt modelId="{0D736334-AA4E-4C0C-8356-B5AFE1D1626A}" type="pres">
      <dgm:prSet presAssocID="{8BAC1BB8-CF15-4B74-BFDC-A0890F451231}" presName="sibTrans" presStyleCnt="0"/>
      <dgm:spPr/>
    </dgm:pt>
    <dgm:pt modelId="{4C1869E0-ED14-4D0E-9916-245E245C7CA6}" type="pres">
      <dgm:prSet presAssocID="{E2CBC053-74DA-43C7-A02F-5509ECAFE91C}" presName="textNode" presStyleLbl="node1" presStyleIdx="2" presStyleCnt="3" custScaleX="111311" custScaleY="111311" custLinFactNeighborY="0">
        <dgm:presLayoutVars>
          <dgm:bulletEnabled val="1"/>
        </dgm:presLayoutVars>
      </dgm:prSet>
      <dgm:spPr/>
    </dgm:pt>
  </dgm:ptLst>
  <dgm:cxnLst>
    <dgm:cxn modelId="{08034009-9D21-40DB-9F3C-145EC52AC55B}" type="presOf" srcId="{E2CBC053-74DA-43C7-A02F-5509ECAFE91C}" destId="{4C1869E0-ED14-4D0E-9916-245E245C7CA6}" srcOrd="0" destOrd="0" presId="urn:microsoft.com/office/officeart/2005/8/layout/hProcess9"/>
    <dgm:cxn modelId="{6F25DA6A-64EC-4413-B510-7F0F4C62C7C5}" type="presOf" srcId="{3D130BF9-2D7B-4060-B539-2C3E80DED954}" destId="{887C991F-53C1-49EF-8577-4BA702E645B3}" srcOrd="0" destOrd="0" presId="urn:microsoft.com/office/officeart/2005/8/layout/hProcess9"/>
    <dgm:cxn modelId="{57324156-80F3-45EB-A06B-EF2E4F275D41}" type="presOf" srcId="{58F415C1-E230-47D1-A5B3-D02EAC3E5CBE}" destId="{B64B785F-4E9F-43D5-921A-57E545B80BAC}" srcOrd="0" destOrd="0" presId="urn:microsoft.com/office/officeart/2005/8/layout/hProcess9"/>
    <dgm:cxn modelId="{A0E94289-D725-4747-BE67-87AA96E315A3}" srcId="{58F415C1-E230-47D1-A5B3-D02EAC3E5CBE}" destId="{3D130BF9-2D7B-4060-B539-2C3E80DED954}" srcOrd="1" destOrd="0" parTransId="{0AE8D2D5-8443-4104-AA2E-AF0C5F130DFB}" sibTransId="{8BAC1BB8-CF15-4B74-BFDC-A0890F451231}"/>
    <dgm:cxn modelId="{5AD8038B-457E-40FE-9948-0C906087FDAA}" srcId="{58F415C1-E230-47D1-A5B3-D02EAC3E5CBE}" destId="{DBD87166-8D84-4F39-86AD-3FEC54994B40}" srcOrd="0" destOrd="0" parTransId="{EEB130C0-DCE6-4775-BDD7-DE7F9730CAC9}" sibTransId="{972C765F-71DA-43C3-B189-1C887A84CD92}"/>
    <dgm:cxn modelId="{BD9FAAA6-1750-474B-93F9-DCD83F7421B4}" srcId="{58F415C1-E230-47D1-A5B3-D02EAC3E5CBE}" destId="{E2CBC053-74DA-43C7-A02F-5509ECAFE91C}" srcOrd="2" destOrd="0" parTransId="{515B5CD5-1F4A-49A7-83A7-635024BBBB6A}" sibTransId="{5DBC4CB0-9D54-4590-AE07-14D4613F02F3}"/>
    <dgm:cxn modelId="{35FD6BDE-D5BA-433B-910B-7EC5A11C359C}" type="presOf" srcId="{DBD87166-8D84-4F39-86AD-3FEC54994B40}" destId="{23B2F23F-4287-48D8-9C0B-55EAEAFF95A2}" srcOrd="0" destOrd="0" presId="urn:microsoft.com/office/officeart/2005/8/layout/hProcess9"/>
    <dgm:cxn modelId="{34F04D99-2FA3-45CF-91A6-4A31441BEA2E}" type="presParOf" srcId="{B64B785F-4E9F-43D5-921A-57E545B80BAC}" destId="{B07A4C4C-39A7-46E3-A16F-3302DFA84C92}" srcOrd="0" destOrd="0" presId="urn:microsoft.com/office/officeart/2005/8/layout/hProcess9"/>
    <dgm:cxn modelId="{19655632-F611-4C96-98D1-7DD8617D97A2}" type="presParOf" srcId="{B64B785F-4E9F-43D5-921A-57E545B80BAC}" destId="{B7BD280B-5213-4AEB-AC53-A15820EE4C5A}" srcOrd="1" destOrd="0" presId="urn:microsoft.com/office/officeart/2005/8/layout/hProcess9"/>
    <dgm:cxn modelId="{75E45EE6-FA30-4FDF-B128-A09E76CD2C07}" type="presParOf" srcId="{B7BD280B-5213-4AEB-AC53-A15820EE4C5A}" destId="{23B2F23F-4287-48D8-9C0B-55EAEAFF95A2}" srcOrd="0" destOrd="0" presId="urn:microsoft.com/office/officeart/2005/8/layout/hProcess9"/>
    <dgm:cxn modelId="{C86D7506-68C5-4A7E-990F-0EAA7DD97DDD}" type="presParOf" srcId="{B7BD280B-5213-4AEB-AC53-A15820EE4C5A}" destId="{9137E349-D29F-4015-AF9E-826580CF452A}" srcOrd="1" destOrd="0" presId="urn:microsoft.com/office/officeart/2005/8/layout/hProcess9"/>
    <dgm:cxn modelId="{4FE855D0-35AB-4A2B-BD05-2FBD8DA220F0}" type="presParOf" srcId="{B7BD280B-5213-4AEB-AC53-A15820EE4C5A}" destId="{887C991F-53C1-49EF-8577-4BA702E645B3}" srcOrd="2" destOrd="0" presId="urn:microsoft.com/office/officeart/2005/8/layout/hProcess9"/>
    <dgm:cxn modelId="{0C6731D3-5AD1-4E59-A466-A5B5A1BBAF10}" type="presParOf" srcId="{B7BD280B-5213-4AEB-AC53-A15820EE4C5A}" destId="{0D736334-AA4E-4C0C-8356-B5AFE1D1626A}" srcOrd="3" destOrd="0" presId="urn:microsoft.com/office/officeart/2005/8/layout/hProcess9"/>
    <dgm:cxn modelId="{CD5513BB-87EB-4F6B-B7EC-440A1B754B23}" type="presParOf" srcId="{B7BD280B-5213-4AEB-AC53-A15820EE4C5A}" destId="{4C1869E0-ED14-4D0E-9916-245E245C7CA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A4C4C-39A7-46E3-A16F-3302DFA84C92}">
      <dsp:nvSpPr>
        <dsp:cNvPr id="0" name=""/>
        <dsp:cNvSpPr/>
      </dsp:nvSpPr>
      <dsp:spPr>
        <a:xfrm>
          <a:off x="780036" y="0"/>
          <a:ext cx="8840419" cy="475191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FEA94-ACB8-42EB-A5C1-328DFC418C55}">
      <dsp:nvSpPr>
        <dsp:cNvPr id="0" name=""/>
        <dsp:cNvSpPr/>
      </dsp:nvSpPr>
      <dsp:spPr>
        <a:xfrm>
          <a:off x="1119" y="1339917"/>
          <a:ext cx="2723318" cy="20720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1 December 2019</a:t>
          </a:r>
          <a:endParaRPr lang="en-AU" sz="20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AEMO procedures updated for both 5MS and GS</a:t>
          </a:r>
        </a:p>
      </dsp:txBody>
      <dsp:txXfrm>
        <a:off x="102270" y="1441068"/>
        <a:ext cx="2521016" cy="1869780"/>
      </dsp:txXfrm>
    </dsp:sp>
    <dsp:sp modelId="{23B2F23F-4287-48D8-9C0B-55EAEAFF95A2}">
      <dsp:nvSpPr>
        <dsp:cNvPr id="0" name=""/>
        <dsp:cNvSpPr/>
      </dsp:nvSpPr>
      <dsp:spPr>
        <a:xfrm>
          <a:off x="2834131" y="1309476"/>
          <a:ext cx="2461855" cy="213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1 July 2021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5MS begins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AEMO starts publishing UFE data (‘soft start’)</a:t>
          </a:r>
        </a:p>
      </dsp:txBody>
      <dsp:txXfrm>
        <a:off x="2938254" y="1413599"/>
        <a:ext cx="2253609" cy="1924718"/>
      </dsp:txXfrm>
    </dsp:sp>
    <dsp:sp modelId="{887C991F-53C1-49EF-8577-4BA702E645B3}">
      <dsp:nvSpPr>
        <dsp:cNvPr id="0" name=""/>
        <dsp:cNvSpPr/>
      </dsp:nvSpPr>
      <dsp:spPr>
        <a:xfrm>
          <a:off x="5405678" y="1318077"/>
          <a:ext cx="2442000" cy="211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6 February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GS begins</a:t>
          </a:r>
          <a:endParaRPr lang="en-AU" sz="2400" kern="1200" dirty="0"/>
        </a:p>
      </dsp:txBody>
      <dsp:txXfrm>
        <a:off x="5508961" y="1421360"/>
        <a:ext cx="2235434" cy="1909196"/>
      </dsp:txXfrm>
    </dsp:sp>
    <dsp:sp modelId="{4C1869E0-ED14-4D0E-9916-245E245C7CA6}">
      <dsp:nvSpPr>
        <dsp:cNvPr id="0" name=""/>
        <dsp:cNvSpPr/>
      </dsp:nvSpPr>
      <dsp:spPr>
        <a:xfrm>
          <a:off x="7957372" y="1318077"/>
          <a:ext cx="2442000" cy="211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1" kern="1200" dirty="0"/>
            <a:t>1 March 2022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kern="1200" dirty="0"/>
            <a:t>AEMO’s first annual report on UFE trends </a:t>
          </a:r>
        </a:p>
      </dsp:txBody>
      <dsp:txXfrm>
        <a:off x="8060655" y="1421360"/>
        <a:ext cx="2235434" cy="1909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A4C4C-39A7-46E3-A16F-3302DFA84C92}">
      <dsp:nvSpPr>
        <dsp:cNvPr id="0" name=""/>
        <dsp:cNvSpPr/>
      </dsp:nvSpPr>
      <dsp:spPr>
        <a:xfrm>
          <a:off x="780036" y="0"/>
          <a:ext cx="8840419" cy="475191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2F23F-4287-48D8-9C0B-55EAEAFF95A2}">
      <dsp:nvSpPr>
        <dsp:cNvPr id="0" name=""/>
        <dsp:cNvSpPr/>
      </dsp:nvSpPr>
      <dsp:spPr>
        <a:xfrm>
          <a:off x="7898" y="1309476"/>
          <a:ext cx="3379352" cy="2132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1 July 2021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Five-Minute Settlement begins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AEMO starts publishing UFE data (‘soft start’)</a:t>
          </a:r>
        </a:p>
      </dsp:txBody>
      <dsp:txXfrm>
        <a:off x="112021" y="1413599"/>
        <a:ext cx="3171106" cy="1924718"/>
      </dsp:txXfrm>
    </dsp:sp>
    <dsp:sp modelId="{887C991F-53C1-49EF-8577-4BA702E645B3}">
      <dsp:nvSpPr>
        <dsp:cNvPr id="0" name=""/>
        <dsp:cNvSpPr/>
      </dsp:nvSpPr>
      <dsp:spPr>
        <a:xfrm>
          <a:off x="3537824" y="1318077"/>
          <a:ext cx="3352098" cy="211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/>
            <a:t>6 February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Global Settlement has financial impact</a:t>
          </a:r>
          <a:endParaRPr lang="en-AU" sz="2400" kern="1200" dirty="0"/>
        </a:p>
      </dsp:txBody>
      <dsp:txXfrm>
        <a:off x="3641107" y="1421360"/>
        <a:ext cx="3145532" cy="1909196"/>
      </dsp:txXfrm>
    </dsp:sp>
    <dsp:sp modelId="{4C1869E0-ED14-4D0E-9916-245E245C7CA6}">
      <dsp:nvSpPr>
        <dsp:cNvPr id="0" name=""/>
        <dsp:cNvSpPr/>
      </dsp:nvSpPr>
      <dsp:spPr>
        <a:xfrm>
          <a:off x="7040496" y="1318077"/>
          <a:ext cx="3352098" cy="2115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b="1" kern="1200" dirty="0"/>
            <a:t>1 December 2022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Deadline for conversion of 5-minute capable meters</a:t>
          </a:r>
        </a:p>
      </dsp:txBody>
      <dsp:txXfrm>
        <a:off x="7143779" y="1421360"/>
        <a:ext cx="3145532" cy="1909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561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5619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98259DE2-C421-4E13-9F76-51845421A3DE}" type="datetimeFigureOut">
              <a:rPr lang="en-AU" smtClean="0"/>
              <a:t>3/06/2021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044"/>
            <a:ext cx="2946247" cy="495619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377044"/>
            <a:ext cx="2946246" cy="495619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B127480D-C3E3-4F76-921A-B5AECA94BA4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544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F84A6D0C-C9B8-4521-8276-6951BD83D76B}" type="datetimeFigureOut">
              <a:rPr lang="en-AU" smtClean="0"/>
              <a:t>3/06/2021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5075"/>
            <a:ext cx="47117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7317"/>
            <a:ext cx="2945660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89525E48-7303-4C99-A797-AD8A0612154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46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5MS Metering package 2</a:t>
            </a:r>
          </a:p>
          <a:p>
            <a:r>
              <a:rPr lang="en-AU" dirty="0"/>
              <a:t>This consultation is a co-consultation taking into consideration 5MS and Global Settlement items as well as a number of Issues and Change Forms (ICFs)</a:t>
            </a:r>
          </a:p>
          <a:p>
            <a:r>
              <a:rPr lang="en-AU" dirty="0"/>
              <a:t>This package includes more procedures than package 1 and is materially more complex</a:t>
            </a:r>
          </a:p>
          <a:p>
            <a:r>
              <a:rPr lang="en-AU" b="1" u="sng" dirty="0"/>
              <a:t>5MS Metering package 3</a:t>
            </a:r>
          </a:p>
          <a:p>
            <a:r>
              <a:rPr lang="en-AU" dirty="0"/>
              <a:t>AEMO will consider comments received and then publish the final versions to the AEMO website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7AF0D-BB21-49A3-BE26-E6FB4B125E3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56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A90067-2361-4840-83F8-CBD421F060F8}"/>
              </a:ext>
            </a:extLst>
          </p:cNvPr>
          <p:cNvGrpSpPr/>
          <p:nvPr userDrawn="1"/>
        </p:nvGrpSpPr>
        <p:grpSpPr>
          <a:xfrm>
            <a:off x="-2522553" y="5191458"/>
            <a:ext cx="13381761" cy="3156233"/>
            <a:chOff x="-2935513" y="4064389"/>
            <a:chExt cx="15659100" cy="3693368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EBCA1C5-5795-4F26-B880-05CD7CA9A5B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F253B752-9D1D-46A8-B0EA-628BFC103A7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9E9ED6-D0E9-4818-A55E-FEFC2F0CD672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custGeom>
            <a:avLst/>
            <a:gdLst>
              <a:gd name="connsiteX0" fmla="*/ 263525 w 12192000"/>
              <a:gd name="connsiteY0" fmla="*/ 260350 h 6858000"/>
              <a:gd name="connsiteX1" fmla="*/ 263525 w 12192000"/>
              <a:gd name="connsiteY1" fmla="*/ 6597650 h 6858000"/>
              <a:gd name="connsiteX2" fmla="*/ 11928475 w 12192000"/>
              <a:gd name="connsiteY2" fmla="*/ 6597650 h 6858000"/>
              <a:gd name="connsiteX3" fmla="*/ 11928475 w 12192000"/>
              <a:gd name="connsiteY3" fmla="*/ 2603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3525" y="260350"/>
                </a:moveTo>
                <a:lnTo>
                  <a:pt x="263525" y="6597650"/>
                </a:lnTo>
                <a:lnTo>
                  <a:pt x="11928475" y="6597650"/>
                </a:lnTo>
                <a:lnTo>
                  <a:pt x="11928475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59B4D-39E2-4A2E-8A5C-95726E785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588" y="2591322"/>
            <a:ext cx="8018860" cy="2631887"/>
          </a:xfrm>
        </p:spPr>
        <p:txBody>
          <a:bodyPr anchor="b"/>
          <a:lstStyle>
            <a:lvl1pPr algn="l">
              <a:defRPr sz="5262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AB51E-A732-4105-AAF9-C4C49128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588" y="5400902"/>
            <a:ext cx="8018860" cy="690490"/>
          </a:xfrm>
        </p:spPr>
        <p:txBody>
          <a:bodyPr>
            <a:normAutofit/>
          </a:bodyPr>
          <a:lstStyle>
            <a:lvl1pPr marL="0" indent="0" algn="l">
              <a:buNone/>
              <a:defRPr sz="245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16FF-48D2-43CC-A7A2-6B66955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028" y="6868355"/>
            <a:ext cx="505220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4901-5DA8-4CDF-9DD6-0DFA004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2197" y="6868355"/>
            <a:ext cx="1522449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3F80B-B4D8-4D86-85FD-0428830FC667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B57D-1C5A-4936-973A-C09D58DA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5940" y="6868355"/>
            <a:ext cx="4679868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F909FA-3722-4F31-ACE2-78B291F153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57" y="834013"/>
            <a:ext cx="3024336" cy="9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B70B14-71BF-4D10-B3DA-12193BF02EE1}"/>
              </a:ext>
            </a:extLst>
          </p:cNvPr>
          <p:cNvSpPr/>
          <p:nvPr userDrawn="1"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023EC-89BA-427F-B659-C9BA6F7C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789DB-5346-49A4-93BC-CE824ABD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84793" y="503978"/>
            <a:ext cx="6774452" cy="6202505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ED3C4-6241-480A-9C80-94FA28B6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620" y="3436577"/>
            <a:ext cx="2907626" cy="2035755"/>
          </a:xfrm>
        </p:spPr>
        <p:txBody>
          <a:bodyPr/>
          <a:lstStyle>
            <a:lvl1pPr marL="0" indent="0">
              <a:buNone/>
              <a:defRPr sz="2456">
                <a:solidFill>
                  <a:schemeClr val="bg1"/>
                </a:solidFill>
              </a:defRPr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E93A-F35B-437B-B683-A13F8549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47E4-A91C-459A-875B-A959C73D1B8A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D30DB-3BC0-4933-B267-A5A1205A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EDBB3-96E6-4EEA-931F-DB7B9E14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97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963A3D-4158-4862-80EF-B6397DC9CE90}"/>
              </a:ext>
            </a:extLst>
          </p:cNvPr>
          <p:cNvGrpSpPr/>
          <p:nvPr userDrawn="1"/>
        </p:nvGrpSpPr>
        <p:grpSpPr>
          <a:xfrm>
            <a:off x="-2080098" y="5309446"/>
            <a:ext cx="13381761" cy="3156233"/>
            <a:chOff x="-2935513" y="4064389"/>
            <a:chExt cx="15659100" cy="369336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47E1A0B-CD25-493E-BBD2-63F153442D8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E2C415D-48A1-4209-A679-82D52AD61504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647D8-C790-464F-B73C-E653BB913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38" y="3080572"/>
            <a:ext cx="4245537" cy="13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5716"/>
            <a:ext cx="10691813" cy="7575392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939" y="629951"/>
            <a:ext cx="1670607" cy="4724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5" y="472456"/>
            <a:ext cx="7434203" cy="787472"/>
          </a:xfrm>
        </p:spPr>
        <p:txBody>
          <a:bodyPr anchor="b">
            <a:normAutofit/>
          </a:bodyPr>
          <a:lstStyle>
            <a:lvl1pPr algn="l">
              <a:defRPr sz="2646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4710" y="1574933"/>
            <a:ext cx="9188277" cy="5197277"/>
          </a:xfrm>
        </p:spPr>
        <p:txBody>
          <a:bodyPr/>
          <a:lstStyle>
            <a:lvl1pPr marL="503972" indent="-503972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04699" indent="-503972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066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 userDrawn="1"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ECD22-E0E4-4E94-8DA7-22C166DF6AB6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966F1C-22DB-47A8-8E30-240A14932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6400" y="503237"/>
            <a:ext cx="6775200" cy="6202800"/>
          </a:xfrm>
        </p:spPr>
        <p:txBody>
          <a:bodyPr/>
          <a:lstStyle>
            <a:lvl1pPr marL="360363" indent="-360363">
              <a:buFont typeface="+mj-lt"/>
              <a:buAutoNum type="arabicPeriod"/>
              <a:defRPr/>
            </a:lvl1pPr>
            <a:lvl2pPr marL="858165" indent="-457200">
              <a:buFont typeface="+mj-lt"/>
              <a:buAutoNum type="arabicPeriod"/>
              <a:defRPr/>
            </a:lvl2pPr>
            <a:lvl3pPr marL="1144829" indent="-342900">
              <a:buFont typeface="+mj-lt"/>
              <a:buAutoNum type="arabicPeriod"/>
              <a:defRPr/>
            </a:lvl3pPr>
            <a:lvl4pPr marL="1545793" indent="-342900">
              <a:buFont typeface="+mj-lt"/>
              <a:buAutoNum type="arabicPeriod"/>
              <a:defRPr/>
            </a:lvl4pPr>
            <a:lvl5pPr marL="1946758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45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8D73-741E-4A3A-B8C4-124CE6BA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F620-32AE-46C9-9F22-DDE369B5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A0033-3118-46E0-9F01-3652AE36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B5A-88D1-4A1F-B0A8-D8058DBF8C0A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95D5-0AEB-4D1D-8A60-9100F1F0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ED6E-F140-4083-9570-EFDF8AA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627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7475-FEE0-40F3-B487-DB82C280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FD0D-B4CE-41F4-9879-E575CB28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bg1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B86D-BED8-4F4E-A228-4A950239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0A031-6156-43B8-8AFC-41DF55AA2E82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2DBD-604C-465E-B9D8-B4B22647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E2D-E898-480E-8C7D-50D7E378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9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75BD-C264-4D14-9F9C-5E355E6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E30A-9FDC-436A-82DC-AF6B205E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547" y="2012414"/>
            <a:ext cx="5048093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0723-81C3-4A18-9021-A93A3C56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5049240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672F-28FD-447E-B5A2-6040CEC9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87-7D5F-4CEA-9E0F-662111F0372F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E0952-34FB-4217-8FBC-774BE000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2B44-2702-4DE0-8F4B-297ACA78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38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6C0-76B2-4261-BBDE-BA8E9895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7" y="150797"/>
            <a:ext cx="7895736" cy="1309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9673-06A6-4883-87B9-AEFCC485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208" y="1853171"/>
            <a:ext cx="5054385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CD162-0697-49BE-8899-05FCFB71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208" y="2761381"/>
            <a:ext cx="505438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E6007-785B-41D0-B932-2B4BFF073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5054407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DF337-0335-4780-B1BA-0BBD0A42E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505440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2C4F8-CFFF-463C-BEA7-03012D7F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1EB54-CBB7-47B6-A228-6E2E6FAAFF13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5B21B-D917-4C2D-A86B-12BB20BC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006EB-F623-4403-A677-A9921610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57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7A25-6280-4D1F-8222-2DE5D168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B11E6-D675-4EEF-978E-E3878319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7478-2AD1-457A-AE95-730C368E5808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DF87-D029-4429-9F21-882389F5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BC53C-4C4B-4FB5-B43A-F9255C9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41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BD13F-814C-4D3A-8EB6-2F028829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ED15-C1A9-4433-A8D0-15E4630B3B68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036C-D370-4FDE-B942-8258769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FD27-C193-40B6-BAF5-5C073FCA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3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 userDrawn="1"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16F7-0AE7-40B0-9C9D-0F9CBF82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93" y="503978"/>
            <a:ext cx="6774452" cy="6202505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FC6-B1F9-4548-AD13-D6EEFAE6D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620" y="3436577"/>
            <a:ext cx="2907626" cy="2035755"/>
          </a:xfrm>
        </p:spPr>
        <p:txBody>
          <a:bodyPr>
            <a:normAutofit/>
          </a:bodyPr>
          <a:lstStyle>
            <a:lvl1pPr marL="0" indent="0">
              <a:buNone/>
              <a:defRPr sz="2456">
                <a:solidFill>
                  <a:schemeClr val="bg1"/>
                </a:solidFill>
              </a:defRPr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02A8-78D6-4C85-B5CA-A730D0DE73F9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53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AA570C-1BBC-4CDB-A506-E6982C6B7BDD}"/>
              </a:ext>
            </a:extLst>
          </p:cNvPr>
          <p:cNvSpPr/>
          <p:nvPr userDrawn="1"/>
        </p:nvSpPr>
        <p:spPr>
          <a:xfrm>
            <a:off x="0" y="0"/>
            <a:ext cx="10691813" cy="1461188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84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3FF67-1633-4DD4-99C9-C98EEFE7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7894138" cy="13106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BBB1-D145-40B9-81B9-93197AFA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46" y="2012414"/>
            <a:ext cx="1025542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B31C-A208-4978-9A1D-EA4662D26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920" y="7006699"/>
            <a:ext cx="15224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09AC-132C-4619-AAF5-6D0CFC9F9CF1}" type="datetime1">
              <a:rPr lang="en-AU" smtClean="0"/>
              <a:t>3/06/2021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266F-310A-4449-8A29-6F1ACA0C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467986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F9F2-B7AF-45F0-96E3-4AB78790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51" y="7006699"/>
            <a:ext cx="5052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74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hf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emo.webex.com/aemo/j.php?MTID=me8fc811590cbd7e7bfb6687cb357d2e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o.com.au/-/media/Files/Electricity/NEM/5MS/Program-Information/2018/5MS_What-is-global-settlement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mo.com.au/Electricity/National-Electricity-Market-NEM/Five-Minute-Settlement/Procedures-Workstream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o.com.au/Electricity/National-Electricity-Market-NEM/Five-Minute-Settlemen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emo.com.au/Electricity/National-Electricity-Market-NEM/Five-Minute-Settlement/Systems-Workstream/Systems-Technical-Documents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5ms@aemo.com.a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mo.com.au/Electricity/National-Electricity-Market-NEM/Five-Minute-Settlemen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o.com.au/Electricity/National-Electricity-Market-NEM/Five-Minute-Settleme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588" y="2262908"/>
            <a:ext cx="9205440" cy="1993231"/>
          </a:xfrm>
        </p:spPr>
        <p:txBody>
          <a:bodyPr>
            <a:normAutofit fontScale="90000"/>
          </a:bodyPr>
          <a:lstStyle/>
          <a:p>
            <a:r>
              <a:rPr lang="en-AU" dirty="0"/>
              <a:t>Five-Minute Settlement &amp; Global Settlement Program</a:t>
            </a:r>
            <a:br>
              <a:rPr lang="en-AU" dirty="0"/>
            </a:b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588" y="3832350"/>
            <a:ext cx="8018860" cy="690490"/>
          </a:xfrm>
        </p:spPr>
        <p:txBody>
          <a:bodyPr>
            <a:normAutofit/>
          </a:bodyPr>
          <a:lstStyle/>
          <a:p>
            <a:r>
              <a:rPr lang="en-AU" dirty="0"/>
              <a:t>Stakeholder Information Session 3, </a:t>
            </a:r>
            <a:r>
              <a:rPr lang="en-AU" sz="2500" dirty="0"/>
              <a:t>26 June 2019</a:t>
            </a:r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786A2E3-196B-4987-861F-72C20A7F2BDA}"/>
              </a:ext>
            </a:extLst>
          </p:cNvPr>
          <p:cNvSpPr txBox="1">
            <a:spLocks/>
          </p:cNvSpPr>
          <p:nvPr/>
        </p:nvSpPr>
        <p:spPr>
          <a:xfrm>
            <a:off x="735588" y="4522840"/>
            <a:ext cx="7849880" cy="2212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245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0964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u="sng" dirty="0">
                <a:hlinkClick r:id="rId2"/>
              </a:rPr>
              <a:t>Join </a:t>
            </a:r>
            <a:r>
              <a:rPr lang="en-AU" u="sng" dirty="0" err="1">
                <a:hlinkClick r:id="rId2"/>
              </a:rPr>
              <a:t>Webex</a:t>
            </a:r>
            <a:r>
              <a:rPr lang="en-AU" u="sng" dirty="0">
                <a:hlinkClick r:id="rId2"/>
              </a:rPr>
              <a:t> meeting</a:t>
            </a:r>
            <a:r>
              <a:rPr lang="en-AU" dirty="0"/>
              <a:t>  </a:t>
            </a:r>
            <a:r>
              <a:rPr lang="en-AU" sz="2100" cap="all" dirty="0"/>
              <a:t>(click to follow link) </a:t>
            </a:r>
            <a:br>
              <a:rPr lang="en-AU" dirty="0"/>
            </a:br>
            <a:r>
              <a:rPr lang="en-AU" dirty="0"/>
              <a:t> </a:t>
            </a:r>
            <a:br>
              <a:rPr lang="en-AU" dirty="0"/>
            </a:br>
            <a:r>
              <a:rPr lang="en-AU" sz="2200" dirty="0"/>
              <a:t>MEETING NUMBER (ACCESS CODE): 575 845 533</a:t>
            </a:r>
          </a:p>
          <a:p>
            <a:r>
              <a:rPr lang="en-AU" sz="2200" dirty="0"/>
              <a:t>MEETING PASSWRD: F4X29742</a:t>
            </a:r>
          </a:p>
          <a:p>
            <a:endParaRPr lang="en-AU" sz="2200" dirty="0"/>
          </a:p>
          <a:p>
            <a:r>
              <a:rPr lang="en-AU" sz="2200" dirty="0"/>
              <a:t>DIAL IN: 1800 468 102 / 02 9037 0069  </a:t>
            </a:r>
          </a:p>
          <a:p>
            <a:r>
              <a:rPr lang="en-AU" sz="2200" dirty="0"/>
              <a:t>ACCESS CODE: 575 845 533</a:t>
            </a:r>
          </a:p>
          <a:p>
            <a:r>
              <a:rPr lang="en-AU" sz="2200" dirty="0"/>
              <a:t>MEETING PASSWORD: 349 297 42</a:t>
            </a:r>
          </a:p>
        </p:txBody>
      </p:sp>
    </p:spTree>
    <p:extLst>
      <p:ext uri="{BB962C8B-B14F-4D97-AF65-F5344CB8AC3E}">
        <p14:creationId xmlns:p14="http://schemas.microsoft.com/office/powerpoint/2010/main" val="168387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230061" cy="1310695"/>
          </a:xfrm>
        </p:spPr>
        <p:txBody>
          <a:bodyPr/>
          <a:lstStyle/>
          <a:p>
            <a:r>
              <a:rPr lang="en-AU" dirty="0"/>
              <a:t>What is required to implement 5MS?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21840"/>
            <a:ext cx="10255425" cy="5387342"/>
          </a:xfrm>
        </p:spPr>
        <p:txBody>
          <a:bodyPr>
            <a:normAutofit/>
          </a:bodyPr>
          <a:lstStyle/>
          <a:p>
            <a:r>
              <a:rPr lang="en-AU" sz="2800" dirty="0"/>
              <a:t>From 1 July 2021, following processes need to change to 5 minute basis: </a:t>
            </a:r>
          </a:p>
          <a:p>
            <a:pPr lvl="1"/>
            <a:r>
              <a:rPr lang="en-AU" sz="2400" dirty="0"/>
              <a:t>Bidding and offering into the NEM </a:t>
            </a:r>
          </a:p>
          <a:p>
            <a:pPr lvl="1"/>
            <a:r>
              <a:rPr lang="en-AU" sz="2400" dirty="0"/>
              <a:t>Settlement </a:t>
            </a:r>
          </a:p>
          <a:p>
            <a:pPr lvl="1"/>
            <a:r>
              <a:rPr lang="en-AU" sz="2400" dirty="0"/>
              <a:t>Intervention pricing </a:t>
            </a:r>
          </a:p>
          <a:p>
            <a:pPr lvl="1"/>
            <a:r>
              <a:rPr lang="en-AU" sz="2400" dirty="0"/>
              <a:t>Calculation of trading amounts and the cumulative price threshold</a:t>
            </a:r>
          </a:p>
          <a:p>
            <a:r>
              <a:rPr lang="en-AU" sz="2800" dirty="0"/>
              <a:t>This means that AEMO and market participants will need to: </a:t>
            </a:r>
          </a:p>
          <a:p>
            <a:pPr lvl="1"/>
            <a:r>
              <a:rPr lang="en-AU" sz="2400" dirty="0"/>
              <a:t>upgrade </a:t>
            </a:r>
            <a:r>
              <a:rPr lang="en-AU" sz="2400" b="1" dirty="0"/>
              <a:t>metering</a:t>
            </a:r>
            <a:r>
              <a:rPr lang="en-AU" sz="2400" dirty="0"/>
              <a:t> to provide 5 minute data (where required)</a:t>
            </a:r>
          </a:p>
          <a:p>
            <a:pPr lvl="1"/>
            <a:r>
              <a:rPr lang="en-AU" sz="2400" dirty="0"/>
              <a:t>upgrade </a:t>
            </a:r>
            <a:r>
              <a:rPr lang="en-AU" sz="2400" b="1" dirty="0"/>
              <a:t>IT systems</a:t>
            </a:r>
            <a:r>
              <a:rPr lang="en-AU" sz="2400" dirty="0"/>
              <a:t> to store and process 5 minute data</a:t>
            </a:r>
          </a:p>
          <a:p>
            <a:pPr lvl="1"/>
            <a:r>
              <a:rPr lang="en-AU" sz="2400" dirty="0"/>
              <a:t>review/update existing </a:t>
            </a:r>
            <a:r>
              <a:rPr lang="en-AU" sz="2400" b="1" dirty="0"/>
              <a:t>contract</a:t>
            </a:r>
            <a:r>
              <a:rPr lang="en-AU" sz="2400" dirty="0"/>
              <a:t> terms and conditions</a:t>
            </a:r>
          </a:p>
          <a:p>
            <a:r>
              <a:rPr lang="en-AU" sz="2800" dirty="0"/>
              <a:t>AEMO also has to update its procedures by December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06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GS rule overview and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Emily Brodie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5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F6684C-C152-47A3-A855-94A969EB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Global settlement recap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72E59-F762-49A4-9396-EEDC0038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1807137"/>
            <a:ext cx="10255425" cy="4796544"/>
          </a:xfrm>
        </p:spPr>
        <p:txBody>
          <a:bodyPr>
            <a:normAutofit fontScale="92500" lnSpcReduction="10000"/>
          </a:bodyPr>
          <a:lstStyle/>
          <a:p>
            <a:r>
              <a:rPr lang="en-AU" sz="3200" dirty="0"/>
              <a:t>On 6 December 2018, the AEMC finalised a rule to implement Global Settlement (GS)</a:t>
            </a:r>
          </a:p>
          <a:p>
            <a:r>
              <a:rPr lang="en-AU" sz="3200" dirty="0"/>
              <a:t>GS is an alternative methodology for settling electricity within a distribution area. It will replace settlement-by-difference. GS will:</a:t>
            </a:r>
          </a:p>
          <a:p>
            <a:pPr lvl="1"/>
            <a:r>
              <a:rPr lang="en-AU" sz="2800" dirty="0"/>
              <a:t>remove any inequity between retailers</a:t>
            </a:r>
          </a:p>
          <a:p>
            <a:pPr lvl="1"/>
            <a:r>
              <a:rPr lang="en-AU" sz="2800" dirty="0"/>
              <a:t>provide visibility of the unaccounted for energy (UFE) within distribution areas</a:t>
            </a:r>
          </a:p>
          <a:p>
            <a:r>
              <a:rPr lang="en-AU" sz="3200" dirty="0"/>
              <a:t>More information is provided in the Global Settlement fact sheet: </a:t>
            </a:r>
            <a:r>
              <a:rPr lang="en-AU" sz="3200" dirty="0">
                <a:hlinkClick r:id="rId2"/>
              </a:rPr>
              <a:t>http://www.aemo.com.au/-/media/Files/Electricity/NEM/5MS/Program-Information/2018/5MS_What-is-global-settlement.pdf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3BDEF-A7EC-4BD3-87FB-F0A9075F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628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5A57-2C93-4E98-B9C0-9517BEEA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10071309" cy="131069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z="3860" dirty="0"/>
              <a:t>Settlements by Difference vs Global Settlements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AFE5-425A-4E91-B532-6EA5EE80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13</a:t>
            </a:fld>
            <a:endParaRPr lang="en-AU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C8DFC7-6CDB-418A-A4B4-862322824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67" y="1550269"/>
            <a:ext cx="8367277" cy="59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4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FFEC-D002-4368-A4F5-02BC8DA8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147765" cy="1310695"/>
          </a:xfrm>
        </p:spPr>
        <p:txBody>
          <a:bodyPr>
            <a:normAutofit/>
          </a:bodyPr>
          <a:lstStyle/>
          <a:p>
            <a:r>
              <a:rPr lang="en-AU" dirty="0"/>
              <a:t>Global settlement implementation timeline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E4ADE8-53E7-48DC-9376-992D304688A0}"/>
              </a:ext>
            </a:extLst>
          </p:cNvPr>
          <p:cNvGraphicFramePr/>
          <p:nvPr/>
        </p:nvGraphicFramePr>
        <p:xfrm>
          <a:off x="206547" y="1888511"/>
          <a:ext cx="10400493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0D4AA3-E59A-4AB4-A342-D238B6CC49AB}"/>
              </a:ext>
            </a:extLst>
          </p:cNvPr>
          <p:cNvSpPr txBox="1"/>
          <p:nvPr/>
        </p:nvSpPr>
        <p:spPr>
          <a:xfrm>
            <a:off x="3246120" y="5797296"/>
            <a:ext cx="209978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New </a:t>
            </a:r>
            <a:r>
              <a:rPr lang="en-AU" i="1" dirty="0"/>
              <a:t>procedure</a:t>
            </a:r>
            <a:r>
              <a:rPr lang="en-AU" dirty="0"/>
              <a:t> required </a:t>
            </a:r>
          </a:p>
          <a:p>
            <a:pPr algn="ctr"/>
            <a:r>
              <a:rPr lang="en-AU" dirty="0"/>
              <a:t>[NER 3.15.5(d) and 11.112.5]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00045-3FD4-411F-801D-51E3F5C37A17}"/>
              </a:ext>
            </a:extLst>
          </p:cNvPr>
          <p:cNvSpPr txBox="1"/>
          <p:nvPr/>
        </p:nvSpPr>
        <p:spPr>
          <a:xfrm>
            <a:off x="8100685" y="5704416"/>
            <a:ext cx="244461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New </a:t>
            </a:r>
            <a:r>
              <a:rPr lang="en-AU" i="1" dirty="0"/>
              <a:t>annual report</a:t>
            </a:r>
          </a:p>
          <a:p>
            <a:pPr algn="ctr"/>
            <a:r>
              <a:rPr lang="en-AU" dirty="0"/>
              <a:t>[NER 3.15.5B] and new </a:t>
            </a:r>
            <a:r>
              <a:rPr lang="en-AU" i="1" dirty="0"/>
              <a:t>reporting guidelines</a:t>
            </a:r>
            <a:r>
              <a:rPr lang="en-AU" dirty="0"/>
              <a:t> [NER 3.15.5B(d) and 11.112.6]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0DEB-C05A-4F60-A675-2BB29D80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63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A612-24E4-48B1-AAE7-46399B84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019749" cy="1310695"/>
          </a:xfrm>
        </p:spPr>
        <p:txBody>
          <a:bodyPr/>
          <a:lstStyle/>
          <a:p>
            <a:r>
              <a:rPr lang="en-AU" dirty="0"/>
              <a:t>Key areas affected by global settlement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05295-AC33-49ED-B2DE-7A75531EB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1930117"/>
            <a:ext cx="10255425" cy="5076581"/>
          </a:xfrm>
        </p:spPr>
        <p:txBody>
          <a:bodyPr>
            <a:normAutofit lnSpcReduction="10000"/>
          </a:bodyPr>
          <a:lstStyle/>
          <a:p>
            <a:r>
              <a:rPr lang="en-AU" sz="2800" dirty="0"/>
              <a:t>GS is being implemented in parallel with 5MS</a:t>
            </a:r>
          </a:p>
          <a:p>
            <a:r>
              <a:rPr lang="en-AU" sz="2800" dirty="0"/>
              <a:t>Some market procedures – these are being consulted on as part of the metering and settlements packages</a:t>
            </a:r>
          </a:p>
          <a:p>
            <a:r>
              <a:rPr lang="en-AU" sz="2800" dirty="0"/>
              <a:t>AEMO and participants’ IT systems – changes across both retail and wholesale systems</a:t>
            </a:r>
          </a:p>
          <a:p>
            <a:r>
              <a:rPr lang="en-AU" sz="2800" dirty="0"/>
              <a:t>Additional data:</a:t>
            </a:r>
          </a:p>
          <a:p>
            <a:pPr lvl="1"/>
            <a:r>
              <a:rPr lang="en-AU" sz="2400" dirty="0"/>
              <a:t>NSPs/MDPs required to provide information on </a:t>
            </a:r>
            <a:r>
              <a:rPr lang="en-AU" sz="2400" i="1" dirty="0"/>
              <a:t>non-contestable unmetered loads</a:t>
            </a:r>
          </a:p>
          <a:p>
            <a:pPr lvl="1"/>
            <a:r>
              <a:rPr lang="en-AU" sz="2400" dirty="0"/>
              <a:t>MDPs required to provide metering data for all connection points</a:t>
            </a:r>
          </a:p>
          <a:p>
            <a:r>
              <a:rPr lang="en-AU" sz="2800" dirty="0"/>
              <a:t>AEMO will begin publishing UFE from 1 July 2021:</a:t>
            </a:r>
          </a:p>
          <a:p>
            <a:pPr lvl="1"/>
            <a:r>
              <a:rPr lang="en-AU" sz="2400" dirty="0"/>
              <a:t>no financial impact to retailers from UFE allocation from 1 July 2021 to 5 February 2022</a:t>
            </a:r>
          </a:p>
          <a:p>
            <a:pPr lvl="1"/>
            <a:r>
              <a:rPr lang="en-AU" sz="2400" dirty="0"/>
              <a:t>UFE allocation will be financial from 6 February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D1FB9-E0A1-4A5C-BA5D-78A7C5CC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96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AEMO’s 5MS &amp; GS Implementation Plan and Program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Graeme Windley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615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5FBC04-3202-47C2-8CB7-0C8A8CBC05FF}"/>
              </a:ext>
            </a:extLst>
          </p:cNvPr>
          <p:cNvSpPr/>
          <p:nvPr/>
        </p:nvSpPr>
        <p:spPr>
          <a:xfrm>
            <a:off x="288934" y="5674804"/>
            <a:ext cx="9973933" cy="1098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3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F362E-6B3C-4DA0-B760-7B8162479005}"/>
              </a:ext>
            </a:extLst>
          </p:cNvPr>
          <p:cNvSpPr/>
          <p:nvPr/>
        </p:nvSpPr>
        <p:spPr>
          <a:xfrm>
            <a:off x="288934" y="1949831"/>
            <a:ext cx="9973933" cy="3671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32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93F80-30B9-4452-9B06-6CE2C36F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21" y="300157"/>
            <a:ext cx="8098054" cy="1042731"/>
          </a:xfrm>
        </p:spPr>
        <p:txBody>
          <a:bodyPr/>
          <a:lstStyle/>
          <a:p>
            <a:r>
              <a:rPr lang="en-AU" dirty="0"/>
              <a:t>Program Scope (IT Focus)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086B77-8BE8-4698-BB8B-8DB907C98EF2}"/>
              </a:ext>
            </a:extLst>
          </p:cNvPr>
          <p:cNvSpPr/>
          <p:nvPr/>
        </p:nvSpPr>
        <p:spPr>
          <a:xfrm>
            <a:off x="2695088" y="1975839"/>
            <a:ext cx="1787871" cy="42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1114" b="1" dirty="0"/>
              <a:t>Dispatch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4B2FF5-13FA-4E9D-B57F-636CED2256CD}"/>
              </a:ext>
            </a:extLst>
          </p:cNvPr>
          <p:cNvSpPr/>
          <p:nvPr/>
        </p:nvSpPr>
        <p:spPr>
          <a:xfrm>
            <a:off x="7603818" y="1975839"/>
            <a:ext cx="1787871" cy="42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1114" b="1" dirty="0"/>
              <a:t>Settlements 	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098576-C7B6-4491-B9D2-896BD52FEEE0}"/>
              </a:ext>
            </a:extLst>
          </p:cNvPr>
          <p:cNvSpPr/>
          <p:nvPr/>
        </p:nvSpPr>
        <p:spPr>
          <a:xfrm>
            <a:off x="2695088" y="2229045"/>
            <a:ext cx="2119344" cy="878856"/>
          </a:xfrm>
          <a:prstGeom prst="roundRect">
            <a:avLst>
              <a:gd name="adj" fmla="val 32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Function</a:t>
            </a:r>
          </a:p>
          <a:p>
            <a:pPr lvl="0"/>
            <a:r>
              <a:rPr lang="en-AU" sz="875" dirty="0">
                <a:solidFill>
                  <a:schemeClr val="tx1"/>
                </a:solidFill>
              </a:rPr>
              <a:t>Manages demand forecasting and the dispatch price every 5-minutes (and aggregates spot price every 30 minutes). Ensures electricity demand is met.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84DBF6-AABF-4FE8-A4E4-5BAC34E0C102}"/>
              </a:ext>
            </a:extLst>
          </p:cNvPr>
          <p:cNvSpPr/>
          <p:nvPr/>
        </p:nvSpPr>
        <p:spPr>
          <a:xfrm>
            <a:off x="7603819" y="2229045"/>
            <a:ext cx="2119344" cy="878856"/>
          </a:xfrm>
          <a:prstGeom prst="roundRect">
            <a:avLst>
              <a:gd name="adj" fmla="val 35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Function</a:t>
            </a:r>
          </a:p>
          <a:p>
            <a:pPr lvl="0"/>
            <a:r>
              <a:rPr lang="en-AU" sz="875" dirty="0">
                <a:solidFill>
                  <a:schemeClr val="tx1"/>
                </a:solidFill>
              </a:rPr>
              <a:t>Manages the calculation of financial liabilities and credits between market participants daily and settles all trade in the NEM on a weekly basis.</a:t>
            </a:r>
          </a:p>
          <a:p>
            <a:pPr lvl="0"/>
            <a:endParaRPr lang="en-AU" sz="875" b="1" dirty="0">
              <a:solidFill>
                <a:schemeClr val="tx1"/>
              </a:solidFill>
            </a:endParaRPr>
          </a:p>
          <a:p>
            <a:pPr>
              <a:spcAft>
                <a:spcPts val="477"/>
              </a:spcAft>
            </a:pPr>
            <a:endParaRPr lang="en-AU" sz="875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DD418-3D54-41D4-9961-A09B0B70D6A9}"/>
              </a:ext>
            </a:extLst>
          </p:cNvPr>
          <p:cNvSpPr/>
          <p:nvPr/>
        </p:nvSpPr>
        <p:spPr>
          <a:xfrm>
            <a:off x="5182989" y="1983922"/>
            <a:ext cx="1787871" cy="429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1114" b="1" dirty="0"/>
              <a:t>Metering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A673A6-4BF9-4E95-B7B4-8D57962B951A}"/>
              </a:ext>
            </a:extLst>
          </p:cNvPr>
          <p:cNvSpPr/>
          <p:nvPr/>
        </p:nvSpPr>
        <p:spPr>
          <a:xfrm>
            <a:off x="5182988" y="2237127"/>
            <a:ext cx="2119344" cy="871610"/>
          </a:xfrm>
          <a:prstGeom prst="roundRect">
            <a:avLst>
              <a:gd name="adj" fmla="val 32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Function </a:t>
            </a:r>
          </a:p>
          <a:p>
            <a:pPr lvl="0"/>
            <a:r>
              <a:rPr lang="en-AU" sz="875" dirty="0">
                <a:solidFill>
                  <a:schemeClr val="tx1"/>
                </a:solidFill>
              </a:rPr>
              <a:t>Manages receipt and storage of market data (metering and standing data). Metering prepares data for market settlement and enables market reporting.</a:t>
            </a:r>
          </a:p>
          <a:p>
            <a:pPr lvl="0"/>
            <a:endParaRPr lang="en-AU" sz="875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14BEA3-24E1-49BB-9781-F4218978D13F}"/>
              </a:ext>
            </a:extLst>
          </p:cNvPr>
          <p:cNvSpPr/>
          <p:nvPr/>
        </p:nvSpPr>
        <p:spPr>
          <a:xfrm>
            <a:off x="2210060" y="5291134"/>
            <a:ext cx="7950659" cy="286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114" b="1" dirty="0"/>
              <a:t>Infrastructure / External Web Development / Internal webMethods Integration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F91E9D-795B-4A63-9D6D-54E036CE13A8}"/>
              </a:ext>
            </a:extLst>
          </p:cNvPr>
          <p:cNvSpPr/>
          <p:nvPr/>
        </p:nvSpPr>
        <p:spPr>
          <a:xfrm>
            <a:off x="2210061" y="5755237"/>
            <a:ext cx="7950659" cy="286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114" b="1" dirty="0"/>
              <a:t>Market Procedures, Stakeholder engagement and market/industry readiness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FCA35C7-16D4-4A37-9912-D98A716C77DF}"/>
              </a:ext>
            </a:extLst>
          </p:cNvPr>
          <p:cNvSpPr/>
          <p:nvPr/>
        </p:nvSpPr>
        <p:spPr>
          <a:xfrm>
            <a:off x="2210062" y="6094579"/>
            <a:ext cx="7950659" cy="286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114" b="1" dirty="0"/>
              <a:t>Process Mapping, Change and Training, Cutover and Transition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A1D9E3-4239-4564-86C6-E11680DB8EE5}"/>
              </a:ext>
            </a:extLst>
          </p:cNvPr>
          <p:cNvSpPr/>
          <p:nvPr/>
        </p:nvSpPr>
        <p:spPr>
          <a:xfrm>
            <a:off x="2210063" y="6433918"/>
            <a:ext cx="7950659" cy="286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114" b="1" dirty="0"/>
              <a:t>Program Management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ADEA52-C50A-472F-993E-E671B4051982}"/>
              </a:ext>
            </a:extLst>
          </p:cNvPr>
          <p:cNvSpPr/>
          <p:nvPr/>
        </p:nvSpPr>
        <p:spPr>
          <a:xfrm>
            <a:off x="2695087" y="3140779"/>
            <a:ext cx="2119344" cy="1428929"/>
          </a:xfrm>
          <a:prstGeom prst="roundRect">
            <a:avLst>
              <a:gd name="adj" fmla="val 32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Scope of change 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Increase daily bidding intervals from 48 to 288. 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New data structures required to receive, use and store five-minute bids and offers.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Changes required to calculate the floor price and price cap.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AEMO to publish five-minute data.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03179C8-C22F-4C4E-9255-579367327B79}"/>
              </a:ext>
            </a:extLst>
          </p:cNvPr>
          <p:cNvSpPr/>
          <p:nvPr/>
        </p:nvSpPr>
        <p:spPr>
          <a:xfrm>
            <a:off x="5182988" y="3145533"/>
            <a:ext cx="2119344" cy="1424554"/>
          </a:xfrm>
          <a:prstGeom prst="roundRect">
            <a:avLst>
              <a:gd name="adj" fmla="val 32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Scope of change 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Enable receipt of metering data every 5 minutes.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Enable management of &gt;2 trillion data points by 2028.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Change profiling algorithms to derive 5 minute energy data.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Enable energy allocation to be at 5, 15 and 30 minute intervals.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675073-C109-4BA2-A662-E0A066CC8C2D}"/>
              </a:ext>
            </a:extLst>
          </p:cNvPr>
          <p:cNvSpPr/>
          <p:nvPr/>
        </p:nvSpPr>
        <p:spPr>
          <a:xfrm>
            <a:off x="7603819" y="3140779"/>
            <a:ext cx="2119344" cy="1424554"/>
          </a:xfrm>
          <a:prstGeom prst="roundRect">
            <a:avLst>
              <a:gd name="adj" fmla="val 32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Scope of change 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Enable settlement on 5 min granularity, 5 min price, and Marginal Loss Factors (MLF)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Settlement estimations will calculate energy transactions per 5 min period.</a:t>
            </a:r>
          </a:p>
          <a:p>
            <a:pPr marL="136408" indent="-136408">
              <a:buFont typeface="Arial" panose="020B0604020202020204" pitchFamily="34" charset="0"/>
              <a:buChar char="•"/>
            </a:pPr>
            <a:r>
              <a:rPr lang="en-AU" sz="875" dirty="0">
                <a:solidFill>
                  <a:schemeClr val="tx1"/>
                </a:solidFill>
              </a:rPr>
              <a:t>Additional calculations (i.e. market ancillary services, FACS), to be calculated with 5-minute data.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51DC40-C0E6-4A04-85E6-081BA406A4F2}"/>
              </a:ext>
            </a:extLst>
          </p:cNvPr>
          <p:cNvSpPr/>
          <p:nvPr/>
        </p:nvSpPr>
        <p:spPr>
          <a:xfrm>
            <a:off x="2695087" y="4621136"/>
            <a:ext cx="2119344" cy="594883"/>
          </a:xfrm>
          <a:prstGeom prst="roundRect">
            <a:avLst>
              <a:gd name="adj" fmla="val 32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Solution Path</a:t>
            </a:r>
          </a:p>
          <a:p>
            <a:pPr lvl="0"/>
            <a:r>
              <a:rPr lang="en-AU" sz="875" dirty="0">
                <a:solidFill>
                  <a:schemeClr val="tx1"/>
                </a:solidFill>
              </a:rPr>
              <a:t>Enhance Legacy Systems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E78E99-125F-4D7F-BCDB-6A6837DE52FE}"/>
              </a:ext>
            </a:extLst>
          </p:cNvPr>
          <p:cNvSpPr/>
          <p:nvPr/>
        </p:nvSpPr>
        <p:spPr>
          <a:xfrm>
            <a:off x="7603818" y="4621136"/>
            <a:ext cx="2119344" cy="594883"/>
          </a:xfrm>
          <a:prstGeom prst="roundRect">
            <a:avLst>
              <a:gd name="adj" fmla="val 35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Solution Path</a:t>
            </a:r>
          </a:p>
          <a:p>
            <a:pPr lvl="0"/>
            <a:r>
              <a:rPr lang="en-AU" sz="875" dirty="0">
                <a:solidFill>
                  <a:schemeClr val="tx1"/>
                </a:solidFill>
              </a:rPr>
              <a:t>Enhance Legacy Systems</a:t>
            </a:r>
            <a:endParaRPr lang="en-AU" sz="875" b="1" dirty="0">
              <a:solidFill>
                <a:schemeClr val="tx1"/>
              </a:solidFill>
            </a:endParaRPr>
          </a:p>
          <a:p>
            <a:pPr>
              <a:spcAft>
                <a:spcPts val="477"/>
              </a:spcAft>
            </a:pPr>
            <a:endParaRPr lang="en-AU" sz="875" b="1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C2FA873-B861-47ED-8D6C-FBF7ABC3B396}"/>
              </a:ext>
            </a:extLst>
          </p:cNvPr>
          <p:cNvSpPr/>
          <p:nvPr/>
        </p:nvSpPr>
        <p:spPr>
          <a:xfrm>
            <a:off x="5182988" y="4629218"/>
            <a:ext cx="2119344" cy="589978"/>
          </a:xfrm>
          <a:prstGeom prst="roundRect">
            <a:avLst>
              <a:gd name="adj" fmla="val 324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875" b="1" dirty="0">
                <a:solidFill>
                  <a:schemeClr val="tx1"/>
                </a:solidFill>
              </a:rPr>
              <a:t>Solution Path</a:t>
            </a:r>
          </a:p>
          <a:p>
            <a:pPr lvl="0"/>
            <a:r>
              <a:rPr lang="en-AU" sz="875" dirty="0">
                <a:solidFill>
                  <a:schemeClr val="tx1"/>
                </a:solidFill>
              </a:rPr>
              <a:t>Build New Solution using Strategic Technologies</a:t>
            </a:r>
          </a:p>
          <a:p>
            <a:pPr lvl="0"/>
            <a:endParaRPr lang="en-AU" sz="875" b="1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6DF882-583A-4EC8-A222-5DA13C664CAE}"/>
              </a:ext>
            </a:extLst>
          </p:cNvPr>
          <p:cNvSpPr/>
          <p:nvPr/>
        </p:nvSpPr>
        <p:spPr>
          <a:xfrm>
            <a:off x="345014" y="3140778"/>
            <a:ext cx="1593965" cy="63905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1579" b="1" dirty="0"/>
              <a:t>IT Workstreams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ADF6CA-0197-4CB6-9EEA-C68BF59507C6}"/>
              </a:ext>
            </a:extLst>
          </p:cNvPr>
          <p:cNvSpPr/>
          <p:nvPr/>
        </p:nvSpPr>
        <p:spPr>
          <a:xfrm>
            <a:off x="288934" y="5794859"/>
            <a:ext cx="1593965" cy="63905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AU" sz="1579" b="1" dirty="0"/>
              <a:t>Remainder 5MS &amp; GS Program </a:t>
            </a:r>
          </a:p>
        </p:txBody>
      </p:sp>
    </p:spTree>
    <p:extLst>
      <p:ext uri="{BB962C8B-B14F-4D97-AF65-F5344CB8AC3E}">
        <p14:creationId xmlns:p14="http://schemas.microsoft.com/office/powerpoint/2010/main" val="137047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66" y="389123"/>
            <a:ext cx="9649968" cy="1042731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5MS Program Timeline – Level 1 Milestones</a:t>
            </a:r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216708" y="657838"/>
            <a:ext cx="242485" cy="2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AU" sz="1432"/>
          </a:p>
        </p:txBody>
      </p:sp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A50559D3-2CB7-4CCE-B4F4-60A219D7542A}"/>
              </a:ext>
            </a:extLst>
          </p:cNvPr>
          <p:cNvGraphicFramePr>
            <a:graphicFrameLocks noGrp="1"/>
          </p:cNvGraphicFramePr>
          <p:nvPr/>
        </p:nvGraphicFramePr>
        <p:xfrm>
          <a:off x="161866" y="1821867"/>
          <a:ext cx="10304296" cy="4762156"/>
        </p:xfrm>
        <a:graphic>
          <a:graphicData uri="http://schemas.openxmlformats.org/drawingml/2006/table">
            <a:tbl>
              <a:tblPr firstRow="1" bandRow="1"/>
              <a:tblGrid>
                <a:gridCol w="2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13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21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733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9596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65482572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16545951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85001890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98234770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57081204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22060082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110054988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49845987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1484965068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74224935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80870504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81659345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421611599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73394245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55815901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55314911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119950235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81933192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10390743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506370639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14444736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353122890"/>
                    </a:ext>
                  </a:extLst>
                </a:gridCol>
              </a:tblGrid>
              <a:tr h="209565"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0141" marR="60141" marT="30071" marB="300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57"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JUJ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734"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AU" sz="1400"/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0589D9D-B395-4091-BC88-A0BFC34A45A8}"/>
              </a:ext>
            </a:extLst>
          </p:cNvPr>
          <p:cNvCxnSpPr>
            <a:cxnSpLocks/>
          </p:cNvCxnSpPr>
          <p:nvPr/>
        </p:nvCxnSpPr>
        <p:spPr>
          <a:xfrm>
            <a:off x="3405255" y="2305015"/>
            <a:ext cx="0" cy="402439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CBD5DE1-C291-4C61-8A9C-221DB96D826D}"/>
              </a:ext>
            </a:extLst>
          </p:cNvPr>
          <p:cNvCxnSpPr>
            <a:cxnSpLocks/>
            <a:stCxn id="182" idx="2"/>
          </p:cNvCxnSpPr>
          <p:nvPr/>
        </p:nvCxnSpPr>
        <p:spPr>
          <a:xfrm>
            <a:off x="10261124" y="2552389"/>
            <a:ext cx="0" cy="3725294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6174CD5-EA49-420F-81AA-E31F0DC98166}"/>
              </a:ext>
            </a:extLst>
          </p:cNvPr>
          <p:cNvCxnSpPr>
            <a:cxnSpLocks/>
            <a:stCxn id="169" idx="2"/>
          </p:cNvCxnSpPr>
          <p:nvPr/>
        </p:nvCxnSpPr>
        <p:spPr>
          <a:xfrm flipH="1">
            <a:off x="8290953" y="2481610"/>
            <a:ext cx="1" cy="3850547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308BC65-1FFF-4D0D-84D2-1A86AB08E653}"/>
              </a:ext>
            </a:extLst>
          </p:cNvPr>
          <p:cNvCxnSpPr>
            <a:cxnSpLocks/>
            <a:stCxn id="170" idx="2"/>
          </p:cNvCxnSpPr>
          <p:nvPr/>
        </p:nvCxnSpPr>
        <p:spPr>
          <a:xfrm>
            <a:off x="6828121" y="2488596"/>
            <a:ext cx="1" cy="382401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96F4DF7-46FD-4A13-8A07-1CD0905E695C}"/>
              </a:ext>
            </a:extLst>
          </p:cNvPr>
          <p:cNvCxnSpPr>
            <a:cxnSpLocks/>
            <a:stCxn id="181" idx="2"/>
          </p:cNvCxnSpPr>
          <p:nvPr/>
        </p:nvCxnSpPr>
        <p:spPr>
          <a:xfrm flipH="1">
            <a:off x="2998920" y="2486234"/>
            <a:ext cx="1775" cy="382638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C52442B-C336-424D-B127-A41A3F67FC68}"/>
              </a:ext>
            </a:extLst>
          </p:cNvPr>
          <p:cNvCxnSpPr>
            <a:cxnSpLocks/>
          </p:cNvCxnSpPr>
          <p:nvPr/>
        </p:nvCxnSpPr>
        <p:spPr>
          <a:xfrm flipV="1">
            <a:off x="161866" y="6312614"/>
            <a:ext cx="10328193" cy="27089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752DD63-636A-419A-B4E8-3C0C4825AC8C}"/>
              </a:ext>
            </a:extLst>
          </p:cNvPr>
          <p:cNvSpPr/>
          <p:nvPr/>
        </p:nvSpPr>
        <p:spPr>
          <a:xfrm>
            <a:off x="6729846" y="6099595"/>
            <a:ext cx="3179362" cy="182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endParaRPr lang="en-AU" sz="614" ker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Production (5min bids only)</a:t>
            </a:r>
          </a:p>
          <a:p>
            <a:pPr algn="ctr" defTabSz="801929">
              <a:defRPr/>
            </a:pPr>
            <a:endParaRPr lang="en-AU" sz="614" ker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A6CA0D8-3C24-4790-9350-4558A1C14E19}"/>
              </a:ext>
            </a:extLst>
          </p:cNvPr>
          <p:cNvGrpSpPr/>
          <p:nvPr/>
        </p:nvGrpSpPr>
        <p:grpSpPr>
          <a:xfrm>
            <a:off x="1786580" y="2305015"/>
            <a:ext cx="334192" cy="4034688"/>
            <a:chOff x="6434668" y="265324"/>
            <a:chExt cx="381083" cy="6254583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0E0E885-266B-4572-842F-71D40E0D0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668" y="265324"/>
              <a:ext cx="381083" cy="1707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defTabSz="801929">
                <a:defRPr/>
              </a:pPr>
              <a:r>
                <a:rPr lang="en-AU" sz="614" kern="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614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43AAAF0-335E-42B8-8D5A-049932301154}"/>
                </a:ext>
              </a:extLst>
            </p:cNvPr>
            <p:cNvCxnSpPr/>
            <p:nvPr/>
          </p:nvCxnSpPr>
          <p:spPr>
            <a:xfrm>
              <a:off x="6639801" y="439320"/>
              <a:ext cx="3200" cy="608058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70A4942-FB94-4814-AF87-23D8D58F80E4}"/>
              </a:ext>
            </a:extLst>
          </p:cNvPr>
          <p:cNvCxnSpPr>
            <a:cxnSpLocks/>
          </p:cNvCxnSpPr>
          <p:nvPr/>
        </p:nvCxnSpPr>
        <p:spPr>
          <a:xfrm flipV="1">
            <a:off x="673893" y="3303291"/>
            <a:ext cx="9313205" cy="4634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7107BF9-1B84-4ACD-AAEC-779899F45DBA}"/>
              </a:ext>
            </a:extLst>
          </p:cNvPr>
          <p:cNvSpPr/>
          <p:nvPr/>
        </p:nvSpPr>
        <p:spPr>
          <a:xfrm>
            <a:off x="710123" y="2791290"/>
            <a:ext cx="7847905" cy="127393"/>
          </a:xfrm>
          <a:prstGeom prst="rect">
            <a:avLst/>
          </a:prstGeom>
          <a:ln>
            <a:noFill/>
          </a:ln>
        </p:spPr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6D35B0C-0625-4802-9132-CDBBFFF621FE}"/>
              </a:ext>
            </a:extLst>
          </p:cNvPr>
          <p:cNvSpPr txBox="1"/>
          <p:nvPr/>
        </p:nvSpPr>
        <p:spPr>
          <a:xfrm rot="5400000">
            <a:off x="813438" y="2618628"/>
            <a:ext cx="292709" cy="6059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REGULATORY</a:t>
            </a:r>
            <a:endParaRPr lang="en-AU" sz="1052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4C6E143-D246-4884-9CBA-6532FD130C9F}"/>
              </a:ext>
            </a:extLst>
          </p:cNvPr>
          <p:cNvSpPr/>
          <p:nvPr/>
        </p:nvSpPr>
        <p:spPr>
          <a:xfrm>
            <a:off x="6048325" y="6099594"/>
            <a:ext cx="659649" cy="178089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Transition (30min &amp; 5min bids)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E2B0DBA-C2D5-4595-A0BC-20A001034A03}"/>
              </a:ext>
            </a:extLst>
          </p:cNvPr>
          <p:cNvSpPr txBox="1"/>
          <p:nvPr/>
        </p:nvSpPr>
        <p:spPr>
          <a:xfrm rot="5400000">
            <a:off x="795580" y="3425544"/>
            <a:ext cx="400751" cy="6657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SYSTEMS</a:t>
            </a:r>
          </a:p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DEVELOPMENT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6131356-96E1-43A1-9CB0-2FF72B625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224" y="2318975"/>
            <a:ext cx="395459" cy="16263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defTabSz="801929">
              <a:defRPr/>
            </a:pPr>
            <a:r>
              <a:rPr lang="en-AU" sz="460" kern="0">
                <a:solidFill>
                  <a:srgbClr val="FF0000"/>
                </a:solidFill>
                <a:latin typeface="Arial Black" panose="020B0A04020102020204" pitchFamily="34" charset="0"/>
              </a:rPr>
              <a:t>GS Go Live 6-2-22</a:t>
            </a:r>
            <a:endParaRPr lang="en-AU" sz="395" ker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8D0E932-8342-4955-B05A-8ADCD124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391" y="2325961"/>
            <a:ext cx="395459" cy="16263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5MS Go Live 1-7-21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18CEDC2-6E63-4DB3-AD8F-5A39EC72C030}"/>
              </a:ext>
            </a:extLst>
          </p:cNvPr>
          <p:cNvSpPr/>
          <p:nvPr/>
        </p:nvSpPr>
        <p:spPr>
          <a:xfrm>
            <a:off x="686162" y="2664306"/>
            <a:ext cx="2565994" cy="19507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b="1" kern="0">
                <a:solidFill>
                  <a:prstClr val="black"/>
                </a:solidFill>
                <a:latin typeface="Calibri" panose="020F0502020204030204"/>
              </a:rPr>
              <a:t>5MS / GS – Procedure, Guideline &amp; Document updates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C1C9DB9-3CB4-45D5-8C0E-50B3B6D5F1AB}"/>
              </a:ext>
            </a:extLst>
          </p:cNvPr>
          <p:cNvSpPr/>
          <p:nvPr/>
        </p:nvSpPr>
        <p:spPr>
          <a:xfrm>
            <a:off x="3261759" y="4757171"/>
            <a:ext cx="2338018" cy="15827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5MS Staging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3105D98F-CE76-43C6-AF20-500A5979A523}"/>
              </a:ext>
            </a:extLst>
          </p:cNvPr>
          <p:cNvCxnSpPr>
            <a:cxnSpLocks/>
          </p:cNvCxnSpPr>
          <p:nvPr/>
        </p:nvCxnSpPr>
        <p:spPr>
          <a:xfrm>
            <a:off x="9712236" y="6192549"/>
            <a:ext cx="27397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4" name="Flowchart: Decision 173">
            <a:extLst>
              <a:ext uri="{FF2B5EF4-FFF2-40B4-BE49-F238E27FC236}">
                <a16:creationId xmlns:a16="http://schemas.microsoft.com/office/drawing/2014/main" id="{938C0D50-1534-432A-B454-AED38A93B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847" y="2848206"/>
            <a:ext cx="47355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04B222A-FE16-48A9-95F6-A09D0E2A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988" y="2925208"/>
            <a:ext cx="689768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AEMO Publishes 5MS &amp; GS Procedures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7A62421-51AC-411F-9857-B3A9C3E9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915" y="2925209"/>
            <a:ext cx="718720" cy="3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IEC recommendation on B2B Procedures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168B79A-086E-467E-AD12-CA333C7EDE3D}"/>
              </a:ext>
            </a:extLst>
          </p:cNvPr>
          <p:cNvCxnSpPr>
            <a:cxnSpLocks/>
          </p:cNvCxnSpPr>
          <p:nvPr/>
        </p:nvCxnSpPr>
        <p:spPr>
          <a:xfrm>
            <a:off x="686065" y="5248912"/>
            <a:ext cx="9239668" cy="3866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45EBB59-B405-4640-BB11-E93FAB6FE035}"/>
              </a:ext>
            </a:extLst>
          </p:cNvPr>
          <p:cNvCxnSpPr>
            <a:cxnSpLocks/>
          </p:cNvCxnSpPr>
          <p:nvPr/>
        </p:nvCxnSpPr>
        <p:spPr>
          <a:xfrm>
            <a:off x="5627019" y="2305015"/>
            <a:ext cx="0" cy="4007599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6EC34E0-BE14-4FFC-8FD6-2FA49BAEA653}"/>
              </a:ext>
            </a:extLst>
          </p:cNvPr>
          <p:cNvSpPr/>
          <p:nvPr/>
        </p:nvSpPr>
        <p:spPr>
          <a:xfrm>
            <a:off x="5052955" y="4956444"/>
            <a:ext cx="4851135" cy="17124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Pre-Production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AFD9560-7670-47C4-BEDD-CB5921338B65}"/>
              </a:ext>
            </a:extLst>
          </p:cNvPr>
          <p:cNvSpPr txBox="1"/>
          <p:nvPr/>
        </p:nvSpPr>
        <p:spPr>
          <a:xfrm rot="5400000">
            <a:off x="847860" y="5063238"/>
            <a:ext cx="292709" cy="6657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READINESS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F288A81-0694-49A7-AA93-376770A6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544" y="2325446"/>
            <a:ext cx="484301" cy="1607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Proc Publish</a:t>
            </a:r>
          </a:p>
          <a:p>
            <a:pPr algn="ctr"/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1-12-19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CDDAB15-CCFA-4D5E-9EFB-BD363B71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189" y="2320392"/>
            <a:ext cx="457870" cy="23199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defTabSz="801929">
              <a:defRPr/>
            </a:pPr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New Metering </a:t>
            </a:r>
          </a:p>
          <a:p>
            <a:pPr algn="ctr" defTabSz="801929">
              <a:defRPr/>
            </a:pPr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Go Live </a:t>
            </a:r>
          </a:p>
          <a:p>
            <a:pPr algn="ctr" defTabSz="801929">
              <a:defRPr/>
            </a:pPr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1-12-22</a:t>
            </a:r>
            <a:endParaRPr lang="en-AU" sz="395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Flowchart: Decision 182">
            <a:extLst>
              <a:ext uri="{FF2B5EF4-FFF2-40B4-BE49-F238E27FC236}">
                <a16:creationId xmlns:a16="http://schemas.microsoft.com/office/drawing/2014/main" id="{4D96B294-BB01-4F5D-B685-01CD5A5A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254" y="2848206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A2FCE3B-BAB1-4450-9D86-CDAF42E4CFE7}"/>
              </a:ext>
            </a:extLst>
          </p:cNvPr>
          <p:cNvSpPr/>
          <p:nvPr/>
        </p:nvSpPr>
        <p:spPr>
          <a:xfrm>
            <a:off x="1834866" y="4098796"/>
            <a:ext cx="2593548" cy="18083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 dirty="0">
                <a:solidFill>
                  <a:prstClr val="black"/>
                </a:solidFill>
                <a:latin typeface="Calibri" panose="020F0502020204030204"/>
              </a:rPr>
              <a:t>AEMO System Development &amp; Test - RETAIL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62AB2EA-B8C7-4359-85E8-86065B592DC1}"/>
              </a:ext>
            </a:extLst>
          </p:cNvPr>
          <p:cNvCxnSpPr>
            <a:cxnSpLocks/>
          </p:cNvCxnSpPr>
          <p:nvPr/>
        </p:nvCxnSpPr>
        <p:spPr>
          <a:xfrm>
            <a:off x="5220503" y="2489155"/>
            <a:ext cx="0" cy="3850548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A2067BE-7963-4AF1-8D59-F0E26DEC8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320" y="2326520"/>
            <a:ext cx="576329" cy="16263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460" kern="0">
                <a:solidFill>
                  <a:srgbClr val="FF0000"/>
                </a:solidFill>
                <a:latin typeface="Arial Black" panose="020B0A04020102020204" pitchFamily="34" charset="0"/>
              </a:rPr>
              <a:t>MDM &amp; PAE Go Live 1-11-20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189FB18-277B-44A1-BEBD-9F0ADE4FB2DB}"/>
              </a:ext>
            </a:extLst>
          </p:cNvPr>
          <p:cNvSpPr/>
          <p:nvPr/>
        </p:nvSpPr>
        <p:spPr>
          <a:xfrm>
            <a:off x="3599433" y="2661723"/>
            <a:ext cx="2000344" cy="18345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b="1" kern="0">
                <a:solidFill>
                  <a:prstClr val="black"/>
                </a:solidFill>
                <a:latin typeface="Calibri" panose="020F0502020204030204"/>
              </a:rPr>
              <a:t>5MS Rule Amendment Window (Technical Changes)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4F34E2E-040C-4A1A-B185-B0029D517698}"/>
              </a:ext>
            </a:extLst>
          </p:cNvPr>
          <p:cNvSpPr/>
          <p:nvPr/>
        </p:nvSpPr>
        <p:spPr>
          <a:xfrm>
            <a:off x="700171" y="3360023"/>
            <a:ext cx="1186020" cy="1822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Requirements &amp; High Level Design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862D003-5119-4A79-9913-0F3FF0ABB62A}"/>
              </a:ext>
            </a:extLst>
          </p:cNvPr>
          <p:cNvCxnSpPr>
            <a:cxnSpLocks/>
          </p:cNvCxnSpPr>
          <p:nvPr/>
        </p:nvCxnSpPr>
        <p:spPr>
          <a:xfrm flipV="1">
            <a:off x="698289" y="4692641"/>
            <a:ext cx="9290486" cy="490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0" name="Flowchart: Decision 189">
            <a:extLst>
              <a:ext uri="{FF2B5EF4-FFF2-40B4-BE49-F238E27FC236}">
                <a16:creationId xmlns:a16="http://schemas.microsoft.com/office/drawing/2014/main" id="{498EA718-E609-48A6-A1E9-FD489B5B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397" y="2573886"/>
            <a:ext cx="47355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8441B4C-18AF-4ACF-8F05-06B8B143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656" y="2669176"/>
            <a:ext cx="807045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5MS &amp; UFE Publishing Go Live</a:t>
            </a:r>
          </a:p>
        </p:txBody>
      </p:sp>
      <p:sp>
        <p:nvSpPr>
          <p:cNvPr id="192" name="Flowchart: Decision 191">
            <a:extLst>
              <a:ext uri="{FF2B5EF4-FFF2-40B4-BE49-F238E27FC236}">
                <a16:creationId xmlns:a16="http://schemas.microsoft.com/office/drawing/2014/main" id="{014DDF66-A2BB-4933-8B42-3E505B00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78" y="2573886"/>
            <a:ext cx="47355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A452733-3E7B-4F66-B25D-47B6685A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1119" y="2650888"/>
            <a:ext cx="689768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GS Industry Go Live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D6EC676-B08A-4100-AF48-3B588F378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53" y="2925208"/>
            <a:ext cx="680713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Drafting Amendments submitted to AEMC</a:t>
            </a:r>
          </a:p>
        </p:txBody>
      </p:sp>
      <p:sp>
        <p:nvSpPr>
          <p:cNvPr id="195" name="Flowchart: Decision 194">
            <a:extLst>
              <a:ext uri="{FF2B5EF4-FFF2-40B4-BE49-F238E27FC236}">
                <a16:creationId xmlns:a16="http://schemas.microsoft.com/office/drawing/2014/main" id="{7452B39E-2D28-458F-89A8-EBDE3DC4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043" y="2848206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6" name="Flowchart: Decision 195">
            <a:extLst>
              <a:ext uri="{FF2B5EF4-FFF2-40B4-BE49-F238E27FC236}">
                <a16:creationId xmlns:a16="http://schemas.microsoft.com/office/drawing/2014/main" id="{F829BBBA-D924-4B84-8461-DBE55891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720" y="2573886"/>
            <a:ext cx="56602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9804990-6478-4B0E-8FDB-2666C764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739" y="2659682"/>
            <a:ext cx="741743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New Metering to be 5MS Compliant Date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F53B068-E258-442D-8C1D-7E3EB2069110}"/>
              </a:ext>
            </a:extLst>
          </p:cNvPr>
          <p:cNvSpPr/>
          <p:nvPr/>
        </p:nvSpPr>
        <p:spPr>
          <a:xfrm>
            <a:off x="1661333" y="5322311"/>
            <a:ext cx="1884897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Readiness Strategy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A0A1D88-B183-4E06-AC98-170C97BE2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232" y="5635483"/>
            <a:ext cx="680713" cy="42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Market Readiness Strategy published by AEMO</a:t>
            </a:r>
          </a:p>
        </p:txBody>
      </p:sp>
      <p:sp>
        <p:nvSpPr>
          <p:cNvPr id="200" name="Flowchart: Decision 199">
            <a:extLst>
              <a:ext uri="{FF2B5EF4-FFF2-40B4-BE49-F238E27FC236}">
                <a16:creationId xmlns:a16="http://schemas.microsoft.com/office/drawing/2014/main" id="{E5D9B12C-9AD0-47FA-B27D-76E2CE52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422" y="5558481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832E87D-1512-4A58-B692-E4673C089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49" y="5602046"/>
            <a:ext cx="680713" cy="2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5MS Market Trials commence</a:t>
            </a:r>
          </a:p>
        </p:txBody>
      </p:sp>
      <p:sp>
        <p:nvSpPr>
          <p:cNvPr id="202" name="Flowchart: Decision 201">
            <a:extLst>
              <a:ext uri="{FF2B5EF4-FFF2-40B4-BE49-F238E27FC236}">
                <a16:creationId xmlns:a16="http://schemas.microsoft.com/office/drawing/2014/main" id="{F23A4054-2B1B-4FB6-B9FC-7C2AB52A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357" y="5557119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96B2705-E670-4F5C-8763-91F6C900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232" y="5602045"/>
            <a:ext cx="576977" cy="2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5MS Market Trials conclude</a:t>
            </a:r>
          </a:p>
        </p:txBody>
      </p:sp>
      <p:sp>
        <p:nvSpPr>
          <p:cNvPr id="204" name="Flowchart: Decision 203">
            <a:extLst>
              <a:ext uri="{FF2B5EF4-FFF2-40B4-BE49-F238E27FC236}">
                <a16:creationId xmlns:a16="http://schemas.microsoft.com/office/drawing/2014/main" id="{889F269F-16FC-436B-B88D-20D21D4E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981" y="5555003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4800F1B-447B-496E-B91C-C558D8D9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658" y="5815255"/>
            <a:ext cx="673194" cy="2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Metering Accreditation Complete</a:t>
            </a:r>
          </a:p>
        </p:txBody>
      </p:sp>
      <p:sp>
        <p:nvSpPr>
          <p:cNvPr id="206" name="Flowchart: Decision 205">
            <a:extLst>
              <a:ext uri="{FF2B5EF4-FFF2-40B4-BE49-F238E27FC236}">
                <a16:creationId xmlns:a16="http://schemas.microsoft.com/office/drawing/2014/main" id="{E9812E8F-0948-47B7-BBD7-3C9AF4974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677" y="5908027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E694DC1-6662-4387-AC8B-A7869E59A893}"/>
              </a:ext>
            </a:extLst>
          </p:cNvPr>
          <p:cNvCxnSpPr>
            <a:cxnSpLocks/>
          </p:cNvCxnSpPr>
          <p:nvPr/>
        </p:nvCxnSpPr>
        <p:spPr>
          <a:xfrm>
            <a:off x="6578112" y="5934247"/>
            <a:ext cx="208098" cy="1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C730B55-6A58-4A2D-A99B-D89B8A7D02A7}"/>
              </a:ext>
            </a:extLst>
          </p:cNvPr>
          <p:cNvSpPr/>
          <p:nvPr/>
        </p:nvSpPr>
        <p:spPr>
          <a:xfrm>
            <a:off x="5446948" y="5354070"/>
            <a:ext cx="367621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Trial: 5MS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D20AC21-41CA-4001-9DF0-D3EF6C57EB65}"/>
              </a:ext>
            </a:extLst>
          </p:cNvPr>
          <p:cNvSpPr/>
          <p:nvPr/>
        </p:nvSpPr>
        <p:spPr>
          <a:xfrm>
            <a:off x="6193770" y="5358061"/>
            <a:ext cx="367621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Trial: 5MS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FDEC6CD-DF60-4E91-BFCF-52C821786A7C}"/>
              </a:ext>
            </a:extLst>
          </p:cNvPr>
          <p:cNvSpPr/>
          <p:nvPr/>
        </p:nvSpPr>
        <p:spPr>
          <a:xfrm>
            <a:off x="5826983" y="5354957"/>
            <a:ext cx="367621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Trial: 5MS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9BDCC27D-8173-430C-AD44-0536FCEA9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379" y="4375890"/>
            <a:ext cx="838720" cy="42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All AEMO Internal System Development Commenced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D85D631-C30A-457F-8B2C-14EC49A6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709" y="4964927"/>
            <a:ext cx="680713" cy="2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5MS Staging Environment Live</a:t>
            </a:r>
          </a:p>
        </p:txBody>
      </p:sp>
      <p:sp>
        <p:nvSpPr>
          <p:cNvPr id="213" name="Flowchart: Decision 212">
            <a:extLst>
              <a:ext uri="{FF2B5EF4-FFF2-40B4-BE49-F238E27FC236}">
                <a16:creationId xmlns:a16="http://schemas.microsoft.com/office/drawing/2014/main" id="{DAFE47CD-7823-406D-8BFA-C7505FC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84" y="4892595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F315698-B817-4234-9F99-B5F53947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89" y="4358252"/>
            <a:ext cx="855939" cy="17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All AEMO Internal System Development Completed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483A905-8CE0-4CCD-BF45-2518027C04AC}"/>
              </a:ext>
            </a:extLst>
          </p:cNvPr>
          <p:cNvCxnSpPr/>
          <p:nvPr/>
        </p:nvCxnSpPr>
        <p:spPr>
          <a:xfrm>
            <a:off x="9712236" y="5043179"/>
            <a:ext cx="27397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6" name="Flowchart: Decision 215">
            <a:extLst>
              <a:ext uri="{FF2B5EF4-FFF2-40B4-BE49-F238E27FC236}">
                <a16:creationId xmlns:a16="http://schemas.microsoft.com/office/drawing/2014/main" id="{F478BEFA-7AA4-44D4-88E4-9EFBEA89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434" y="4300985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7" name="Flowchart: Decision 216">
            <a:extLst>
              <a:ext uri="{FF2B5EF4-FFF2-40B4-BE49-F238E27FC236}">
                <a16:creationId xmlns:a16="http://schemas.microsoft.com/office/drawing/2014/main" id="{5269B1D7-4C4E-4A68-AFDA-E7E73C6C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018" y="4300639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5DE4DC5-DD90-4068-9F58-F0EB78C85BBF}"/>
              </a:ext>
            </a:extLst>
          </p:cNvPr>
          <p:cNvSpPr txBox="1"/>
          <p:nvPr/>
        </p:nvSpPr>
        <p:spPr>
          <a:xfrm rot="5400000">
            <a:off x="860276" y="4499000"/>
            <a:ext cx="400751" cy="7964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INDUSTRY ENVIRONMENTS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2B5455FF-D4C3-44AE-BA03-696BF950BFB1}"/>
              </a:ext>
            </a:extLst>
          </p:cNvPr>
          <p:cNvSpPr/>
          <p:nvPr/>
        </p:nvSpPr>
        <p:spPr>
          <a:xfrm>
            <a:off x="4432835" y="4098796"/>
            <a:ext cx="776344" cy="18083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AEMO UAT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7267372-F7E4-4DFB-89E0-4FE04B746509}"/>
              </a:ext>
            </a:extLst>
          </p:cNvPr>
          <p:cNvCxnSpPr>
            <a:cxnSpLocks/>
          </p:cNvCxnSpPr>
          <p:nvPr/>
        </p:nvCxnSpPr>
        <p:spPr>
          <a:xfrm>
            <a:off x="8040770" y="2305015"/>
            <a:ext cx="0" cy="402439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5A3FC717-92A2-49F0-8E08-48CD63E22614}"/>
              </a:ext>
            </a:extLst>
          </p:cNvPr>
          <p:cNvSpPr/>
          <p:nvPr/>
        </p:nvSpPr>
        <p:spPr>
          <a:xfrm>
            <a:off x="1327090" y="3600462"/>
            <a:ext cx="2855125" cy="173062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 dirty="0">
                <a:solidFill>
                  <a:prstClr val="black"/>
                </a:solidFill>
                <a:latin typeface="Calibri" panose="020F0502020204030204"/>
              </a:rPr>
              <a:t>AEMO System Development &amp; Test - DISPATCH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62EF47-BFFE-4E7C-B2EF-E65CFC5A20E7}"/>
              </a:ext>
            </a:extLst>
          </p:cNvPr>
          <p:cNvSpPr/>
          <p:nvPr/>
        </p:nvSpPr>
        <p:spPr>
          <a:xfrm>
            <a:off x="1532955" y="3836166"/>
            <a:ext cx="2664612" cy="190788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 dirty="0">
                <a:solidFill>
                  <a:prstClr val="black"/>
                </a:solidFill>
                <a:latin typeface="Calibri" panose="020F0502020204030204"/>
              </a:rPr>
              <a:t>AEMO System Development &amp; Test - SETTLEMENTS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022D1DE-A6D2-4809-BFA8-A41EE0AC4AC9}"/>
              </a:ext>
            </a:extLst>
          </p:cNvPr>
          <p:cNvCxnSpPr>
            <a:cxnSpLocks/>
          </p:cNvCxnSpPr>
          <p:nvPr/>
        </p:nvCxnSpPr>
        <p:spPr>
          <a:xfrm>
            <a:off x="756482" y="2305610"/>
            <a:ext cx="0" cy="402439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B89F79DB-D215-4D3A-BA56-784933207A70}"/>
              </a:ext>
            </a:extLst>
          </p:cNvPr>
          <p:cNvSpPr/>
          <p:nvPr/>
        </p:nvSpPr>
        <p:spPr>
          <a:xfrm>
            <a:off x="4219313" y="3842073"/>
            <a:ext cx="776344" cy="182709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 dirty="0">
                <a:solidFill>
                  <a:prstClr val="black"/>
                </a:solidFill>
                <a:latin typeface="Calibri" panose="020F0502020204030204"/>
              </a:rPr>
              <a:t>AEMO SIT</a:t>
            </a:r>
          </a:p>
        </p:txBody>
      </p:sp>
    </p:spTree>
    <p:extLst>
      <p:ext uri="{BB962C8B-B14F-4D97-AF65-F5344CB8AC3E}">
        <p14:creationId xmlns:p14="http://schemas.microsoft.com/office/powerpoint/2010/main" val="144499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CA7D-868B-48D1-94A5-23017054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5MS &amp; GS Implementation Approach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5279-73BB-4148-9CFE-6E3A7EA8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1840375"/>
            <a:ext cx="10255425" cy="4968583"/>
          </a:xfrm>
        </p:spPr>
        <p:txBody>
          <a:bodyPr>
            <a:normAutofit fontScale="92500"/>
          </a:bodyPr>
          <a:lstStyle/>
          <a:p>
            <a:r>
              <a:rPr lang="en-AU" sz="2800" dirty="0"/>
              <a:t>AEMO has developed and implemented a Milestone Management Framework </a:t>
            </a:r>
          </a:p>
          <a:p>
            <a:pPr lvl="0"/>
            <a:r>
              <a:rPr lang="en-AU" sz="2800" dirty="0">
                <a:solidFill>
                  <a:srgbClr val="222324"/>
                </a:solidFill>
              </a:rPr>
              <a:t>Key elements of the framework:</a:t>
            </a:r>
          </a:p>
          <a:p>
            <a:pPr lvl="1"/>
            <a:r>
              <a:rPr lang="en-AU" sz="2800" dirty="0"/>
              <a:t>Defined milestones with associated dates</a:t>
            </a:r>
          </a:p>
          <a:p>
            <a:pPr lvl="1"/>
            <a:r>
              <a:rPr lang="en-AU" sz="2800" dirty="0"/>
              <a:t>Reporting process</a:t>
            </a:r>
          </a:p>
          <a:p>
            <a:pPr lvl="1"/>
            <a:r>
              <a:rPr lang="en-AU" sz="2800" dirty="0"/>
              <a:t>Change management and impact assessment</a:t>
            </a:r>
          </a:p>
          <a:p>
            <a:pPr lvl="0"/>
            <a:r>
              <a:rPr lang="en-AU" sz="2800" dirty="0">
                <a:solidFill>
                  <a:srgbClr val="222324"/>
                </a:solidFill>
              </a:rPr>
              <a:t>Milestones</a:t>
            </a:r>
          </a:p>
          <a:p>
            <a:pPr lvl="1"/>
            <a:r>
              <a:rPr lang="en-AU" sz="2800" dirty="0"/>
              <a:t>Level 1 milestones: key milestones that apply to the overall Program</a:t>
            </a:r>
          </a:p>
          <a:p>
            <a:pPr lvl="1"/>
            <a:r>
              <a:rPr lang="en-AU" sz="2800" dirty="0"/>
              <a:t>Level 2 milestones: milestones by workstream that show key dates relevant for participants</a:t>
            </a:r>
          </a:p>
          <a:p>
            <a:pPr lvl="1"/>
            <a:r>
              <a:rPr lang="en-AU" sz="2800" dirty="0"/>
              <a:t>Defined in Microsoft Project, available for sharing with 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7C2EA-E0F1-4FF3-8F65-2CFF851B8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558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Welcome and 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Monica Morona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55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158E-A249-4559-A5D2-369E1B49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/>
          <a:lstStyle/>
          <a:p>
            <a:r>
              <a:rPr lang="en-AU" sz="3600" dirty="0"/>
              <a:t>Program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17594-6A09-4762-AB88-B5A62D6C8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577" y="301752"/>
            <a:ext cx="7159752" cy="7132320"/>
          </a:xfrm>
        </p:spPr>
        <p:txBody>
          <a:bodyPr>
            <a:normAutofit fontScale="92500" lnSpcReduction="10000"/>
          </a:bodyPr>
          <a:lstStyle/>
          <a:p>
            <a:r>
              <a:rPr lang="en-AU" sz="1800" dirty="0"/>
              <a:t>Overall</a:t>
            </a:r>
          </a:p>
          <a:p>
            <a:pPr lvl="1"/>
            <a:r>
              <a:rPr lang="en-AU" sz="1800" dirty="0"/>
              <a:t>Level 1 and Level 2 Milestones baselined, available for reporting</a:t>
            </a:r>
          </a:p>
          <a:p>
            <a:pPr lvl="1"/>
            <a:r>
              <a:rPr lang="en-AU" sz="1800" dirty="0"/>
              <a:t>Level 3 milestones with industry impact also distributed via MPP</a:t>
            </a:r>
          </a:p>
          <a:p>
            <a:r>
              <a:rPr lang="en-AU" sz="1800" dirty="0"/>
              <a:t>Procedures Workstream</a:t>
            </a:r>
          </a:p>
          <a:p>
            <a:pPr lvl="1"/>
            <a:r>
              <a:rPr lang="en-AU" sz="1800" dirty="0"/>
              <a:t>Overall Green, several individual documents delays, however tracking ahead of schedule to complete all documentation by September.</a:t>
            </a:r>
          </a:p>
          <a:p>
            <a:pPr lvl="1"/>
            <a:r>
              <a:rPr lang="en-AU" sz="1800" dirty="0"/>
              <a:t>Currently three consultations out for review.</a:t>
            </a:r>
          </a:p>
          <a:p>
            <a:r>
              <a:rPr lang="en-AU" sz="1800" dirty="0"/>
              <a:t>Metering Workstream</a:t>
            </a:r>
          </a:p>
          <a:p>
            <a:pPr lvl="1"/>
            <a:r>
              <a:rPr lang="en-AU" sz="1800" dirty="0"/>
              <a:t>AEMO Internal – Proof of Concept accepted for the new Metering Data Management and Profiling (MDM &amp; PAE) solution, build begun.</a:t>
            </a:r>
          </a:p>
          <a:p>
            <a:pPr lvl="1"/>
            <a:r>
              <a:rPr lang="en-AU" sz="1800" dirty="0"/>
              <a:t>Procedures Metering Package 2 has been delayed due to definition of GS and UFE discussions in the market.</a:t>
            </a:r>
          </a:p>
          <a:p>
            <a:pPr lvl="1"/>
            <a:r>
              <a:rPr lang="en-AU" sz="1800" dirty="0"/>
              <a:t>MDM File Format and Load Process (Metering Data) consultation submissions just closed. MSATS Tech Spec to be published 28 June.</a:t>
            </a:r>
          </a:p>
          <a:p>
            <a:pPr lvl="0"/>
            <a:r>
              <a:rPr lang="en-AU" sz="1800" dirty="0">
                <a:solidFill>
                  <a:srgbClr val="222324"/>
                </a:solidFill>
              </a:rPr>
              <a:t>Dispatch Workstream</a:t>
            </a:r>
          </a:p>
          <a:p>
            <a:pPr lvl="1"/>
            <a:r>
              <a:rPr lang="en-AU" sz="1800" dirty="0"/>
              <a:t>AEMO Internal - Internal work on track, including industry web Bidding  interface. System Testing has begun for developed work packages.</a:t>
            </a:r>
          </a:p>
          <a:p>
            <a:pPr lvl="1"/>
            <a:r>
              <a:rPr lang="en-AU" sz="1800" dirty="0"/>
              <a:t>Technical details for Negative Residue Management due for draft distribution 28 June – final draft Dispatch technical distribution.</a:t>
            </a:r>
          </a:p>
          <a:p>
            <a:pPr lvl="0"/>
            <a:r>
              <a:rPr lang="en-AU" sz="1800" dirty="0">
                <a:solidFill>
                  <a:srgbClr val="222324"/>
                </a:solidFill>
              </a:rPr>
              <a:t>Settlements Workstream</a:t>
            </a:r>
          </a:p>
          <a:p>
            <a:pPr lvl="1"/>
            <a:r>
              <a:rPr lang="en-AU" sz="1800" dirty="0"/>
              <a:t>AEMO Internal work on track, System Testing begun for developed work packages.</a:t>
            </a:r>
          </a:p>
          <a:p>
            <a:pPr lvl="1"/>
            <a:r>
              <a:rPr lang="en-US" sz="1800" dirty="0"/>
              <a:t>A</a:t>
            </a:r>
            <a:r>
              <a:rPr lang="en-AU" sz="1800" dirty="0" err="1"/>
              <a:t>ll</a:t>
            </a:r>
            <a:r>
              <a:rPr lang="en-AU" sz="1800" dirty="0"/>
              <a:t> HL Impact Assessments to industry; Draft Tech Spec’s by 31 Oct 2019</a:t>
            </a:r>
          </a:p>
          <a:p>
            <a:pPr lvl="0"/>
            <a:r>
              <a:rPr lang="en-AU" sz="1800" dirty="0">
                <a:solidFill>
                  <a:srgbClr val="222324"/>
                </a:solidFill>
              </a:rPr>
              <a:t>Readiness Workstream</a:t>
            </a:r>
          </a:p>
          <a:p>
            <a:pPr lvl="1"/>
            <a:r>
              <a:rPr lang="en-AU" sz="1800" dirty="0"/>
              <a:t>First Readiness Working Group set for Thursday 27 June  </a:t>
            </a:r>
          </a:p>
          <a:p>
            <a:pPr lvl="1"/>
            <a:r>
              <a:rPr lang="en-US" sz="1800" dirty="0"/>
              <a:t>A</a:t>
            </a:r>
            <a:r>
              <a:rPr lang="en-AU" sz="1800" dirty="0"/>
              <a:t>EMO to take an inclusive approach to defining industry cutover activities</a:t>
            </a:r>
          </a:p>
        </p:txBody>
      </p:sp>
    </p:spTree>
    <p:extLst>
      <p:ext uri="{BB962C8B-B14F-4D97-AF65-F5344CB8AC3E}">
        <p14:creationId xmlns:p14="http://schemas.microsoft.com/office/powerpoint/2010/main" val="341064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Procedures Changes Consultation and Workstream Finalisation</a:t>
            </a:r>
            <a:br>
              <a:rPr lang="en-AU" dirty="0"/>
            </a:b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Emily Brodie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506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6A076F-0D8A-4375-BDAD-95F4872E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entury Gothic" panose="020B0502020202020204" pitchFamily="34" charset="0"/>
              </a:rPr>
              <a:t>Procedures - packaging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05E0D8-DA77-41B4-A41A-2D8CB19F3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516888"/>
            <a:ext cx="9937101" cy="3509045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Approximately 70 AEMO documents are directly affected by 5MS and GS </a:t>
            </a:r>
          </a:p>
          <a:p>
            <a:r>
              <a:rPr lang="en-A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Around 20 of these are ‘rules consultation’ procedures, usually requiring 2 rounds of formal consultation</a:t>
            </a:r>
          </a:p>
          <a:p>
            <a:r>
              <a:rPr lang="en-A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Work packages have been progressively considered by the Procedures Working Group:</a:t>
            </a:r>
          </a:p>
          <a:p>
            <a:pPr lvl="1"/>
            <a:r>
              <a:rPr lang="en-A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AEMO provides an </a:t>
            </a:r>
            <a:r>
              <a:rPr lang="en-A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impact assessment </a:t>
            </a:r>
            <a:r>
              <a:rPr lang="en-A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each procedure and the proposed consultation approach for review and discussion</a:t>
            </a:r>
          </a:p>
          <a:p>
            <a:pPr lvl="1"/>
            <a:r>
              <a:rPr lang="en-A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Focus groups</a:t>
            </a:r>
            <a:r>
              <a:rPr lang="en-A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been used to provide input into procedure development </a:t>
            </a:r>
          </a:p>
          <a:p>
            <a:pPr lvl="1"/>
            <a:r>
              <a:rPr lang="en-A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Procedure changes are then subject to </a:t>
            </a:r>
            <a:r>
              <a:rPr lang="en-A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consultation</a:t>
            </a:r>
            <a:endParaRPr lang="en-AU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9C27-437E-4C05-826E-FF7E2C0A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22</a:t>
            </a:fld>
            <a:endParaRPr lang="en-AU" dirty="0"/>
          </a:p>
        </p:txBody>
      </p:sp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713053"/>
              </p:ext>
            </p:extLst>
          </p:nvPr>
        </p:nvGraphicFramePr>
        <p:xfrm>
          <a:off x="521977" y="4938364"/>
          <a:ext cx="9647032" cy="235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496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Metering</a:t>
                      </a:r>
                    </a:p>
                  </a:txBody>
                  <a:tcPr marL="111109" marR="111109" marT="55554" marB="5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Settlements</a:t>
                      </a:r>
                    </a:p>
                  </a:txBody>
                  <a:tcPr marL="111109" marR="111109" marT="55554" marB="5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Dispatch</a:t>
                      </a:r>
                    </a:p>
                  </a:txBody>
                  <a:tcPr marL="111109" marR="111109" marT="55554" marB="5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Operations</a:t>
                      </a:r>
                    </a:p>
                  </a:txBody>
                  <a:tcPr marL="111109" marR="111109" marT="55554" marB="5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4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Metering</a:t>
                      </a:r>
                      <a:r>
                        <a:rPr lang="en-AU" sz="20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Metrology,</a:t>
                      </a:r>
                      <a:r>
                        <a:rPr lang="en-AU" sz="20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MSATS procedures &amp; service levels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Miscellaneous</a:t>
                      </a:r>
                    </a:p>
                  </a:txBody>
                  <a:tcPr marL="111109" marR="111109" marT="55554" marB="555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Estimation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Reallocations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Prudentials</a:t>
                      </a:r>
                      <a:endParaRPr lang="en-AU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TNSP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Miscellaneous</a:t>
                      </a:r>
                    </a:p>
                  </a:txBody>
                  <a:tcPr marL="111109" marR="111109" marT="55554" marB="555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Bids/Offers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Spot market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Miscellaneous</a:t>
                      </a:r>
                    </a:p>
                  </a:txBody>
                  <a:tcPr marL="111109" marR="111109" marT="55554" marB="5555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No</a:t>
                      </a:r>
                      <a:r>
                        <a:rPr lang="en-AU" sz="2000" baseline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packages – progressive release</a:t>
                      </a:r>
                      <a:endParaRPr lang="en-AU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11109" marR="111109" marT="55554" marB="555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7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A7E0-E949-4547-A946-382637BE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entury Gothic" panose="020B0502020202020204" pitchFamily="34" charset="0"/>
              </a:rPr>
              <a:t>Procedures prioritisation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3FC48-45E0-4F86-B0EB-CADC5259BCAA}"/>
              </a:ext>
            </a:extLst>
          </p:cNvPr>
          <p:cNvSpPr txBox="1"/>
          <p:nvPr/>
        </p:nvSpPr>
        <p:spPr>
          <a:xfrm>
            <a:off x="8201269" y="4727094"/>
            <a:ext cx="25134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dirty="0"/>
              <a:t>*no rules consultation required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54383-63EC-4129-94D6-61ED2EB2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23</a:t>
            </a:fld>
            <a:endParaRPr lang="en-A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4F0B02-F31A-41D9-9059-783FFE9EC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86970"/>
              </p:ext>
            </p:extLst>
          </p:nvPr>
        </p:nvGraphicFramePr>
        <p:xfrm>
          <a:off x="8280189" y="2152891"/>
          <a:ext cx="1650889" cy="1148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889">
                  <a:extLst>
                    <a:ext uri="{9D8B030D-6E8A-4147-A177-3AD203B41FA5}">
                      <a16:colId xmlns:a16="http://schemas.microsoft.com/office/drawing/2014/main" val="3829559169"/>
                    </a:ext>
                  </a:extLst>
                </a:gridCol>
              </a:tblGrid>
              <a:tr h="22974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u="none" strike="noStrike" dirty="0">
                          <a:effectLst/>
                        </a:rPr>
                        <a:t>TIMING</a:t>
                      </a:r>
                      <a:r>
                        <a:rPr lang="en-AU" sz="1400" u="none" strike="noStrike" dirty="0">
                          <a:effectLst/>
                        </a:rPr>
                        <a:t> 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41929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Started and on track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30175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Started late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79453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Overdue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99412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Complete 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41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25CD32-DC2B-49C5-87F8-DCBC322B4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68989"/>
              </p:ext>
            </p:extLst>
          </p:nvPr>
        </p:nvGraphicFramePr>
        <p:xfrm>
          <a:off x="8280188" y="3439992"/>
          <a:ext cx="1650889" cy="918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889">
                  <a:extLst>
                    <a:ext uri="{9D8B030D-6E8A-4147-A177-3AD203B41FA5}">
                      <a16:colId xmlns:a16="http://schemas.microsoft.com/office/drawing/2014/main" val="3829559169"/>
                    </a:ext>
                  </a:extLst>
                </a:gridCol>
              </a:tblGrid>
              <a:tr h="229746">
                <a:tc>
                  <a:txBody>
                    <a:bodyPr/>
                    <a:lstStyle/>
                    <a:p>
                      <a:pPr algn="l" fontAlgn="ctr"/>
                      <a:r>
                        <a:rPr lang="en-A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</a:t>
                      </a:r>
                    </a:p>
                  </a:txBody>
                  <a:tcPr marL="7620" marR="7620" marT="762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41929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Issues</a:t>
                      </a:r>
                    </a:p>
                  </a:txBody>
                  <a:tcPr marL="7620" marR="7620" marT="762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30175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Issues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79453"/>
                  </a:ext>
                </a:extLst>
              </a:tr>
              <a:tr h="229746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effectLst/>
                        </a:rPr>
                        <a:t>Sever Issues</a:t>
                      </a:r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9941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AC2DEB-1799-45CA-8313-B21614DEF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53134"/>
              </p:ext>
            </p:extLst>
          </p:nvPr>
        </p:nvGraphicFramePr>
        <p:xfrm>
          <a:off x="206547" y="1461189"/>
          <a:ext cx="7894138" cy="5938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170">
                  <a:extLst>
                    <a:ext uri="{9D8B030D-6E8A-4147-A177-3AD203B41FA5}">
                      <a16:colId xmlns:a16="http://schemas.microsoft.com/office/drawing/2014/main" val="3397086021"/>
                    </a:ext>
                  </a:extLst>
                </a:gridCol>
                <a:gridCol w="1010450">
                  <a:extLst>
                    <a:ext uri="{9D8B030D-6E8A-4147-A177-3AD203B41FA5}">
                      <a16:colId xmlns:a16="http://schemas.microsoft.com/office/drawing/2014/main" val="364600435"/>
                    </a:ext>
                  </a:extLst>
                </a:gridCol>
                <a:gridCol w="1010450">
                  <a:extLst>
                    <a:ext uri="{9D8B030D-6E8A-4147-A177-3AD203B41FA5}">
                      <a16:colId xmlns:a16="http://schemas.microsoft.com/office/drawing/2014/main" val="477261424"/>
                    </a:ext>
                  </a:extLst>
                </a:gridCol>
                <a:gridCol w="896774">
                  <a:extLst>
                    <a:ext uri="{9D8B030D-6E8A-4147-A177-3AD203B41FA5}">
                      <a16:colId xmlns:a16="http://schemas.microsoft.com/office/drawing/2014/main" val="1457891801"/>
                    </a:ext>
                  </a:extLst>
                </a:gridCol>
                <a:gridCol w="783098">
                  <a:extLst>
                    <a:ext uri="{9D8B030D-6E8A-4147-A177-3AD203B41FA5}">
                      <a16:colId xmlns:a16="http://schemas.microsoft.com/office/drawing/2014/main" val="3172321077"/>
                    </a:ext>
                  </a:extLst>
                </a:gridCol>
                <a:gridCol w="783098">
                  <a:extLst>
                    <a:ext uri="{9D8B030D-6E8A-4147-A177-3AD203B41FA5}">
                      <a16:colId xmlns:a16="http://schemas.microsoft.com/office/drawing/2014/main" val="3432155101"/>
                    </a:ext>
                  </a:extLst>
                </a:gridCol>
                <a:gridCol w="783098">
                  <a:extLst>
                    <a:ext uri="{9D8B030D-6E8A-4147-A177-3AD203B41FA5}">
                      <a16:colId xmlns:a16="http://schemas.microsoft.com/office/drawing/2014/main" val="3844286121"/>
                    </a:ext>
                  </a:extLst>
                </a:gridCol>
              </a:tblGrid>
              <a:tr h="270999">
                <a:tc>
                  <a:txBody>
                    <a:bodyPr/>
                    <a:lstStyle/>
                    <a:p>
                      <a:pPr algn="l" fontAlgn="b"/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Pre-consultation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AU" sz="1600" u="none" strike="noStrike" dirty="0">
                          <a:effectLst/>
                        </a:rPr>
                        <a:t>Consultation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10829"/>
                  </a:ext>
                </a:extLst>
              </a:tr>
              <a:tr h="2070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effectLst/>
                        </a:rPr>
                        <a:t>5 MINUTE SETTLEMENT PROCEDURES TRACKING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 TIMING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CONTENT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9785"/>
                  </a:ext>
                </a:extLst>
              </a:tr>
              <a:tr h="36886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HLIA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PWG Engagement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Consultation paper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Draft documents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Final documents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Package content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618390"/>
                  </a:ext>
                </a:extLst>
              </a:tr>
              <a:tr h="23397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</a:rPr>
                        <a:t>METERING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46970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100" u="none" strike="noStrike" dirty="0">
                          <a:effectLst/>
                        </a:rPr>
                        <a:t>1. Metering - Metering Data &amp; Metrology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Jul-18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Jul-18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Sep-18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Jan-19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Mar-19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91372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2. Metering - MSATS and SLPs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Jul-18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Dec-18 &amp; Mar-19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Apr-19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Sep-19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>
                          <a:effectLst/>
                        </a:rPr>
                        <a:t> 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68700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3. Metering - Miscellaneous*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Jul-18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Feb-19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761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B2B Procedures - B2B file size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Feb-19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11427"/>
                  </a:ext>
                </a:extLst>
              </a:tr>
              <a:tr h="23397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</a:rPr>
                        <a:t>SETTLEMENTS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6778563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SRA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Jun-18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Jul-18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Jul-18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6401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SRA round #2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Jun-18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Feb-19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Mar-19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18094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TNSP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Feb-19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Feb-19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Apr-19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72733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Estimation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Aug-18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Nov-18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Feb-19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Apr-19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36671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Reallocations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Dec-18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Dec-18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Dec-18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Feb-19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6254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Miscellaneous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Oct-18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Oct-18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Dec-18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Mar-19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May-19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58597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 err="1">
                          <a:effectLst/>
                        </a:rPr>
                        <a:t>Prudentials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Sep-18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Apr-19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77498"/>
                  </a:ext>
                </a:extLst>
              </a:tr>
              <a:tr h="23397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</a:rPr>
                        <a:t>DISPATCH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0622053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2. Dispatch - Spot market - Rules consultation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Sep-18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Oct 18 (ongoing)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Jan-19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11711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2. Dispatch - Spot market - For comment*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Sep-18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Oct 18 (ongoing)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Jul-19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515420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3. Dispatch - Pricing - Rules consultation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Aug-18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 18 (ongoing)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 Aug-18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Sep-18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Nov-18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37173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3. Dispatch - Pricing - For comment*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>
                          <a:effectLst/>
                        </a:rPr>
                        <a:t>Aug-18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Aug 18 (ongoing)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May-19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432347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4. Dispatch - Miscellaneous*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Jan-19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Feb-19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May-19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Jun-19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08542"/>
                  </a:ext>
                </a:extLst>
              </a:tr>
              <a:tr h="23397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AU" sz="1600" u="none" strike="noStrike" dirty="0">
                          <a:effectLst/>
                        </a:rPr>
                        <a:t>POWER SYSTEM OPS</a:t>
                      </a:r>
                      <a:endParaRPr lang="en-A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221710"/>
                  </a:ext>
                </a:extLst>
              </a:tr>
              <a:tr h="233973"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1. Operations - Miscellaneous*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TBA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Apr 19 (ongoing)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n/a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>
                          <a:effectLst/>
                        </a:rPr>
                        <a:t>Oct-19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>
                          <a:effectLst/>
                        </a:rPr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2343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D7EEFA-D0DB-4E2B-A92E-4955F596F7CB}"/>
              </a:ext>
            </a:extLst>
          </p:cNvPr>
          <p:cNvCxnSpPr>
            <a:cxnSpLocks/>
          </p:cNvCxnSpPr>
          <p:nvPr/>
        </p:nvCxnSpPr>
        <p:spPr>
          <a:xfrm>
            <a:off x="4844246" y="1648864"/>
            <a:ext cx="0" cy="57603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6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8537-A7DC-4426-A871-B5A63A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10354773" cy="1310695"/>
          </a:xfrm>
        </p:spPr>
        <p:txBody>
          <a:bodyPr/>
          <a:lstStyle/>
          <a:p>
            <a:r>
              <a:rPr lang="en-AU" dirty="0"/>
              <a:t>Approach to transitioning 5MS/GS procedures workstream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0593-C540-4561-8D38-57AE77AC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1717259"/>
            <a:ext cx="10255425" cy="1645186"/>
          </a:xfrm>
        </p:spPr>
        <p:txBody>
          <a:bodyPr>
            <a:normAutofit/>
          </a:bodyPr>
          <a:lstStyle/>
          <a:p>
            <a:r>
              <a:rPr lang="en-AU" sz="1800" dirty="0"/>
              <a:t>Stage 1: </a:t>
            </a:r>
            <a:r>
              <a:rPr lang="en-AU" sz="1800" b="1" dirty="0"/>
              <a:t>active engagement </a:t>
            </a:r>
            <a:r>
              <a:rPr lang="en-AU" sz="1800" dirty="0"/>
              <a:t>through PWG on managing 5MS procedure changes (July 2018 to August 2019)</a:t>
            </a:r>
          </a:p>
          <a:p>
            <a:r>
              <a:rPr lang="en-AU" sz="1800" dirty="0"/>
              <a:t>Stage 2: </a:t>
            </a:r>
            <a:r>
              <a:rPr lang="en-AU" sz="1800" b="1" dirty="0"/>
              <a:t>transitioning to BAU </a:t>
            </a:r>
            <a:r>
              <a:rPr lang="en-AU" sz="1800" dirty="0"/>
              <a:t>through structured and supported engagement on procedural issues that arise from 5MS/GS implementation e.g. during industry testing and market trials</a:t>
            </a:r>
          </a:p>
          <a:p>
            <a:r>
              <a:rPr lang="en-AU" sz="1800" dirty="0"/>
              <a:t>Stage 3: </a:t>
            </a:r>
            <a:r>
              <a:rPr lang="en-AU" sz="1800" b="1" dirty="0"/>
              <a:t>BAU</a:t>
            </a:r>
            <a:r>
              <a:rPr lang="en-AU" sz="1800" dirty="0"/>
              <a:t> – AEMO teams run procedure changes</a:t>
            </a:r>
            <a:endParaRPr lang="en-AU" sz="18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403187-8A2E-4727-85C5-35D7781B8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52929"/>
              </p:ext>
            </p:extLst>
          </p:nvPr>
        </p:nvGraphicFramePr>
        <p:xfrm>
          <a:off x="475889" y="3471767"/>
          <a:ext cx="9480861" cy="408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58">
                  <a:extLst>
                    <a:ext uri="{9D8B030D-6E8A-4147-A177-3AD203B41FA5}">
                      <a16:colId xmlns:a16="http://schemas.microsoft.com/office/drawing/2014/main" val="3779986054"/>
                    </a:ext>
                  </a:extLst>
                </a:gridCol>
                <a:gridCol w="2934499">
                  <a:extLst>
                    <a:ext uri="{9D8B030D-6E8A-4147-A177-3AD203B41FA5}">
                      <a16:colId xmlns:a16="http://schemas.microsoft.com/office/drawing/2014/main" val="1445842147"/>
                    </a:ext>
                  </a:extLst>
                </a:gridCol>
                <a:gridCol w="6044404">
                  <a:extLst>
                    <a:ext uri="{9D8B030D-6E8A-4147-A177-3AD203B41FA5}">
                      <a16:colId xmlns:a16="http://schemas.microsoft.com/office/drawing/2014/main" val="637476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03559"/>
                  </a:ext>
                </a:extLst>
              </a:tr>
              <a:tr h="786652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Stage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up to August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PWG meetings are scheduled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38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Stage 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from August 2019 to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5MS procedure changes are managed by those AEMO teams responsible for the relevant procedures.</a:t>
                      </a:r>
                    </a:p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Stakeholder engagement will include discussion or consultation through 5MS forums where appropriate.</a:t>
                      </a:r>
                    </a:p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5MS program maintains and coordinates a procedures actions log.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923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Stage 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2021 onwards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BAU - procedure changes are managed through those AEMO teams responsible for the relevant procedures.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1205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03CEC-9F35-4657-871F-11612989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99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6AFA-9316-45F3-8796-812D462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9613314" cy="1310695"/>
          </a:xfrm>
        </p:spPr>
        <p:txBody>
          <a:bodyPr/>
          <a:lstStyle/>
          <a:p>
            <a:r>
              <a:rPr lang="en-AU" dirty="0"/>
              <a:t>Ongoing 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A2EE-45B5-4100-B125-51FF6737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0" y="1963532"/>
            <a:ext cx="10259568" cy="516028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AU" sz="2800" b="1" dirty="0"/>
              <a:t>5MS Metering Package 2: </a:t>
            </a:r>
            <a:r>
              <a:rPr lang="en-AU" sz="2800" dirty="0"/>
              <a:t>Final Report and Procedures scheduled for publication on 30 September 2019</a:t>
            </a:r>
          </a:p>
          <a:p>
            <a:pPr>
              <a:spcAft>
                <a:spcPts val="600"/>
              </a:spcAft>
            </a:pPr>
            <a:r>
              <a:rPr lang="en-AU" sz="2800" b="1" dirty="0"/>
              <a:t>5MS Metering Package 3: </a:t>
            </a:r>
            <a:r>
              <a:rPr lang="en-AU" sz="2800" dirty="0"/>
              <a:t>AEMO will be publishing these documents shortly for comments only </a:t>
            </a:r>
          </a:p>
          <a:p>
            <a:pPr>
              <a:spcAft>
                <a:spcPts val="600"/>
              </a:spcAft>
            </a:pPr>
            <a:r>
              <a:rPr lang="en-AU" sz="2800" b="1" dirty="0"/>
              <a:t>5MS Settlements Package – Auction Participation Agreement: </a:t>
            </a:r>
            <a:r>
              <a:rPr lang="en-AU" sz="2800" dirty="0"/>
              <a:t>Final report and procedures scheduled for publication on 5 August 2019</a:t>
            </a:r>
          </a:p>
          <a:p>
            <a:pPr>
              <a:spcAft>
                <a:spcPts val="600"/>
              </a:spcAft>
            </a:pPr>
            <a:r>
              <a:rPr lang="en-AU" sz="2800" b="1" dirty="0"/>
              <a:t>5MS Settlements Package – </a:t>
            </a:r>
            <a:r>
              <a:rPr lang="en-AU" sz="2800" b="1" dirty="0" err="1"/>
              <a:t>Prudentials</a:t>
            </a:r>
            <a:r>
              <a:rPr lang="en-AU" sz="2800" b="1" dirty="0"/>
              <a:t> - Credit Limit Procedures: </a:t>
            </a:r>
            <a:r>
              <a:rPr lang="en-AU" sz="2800" dirty="0"/>
              <a:t>Final report and procedures scheduled for publication on 16 August 2019</a:t>
            </a:r>
          </a:p>
          <a:p>
            <a:pPr>
              <a:spcAft>
                <a:spcPts val="600"/>
              </a:spcAft>
            </a:pPr>
            <a:r>
              <a:rPr lang="en-AU" sz="2800" b="1" dirty="0"/>
              <a:t>5MS Dispatch Package – Pricing and Misc. Procedures: </a:t>
            </a:r>
            <a:r>
              <a:rPr lang="en-AU" sz="2800" dirty="0"/>
              <a:t>Final procedures will be published July 2019</a:t>
            </a:r>
          </a:p>
          <a:p>
            <a:pPr>
              <a:spcAft>
                <a:spcPts val="600"/>
              </a:spcAft>
            </a:pPr>
            <a:r>
              <a:rPr lang="en-AU" sz="2800" b="1" dirty="0"/>
              <a:t>5MS Dispatch Package – Spot Market Operations Timetable: </a:t>
            </a:r>
            <a:r>
              <a:rPr lang="en-AU" sz="2800" dirty="0"/>
              <a:t>Final report and procedures scheduled for publication on 16 August 2019</a:t>
            </a:r>
          </a:p>
          <a:p>
            <a:pPr>
              <a:spcAft>
                <a:spcPts val="600"/>
              </a:spcAft>
            </a:pPr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pPr marL="0" lvl="0" indent="0">
              <a:buNone/>
            </a:pPr>
            <a:endParaRPr lang="en-AU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AC4D1-0D82-4D88-9C1D-D84C438C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60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6AFA-9316-45F3-8796-812D462B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9613314" cy="1310695"/>
          </a:xfrm>
        </p:spPr>
        <p:txBody>
          <a:bodyPr/>
          <a:lstStyle/>
          <a:p>
            <a:r>
              <a:rPr lang="en-AU" dirty="0"/>
              <a:t>Upcoming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A2EE-45B5-4100-B125-51FF6737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0" y="1963533"/>
            <a:ext cx="10259568" cy="4942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b="1" dirty="0"/>
              <a:t>More information will be provided through the PWG on the upcoming consultations:</a:t>
            </a:r>
            <a:endParaRPr lang="en-AU" sz="2800" dirty="0">
              <a:cs typeface="Arial" panose="020B0604020202020204" pitchFamily="34" charset="0"/>
            </a:endParaRPr>
          </a:p>
          <a:p>
            <a:r>
              <a:rPr lang="en-AU" sz="2800" dirty="0"/>
              <a:t>Metering Procedures Package 3</a:t>
            </a:r>
          </a:p>
          <a:p>
            <a:r>
              <a:rPr lang="en-AU" sz="2800" dirty="0"/>
              <a:t>Dispatch Procedures Package 2, 4 &amp; 5</a:t>
            </a:r>
          </a:p>
          <a:p>
            <a:r>
              <a:rPr lang="en-AU" sz="2800" dirty="0"/>
              <a:t>Power System Operations Procedures (details to be provided on website)</a:t>
            </a:r>
          </a:p>
          <a:p>
            <a:endParaRPr lang="en-AU" sz="2800" dirty="0"/>
          </a:p>
          <a:p>
            <a:pPr marL="0" indent="0">
              <a:buNone/>
            </a:pPr>
            <a:r>
              <a:rPr lang="en-AU" sz="2800" dirty="0">
                <a:hlinkClick r:id="rId2"/>
              </a:rPr>
              <a:t>https://www.aemo.com.au/Electricity/National-Electricity-Market-NEM/Five-Minute-Settlement/Procedures-Workstream</a:t>
            </a:r>
            <a:endParaRPr lang="en-AU" sz="2800" dirty="0"/>
          </a:p>
          <a:p>
            <a:endParaRPr lang="en-AU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AC4D1-0D82-4D88-9C1D-D84C438C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68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Developing against technical specifications – Systems Workstream Update</a:t>
            </a:r>
            <a:br>
              <a:rPr lang="en-AU" dirty="0"/>
            </a:b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Hamish McNeish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717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A82E-BD9F-4185-AC11-31D5FDCD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NEM Retail System Change Heatmap</a:t>
            </a:r>
            <a:br>
              <a:rPr lang="en-AU" dirty="0"/>
            </a:br>
            <a:endParaRPr lang="en-AU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397587-C64F-48EB-A659-F309EBF77164}"/>
              </a:ext>
            </a:extLst>
          </p:cNvPr>
          <p:cNvSpPr/>
          <p:nvPr/>
        </p:nvSpPr>
        <p:spPr>
          <a:xfrm>
            <a:off x="206547" y="1628774"/>
            <a:ext cx="3171825" cy="5780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b="1" dirty="0"/>
              <a:t>B2M / B2B Interfaces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0D1D5C-D420-4373-98B6-31C5FAC2B406}"/>
              </a:ext>
            </a:extLst>
          </p:cNvPr>
          <p:cNvSpPr/>
          <p:nvPr/>
        </p:nvSpPr>
        <p:spPr>
          <a:xfrm>
            <a:off x="3600442" y="1614223"/>
            <a:ext cx="3171825" cy="5780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b="1" dirty="0"/>
              <a:t>CATS / MDM Processes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000495-FF1A-406A-BB1B-5F4C9687CF59}"/>
              </a:ext>
            </a:extLst>
          </p:cNvPr>
          <p:cNvSpPr/>
          <p:nvPr/>
        </p:nvSpPr>
        <p:spPr>
          <a:xfrm>
            <a:off x="6994353" y="1628774"/>
            <a:ext cx="3171825" cy="5780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b="1" dirty="0"/>
              <a:t>MSATS Browser / Reports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D4D7C-6750-4FCD-8ABD-FD2786A8A0B6}"/>
              </a:ext>
            </a:extLst>
          </p:cNvPr>
          <p:cNvSpPr/>
          <p:nvPr/>
        </p:nvSpPr>
        <p:spPr>
          <a:xfrm>
            <a:off x="672895" y="2145192"/>
            <a:ext cx="2220825" cy="475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MDMT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CDBDD-1C65-43B7-81F5-A992186AFF73}"/>
              </a:ext>
            </a:extLst>
          </p:cNvPr>
          <p:cNvSpPr/>
          <p:nvPr/>
        </p:nvSpPr>
        <p:spPr>
          <a:xfrm>
            <a:off x="4075943" y="2672846"/>
            <a:ext cx="2220825" cy="481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CATS Standing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E665A6-EEA5-47B5-9A63-36B1EA15C5B1}"/>
              </a:ext>
            </a:extLst>
          </p:cNvPr>
          <p:cNvSpPr/>
          <p:nvPr/>
        </p:nvSpPr>
        <p:spPr>
          <a:xfrm>
            <a:off x="676907" y="2672846"/>
            <a:ext cx="2220825" cy="481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B2M aseXML schema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2B64E-09E0-4719-AB5B-7B1ED38FD5D0}"/>
              </a:ext>
            </a:extLst>
          </p:cNvPr>
          <p:cNvSpPr/>
          <p:nvPr/>
        </p:nvSpPr>
        <p:spPr>
          <a:xfrm>
            <a:off x="676907" y="3208110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NMID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B733D4-C7F2-4323-A550-F0ACA3562FB0}"/>
              </a:ext>
            </a:extLst>
          </p:cNvPr>
          <p:cNvSpPr/>
          <p:nvPr/>
        </p:nvSpPr>
        <p:spPr>
          <a:xfrm>
            <a:off x="676907" y="3737041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CATS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CFF64D-8E9D-452C-A360-E764EED8490F}"/>
              </a:ext>
            </a:extLst>
          </p:cNvPr>
          <p:cNvSpPr/>
          <p:nvPr/>
        </p:nvSpPr>
        <p:spPr>
          <a:xfrm>
            <a:off x="682046" y="4783929"/>
            <a:ext cx="2220825" cy="48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B2B Transactions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AD2117-4EE3-4DD0-8F4F-715948F47932}"/>
              </a:ext>
            </a:extLst>
          </p:cNvPr>
          <p:cNvSpPr/>
          <p:nvPr/>
        </p:nvSpPr>
        <p:spPr>
          <a:xfrm>
            <a:off x="682046" y="5312860"/>
            <a:ext cx="2220825" cy="48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B2B aseXML schema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1B72F2-AFB7-47C7-A9A4-10687BBA5D91}"/>
              </a:ext>
            </a:extLst>
          </p:cNvPr>
          <p:cNvSpPr/>
          <p:nvPr/>
        </p:nvSpPr>
        <p:spPr>
          <a:xfrm>
            <a:off x="7469852" y="2145192"/>
            <a:ext cx="2220825" cy="481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Meter Data screens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8712-4103-4753-8340-ECFF7F0A7565}"/>
              </a:ext>
            </a:extLst>
          </p:cNvPr>
          <p:cNvSpPr/>
          <p:nvPr/>
        </p:nvSpPr>
        <p:spPr>
          <a:xfrm>
            <a:off x="7469852" y="2672846"/>
            <a:ext cx="2220825" cy="481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RM21/27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54807F-A311-4525-9649-34A05917601A}"/>
              </a:ext>
            </a:extLst>
          </p:cNvPr>
          <p:cNvSpPr/>
          <p:nvPr/>
        </p:nvSpPr>
        <p:spPr>
          <a:xfrm>
            <a:off x="4075943" y="4789847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CR Processing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A5394-8417-4601-897C-3726F0FD9D95}"/>
              </a:ext>
            </a:extLst>
          </p:cNvPr>
          <p:cNvSpPr/>
          <p:nvPr/>
        </p:nvSpPr>
        <p:spPr>
          <a:xfrm>
            <a:off x="7469852" y="3743561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RM11,12,13,14,16</a:t>
            </a:r>
          </a:p>
          <a:p>
            <a:pPr algn="ctr"/>
            <a:r>
              <a:rPr lang="en-AU" dirty="0"/>
              <a:t>RM17,18,19,20,22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946FE4-EC2D-4AFA-AA04-C61817C6B00B}"/>
              </a:ext>
            </a:extLst>
          </p:cNvPr>
          <p:cNvSpPr/>
          <p:nvPr/>
        </p:nvSpPr>
        <p:spPr>
          <a:xfrm>
            <a:off x="682046" y="5836842"/>
            <a:ext cx="2220825" cy="48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VIC TUoS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205FFF-D276-47FB-85AB-1F12ADA8A2F7}"/>
              </a:ext>
            </a:extLst>
          </p:cNvPr>
          <p:cNvSpPr/>
          <p:nvPr/>
        </p:nvSpPr>
        <p:spPr>
          <a:xfrm>
            <a:off x="4067920" y="2145192"/>
            <a:ext cx="2228849" cy="475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Profiling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699DC8-00D1-4D4B-94FB-3B2A9BFE6621}"/>
              </a:ext>
            </a:extLst>
          </p:cNvPr>
          <p:cNvSpPr/>
          <p:nvPr/>
        </p:nvSpPr>
        <p:spPr>
          <a:xfrm>
            <a:off x="4067919" y="4260916"/>
            <a:ext cx="2228849" cy="4758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Energy Allocation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D743D5-E85F-4B1D-9A1F-B5D291ED98BF}"/>
              </a:ext>
            </a:extLst>
          </p:cNvPr>
          <p:cNvSpPr/>
          <p:nvPr/>
        </p:nvSpPr>
        <p:spPr>
          <a:xfrm>
            <a:off x="4075943" y="3731985"/>
            <a:ext cx="2220825" cy="481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Estimation / Substitution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4E1841-65C4-41D6-92BA-CAD583E3C696}"/>
              </a:ext>
            </a:extLst>
          </p:cNvPr>
          <p:cNvSpPr/>
          <p:nvPr/>
        </p:nvSpPr>
        <p:spPr>
          <a:xfrm>
            <a:off x="4075943" y="3203054"/>
            <a:ext cx="2220825" cy="481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Meter Data Validation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648D32-D50C-4089-94DD-7CA75ABF099C}"/>
              </a:ext>
            </a:extLst>
          </p:cNvPr>
          <p:cNvSpPr/>
          <p:nvPr/>
        </p:nvSpPr>
        <p:spPr>
          <a:xfrm>
            <a:off x="7469852" y="4272492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RM28,30,31,32</a:t>
            </a:r>
          </a:p>
          <a:p>
            <a:pPr algn="ctr"/>
            <a:r>
              <a:rPr lang="en-AU" dirty="0"/>
              <a:t>RM33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4280AE-8072-474A-B9DE-CECE7EBC4D5B}"/>
              </a:ext>
            </a:extLst>
          </p:cNvPr>
          <p:cNvSpPr/>
          <p:nvPr/>
        </p:nvSpPr>
        <p:spPr>
          <a:xfrm>
            <a:off x="7469851" y="5330354"/>
            <a:ext cx="2220825" cy="48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RM7,8,9,10</a:t>
            </a:r>
          </a:p>
          <a:p>
            <a:pPr algn="ctr"/>
            <a:r>
              <a:rPr lang="en-AU" dirty="0"/>
              <a:t>RM15,29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8E6A6B-362E-4D6A-AA1C-0808FD09D4CE}"/>
              </a:ext>
            </a:extLst>
          </p:cNvPr>
          <p:cNvSpPr/>
          <p:nvPr/>
        </p:nvSpPr>
        <p:spPr>
          <a:xfrm>
            <a:off x="7469851" y="5859285"/>
            <a:ext cx="2220825" cy="48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C2,3,6,7,9,10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6EB799-1B7C-4636-B619-FBE4B38A623C}"/>
              </a:ext>
            </a:extLst>
          </p:cNvPr>
          <p:cNvSpPr/>
          <p:nvPr/>
        </p:nvSpPr>
        <p:spPr>
          <a:xfrm>
            <a:off x="7469850" y="6388215"/>
            <a:ext cx="2220825" cy="48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C11,12,13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929015-B870-445E-83FF-4B83396C5830}"/>
              </a:ext>
            </a:extLst>
          </p:cNvPr>
          <p:cNvSpPr/>
          <p:nvPr/>
        </p:nvSpPr>
        <p:spPr>
          <a:xfrm>
            <a:off x="7469849" y="4801423"/>
            <a:ext cx="2220825" cy="481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SDR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C2446F-6BC3-4D68-AA5D-456A98E0655C}"/>
              </a:ext>
            </a:extLst>
          </p:cNvPr>
          <p:cNvSpPr/>
          <p:nvPr/>
        </p:nvSpPr>
        <p:spPr>
          <a:xfrm>
            <a:off x="7469849" y="3203054"/>
            <a:ext cx="2220825" cy="481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C1,4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E47DE4-8E11-4002-BBE2-A11780A33660}"/>
              </a:ext>
            </a:extLst>
          </p:cNvPr>
          <p:cNvSpPr/>
          <p:nvPr/>
        </p:nvSpPr>
        <p:spPr>
          <a:xfrm>
            <a:off x="682046" y="4260485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MSATS B2M APIs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602B0-2D2D-4716-9DD5-20A5B62CF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6720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CAD4-309F-4C27-9F9B-5A345E82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8889828" cy="1310695"/>
          </a:xfrm>
        </p:spPr>
        <p:txBody>
          <a:bodyPr/>
          <a:lstStyle/>
          <a:p>
            <a:r>
              <a:rPr lang="en-AU" dirty="0"/>
              <a:t>NEM Wholesale System Change Heatmap</a:t>
            </a:r>
            <a:br>
              <a:rPr lang="en-AU" dirty="0"/>
            </a:br>
            <a:endParaRPr lang="en-AU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E5557C-A8B3-44E1-9A4A-8A19DC815EB3}"/>
              </a:ext>
            </a:extLst>
          </p:cNvPr>
          <p:cNvSpPr/>
          <p:nvPr/>
        </p:nvSpPr>
        <p:spPr>
          <a:xfrm>
            <a:off x="206547" y="1628774"/>
            <a:ext cx="3171825" cy="5780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b="1" dirty="0"/>
              <a:t>DISPATCH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940D9-68E6-4DBA-9ECF-C77E40EF938A}"/>
              </a:ext>
            </a:extLst>
          </p:cNvPr>
          <p:cNvSpPr/>
          <p:nvPr/>
        </p:nvSpPr>
        <p:spPr>
          <a:xfrm>
            <a:off x="3600450" y="1628774"/>
            <a:ext cx="3171825" cy="5780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b="1" dirty="0"/>
              <a:t>SETTLEMENT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4BB89C-92CB-4018-A658-F044258D2712}"/>
              </a:ext>
            </a:extLst>
          </p:cNvPr>
          <p:cNvSpPr/>
          <p:nvPr/>
        </p:nvSpPr>
        <p:spPr>
          <a:xfrm>
            <a:off x="6994353" y="1628774"/>
            <a:ext cx="3171825" cy="57804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AU" b="1" dirty="0"/>
              <a:t>POWER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47ACE-D620-45E7-982A-BAAE46BE5BBB}"/>
              </a:ext>
            </a:extLst>
          </p:cNvPr>
          <p:cNvSpPr/>
          <p:nvPr/>
        </p:nvSpPr>
        <p:spPr>
          <a:xfrm>
            <a:off x="672895" y="2255627"/>
            <a:ext cx="2228849" cy="4758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Bids/Offers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34EAE-360A-41BC-8EBB-DDD3A2CD5577}"/>
              </a:ext>
            </a:extLst>
          </p:cNvPr>
          <p:cNvSpPr/>
          <p:nvPr/>
        </p:nvSpPr>
        <p:spPr>
          <a:xfrm>
            <a:off x="676907" y="3357270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Dispatch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A5106-1BBC-4525-BA28-9213B033E2DF}"/>
              </a:ext>
            </a:extLst>
          </p:cNvPr>
          <p:cNvSpPr/>
          <p:nvPr/>
        </p:nvSpPr>
        <p:spPr>
          <a:xfrm>
            <a:off x="676907" y="3902198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Predispatch (P5/P30s)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B1E25-B911-47EE-A143-5F70DDB4BCF4}"/>
              </a:ext>
            </a:extLst>
          </p:cNvPr>
          <p:cNvSpPr/>
          <p:nvPr/>
        </p:nvSpPr>
        <p:spPr>
          <a:xfrm>
            <a:off x="7469852" y="2801654"/>
            <a:ext cx="2228848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ST PASA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4F6194-D117-4C66-8C28-37ED1056093B}"/>
              </a:ext>
            </a:extLst>
          </p:cNvPr>
          <p:cNvSpPr/>
          <p:nvPr/>
        </p:nvSpPr>
        <p:spPr>
          <a:xfrm>
            <a:off x="4065919" y="2255627"/>
            <a:ext cx="2228849" cy="4758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Settlement 5MS Calc.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1ACCEB-073A-4DFD-8B18-B83023EC432D}"/>
              </a:ext>
            </a:extLst>
          </p:cNvPr>
          <p:cNvSpPr/>
          <p:nvPr/>
        </p:nvSpPr>
        <p:spPr>
          <a:xfrm>
            <a:off x="4065919" y="2801654"/>
            <a:ext cx="2228849" cy="4758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Settlement GS Calc.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73FA5-11F7-4094-B127-A616DF245D87}"/>
              </a:ext>
            </a:extLst>
          </p:cNvPr>
          <p:cNvSpPr/>
          <p:nvPr/>
        </p:nvSpPr>
        <p:spPr>
          <a:xfrm>
            <a:off x="4065919" y="6127463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Causer Pays Factors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7047F8-6049-4AA9-BB12-968E92641D05}"/>
              </a:ext>
            </a:extLst>
          </p:cNvPr>
          <p:cNvSpPr/>
          <p:nvPr/>
        </p:nvSpPr>
        <p:spPr>
          <a:xfrm>
            <a:off x="4065919" y="4465679"/>
            <a:ext cx="2228849" cy="4758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Data Model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2293E-CEEB-4FBB-AE68-C767AB3BF478}"/>
              </a:ext>
            </a:extLst>
          </p:cNvPr>
          <p:cNvSpPr/>
          <p:nvPr/>
        </p:nvSpPr>
        <p:spPr>
          <a:xfrm>
            <a:off x="4065919" y="5573535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1770B-8FF0-411A-8FE4-774EF835DA88}"/>
              </a:ext>
            </a:extLst>
          </p:cNvPr>
          <p:cNvSpPr/>
          <p:nvPr/>
        </p:nvSpPr>
        <p:spPr>
          <a:xfrm>
            <a:off x="7469852" y="4465679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MT PASA / EAAP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D8DFD0-DB9B-4863-BA41-CA862B705D8C}"/>
              </a:ext>
            </a:extLst>
          </p:cNvPr>
          <p:cNvSpPr/>
          <p:nvPr/>
        </p:nvSpPr>
        <p:spPr>
          <a:xfrm>
            <a:off x="7469852" y="5019607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Demand Forecasting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DE8677-B5CC-453F-B5C3-5F373D220BA0}"/>
              </a:ext>
            </a:extLst>
          </p:cNvPr>
          <p:cNvSpPr/>
          <p:nvPr/>
        </p:nvSpPr>
        <p:spPr>
          <a:xfrm>
            <a:off x="676907" y="2801654"/>
            <a:ext cx="2220825" cy="481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Data Model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46DFBE-9F2F-49F4-8933-2D246F548868}"/>
              </a:ext>
            </a:extLst>
          </p:cNvPr>
          <p:cNvSpPr/>
          <p:nvPr/>
        </p:nvSpPr>
        <p:spPr>
          <a:xfrm>
            <a:off x="7469852" y="5573535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Generator Recall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AA2E5E-B8A4-4A49-B350-1A6390EB4773}"/>
              </a:ext>
            </a:extLst>
          </p:cNvPr>
          <p:cNvSpPr/>
          <p:nvPr/>
        </p:nvSpPr>
        <p:spPr>
          <a:xfrm>
            <a:off x="7473864" y="3902198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Data Model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425FF9-18DF-45A6-A983-59F9A16A90D9}"/>
              </a:ext>
            </a:extLst>
          </p:cNvPr>
          <p:cNvSpPr/>
          <p:nvPr/>
        </p:nvSpPr>
        <p:spPr>
          <a:xfrm>
            <a:off x="7469852" y="3357270"/>
            <a:ext cx="2228849" cy="4758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RERT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D4B00D-4429-485D-8D08-1AC198E80FA8}"/>
              </a:ext>
            </a:extLst>
          </p:cNvPr>
          <p:cNvSpPr/>
          <p:nvPr/>
        </p:nvSpPr>
        <p:spPr>
          <a:xfrm>
            <a:off x="676907" y="5019607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Administered Pricing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9B7F05-6059-4B89-9847-51FBB8C88B58}"/>
              </a:ext>
            </a:extLst>
          </p:cNvPr>
          <p:cNvSpPr/>
          <p:nvPr/>
        </p:nvSpPr>
        <p:spPr>
          <a:xfrm>
            <a:off x="676907" y="5573535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Suspension Pricing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B82930-B953-416D-B443-23D6C6D18537}"/>
              </a:ext>
            </a:extLst>
          </p:cNvPr>
          <p:cNvSpPr/>
          <p:nvPr/>
        </p:nvSpPr>
        <p:spPr>
          <a:xfrm>
            <a:off x="7469852" y="2255627"/>
            <a:ext cx="2228849" cy="4758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Negative Residue Management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549E4C-A4C5-4FD6-997E-AD423C91210C}"/>
              </a:ext>
            </a:extLst>
          </p:cNvPr>
          <p:cNvSpPr/>
          <p:nvPr/>
        </p:nvSpPr>
        <p:spPr>
          <a:xfrm>
            <a:off x="7469852" y="6127463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Wind/Solar Availability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8A30DF-AA20-439A-96BF-A03E98A4A9B0}"/>
              </a:ext>
            </a:extLst>
          </p:cNvPr>
          <p:cNvSpPr/>
          <p:nvPr/>
        </p:nvSpPr>
        <p:spPr>
          <a:xfrm>
            <a:off x="4069931" y="3902198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Reallocations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CB1F7A-F084-4B60-BF18-53A36F8D06D7}"/>
              </a:ext>
            </a:extLst>
          </p:cNvPr>
          <p:cNvSpPr/>
          <p:nvPr/>
        </p:nvSpPr>
        <p:spPr>
          <a:xfrm>
            <a:off x="4065919" y="3357270"/>
            <a:ext cx="2228849" cy="4758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Estimation and Prudentials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F0F16B-370E-4E6C-BA6D-8C733929AE61}"/>
              </a:ext>
            </a:extLst>
          </p:cNvPr>
          <p:cNvSpPr/>
          <p:nvPr/>
        </p:nvSpPr>
        <p:spPr>
          <a:xfrm>
            <a:off x="7469852" y="6675734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VAR/MW Dispatch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C5D772-C51F-4C2B-B755-F59212A4FA4C}"/>
              </a:ext>
            </a:extLst>
          </p:cNvPr>
          <p:cNvSpPr/>
          <p:nvPr/>
        </p:nvSpPr>
        <p:spPr>
          <a:xfrm>
            <a:off x="672895" y="6127463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Constraints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8B8EF3-5FC7-4D56-A1EC-70C262340326}"/>
              </a:ext>
            </a:extLst>
          </p:cNvPr>
          <p:cNvSpPr/>
          <p:nvPr/>
        </p:nvSpPr>
        <p:spPr>
          <a:xfrm>
            <a:off x="676907" y="4465679"/>
            <a:ext cx="2220825" cy="481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Spot Price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175504-FBF8-46EA-B147-4C1D650F8641}"/>
              </a:ext>
            </a:extLst>
          </p:cNvPr>
          <p:cNvSpPr/>
          <p:nvPr/>
        </p:nvSpPr>
        <p:spPr>
          <a:xfrm>
            <a:off x="672895" y="6675734"/>
            <a:ext cx="2228849" cy="47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Registration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EDFF7A-E68E-45B2-9607-C0DFB0197C24}"/>
              </a:ext>
            </a:extLst>
          </p:cNvPr>
          <p:cNvSpPr/>
          <p:nvPr/>
        </p:nvSpPr>
        <p:spPr>
          <a:xfrm>
            <a:off x="4065919" y="5019607"/>
            <a:ext cx="2228849" cy="4758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IRSR Calc.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82B64-C09F-462A-8A6F-EB36F69C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00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D5A4-B3C1-4975-AA83-69942689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5MS &amp; GS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5338D-2120-4DEA-914B-AE2356DE9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AEMO 5MS &amp; GS Program contacts: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Sonja Nigmann, Senior Program Manager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Peter Carruthers, Business Advocate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Graeme Windley, Program Manager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Chris Muffett, Business Lead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Emily Brodie, Procedures Lead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Sammy Wainrit, Systems Lead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Greg Minney, Readiness Lead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dirty="0"/>
              <a:t>Monica Morona, Stakeholder Lead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0" indent="-96837">
              <a:buNone/>
            </a:pPr>
            <a:r>
              <a:rPr lang="en-AU" sz="3200" dirty="0"/>
              <a:t>5MS webpage: </a:t>
            </a:r>
            <a:r>
              <a:rPr lang="en-AU" sz="3200" dirty="0">
                <a:hlinkClick r:id="rId2"/>
              </a:rPr>
              <a:t>http://www.aemo.com.au/Electricity/National-Electricity-Market-NEM/Five-Minute-Settlement</a:t>
            </a:r>
            <a:endParaRPr lang="en-AU" sz="3200" dirty="0"/>
          </a:p>
          <a:p>
            <a:pPr>
              <a:buFont typeface="Arial" panose="020B0604020202020204" pitchFamily="34" charset="0"/>
              <a:buChar char="•"/>
            </a:pPr>
            <a:endParaRPr lang="en-AU" sz="3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375134-5553-4610-9705-C95871DF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780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4A0D-4046-4088-997F-C84D3027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Technical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C94C5-E72A-4386-A1E0-AF884DD7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2" y="6364161"/>
            <a:ext cx="10255425" cy="104502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Full list published on the AEMO 5MS Webpage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https://www.aemo.com.au/Electricity/National-Electricity-Market-NEM/Five-Minute-Settlement/Systems-Workstream/Systems-Technical-Documents</a:t>
            </a: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1027" name="Picture 1" descr="image001">
            <a:extLst>
              <a:ext uri="{FF2B5EF4-FFF2-40B4-BE49-F238E27FC236}">
                <a16:creationId xmlns:a16="http://schemas.microsoft.com/office/drawing/2014/main" id="{B3CC159F-84F2-4425-A1CC-B08F71BD1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71" y="2141535"/>
            <a:ext cx="6648177" cy="412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F84C3-9D9F-4091-8E6A-C9BA1944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30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664482-2E81-4FF7-B744-91B8B409AABE}"/>
              </a:ext>
            </a:extLst>
          </p:cNvPr>
          <p:cNvSpPr txBox="1">
            <a:spLocks/>
          </p:cNvSpPr>
          <p:nvPr/>
        </p:nvSpPr>
        <p:spPr>
          <a:xfrm>
            <a:off x="139061" y="1797077"/>
            <a:ext cx="10255425" cy="104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0482" indent="-200482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Support vendor/participant systems design, development and testing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754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F0BD-58E9-4288-9616-77ECDB80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Technical Specifications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D04CFA-14C4-45A5-BE9A-3662523D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5708"/>
              </p:ext>
            </p:extLst>
          </p:nvPr>
        </p:nvGraphicFramePr>
        <p:xfrm>
          <a:off x="358946" y="2303756"/>
          <a:ext cx="9775655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6354">
                  <a:extLst>
                    <a:ext uri="{9D8B030D-6E8A-4147-A177-3AD203B41FA5}">
                      <a16:colId xmlns:a16="http://schemas.microsoft.com/office/drawing/2014/main" val="21644473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12649806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424081142"/>
                    </a:ext>
                  </a:extLst>
                </a:gridCol>
                <a:gridCol w="1323976">
                  <a:extLst>
                    <a:ext uri="{9D8B030D-6E8A-4147-A177-3AD203B41FA5}">
                      <a16:colId xmlns:a16="http://schemas.microsoft.com/office/drawing/2014/main" val="3073873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Technical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4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Meter Data File Format (MDFF)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B2B and B2M Meter Data Format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to support 5-minute meter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25 Jan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30 Apr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3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MDM File Format and Load Process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Processing/loading meter data into AEMOs MDM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to support loading and processing MDFF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20 May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31 Jul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7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sz="2000" b="1" dirty="0"/>
                        <a:t>MSATS 5MS Technical Specification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B2M via API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to introduce APIs for existing B2M 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31 May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30 Sep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2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sz="2000" b="1" dirty="0"/>
                        <a:t>MSATS 5MS Technical Specification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MSATS browser and RM reports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in MSATS MDM functionality for 5-minute meter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28 Jun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30 Aug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397632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E4686F-C1A5-4DD1-A7DD-2816182D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93" y="1793339"/>
            <a:ext cx="10255425" cy="4796544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Retail/Metering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0C8C7-F499-4463-910B-068C686C8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2940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F0BD-58E9-4288-9616-77ECDB80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Technical Specifications (2)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D04CFA-14C4-45A5-BE9A-3662523DE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00518"/>
              </p:ext>
            </p:extLst>
          </p:nvPr>
        </p:nvGraphicFramePr>
        <p:xfrm>
          <a:off x="443792" y="2600867"/>
          <a:ext cx="960948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883">
                  <a:extLst>
                    <a:ext uri="{9D8B030D-6E8A-4147-A177-3AD203B41FA5}">
                      <a16:colId xmlns:a16="http://schemas.microsoft.com/office/drawing/2014/main" val="2164447348"/>
                    </a:ext>
                  </a:extLst>
                </a:gridCol>
                <a:gridCol w="2830733">
                  <a:extLst>
                    <a:ext uri="{9D8B030D-6E8A-4147-A177-3AD203B41FA5}">
                      <a16:colId xmlns:a16="http://schemas.microsoft.com/office/drawing/2014/main" val="1094385116"/>
                    </a:ext>
                  </a:extLst>
                </a:gridCol>
                <a:gridCol w="1478060">
                  <a:extLst>
                    <a:ext uri="{9D8B030D-6E8A-4147-A177-3AD203B41FA5}">
                      <a16:colId xmlns:a16="http://schemas.microsoft.com/office/drawing/2014/main" val="1424081142"/>
                    </a:ext>
                  </a:extLst>
                </a:gridCol>
                <a:gridCol w="1486806">
                  <a:extLst>
                    <a:ext uri="{9D8B030D-6E8A-4147-A177-3AD203B41FA5}">
                      <a16:colId xmlns:a16="http://schemas.microsoft.com/office/drawing/2014/main" val="3073873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Technical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4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EMMS 5MS Technical Specification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Bidding Format and submitting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Dispatch/Pre-dispatch/PASA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related to bidding shifting to 5-minute intervals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28 Dec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2 Apr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29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EMMS 5MS Technical Specification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Bidding Web UI/APIs/Upload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Mandatory Restrictions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Pricing and Miscellaneous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to support Web Bidding interface, and changes related to pricing shift to 5-minutes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>
                          <a:solidFill>
                            <a:schemeClr val="tx1"/>
                          </a:solidFill>
                        </a:rPr>
                        <a:t>28 Jun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31 Jul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31829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B72ADD-8413-4BDC-90C2-9E3D03FE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12414"/>
            <a:ext cx="10255425" cy="883186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Dispatch and Operations</a:t>
            </a: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FA209F-8FA3-4105-AAC2-380602DB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318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F0BD-58E9-4288-9616-77ECDB80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Technical Specifications (3)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E704C0-F344-4B8D-83BA-1CD0999E2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48028"/>
              </p:ext>
            </p:extLst>
          </p:nvPr>
        </p:nvGraphicFramePr>
        <p:xfrm>
          <a:off x="377117" y="2553188"/>
          <a:ext cx="960948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933">
                  <a:extLst>
                    <a:ext uri="{9D8B030D-6E8A-4147-A177-3AD203B41FA5}">
                      <a16:colId xmlns:a16="http://schemas.microsoft.com/office/drawing/2014/main" val="2164447348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9475361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24081142"/>
                    </a:ext>
                  </a:extLst>
                </a:gridCol>
                <a:gridCol w="1309324">
                  <a:extLst>
                    <a:ext uri="{9D8B030D-6E8A-4147-A177-3AD203B41FA5}">
                      <a16:colId xmlns:a16="http://schemas.microsoft.com/office/drawing/2014/main" val="3073873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Technical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4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EMMS 5MS Technical Specification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Reallocations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to support reallocations at 5-minute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31 Jul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31 Oct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13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EMMS 5MS Technical Specification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/>
                        <a:t>Settlements and Billing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Changes to support Settlements at 5-minutes and Global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28 Jun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27 Dec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76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/>
                        <a:t>EMMS 5MS Technical Specification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AU" sz="2000" dirty="0" err="1"/>
                        <a:t>Prudentials</a:t>
                      </a:r>
                      <a:r>
                        <a:rPr lang="en-AU" sz="2000" dirty="0"/>
                        <a:t> and Estimation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/>
                        <a:t>Changes required due to changes in Settlement and Billing</a:t>
                      </a:r>
                    </a:p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30 Oct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="1" dirty="0"/>
                        <a:t>31 Jan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55537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B72ADD-8413-4BDC-90C2-9E3D03FE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12414"/>
            <a:ext cx="10255425" cy="883186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Settlements</a:t>
            </a: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BDDA0D-8850-411E-B426-ACFD8374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2033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706C-AF05-4930-B63A-8481023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Testing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C313-A18C-4EFE-96CF-9AC72A75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For 5MS the following environments will be available:</a:t>
            </a:r>
          </a:p>
          <a:p>
            <a:endParaRPr lang="en-AU" sz="2800" dirty="0"/>
          </a:p>
          <a:p>
            <a:pPr marL="400965" lvl="1" indent="0">
              <a:buNone/>
            </a:pPr>
            <a:r>
              <a:rPr lang="en-AU" sz="2400" b="1" dirty="0"/>
              <a:t>5MS Staging</a:t>
            </a:r>
          </a:p>
          <a:p>
            <a:pPr lvl="1"/>
            <a:r>
              <a:rPr lang="en-AU" sz="2400" dirty="0"/>
              <a:t>Provided to support vendors/participants testing systems</a:t>
            </a:r>
          </a:p>
          <a:p>
            <a:pPr lvl="1"/>
            <a:r>
              <a:rPr lang="en-AU" sz="2400" dirty="0"/>
              <a:t>AEMO will progressively release into this environment</a:t>
            </a:r>
          </a:p>
          <a:p>
            <a:pPr lvl="1"/>
            <a:r>
              <a:rPr lang="en-AU" sz="2400" dirty="0"/>
              <a:t>Release schedule is outlined in the SWG Meeting Packs</a:t>
            </a:r>
          </a:p>
          <a:p>
            <a:pPr lvl="1"/>
            <a:r>
              <a:rPr lang="en-AU" sz="2400" dirty="0"/>
              <a:t>AEMO’s first release (bidding and dispatch) is 29 Nov 19</a:t>
            </a:r>
          </a:p>
          <a:p>
            <a:pPr lvl="1"/>
            <a:endParaRPr lang="en-AU" sz="2400" dirty="0"/>
          </a:p>
          <a:p>
            <a:pPr marL="400965" lvl="1" indent="0">
              <a:buNone/>
            </a:pPr>
            <a:r>
              <a:rPr lang="en-AU" sz="2400" b="1" dirty="0"/>
              <a:t>Pre-Production</a:t>
            </a:r>
          </a:p>
          <a:p>
            <a:pPr lvl="1"/>
            <a:r>
              <a:rPr lang="en-AU" sz="2400" dirty="0"/>
              <a:t>Will provide the to-be production state</a:t>
            </a:r>
          </a:p>
          <a:p>
            <a:pPr lvl="1"/>
            <a:r>
              <a:rPr lang="en-AU" sz="2400" dirty="0"/>
              <a:t>Provided to support vendors/participants testing and controlled changes</a:t>
            </a:r>
          </a:p>
          <a:p>
            <a:pPr lvl="1"/>
            <a:r>
              <a:rPr lang="en-AU" sz="2400" dirty="0"/>
              <a:t>Used for Industry Testing (not coordinated) and Market Trials (coordinated)</a:t>
            </a:r>
          </a:p>
          <a:p>
            <a:pPr lvl="1"/>
            <a:endParaRPr lang="en-AU" sz="2400" dirty="0"/>
          </a:p>
          <a:p>
            <a:pPr lvl="1"/>
            <a:endParaRPr lang="en-AU" sz="2400" dirty="0"/>
          </a:p>
          <a:p>
            <a:pPr lvl="1"/>
            <a:endParaRPr lang="en-A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1981-D9A2-4D96-AE93-3039094C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756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7894138" cy="131069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5MS Architecture Overview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12414"/>
            <a:ext cx="10255425" cy="4796544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35</a:t>
            </a:fld>
            <a:endParaRPr lang="en-AU" dirty="0"/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E398CFF-BAB2-4AB9-98D7-6DD849713E56}"/>
              </a:ext>
            </a:extLst>
          </p:cNvPr>
          <p:cNvSpPr txBox="1">
            <a:spLocks/>
          </p:cNvSpPr>
          <p:nvPr/>
        </p:nvSpPr>
        <p:spPr>
          <a:xfrm>
            <a:off x="358946" y="1756146"/>
            <a:ext cx="10255425" cy="5205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0482" indent="-200482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AU" sz="2400" dirty="0"/>
              <a:t>Systems uplift (application, integration, data, infrastructure and security) to meet the</a:t>
            </a:r>
          </a:p>
          <a:p>
            <a:pPr lvl="1">
              <a:lnSpc>
                <a:spcPct val="110000"/>
              </a:lnSpc>
            </a:pPr>
            <a:r>
              <a:rPr lang="en-AU" sz="1800" dirty="0"/>
              <a:t>5MS and GS Rule Change requirements </a:t>
            </a:r>
          </a:p>
          <a:p>
            <a:pPr lvl="1">
              <a:lnSpc>
                <a:spcPct val="110000"/>
              </a:lnSpc>
            </a:pPr>
            <a:r>
              <a:rPr lang="en-AU" sz="1800" dirty="0"/>
              <a:t>Non-functional requirements arising primarily due to increase in the volume of data (current and future volumes) and enriched data (e.g. MDFF data)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Implement modern data exchange protocols (e.g. RESTful APIs) and formats (e.g. JSON) for the new functionalities and current functionalities where there are significant changes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Provide support for legacy interfaces to support transition / contingency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Provide an accompanying API where a significant change to a web application occurs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Modern data exchange protocols over Internet</a:t>
            </a:r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18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61784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7894138" cy="131069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5MS Architecture On a Page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12414"/>
            <a:ext cx="10255425" cy="4796544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36</a:t>
            </a:fld>
            <a:endParaRPr lang="en-AU" dirty="0"/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4C4339-D0FD-46A5-830E-ED953E68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6" y="1514782"/>
            <a:ext cx="8304467" cy="59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B539-7E97-47D1-8B3D-833BA9CA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Vendor/Participant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D672B-D3A6-4000-8094-4529D8A9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6" y="2012414"/>
            <a:ext cx="4793717" cy="51986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400" b="1" dirty="0"/>
              <a:t>1. Review the 5MS systems High-Level Impact Assessment</a:t>
            </a:r>
          </a:p>
          <a:p>
            <a:r>
              <a:rPr lang="en-AU" sz="2400" dirty="0"/>
              <a:t>Determine areas of impact to your systems</a:t>
            </a:r>
          </a:p>
          <a:p>
            <a:r>
              <a:rPr lang="en-AU" sz="2400" dirty="0"/>
              <a:t>Use this information as an input to requirements and design artefacts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b="1" dirty="0"/>
              <a:t>2. Review and provide feedback on DRAFT Technical Specifications</a:t>
            </a:r>
          </a:p>
          <a:p>
            <a:r>
              <a:rPr lang="en-AU" sz="2400" dirty="0"/>
              <a:t>Technical Specifications are released by email on the AEMO artefacts</a:t>
            </a:r>
          </a:p>
          <a:p>
            <a:r>
              <a:rPr lang="en-AU" sz="2400" dirty="0"/>
              <a:t>Use this information as an input to design documents</a:t>
            </a:r>
          </a:p>
          <a:p>
            <a:r>
              <a:rPr lang="en-AU" sz="2400" dirty="0"/>
              <a:t>Feedback is 2 weeks from publication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457200" indent="-457200">
              <a:buAutoNum type="arabicPeriod"/>
            </a:pPr>
            <a:endParaRPr lang="en-AU" sz="2400" dirty="0"/>
          </a:p>
          <a:p>
            <a:pPr marL="457200" indent="-457200">
              <a:buAutoNum type="arabicPeriod"/>
            </a:pPr>
            <a:endParaRPr lang="en-A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6236-D7A7-4D0E-8A5C-4D96A44C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37</a:t>
            </a:fld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5DE1D1-1755-478C-A4B2-960CD37283A7}"/>
              </a:ext>
            </a:extLst>
          </p:cNvPr>
          <p:cNvSpPr txBox="1">
            <a:spLocks/>
          </p:cNvSpPr>
          <p:nvPr/>
        </p:nvSpPr>
        <p:spPr>
          <a:xfrm>
            <a:off x="5345906" y="2012413"/>
            <a:ext cx="4793717" cy="5198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0482" indent="-200482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/>
              <a:t>3. Design and Develop based on FINAL Technical Specifications</a:t>
            </a:r>
          </a:p>
          <a:p>
            <a:r>
              <a:rPr lang="en-AU" sz="2400" dirty="0"/>
              <a:t>Plan based on AEMOs dates for FINAL technical specifications</a:t>
            </a:r>
          </a:p>
          <a:p>
            <a:r>
              <a:rPr lang="en-AU" sz="2400" dirty="0"/>
              <a:t>Use this information as an input to design documents</a:t>
            </a:r>
          </a:p>
          <a:p>
            <a:r>
              <a:rPr lang="en-AU" sz="2400" dirty="0"/>
              <a:t>Carryout internal tests against this technical specification</a:t>
            </a:r>
            <a:br>
              <a:rPr lang="en-AU" sz="2400" dirty="0"/>
            </a:b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/>
              <a:t>4. Plan Testing using the 5MS Staging Environment</a:t>
            </a:r>
          </a:p>
          <a:p>
            <a:r>
              <a:rPr lang="en-AU" sz="2400" dirty="0"/>
              <a:t>Plan testing activities based on AEMO dates of releases into 5MS Staging</a:t>
            </a:r>
          </a:p>
          <a:p>
            <a:r>
              <a:rPr lang="en-AU" sz="2400" dirty="0"/>
              <a:t>Carry out integration testing against 5MS Staging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78531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Moving towards market trial, transition and reporting – Readiness workstream update</a:t>
            </a:r>
            <a:br>
              <a:rPr lang="en-AU" dirty="0"/>
            </a:b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Greg Minney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6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66" y="389123"/>
            <a:ext cx="9649968" cy="1042731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5MS Program Timeline – Readiness Workstream</a:t>
            </a:r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216708" y="657838"/>
            <a:ext cx="242485" cy="2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endParaRPr lang="en-AU" sz="1432"/>
          </a:p>
        </p:txBody>
      </p:sp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id="{A50559D3-2CB7-4CCE-B4F4-60A219D7542A}"/>
              </a:ext>
            </a:extLst>
          </p:cNvPr>
          <p:cNvGraphicFramePr>
            <a:graphicFrameLocks noGrp="1"/>
          </p:cNvGraphicFramePr>
          <p:nvPr/>
        </p:nvGraphicFramePr>
        <p:xfrm>
          <a:off x="161866" y="1821867"/>
          <a:ext cx="10304296" cy="4739571"/>
        </p:xfrm>
        <a:graphic>
          <a:graphicData uri="http://schemas.openxmlformats.org/drawingml/2006/table">
            <a:tbl>
              <a:tblPr firstRow="1" bandRow="1"/>
              <a:tblGrid>
                <a:gridCol w="2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13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21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733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95966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65482572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16545951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85001890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98234770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57081204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220600826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110054988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49845987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1484965068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74224935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808705041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816593453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4216115992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73394245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55815901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553149114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1199502355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819331927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10390743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506370639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2144447360"/>
                    </a:ext>
                  </a:extLst>
                </a:gridCol>
                <a:gridCol w="201650">
                  <a:extLst>
                    <a:ext uri="{9D8B030D-6E8A-4147-A177-3AD203B41FA5}">
                      <a16:colId xmlns:a16="http://schemas.microsoft.com/office/drawing/2014/main" val="3353122890"/>
                    </a:ext>
                  </a:extLst>
                </a:gridCol>
              </a:tblGrid>
              <a:tr h="208571">
                <a:tc gridSpan="3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0141" marR="60141" marT="30071" marB="300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>
                      <a:lvl1pPr marL="0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7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0141" marR="60141" marT="30071" marB="3007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38"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JUJ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AU" sz="500" b="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60141" marR="60141" marT="30071" marB="30071" vert="vert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262"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AU" sz="1400"/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00964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801929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202893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603858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004822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405786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806751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207715" algn="l" defTabSz="801929" rtl="0" eaLnBrk="1" latinLnBrk="0" hangingPunct="1">
                        <a:defRPr sz="1579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en-AU" sz="5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141" marR="60141" marT="30071" marB="30071" vert="vert" anchor="ctr">
                    <a:lnL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0589D9D-B395-4091-BC88-A0BFC34A45A8}"/>
              </a:ext>
            </a:extLst>
          </p:cNvPr>
          <p:cNvCxnSpPr>
            <a:cxnSpLocks/>
          </p:cNvCxnSpPr>
          <p:nvPr/>
        </p:nvCxnSpPr>
        <p:spPr>
          <a:xfrm>
            <a:off x="3405255" y="2754952"/>
            <a:ext cx="0" cy="3368932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CBD5DE1-C291-4C61-8A9C-221DB96D826D}"/>
              </a:ext>
            </a:extLst>
          </p:cNvPr>
          <p:cNvCxnSpPr>
            <a:cxnSpLocks/>
            <a:stCxn id="182" idx="2"/>
          </p:cNvCxnSpPr>
          <p:nvPr/>
        </p:nvCxnSpPr>
        <p:spPr>
          <a:xfrm>
            <a:off x="10260551" y="2907774"/>
            <a:ext cx="0" cy="3205735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6174CD5-EA49-420F-81AA-E31F0DC98166}"/>
              </a:ext>
            </a:extLst>
          </p:cNvPr>
          <p:cNvCxnSpPr>
            <a:cxnSpLocks/>
            <a:stCxn id="169" idx="2"/>
          </p:cNvCxnSpPr>
          <p:nvPr/>
        </p:nvCxnSpPr>
        <p:spPr>
          <a:xfrm>
            <a:off x="8290953" y="2847369"/>
            <a:ext cx="3201" cy="3276514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308BC65-1FFF-4D0D-84D2-1A86AB08E653}"/>
              </a:ext>
            </a:extLst>
          </p:cNvPr>
          <p:cNvCxnSpPr>
            <a:cxnSpLocks/>
            <a:stCxn id="170" idx="2"/>
          </p:cNvCxnSpPr>
          <p:nvPr/>
        </p:nvCxnSpPr>
        <p:spPr>
          <a:xfrm>
            <a:off x="6818977" y="2854356"/>
            <a:ext cx="21362" cy="3275725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96F4DF7-46FD-4A13-8A07-1CD0905E695C}"/>
              </a:ext>
            </a:extLst>
          </p:cNvPr>
          <p:cNvCxnSpPr>
            <a:cxnSpLocks/>
            <a:stCxn id="181" idx="2"/>
          </p:cNvCxnSpPr>
          <p:nvPr/>
        </p:nvCxnSpPr>
        <p:spPr>
          <a:xfrm>
            <a:off x="3000695" y="2851994"/>
            <a:ext cx="14176" cy="327188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C52442B-C336-424D-B127-A41A3F67FC68}"/>
              </a:ext>
            </a:extLst>
          </p:cNvPr>
          <p:cNvCxnSpPr>
            <a:cxnSpLocks/>
          </p:cNvCxnSpPr>
          <p:nvPr/>
        </p:nvCxnSpPr>
        <p:spPr>
          <a:xfrm>
            <a:off x="696584" y="6111796"/>
            <a:ext cx="9266037" cy="12088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752DD63-636A-419A-B4E8-3C0C4825AC8C}"/>
              </a:ext>
            </a:extLst>
          </p:cNvPr>
          <p:cNvSpPr/>
          <p:nvPr/>
        </p:nvSpPr>
        <p:spPr>
          <a:xfrm>
            <a:off x="6857862" y="5889283"/>
            <a:ext cx="3179362" cy="18200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endParaRPr lang="en-AU" sz="614" kern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Production (5min bids only)</a:t>
            </a:r>
          </a:p>
          <a:p>
            <a:pPr algn="ctr" defTabSz="801929">
              <a:defRPr/>
            </a:pPr>
            <a:endParaRPr lang="en-AU" sz="614" kern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A6CA0D8-3C24-4790-9350-4558A1C14E19}"/>
              </a:ext>
            </a:extLst>
          </p:cNvPr>
          <p:cNvGrpSpPr/>
          <p:nvPr/>
        </p:nvGrpSpPr>
        <p:grpSpPr>
          <a:xfrm>
            <a:off x="1819046" y="2360596"/>
            <a:ext cx="334192" cy="3757259"/>
            <a:chOff x="6471689" y="357180"/>
            <a:chExt cx="381083" cy="6209449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0E0E885-266B-4572-842F-71D40E0D0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689" y="357180"/>
              <a:ext cx="381083" cy="17077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 defTabSz="801929">
                <a:defRPr/>
              </a:pPr>
              <a:r>
                <a:rPr lang="en-AU" sz="614" ker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614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43AAAF0-335E-42B8-8D5A-049932301154}"/>
                </a:ext>
              </a:extLst>
            </p:cNvPr>
            <p:cNvCxnSpPr/>
            <p:nvPr/>
          </p:nvCxnSpPr>
          <p:spPr>
            <a:xfrm>
              <a:off x="6660644" y="486042"/>
              <a:ext cx="3200" cy="608058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70A4942-FB94-4814-AF87-23D8D58F80E4}"/>
              </a:ext>
            </a:extLst>
          </p:cNvPr>
          <p:cNvCxnSpPr>
            <a:cxnSpLocks/>
          </p:cNvCxnSpPr>
          <p:nvPr/>
        </p:nvCxnSpPr>
        <p:spPr>
          <a:xfrm flipV="1">
            <a:off x="673893" y="3641619"/>
            <a:ext cx="9313205" cy="4634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7107BF9-1B84-4ACD-AAEC-779899F45DBA}"/>
              </a:ext>
            </a:extLst>
          </p:cNvPr>
          <p:cNvSpPr/>
          <p:nvPr/>
        </p:nvSpPr>
        <p:spPr>
          <a:xfrm>
            <a:off x="710123" y="3129618"/>
            <a:ext cx="7847905" cy="127393"/>
          </a:xfrm>
          <a:prstGeom prst="rect">
            <a:avLst/>
          </a:prstGeom>
          <a:ln>
            <a:noFill/>
          </a:ln>
        </p:spPr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6D35B0C-0625-4802-9132-CDBBFFF621FE}"/>
              </a:ext>
            </a:extLst>
          </p:cNvPr>
          <p:cNvSpPr txBox="1"/>
          <p:nvPr/>
        </p:nvSpPr>
        <p:spPr>
          <a:xfrm rot="5400000">
            <a:off x="813438" y="2618628"/>
            <a:ext cx="292709" cy="6059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REGULATORY</a:t>
            </a:r>
            <a:endParaRPr lang="en-AU" sz="1052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4C6E143-D246-4884-9CBA-6532FD130C9F}"/>
              </a:ext>
            </a:extLst>
          </p:cNvPr>
          <p:cNvSpPr/>
          <p:nvPr/>
        </p:nvSpPr>
        <p:spPr>
          <a:xfrm>
            <a:off x="6176341" y="5889282"/>
            <a:ext cx="659649" cy="178089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 dirty="0">
                <a:solidFill>
                  <a:prstClr val="black"/>
                </a:solidFill>
                <a:latin typeface="Calibri" panose="020F0502020204030204"/>
              </a:rPr>
              <a:t>Transition (30min &amp; 5min bids)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E2B0DBA-C2D5-4595-A0BC-20A001034A03}"/>
              </a:ext>
            </a:extLst>
          </p:cNvPr>
          <p:cNvSpPr txBox="1"/>
          <p:nvPr/>
        </p:nvSpPr>
        <p:spPr>
          <a:xfrm rot="5400000">
            <a:off x="795580" y="3763872"/>
            <a:ext cx="400751" cy="6657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SYSTEMS</a:t>
            </a:r>
          </a:p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DEVELOPMENT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6131356-96E1-43A1-9CB0-2FF72B625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224" y="2684735"/>
            <a:ext cx="395459" cy="16263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defTabSz="801929">
              <a:defRPr/>
            </a:pPr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GS Go Live 6-2-22</a:t>
            </a:r>
            <a:endParaRPr lang="en-AU" sz="395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8D0E932-8342-4955-B05A-8ADCD124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247" y="2691721"/>
            <a:ext cx="395459" cy="16263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460" kern="0">
                <a:solidFill>
                  <a:srgbClr val="FF0000"/>
                </a:solidFill>
                <a:latin typeface="Arial Black" panose="020B0A04020102020204" pitchFamily="34" charset="0"/>
              </a:rPr>
              <a:t>5MS Go Live 1-7-21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18CEDC2-6E63-4DB3-AD8F-5A39EC72C030}"/>
              </a:ext>
            </a:extLst>
          </p:cNvPr>
          <p:cNvSpPr/>
          <p:nvPr/>
        </p:nvSpPr>
        <p:spPr>
          <a:xfrm>
            <a:off x="686162" y="3002634"/>
            <a:ext cx="2565994" cy="19507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b="1" kern="0">
                <a:solidFill>
                  <a:prstClr val="black"/>
                </a:solidFill>
                <a:latin typeface="Calibri" panose="020F0502020204030204"/>
              </a:rPr>
              <a:t>5MS / GS – Procedure, Guideline &amp; Document updates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C1C9DB9-3CB4-45D5-8C0E-50B3B6D5F1AB}"/>
              </a:ext>
            </a:extLst>
          </p:cNvPr>
          <p:cNvSpPr/>
          <p:nvPr/>
        </p:nvSpPr>
        <p:spPr>
          <a:xfrm>
            <a:off x="3261759" y="4546859"/>
            <a:ext cx="2338018" cy="15827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5MS Staging</a:t>
            </a: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3105D98F-CE76-43C6-AF20-500A5979A523}"/>
              </a:ext>
            </a:extLst>
          </p:cNvPr>
          <p:cNvCxnSpPr>
            <a:cxnSpLocks/>
          </p:cNvCxnSpPr>
          <p:nvPr/>
        </p:nvCxnSpPr>
        <p:spPr>
          <a:xfrm>
            <a:off x="9712236" y="5982237"/>
            <a:ext cx="27397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4" name="Flowchart: Decision 173">
            <a:extLst>
              <a:ext uri="{FF2B5EF4-FFF2-40B4-BE49-F238E27FC236}">
                <a16:creationId xmlns:a16="http://schemas.microsoft.com/office/drawing/2014/main" id="{938C0D50-1534-432A-B454-AED38A93B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703" y="3186534"/>
            <a:ext cx="47355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904B222A-FE16-48A9-95F6-A09D0E2A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844" y="3263536"/>
            <a:ext cx="689768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AEMO Publishes 5MS &amp; GS Procedures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7A62421-51AC-411F-9857-B3A9C3E9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627" y="3272681"/>
            <a:ext cx="718720" cy="3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IEC recommendation on B2B Procedures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168B79A-086E-467E-AD12-CA333C7EDE3D}"/>
              </a:ext>
            </a:extLst>
          </p:cNvPr>
          <p:cNvCxnSpPr>
            <a:cxnSpLocks/>
          </p:cNvCxnSpPr>
          <p:nvPr/>
        </p:nvCxnSpPr>
        <p:spPr>
          <a:xfrm>
            <a:off x="686065" y="5038600"/>
            <a:ext cx="9239668" cy="3866"/>
          </a:xfrm>
          <a:prstGeom prst="line">
            <a:avLst/>
          </a:prstGeom>
          <a:noFill/>
          <a:ln w="12700" cap="flat" cmpd="sng" algn="ctr">
            <a:solidFill>
              <a:srgbClr val="5B9BD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45EBB59-B405-4640-BB11-E93FAB6FE035}"/>
              </a:ext>
            </a:extLst>
          </p:cNvPr>
          <p:cNvCxnSpPr>
            <a:cxnSpLocks/>
          </p:cNvCxnSpPr>
          <p:nvPr/>
        </p:nvCxnSpPr>
        <p:spPr>
          <a:xfrm>
            <a:off x="5627019" y="2691206"/>
            <a:ext cx="0" cy="343267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6EC34E0-BE14-4FFC-8FD6-2FA49BAEA653}"/>
              </a:ext>
            </a:extLst>
          </p:cNvPr>
          <p:cNvSpPr/>
          <p:nvPr/>
        </p:nvSpPr>
        <p:spPr>
          <a:xfrm>
            <a:off x="5052955" y="4746132"/>
            <a:ext cx="4851135" cy="17124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Pre-Production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AFD9560-7670-47C4-BEDD-CB5921338B65}"/>
              </a:ext>
            </a:extLst>
          </p:cNvPr>
          <p:cNvSpPr txBox="1"/>
          <p:nvPr/>
        </p:nvSpPr>
        <p:spPr>
          <a:xfrm rot="5400000">
            <a:off x="847860" y="4852926"/>
            <a:ext cx="292709" cy="6657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READINESS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F288A81-0694-49A7-AA93-376770A6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544" y="2691206"/>
            <a:ext cx="484301" cy="160788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Proc Publish</a:t>
            </a:r>
          </a:p>
          <a:p>
            <a:pPr algn="ctr"/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1-12-19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CDDAB15-CCFA-4D5E-9EFB-BD363B715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1616" y="2675777"/>
            <a:ext cx="457870" cy="23199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 defTabSz="801929">
              <a:defRPr/>
            </a:pPr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New Metering </a:t>
            </a:r>
          </a:p>
          <a:p>
            <a:pPr algn="ctr" defTabSz="801929">
              <a:defRPr/>
            </a:pPr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Go Live </a:t>
            </a:r>
          </a:p>
          <a:p>
            <a:pPr algn="ctr" defTabSz="801929">
              <a:defRPr/>
            </a:pPr>
            <a:r>
              <a:rPr lang="en-AU" sz="460" kern="0" dirty="0">
                <a:solidFill>
                  <a:srgbClr val="FF0000"/>
                </a:solidFill>
                <a:latin typeface="Arial Black" panose="020B0A04020102020204" pitchFamily="34" charset="0"/>
              </a:rPr>
              <a:t>1-12-22</a:t>
            </a:r>
            <a:endParaRPr lang="en-AU" sz="395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3" name="Flowchart: Decision 182">
            <a:extLst>
              <a:ext uri="{FF2B5EF4-FFF2-40B4-BE49-F238E27FC236}">
                <a16:creationId xmlns:a16="http://schemas.microsoft.com/office/drawing/2014/main" id="{4D96B294-BB01-4F5D-B685-01CD5A5AF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66" y="3195678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A2FCE3B-BAB1-4450-9D86-CDAF42E4CFE7}"/>
              </a:ext>
            </a:extLst>
          </p:cNvPr>
          <p:cNvSpPr/>
          <p:nvPr/>
        </p:nvSpPr>
        <p:spPr>
          <a:xfrm>
            <a:off x="2132604" y="3875727"/>
            <a:ext cx="2296551" cy="221021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AEMO System Development &amp; Test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62AB2EA-B8C7-4359-85E8-86065B592DC1}"/>
              </a:ext>
            </a:extLst>
          </p:cNvPr>
          <p:cNvCxnSpPr>
            <a:cxnSpLocks/>
          </p:cNvCxnSpPr>
          <p:nvPr/>
        </p:nvCxnSpPr>
        <p:spPr>
          <a:xfrm>
            <a:off x="5229647" y="2854915"/>
            <a:ext cx="0" cy="326896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A2067BE-7963-4AF1-8D59-F0E26DEC8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464" y="2692280"/>
            <a:ext cx="576329" cy="16263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460" kern="0">
                <a:solidFill>
                  <a:srgbClr val="FF0000"/>
                </a:solidFill>
                <a:latin typeface="Arial Black" panose="020B0A04020102020204" pitchFamily="34" charset="0"/>
              </a:rPr>
              <a:t>MDM &amp; PAE Go Live 1-11-20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189FB18-277B-44A1-BEBD-9F0ADE4FB2DB}"/>
              </a:ext>
            </a:extLst>
          </p:cNvPr>
          <p:cNvSpPr/>
          <p:nvPr/>
        </p:nvSpPr>
        <p:spPr>
          <a:xfrm>
            <a:off x="3599433" y="3000051"/>
            <a:ext cx="2000344" cy="183454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635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b="1" kern="0">
                <a:solidFill>
                  <a:prstClr val="black"/>
                </a:solidFill>
                <a:latin typeface="Calibri" panose="020F0502020204030204"/>
              </a:rPr>
              <a:t>5MS Rule Amendment Window (Technical Changes)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4F34E2E-040C-4A1A-B185-B0029D517698}"/>
              </a:ext>
            </a:extLst>
          </p:cNvPr>
          <p:cNvSpPr/>
          <p:nvPr/>
        </p:nvSpPr>
        <p:spPr>
          <a:xfrm>
            <a:off x="700171" y="3682995"/>
            <a:ext cx="1445026" cy="19755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Requirements &amp; High Level Design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862D003-5119-4A79-9913-0F3FF0ABB62A}"/>
              </a:ext>
            </a:extLst>
          </p:cNvPr>
          <p:cNvCxnSpPr>
            <a:cxnSpLocks/>
          </p:cNvCxnSpPr>
          <p:nvPr/>
        </p:nvCxnSpPr>
        <p:spPr>
          <a:xfrm flipV="1">
            <a:off x="698289" y="4482329"/>
            <a:ext cx="9290486" cy="490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0" name="Flowchart: Decision 189">
            <a:extLst>
              <a:ext uri="{FF2B5EF4-FFF2-40B4-BE49-F238E27FC236}">
                <a16:creationId xmlns:a16="http://schemas.microsoft.com/office/drawing/2014/main" id="{498EA718-E609-48A6-A1E9-FD489B5BD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253" y="3186534"/>
            <a:ext cx="47355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8441B4C-18AF-4ACF-8F05-06B8B1436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512" y="3263536"/>
            <a:ext cx="807045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5MS &amp; UFE Publishing Go Live</a:t>
            </a:r>
          </a:p>
        </p:txBody>
      </p:sp>
      <p:sp>
        <p:nvSpPr>
          <p:cNvPr id="192" name="Flowchart: Decision 191">
            <a:extLst>
              <a:ext uri="{FF2B5EF4-FFF2-40B4-BE49-F238E27FC236}">
                <a16:creationId xmlns:a16="http://schemas.microsoft.com/office/drawing/2014/main" id="{014DDF66-A2BB-4933-8B42-3E505B00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122" y="3186534"/>
            <a:ext cx="47355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A452733-3E7B-4F66-B25D-47B6685A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263" y="3263536"/>
            <a:ext cx="689768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GS Industry Go Live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D6EC676-B08A-4100-AF48-3B588F378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285" y="3263536"/>
            <a:ext cx="680713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Drafting Amendments submitted to AEMC</a:t>
            </a:r>
          </a:p>
        </p:txBody>
      </p:sp>
      <p:sp>
        <p:nvSpPr>
          <p:cNvPr id="195" name="Flowchart: Decision 194">
            <a:extLst>
              <a:ext uri="{FF2B5EF4-FFF2-40B4-BE49-F238E27FC236}">
                <a16:creationId xmlns:a16="http://schemas.microsoft.com/office/drawing/2014/main" id="{7452B39E-2D28-458F-89A8-EBDE3DC49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475" y="3186534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6" name="Flowchart: Decision 195">
            <a:extLst>
              <a:ext uri="{FF2B5EF4-FFF2-40B4-BE49-F238E27FC236}">
                <a16:creationId xmlns:a16="http://schemas.microsoft.com/office/drawing/2014/main" id="{F829BBBA-D924-4B84-8461-DBE55891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1576" y="3177390"/>
            <a:ext cx="56602" cy="47355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9804990-6478-4B0E-8FDB-2666C764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838" y="3254392"/>
            <a:ext cx="741743" cy="2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New Metering to be 5MS Compliant Date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F53B068-E258-442D-8C1D-7E3EB2069110}"/>
              </a:ext>
            </a:extLst>
          </p:cNvPr>
          <p:cNvSpPr/>
          <p:nvPr/>
        </p:nvSpPr>
        <p:spPr>
          <a:xfrm>
            <a:off x="1661333" y="5111999"/>
            <a:ext cx="1884897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Readiness Strategy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A0A1D88-B183-4E06-AC98-170C97BE2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232" y="5425171"/>
            <a:ext cx="680713" cy="42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Market Readiness Strategy published by AEMO</a:t>
            </a:r>
          </a:p>
        </p:txBody>
      </p:sp>
      <p:sp>
        <p:nvSpPr>
          <p:cNvPr id="200" name="Flowchart: Decision 199">
            <a:extLst>
              <a:ext uri="{FF2B5EF4-FFF2-40B4-BE49-F238E27FC236}">
                <a16:creationId xmlns:a16="http://schemas.microsoft.com/office/drawing/2014/main" id="{E5D9B12C-9AD0-47FA-B27D-76E2CE52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422" y="5348169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832E87D-1512-4A58-B692-E4673C089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49" y="5391734"/>
            <a:ext cx="680713" cy="2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5MS Market Trials commence</a:t>
            </a:r>
          </a:p>
        </p:txBody>
      </p:sp>
      <p:sp>
        <p:nvSpPr>
          <p:cNvPr id="202" name="Flowchart: Decision 201">
            <a:extLst>
              <a:ext uri="{FF2B5EF4-FFF2-40B4-BE49-F238E27FC236}">
                <a16:creationId xmlns:a16="http://schemas.microsoft.com/office/drawing/2014/main" id="{F23A4054-2B1B-4FB6-B9FC-7C2AB52A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357" y="5346807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96B2705-E670-4F5C-8763-91F6C900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232" y="5391733"/>
            <a:ext cx="576977" cy="2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5MS Market Trials conclude</a:t>
            </a:r>
          </a:p>
        </p:txBody>
      </p:sp>
      <p:sp>
        <p:nvSpPr>
          <p:cNvPr id="204" name="Flowchart: Decision 203">
            <a:extLst>
              <a:ext uri="{FF2B5EF4-FFF2-40B4-BE49-F238E27FC236}">
                <a16:creationId xmlns:a16="http://schemas.microsoft.com/office/drawing/2014/main" id="{889F269F-16FC-436B-B88D-20D21D4E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981" y="5344691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4800F1B-447B-496E-B91C-C558D8D9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658" y="5604943"/>
            <a:ext cx="673194" cy="2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Metering Accreditation Complete</a:t>
            </a:r>
          </a:p>
        </p:txBody>
      </p:sp>
      <p:sp>
        <p:nvSpPr>
          <p:cNvPr id="206" name="Flowchart: Decision 205">
            <a:extLst>
              <a:ext uri="{FF2B5EF4-FFF2-40B4-BE49-F238E27FC236}">
                <a16:creationId xmlns:a16="http://schemas.microsoft.com/office/drawing/2014/main" id="{E9812E8F-0948-47B7-BBD7-3C9AF4974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677" y="5697715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E694DC1-6662-4387-AC8B-A7869E59A893}"/>
              </a:ext>
            </a:extLst>
          </p:cNvPr>
          <p:cNvCxnSpPr>
            <a:cxnSpLocks/>
          </p:cNvCxnSpPr>
          <p:nvPr/>
        </p:nvCxnSpPr>
        <p:spPr>
          <a:xfrm>
            <a:off x="6578112" y="5723935"/>
            <a:ext cx="208098" cy="12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C730B55-6A58-4A2D-A99B-D89B8A7D02A7}"/>
              </a:ext>
            </a:extLst>
          </p:cNvPr>
          <p:cNvSpPr/>
          <p:nvPr/>
        </p:nvSpPr>
        <p:spPr>
          <a:xfrm>
            <a:off x="5446948" y="5143758"/>
            <a:ext cx="367621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Trial: 5MS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D20AC21-41CA-4001-9DF0-D3EF6C57EB65}"/>
              </a:ext>
            </a:extLst>
          </p:cNvPr>
          <p:cNvSpPr/>
          <p:nvPr/>
        </p:nvSpPr>
        <p:spPr>
          <a:xfrm>
            <a:off x="6193770" y="5147749"/>
            <a:ext cx="367621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Trial: 5MS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FDEC6CD-DF60-4E91-BFCF-52C821786A7C}"/>
              </a:ext>
            </a:extLst>
          </p:cNvPr>
          <p:cNvSpPr/>
          <p:nvPr/>
        </p:nvSpPr>
        <p:spPr>
          <a:xfrm>
            <a:off x="5826983" y="5144645"/>
            <a:ext cx="367621" cy="193241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Market Trial: 5MS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9BDCC27D-8173-430C-AD44-0536FCEA9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987" y="4165578"/>
            <a:ext cx="838720" cy="42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All AEMO Internal System Development Commenced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2D85D631-C30A-457F-8B2C-14EC49A6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709" y="4754615"/>
            <a:ext cx="680713" cy="2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>
                <a:solidFill>
                  <a:srgbClr val="000000"/>
                </a:solidFill>
                <a:latin typeface="Arial" panose="020B0604020202020204" pitchFamily="34" charset="0"/>
              </a:rPr>
              <a:t>5MS Staging Environment Live</a:t>
            </a:r>
          </a:p>
        </p:txBody>
      </p:sp>
      <p:sp>
        <p:nvSpPr>
          <p:cNvPr id="213" name="Flowchart: Decision 212">
            <a:extLst>
              <a:ext uri="{FF2B5EF4-FFF2-40B4-BE49-F238E27FC236}">
                <a16:creationId xmlns:a16="http://schemas.microsoft.com/office/drawing/2014/main" id="{DAFE47CD-7823-406D-8BFA-C7505FC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584" y="4682283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F315698-B817-4234-9F99-B5F539477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005" y="4147940"/>
            <a:ext cx="855939" cy="17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defRPr/>
            </a:pPr>
            <a:r>
              <a:rPr lang="en-US" sz="614" b="1" dirty="0">
                <a:solidFill>
                  <a:srgbClr val="000000"/>
                </a:solidFill>
                <a:latin typeface="Arial" panose="020B0604020202020204" pitchFamily="34" charset="0"/>
              </a:rPr>
              <a:t>All AEMO Internal System Development Completed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483A905-8CE0-4CCD-BF45-2518027C04AC}"/>
              </a:ext>
            </a:extLst>
          </p:cNvPr>
          <p:cNvCxnSpPr/>
          <p:nvPr/>
        </p:nvCxnSpPr>
        <p:spPr>
          <a:xfrm>
            <a:off x="9712236" y="4832867"/>
            <a:ext cx="273978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6" name="Flowchart: Decision 215">
            <a:extLst>
              <a:ext uri="{FF2B5EF4-FFF2-40B4-BE49-F238E27FC236}">
                <a16:creationId xmlns:a16="http://schemas.microsoft.com/office/drawing/2014/main" id="{F478BEFA-7AA4-44D4-88E4-9EFBEA89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62" y="4090673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7" name="Flowchart: Decision 216">
            <a:extLst>
              <a:ext uri="{FF2B5EF4-FFF2-40B4-BE49-F238E27FC236}">
                <a16:creationId xmlns:a16="http://schemas.microsoft.com/office/drawing/2014/main" id="{5269B1D7-4C4E-4A68-AFDA-E7E73C6C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626" y="4090327"/>
            <a:ext cx="40093" cy="40093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AU" sz="1184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55DE4DC5-DD90-4068-9F58-F0EB78C85BBF}"/>
              </a:ext>
            </a:extLst>
          </p:cNvPr>
          <p:cNvSpPr txBox="1"/>
          <p:nvPr/>
        </p:nvSpPr>
        <p:spPr>
          <a:xfrm rot="5400000">
            <a:off x="860276" y="4288688"/>
            <a:ext cx="400751" cy="7964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en-AU" sz="702" b="1">
                <a:solidFill>
                  <a:prstClr val="black"/>
                </a:solidFill>
                <a:latin typeface="Calibri" panose="020F0502020204030204"/>
              </a:rPr>
              <a:t>INDUSTRY ENVIRONMENTS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2B5455FF-D4C3-44AE-BA03-696BF950BFB1}"/>
              </a:ext>
            </a:extLst>
          </p:cNvPr>
          <p:cNvSpPr/>
          <p:nvPr/>
        </p:nvSpPr>
        <p:spPr>
          <a:xfrm>
            <a:off x="4429156" y="3880551"/>
            <a:ext cx="1018888" cy="21619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01929">
              <a:defRPr/>
            </a:pPr>
            <a:r>
              <a:rPr lang="en-AU" sz="614" kern="0">
                <a:solidFill>
                  <a:prstClr val="black"/>
                </a:solidFill>
                <a:latin typeface="Calibri" panose="020F0502020204030204"/>
              </a:rPr>
              <a:t>AEMO UAT</a:t>
            </a: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7267372-F7E4-4DFB-89E0-4FE04B746509}"/>
              </a:ext>
            </a:extLst>
          </p:cNvPr>
          <p:cNvCxnSpPr>
            <a:cxnSpLocks/>
          </p:cNvCxnSpPr>
          <p:nvPr/>
        </p:nvCxnSpPr>
        <p:spPr>
          <a:xfrm>
            <a:off x="8047504" y="2675777"/>
            <a:ext cx="0" cy="3432678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FAC3BE-2C0F-4040-AD4F-FD4E2B2EA0F9}"/>
              </a:ext>
            </a:extLst>
          </p:cNvPr>
          <p:cNvSpPr/>
          <p:nvPr/>
        </p:nvSpPr>
        <p:spPr>
          <a:xfrm>
            <a:off x="326571" y="4966758"/>
            <a:ext cx="9993086" cy="15799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B6562-9D69-4905-8E95-1805A708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39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79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25D4-BE26-4ABD-A6F1-A9A6914E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&amp;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610719-1530-4284-A830-F8646AC8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E306F-C49A-45F2-879A-6B17A679C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Questions for Information Session accepted via:</a:t>
            </a:r>
          </a:p>
          <a:p>
            <a:pPr marL="342900" indent="-342900">
              <a:buFontTx/>
              <a:buChar char="-"/>
            </a:pPr>
            <a:r>
              <a:rPr lang="en-AU" sz="3200" dirty="0"/>
              <a:t>WebEx comments</a:t>
            </a:r>
          </a:p>
          <a:p>
            <a:pPr marL="342900" indent="-342900">
              <a:buFontTx/>
              <a:buChar char="-"/>
            </a:pPr>
            <a:r>
              <a:rPr lang="en-AU" sz="3200" dirty="0">
                <a:highlight>
                  <a:srgbClr val="00FFFF"/>
                </a:highlight>
                <a:hlinkClick r:id="rId2"/>
              </a:rPr>
              <a:t>5ms@aemo.com.au</a:t>
            </a:r>
            <a:endParaRPr lang="en-AU" sz="3200" dirty="0">
              <a:highlight>
                <a:srgbClr val="00FFFF"/>
              </a:highlight>
            </a:endParaRPr>
          </a:p>
          <a:p>
            <a:pPr marL="342900" indent="-342900">
              <a:buFontTx/>
              <a:buChar char="-"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Detailed questions and inquiries:</a:t>
            </a:r>
          </a:p>
          <a:p>
            <a:pPr marL="342900" indent="-342900">
              <a:buFontTx/>
              <a:buChar char="-"/>
            </a:pPr>
            <a:r>
              <a:rPr lang="en-AU" sz="3200" dirty="0">
                <a:highlight>
                  <a:srgbClr val="00FFFF"/>
                </a:highlight>
                <a:hlinkClick r:id="rId2"/>
              </a:rPr>
              <a:t>5ms@aemo.com.au</a:t>
            </a:r>
            <a:endParaRPr lang="en-AU" sz="3200" dirty="0">
              <a:highlight>
                <a:srgbClr val="00FFFF"/>
              </a:highlight>
            </a:endParaRPr>
          </a:p>
          <a:p>
            <a:pPr marL="342900" indent="-342900">
              <a:buFontTx/>
              <a:buChar char="-"/>
            </a:pPr>
            <a:endParaRPr lang="en-AU" sz="3200" dirty="0"/>
          </a:p>
          <a:p>
            <a:pPr marL="0" indent="0">
              <a:buNone/>
            </a:pPr>
            <a:r>
              <a:rPr lang="en-AU" sz="3200" dirty="0"/>
              <a:t>Engagement feedback:</a:t>
            </a:r>
          </a:p>
          <a:p>
            <a:pPr marL="457200" indent="-457200">
              <a:buFontTx/>
              <a:buChar char="-"/>
            </a:pPr>
            <a:r>
              <a:rPr lang="en-AU" sz="3200" dirty="0">
                <a:highlight>
                  <a:srgbClr val="00FFFF"/>
                </a:highlight>
                <a:hlinkClick r:id="rId2"/>
              </a:rPr>
              <a:t>5ms@aemo.com.au</a:t>
            </a:r>
            <a:endParaRPr lang="en-AU" sz="32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51367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10171893" cy="1310695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Segoe UI" panose="020B0502040204020203" pitchFamily="34" charset="0"/>
                <a:cs typeface="Segoe UI" panose="020B0502040204020203" pitchFamily="34" charset="0"/>
              </a:rPr>
              <a:t>5MS/GS Market Readiness Workstream Scope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40</a:t>
            </a:fld>
            <a:endParaRPr lang="en-AU" dirty="0"/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BBA93-0AB9-4663-AD65-F58CC705DF6A}"/>
              </a:ext>
            </a:extLst>
          </p:cNvPr>
          <p:cNvSpPr txBox="1"/>
          <p:nvPr/>
        </p:nvSpPr>
        <p:spPr>
          <a:xfrm>
            <a:off x="2398644" y="1974590"/>
            <a:ext cx="800162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Establishment of objective market readiness criteria,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Regular reporting by impacted participants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Analysis and assessment of reported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Readiness issue and risk assessments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0F5F4A-43E8-4198-A0D1-5DC30686867F}"/>
              </a:ext>
            </a:extLst>
          </p:cNvPr>
          <p:cNvSpPr/>
          <p:nvPr/>
        </p:nvSpPr>
        <p:spPr>
          <a:xfrm>
            <a:off x="291547" y="2176751"/>
            <a:ext cx="1881808" cy="7652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Readiness Reporting and Management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9E2D7F-DC2C-44E6-BB27-E7F65C850B40}"/>
              </a:ext>
            </a:extLst>
          </p:cNvPr>
          <p:cNvSpPr/>
          <p:nvPr/>
        </p:nvSpPr>
        <p:spPr>
          <a:xfrm>
            <a:off x="291547" y="3509359"/>
            <a:ext cx="1881808" cy="6626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Industry Testing and Market Trials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27041E-73D7-4667-BEDD-4DA212EC573A}"/>
              </a:ext>
            </a:extLst>
          </p:cNvPr>
          <p:cNvSpPr/>
          <p:nvPr/>
        </p:nvSpPr>
        <p:spPr>
          <a:xfrm>
            <a:off x="291547" y="4756767"/>
            <a:ext cx="1881808" cy="6626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Transition and Cutover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D4834-47E5-4020-A0CA-0ABB2CC3847E}"/>
              </a:ext>
            </a:extLst>
          </p:cNvPr>
          <p:cNvSpPr/>
          <p:nvPr/>
        </p:nvSpPr>
        <p:spPr>
          <a:xfrm>
            <a:off x="291547" y="6018124"/>
            <a:ext cx="1881808" cy="7848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Metering Accreditation Updates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76D1AB-5F5C-485E-97A3-B16FA15B3895}"/>
              </a:ext>
            </a:extLst>
          </p:cNvPr>
          <p:cNvSpPr txBox="1"/>
          <p:nvPr/>
        </p:nvSpPr>
        <p:spPr>
          <a:xfrm>
            <a:off x="2398644" y="3503110"/>
            <a:ext cx="80016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Planning, execution and management of Market / Industry test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Environment support and availability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D167B-B087-4BA1-8753-9DE8E474FB28}"/>
              </a:ext>
            </a:extLst>
          </p:cNvPr>
          <p:cNvSpPr txBox="1"/>
          <p:nvPr/>
        </p:nvSpPr>
        <p:spPr>
          <a:xfrm>
            <a:off x="2425149" y="4503295"/>
            <a:ext cx="800162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Market Transition Strategy which details the steps, activities and responsibilities in moving from current state to future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Planning and monitoring of participant and AEMO transition activities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Systems cutover planning and execution  - including industry co-ordination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6E142A-A924-4D05-A6F4-E9388EA5A55E}"/>
              </a:ext>
            </a:extLst>
          </p:cNvPr>
          <p:cNvSpPr txBox="1"/>
          <p:nvPr/>
        </p:nvSpPr>
        <p:spPr>
          <a:xfrm>
            <a:off x="2398644" y="6083512"/>
            <a:ext cx="802812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Identification of timing and scope of accreditation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Accreditation Update approach</a:t>
            </a:r>
          </a:p>
        </p:txBody>
      </p:sp>
    </p:spTree>
    <p:extLst>
      <p:ext uri="{BB962C8B-B14F-4D97-AF65-F5344CB8AC3E}">
        <p14:creationId xmlns:p14="http://schemas.microsoft.com/office/powerpoint/2010/main" val="4069856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C46B-5F34-429D-97B7-18EBBA94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Readiness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C29E5-C3C8-4823-B0E9-C0D82707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42" y="1619249"/>
            <a:ext cx="10336856" cy="5676901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AU" sz="2800" dirty="0"/>
              <a:t>Main stakeholder forum for direct industry input into the planning and execution of readiness activities</a:t>
            </a:r>
          </a:p>
          <a:p>
            <a:pPr>
              <a:spcAft>
                <a:spcPts val="1200"/>
              </a:spcAft>
            </a:pPr>
            <a:r>
              <a:rPr lang="en-AU" sz="2800" dirty="0"/>
              <a:t>The RWG will:</a:t>
            </a:r>
          </a:p>
          <a:p>
            <a:pPr lvl="1">
              <a:spcAft>
                <a:spcPts val="1200"/>
              </a:spcAft>
            </a:pPr>
            <a:r>
              <a:rPr lang="en-AU" sz="2400" dirty="0"/>
              <a:t>Bring to the table individual participant views and issues</a:t>
            </a:r>
          </a:p>
          <a:p>
            <a:pPr lvl="1">
              <a:spcAft>
                <a:spcPts val="1200"/>
              </a:spcAft>
            </a:pPr>
            <a:r>
              <a:rPr lang="en-AU" sz="2400" dirty="0"/>
              <a:t>Help coordinate, assist and prepare for the transition and cutover to 5MS and GS</a:t>
            </a:r>
          </a:p>
          <a:p>
            <a:pPr lvl="1">
              <a:spcAft>
                <a:spcPts val="1200"/>
              </a:spcAft>
            </a:pPr>
            <a:r>
              <a:rPr lang="en-AU" sz="2400" dirty="0"/>
              <a:t>Engage with and provide expertise to AEMO on 5MS and GS market readiness activities</a:t>
            </a:r>
            <a:endParaRPr lang="en-AU" sz="2800" dirty="0"/>
          </a:p>
          <a:p>
            <a:pPr>
              <a:spcAft>
                <a:spcPts val="1200"/>
              </a:spcAft>
            </a:pPr>
            <a:r>
              <a:rPr lang="en-AU" sz="2800" dirty="0"/>
              <a:t>Engaging early and often in the 5MS/GS market readiness work will ensure the timely identification of any potential </a:t>
            </a:r>
            <a:r>
              <a:rPr lang="en-AU" sz="2800" i="1" dirty="0"/>
              <a:t>readiness </a:t>
            </a:r>
            <a:r>
              <a:rPr lang="en-AU" sz="2800" dirty="0"/>
              <a:t>issues, including potential resolution options</a:t>
            </a:r>
          </a:p>
          <a:p>
            <a:pPr>
              <a:spcAft>
                <a:spcPts val="1200"/>
              </a:spcAft>
            </a:pPr>
            <a:r>
              <a:rPr lang="en-AU" sz="2800" dirty="0"/>
              <a:t>All deliverables from the Readiness Workstream will be available on the 5MS Site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852BB-E502-4206-9B65-273EF89C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158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10171893" cy="1310695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Indicative timelines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751" y="7006699"/>
            <a:ext cx="505220" cy="402483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42</a:t>
            </a:fld>
            <a:endParaRPr lang="en-AU" dirty="0"/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66F5C1-5517-4BD4-8FC5-9621D6325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01141"/>
              </p:ext>
            </p:extLst>
          </p:nvPr>
        </p:nvGraphicFramePr>
        <p:xfrm>
          <a:off x="206375" y="1771875"/>
          <a:ext cx="10255252" cy="5324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558">
                  <a:extLst>
                    <a:ext uri="{9D8B030D-6E8A-4147-A177-3AD203B41FA5}">
                      <a16:colId xmlns:a16="http://schemas.microsoft.com/office/drawing/2014/main" val="4226940314"/>
                    </a:ext>
                  </a:extLst>
                </a:gridCol>
                <a:gridCol w="2015068">
                  <a:extLst>
                    <a:ext uri="{9D8B030D-6E8A-4147-A177-3AD203B41FA5}">
                      <a16:colId xmlns:a16="http://schemas.microsoft.com/office/drawing/2014/main" val="3203044321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4142235476"/>
                    </a:ext>
                  </a:extLst>
                </a:gridCol>
                <a:gridCol w="2563813">
                  <a:extLst>
                    <a:ext uri="{9D8B030D-6E8A-4147-A177-3AD203B41FA5}">
                      <a16:colId xmlns:a16="http://schemas.microsoft.com/office/drawing/2014/main" val="1229667383"/>
                    </a:ext>
                  </a:extLst>
                </a:gridCol>
              </a:tblGrid>
              <a:tr h="519193">
                <a:tc>
                  <a:txBody>
                    <a:bodyPr/>
                    <a:lstStyle/>
                    <a:p>
                      <a:r>
                        <a:rPr lang="en-AU" sz="2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Engagement Commences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Draft Paper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Final Paper Released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112852"/>
                  </a:ext>
                </a:extLst>
              </a:tr>
              <a:tr h="519193">
                <a:tc>
                  <a:txBody>
                    <a:bodyPr/>
                    <a:lstStyle/>
                    <a:p>
                      <a:r>
                        <a:rPr lang="en-AU" sz="2200" dirty="0"/>
                        <a:t>Market Readiness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June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30 August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29 Nov 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281767"/>
                  </a:ext>
                </a:extLst>
              </a:tr>
              <a:tr h="519193">
                <a:tc>
                  <a:txBody>
                    <a:bodyPr/>
                    <a:lstStyle/>
                    <a:p>
                      <a:r>
                        <a:rPr lang="en-AU" sz="2200" dirty="0"/>
                        <a:t>Industry Test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June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30 August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31 Oct 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295431"/>
                  </a:ext>
                </a:extLst>
              </a:tr>
              <a:tr h="801904">
                <a:tc>
                  <a:txBody>
                    <a:bodyPr/>
                    <a:lstStyle/>
                    <a:p>
                      <a:r>
                        <a:rPr lang="en-AU" sz="2200" dirty="0"/>
                        <a:t>Transition &amp; Go-Live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July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30 Sept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31 Jan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540113"/>
                  </a:ext>
                </a:extLst>
              </a:tr>
              <a:tr h="519193">
                <a:tc>
                  <a:txBody>
                    <a:bodyPr/>
                    <a:lstStyle/>
                    <a:p>
                      <a:r>
                        <a:rPr lang="en-AU" sz="2200" dirty="0"/>
                        <a:t>Market Trial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August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29 Nov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28 Feb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0580637"/>
                  </a:ext>
                </a:extLst>
              </a:tr>
              <a:tr h="801904">
                <a:tc>
                  <a:txBody>
                    <a:bodyPr/>
                    <a:lstStyle/>
                    <a:p>
                      <a:r>
                        <a:rPr lang="en-AU" sz="2200" dirty="0"/>
                        <a:t>Metering Service Provider Accreditation Update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August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29 Nov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31 Mar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977108"/>
                  </a:ext>
                </a:extLst>
              </a:tr>
              <a:tr h="801904">
                <a:tc>
                  <a:txBody>
                    <a:bodyPr/>
                    <a:lstStyle/>
                    <a:p>
                      <a:r>
                        <a:rPr lang="en-AU" sz="2200" dirty="0"/>
                        <a:t>Industry Readiness Reporting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Sept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29 Nov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200" dirty="0"/>
                        <a:t>31 Jan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5704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1ABFC5-FEFC-4298-A296-66688FF88649}"/>
              </a:ext>
            </a:extLst>
          </p:cNvPr>
          <p:cNvSpPr txBox="1"/>
          <p:nvPr/>
        </p:nvSpPr>
        <p:spPr>
          <a:xfrm>
            <a:off x="206375" y="1541833"/>
            <a:ext cx="5247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NOTE: Deliverable dates are currently draft/proposed dates</a:t>
            </a:r>
          </a:p>
        </p:txBody>
      </p:sp>
    </p:spTree>
    <p:extLst>
      <p:ext uri="{BB962C8B-B14F-4D97-AF65-F5344CB8AC3E}">
        <p14:creationId xmlns:p14="http://schemas.microsoft.com/office/powerpoint/2010/main" val="3733307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5400" dirty="0">
                <a:ea typeface="Times New Roman" panose="02020603050405020304" pitchFamily="18" charset="0"/>
                <a:cs typeface="Times New Roman" panose="02020603050405020304" pitchFamily="18" charset="0"/>
              </a:rPr>
              <a:t>What does this mean for industry?</a:t>
            </a:r>
            <a:br>
              <a:rPr lang="en-AU" dirty="0"/>
            </a:b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Chris Muffett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4751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4FFEC-D002-4368-A4F5-02BC8DA8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147765" cy="1310695"/>
          </a:xfrm>
        </p:spPr>
        <p:txBody>
          <a:bodyPr>
            <a:normAutofit/>
          </a:bodyPr>
          <a:lstStyle/>
          <a:p>
            <a:r>
              <a:rPr lang="en-AU" dirty="0"/>
              <a:t>Key milestones for the industry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E4ADE8-53E7-48DC-9376-992D3046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712159"/>
              </p:ext>
            </p:extLst>
          </p:nvPr>
        </p:nvGraphicFramePr>
        <p:xfrm>
          <a:off x="206547" y="1888511"/>
          <a:ext cx="10400493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B0DEB-C05A-4F60-A675-2BB29D80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879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D5BC3C-6561-4F35-8221-90BCF295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Preparations leading up to 1 July 2021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4592745-3EAA-4215-A2E9-84D8A4B4D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46900"/>
              </p:ext>
            </p:extLst>
          </p:nvPr>
        </p:nvGraphicFramePr>
        <p:xfrm>
          <a:off x="206375" y="1562100"/>
          <a:ext cx="10255251" cy="566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95">
                  <a:extLst>
                    <a:ext uri="{9D8B030D-6E8A-4147-A177-3AD203B41FA5}">
                      <a16:colId xmlns:a16="http://schemas.microsoft.com/office/drawing/2014/main" val="1322510684"/>
                    </a:ext>
                  </a:extLst>
                </a:gridCol>
                <a:gridCol w="4036979">
                  <a:extLst>
                    <a:ext uri="{9D8B030D-6E8A-4147-A177-3AD203B41FA5}">
                      <a16:colId xmlns:a16="http://schemas.microsoft.com/office/drawing/2014/main" val="3166827163"/>
                    </a:ext>
                  </a:extLst>
                </a:gridCol>
                <a:gridCol w="4430477">
                  <a:extLst>
                    <a:ext uri="{9D8B030D-6E8A-4147-A177-3AD203B41FA5}">
                      <a16:colId xmlns:a16="http://schemas.microsoft.com/office/drawing/2014/main" val="3876574923"/>
                    </a:ext>
                  </a:extLst>
                </a:gridCol>
              </a:tblGrid>
              <a:tr h="376234">
                <a:tc>
                  <a:txBody>
                    <a:bodyPr/>
                    <a:lstStyle/>
                    <a:p>
                      <a:r>
                        <a:rPr lang="en-AU" sz="1200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Five-Minute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Global Settlement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79308"/>
                  </a:ext>
                </a:extLst>
              </a:tr>
              <a:tr h="1020469">
                <a:tc>
                  <a:txBody>
                    <a:bodyPr/>
                    <a:lstStyle/>
                    <a:p>
                      <a:r>
                        <a:rPr lang="en-AU" sz="1200" dirty="0"/>
                        <a:t>Generators (including SGAs)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Systems and processes in place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Submit 5-minute offers (scheduled and semi-scheduled)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Receive 5-minute metering data (in addition to existing data)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Receive 5-minute granularity settlement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257613"/>
                  </a:ext>
                </a:extLst>
              </a:tr>
              <a:tr h="834930">
                <a:tc>
                  <a:txBody>
                    <a:bodyPr/>
                    <a:lstStyle/>
                    <a:p>
                      <a:r>
                        <a:rPr lang="en-AU" sz="1200" dirty="0"/>
                        <a:t>Retailers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Systems and processes in place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Receive 5-minute metering data (in addition to existing data)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Receive 5-minute granularity settlement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Systems and processes in place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Receive UFE for each local area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Receive UFE allocation data (although no financial impact)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6286"/>
                  </a:ext>
                </a:extLst>
              </a:tr>
              <a:tr h="834930">
                <a:tc>
                  <a:txBody>
                    <a:bodyPr/>
                    <a:lstStyle/>
                    <a:p>
                      <a:r>
                        <a:rPr lang="en-AU" sz="1200" dirty="0"/>
                        <a:t>Network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Systems and processes in place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Receive 5-minute metering data (in addition to existing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Provide information on non-contestable unmetered loads (including NMIs, profiling, etc)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Assist with the clarification of cross-boundary and bulk supply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46438"/>
                  </a:ext>
                </a:extLst>
              </a:tr>
              <a:tr h="463850">
                <a:tc>
                  <a:txBody>
                    <a:bodyPr/>
                    <a:lstStyle/>
                    <a:p>
                      <a:r>
                        <a:rPr lang="en-AU" sz="1200" dirty="0"/>
                        <a:t>Metering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Engage with FRMPs and metering providers on the configuration/replacement of meters to 5-minute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233741"/>
                  </a:ext>
                </a:extLst>
              </a:tr>
              <a:tr h="463850">
                <a:tc>
                  <a:txBody>
                    <a:bodyPr/>
                    <a:lstStyle/>
                    <a:p>
                      <a:r>
                        <a:rPr lang="en-AU" sz="1200" dirty="0"/>
                        <a:t>Metering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Configure/replace meters to 5-minute as arranged by Metering Coordinators (e.g. Type 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702995"/>
                  </a:ext>
                </a:extLst>
              </a:tr>
              <a:tr h="649390">
                <a:tc>
                  <a:txBody>
                    <a:bodyPr/>
                    <a:lstStyle/>
                    <a:p>
                      <a:r>
                        <a:rPr lang="en-AU" sz="1200" dirty="0"/>
                        <a:t>Metering Data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Systems and processes in place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Provide 5-minute metering data in MDFF to AEMO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Provide 5-minute metering data via B2B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Systems and processes in place to provide metering data for all distribution connection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74694"/>
                  </a:ext>
                </a:extLst>
              </a:tr>
              <a:tr h="1020469">
                <a:tc>
                  <a:txBody>
                    <a:bodyPr/>
                    <a:lstStyle/>
                    <a:p>
                      <a:r>
                        <a:rPr lang="en-AU" sz="1200" dirty="0"/>
                        <a:t>Large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Systems and processes in place to receive 5-minute metering data and settlement reports (wholesale customers)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/>
                        <a:t>Engage with their retailer on any requirement/impact of 5-minute metering (e.g. Type 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200" dirty="0"/>
                        <a:t>Engage with their retailer on any requirement/impact from UFE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8960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A439D-8A07-4387-9CEC-E29A6982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0077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0E96-2049-4705-A014-C2EEBFFA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Preparations post 1 July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B514A-9BA1-4FC3-A2EA-1A17DC35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Leading up to 6 February 2022: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Leading up to 1 December 2022: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47D99-EEC3-49FF-AE48-69E60BAC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46</a:t>
            </a:fld>
            <a:endParaRPr lang="en-AU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9E8F70D4-7D89-4AF9-8F77-C1835941F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719407"/>
              </p:ext>
            </p:extLst>
          </p:nvPr>
        </p:nvGraphicFramePr>
        <p:xfrm>
          <a:off x="229842" y="2518791"/>
          <a:ext cx="10255425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081">
                  <a:extLst>
                    <a:ext uri="{9D8B030D-6E8A-4147-A177-3AD203B41FA5}">
                      <a16:colId xmlns:a16="http://schemas.microsoft.com/office/drawing/2014/main" val="1322510684"/>
                    </a:ext>
                  </a:extLst>
                </a:gridCol>
                <a:gridCol w="7839344">
                  <a:extLst>
                    <a:ext uri="{9D8B030D-6E8A-4147-A177-3AD203B41FA5}">
                      <a16:colId xmlns:a16="http://schemas.microsoft.com/office/drawing/2014/main" val="3876574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Global Settlement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7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Retailers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400" dirty="0"/>
                        <a:t>Systems and processes in place to receive and reconcile UFE allocation data (with financial impact)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Network operators, metering coordinators and meter data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400" dirty="0"/>
                        <a:t>Assist with the resolution of any connection point or metering issues identified as part of UFE publication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4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Large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400" dirty="0"/>
                        <a:t>Any changes to contractual arrangements as a result of UFE allocation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989608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8637FD5-F032-4177-BA52-49643F8D0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217546"/>
              </p:ext>
            </p:extLst>
          </p:nvPr>
        </p:nvGraphicFramePr>
        <p:xfrm>
          <a:off x="206545" y="5228699"/>
          <a:ext cx="1025542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081">
                  <a:extLst>
                    <a:ext uri="{9D8B030D-6E8A-4147-A177-3AD203B41FA5}">
                      <a16:colId xmlns:a16="http://schemas.microsoft.com/office/drawing/2014/main" val="1322510684"/>
                    </a:ext>
                  </a:extLst>
                </a:gridCol>
                <a:gridCol w="7839344">
                  <a:extLst>
                    <a:ext uri="{9D8B030D-6E8A-4147-A177-3AD203B41FA5}">
                      <a16:colId xmlns:a16="http://schemas.microsoft.com/office/drawing/2014/main" val="38765749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1400" dirty="0"/>
                        <a:t>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Global Settlement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7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Retailers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400" dirty="0"/>
                        <a:t>Engage with metering coordinators on the conversion of 5-minute capable meters installed since 1 December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dirty="0"/>
                        <a:t>Metering Coordinators, Metering Providers and Meter Data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U" sz="1400" dirty="0"/>
                        <a:t>Facilitate the conversion of 5-minute capable meters installed since 1 December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146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59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How can you engage?</a:t>
            </a:r>
            <a:br>
              <a:rPr lang="en-AU" dirty="0"/>
            </a:b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Monica Morona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47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8208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A0469-428F-466B-84E6-9D10200E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can you find more information?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4FF69-5D0E-4EF9-897C-E454D156C4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4471" y="503978"/>
            <a:ext cx="6775200" cy="6202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/>
              <a:t>AEMOs website provides background information, and factsheets </a:t>
            </a:r>
          </a:p>
          <a:p>
            <a:pPr marL="0" indent="0">
              <a:buNone/>
            </a:pPr>
            <a:r>
              <a:rPr lang="en-AU" sz="3200" dirty="0">
                <a:hlinkClick r:id="rId2"/>
              </a:rPr>
              <a:t>https://www.aemo.com.au/Electricity/National-Electricity-Market-NEM/Five-Minute-Settlement</a:t>
            </a:r>
            <a:endParaRPr lang="en-AU" sz="3200" dirty="0"/>
          </a:p>
          <a:p>
            <a:pPr marL="0" indent="0">
              <a:buNone/>
            </a:pPr>
            <a:endParaRPr lang="en-A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/>
              <a:t>Details of the Procedures, Systems and Readiness Workstreams: </a:t>
            </a:r>
          </a:p>
          <a:p>
            <a:pPr marL="840702" lvl="1" indent="-342900">
              <a:buFont typeface="Arial" panose="020B0604020202020204" pitchFamily="34" charset="0"/>
              <a:buChar char="•"/>
            </a:pPr>
            <a:r>
              <a:rPr lang="en-AU" sz="2800" dirty="0"/>
              <a:t>Including Procedures information</a:t>
            </a:r>
          </a:p>
          <a:p>
            <a:pPr marL="840702" lvl="1" indent="-342900">
              <a:buFont typeface="Arial" panose="020B0604020202020204" pitchFamily="34" charset="0"/>
              <a:buChar char="•"/>
            </a:pPr>
            <a:r>
              <a:rPr lang="en-AU" sz="2800" dirty="0"/>
              <a:t>Technical Specifications and documents</a:t>
            </a:r>
          </a:p>
          <a:p>
            <a:pPr marL="840702" lvl="1" indent="-342900">
              <a:buFont typeface="Arial" panose="020B0604020202020204" pitchFamily="34" charset="0"/>
              <a:buChar char="•"/>
            </a:pPr>
            <a:r>
              <a:rPr lang="en-AU" sz="2800" dirty="0"/>
              <a:t>Consultation timeframes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51AF2-509E-4117-A1B0-83D619C2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0693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B248-7AF3-4D00-B95C-00ABCABE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Website Update – Ongoing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C6203A-1185-4DFB-9A80-35F474F39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48" y="1695420"/>
            <a:ext cx="10367418" cy="54904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261230-FAE6-4F8A-A070-EAB3377B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49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960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/>
          </a:p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8" name="AutoShape 2" descr="Image result for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B54DA2-9A95-427E-83BB-87433DCF9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234124"/>
              </p:ext>
            </p:extLst>
          </p:nvPr>
        </p:nvGraphicFramePr>
        <p:xfrm>
          <a:off x="206546" y="1586071"/>
          <a:ext cx="10255424" cy="465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878">
                  <a:extLst>
                    <a:ext uri="{9D8B030D-6E8A-4147-A177-3AD203B41FA5}">
                      <a16:colId xmlns:a16="http://schemas.microsoft.com/office/drawing/2014/main" val="538271126"/>
                    </a:ext>
                  </a:extLst>
                </a:gridCol>
                <a:gridCol w="1945121">
                  <a:extLst>
                    <a:ext uri="{9D8B030D-6E8A-4147-A177-3AD203B41FA5}">
                      <a16:colId xmlns:a16="http://schemas.microsoft.com/office/drawing/2014/main" val="1422408940"/>
                    </a:ext>
                  </a:extLst>
                </a:gridCol>
                <a:gridCol w="4626209">
                  <a:extLst>
                    <a:ext uri="{9D8B030D-6E8A-4147-A177-3AD203B41FA5}">
                      <a16:colId xmlns:a16="http://schemas.microsoft.com/office/drawing/2014/main" val="2028420023"/>
                    </a:ext>
                  </a:extLst>
                </a:gridCol>
                <a:gridCol w="3157216">
                  <a:extLst>
                    <a:ext uri="{9D8B030D-6E8A-4147-A177-3AD203B41FA5}">
                      <a16:colId xmlns:a16="http://schemas.microsoft.com/office/drawing/2014/main" val="2835572980"/>
                    </a:ext>
                  </a:extLst>
                </a:gridCol>
              </a:tblGrid>
              <a:tr h="338789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AU" sz="1600" cap="all" dirty="0">
                          <a:effectLst/>
                          <a:latin typeface="+mn-lt"/>
                        </a:rPr>
                        <a:t>NO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AU" sz="1600" cap="all" dirty="0">
                          <a:effectLst/>
                          <a:latin typeface="+mn-lt"/>
                        </a:rPr>
                        <a:t>Time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AU" sz="1600" cap="all" dirty="0">
                          <a:effectLst/>
                          <a:latin typeface="+mn-lt"/>
                        </a:rPr>
                        <a:t>AGENDA ITEM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52095" algn="l"/>
                          <a:tab pos="504190" algn="l"/>
                          <a:tab pos="756285" algn="l"/>
                        </a:tabLst>
                      </a:pPr>
                      <a:r>
                        <a:rPr lang="en-AU" sz="1600" cap="all" dirty="0">
                          <a:effectLst/>
                          <a:latin typeface="+mn-lt"/>
                        </a:rPr>
                        <a:t>Responsible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4372720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1:00pm – 1:10pm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Welcome and introduction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aseline="0" dirty="0">
                          <a:effectLst/>
                          <a:latin typeface="+mn-lt"/>
                        </a:rPr>
                        <a:t>Monica Morona (AEMO)</a:t>
                      </a:r>
                      <a:endParaRPr lang="en-AU" sz="1600" b="1" dirty="0">
                        <a:solidFill>
                          <a:srgbClr val="2E74B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2688441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1:10pm – 1:20pm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Minute Settlement (5MS) rule overview and update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Chris Muffett (AEMO)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7929589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1:20pm – 1:30pm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 Settlement (GS) rule overview and update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Emily Brodie (AEMO)</a:t>
                      </a:r>
                      <a:endParaRPr lang="en-AU" sz="1600" baseline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1:30pm – 1:45pm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AEMO’s 5MS Implementation Plan and Program Update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Graeme Windley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015437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1:45pm – 1:55pm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579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Procedures changes consultation and workstream finalisation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Emily Brodie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608357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1:55pm – 2:10pm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Developing against technical specifications – Systems workstream update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Hamish McNeish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0830449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2:10pm – 2:20pm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Moving towards market trials, transition and reporting – Readiness Workstream update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Greg Minney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7239946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2:20pm – 2:30pm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this mean for industry?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Chris Muffett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0069941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2:30pm – 2:40pm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can you engage?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Monica Morona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605300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2:40pm – 3:00pm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Monica Morona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0202953"/>
                  </a:ext>
                </a:extLst>
              </a:tr>
              <a:tr h="3387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04190" algn="l"/>
                          <a:tab pos="756285" algn="l"/>
                        </a:tabLst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3:00pm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Meeting close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504190" algn="l"/>
                          <a:tab pos="756285" algn="l"/>
                        </a:tabLst>
                        <a:defRPr/>
                      </a:pPr>
                      <a:r>
                        <a:rPr lang="en-A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Monica Morona (AEMO)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486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593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A0469-428F-466B-84E6-9D10200E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Groups and Forums </a:t>
            </a:r>
            <a:br>
              <a:rPr lang="en-AU" dirty="0"/>
            </a:br>
            <a:br>
              <a:rPr lang="en-AU" dirty="0"/>
            </a:br>
            <a:endParaRPr lang="en-A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51AF2-509E-4117-A1B0-83D619C2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50</a:t>
            </a:fld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415E2-2320-40C2-B183-DABDE5405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74" y="972767"/>
            <a:ext cx="7465886" cy="60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0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AAC7-B0CD-4D4C-804E-B3FF9011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Forward Calendar &amp; Engagement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D0D13A-1373-43FA-9B47-F905C6375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89" y="1566153"/>
            <a:ext cx="10153433" cy="5019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15E27F-D160-4027-A75C-BE89BC0B1DFB}"/>
              </a:ext>
            </a:extLst>
          </p:cNvPr>
          <p:cNvSpPr/>
          <p:nvPr/>
        </p:nvSpPr>
        <p:spPr>
          <a:xfrm>
            <a:off x="206547" y="6690792"/>
            <a:ext cx="918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Meetings and forum dates: </a:t>
            </a:r>
          </a:p>
          <a:p>
            <a:r>
              <a:rPr lang="en-AU" dirty="0">
                <a:hlinkClick r:id="rId3"/>
              </a:rPr>
              <a:t>http://www.aemo.com.au/Electricity/National-Electricity-Market-NEM/Five-Minute-Settlement</a:t>
            </a:r>
            <a:r>
              <a:rPr lang="en-AU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A7ABF4-2CD8-421C-A518-42FE92FE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51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2153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A0469-428F-466B-84E6-9D10200E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5MS &amp; GS Mailing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51AF2-509E-4117-A1B0-83D619C2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52</a:t>
            </a:fld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2B3C4-C64D-452B-8C1F-1B5A0E8E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/>
              <a:t>One point of contact – </a:t>
            </a:r>
            <a:r>
              <a:rPr lang="en-AU" sz="3200" dirty="0">
                <a:highlight>
                  <a:srgbClr val="00FFFF"/>
                </a:highlight>
              </a:rPr>
              <a:t>5ms@aemo.com.au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/>
              <a:t>5MS &amp; GS have mailing lists for:</a:t>
            </a:r>
          </a:p>
          <a:p>
            <a:pPr marL="840702" lvl="1" indent="-342900">
              <a:buFont typeface="Arial" panose="020B0604020202020204" pitchFamily="34" charset="0"/>
              <a:buChar char="•"/>
            </a:pPr>
            <a:r>
              <a:rPr lang="en-AU" sz="2800" dirty="0"/>
              <a:t>General information</a:t>
            </a:r>
          </a:p>
          <a:p>
            <a:pPr marL="840702" lvl="1" indent="-342900">
              <a:buFont typeface="Arial" panose="020B0604020202020204" pitchFamily="34" charset="0"/>
              <a:buChar char="•"/>
            </a:pPr>
            <a:r>
              <a:rPr lang="en-AU" sz="2800" dirty="0"/>
              <a:t>Consultation activities</a:t>
            </a:r>
          </a:p>
          <a:p>
            <a:pPr marL="840702" lvl="1" indent="-342900">
              <a:buFont typeface="Arial" panose="020B0604020202020204" pitchFamily="34" charset="0"/>
              <a:buChar char="•"/>
            </a:pPr>
            <a:r>
              <a:rPr lang="en-AU" sz="2800" dirty="0"/>
              <a:t>Each of the workstreams:</a:t>
            </a:r>
          </a:p>
          <a:p>
            <a:pPr marL="1127366" lvl="2">
              <a:buFont typeface="Arial" panose="020B0604020202020204" pitchFamily="34" charset="0"/>
              <a:buChar char="•"/>
            </a:pPr>
            <a:r>
              <a:rPr lang="en-AU" sz="2000" dirty="0"/>
              <a:t>Procedures</a:t>
            </a:r>
          </a:p>
          <a:p>
            <a:pPr marL="1127366" lvl="2">
              <a:buFont typeface="Arial" panose="020B0604020202020204" pitchFamily="34" charset="0"/>
              <a:buChar char="•"/>
            </a:pPr>
            <a:r>
              <a:rPr lang="en-AU" sz="2000" dirty="0"/>
              <a:t>Systems</a:t>
            </a:r>
          </a:p>
          <a:p>
            <a:pPr marL="1127366" lvl="2">
              <a:buFont typeface="Arial" panose="020B0604020202020204" pitchFamily="34" charset="0"/>
              <a:buChar char="•"/>
            </a:pPr>
            <a:r>
              <a:rPr lang="en-AU" sz="2000" dirty="0"/>
              <a:t>Readiness</a:t>
            </a:r>
          </a:p>
          <a:p>
            <a:pPr marL="0" indent="0">
              <a:buNone/>
            </a:pPr>
            <a:endParaRPr lang="en-AU" sz="2702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702" dirty="0"/>
              <a:t>Contact us to be included on any of the above mailing lists</a:t>
            </a:r>
          </a:p>
        </p:txBody>
      </p:sp>
    </p:spTree>
    <p:extLst>
      <p:ext uri="{BB962C8B-B14F-4D97-AF65-F5344CB8AC3E}">
        <p14:creationId xmlns:p14="http://schemas.microsoft.com/office/powerpoint/2010/main" val="28990162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B9C27-437E-4C05-826E-FF7E2C0A88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07225"/>
            <a:ext cx="504825" cy="401638"/>
          </a:xfrm>
        </p:spPr>
        <p:txBody>
          <a:bodyPr/>
          <a:lstStyle/>
          <a:p>
            <a:fld id="{4EC81F68-4976-451A-B2E9-79BCBD2F70CC}" type="slidenum">
              <a:rPr lang="en-AU" smtClean="0"/>
              <a:pPr/>
              <a:t>53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DB5817-0F41-4E8A-AB6E-1B6851A45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5MS rule overview and update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219A2-5D79-4E54-A0BA-051ECF115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Chris Muffett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80E16-043C-4A42-961A-F292EDF4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515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860997" cy="1310695"/>
          </a:xfrm>
        </p:spPr>
        <p:txBody>
          <a:bodyPr/>
          <a:lstStyle/>
          <a:p>
            <a:r>
              <a:rPr lang="en-AU" dirty="0"/>
              <a:t>Background – current NEM dispatch and settlement arrangements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45" y="2036444"/>
            <a:ext cx="10255425" cy="4852035"/>
          </a:xfrm>
        </p:spPr>
        <p:txBody>
          <a:bodyPr>
            <a:normAutofit/>
          </a:bodyPr>
          <a:lstStyle/>
          <a:p>
            <a:r>
              <a:rPr lang="en-AU" sz="3200" dirty="0"/>
              <a:t>Settlement prices (</a:t>
            </a:r>
            <a:r>
              <a:rPr lang="en-AU" sz="3200" i="1" dirty="0"/>
              <a:t>spot prices</a:t>
            </a:r>
            <a:r>
              <a:rPr lang="en-AU" sz="3200" dirty="0"/>
              <a:t>) are calculated on a 30 minute basis – the average of 6 x 5 minute dispatch prices</a:t>
            </a:r>
          </a:p>
          <a:p>
            <a:pPr lvl="1"/>
            <a:r>
              <a:rPr lang="en-AU" sz="2800" dirty="0"/>
              <a:t>one high </a:t>
            </a:r>
            <a:r>
              <a:rPr lang="en-AU" sz="2800" i="1" dirty="0"/>
              <a:t>dispatch price</a:t>
            </a:r>
            <a:r>
              <a:rPr lang="en-AU" sz="2800" dirty="0"/>
              <a:t> in a 30 minute trading interval raises the </a:t>
            </a:r>
            <a:r>
              <a:rPr lang="en-AU" sz="2800" i="1" dirty="0"/>
              <a:t>spot price</a:t>
            </a:r>
            <a:r>
              <a:rPr lang="en-AU" sz="2800" dirty="0"/>
              <a:t> (and vice versa)</a:t>
            </a:r>
          </a:p>
          <a:p>
            <a:r>
              <a:rPr lang="en-AU" sz="3200" dirty="0"/>
              <a:t>Different time periods for dispatch and settlement were adopted due to limitations in metering and data processing when the NEM started (1998). </a:t>
            </a:r>
          </a:p>
          <a:p>
            <a:r>
              <a:rPr lang="en-AU" sz="3200" dirty="0"/>
              <a:t>Technology is now available which makes 5 minute settlement possible.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20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3B37-58B6-43D2-AFD1-E854B6F7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10592517" cy="1310695"/>
          </a:xfrm>
        </p:spPr>
        <p:txBody>
          <a:bodyPr/>
          <a:lstStyle/>
          <a:p>
            <a:r>
              <a:rPr lang="en-AU" dirty="0"/>
              <a:t>30-minute settlement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0FEBA-56AC-4AC8-B766-35C856A4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8" t="34076" r="68955" b="27002"/>
          <a:stretch/>
        </p:blipFill>
        <p:spPr>
          <a:xfrm>
            <a:off x="1519332" y="1554480"/>
            <a:ext cx="7729824" cy="4645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AFA4E9-9C0F-4345-A345-AB1A146D2680}"/>
              </a:ext>
            </a:extLst>
          </p:cNvPr>
          <p:cNvSpPr txBox="1"/>
          <p:nvPr/>
        </p:nvSpPr>
        <p:spPr>
          <a:xfrm>
            <a:off x="548640" y="6324324"/>
            <a:ext cx="956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AEMC: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found evidence of ‘price distortions’ occurring across the NEM, with the trend most pronounced in Queensland and South Australia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expected that these distortions would get worse in the future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80F3D-A709-4CBD-BAA4-67B84332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535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31AF-E38F-4CBB-99D0-77B07A6D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10107886" cy="1310695"/>
          </a:xfrm>
        </p:spPr>
        <p:txBody>
          <a:bodyPr/>
          <a:lstStyle/>
          <a:p>
            <a:r>
              <a:rPr lang="en-AU" dirty="0"/>
              <a:t>AEMC decision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6135E2-BB95-4227-B6BA-F528455E4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98" y="1670021"/>
            <a:ext cx="10255425" cy="5577107"/>
          </a:xfrm>
        </p:spPr>
        <p:txBody>
          <a:bodyPr>
            <a:normAutofit/>
          </a:bodyPr>
          <a:lstStyle/>
          <a:p>
            <a:r>
              <a:rPr lang="en-AU" sz="2800" dirty="0"/>
              <a:t>In November 2017, the AEMC made a final rule change altering the settlement period to 5 minutes, aligning with dispatch period</a:t>
            </a:r>
          </a:p>
          <a:p>
            <a:r>
              <a:rPr lang="en-AU" sz="2800" dirty="0"/>
              <a:t>The industry “go live” is 1 July 2021</a:t>
            </a:r>
          </a:p>
          <a:p>
            <a:r>
              <a:rPr lang="en-AU" sz="2800" dirty="0"/>
              <a:t>Purpose of rule change is to:</a:t>
            </a:r>
          </a:p>
          <a:p>
            <a:pPr lvl="1"/>
            <a:r>
              <a:rPr lang="en-AU" sz="2400" dirty="0"/>
              <a:t>remove the anomaly that exists between the 5 minute and 30 minute periods, which has been identified as a contributing factor to disorderly bidding</a:t>
            </a:r>
          </a:p>
          <a:p>
            <a:pPr lvl="1"/>
            <a:r>
              <a:rPr lang="en-AU" sz="2400" dirty="0"/>
              <a:t>provide a clearer price signal for investment in fast response technology, including batteries and demand response</a:t>
            </a:r>
          </a:p>
          <a:p>
            <a:r>
              <a:rPr lang="en-AU" sz="2800" dirty="0"/>
              <a:t>Key areas affected:</a:t>
            </a:r>
          </a:p>
          <a:p>
            <a:pPr lvl="1"/>
            <a:r>
              <a:rPr lang="en-AU" sz="2400" dirty="0"/>
              <a:t>Metering</a:t>
            </a:r>
          </a:p>
          <a:p>
            <a:pPr lvl="1"/>
            <a:r>
              <a:rPr lang="en-AU" sz="2400" dirty="0"/>
              <a:t>Settlement calculation</a:t>
            </a:r>
          </a:p>
          <a:p>
            <a:pPr lvl="1"/>
            <a:r>
              <a:rPr lang="en-AU" sz="2400" dirty="0"/>
              <a:t>Dispatch and market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65CF-94CC-48DA-A9F9-C442C67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2F564-2AF2-4F7B-8D43-D41A8C93D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6" t="7924" r="80187" b="75959"/>
          <a:stretch/>
        </p:blipFill>
        <p:spPr>
          <a:xfrm>
            <a:off x="7826936" y="5298440"/>
            <a:ext cx="2268370" cy="20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5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 PPT 2018">
      <a:dk1>
        <a:srgbClr val="222324"/>
      </a:dk1>
      <a:lt1>
        <a:srgbClr val="FFFFFF"/>
      </a:lt1>
      <a:dk2>
        <a:srgbClr val="000000"/>
      </a:dk2>
      <a:lt2>
        <a:srgbClr val="E0E8EA"/>
      </a:lt2>
      <a:accent1>
        <a:srgbClr val="C41230"/>
      </a:accent1>
      <a:accent2>
        <a:srgbClr val="360F3C"/>
      </a:accent2>
      <a:accent3>
        <a:srgbClr val="F37421"/>
      </a:accent3>
      <a:accent4>
        <a:srgbClr val="FFC222"/>
      </a:accent4>
      <a:accent5>
        <a:srgbClr val="82859C"/>
      </a:accent5>
      <a:accent6>
        <a:srgbClr val="B3E0EE"/>
      </a:accent6>
      <a:hlink>
        <a:srgbClr val="C41230"/>
      </a:hlink>
      <a:folHlink>
        <a:srgbClr val="C4123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 A4 v2.potx" id="{56C674FB-5903-4E08-9F7A-81B5291517EA}" vid="{3EC44A36-076D-48EC-9FED-1333FF133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2964DDED0EC4A8D459028649F1056" ma:contentTypeVersion="9" ma:contentTypeDescription="Create a new document." ma:contentTypeScope="" ma:versionID="27127d227ca6605b988fabbc9f61fe32">
  <xsd:schema xmlns:xsd="http://www.w3.org/2001/XMLSchema" xmlns:xs="http://www.w3.org/2001/XMLSchema" xmlns:p="http://schemas.microsoft.com/office/2006/metadata/properties" xmlns:ns2="99eba8f5-7fec-4c00-afe1-f2f2944c28a7" xmlns:ns3="ff08f022-2cdc-49e5-914c-f7e666dadb4c" targetNamespace="http://schemas.microsoft.com/office/2006/metadata/properties" ma:root="true" ma:fieldsID="36ee1c2a545b8609ba4ad83a8c08c771" ns2:_="" ns3:_="">
    <xsd:import namespace="99eba8f5-7fec-4c00-afe1-f2f2944c28a7"/>
    <xsd:import namespace="ff08f022-2cdc-49e5-914c-f7e666dad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ba8f5-7fec-4c00-afe1-f2f2944c2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08f022-2cdc-49e5-914c-f7e666dad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61CE80-04B0-4325-95A9-E7D555045A4F}">
  <ds:schemaRefs>
    <ds:schemaRef ds:uri="http://purl.org/dc/terms/"/>
    <ds:schemaRef ds:uri="http://schemas.openxmlformats.org/package/2006/metadata/core-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08DDCD-2755-4E8D-8469-F1A99F5C7E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ba8f5-7fec-4c00-afe1-f2f2944c28a7"/>
    <ds:schemaRef ds:uri="ff08f022-2cdc-49e5-914c-f7e666dad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B58D7C-F3BD-4BE0-85CB-D36468012E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AEMO presentation 2018 A4</Template>
  <TotalTime>92678</TotalTime>
  <Words>4389</Words>
  <Application>Microsoft Office PowerPoint</Application>
  <PresentationFormat>Custom</PresentationFormat>
  <Paragraphs>1042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Five-Minute Settlement &amp; Global Settlement Program </vt:lpstr>
      <vt:lpstr>Welcome and Introduction</vt:lpstr>
      <vt:lpstr>5MS &amp; GS Team</vt:lpstr>
      <vt:lpstr>Questions &amp; Feedback</vt:lpstr>
      <vt:lpstr>Agenda</vt:lpstr>
      <vt:lpstr>5MS rule overview and update</vt:lpstr>
      <vt:lpstr>Background – current NEM dispatch and settlement arrangements</vt:lpstr>
      <vt:lpstr>30-minute settlement</vt:lpstr>
      <vt:lpstr>AEMC decision</vt:lpstr>
      <vt:lpstr>What is required to implement 5MS?</vt:lpstr>
      <vt:lpstr>GS rule overview and update</vt:lpstr>
      <vt:lpstr>Global settlement recap</vt:lpstr>
      <vt:lpstr>Settlements by Difference vs Global Settlements</vt:lpstr>
      <vt:lpstr>Global settlement implementation timeline</vt:lpstr>
      <vt:lpstr>Key areas affected by global settlement</vt:lpstr>
      <vt:lpstr>AEMO’s 5MS &amp; GS Implementation Plan and Program Update</vt:lpstr>
      <vt:lpstr>Program Scope (IT Focus)</vt:lpstr>
      <vt:lpstr>5MS Program Timeline – Level 1 Milestones</vt:lpstr>
      <vt:lpstr>5MS &amp; GS Implementation Approach </vt:lpstr>
      <vt:lpstr>Program Update</vt:lpstr>
      <vt:lpstr>Procedures Changes Consultation and Workstream Finalisation </vt:lpstr>
      <vt:lpstr>Procedures - packaging</vt:lpstr>
      <vt:lpstr>Procedures prioritisation</vt:lpstr>
      <vt:lpstr>Approach to transitioning 5MS/GS procedures workstream</vt:lpstr>
      <vt:lpstr>Ongoing Consultations</vt:lpstr>
      <vt:lpstr>Upcoming Consultation</vt:lpstr>
      <vt:lpstr>Developing against technical specifications – Systems Workstream Update </vt:lpstr>
      <vt:lpstr>NEM Retail System Change Heatmap </vt:lpstr>
      <vt:lpstr>NEM Wholesale System Change Heatmap </vt:lpstr>
      <vt:lpstr>Technical Specifications</vt:lpstr>
      <vt:lpstr>Technical Specifications</vt:lpstr>
      <vt:lpstr>Technical Specifications (2) </vt:lpstr>
      <vt:lpstr>Technical Specifications (3) </vt:lpstr>
      <vt:lpstr>Testing Environments</vt:lpstr>
      <vt:lpstr>5MS Architecture Overview </vt:lpstr>
      <vt:lpstr>5MS Architecture On a Page</vt:lpstr>
      <vt:lpstr>Vendor/Participant Considerations</vt:lpstr>
      <vt:lpstr>Moving towards market trial, transition and reporting – Readiness workstream update </vt:lpstr>
      <vt:lpstr>5MS Program Timeline – Readiness Workstream</vt:lpstr>
      <vt:lpstr>5MS/GS Market Readiness Workstream Scope</vt:lpstr>
      <vt:lpstr>Readiness Working Group</vt:lpstr>
      <vt:lpstr>Indicative timelines</vt:lpstr>
      <vt:lpstr>What does this mean for industry? </vt:lpstr>
      <vt:lpstr>Key milestones for the industry</vt:lpstr>
      <vt:lpstr>Preparations leading up to 1 July 2021</vt:lpstr>
      <vt:lpstr>Preparations post 1 July 2021</vt:lpstr>
      <vt:lpstr>How can you engage? </vt:lpstr>
      <vt:lpstr>Where can you find more information?</vt:lpstr>
      <vt:lpstr>Website Update – Ongoing Project</vt:lpstr>
      <vt:lpstr>Working Groups and Forums   </vt:lpstr>
      <vt:lpstr>Forward Calendar &amp; Engagement</vt:lpstr>
      <vt:lpstr>5MS &amp; GS Mailing List</vt:lpstr>
      <vt:lpstr>PowerPoint Presentation</vt:lpstr>
    </vt:vector>
  </TitlesOfParts>
  <Company>AEMO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5MS GS Stakeholder Information Session - 26 June 2019</dc:title>
  <dc:creator>AEMO</dc:creator>
  <cp:lastModifiedBy>Graeme Windley</cp:lastModifiedBy>
  <cp:revision>207</cp:revision>
  <cp:lastPrinted>2019-06-26T02:14:05Z</cp:lastPrinted>
  <dcterms:created xsi:type="dcterms:W3CDTF">2018-03-14T04:52:00Z</dcterms:created>
  <dcterms:modified xsi:type="dcterms:W3CDTF">2021-06-04T04:48:27Z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0x010100A0E2964DDED0EC4A8D459028649F1056</vt:lpwstr>
  </property>
  <property fmtid="{D5CDD505-2E9C-101B-9397-08002B2CF9AE}" pid="3" name="_dlc_DocIdItemGuid">
    <vt:lpwstr>202e372d-a4b7-4498-b4a7-b10516ac2323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