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5"/>
  </p:notesMasterIdLst>
  <p:handoutMasterIdLst>
    <p:handoutMasterId r:id="rId36"/>
  </p:handoutMasterIdLst>
  <p:sldIdLst>
    <p:sldId id="268" r:id="rId5"/>
    <p:sldId id="280" r:id="rId6"/>
    <p:sldId id="287" r:id="rId7"/>
    <p:sldId id="288" r:id="rId8"/>
    <p:sldId id="289" r:id="rId9"/>
    <p:sldId id="291" r:id="rId10"/>
    <p:sldId id="297" r:id="rId11"/>
    <p:sldId id="312" r:id="rId12"/>
    <p:sldId id="307" r:id="rId13"/>
    <p:sldId id="292" r:id="rId14"/>
    <p:sldId id="304" r:id="rId15"/>
    <p:sldId id="305" r:id="rId16"/>
    <p:sldId id="306" r:id="rId17"/>
    <p:sldId id="313" r:id="rId18"/>
    <p:sldId id="293" r:id="rId19"/>
    <p:sldId id="299" r:id="rId20"/>
    <p:sldId id="300" r:id="rId21"/>
    <p:sldId id="301" r:id="rId22"/>
    <p:sldId id="302" r:id="rId23"/>
    <p:sldId id="303" r:id="rId24"/>
    <p:sldId id="295" r:id="rId25"/>
    <p:sldId id="308" r:id="rId26"/>
    <p:sldId id="309" r:id="rId27"/>
    <p:sldId id="310" r:id="rId28"/>
    <p:sldId id="311" r:id="rId29"/>
    <p:sldId id="294" r:id="rId30"/>
    <p:sldId id="314" r:id="rId31"/>
    <p:sldId id="315" r:id="rId32"/>
    <p:sldId id="316" r:id="rId33"/>
    <p:sldId id="261" r:id="rId34"/>
  </p:sldIdLst>
  <p:sldSz cx="10691813" cy="7559675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6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59DE2-C421-4E13-9F76-51845421A3DE}" type="datetimeFigureOut">
              <a:rPr lang="en-AU" smtClean="0"/>
              <a:t>3/06/2021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7480D-C3E3-4F76-921A-B5AECA94BA4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55441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A6D0C-C9B8-4521-8276-6951BD83D76B}" type="datetimeFigureOut">
              <a:rPr lang="en-AU" smtClean="0"/>
              <a:t>3/06/2021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1233488"/>
            <a:ext cx="47069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525E48-7303-4C99-A797-AD8A06121544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2468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05A90067-2361-4840-83F8-CBD421F060F8}"/>
              </a:ext>
            </a:extLst>
          </p:cNvPr>
          <p:cNvGrpSpPr/>
          <p:nvPr userDrawn="1"/>
        </p:nvGrpSpPr>
        <p:grpSpPr>
          <a:xfrm>
            <a:off x="-2522553" y="5191458"/>
            <a:ext cx="13381761" cy="3156233"/>
            <a:chOff x="-2935513" y="4064389"/>
            <a:chExt cx="15659100" cy="3693368"/>
          </a:xfrm>
        </p:grpSpPr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DEBCA1C5-5795-4F26-B880-05CD7CA9A5B0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-2935513" y="4166205"/>
              <a:ext cx="11139999" cy="3591552"/>
            </a:xfrm>
            <a:custGeom>
              <a:avLst/>
              <a:gdLst>
                <a:gd name="T0" fmla="*/ 6807 w 8055"/>
                <a:gd name="T1" fmla="*/ 1082 h 2594"/>
                <a:gd name="T2" fmla="*/ 3279 w 8055"/>
                <a:gd name="T3" fmla="*/ 786 h 2594"/>
                <a:gd name="T4" fmla="*/ 1046 w 8055"/>
                <a:gd name="T5" fmla="*/ 5 h 2594"/>
                <a:gd name="T6" fmla="*/ 1063 w 8055"/>
                <a:gd name="T7" fmla="*/ 6 h 2594"/>
                <a:gd name="T8" fmla="*/ 0 w 8055"/>
                <a:gd name="T9" fmla="*/ 292 h 2594"/>
                <a:gd name="T10" fmla="*/ 1311 w 8055"/>
                <a:gd name="T11" fmla="*/ 482 h 2594"/>
                <a:gd name="T12" fmla="*/ 3231 w 8055"/>
                <a:gd name="T13" fmla="*/ 1898 h 2594"/>
                <a:gd name="T14" fmla="*/ 5831 w 8055"/>
                <a:gd name="T15" fmla="*/ 1722 h 2594"/>
                <a:gd name="T16" fmla="*/ 8055 w 8055"/>
                <a:gd name="T17" fmla="*/ 1346 h 2594"/>
                <a:gd name="T18" fmla="*/ 8055 w 8055"/>
                <a:gd name="T19" fmla="*/ 1098 h 2594"/>
                <a:gd name="T20" fmla="*/ 6807 w 8055"/>
                <a:gd name="T21" fmla="*/ 1082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5" h="2594">
                  <a:moveTo>
                    <a:pt x="6807" y="1082"/>
                  </a:moveTo>
                  <a:cubicBezTo>
                    <a:pt x="5911" y="1330"/>
                    <a:pt x="4872" y="1860"/>
                    <a:pt x="3279" y="786"/>
                  </a:cubicBezTo>
                  <a:cubicBezTo>
                    <a:pt x="2364" y="169"/>
                    <a:pt x="1673" y="0"/>
                    <a:pt x="1046" y="5"/>
                  </a:cubicBezTo>
                  <a:cubicBezTo>
                    <a:pt x="1057" y="6"/>
                    <a:pt x="1063" y="6"/>
                    <a:pt x="1063" y="6"/>
                  </a:cubicBezTo>
                  <a:cubicBezTo>
                    <a:pt x="1063" y="6"/>
                    <a:pt x="530" y="57"/>
                    <a:pt x="0" y="292"/>
                  </a:cubicBezTo>
                  <a:cubicBezTo>
                    <a:pt x="399" y="260"/>
                    <a:pt x="917" y="274"/>
                    <a:pt x="1311" y="482"/>
                  </a:cubicBezTo>
                  <a:cubicBezTo>
                    <a:pt x="2055" y="874"/>
                    <a:pt x="2783" y="1610"/>
                    <a:pt x="3231" y="1898"/>
                  </a:cubicBezTo>
                  <a:cubicBezTo>
                    <a:pt x="3598" y="2134"/>
                    <a:pt x="4463" y="2594"/>
                    <a:pt x="5831" y="1722"/>
                  </a:cubicBezTo>
                  <a:cubicBezTo>
                    <a:pt x="7199" y="850"/>
                    <a:pt x="8055" y="1346"/>
                    <a:pt x="8055" y="1346"/>
                  </a:cubicBezTo>
                  <a:cubicBezTo>
                    <a:pt x="8055" y="1098"/>
                    <a:pt x="8055" y="1098"/>
                    <a:pt x="8055" y="1098"/>
                  </a:cubicBezTo>
                  <a:cubicBezTo>
                    <a:pt x="8055" y="1098"/>
                    <a:pt x="7703" y="834"/>
                    <a:pt x="6807" y="1082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360F3C">
                    <a:alpha val="70000"/>
                  </a:srgbClr>
                </a:gs>
                <a:gs pos="57000">
                  <a:srgbClr val="5C1C8C">
                    <a:alpha val="20000"/>
                  </a:srgbClr>
                </a:gs>
                <a:gs pos="94000">
                  <a:srgbClr val="C72032">
                    <a:alpha val="50000"/>
                  </a:srgb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F253B752-9D1D-46A8-B0EA-628BFC103A70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6738333" y="4064389"/>
              <a:ext cx="5985254" cy="2631276"/>
            </a:xfrm>
            <a:custGeom>
              <a:avLst/>
              <a:gdLst>
                <a:gd name="T0" fmla="*/ 2196 w 4328"/>
                <a:gd name="T1" fmla="*/ 1896 h 1900"/>
                <a:gd name="T2" fmla="*/ 2448 w 4328"/>
                <a:gd name="T3" fmla="*/ 992 h 1900"/>
                <a:gd name="T4" fmla="*/ 4328 w 4328"/>
                <a:gd name="T5" fmla="*/ 80 h 1900"/>
                <a:gd name="T6" fmla="*/ 1632 w 4328"/>
                <a:gd name="T7" fmla="*/ 420 h 1900"/>
                <a:gd name="T8" fmla="*/ 248 w 4328"/>
                <a:gd name="T9" fmla="*/ 1900 h 1900"/>
                <a:gd name="T10" fmla="*/ 2196 w 4328"/>
                <a:gd name="T11" fmla="*/ 18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8" h="1900">
                  <a:moveTo>
                    <a:pt x="2196" y="1896"/>
                  </a:moveTo>
                  <a:cubicBezTo>
                    <a:pt x="2196" y="1896"/>
                    <a:pt x="2113" y="1475"/>
                    <a:pt x="2448" y="992"/>
                  </a:cubicBezTo>
                  <a:cubicBezTo>
                    <a:pt x="2992" y="208"/>
                    <a:pt x="4328" y="80"/>
                    <a:pt x="4328" y="80"/>
                  </a:cubicBezTo>
                  <a:cubicBezTo>
                    <a:pt x="4328" y="80"/>
                    <a:pt x="3161" y="0"/>
                    <a:pt x="1632" y="420"/>
                  </a:cubicBezTo>
                  <a:cubicBezTo>
                    <a:pt x="0" y="868"/>
                    <a:pt x="248" y="1900"/>
                    <a:pt x="248" y="1900"/>
                  </a:cubicBezTo>
                  <a:lnTo>
                    <a:pt x="2196" y="1896"/>
                  </a:lnTo>
                  <a:close/>
                </a:path>
              </a:pathLst>
            </a:custGeom>
            <a:gradFill flip="none" rotWithShape="1">
              <a:gsLst>
                <a:gs pos="37000">
                  <a:srgbClr val="D93B50">
                    <a:alpha val="50000"/>
                  </a:srgbClr>
                </a:gs>
                <a:gs pos="0">
                  <a:srgbClr val="C72032">
                    <a:alpha val="80000"/>
                  </a:srgbClr>
                </a:gs>
                <a:gs pos="95575">
                  <a:srgbClr val="5C1C8C">
                    <a:alpha val="35000"/>
                  </a:srgbClr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B9E9ED6-D0E9-4818-A55E-FEFC2F0CD672}"/>
              </a:ext>
            </a:extLst>
          </p:cNvPr>
          <p:cNvSpPr/>
          <p:nvPr userDrawn="1"/>
        </p:nvSpPr>
        <p:spPr>
          <a:xfrm>
            <a:off x="0" y="0"/>
            <a:ext cx="10691813" cy="7559675"/>
          </a:xfrm>
          <a:custGeom>
            <a:avLst/>
            <a:gdLst>
              <a:gd name="connsiteX0" fmla="*/ 263525 w 12192000"/>
              <a:gd name="connsiteY0" fmla="*/ 260350 h 6858000"/>
              <a:gd name="connsiteX1" fmla="*/ 263525 w 12192000"/>
              <a:gd name="connsiteY1" fmla="*/ 6597650 h 6858000"/>
              <a:gd name="connsiteX2" fmla="*/ 11928475 w 12192000"/>
              <a:gd name="connsiteY2" fmla="*/ 6597650 h 6858000"/>
              <a:gd name="connsiteX3" fmla="*/ 11928475 w 12192000"/>
              <a:gd name="connsiteY3" fmla="*/ 2603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63525" y="260350"/>
                </a:moveTo>
                <a:lnTo>
                  <a:pt x="263525" y="6597650"/>
                </a:lnTo>
                <a:lnTo>
                  <a:pt x="11928475" y="6597650"/>
                </a:lnTo>
                <a:lnTo>
                  <a:pt x="11928475" y="2603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9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79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utura Std Light"/>
              <a:ea typeface="+mn-ea"/>
              <a:cs typeface="+mn-cs"/>
              <a:sym typeface="Futura Std Ligh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559B4D-39E2-4A2E-8A5C-95726E785F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588" y="2591322"/>
            <a:ext cx="8018860" cy="2631887"/>
          </a:xfrm>
        </p:spPr>
        <p:txBody>
          <a:bodyPr anchor="b"/>
          <a:lstStyle>
            <a:lvl1pPr algn="l">
              <a:defRPr sz="5262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9AB51E-A732-4105-AAF9-C4C49128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588" y="5400902"/>
            <a:ext cx="8018860" cy="690490"/>
          </a:xfrm>
        </p:spPr>
        <p:txBody>
          <a:bodyPr>
            <a:normAutofit/>
          </a:bodyPr>
          <a:lstStyle>
            <a:lvl1pPr marL="0" indent="0" algn="l">
              <a:buNone/>
              <a:defRPr sz="2456">
                <a:solidFill>
                  <a:schemeClr val="bg1"/>
                </a:solidFill>
              </a:defRPr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216FF-48D2-43CC-A7A2-6B66955AF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1028" y="6868355"/>
            <a:ext cx="505220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F4901-5DA8-4CDF-9DD6-0DFA0044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12197" y="6868355"/>
            <a:ext cx="1522449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25E40E-9DF4-47B5-BAB8-388FDD99D59B}" type="datetimeFigureOut">
              <a:rPr lang="en-AU" smtClean="0"/>
              <a:pPr/>
              <a:t>3/06/2021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7B57D-1C5A-4936-973A-C09D58DAE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25940" y="6868355"/>
            <a:ext cx="4679868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F909FA-3722-4F31-ACE2-78B291F153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657" y="834013"/>
            <a:ext cx="3024336" cy="99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04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6B70B14-71BF-4D10-B3DA-12193BF02EE1}"/>
              </a:ext>
            </a:extLst>
          </p:cNvPr>
          <p:cNvSpPr/>
          <p:nvPr userDrawn="1"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A023EC-89BA-427F-B659-C9BA6F7C9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789DB-5346-49A4-93BC-CE824ABD6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84793" y="503978"/>
            <a:ext cx="6774452" cy="6202505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ED3C4-6241-480A-9C80-94FA28B6B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3620" y="3436577"/>
            <a:ext cx="2907626" cy="2035755"/>
          </a:xfrm>
        </p:spPr>
        <p:txBody>
          <a:bodyPr/>
          <a:lstStyle>
            <a:lvl1pPr marL="0" indent="0">
              <a:buNone/>
              <a:defRPr sz="2456">
                <a:solidFill>
                  <a:schemeClr val="bg1"/>
                </a:solidFill>
              </a:defRPr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BE93A-F35B-437B-B683-A13F8549B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3/06/2021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D30DB-3BC0-4933-B267-A5A1205A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EDBB3-96E6-4EEA-931F-DB7B9E145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8974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B963A3D-4158-4862-80EF-B6397DC9CE90}"/>
              </a:ext>
            </a:extLst>
          </p:cNvPr>
          <p:cNvGrpSpPr/>
          <p:nvPr userDrawn="1"/>
        </p:nvGrpSpPr>
        <p:grpSpPr>
          <a:xfrm>
            <a:off x="-2080098" y="5309446"/>
            <a:ext cx="13381761" cy="3156233"/>
            <a:chOff x="-2935513" y="4064389"/>
            <a:chExt cx="15659100" cy="3693368"/>
          </a:xfrm>
        </p:grpSpPr>
        <p:sp>
          <p:nvSpPr>
            <p:cNvPr id="6" name="Freeform 15">
              <a:extLst>
                <a:ext uri="{FF2B5EF4-FFF2-40B4-BE49-F238E27FC236}">
                  <a16:creationId xmlns:a16="http://schemas.microsoft.com/office/drawing/2014/main" id="{847E1A0B-CD25-493E-BBD2-63F153442D8D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-2935513" y="4166205"/>
              <a:ext cx="11139999" cy="3591552"/>
            </a:xfrm>
            <a:custGeom>
              <a:avLst/>
              <a:gdLst>
                <a:gd name="T0" fmla="*/ 6807 w 8055"/>
                <a:gd name="T1" fmla="*/ 1082 h 2594"/>
                <a:gd name="T2" fmla="*/ 3279 w 8055"/>
                <a:gd name="T3" fmla="*/ 786 h 2594"/>
                <a:gd name="T4" fmla="*/ 1046 w 8055"/>
                <a:gd name="T5" fmla="*/ 5 h 2594"/>
                <a:gd name="T6" fmla="*/ 1063 w 8055"/>
                <a:gd name="T7" fmla="*/ 6 h 2594"/>
                <a:gd name="T8" fmla="*/ 0 w 8055"/>
                <a:gd name="T9" fmla="*/ 292 h 2594"/>
                <a:gd name="T10" fmla="*/ 1311 w 8055"/>
                <a:gd name="T11" fmla="*/ 482 h 2594"/>
                <a:gd name="T12" fmla="*/ 3231 w 8055"/>
                <a:gd name="T13" fmla="*/ 1898 h 2594"/>
                <a:gd name="T14" fmla="*/ 5831 w 8055"/>
                <a:gd name="T15" fmla="*/ 1722 h 2594"/>
                <a:gd name="T16" fmla="*/ 8055 w 8055"/>
                <a:gd name="T17" fmla="*/ 1346 h 2594"/>
                <a:gd name="T18" fmla="*/ 8055 w 8055"/>
                <a:gd name="T19" fmla="*/ 1098 h 2594"/>
                <a:gd name="T20" fmla="*/ 6807 w 8055"/>
                <a:gd name="T21" fmla="*/ 1082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5" h="2594">
                  <a:moveTo>
                    <a:pt x="6807" y="1082"/>
                  </a:moveTo>
                  <a:cubicBezTo>
                    <a:pt x="5911" y="1330"/>
                    <a:pt x="4872" y="1860"/>
                    <a:pt x="3279" y="786"/>
                  </a:cubicBezTo>
                  <a:cubicBezTo>
                    <a:pt x="2364" y="169"/>
                    <a:pt x="1673" y="0"/>
                    <a:pt x="1046" y="5"/>
                  </a:cubicBezTo>
                  <a:cubicBezTo>
                    <a:pt x="1057" y="6"/>
                    <a:pt x="1063" y="6"/>
                    <a:pt x="1063" y="6"/>
                  </a:cubicBezTo>
                  <a:cubicBezTo>
                    <a:pt x="1063" y="6"/>
                    <a:pt x="530" y="57"/>
                    <a:pt x="0" y="292"/>
                  </a:cubicBezTo>
                  <a:cubicBezTo>
                    <a:pt x="399" y="260"/>
                    <a:pt x="917" y="274"/>
                    <a:pt x="1311" y="482"/>
                  </a:cubicBezTo>
                  <a:cubicBezTo>
                    <a:pt x="2055" y="874"/>
                    <a:pt x="2783" y="1610"/>
                    <a:pt x="3231" y="1898"/>
                  </a:cubicBezTo>
                  <a:cubicBezTo>
                    <a:pt x="3598" y="2134"/>
                    <a:pt x="4463" y="2594"/>
                    <a:pt x="5831" y="1722"/>
                  </a:cubicBezTo>
                  <a:cubicBezTo>
                    <a:pt x="7199" y="850"/>
                    <a:pt x="8055" y="1346"/>
                    <a:pt x="8055" y="1346"/>
                  </a:cubicBezTo>
                  <a:cubicBezTo>
                    <a:pt x="8055" y="1098"/>
                    <a:pt x="8055" y="1098"/>
                    <a:pt x="8055" y="1098"/>
                  </a:cubicBezTo>
                  <a:cubicBezTo>
                    <a:pt x="8055" y="1098"/>
                    <a:pt x="7703" y="834"/>
                    <a:pt x="6807" y="1082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360F3C">
                    <a:alpha val="70000"/>
                  </a:srgbClr>
                </a:gs>
                <a:gs pos="57000">
                  <a:srgbClr val="5C1C8C">
                    <a:alpha val="20000"/>
                  </a:srgbClr>
                </a:gs>
                <a:gs pos="94000">
                  <a:srgbClr val="C72032">
                    <a:alpha val="50000"/>
                  </a:srgb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id="{5E2C415D-48A1-4209-A679-82D52AD61504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6738333" y="4064389"/>
              <a:ext cx="5985254" cy="2631276"/>
            </a:xfrm>
            <a:custGeom>
              <a:avLst/>
              <a:gdLst>
                <a:gd name="T0" fmla="*/ 2196 w 4328"/>
                <a:gd name="T1" fmla="*/ 1896 h 1900"/>
                <a:gd name="T2" fmla="*/ 2448 w 4328"/>
                <a:gd name="T3" fmla="*/ 992 h 1900"/>
                <a:gd name="T4" fmla="*/ 4328 w 4328"/>
                <a:gd name="T5" fmla="*/ 80 h 1900"/>
                <a:gd name="T6" fmla="*/ 1632 w 4328"/>
                <a:gd name="T7" fmla="*/ 420 h 1900"/>
                <a:gd name="T8" fmla="*/ 248 w 4328"/>
                <a:gd name="T9" fmla="*/ 1900 h 1900"/>
                <a:gd name="T10" fmla="*/ 2196 w 4328"/>
                <a:gd name="T11" fmla="*/ 18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8" h="1900">
                  <a:moveTo>
                    <a:pt x="2196" y="1896"/>
                  </a:moveTo>
                  <a:cubicBezTo>
                    <a:pt x="2196" y="1896"/>
                    <a:pt x="2113" y="1475"/>
                    <a:pt x="2448" y="992"/>
                  </a:cubicBezTo>
                  <a:cubicBezTo>
                    <a:pt x="2992" y="208"/>
                    <a:pt x="4328" y="80"/>
                    <a:pt x="4328" y="80"/>
                  </a:cubicBezTo>
                  <a:cubicBezTo>
                    <a:pt x="4328" y="80"/>
                    <a:pt x="3161" y="0"/>
                    <a:pt x="1632" y="420"/>
                  </a:cubicBezTo>
                  <a:cubicBezTo>
                    <a:pt x="0" y="868"/>
                    <a:pt x="248" y="1900"/>
                    <a:pt x="248" y="1900"/>
                  </a:cubicBezTo>
                  <a:lnTo>
                    <a:pt x="2196" y="1896"/>
                  </a:lnTo>
                  <a:close/>
                </a:path>
              </a:pathLst>
            </a:custGeom>
            <a:gradFill flip="none" rotWithShape="1">
              <a:gsLst>
                <a:gs pos="37000">
                  <a:srgbClr val="D93B50">
                    <a:alpha val="50000"/>
                  </a:srgbClr>
                </a:gs>
                <a:gs pos="0">
                  <a:srgbClr val="C72032">
                    <a:alpha val="80000"/>
                  </a:srgbClr>
                </a:gs>
                <a:gs pos="95575">
                  <a:srgbClr val="5C1C8C">
                    <a:alpha val="35000"/>
                  </a:srgbClr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D2C647D8-C790-464F-B73C-E653BB9133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138" y="3080572"/>
            <a:ext cx="4245537" cy="139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503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lver 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lver lin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5716"/>
            <a:ext cx="10691813" cy="7575392"/>
          </a:xfrm>
          <a:prstGeom prst="rect">
            <a:avLst/>
          </a:prstGeom>
        </p:spPr>
      </p:pic>
      <p:pic>
        <p:nvPicPr>
          <p:cNvPr id="8" name="Picture 7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5939" y="629951"/>
            <a:ext cx="1670607" cy="47248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675" y="472456"/>
            <a:ext cx="7434203" cy="787472"/>
          </a:xfrm>
        </p:spPr>
        <p:txBody>
          <a:bodyPr anchor="b">
            <a:normAutofit/>
          </a:bodyPr>
          <a:lstStyle>
            <a:lvl1pPr algn="l">
              <a:defRPr sz="2646" b="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84710" y="1574933"/>
            <a:ext cx="9188277" cy="5197277"/>
          </a:xfrm>
        </p:spPr>
        <p:txBody>
          <a:bodyPr/>
          <a:lstStyle>
            <a:lvl1pPr marL="503972" indent="-503972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904699" indent="-503972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40667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 userDrawn="1"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3/06/2021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6966F1C-22DB-47A8-8E30-240A14932D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86400" y="503237"/>
            <a:ext cx="6775200" cy="6202800"/>
          </a:xfrm>
        </p:spPr>
        <p:txBody>
          <a:bodyPr/>
          <a:lstStyle>
            <a:lvl1pPr marL="360363" indent="-360363">
              <a:buFont typeface="+mj-lt"/>
              <a:buAutoNum type="arabicPeriod"/>
              <a:defRPr/>
            </a:lvl1pPr>
            <a:lvl2pPr marL="858165" indent="-457200">
              <a:buFont typeface="+mj-lt"/>
              <a:buAutoNum type="arabicPeriod"/>
              <a:defRPr/>
            </a:lvl2pPr>
            <a:lvl3pPr marL="1144829" indent="-342900">
              <a:buFont typeface="+mj-lt"/>
              <a:buAutoNum type="arabicPeriod"/>
              <a:defRPr/>
            </a:lvl3pPr>
            <a:lvl4pPr marL="1545793" indent="-342900">
              <a:buFont typeface="+mj-lt"/>
              <a:buAutoNum type="arabicPeriod"/>
              <a:defRPr/>
            </a:lvl4pPr>
            <a:lvl5pPr marL="1946758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1345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78D73-741E-4A3A-B8C4-124CE6BAC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DF620-32AE-46C9-9F22-DDE369B50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A0033-3118-46E0-9F01-3652AE36E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3/06/2021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995D5-0AEB-4D1D-8A60-9100F1F04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5ED6E-F140-4083-9570-EFDF8AAE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4627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07475-FEE0-40F3-B487-DB82C280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6FD0D-B4CE-41F4-9879-E575CB28F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2105">
                <a:solidFill>
                  <a:schemeClr val="bg1"/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DB86D-BED8-4F4E-A228-4A9502398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25E40E-9DF4-47B5-BAB8-388FDD99D59B}" type="datetimeFigureOut">
              <a:rPr lang="en-AU" smtClean="0"/>
              <a:pPr/>
              <a:t>3/06/2021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C2DBD-604C-465E-B9D8-B4B22647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5CE2D-E898-480E-8C7D-50D7E3781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7096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775BD-C264-4D14-9F9C-5E355E61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0E30A-9FDC-436A-82DC-AF6B205EB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6547" y="2012414"/>
            <a:ext cx="5048093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30723-81C3-4A18-9021-A93A3C56F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5049240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3672F-28FD-447E-B5A2-6040CEC9D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3/06/2021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EE0952-34FB-4217-8FBC-774BE000F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22B44-2702-4DE0-8F4B-297ACA78C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5438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346C0-76B2-4261-BBDE-BA8E98953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207" y="150797"/>
            <a:ext cx="7895736" cy="13095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F9673-06A6-4883-87B9-AEFCC485B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5208" y="1853171"/>
            <a:ext cx="5054385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CD162-0697-49BE-8899-05FCFB715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5208" y="2761381"/>
            <a:ext cx="5054385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9E6007-785B-41D0-B932-2B4BFF0737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5054407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5DF337-0335-4780-B1BA-0BBD0A42EA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505440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D2C4F8-CFFF-463C-BEA7-03012D7F8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3/06/2021</a:t>
            </a:fld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F5B21B-D917-4C2D-A86B-12BB20BC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D006EB-F623-4403-A677-A9921610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6557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57A25-6280-4D1F-8222-2DE5D168B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B11E6-D675-4EEF-978E-E38783196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3/06/2021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5CDF87-D029-4429-9F21-882389F5C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0BC53C-4C4B-4FB5-B43A-F9255C94B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57413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ABD13F-814C-4D3A-8EB6-2F0288292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3/06/2021</a:t>
            </a:fld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DB036C-D370-4FDE-B942-8258769CE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CFD27-C193-40B6-BAF5-5C073FCA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813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 userDrawn="1"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116F7-0AE7-40B0-9C9D-0F9CBF82D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4793" y="503978"/>
            <a:ext cx="6774452" cy="6202505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6DFC6-B1F9-4548-AD13-D6EEFAE6D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3620" y="3436577"/>
            <a:ext cx="2907626" cy="2035755"/>
          </a:xfrm>
        </p:spPr>
        <p:txBody>
          <a:bodyPr>
            <a:normAutofit/>
          </a:bodyPr>
          <a:lstStyle>
            <a:lvl1pPr marL="0" indent="0">
              <a:buNone/>
              <a:defRPr sz="2456">
                <a:solidFill>
                  <a:schemeClr val="bg1"/>
                </a:solidFill>
              </a:defRPr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3/06/2021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3536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4AA570C-1BBC-4CDB-A506-E6982C6B7BDD}"/>
              </a:ext>
            </a:extLst>
          </p:cNvPr>
          <p:cNvSpPr/>
          <p:nvPr userDrawn="1"/>
        </p:nvSpPr>
        <p:spPr>
          <a:xfrm>
            <a:off x="0" y="0"/>
            <a:ext cx="10691813" cy="1461188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184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13FF67-1633-4DD4-99C9-C98EEFE70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7894138" cy="131069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0BBB1-D145-40B9-81B9-93197AFAA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546" y="2012414"/>
            <a:ext cx="10255425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2B31C-A208-4978-9A1D-EA4662D26B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27920" y="7006699"/>
            <a:ext cx="15224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5E40E-9DF4-47B5-BAB8-388FDD99D59B}" type="datetimeFigureOut">
              <a:rPr lang="en-AU" smtClean="0"/>
              <a:t>3/06/2021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C266F-310A-4449-8A29-6F1ACA0C6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467986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EF9F2-B7AF-45F0-96E3-4AB78790C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56751" y="7006699"/>
            <a:ext cx="5052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749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9" r:id="rId11"/>
    <p:sldLayoutId id="2147483660" r:id="rId12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3859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5ms@aemo.com.au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mo.com.au/Electricity/National-Electricity-Market-NEM/Five-Minute-Settlement" TargetMode="External"/><Relationship Id="rId2" Type="http://schemas.openxmlformats.org/officeDocument/2006/relationships/hyperlink" Target="mailto:5ms@aemo.com.au" TargetMode="Externa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emc.gov.au/rule-changes/global-settlement-and-market-reconciliation" TargetMode="External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lee.brown@aemo.com.au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5ms@aemo.com.au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588" y="2262908"/>
            <a:ext cx="9205440" cy="1993231"/>
          </a:xfrm>
        </p:spPr>
        <p:txBody>
          <a:bodyPr>
            <a:normAutofit fontScale="90000"/>
          </a:bodyPr>
          <a:lstStyle/>
          <a:p>
            <a:r>
              <a:rPr lang="en-AU" dirty="0"/>
              <a:t>Five-Minute Settlement Program:</a:t>
            </a:r>
            <a:br>
              <a:rPr lang="en-AU" dirty="0"/>
            </a:br>
            <a:r>
              <a:rPr lang="en-AU" dirty="0"/>
              <a:t>Information Session 1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588" y="3832350"/>
            <a:ext cx="8018860" cy="690490"/>
          </a:xfrm>
        </p:spPr>
        <p:txBody>
          <a:bodyPr>
            <a:normAutofit/>
          </a:bodyPr>
          <a:lstStyle/>
          <a:p>
            <a:r>
              <a:rPr lang="en-AU" dirty="0"/>
              <a:t>AEMO 5MS Program Team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</a:t>
            </a:fld>
            <a:endParaRPr lang="en-AU" dirty="0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1786A2E3-196B-4987-861F-72C20A7F2BDA}"/>
              </a:ext>
            </a:extLst>
          </p:cNvPr>
          <p:cNvSpPr txBox="1">
            <a:spLocks/>
          </p:cNvSpPr>
          <p:nvPr/>
        </p:nvSpPr>
        <p:spPr>
          <a:xfrm>
            <a:off x="735588" y="4522840"/>
            <a:ext cx="7849880" cy="2212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801929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  <a:defRPr sz="2456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00964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7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1929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2893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3858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04822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05786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06751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07715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000" cap="all" dirty="0"/>
              <a:t>THURSDAY, 24 MAY 2018</a:t>
            </a:r>
          </a:p>
          <a:p>
            <a:r>
              <a:rPr lang="en-AU" sz="1400" cap="all" dirty="0"/>
              <a:t>AEMO Offices:</a:t>
            </a:r>
          </a:p>
          <a:p>
            <a:r>
              <a:rPr lang="en-AU" sz="1400" cap="all" dirty="0"/>
              <a:t>Level 9, 99 Gawler Place, Adelaide</a:t>
            </a:r>
          </a:p>
          <a:p>
            <a:r>
              <a:rPr lang="en-AU" sz="1400" cap="all" dirty="0"/>
              <a:t>Level 10, 10 Eagle Street, Brisbane</a:t>
            </a:r>
          </a:p>
          <a:p>
            <a:r>
              <a:rPr lang="en-AU" sz="1400" cap="all" dirty="0"/>
              <a:t>Level 22, 530 Collins Street, Melbourne</a:t>
            </a:r>
          </a:p>
          <a:p>
            <a:r>
              <a:rPr lang="en-AU" sz="1400" dirty="0"/>
              <a:t>LEVEL 2, 20 BOND STREET, SYDNEY</a:t>
            </a:r>
          </a:p>
          <a:p>
            <a:r>
              <a:rPr lang="en-AU" sz="1400" dirty="0"/>
              <a:t>DIAL IN: 1800 055 132    MEETING ID: 37512286</a:t>
            </a:r>
          </a:p>
        </p:txBody>
      </p:sp>
    </p:spTree>
    <p:extLst>
      <p:ext uri="{BB962C8B-B14F-4D97-AF65-F5344CB8AC3E}">
        <p14:creationId xmlns:p14="http://schemas.microsoft.com/office/powerpoint/2010/main" val="1683874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Five-Minute Settlement Program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Procedures Workstream – Chris Muffett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88098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Procedure background</a:t>
            </a:r>
            <a:endParaRPr lang="en-AU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/>
              <a:t>The five-minute settlement rule requires AEMO to amend a number of specified procedures prior to 1 December 2019:</a:t>
            </a:r>
          </a:p>
          <a:p>
            <a:pPr lvl="1"/>
            <a:r>
              <a:rPr lang="en-AU"/>
              <a:t>Credit limit procedures</a:t>
            </a:r>
          </a:p>
          <a:p>
            <a:pPr lvl="1"/>
            <a:r>
              <a:rPr lang="en-AU"/>
              <a:t>Spot market operations timetable</a:t>
            </a:r>
          </a:p>
          <a:p>
            <a:pPr lvl="1"/>
            <a:r>
              <a:rPr lang="en-AU"/>
              <a:t>Dispatch and pricing procedures</a:t>
            </a:r>
          </a:p>
          <a:p>
            <a:pPr lvl="1"/>
            <a:r>
              <a:rPr lang="en-AU"/>
              <a:t>Reallocation procedures</a:t>
            </a:r>
          </a:p>
          <a:p>
            <a:pPr lvl="1"/>
            <a:r>
              <a:rPr lang="en-AU"/>
              <a:t>Settlement residue auction rules</a:t>
            </a:r>
          </a:p>
          <a:p>
            <a:pPr lvl="1"/>
            <a:r>
              <a:rPr lang="en-AU"/>
              <a:t>RERT and intervention pricing</a:t>
            </a:r>
          </a:p>
          <a:p>
            <a:pPr lvl="1"/>
            <a:r>
              <a:rPr lang="en-AU"/>
              <a:t>Minimum services specification</a:t>
            </a:r>
          </a:p>
          <a:p>
            <a:pPr lvl="1"/>
            <a:r>
              <a:rPr lang="en-AU"/>
              <a:t>Meter churn  procedures</a:t>
            </a:r>
          </a:p>
          <a:p>
            <a:pPr lvl="1"/>
            <a:r>
              <a:rPr lang="en-AU"/>
              <a:t>Metering data provision procedures</a:t>
            </a:r>
          </a:p>
          <a:p>
            <a:pPr lvl="1"/>
            <a:r>
              <a:rPr lang="en-AU"/>
              <a:t>MSATS procedures</a:t>
            </a:r>
          </a:p>
          <a:p>
            <a:pPr lvl="1"/>
            <a:r>
              <a:rPr lang="en-AU"/>
              <a:t>Metrology procedures</a:t>
            </a:r>
          </a:p>
          <a:p>
            <a:pPr lvl="1"/>
            <a:r>
              <a:rPr lang="en-AU"/>
              <a:t>Service level procedures</a:t>
            </a:r>
          </a:p>
          <a:p>
            <a:pPr lvl="1"/>
            <a:r>
              <a:rPr lang="en-AU"/>
              <a:t>B2B procedures (subject to IEC approval)</a:t>
            </a:r>
          </a:p>
          <a:p>
            <a:r>
              <a:rPr lang="en-AU"/>
              <a:t>There are also a large number of procedures and guides that are impacted by changes in terminology</a:t>
            </a:r>
          </a:p>
          <a:p>
            <a:pPr lvl="1"/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2527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Procedure approach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Approximately 70 procedures and guides have been identified as directly impacted by 5MS, across the following areas:</a:t>
            </a:r>
          </a:p>
          <a:p>
            <a:pPr lvl="1"/>
            <a:r>
              <a:rPr lang="en-AU" dirty="0"/>
              <a:t>Metering</a:t>
            </a:r>
          </a:p>
          <a:p>
            <a:pPr lvl="1"/>
            <a:r>
              <a:rPr lang="en-AU" dirty="0"/>
              <a:t>Settlements (including prudentials)</a:t>
            </a:r>
          </a:p>
          <a:p>
            <a:pPr lvl="1"/>
            <a:r>
              <a:rPr lang="en-AU" dirty="0"/>
              <a:t>Dispatch</a:t>
            </a:r>
          </a:p>
          <a:p>
            <a:pPr lvl="1"/>
            <a:r>
              <a:rPr lang="en-AU" dirty="0"/>
              <a:t>Power system</a:t>
            </a:r>
          </a:p>
          <a:p>
            <a:r>
              <a:rPr lang="en-AU" dirty="0"/>
              <a:t>Preliminary approach is to address these in packages, with 15 work packages being identified</a:t>
            </a:r>
          </a:p>
          <a:p>
            <a:r>
              <a:rPr lang="en-AU" dirty="0"/>
              <a:t>Work packages will progressively be considered by the Procedure Working Group (PWG):</a:t>
            </a:r>
          </a:p>
          <a:p>
            <a:pPr lvl="1"/>
            <a:r>
              <a:rPr lang="en-AU" dirty="0"/>
              <a:t>AEMO will provide an impact assessment for each procedure, and the proposed approach and options for review and discussion</a:t>
            </a:r>
          </a:p>
          <a:p>
            <a:pPr lvl="1"/>
            <a:r>
              <a:rPr lang="en-AU" dirty="0"/>
              <a:t>Procedure changes will then be subject to formal consultation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6693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Procedure work packages (preliminary)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</p:nvPr>
        </p:nvGraphicFramePr>
        <p:xfrm>
          <a:off x="500365" y="2012413"/>
          <a:ext cx="9668644" cy="2553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7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71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71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71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6781">
                <a:tc>
                  <a:txBody>
                    <a:bodyPr/>
                    <a:lstStyle/>
                    <a:p>
                      <a:pPr algn="ctr"/>
                      <a:r>
                        <a:rPr lang="en-AU" sz="2200" dirty="0"/>
                        <a:t>Metering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200" dirty="0"/>
                        <a:t>Settlements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200" dirty="0"/>
                        <a:t>Dispatch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200" dirty="0"/>
                        <a:t>Power</a:t>
                      </a:r>
                      <a:r>
                        <a:rPr lang="en-AU" sz="2200" baseline="0" dirty="0"/>
                        <a:t> system</a:t>
                      </a:r>
                      <a:endParaRPr lang="en-AU" sz="22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670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200" dirty="0"/>
                        <a:t>Metering</a:t>
                      </a:r>
                      <a:r>
                        <a:rPr lang="en-AU" sz="2200" baseline="0" dirty="0"/>
                        <a:t>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200" dirty="0"/>
                        <a:t>Metrology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200" dirty="0"/>
                        <a:t>MSATS procedures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200" dirty="0"/>
                        <a:t>Service levels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200" dirty="0"/>
                        <a:t>Miscellaneous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200" dirty="0"/>
                        <a:t>SRA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200" dirty="0"/>
                        <a:t>Estimation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200" dirty="0"/>
                        <a:t>Reallocations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200" dirty="0"/>
                        <a:t>Prudentials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200" dirty="0"/>
                        <a:t>Miscellaneous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200" dirty="0"/>
                        <a:t>Bids/Offers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200" dirty="0"/>
                        <a:t>Spot market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200" dirty="0"/>
                        <a:t>Pricing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200" dirty="0"/>
                        <a:t>Specifications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200" dirty="0"/>
                        <a:t>Miscellaneous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200" dirty="0"/>
                        <a:t>No</a:t>
                      </a:r>
                      <a:r>
                        <a:rPr lang="en-AU" sz="2200" baseline="0" dirty="0"/>
                        <a:t> packages – progressive release</a:t>
                      </a:r>
                      <a:endParaRPr lang="en-AU" sz="22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2861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Next steps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AEMO is currently working through the impact assessment for procedures</a:t>
            </a:r>
          </a:p>
          <a:p>
            <a:r>
              <a:rPr lang="en-AU" dirty="0"/>
              <a:t>Detailed list of impacted procedures/guides will be provided to the PCF</a:t>
            </a:r>
          </a:p>
          <a:p>
            <a:pPr lvl="1"/>
            <a:r>
              <a:rPr lang="en-AU" dirty="0"/>
              <a:t>Feedback will be sought on the scope and packaging approach</a:t>
            </a:r>
          </a:p>
          <a:p>
            <a:r>
              <a:rPr lang="en-AU" dirty="0"/>
              <a:t>PWG to be established, with working group meetings aiming to start in July 2018</a:t>
            </a:r>
          </a:p>
          <a:p>
            <a:pPr lvl="1"/>
            <a:r>
              <a:rPr lang="en-AU" dirty="0"/>
              <a:t>Initial focus is on SRA, with changes required prior to September 2018 (subject to SRC approval)</a:t>
            </a:r>
          </a:p>
          <a:p>
            <a:pPr lvl="1"/>
            <a:r>
              <a:rPr lang="en-AU" dirty="0"/>
              <a:t>Priority to packages that involve key system changes for AEMO and industry, such as metering data and bids/offers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6394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Five-Minute Settlement Program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IT Workstream – Hamish McNeish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35713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IT Workstream - Engagement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2000"/>
              <a:t>AEMO’s Systems Workstream is responsible for the development and testing of systems to support the 5 Minute Settlement (5MS) changes to rules and procedures.</a:t>
            </a:r>
          </a:p>
          <a:p>
            <a:pPr marL="0" indent="0">
              <a:buNone/>
            </a:pPr>
            <a:endParaRPr lang="en-AU" sz="2000"/>
          </a:p>
          <a:p>
            <a:pPr marL="0" indent="0">
              <a:buNone/>
            </a:pPr>
            <a:r>
              <a:rPr lang="en-AU" sz="2000"/>
              <a:t>A Systems Working Group (SWG) will be established to:</a:t>
            </a:r>
          </a:p>
          <a:p>
            <a:pPr marL="0" indent="0">
              <a:buNone/>
            </a:pPr>
            <a:r>
              <a:rPr lang="en-AU" sz="2000"/>
              <a:t>1. </a:t>
            </a:r>
            <a:r>
              <a:rPr lang="en-AU" sz="2000" b="1"/>
              <a:t>Inform and consult with participants</a:t>
            </a:r>
            <a:r>
              <a:rPr lang="en-AU" sz="2000"/>
              <a:t> on the technical aspects of these changes</a:t>
            </a:r>
          </a:p>
          <a:p>
            <a:pPr marL="0" indent="0">
              <a:buNone/>
            </a:pPr>
            <a:endParaRPr lang="en-AU" sz="2000"/>
          </a:p>
          <a:p>
            <a:pPr marL="0" indent="0">
              <a:buNone/>
            </a:pPr>
            <a:r>
              <a:rPr lang="en-AU" sz="2000"/>
              <a:t>2. </a:t>
            </a:r>
            <a:r>
              <a:rPr lang="en-AU" sz="2000" b="1"/>
              <a:t>Provide and discuss information</a:t>
            </a:r>
            <a:r>
              <a:rPr lang="en-AU" sz="2000"/>
              <a:t> on AEMO’s technical solution relevant to participants</a:t>
            </a:r>
          </a:p>
          <a:p>
            <a:pPr marL="0" indent="0">
              <a:buNone/>
            </a:pPr>
            <a:endParaRPr lang="en-AU" sz="2000"/>
          </a:p>
          <a:p>
            <a:pPr marL="0" indent="0">
              <a:buNone/>
            </a:pPr>
            <a:r>
              <a:rPr lang="en-AU" sz="2000"/>
              <a:t>3. </a:t>
            </a:r>
            <a:r>
              <a:rPr lang="en-AU" sz="2000" b="1"/>
              <a:t>Provide a contact point</a:t>
            </a:r>
            <a:r>
              <a:rPr lang="en-AU" sz="2000"/>
              <a:t> for participants to engage on any technical questions</a:t>
            </a:r>
          </a:p>
          <a:p>
            <a:pPr marL="0" indent="0">
              <a:buNone/>
            </a:pPr>
            <a:endParaRPr lang="en-AU" sz="2000"/>
          </a:p>
          <a:p>
            <a:pPr marL="0" indent="0">
              <a:buNone/>
            </a:pPr>
            <a:r>
              <a:rPr lang="en-AU" sz="2000"/>
              <a:t>4. </a:t>
            </a:r>
            <a:r>
              <a:rPr lang="en-AU" sz="2000" b="1"/>
              <a:t>Meet regularly</a:t>
            </a:r>
            <a:r>
              <a:rPr lang="en-AU" sz="2000"/>
              <a:t> during the 5MS program. The timetable is still to be confirmed – this is expected to be at least monthly.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032091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Workstream – SWG Deliverables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sz="2000" b="1" dirty="0"/>
              <a:t>System Workstream updates</a:t>
            </a:r>
            <a:r>
              <a:rPr lang="en-AU" sz="2000" dirty="0"/>
              <a:t> – regular updates will be provided in the System Working Group</a:t>
            </a:r>
          </a:p>
          <a:p>
            <a:endParaRPr lang="en-AU" sz="2000" b="1" dirty="0"/>
          </a:p>
          <a:p>
            <a:r>
              <a:rPr lang="en-AU" sz="2000" b="1" dirty="0"/>
              <a:t>Technical specifications</a:t>
            </a:r>
            <a:r>
              <a:rPr lang="en-AU" sz="2000" dirty="0"/>
              <a:t> – will provide sufficient detail for participants to understand the required changes to their own systems/processes that interface with AEMO and timelines.</a:t>
            </a:r>
          </a:p>
          <a:p>
            <a:endParaRPr lang="en-AU" sz="2000" dirty="0"/>
          </a:p>
          <a:p>
            <a:r>
              <a:rPr lang="en-AU" sz="2000" b="1" dirty="0"/>
              <a:t>Focus Groups</a:t>
            </a:r>
            <a:r>
              <a:rPr lang="en-AU" sz="2000" dirty="0"/>
              <a:t> – may be held to discuss a specific design area – or determine recommendations on solution design.</a:t>
            </a:r>
          </a:p>
          <a:p>
            <a:pPr marL="0" indent="0">
              <a:buNone/>
            </a:pPr>
            <a:r>
              <a:rPr lang="en-AU" sz="2000" dirty="0"/>
              <a:t>	Likely Focus Groups:</a:t>
            </a:r>
          </a:p>
          <a:p>
            <a:pPr marL="1087679" lvl="2" indent="-285750">
              <a:buFontTx/>
              <a:buChar char="-"/>
            </a:pPr>
            <a:r>
              <a:rPr lang="en-AU" sz="2000" dirty="0"/>
              <a:t>Meter Data submission</a:t>
            </a:r>
          </a:p>
          <a:p>
            <a:pPr marL="1087679" lvl="2" indent="-285750">
              <a:buFontTx/>
              <a:buChar char="-"/>
            </a:pPr>
            <a:r>
              <a:rPr lang="en-AU" sz="2000" dirty="0"/>
              <a:t>Energy/FCAS bidding functions</a:t>
            </a:r>
          </a:p>
          <a:p>
            <a:pPr marL="1087679" lvl="2" indent="-285750">
              <a:buFontTx/>
              <a:buChar char="-"/>
            </a:pPr>
            <a:r>
              <a:rPr lang="en-AU" sz="2000" dirty="0"/>
              <a:t>Metering Reconciliation (B2M)</a:t>
            </a:r>
          </a:p>
          <a:p>
            <a:pPr marL="1087679" lvl="2" indent="-285750">
              <a:buFontTx/>
              <a:buChar char="-"/>
            </a:pPr>
            <a:r>
              <a:rPr lang="en-AU" sz="2000" dirty="0"/>
              <a:t>Settlement Reconciliation (Data Interchange)</a:t>
            </a:r>
          </a:p>
          <a:p>
            <a:endParaRPr lang="en-AU" sz="2000" dirty="0"/>
          </a:p>
          <a:p>
            <a:r>
              <a:rPr lang="en-AU" sz="2000" b="1" dirty="0"/>
              <a:t>System implementation timeline</a:t>
            </a:r>
            <a:r>
              <a:rPr lang="en-AU" sz="2000" dirty="0"/>
              <a:t> –timeline of when environment/system capability will be available to participants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3986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System Interface Changes - Retail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AU" sz="2000" b="1" dirty="0"/>
              <a:t>Electricity Retail (MSATS/B2M/B2B)</a:t>
            </a:r>
          </a:p>
          <a:p>
            <a:pPr marL="0" indent="0">
              <a:buNone/>
            </a:pPr>
            <a:r>
              <a:rPr lang="en-AU" sz="2000" dirty="0"/>
              <a:t>The expected changes are:</a:t>
            </a:r>
          </a:p>
          <a:p>
            <a:pPr marL="666750" lvl="1">
              <a:buFontTx/>
              <a:buChar char="-"/>
            </a:pPr>
            <a:r>
              <a:rPr lang="en-AU" sz="2000" dirty="0"/>
              <a:t>Support 5 minute metering data submission to AEMO</a:t>
            </a:r>
          </a:p>
          <a:p>
            <a:pPr marL="666750" lvl="1">
              <a:buFontTx/>
              <a:buChar char="-"/>
            </a:pPr>
            <a:r>
              <a:rPr lang="en-AU" sz="2000" dirty="0"/>
              <a:t>Either a new or use existing MDFF format for 5 minute submission</a:t>
            </a:r>
          </a:p>
          <a:p>
            <a:pPr marL="666750" lvl="1">
              <a:buFontTx/>
              <a:buChar char="-"/>
            </a:pPr>
            <a:r>
              <a:rPr lang="en-AU" sz="2000" dirty="0"/>
              <a:t>Changes to MDM profiling for settlement to support 30-minute, five-minute and accumulation meter data</a:t>
            </a:r>
          </a:p>
          <a:p>
            <a:pPr marL="323850" lvl="1" indent="0">
              <a:buNone/>
            </a:pPr>
            <a:endParaRPr lang="en-AU" sz="2000" b="1" dirty="0"/>
          </a:p>
          <a:p>
            <a:pPr marL="0" indent="0">
              <a:buNone/>
            </a:pPr>
            <a:r>
              <a:rPr lang="en-AU" sz="2000" b="1" dirty="0"/>
              <a:t>Interfaces Impacted</a:t>
            </a:r>
          </a:p>
          <a:p>
            <a:pPr marL="323850" lvl="1" indent="0">
              <a:buNone/>
            </a:pPr>
            <a:r>
              <a:rPr lang="en-AU" sz="2000" dirty="0"/>
              <a:t>1. B2M metering submission to AEMO</a:t>
            </a:r>
          </a:p>
          <a:p>
            <a:pPr marL="952500" lvl="2" indent="-285750">
              <a:buFontTx/>
              <a:buChar char="-"/>
            </a:pPr>
            <a:r>
              <a:rPr lang="en-AU" sz="2000" dirty="0"/>
              <a:t>LVI, FTP and MSATS Web Services</a:t>
            </a:r>
          </a:p>
          <a:p>
            <a:pPr marL="952500" lvl="2" indent="-285750">
              <a:buFontTx/>
              <a:buChar char="-"/>
            </a:pPr>
            <a:endParaRPr lang="en-AU" sz="2000" dirty="0"/>
          </a:p>
          <a:p>
            <a:pPr marL="323850" lvl="1" indent="0">
              <a:buNone/>
            </a:pPr>
            <a:r>
              <a:rPr lang="en-AU" sz="2000" dirty="0"/>
              <a:t>2. B2B metering to support 5 minute MDFF</a:t>
            </a:r>
          </a:p>
          <a:p>
            <a:pPr marL="952500" lvl="2" indent="-285750">
              <a:buFontTx/>
              <a:buChar char="-"/>
            </a:pPr>
            <a:r>
              <a:rPr lang="en-AU" sz="2000" dirty="0"/>
              <a:t>LVI, FTP and B2B Web Services</a:t>
            </a:r>
          </a:p>
          <a:p>
            <a:pPr marL="952500" lvl="2" indent="-285750">
              <a:buFontTx/>
              <a:buChar char="-"/>
            </a:pPr>
            <a:endParaRPr lang="en-AU" sz="2000" dirty="0"/>
          </a:p>
          <a:p>
            <a:pPr marL="323850" lvl="1" indent="0">
              <a:buNone/>
            </a:pPr>
            <a:r>
              <a:rPr lang="en-AU" sz="2000" dirty="0"/>
              <a:t>3. MDM reconciliation reports</a:t>
            </a:r>
          </a:p>
          <a:p>
            <a:pPr marL="952500" lvl="2" indent="-285750">
              <a:buFontTx/>
              <a:buChar char="-"/>
            </a:pPr>
            <a:r>
              <a:rPr lang="en-AU" sz="2000" dirty="0"/>
              <a:t>FTP B2M reports</a:t>
            </a:r>
          </a:p>
        </p:txBody>
      </p:sp>
    </p:spTree>
    <p:extLst>
      <p:ext uri="{BB962C8B-B14F-4D97-AF65-F5344CB8AC3E}">
        <p14:creationId xmlns:p14="http://schemas.microsoft.com/office/powerpoint/2010/main" val="3816485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System Interface Changes - Wholesale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sz="2000" b="1" dirty="0"/>
              <a:t>Electricity Wholesale (EMMS)</a:t>
            </a:r>
          </a:p>
          <a:p>
            <a:pPr marL="0" indent="0">
              <a:buNone/>
            </a:pPr>
            <a:r>
              <a:rPr lang="en-AU" sz="2000" dirty="0"/>
              <a:t>The expected changes are:</a:t>
            </a:r>
          </a:p>
          <a:p>
            <a:pPr marL="609600" lvl="1" indent="-285750">
              <a:buFontTx/>
              <a:buChar char="-"/>
            </a:pPr>
            <a:r>
              <a:rPr lang="en-AU" sz="2000" dirty="0"/>
              <a:t>Submission of 5 minute bids/offers</a:t>
            </a:r>
          </a:p>
          <a:p>
            <a:pPr marL="609600" lvl="1" indent="-285750">
              <a:buFontTx/>
              <a:buChar char="-"/>
            </a:pPr>
            <a:r>
              <a:rPr lang="en-AU" sz="2000" dirty="0"/>
              <a:t>Changes to accommodate 30 minutes processes (e.g. pre-dispatch, PASA)</a:t>
            </a:r>
          </a:p>
          <a:p>
            <a:pPr marL="609600" lvl="1" indent="-285750">
              <a:buFontTx/>
              <a:buChar char="-"/>
            </a:pPr>
            <a:r>
              <a:rPr lang="en-AU" sz="2000" dirty="0"/>
              <a:t>Spot price will be applied at 5 minute interval</a:t>
            </a:r>
          </a:p>
          <a:p>
            <a:pPr marL="609600" lvl="1" indent="-285750">
              <a:buFontTx/>
              <a:buChar char="-"/>
            </a:pPr>
            <a:r>
              <a:rPr lang="en-AU" sz="2000" dirty="0"/>
              <a:t>Settlement and Prudential processes</a:t>
            </a:r>
          </a:p>
          <a:p>
            <a:pPr marL="609600" lvl="1" indent="-285750">
              <a:buFontTx/>
              <a:buChar char="-"/>
            </a:pPr>
            <a:r>
              <a:rPr lang="en-AU" sz="2000" dirty="0"/>
              <a:t>Bidding and settlement reports</a:t>
            </a:r>
          </a:p>
          <a:p>
            <a:pPr marL="609600" lvl="1" indent="-285750">
              <a:buFontTx/>
              <a:buChar char="-"/>
            </a:pPr>
            <a:endParaRPr lang="en-AU" sz="2000" b="1" dirty="0"/>
          </a:p>
          <a:p>
            <a:pPr marL="0" indent="0">
              <a:buNone/>
            </a:pPr>
            <a:r>
              <a:rPr lang="en-AU" sz="2000" b="1" dirty="0"/>
              <a:t>Interfaces Impacted</a:t>
            </a:r>
          </a:p>
          <a:p>
            <a:pPr marL="323850" lvl="1" indent="0">
              <a:buNone/>
            </a:pPr>
            <a:r>
              <a:rPr lang="en-AU" sz="2000" dirty="0"/>
              <a:t>1. Bid and offer submission and response</a:t>
            </a:r>
          </a:p>
          <a:p>
            <a:pPr marL="952500" lvl="2" indent="-285750">
              <a:buFontTx/>
              <a:buChar char="-"/>
            </a:pPr>
            <a:r>
              <a:rPr lang="en-AU" sz="2000" dirty="0"/>
              <a:t>Web Portal, Data Interchange</a:t>
            </a:r>
          </a:p>
          <a:p>
            <a:pPr marL="952500" lvl="2" indent="-285750">
              <a:buFontTx/>
              <a:buChar char="-"/>
            </a:pPr>
            <a:endParaRPr lang="en-AU" sz="2000" dirty="0"/>
          </a:p>
          <a:p>
            <a:pPr marL="323850" lvl="1" indent="0">
              <a:buNone/>
            </a:pPr>
            <a:r>
              <a:rPr lang="en-AU" sz="2000" dirty="0"/>
              <a:t>2. Bid/Offer, Settlement reconciliation reports</a:t>
            </a:r>
          </a:p>
          <a:p>
            <a:pPr marL="952500" lvl="2" indent="-285750">
              <a:buFontTx/>
              <a:buChar char="-"/>
            </a:pPr>
            <a:r>
              <a:rPr lang="en-AU" sz="2000" dirty="0"/>
              <a:t>Data Interchange</a:t>
            </a:r>
          </a:p>
          <a:p>
            <a:pPr marL="952500" lvl="2" indent="-285750">
              <a:buFontTx/>
              <a:buChar char="-"/>
            </a:pPr>
            <a:endParaRPr lang="en-AU" sz="2000" dirty="0"/>
          </a:p>
          <a:p>
            <a:pPr marL="323850" lvl="1" indent="0">
              <a:buNone/>
            </a:pPr>
            <a:r>
              <a:rPr lang="en-AU" sz="2000" dirty="0"/>
              <a:t>3. Prudential systems</a:t>
            </a:r>
          </a:p>
          <a:p>
            <a:pPr marL="952500" lvl="2" indent="-285750">
              <a:buFontTx/>
              <a:buChar char="-"/>
            </a:pPr>
            <a:r>
              <a:rPr lang="en-AU" sz="2000" dirty="0"/>
              <a:t>Web Portal, Data Interchange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34689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31AF-E38F-4CBB-99D0-77B07A6D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Introduction, agenda &amp; housekeeping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6135E2-BB95-4227-B6BA-F528455E4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575" y="1756146"/>
            <a:ext cx="10255425" cy="512014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en-AU" sz="2300" dirty="0"/>
              <a:t>Welcome to the 5MS program!</a:t>
            </a:r>
          </a:p>
          <a:p>
            <a:pPr>
              <a:lnSpc>
                <a:spcPct val="80000"/>
              </a:lnSpc>
            </a:pPr>
            <a:r>
              <a:rPr lang="en-AU" sz="2300" dirty="0"/>
              <a:t>Agenda:</a:t>
            </a:r>
          </a:p>
          <a:p>
            <a:pPr>
              <a:lnSpc>
                <a:spcPct val="80000"/>
              </a:lnSpc>
            </a:pPr>
            <a:endParaRPr lang="en-AU" sz="2300" dirty="0"/>
          </a:p>
          <a:p>
            <a:pPr>
              <a:lnSpc>
                <a:spcPct val="80000"/>
              </a:lnSpc>
            </a:pPr>
            <a:endParaRPr lang="en-AU" sz="2300" dirty="0"/>
          </a:p>
          <a:p>
            <a:pPr>
              <a:lnSpc>
                <a:spcPct val="80000"/>
              </a:lnSpc>
            </a:pPr>
            <a:endParaRPr lang="en-AU" sz="2300" dirty="0"/>
          </a:p>
          <a:p>
            <a:pPr marL="0" indent="0">
              <a:lnSpc>
                <a:spcPct val="80000"/>
              </a:lnSpc>
              <a:buNone/>
            </a:pPr>
            <a:endParaRPr lang="en-AU" sz="2300" dirty="0"/>
          </a:p>
          <a:p>
            <a:pPr marL="0" indent="0">
              <a:lnSpc>
                <a:spcPct val="80000"/>
              </a:lnSpc>
              <a:buNone/>
            </a:pPr>
            <a:endParaRPr lang="en-AU" sz="2300" dirty="0"/>
          </a:p>
          <a:p>
            <a:pPr marL="0" indent="0">
              <a:lnSpc>
                <a:spcPct val="80000"/>
              </a:lnSpc>
              <a:buNone/>
            </a:pPr>
            <a:endParaRPr lang="en-AU" sz="2300" dirty="0"/>
          </a:p>
          <a:p>
            <a:pPr marL="0" indent="0">
              <a:lnSpc>
                <a:spcPct val="80000"/>
              </a:lnSpc>
              <a:buNone/>
            </a:pPr>
            <a:endParaRPr lang="en-AU" sz="2300" dirty="0"/>
          </a:p>
          <a:p>
            <a:pPr marL="0" indent="0">
              <a:lnSpc>
                <a:spcPct val="80000"/>
              </a:lnSpc>
              <a:buNone/>
            </a:pPr>
            <a:endParaRPr lang="en-AU" sz="2300" dirty="0"/>
          </a:p>
          <a:p>
            <a:pPr marL="0" indent="0">
              <a:lnSpc>
                <a:spcPct val="80000"/>
              </a:lnSpc>
              <a:buNone/>
            </a:pPr>
            <a:endParaRPr lang="en-AU" sz="2300" dirty="0"/>
          </a:p>
          <a:p>
            <a:pPr marL="0" indent="0">
              <a:lnSpc>
                <a:spcPct val="80000"/>
              </a:lnSpc>
              <a:buNone/>
            </a:pPr>
            <a:endParaRPr lang="en-AU" sz="2300" dirty="0"/>
          </a:p>
          <a:p>
            <a:pPr marL="0" indent="0">
              <a:lnSpc>
                <a:spcPct val="80000"/>
              </a:lnSpc>
              <a:buNone/>
            </a:pPr>
            <a:endParaRPr lang="en-AU" sz="2300" dirty="0"/>
          </a:p>
          <a:p>
            <a:pPr marL="0" indent="0">
              <a:lnSpc>
                <a:spcPct val="80000"/>
              </a:lnSpc>
              <a:buNone/>
            </a:pPr>
            <a:endParaRPr lang="en-AU" sz="2300" dirty="0"/>
          </a:p>
          <a:p>
            <a:pPr marL="0" indent="0">
              <a:lnSpc>
                <a:spcPct val="80000"/>
              </a:lnSpc>
              <a:buNone/>
            </a:pPr>
            <a:endParaRPr lang="en-AU" sz="2300" dirty="0"/>
          </a:p>
          <a:p>
            <a:pPr>
              <a:lnSpc>
                <a:spcPct val="80000"/>
              </a:lnSpc>
            </a:pPr>
            <a:r>
              <a:rPr lang="en-AU" sz="2300" dirty="0"/>
              <a:t>Questions from the floor after speakers onsite.</a:t>
            </a:r>
          </a:p>
          <a:p>
            <a:pPr>
              <a:lnSpc>
                <a:spcPct val="80000"/>
              </a:lnSpc>
            </a:pPr>
            <a:r>
              <a:rPr lang="en-AU" sz="2300" dirty="0"/>
              <a:t>Mail </a:t>
            </a:r>
            <a:r>
              <a:rPr lang="en-AU" sz="2300" dirty="0">
                <a:hlinkClick r:id="rId2"/>
              </a:rPr>
              <a:t>5ms@aemo.com.au</a:t>
            </a:r>
            <a:r>
              <a:rPr lang="en-AU" sz="2300" dirty="0"/>
              <a:t> questions from phone participants – to be answered at the end.</a:t>
            </a:r>
          </a:p>
          <a:p>
            <a:pPr>
              <a:lnSpc>
                <a:spcPct val="80000"/>
              </a:lnSpc>
            </a:pPr>
            <a:r>
              <a:rPr lang="en-AU" sz="2300" dirty="0"/>
              <a:t>On the phone </a:t>
            </a:r>
            <a:r>
              <a:rPr lang="en-AU" sz="2300" u="sng" dirty="0"/>
              <a:t>please mute microphones throughout</a:t>
            </a:r>
            <a:r>
              <a:rPr lang="en-AU" sz="2300" dirty="0"/>
              <a:t>!</a:t>
            </a: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465CF-94CC-48DA-A9F9-C442C67E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2</a:t>
            </a:fld>
            <a:endParaRPr lang="en-AU" dirty="0"/>
          </a:p>
        </p:txBody>
      </p:sp>
      <p:sp>
        <p:nvSpPr>
          <p:cNvPr id="8" name="AutoShape 2" descr="Image result for contr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2711CFE-9D89-4F3F-8EF2-82FDD5EC0D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357341"/>
              </p:ext>
            </p:extLst>
          </p:nvPr>
        </p:nvGraphicFramePr>
        <p:xfrm>
          <a:off x="460375" y="2396429"/>
          <a:ext cx="9801177" cy="33847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4381">
                  <a:extLst>
                    <a:ext uri="{9D8B030D-6E8A-4147-A177-3AD203B41FA5}">
                      <a16:colId xmlns:a16="http://schemas.microsoft.com/office/drawing/2014/main" val="538271126"/>
                    </a:ext>
                  </a:extLst>
                </a:gridCol>
                <a:gridCol w="2532844">
                  <a:extLst>
                    <a:ext uri="{9D8B030D-6E8A-4147-A177-3AD203B41FA5}">
                      <a16:colId xmlns:a16="http://schemas.microsoft.com/office/drawing/2014/main" val="1422408940"/>
                    </a:ext>
                  </a:extLst>
                </a:gridCol>
                <a:gridCol w="3586579">
                  <a:extLst>
                    <a:ext uri="{9D8B030D-6E8A-4147-A177-3AD203B41FA5}">
                      <a16:colId xmlns:a16="http://schemas.microsoft.com/office/drawing/2014/main" val="2436665780"/>
                    </a:ext>
                  </a:extLst>
                </a:gridCol>
                <a:gridCol w="3017373">
                  <a:extLst>
                    <a:ext uri="{9D8B030D-6E8A-4147-A177-3AD203B41FA5}">
                      <a16:colId xmlns:a16="http://schemas.microsoft.com/office/drawing/2014/main" val="2835572980"/>
                    </a:ext>
                  </a:extLst>
                </a:gridCol>
              </a:tblGrid>
              <a:tr h="210628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600" cap="all" dirty="0">
                          <a:effectLst/>
                        </a:rPr>
                        <a:t>Item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600" cap="all" dirty="0">
                          <a:effectLst/>
                        </a:rPr>
                        <a:t>Time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600" cap="all" dirty="0">
                          <a:effectLst/>
                        </a:rPr>
                        <a:t>Topic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600" cap="all" dirty="0">
                          <a:effectLst/>
                        </a:rPr>
                        <a:t>Responsible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4372720"/>
                  </a:ext>
                </a:extLst>
              </a:tr>
              <a:tr h="35474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</a:rPr>
                        <a:t>9:30 am – 9:40 am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</a:rPr>
                        <a:t>Welcome and introduction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Chin</a:t>
                      </a:r>
                      <a:r>
                        <a:rPr lang="en-AU" sz="1600" b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Chan (AEMO)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2688441"/>
                  </a:ext>
                </a:extLst>
              </a:tr>
              <a:tr h="35474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</a:rPr>
                        <a:t>9:40 am – 10:10 am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</a:rPr>
                        <a:t>Program overview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dirty="0">
                          <a:effectLst/>
                        </a:rPr>
                        <a:t>Graeme Windley (AEMO)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7929589"/>
                  </a:ext>
                </a:extLst>
              </a:tr>
              <a:tr h="35474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</a:rPr>
                        <a:t>10:10 am – 10:30 am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</a:rPr>
                        <a:t>Procedure Workstream overview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dirty="0">
                          <a:effectLst/>
                        </a:rPr>
                        <a:t>Chris Muffett (AEMO)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26998584"/>
                  </a:ext>
                </a:extLst>
              </a:tr>
              <a:tr h="35474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</a:rPr>
                        <a:t>10:30 am – 11:00 am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</a:rPr>
                        <a:t>Systems Workstream overview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dirty="0">
                          <a:effectLst/>
                        </a:rPr>
                        <a:t>Hamish McNeish (AEMO)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92290741"/>
                  </a:ext>
                </a:extLst>
              </a:tr>
              <a:tr h="35474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600" dirty="0">
                          <a:effectLst/>
                        </a:rPr>
                        <a:t>11:00 am – 11:10 am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</a:rPr>
                        <a:t>Break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74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</a:rPr>
                        <a:t>11:10 am – 11:30 am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</a:rPr>
                        <a:t>Stakeholder engagement overview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dirty="0">
                          <a:effectLst/>
                        </a:rPr>
                        <a:t>Chris Muffett (AEMO)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5645518"/>
                  </a:ext>
                </a:extLst>
              </a:tr>
              <a:tr h="35474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</a:rPr>
                        <a:t>11:30 am – 11:50 am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</a:rPr>
                        <a:t>Global settlement update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dirty="0">
                          <a:effectLst/>
                        </a:rPr>
                        <a:t>Lee Brown (AEMO)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14015437"/>
                  </a:ext>
                </a:extLst>
              </a:tr>
              <a:tr h="35474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</a:rPr>
                        <a:t>11:50 am – 12:30 pm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</a:rPr>
                        <a:t>Questions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Graeme</a:t>
                      </a:r>
                      <a:r>
                        <a:rPr lang="en-AU" sz="16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Windley (AEMO)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6777921"/>
                  </a:ext>
                </a:extLst>
              </a:tr>
              <a:tr h="30300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</a:rPr>
                        <a:t> 12:30pm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dirty="0">
                          <a:effectLst/>
                        </a:rPr>
                        <a:t>Meeting close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Graeme</a:t>
                      </a:r>
                      <a:r>
                        <a:rPr lang="en-AU" sz="16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Windley (AEMO)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07239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593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Workstream Timeline – Indicative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424600"/>
              </p:ext>
            </p:extLst>
          </p:nvPr>
        </p:nvGraphicFramePr>
        <p:xfrm>
          <a:off x="1691433" y="1527611"/>
          <a:ext cx="7127876" cy="504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1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6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AU" sz="1800" dirty="0"/>
                        <a:t>Timeframe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Activity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800" dirty="0"/>
                        <a:t>1-Apr to 30-Sep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Feasibility Study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800" dirty="0"/>
                        <a:t>Sep-18 to Feb-21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dirty="0"/>
                        <a:t>Monthly SWG’s and SWG Focus Groups</a:t>
                      </a:r>
                      <a:r>
                        <a:rPr lang="en-AU" sz="1800" baseline="0" dirty="0"/>
                        <a:t> as required</a:t>
                      </a:r>
                      <a:endParaRPr lang="en-A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800" dirty="0"/>
                        <a:t>Oct-18 to Nov-20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AEMO Development and Testing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800" dirty="0"/>
                        <a:t>2019</a:t>
                      </a:r>
                      <a:r>
                        <a:rPr lang="en-AU" sz="1800" baseline="0" dirty="0"/>
                        <a:t> Q1 – Q4</a:t>
                      </a:r>
                      <a:r>
                        <a:rPr lang="en-AU" sz="18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aseline="0" dirty="0"/>
                        <a:t>Technical Specifications</a:t>
                      </a:r>
                      <a:endParaRPr lang="en-A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800" dirty="0"/>
                        <a:t>2020</a:t>
                      </a:r>
                      <a:r>
                        <a:rPr lang="en-AU" sz="1800" baseline="0" dirty="0"/>
                        <a:t> Q3/Q4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Industry</a:t>
                      </a:r>
                      <a:r>
                        <a:rPr lang="en-AU" sz="1800" baseline="0" dirty="0"/>
                        <a:t> Test Systems and AEMO software/guides available</a:t>
                      </a:r>
                      <a:endParaRPr lang="en-A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800" dirty="0"/>
                        <a:t>2020</a:t>
                      </a:r>
                      <a:r>
                        <a:rPr lang="en-AU" sz="1800" baseline="0" dirty="0"/>
                        <a:t> Q3/Q4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Preproduction Release – Stage 1</a:t>
                      </a:r>
                    </a:p>
                    <a:p>
                      <a:r>
                        <a:rPr lang="en-AU" sz="1800" dirty="0"/>
                        <a:t>-</a:t>
                      </a:r>
                      <a:r>
                        <a:rPr lang="en-AU" sz="1800" baseline="0" dirty="0"/>
                        <a:t> Early 5MS capabilities</a:t>
                      </a:r>
                      <a:endParaRPr lang="en-A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800" dirty="0"/>
                        <a:t>2020 Q4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Preproduction Release</a:t>
                      </a:r>
                      <a:r>
                        <a:rPr lang="en-AU" sz="1800" baseline="0" dirty="0"/>
                        <a:t> – Stage 2</a:t>
                      </a:r>
                    </a:p>
                    <a:p>
                      <a:r>
                        <a:rPr lang="en-AU" sz="1800" dirty="0"/>
                        <a:t>- Full</a:t>
                      </a:r>
                      <a:r>
                        <a:rPr lang="en-AU" sz="1800" baseline="0" dirty="0"/>
                        <a:t> 5MS functionality</a:t>
                      </a:r>
                      <a:endParaRPr lang="en-A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800" dirty="0"/>
                        <a:t>2020</a:t>
                      </a:r>
                      <a:r>
                        <a:rPr lang="en-AU" sz="1800" baseline="0" dirty="0"/>
                        <a:t> Q4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Production Release – Stage 1</a:t>
                      </a:r>
                    </a:p>
                    <a:p>
                      <a:r>
                        <a:rPr lang="en-AU" sz="1800" dirty="0"/>
                        <a:t>-</a:t>
                      </a:r>
                      <a:r>
                        <a:rPr lang="en-AU" sz="1800" baseline="0" dirty="0"/>
                        <a:t> Early 5MS capabilities (support transition)</a:t>
                      </a:r>
                      <a:endParaRPr lang="en-A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800" dirty="0"/>
                        <a:t>2021</a:t>
                      </a:r>
                      <a:r>
                        <a:rPr lang="en-AU" sz="1800" baseline="0" dirty="0"/>
                        <a:t> Q2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Production Release - Stage 2</a:t>
                      </a:r>
                    </a:p>
                    <a:p>
                      <a:r>
                        <a:rPr lang="en-AU" sz="1800" dirty="0"/>
                        <a:t>- Full</a:t>
                      </a:r>
                      <a:r>
                        <a:rPr lang="en-AU" sz="1800" baseline="0" dirty="0"/>
                        <a:t> 5MS functionality</a:t>
                      </a:r>
                      <a:endParaRPr lang="en-A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706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Five-Minute Settlement Program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Stakeholder Engagement – Chris Muffett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21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654390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Purpose of engagement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/>
              <a:t>The 5MS program is engaging with the industry for the purpose of:</a:t>
            </a:r>
          </a:p>
          <a:p>
            <a:pPr lvl="1"/>
            <a:r>
              <a:rPr lang="en-AU"/>
              <a:t>Informing stakeholders and the wider industry on the details of AEMO’s implementation program for 5MS and GS, and how they can become further involved</a:t>
            </a:r>
          </a:p>
          <a:p>
            <a:pPr lvl="1"/>
            <a:r>
              <a:rPr lang="en-AU"/>
              <a:t>Consulting with stakeholders to seek input on the changes to procedures necessary to give effect to 5MS and GS</a:t>
            </a:r>
          </a:p>
          <a:p>
            <a:pPr lvl="1"/>
            <a:r>
              <a:rPr lang="en-AU"/>
              <a:t>Involving stakeholders throughout the process to ensure that their ideas and concerns are understood and considered</a:t>
            </a:r>
          </a:p>
          <a:p>
            <a:endParaRPr lang="en-A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AU"/>
              <a:t>Continuous engagement will be critical to successful implementation of 5MS and GS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299544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itle 7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Program engagement structure</a:t>
            </a:r>
          </a:p>
        </p:txBody>
      </p:sp>
      <p:pic>
        <p:nvPicPr>
          <p:cNvPr id="75" name="Picture 7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225" y="1461190"/>
            <a:ext cx="7590415" cy="609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1220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Program forums and groups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7197440"/>
              </p:ext>
            </p:extLst>
          </p:nvPr>
        </p:nvGraphicFramePr>
        <p:xfrm>
          <a:off x="206547" y="1619620"/>
          <a:ext cx="10255424" cy="5484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3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4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7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782">
                <a:tc>
                  <a:txBody>
                    <a:bodyPr/>
                    <a:lstStyle/>
                    <a:p>
                      <a:r>
                        <a:rPr lang="en-AU" sz="2000" dirty="0"/>
                        <a:t>Group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Purpose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Timing</a:t>
                      </a:r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570">
                <a:tc>
                  <a:txBody>
                    <a:bodyPr/>
                    <a:lstStyle/>
                    <a:p>
                      <a:r>
                        <a:rPr lang="en-AU" sz="2000" dirty="0"/>
                        <a:t>Program Consultative Forum (5MS-PCF)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The primary program coordination and communication between AEMO and</a:t>
                      </a:r>
                      <a:r>
                        <a:rPr lang="en-AU" sz="2000" baseline="0" dirty="0"/>
                        <a:t> industry program teams (meets monthly)</a:t>
                      </a:r>
                      <a:endParaRPr lang="en-AU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Monthly, starting June 2018</a:t>
                      </a:r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570">
                <a:tc>
                  <a:txBody>
                    <a:bodyPr/>
                    <a:lstStyle/>
                    <a:p>
                      <a:r>
                        <a:rPr lang="en-AU" sz="2000" dirty="0"/>
                        <a:t>Executive</a:t>
                      </a:r>
                      <a:r>
                        <a:rPr lang="en-AU" sz="2000" baseline="0" dirty="0"/>
                        <a:t> Forum (5MS-EF)</a:t>
                      </a:r>
                      <a:endParaRPr lang="en-AU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Provide</a:t>
                      </a:r>
                      <a:r>
                        <a:rPr lang="en-AU" sz="2000" baseline="0" dirty="0"/>
                        <a:t> appropriate level of executive oversight and escalation of issues and concerns (meets quarterly)</a:t>
                      </a:r>
                      <a:endParaRPr lang="en-AU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Every 2</a:t>
                      </a:r>
                      <a:r>
                        <a:rPr lang="en-AU" sz="2000" baseline="0" dirty="0"/>
                        <a:t> months, starting July 2018</a:t>
                      </a:r>
                      <a:endParaRPr lang="en-AU" sz="20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266">
                <a:tc>
                  <a:txBody>
                    <a:bodyPr/>
                    <a:lstStyle/>
                    <a:p>
                      <a:r>
                        <a:rPr lang="en-AU" sz="2000" dirty="0"/>
                        <a:t>Procedure</a:t>
                      </a:r>
                      <a:r>
                        <a:rPr lang="en-AU" sz="2000" baseline="0" dirty="0"/>
                        <a:t> Working Group (5MS-PWG)</a:t>
                      </a:r>
                      <a:endParaRPr lang="en-AU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To</a:t>
                      </a:r>
                      <a:r>
                        <a:rPr lang="en-AU" sz="2000" baseline="0" dirty="0"/>
                        <a:t> facilitate the consultation on procedures, with focus groups for d</a:t>
                      </a:r>
                      <a:r>
                        <a:rPr lang="en-AU" sz="2000" dirty="0"/>
                        <a:t>ispatch, metering, and settlements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2000" dirty="0"/>
                        <a:t>Monthly,</a:t>
                      </a:r>
                      <a:r>
                        <a:rPr lang="en-AU" sz="2000" baseline="0" dirty="0"/>
                        <a:t> starting July 2018 (focus groups as required)</a:t>
                      </a:r>
                      <a:endParaRPr lang="en-AU" sz="20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824">
                <a:tc>
                  <a:txBody>
                    <a:bodyPr/>
                    <a:lstStyle/>
                    <a:p>
                      <a:r>
                        <a:rPr lang="en-AU" sz="2000" dirty="0"/>
                        <a:t>Systems</a:t>
                      </a:r>
                      <a:r>
                        <a:rPr lang="en-AU" sz="2000" baseline="0" dirty="0"/>
                        <a:t> Working Group (5MS-SWG)</a:t>
                      </a:r>
                      <a:endParaRPr lang="en-AU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To facilitate design and implementation of systems</a:t>
                      </a:r>
                      <a:r>
                        <a:rPr lang="en-AU" sz="2000" baseline="0" dirty="0"/>
                        <a:t> and interfaces, with focus groups covering retail and wholesale interfaces</a:t>
                      </a:r>
                      <a:endParaRPr lang="en-AU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Monthly, starting September 2018 (focus groups as required)</a:t>
                      </a:r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5570">
                <a:tc>
                  <a:txBody>
                    <a:bodyPr/>
                    <a:lstStyle/>
                    <a:p>
                      <a:r>
                        <a:rPr lang="en-AU" sz="2000" dirty="0"/>
                        <a:t>Readiness Working Group (5MS-RWG)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Formed in the lead-up</a:t>
                      </a:r>
                      <a:r>
                        <a:rPr lang="en-AU" sz="2000" baseline="0" dirty="0"/>
                        <a:t> to industry readiness testing, to support the planning and execution of readiness activities</a:t>
                      </a:r>
                      <a:endParaRPr lang="en-AU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Monthly, starting mid-2019</a:t>
                      </a:r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50721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Next steps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Terms of reference:</a:t>
            </a:r>
          </a:p>
          <a:p>
            <a:pPr lvl="1"/>
            <a:r>
              <a:rPr lang="en-AU" dirty="0" err="1"/>
              <a:t>ToRs</a:t>
            </a:r>
            <a:r>
              <a:rPr lang="en-AU" dirty="0"/>
              <a:t> for the PCF and EF have been developed (will be published shortly)</a:t>
            </a:r>
          </a:p>
          <a:p>
            <a:pPr lvl="1"/>
            <a:r>
              <a:rPr lang="en-AU" dirty="0" err="1"/>
              <a:t>ToR</a:t>
            </a:r>
            <a:r>
              <a:rPr lang="en-AU" dirty="0"/>
              <a:t> for the PWG has been drafted, and input will be sought through PCF</a:t>
            </a:r>
          </a:p>
          <a:p>
            <a:r>
              <a:rPr lang="en-AU" dirty="0"/>
              <a:t>Nominations:</a:t>
            </a:r>
          </a:p>
          <a:p>
            <a:pPr lvl="1"/>
            <a:r>
              <a:rPr lang="en-AU" dirty="0"/>
              <a:t>AEMO will be seeking nominations for the PCF and EF (email will be distributed through NEMW-CF and AEMO Communication)</a:t>
            </a:r>
          </a:p>
          <a:p>
            <a:pPr lvl="1"/>
            <a:r>
              <a:rPr lang="en-AU" dirty="0"/>
              <a:t>Proposing a primary and backup representative from each organisation</a:t>
            </a:r>
          </a:p>
          <a:p>
            <a:r>
              <a:rPr lang="en-AU" dirty="0"/>
              <a:t>Contact details:</a:t>
            </a:r>
          </a:p>
          <a:p>
            <a:pPr lvl="1"/>
            <a:r>
              <a:rPr lang="en-AU" dirty="0"/>
              <a:t>5MS email: </a:t>
            </a:r>
            <a:r>
              <a:rPr lang="en-AU" dirty="0">
                <a:hlinkClick r:id="rId2"/>
              </a:rPr>
              <a:t>5ms@aemo.com.au</a:t>
            </a:r>
            <a:endParaRPr lang="en-AU" dirty="0"/>
          </a:p>
          <a:p>
            <a:pPr lvl="1"/>
            <a:r>
              <a:rPr lang="en-AU" dirty="0"/>
              <a:t>5MS webpage: </a:t>
            </a:r>
            <a:r>
              <a:rPr lang="en-AU" dirty="0">
                <a:hlinkClick r:id="rId3"/>
              </a:rPr>
              <a:t>http://www.aemo.com.au/Electricity/National-Electricity-Market-NEM/Five-Minute-Settlement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2872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Five-Minute Settlement Program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Global Settlement Rule Change – Lee Brown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26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826671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Background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/>
              <a:t>AEMO has submitted a rule change to the AEMC, proposing that global settlement be implemented to replace settlement-by-difference in the NEM</a:t>
            </a:r>
            <a:br>
              <a:rPr lang="en-AU" dirty="0"/>
            </a:br>
            <a:r>
              <a:rPr lang="en-AU" dirty="0">
                <a:hlinkClick r:id="rId2"/>
              </a:rPr>
              <a:t>https://www.aemc.gov.au/rule-changes/global-settlement-and-market-reconciliation</a:t>
            </a:r>
            <a:r>
              <a:rPr lang="en-AU" dirty="0"/>
              <a:t> </a:t>
            </a:r>
          </a:p>
          <a:p>
            <a:r>
              <a:rPr lang="en-AU" dirty="0"/>
              <a:t>The change primarily involves the following:</a:t>
            </a:r>
          </a:p>
          <a:p>
            <a:pPr lvl="1"/>
            <a:r>
              <a:rPr lang="en-AU" dirty="0"/>
              <a:t>The local retailer role no longer being required (i.e. all retailers have the same settlement arrangements)</a:t>
            </a:r>
          </a:p>
          <a:p>
            <a:pPr lvl="1"/>
            <a:r>
              <a:rPr lang="en-AU" dirty="0"/>
              <a:t>AEMO requiring meter data for all connection points</a:t>
            </a:r>
          </a:p>
          <a:p>
            <a:pPr lvl="1"/>
            <a:r>
              <a:rPr lang="en-AU" dirty="0"/>
              <a:t>AEMO calculating unallocated for energy (UFE) which is recovered from retailers operating in each area</a:t>
            </a:r>
          </a:p>
          <a:p>
            <a:r>
              <a:rPr lang="en-AU" dirty="0"/>
              <a:t>The AEMC have indicated that consultation on the rule change will commence shortly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/>
              <a:t>Global settlement (GS) is proposed to replace the existing settlement-by-difference arrangements in the NEM</a:t>
            </a:r>
          </a:p>
        </p:txBody>
      </p:sp>
    </p:spTree>
    <p:extLst>
      <p:ext uri="{BB962C8B-B14F-4D97-AF65-F5344CB8AC3E}">
        <p14:creationId xmlns:p14="http://schemas.microsoft.com/office/powerpoint/2010/main" val="18319318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Program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AEMO has identified benefits in implementing GS at the same time as 5MS</a:t>
            </a:r>
          </a:p>
          <a:p>
            <a:pPr lvl="1"/>
            <a:r>
              <a:rPr lang="en-AU" dirty="0"/>
              <a:t>GS impacts the same procedures and systems being updated for 5MS</a:t>
            </a:r>
          </a:p>
          <a:p>
            <a:pPr lvl="1"/>
            <a:r>
              <a:rPr lang="en-AU" dirty="0"/>
              <a:t>Feedback from stakeholders also supports this approach</a:t>
            </a:r>
          </a:p>
          <a:p>
            <a:r>
              <a:rPr lang="en-AU" dirty="0"/>
              <a:t>AEMO understands the AEMC’s proposed timing is for a final determination to be made by end-2018</a:t>
            </a:r>
          </a:p>
          <a:p>
            <a:r>
              <a:rPr lang="en-AU" dirty="0"/>
              <a:t>The program is being planned on the basis of delivering the capability for GS (as per AEMO’s high-level design), which will be amended based on progress of the rule change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AU" dirty="0"/>
              <a:t>AEMO proposes to build capability for global settlement as part of the 5MS program</a:t>
            </a:r>
          </a:p>
        </p:txBody>
      </p:sp>
    </p:spTree>
    <p:extLst>
      <p:ext uri="{BB962C8B-B14F-4D97-AF65-F5344CB8AC3E}">
        <p14:creationId xmlns:p14="http://schemas.microsoft.com/office/powerpoint/2010/main" val="9544479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Consultation will shortly commence on the rule change</a:t>
            </a:r>
          </a:p>
          <a:p>
            <a:r>
              <a:rPr lang="en-AU" dirty="0"/>
              <a:t>Impact assessment on procedures will be discussed with the PWG:</a:t>
            </a:r>
          </a:p>
          <a:p>
            <a:pPr lvl="1"/>
            <a:r>
              <a:rPr lang="en-AU" dirty="0"/>
              <a:t>Changes to data delivery requirements will be considered as part of the meter data package and service level packages</a:t>
            </a:r>
          </a:p>
          <a:p>
            <a:r>
              <a:rPr lang="en-AU" dirty="0"/>
              <a:t>System impact will be discussed once the SWG is established:</a:t>
            </a:r>
          </a:p>
          <a:p>
            <a:pPr lvl="1"/>
            <a:r>
              <a:rPr lang="en-AU" dirty="0"/>
              <a:t>Changes to metering and settlement interfaces</a:t>
            </a:r>
          </a:p>
          <a:p>
            <a:r>
              <a:rPr lang="en-AU" dirty="0"/>
              <a:t>Contact details:</a:t>
            </a:r>
          </a:p>
          <a:p>
            <a:pPr lvl="1"/>
            <a:r>
              <a:rPr lang="en-AU" dirty="0"/>
              <a:t>Lee Brown: </a:t>
            </a:r>
            <a:r>
              <a:rPr lang="en-AU" dirty="0">
                <a:hlinkClick r:id="rId2"/>
              </a:rPr>
              <a:t>lee.brown@aemo.com.au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AU" dirty="0"/>
              <a:t>AEMC will shortly initiate consultation on the rule change</a:t>
            </a:r>
          </a:p>
        </p:txBody>
      </p:sp>
    </p:spTree>
    <p:extLst>
      <p:ext uri="{BB962C8B-B14F-4D97-AF65-F5344CB8AC3E}">
        <p14:creationId xmlns:p14="http://schemas.microsoft.com/office/powerpoint/2010/main" val="1360951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Five-Minute Settlement Program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Program Overview – Graeme Windley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160863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B9C27-437E-4C05-826E-FF7E2C0A880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186988" y="7007225"/>
            <a:ext cx="504825" cy="401638"/>
          </a:xfrm>
        </p:spPr>
        <p:txBody>
          <a:bodyPr/>
          <a:lstStyle/>
          <a:p>
            <a:fld id="{4EC81F68-4976-451A-B2E9-79BCBD2F70CC}" type="slidenum">
              <a:rPr lang="en-AU" smtClean="0"/>
              <a:pPr/>
              <a:t>30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863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31AF-E38F-4CBB-99D0-77B07A6D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5MS Summary</a:t>
            </a:r>
            <a:endParaRPr lang="en-AU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6135E2-BB95-4227-B6BA-F528455E4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1692373"/>
            <a:ext cx="10255425" cy="54418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1800" b="1" i="1" dirty="0"/>
              <a:t>AEMC Decision</a:t>
            </a:r>
            <a:endParaRPr lang="en-AU" sz="1800" dirty="0"/>
          </a:p>
          <a:p>
            <a:pPr marL="0" indent="0">
              <a:buNone/>
            </a:pPr>
            <a:r>
              <a:rPr lang="en-AU" sz="1800" dirty="0"/>
              <a:t>On 28 November 2017, the AEMC made a final rule change altering the settlement period to five-minutes (align with dispatch period). The industry go live is 1 July 2021. Purpose of rule change:</a:t>
            </a:r>
          </a:p>
          <a:p>
            <a:pPr marL="171450" indent="-171450"/>
            <a:r>
              <a:rPr lang="en-AU" sz="1800" dirty="0"/>
              <a:t>To remove the anomaly that exists between the five-minute and 30-minute periods, which has been identified as a contributing factor to disorderly bidding.</a:t>
            </a:r>
          </a:p>
          <a:p>
            <a:pPr marL="171450" indent="-171450"/>
            <a:r>
              <a:rPr lang="en-AU" sz="1800" dirty="0"/>
              <a:t>To provide a clearer price signal for investment in fast response technology, including batteries and demand response.</a:t>
            </a:r>
          </a:p>
          <a:p>
            <a:pPr marL="171450" indent="-171450"/>
            <a:endParaRPr lang="en-AU" sz="1800" dirty="0"/>
          </a:p>
          <a:p>
            <a:pPr marL="0" indent="0" hangingPunct="0">
              <a:buNone/>
            </a:pPr>
            <a:r>
              <a:rPr lang="en-AU" sz="1800" dirty="0"/>
              <a:t> Key functional implications of 5MS include:</a:t>
            </a:r>
          </a:p>
          <a:p>
            <a:pPr marL="0" indent="0" hangingPunct="0">
              <a:buNone/>
            </a:pPr>
            <a:r>
              <a:rPr lang="en-AU" sz="1800" b="1" i="1" dirty="0"/>
              <a:t>Metering</a:t>
            </a:r>
          </a:p>
          <a:p>
            <a:pPr marL="171450" lvl="0" indent="-171450" hangingPunct="0"/>
            <a:r>
              <a:rPr lang="en-AU" sz="1800" dirty="0"/>
              <a:t>Central systems acceptance of five-minute metering data from the market.</a:t>
            </a:r>
          </a:p>
          <a:p>
            <a:pPr marL="171450" lvl="0" indent="-171450" hangingPunct="0"/>
            <a:r>
              <a:rPr lang="en-AU" sz="1800" dirty="0"/>
              <a:t>Adjusting interval meters to deliver data at five-minute intervals.</a:t>
            </a:r>
          </a:p>
          <a:p>
            <a:pPr marL="171450" lvl="0" indent="-171450" hangingPunct="0"/>
            <a:r>
              <a:rPr lang="en-AU" sz="1800" dirty="0"/>
              <a:t>Re-accreditation of all MDPs and MPs intent on providing five-minute metering services.</a:t>
            </a:r>
          </a:p>
          <a:p>
            <a:pPr marL="171450" lvl="0" indent="-171450" hangingPunct="0"/>
            <a:r>
              <a:rPr lang="en-AU" sz="1800" dirty="0"/>
              <a:t>Controlled Load Profile (CLP) and Net System Load Profile (NSLP) change from 30-minute to five-minute.</a:t>
            </a:r>
          </a:p>
          <a:p>
            <a:pPr marL="171450" lvl="0" indent="-171450" hangingPunct="0"/>
            <a:r>
              <a:rPr lang="en-AU" sz="1800" dirty="0"/>
              <a:t>Potential changes to the frequency of which Metering Data is delivered.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465CF-94CC-48DA-A9F9-C442C67E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4</a:t>
            </a:fld>
            <a:endParaRPr lang="en-AU" dirty="0"/>
          </a:p>
        </p:txBody>
      </p:sp>
      <p:sp>
        <p:nvSpPr>
          <p:cNvPr id="8" name="AutoShape 2" descr="Image result for contr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02484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31AF-E38F-4CBB-99D0-77B07A6D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5MS Summary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6135E2-BB95-4227-B6BA-F528455E4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7" y="1502084"/>
            <a:ext cx="10255425" cy="5705856"/>
          </a:xfrm>
        </p:spPr>
        <p:txBody>
          <a:bodyPr>
            <a:noAutofit/>
          </a:bodyPr>
          <a:lstStyle/>
          <a:p>
            <a:pPr marL="0" indent="0" hangingPunct="0">
              <a:buNone/>
            </a:pPr>
            <a:r>
              <a:rPr lang="en-AU" sz="1800" b="1" i="1" dirty="0"/>
              <a:t>Settlement Calculation</a:t>
            </a:r>
            <a:endParaRPr lang="en-AU" sz="1800" b="1" dirty="0"/>
          </a:p>
          <a:p>
            <a:pPr lvl="0" hangingPunct="0"/>
            <a:r>
              <a:rPr lang="en-AU" sz="1800" dirty="0"/>
              <a:t>Profiling algorithms introduced to derive five-minute energy data. </a:t>
            </a:r>
          </a:p>
          <a:p>
            <a:pPr lvl="0" hangingPunct="0"/>
            <a:r>
              <a:rPr lang="en-AU" sz="1800" dirty="0"/>
              <a:t>Transactions will need to be calculated for each five-minute period. </a:t>
            </a:r>
          </a:p>
          <a:p>
            <a:pPr lvl="0" hangingPunct="0"/>
            <a:r>
              <a:rPr lang="en-AU" sz="1800" dirty="0"/>
              <a:t>The process of settlement estimation will also calculate energy transactions for every five-minute period.</a:t>
            </a:r>
          </a:p>
          <a:p>
            <a:pPr lvl="0" hangingPunct="0"/>
            <a:r>
              <a:rPr lang="en-AU" sz="1800" dirty="0"/>
              <a:t>Inter-regional and intra-regional residue will be calculated on a five-minute basis.</a:t>
            </a:r>
          </a:p>
          <a:p>
            <a:pPr lvl="0" hangingPunct="0"/>
            <a:r>
              <a:rPr lang="en-AU" sz="1800" dirty="0"/>
              <a:t>A number of non-energy transactions, such as market ancillary services (i.e. FACS) and compensation recovery, will be completed using five-minute energy volumes.</a:t>
            </a:r>
          </a:p>
          <a:p>
            <a:pPr marL="0" indent="0" hangingPunct="0">
              <a:buNone/>
            </a:pPr>
            <a:r>
              <a:rPr lang="en-AU" sz="1800" dirty="0"/>
              <a:t> </a:t>
            </a:r>
          </a:p>
          <a:p>
            <a:pPr marL="0" indent="0" hangingPunct="0">
              <a:buNone/>
            </a:pPr>
            <a:r>
              <a:rPr lang="en-AU" sz="1800" b="1" i="1" dirty="0"/>
              <a:t>Dispatch &amp; Market Information</a:t>
            </a:r>
            <a:endParaRPr lang="en-AU" sz="1800" b="1" dirty="0"/>
          </a:p>
          <a:p>
            <a:pPr lvl="0" hangingPunct="0"/>
            <a:r>
              <a:rPr lang="en-AU" sz="1800" dirty="0"/>
              <a:t>Daily bidding intervals to increase from 48 to 288. AEMO will create new data structures to receive, use and store five-minute bids and offers.</a:t>
            </a:r>
          </a:p>
          <a:p>
            <a:pPr lvl="0" hangingPunct="0"/>
            <a:r>
              <a:rPr lang="en-AU" sz="1800" dirty="0"/>
              <a:t>30-minute pre-dispatch and PASA processes that use bid information will be provided with five-minute data.</a:t>
            </a:r>
          </a:p>
          <a:p>
            <a:pPr lvl="0" hangingPunct="0"/>
            <a:r>
              <a:rPr lang="en-AU" sz="1800" dirty="0"/>
              <a:t>Market participant systems will need to be updated to submit and receive confirmations of five-minute bid and offer data.</a:t>
            </a:r>
          </a:p>
          <a:p>
            <a:pPr lvl="0" hangingPunct="0"/>
            <a:r>
              <a:rPr lang="en-AU" sz="1800" dirty="0"/>
              <a:t>AEMO will publish five-minute data.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465CF-94CC-48DA-A9F9-C442C67E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5</a:t>
            </a:fld>
            <a:endParaRPr lang="en-AU" dirty="0"/>
          </a:p>
        </p:txBody>
      </p:sp>
      <p:sp>
        <p:nvSpPr>
          <p:cNvPr id="8" name="AutoShape 2" descr="Image result for contr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54711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31AF-E38F-4CBB-99D0-77B07A6D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Program Overview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6135E2-BB95-4227-B6BA-F528455E4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1642807"/>
            <a:ext cx="10255425" cy="5705856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AU" sz="1800" b="1" i="1" dirty="0"/>
              <a:t>Procedures – Market Go Live 1 December 2019</a:t>
            </a:r>
            <a:endParaRPr lang="en-AU" sz="1800" b="1" dirty="0"/>
          </a:p>
          <a:p>
            <a:pPr hangingPunct="0"/>
            <a:r>
              <a:rPr lang="en-AU" sz="1800" dirty="0"/>
              <a:t>Detailed market design – detailing the operation of core market processes, roles and responsibilities, timelines and information flows.</a:t>
            </a:r>
          </a:p>
          <a:p>
            <a:pPr hangingPunct="0"/>
            <a:r>
              <a:rPr lang="en-AU" sz="1800" dirty="0"/>
              <a:t>Procedure development and engagement based on the rule change.</a:t>
            </a:r>
          </a:p>
          <a:p>
            <a:pPr hangingPunct="0"/>
            <a:r>
              <a:rPr lang="en-AU" sz="1800" dirty="0"/>
              <a:t>Procedure consultation with relevant industry participants, staggered approach.</a:t>
            </a:r>
          </a:p>
          <a:p>
            <a:pPr hangingPunct="0"/>
            <a:r>
              <a:rPr lang="en-AU" sz="1800" dirty="0"/>
              <a:t>Supporting documentation used internally by AEMO. </a:t>
            </a:r>
          </a:p>
          <a:p>
            <a:pPr hangingPunct="0"/>
            <a:r>
              <a:rPr lang="en-AU" sz="1800" dirty="0"/>
              <a:t>B2B procedures – support for B2B teams in case of change.</a:t>
            </a:r>
          </a:p>
          <a:p>
            <a:pPr marL="0" indent="0" hangingPunct="0">
              <a:buNone/>
            </a:pPr>
            <a:r>
              <a:rPr lang="en-AU" sz="1800" dirty="0"/>
              <a:t> </a:t>
            </a:r>
          </a:p>
          <a:p>
            <a:pPr marL="0" indent="0" hangingPunct="0">
              <a:buNone/>
            </a:pPr>
            <a:r>
              <a:rPr lang="en-AU" sz="1800" b="1" i="1" dirty="0"/>
              <a:t>IT Delivery</a:t>
            </a:r>
            <a:endParaRPr lang="en-AU" sz="1800" b="1" dirty="0"/>
          </a:p>
          <a:p>
            <a:pPr lvl="0" hangingPunct="0"/>
            <a:r>
              <a:rPr lang="en-AU" sz="1800" dirty="0"/>
              <a:t>Requirement drafting for 5MS &amp; GS, application, interfaces &amp; infrastructure.</a:t>
            </a:r>
          </a:p>
          <a:p>
            <a:pPr hangingPunct="0"/>
            <a:r>
              <a:rPr lang="en-AU" sz="1800" dirty="0"/>
              <a:t>Technical infrastructure build.</a:t>
            </a:r>
          </a:p>
          <a:p>
            <a:pPr lvl="0" hangingPunct="0"/>
            <a:r>
              <a:rPr lang="en-AU" sz="1800" dirty="0"/>
              <a:t>System development and delivery.</a:t>
            </a:r>
          </a:p>
          <a:p>
            <a:pPr lvl="0" hangingPunct="0"/>
            <a:r>
              <a:rPr lang="en-AU" sz="1800" dirty="0"/>
              <a:t>Internal AEMO Testing.</a:t>
            </a:r>
          </a:p>
          <a:p>
            <a:pPr lvl="0" hangingPunct="0"/>
            <a:r>
              <a:rPr lang="en-AU" sz="1800" dirty="0"/>
              <a:t>Performance Testing.</a:t>
            </a:r>
          </a:p>
          <a:p>
            <a:pPr lvl="0" hangingPunct="0"/>
            <a:r>
              <a:rPr lang="en-AU" sz="1800" dirty="0"/>
              <a:t>Pre-Prod and Prod system deployments.</a:t>
            </a:r>
          </a:p>
          <a:p>
            <a:pPr lvl="0" hangingPunct="0"/>
            <a:r>
              <a:rPr lang="en-AU" sz="1800" dirty="0"/>
              <a:t>Operational Support.</a:t>
            </a:r>
          </a:p>
          <a:p>
            <a:pPr lvl="0" hangingPunct="0"/>
            <a:endParaRPr lang="en-AU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465CF-94CC-48DA-A9F9-C442C67E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6</a:t>
            </a:fld>
            <a:endParaRPr lang="en-AU" dirty="0"/>
          </a:p>
        </p:txBody>
      </p:sp>
      <p:sp>
        <p:nvSpPr>
          <p:cNvPr id="8" name="AutoShape 2" descr="Image result for contr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79362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31AF-E38F-4CBB-99D0-77B07A6D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Program Overview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6135E2-BB95-4227-B6BA-F528455E4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1746504"/>
            <a:ext cx="10255425" cy="5705856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AU" sz="1800" b="1" i="1" dirty="0"/>
              <a:t>Readiness</a:t>
            </a:r>
            <a:endParaRPr lang="en-AU" sz="1800" b="1" dirty="0"/>
          </a:p>
          <a:p>
            <a:pPr lvl="0" hangingPunct="0"/>
            <a:r>
              <a:rPr lang="en-AU" sz="1800" dirty="0"/>
              <a:t>Registration and Accreditation, including Meter Data Providers &amp; Meter Providers</a:t>
            </a:r>
          </a:p>
          <a:p>
            <a:pPr lvl="0" hangingPunct="0"/>
            <a:r>
              <a:rPr lang="en-AU" sz="1800" dirty="0"/>
              <a:t>Market participant readiness monitoring</a:t>
            </a:r>
          </a:p>
          <a:p>
            <a:pPr lvl="0" hangingPunct="0"/>
            <a:r>
              <a:rPr lang="en-AU" sz="1800" dirty="0"/>
              <a:t>Industry Testing / Market Trial</a:t>
            </a:r>
          </a:p>
          <a:p>
            <a:pPr lvl="0" hangingPunct="0"/>
            <a:r>
              <a:rPr lang="en-AU" sz="1800" dirty="0"/>
              <a:t>AEMO Operating procedure review</a:t>
            </a:r>
          </a:p>
          <a:p>
            <a:pPr lvl="0" hangingPunct="0"/>
            <a:r>
              <a:rPr lang="en-AU" sz="1800" dirty="0"/>
              <a:t>Operational plan, including KPIs, SLAs, compliance register and risk register</a:t>
            </a:r>
          </a:p>
          <a:p>
            <a:pPr lvl="0" hangingPunct="0"/>
            <a:r>
              <a:rPr lang="en-AU" sz="1800" dirty="0"/>
              <a:t>Program communication</a:t>
            </a:r>
          </a:p>
          <a:p>
            <a:pPr lvl="0" hangingPunct="0"/>
            <a:r>
              <a:rPr lang="en-AU" sz="1800" dirty="0"/>
              <a:t>Industry cutover activities</a:t>
            </a:r>
          </a:p>
          <a:p>
            <a:pPr lvl="0" hangingPunct="0"/>
            <a:endParaRPr lang="en-AU" sz="1800" dirty="0"/>
          </a:p>
          <a:p>
            <a:pPr marL="0" indent="0" hangingPunct="0">
              <a:buNone/>
            </a:pPr>
            <a:r>
              <a:rPr lang="en-AU" sz="1800" dirty="0"/>
              <a:t> </a:t>
            </a:r>
            <a:r>
              <a:rPr lang="en-AU" sz="1800" b="1" i="1" dirty="0"/>
              <a:t>Industry Groups and Forums</a:t>
            </a:r>
            <a:endParaRPr lang="en-AU" sz="1800" b="1" dirty="0"/>
          </a:p>
          <a:p>
            <a:pPr lvl="0" hangingPunct="0"/>
            <a:r>
              <a:rPr lang="en-AU" sz="1800" dirty="0"/>
              <a:t>Numerous consultative groups to be set up</a:t>
            </a:r>
          </a:p>
          <a:p>
            <a:pPr lvl="0" hangingPunct="0"/>
            <a:r>
              <a:rPr lang="en-AU" sz="1800" dirty="0"/>
              <a:t>Detail to come in Stakeholder session</a:t>
            </a:r>
          </a:p>
          <a:p>
            <a:pPr lvl="0" hangingPunct="0"/>
            <a:endParaRPr lang="en-AU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465CF-94CC-48DA-A9F9-C442C67E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7</a:t>
            </a:fld>
            <a:endParaRPr lang="en-AU" dirty="0"/>
          </a:p>
        </p:txBody>
      </p:sp>
      <p:sp>
        <p:nvSpPr>
          <p:cNvPr id="8" name="AutoShape 2" descr="Image result for contr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29083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31AF-E38F-4CBB-99D0-77B07A6D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Program Overview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465CF-94CC-48DA-A9F9-C442C67E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8</a:t>
            </a:fld>
            <a:endParaRPr lang="en-AU" dirty="0"/>
          </a:p>
        </p:txBody>
      </p:sp>
      <p:sp>
        <p:nvSpPr>
          <p:cNvPr id="8" name="AutoShape 2" descr="Image result for contr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119090-FA95-4C9E-B3A7-62582AA64F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62498"/>
            <a:ext cx="10591800" cy="5959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238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Next steps</a:t>
            </a:r>
            <a:endParaRPr lang="en-AU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/>
              <a:t>Procedures stage progressing, delivery by 1 December 2019.</a:t>
            </a:r>
          </a:p>
          <a:p>
            <a:r>
              <a:rPr lang="en-AU"/>
              <a:t>Systems design &amp; planning to Q3/Q4 2018:</a:t>
            </a:r>
          </a:p>
          <a:p>
            <a:pPr lvl="1"/>
            <a:r>
              <a:rPr lang="en-AU"/>
              <a:t>Impact of increase in data volumes</a:t>
            </a:r>
          </a:p>
          <a:p>
            <a:pPr lvl="1"/>
            <a:r>
              <a:rPr lang="en-AU"/>
              <a:t>Integration of industry initiatives:</a:t>
            </a:r>
          </a:p>
          <a:p>
            <a:pPr lvl="2"/>
            <a:r>
              <a:rPr lang="en-AU"/>
              <a:t>Global Settlement rule change; Distributed Energy Register; 3rd Party Access to data.</a:t>
            </a:r>
          </a:p>
          <a:p>
            <a:pPr lvl="1"/>
            <a:r>
              <a:rPr lang="en-AU"/>
              <a:t>Industry requirements</a:t>
            </a:r>
          </a:p>
          <a:p>
            <a:pPr lvl="2"/>
            <a:r>
              <a:rPr lang="en-AU"/>
              <a:t>Combined planning approach to begin June 2018</a:t>
            </a:r>
          </a:p>
          <a:p>
            <a:pPr lvl="2"/>
            <a:r>
              <a:rPr lang="en-AU"/>
              <a:t>Mail key requirements / concerns to </a:t>
            </a:r>
            <a:r>
              <a:rPr lang="en-AU">
                <a:hlinkClick r:id="rId2"/>
              </a:rPr>
              <a:t>5ms@aemo.com.au</a:t>
            </a:r>
            <a:r>
              <a:rPr lang="en-AU"/>
              <a:t> </a:t>
            </a:r>
          </a:p>
          <a:p>
            <a:endParaRPr lang="en-AU"/>
          </a:p>
          <a:p>
            <a:pPr lvl="1"/>
            <a:endParaRPr lang="en-AU"/>
          </a:p>
          <a:p>
            <a:endParaRPr lang="en-AU"/>
          </a:p>
          <a:p>
            <a:pPr lvl="1"/>
            <a:endParaRPr lang="en-AU"/>
          </a:p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4896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EMO PPT 2018">
      <a:dk1>
        <a:srgbClr val="222324"/>
      </a:dk1>
      <a:lt1>
        <a:srgbClr val="FFFFFF"/>
      </a:lt1>
      <a:dk2>
        <a:srgbClr val="000000"/>
      </a:dk2>
      <a:lt2>
        <a:srgbClr val="E0E8EA"/>
      </a:lt2>
      <a:accent1>
        <a:srgbClr val="C41230"/>
      </a:accent1>
      <a:accent2>
        <a:srgbClr val="360F3C"/>
      </a:accent2>
      <a:accent3>
        <a:srgbClr val="F37421"/>
      </a:accent3>
      <a:accent4>
        <a:srgbClr val="FFC222"/>
      </a:accent4>
      <a:accent5>
        <a:srgbClr val="82859C"/>
      </a:accent5>
      <a:accent6>
        <a:srgbClr val="B3E0EE"/>
      </a:accent6>
      <a:hlink>
        <a:srgbClr val="C41230"/>
      </a:hlink>
      <a:folHlink>
        <a:srgbClr val="C41230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 A4 v2.potx" id="{56C674FB-5903-4E08-9F7A-81B5291517EA}" vid="{3EC44A36-076D-48EC-9FED-1333FF1338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E2964DDED0EC4A8D459028649F1056" ma:contentTypeVersion="15" ma:contentTypeDescription="Create a new document." ma:contentTypeScope="" ma:versionID="d47a32df3ba9ee044eec71e353ccdb92">
  <xsd:schema xmlns:xsd="http://www.w3.org/2001/XMLSchema" xmlns:xs="http://www.w3.org/2001/XMLSchema" xmlns:p="http://schemas.microsoft.com/office/2006/metadata/properties" xmlns:ns2="99eba8f5-7fec-4c00-afe1-f2f2944c28a7" xmlns:ns3="ff08f022-2cdc-49e5-914c-f7e666dadb4c" targetNamespace="http://schemas.microsoft.com/office/2006/metadata/properties" ma:root="true" ma:fieldsID="385747eb7925e3735996435d291e4324" ns2:_="" ns3:_="">
    <xsd:import namespace="99eba8f5-7fec-4c00-afe1-f2f2944c28a7"/>
    <xsd:import namespace="ff08f022-2cdc-49e5-914c-f7e666dadb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Date" minOccurs="0"/>
                <xsd:element ref="ns2:Comment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eba8f5-7fec-4c00-afe1-f2f2944c28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Date" ma:index="20" nillable="true" ma:displayName="Date" ma:format="DateOnly" ma:internalName="Date">
      <xsd:simpleType>
        <xsd:restriction base="dms:DateTime"/>
      </xsd:simpleType>
    </xsd:element>
    <xsd:element name="Comment" ma:index="21" nillable="true" ma:displayName="Comment" ma:description="Additional info about the doc" ma:format="Dropdown" ma:internalName="Comment">
      <xsd:simpleType>
        <xsd:restriction base="dms:Text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08f022-2cdc-49e5-914c-f7e666dadb4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99eba8f5-7fec-4c00-afe1-f2f2944c28a7" xsi:nil="true"/>
    <Comment xmlns="99eba8f5-7fec-4c00-afe1-f2f2944c28a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81FC39-3B61-4587-91B8-0AC4F5B703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eba8f5-7fec-4c00-afe1-f2f2944c28a7"/>
    <ds:schemaRef ds:uri="ff08f022-2cdc-49e5-914c-f7e666dadb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261CE80-04B0-4325-95A9-E7D555045A4F}">
  <ds:schemaRefs>
    <ds:schemaRef ds:uri="http://purl.org/dc/terms/"/>
    <ds:schemaRef ds:uri="http://purl.org/dc/elements/1.1/"/>
    <ds:schemaRef ds:uri="a14523ce-dede-483e-883a-2d83261080bd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99eba8f5-7fec-4c00-afe1-f2f2944c28a7"/>
  </ds:schemaRefs>
</ds:datastoreItem>
</file>

<file path=customXml/itemProps3.xml><?xml version="1.0" encoding="utf-8"?>
<ds:datastoreItem xmlns:ds="http://schemas.openxmlformats.org/officeDocument/2006/customXml" ds:itemID="{F1B58D7C-F3BD-4BE0-85CB-D36468012E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AEMO presentation 2018 A4</Template>
  <TotalTime>88155</TotalTime>
  <Words>1955</Words>
  <Application>Microsoft Office PowerPoint</Application>
  <PresentationFormat>Custom</PresentationFormat>
  <Paragraphs>359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Five-Minute Settlement Program: Information Session 1 </vt:lpstr>
      <vt:lpstr>Introduction, agenda &amp; housekeeping</vt:lpstr>
      <vt:lpstr>Five-Minute Settlement Program </vt:lpstr>
      <vt:lpstr>5MS Summary</vt:lpstr>
      <vt:lpstr>5MS Summary</vt:lpstr>
      <vt:lpstr>Program Overview</vt:lpstr>
      <vt:lpstr>Program Overview</vt:lpstr>
      <vt:lpstr>Program Overview</vt:lpstr>
      <vt:lpstr>Next steps</vt:lpstr>
      <vt:lpstr>Five-Minute Settlement Program </vt:lpstr>
      <vt:lpstr>Procedure background</vt:lpstr>
      <vt:lpstr>Procedure approach</vt:lpstr>
      <vt:lpstr>Procedure work packages (preliminary)</vt:lpstr>
      <vt:lpstr>Next steps</vt:lpstr>
      <vt:lpstr>Five-Minute Settlement Program </vt:lpstr>
      <vt:lpstr>IT Workstream - Engagement</vt:lpstr>
      <vt:lpstr>IT Workstream – SWG Deliverables</vt:lpstr>
      <vt:lpstr>System Interface Changes - Retail</vt:lpstr>
      <vt:lpstr>System Interface Changes - Wholesale</vt:lpstr>
      <vt:lpstr>IT Workstream Timeline – Indicative</vt:lpstr>
      <vt:lpstr>Five-Minute Settlement Program </vt:lpstr>
      <vt:lpstr>Purpose of engagement</vt:lpstr>
      <vt:lpstr>Program engagement structure</vt:lpstr>
      <vt:lpstr>Program forums and groups</vt:lpstr>
      <vt:lpstr>Next steps</vt:lpstr>
      <vt:lpstr>Five-Minute Settlement Program </vt:lpstr>
      <vt:lpstr>Background</vt:lpstr>
      <vt:lpstr>Program approach</vt:lpstr>
      <vt:lpstr>Next steps</vt:lpstr>
      <vt:lpstr>PowerPoint Presentation</vt:lpstr>
    </vt:vector>
  </TitlesOfParts>
  <Company>AEMO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Energy, Information and Control</dc:title>
  <dc:creator>AEMO</dc:creator>
  <cp:lastModifiedBy>Graeme Windley</cp:lastModifiedBy>
  <cp:revision>105</cp:revision>
  <cp:lastPrinted>2018-05-23T08:16:40Z</cp:lastPrinted>
  <dcterms:created xsi:type="dcterms:W3CDTF">2018-03-14T04:52:00Z</dcterms:created>
  <dcterms:modified xsi:type="dcterms:W3CDTF">2021-06-04T04:39:27Z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0x010100A0E2964DDED0EC4A8D459028649F1056</vt:lpwstr>
  </property>
  <property fmtid="{D5CDD505-2E9C-101B-9397-08002B2CF9AE}" pid="3" name="_dlc_DocIdItemGuid">
    <vt:lpwstr>85ecbfa5-4b49-4d32-9498-210178885cc8</vt:lpwstr>
  </property>
  <property fmtid="{D5CDD505-2E9C-101B-9397-08002B2CF9AE}" pid="4" name="AEMODocumentType">
    <vt:lpwstr>1;#Operational Record|859762f2-4462-42eb-9744-c955c7e2c540</vt:lpwstr>
  </property>
  <property fmtid="{D5CDD505-2E9C-101B-9397-08002B2CF9AE}" pid="5" name="AEMOKeywords">
    <vt:lpwstr/>
  </property>
</Properties>
</file>