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68" r:id="rId5"/>
    <p:sldId id="362" r:id="rId6"/>
    <p:sldId id="1100" r:id="rId7"/>
    <p:sldId id="280" r:id="rId8"/>
    <p:sldId id="367" r:id="rId9"/>
    <p:sldId id="768" r:id="rId10"/>
    <p:sldId id="663" r:id="rId11"/>
    <p:sldId id="1084" r:id="rId12"/>
    <p:sldId id="266" r:id="rId13"/>
    <p:sldId id="272" r:id="rId14"/>
    <p:sldId id="260" r:id="rId15"/>
    <p:sldId id="698" r:id="rId16"/>
    <p:sldId id="585" r:id="rId17"/>
    <p:sldId id="697" r:id="rId18"/>
    <p:sldId id="259" r:id="rId19"/>
    <p:sldId id="318" r:id="rId20"/>
    <p:sldId id="323" r:id="rId21"/>
    <p:sldId id="765" r:id="rId22"/>
    <p:sldId id="859" r:id="rId23"/>
    <p:sldId id="928" r:id="rId24"/>
    <p:sldId id="808" r:id="rId25"/>
    <p:sldId id="1108" r:id="rId26"/>
    <p:sldId id="658" r:id="rId27"/>
    <p:sldId id="269" r:id="rId28"/>
    <p:sldId id="763" r:id="rId29"/>
    <p:sldId id="257" r:id="rId30"/>
    <p:sldId id="1085" r:id="rId31"/>
    <p:sldId id="1099" r:id="rId32"/>
    <p:sldId id="1086" r:id="rId33"/>
    <p:sldId id="668" r:id="rId34"/>
    <p:sldId id="1105" r:id="rId35"/>
    <p:sldId id="774" r:id="rId36"/>
    <p:sldId id="1078" r:id="rId37"/>
    <p:sldId id="773" r:id="rId38"/>
    <p:sldId id="772" r:id="rId39"/>
    <p:sldId id="404" r:id="rId40"/>
    <p:sldId id="1101" r:id="rId41"/>
    <p:sldId id="852" r:id="rId42"/>
    <p:sldId id="1011" r:id="rId43"/>
    <p:sldId id="1008" r:id="rId44"/>
    <p:sldId id="1009" r:id="rId45"/>
    <p:sldId id="1010" r:id="rId46"/>
    <p:sldId id="1103" r:id="rId47"/>
    <p:sldId id="1109" r:id="rId48"/>
    <p:sldId id="1110" r:id="rId49"/>
    <p:sldId id="649" r:id="rId50"/>
    <p:sldId id="644" r:id="rId51"/>
    <p:sldId id="639" r:id="rId52"/>
    <p:sldId id="640" r:id="rId53"/>
    <p:sldId id="643" r:id="rId54"/>
    <p:sldId id="647" r:id="rId55"/>
    <p:sldId id="1111" r:id="rId56"/>
    <p:sldId id="638" r:id="rId57"/>
    <p:sldId id="775" r:id="rId58"/>
    <p:sldId id="776" r:id="rId59"/>
    <p:sldId id="777" r:id="rId60"/>
    <p:sldId id="778" r:id="rId61"/>
    <p:sldId id="648" r:id="rId62"/>
    <p:sldId id="1079" r:id="rId63"/>
    <p:sldId id="1080" r:id="rId64"/>
    <p:sldId id="1107" r:id="rId65"/>
    <p:sldId id="1082" r:id="rId66"/>
    <p:sldId id="1106" r:id="rId67"/>
    <p:sldId id="1083" r:id="rId68"/>
    <p:sldId id="324" r:id="rId69"/>
    <p:sldId id="347" r:id="rId70"/>
    <p:sldId id="1115" r:id="rId71"/>
    <p:sldId id="1113" r:id="rId72"/>
    <p:sldId id="1114" r:id="rId73"/>
    <p:sldId id="1116" r:id="rId74"/>
    <p:sldId id="755" r:id="rId75"/>
    <p:sldId id="1104" r:id="rId76"/>
    <p:sldId id="261" r:id="rId77"/>
  </p:sldIdLst>
  <p:sldSz cx="10691813" cy="7559675"/>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rodie" initials="EB" lastIdx="5" clrIdx="0">
    <p:extLst>
      <p:ext uri="{19B8F6BF-5375-455C-9EA6-DF929625EA0E}">
        <p15:presenceInfo xmlns:p15="http://schemas.microsoft.com/office/powerpoint/2012/main" userId="S-1-5-21-256186967-1468483519-2110688028-50135" providerId="AD"/>
      </p:ext>
    </p:extLst>
  </p:cmAuthor>
  <p:cmAuthor id="2" name="Monica Morona" initials="MM" lastIdx="3" clrIdx="1">
    <p:extLst>
      <p:ext uri="{19B8F6BF-5375-455C-9EA6-DF929625EA0E}">
        <p15:presenceInfo xmlns:p15="http://schemas.microsoft.com/office/powerpoint/2012/main" userId="S-1-5-21-256186967-1468483519-2110688028-65896" providerId="AD"/>
      </p:ext>
    </p:extLst>
  </p:cmAuthor>
  <p:cmAuthor id="3" name="Greg Minney" initials="GM" lastIdx="1" clrIdx="2">
    <p:extLst>
      <p:ext uri="{19B8F6BF-5375-455C-9EA6-DF929625EA0E}">
        <p15:presenceInfo xmlns:p15="http://schemas.microsoft.com/office/powerpoint/2012/main" userId="S-1-5-21-256186967-1468483519-2110688028-65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62" d="100"/>
          <a:sy n="62" d="100"/>
        </p:scale>
        <p:origin x="1128" y="44"/>
      </p:cViewPr>
      <p:guideLst/>
    </p:cSldViewPr>
  </p:slideViewPr>
  <p:notesTextViewPr>
    <p:cViewPr>
      <p:scale>
        <a:sx n="1" d="1"/>
        <a:sy n="1" d="1"/>
      </p:scale>
      <p:origin x="0" y="0"/>
    </p:cViewPr>
  </p:notesTextViewPr>
  <p:notesViewPr>
    <p:cSldViewPr snapToGrid="0">
      <p:cViewPr varScale="1">
        <p:scale>
          <a:sx n="65" d="100"/>
          <a:sy n="65" d="100"/>
        </p:scale>
        <p:origin x="265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415C1-E230-47D1-A5B3-D02EAC3E5CBE}" type="doc">
      <dgm:prSet loTypeId="urn:microsoft.com/office/officeart/2005/8/layout/hProcess9" loCatId="process" qsTypeId="urn:microsoft.com/office/officeart/2005/8/quickstyle/simple1" qsCatId="simple" csTypeId="urn:microsoft.com/office/officeart/2005/8/colors/accent1_2" csCatId="accent1" phldr="1"/>
      <dgm:spPr/>
    </dgm:pt>
    <dgm:pt modelId="{B6C0CAEA-2D67-4F14-882C-C14BBE2DF224}">
      <dgm:prSet phldrT="[Text]" custT="1"/>
      <dgm:spPr/>
      <dgm:t>
        <a:bodyPr/>
        <a:lstStyle/>
        <a:p>
          <a:pPr algn="ctr"/>
          <a:r>
            <a:rPr lang="en-AU" sz="2400" b="1" dirty="0"/>
            <a:t>1 December 2019</a:t>
          </a:r>
          <a:endParaRPr lang="en-AU" sz="2000" b="1" dirty="0"/>
        </a:p>
        <a:p>
          <a:pPr algn="ctr"/>
          <a:r>
            <a:rPr lang="en-AU" sz="2000" dirty="0"/>
            <a:t>AEMO procedures updated for both 5MS and GS</a:t>
          </a:r>
        </a:p>
      </dgm:t>
    </dgm:pt>
    <dgm:pt modelId="{9B828E2E-513C-48DB-A3D3-48E387A5DBE3}" type="parTrans" cxnId="{31EEB48D-C46D-41C7-A8E4-CFE41C530980}">
      <dgm:prSet/>
      <dgm:spPr/>
      <dgm:t>
        <a:bodyPr/>
        <a:lstStyle/>
        <a:p>
          <a:endParaRPr lang="en-AU"/>
        </a:p>
      </dgm:t>
    </dgm:pt>
    <dgm:pt modelId="{16DEB9C7-AC0C-439F-8ED2-F11E7412C8A4}" type="sibTrans" cxnId="{31EEB48D-C46D-41C7-A8E4-CFE41C530980}">
      <dgm:prSet/>
      <dgm:spPr/>
      <dgm:t>
        <a:bodyPr/>
        <a:lstStyle/>
        <a:p>
          <a:endParaRPr lang="en-AU"/>
        </a:p>
      </dgm:t>
    </dgm:pt>
    <dgm:pt modelId="{DBD87166-8D84-4F39-86AD-3FEC54994B40}">
      <dgm:prSet phldrT="[Text]" custT="1"/>
      <dgm:spPr/>
      <dgm:t>
        <a:bodyPr/>
        <a:lstStyle/>
        <a:p>
          <a:pPr algn="ctr"/>
          <a:r>
            <a:rPr lang="en-AU" sz="2400" b="1" dirty="0"/>
            <a:t>1 July 2021</a:t>
          </a:r>
        </a:p>
        <a:p>
          <a:pPr algn="ctr"/>
          <a:r>
            <a:rPr lang="en-AU" sz="2100" dirty="0"/>
            <a:t>5MS begins</a:t>
          </a:r>
        </a:p>
        <a:p>
          <a:pPr algn="ctr"/>
          <a:r>
            <a:rPr lang="en-AU" sz="2100" dirty="0"/>
            <a:t>AEMO starts publishing UFE data (‘soft start’)</a:t>
          </a:r>
        </a:p>
      </dgm:t>
    </dgm:pt>
    <dgm:pt modelId="{EEB130C0-DCE6-4775-BDD7-DE7F9730CAC9}" type="parTrans" cxnId="{5AD8038B-457E-40FE-9948-0C906087FDAA}">
      <dgm:prSet/>
      <dgm:spPr/>
      <dgm:t>
        <a:bodyPr/>
        <a:lstStyle/>
        <a:p>
          <a:endParaRPr lang="en-AU"/>
        </a:p>
      </dgm:t>
    </dgm:pt>
    <dgm:pt modelId="{972C765F-71DA-43C3-B189-1C887A84CD92}" type="sibTrans" cxnId="{5AD8038B-457E-40FE-9948-0C906087FDAA}">
      <dgm:prSet/>
      <dgm:spPr/>
      <dgm:t>
        <a:bodyPr/>
        <a:lstStyle/>
        <a:p>
          <a:endParaRPr lang="en-AU"/>
        </a:p>
      </dgm:t>
    </dgm:pt>
    <dgm:pt modelId="{3D130BF9-2D7B-4060-B539-2C3E80DED954}">
      <dgm:prSet phldrT="[Text]" custT="1"/>
      <dgm:spPr/>
      <dgm:t>
        <a:bodyPr/>
        <a:lstStyle/>
        <a:p>
          <a:r>
            <a:rPr lang="en-AU" sz="2400" b="1" dirty="0"/>
            <a:t>6 February 2022</a:t>
          </a:r>
        </a:p>
        <a:p>
          <a:r>
            <a:rPr lang="en-AU" sz="2000" dirty="0"/>
            <a:t>GS begins</a:t>
          </a:r>
          <a:endParaRPr lang="en-AU" sz="2400" dirty="0"/>
        </a:p>
      </dgm:t>
    </dgm:pt>
    <dgm:pt modelId="{0AE8D2D5-8443-4104-AA2E-AF0C5F130DFB}" type="parTrans" cxnId="{A0E94289-D725-4747-BE67-87AA96E315A3}">
      <dgm:prSet/>
      <dgm:spPr/>
      <dgm:t>
        <a:bodyPr/>
        <a:lstStyle/>
        <a:p>
          <a:endParaRPr lang="en-AU"/>
        </a:p>
      </dgm:t>
    </dgm:pt>
    <dgm:pt modelId="{8BAC1BB8-CF15-4B74-BFDC-A0890F451231}" type="sibTrans" cxnId="{A0E94289-D725-4747-BE67-87AA96E315A3}">
      <dgm:prSet/>
      <dgm:spPr/>
      <dgm:t>
        <a:bodyPr/>
        <a:lstStyle/>
        <a:p>
          <a:endParaRPr lang="en-AU"/>
        </a:p>
      </dgm:t>
    </dgm:pt>
    <dgm:pt modelId="{E2CBC053-74DA-43C7-A02F-5509ECAFE91C}">
      <dgm:prSet phldrT="[Text]"/>
      <dgm:spPr/>
      <dgm:t>
        <a:bodyPr/>
        <a:lstStyle/>
        <a:p>
          <a:r>
            <a:rPr lang="en-AU" b="1" dirty="0"/>
            <a:t>1 March 2022</a:t>
          </a:r>
        </a:p>
        <a:p>
          <a:r>
            <a:rPr lang="en-AU" dirty="0"/>
            <a:t>AEMO’s first annual report on UFE trends </a:t>
          </a:r>
        </a:p>
      </dgm:t>
    </dgm:pt>
    <dgm:pt modelId="{515B5CD5-1F4A-49A7-83A7-635024BBBB6A}" type="parTrans" cxnId="{BD9FAAA6-1750-474B-93F9-DCD83F7421B4}">
      <dgm:prSet/>
      <dgm:spPr/>
      <dgm:t>
        <a:bodyPr/>
        <a:lstStyle/>
        <a:p>
          <a:endParaRPr lang="en-AU"/>
        </a:p>
      </dgm:t>
    </dgm:pt>
    <dgm:pt modelId="{5DBC4CB0-9D54-4590-AE07-14D4613F02F3}" type="sibTrans" cxnId="{BD9FAAA6-1750-474B-93F9-DCD83F7421B4}">
      <dgm:prSet/>
      <dgm:spPr/>
      <dgm:t>
        <a:bodyPr/>
        <a:lstStyle/>
        <a:p>
          <a:endParaRPr lang="en-AU"/>
        </a:p>
      </dgm:t>
    </dgm:pt>
    <dgm:pt modelId="{B64B785F-4E9F-43D5-921A-57E545B80BAC}" type="pres">
      <dgm:prSet presAssocID="{58F415C1-E230-47D1-A5B3-D02EAC3E5CBE}" presName="CompostProcess" presStyleCnt="0">
        <dgm:presLayoutVars>
          <dgm:dir/>
          <dgm:resizeHandles val="exact"/>
        </dgm:presLayoutVars>
      </dgm:prSet>
      <dgm:spPr/>
    </dgm:pt>
    <dgm:pt modelId="{B07A4C4C-39A7-46E3-A16F-3302DFA84C92}" type="pres">
      <dgm:prSet presAssocID="{58F415C1-E230-47D1-A5B3-D02EAC3E5CBE}" presName="arrow" presStyleLbl="bgShp" presStyleIdx="0" presStyleCnt="1" custLinFactNeighborY="192"/>
      <dgm:spPr/>
    </dgm:pt>
    <dgm:pt modelId="{B7BD280B-5213-4AEB-AC53-A15820EE4C5A}" type="pres">
      <dgm:prSet presAssocID="{58F415C1-E230-47D1-A5B3-D02EAC3E5CBE}" presName="linearProcess" presStyleCnt="0"/>
      <dgm:spPr/>
    </dgm:pt>
    <dgm:pt modelId="{853FEA94-ACB8-42EB-A5C1-328DFC418C55}" type="pres">
      <dgm:prSet presAssocID="{B6C0CAEA-2D67-4F14-882C-C14BBE2DF224}" presName="textNode" presStyleLbl="node1" presStyleIdx="0" presStyleCnt="4" custScaleX="124134" custScaleY="109013">
        <dgm:presLayoutVars>
          <dgm:bulletEnabled val="1"/>
        </dgm:presLayoutVars>
      </dgm:prSet>
      <dgm:spPr/>
    </dgm:pt>
    <dgm:pt modelId="{5F4A27E7-DB37-4136-B333-1E3690A3A664}" type="pres">
      <dgm:prSet presAssocID="{16DEB9C7-AC0C-439F-8ED2-F11E7412C8A4}" presName="sibTrans" presStyleCnt="0"/>
      <dgm:spPr/>
    </dgm:pt>
    <dgm:pt modelId="{23B2F23F-4287-48D8-9C0B-55EAEAFF95A2}" type="pres">
      <dgm:prSet presAssocID="{DBD87166-8D84-4F39-86AD-3FEC54994B40}" presName="textNode" presStyleLbl="node1" presStyleIdx="1" presStyleCnt="4" custScaleX="112216" custScaleY="112216">
        <dgm:presLayoutVars>
          <dgm:bulletEnabled val="1"/>
        </dgm:presLayoutVars>
      </dgm:prSet>
      <dgm:spPr/>
    </dgm:pt>
    <dgm:pt modelId="{9137E349-D29F-4015-AF9E-826580CF452A}" type="pres">
      <dgm:prSet presAssocID="{972C765F-71DA-43C3-B189-1C887A84CD92}" presName="sibTrans" presStyleCnt="0"/>
      <dgm:spPr/>
    </dgm:pt>
    <dgm:pt modelId="{887C991F-53C1-49EF-8577-4BA702E645B3}" type="pres">
      <dgm:prSet presAssocID="{3D130BF9-2D7B-4060-B539-2C3E80DED954}" presName="textNode" presStyleLbl="node1" presStyleIdx="2" presStyleCnt="4" custScaleX="111311" custScaleY="111311" custLinFactNeighborY="0">
        <dgm:presLayoutVars>
          <dgm:bulletEnabled val="1"/>
        </dgm:presLayoutVars>
      </dgm:prSet>
      <dgm:spPr/>
    </dgm:pt>
    <dgm:pt modelId="{0D736334-AA4E-4C0C-8356-B5AFE1D1626A}" type="pres">
      <dgm:prSet presAssocID="{8BAC1BB8-CF15-4B74-BFDC-A0890F451231}" presName="sibTrans" presStyleCnt="0"/>
      <dgm:spPr/>
    </dgm:pt>
    <dgm:pt modelId="{4C1869E0-ED14-4D0E-9916-245E245C7CA6}" type="pres">
      <dgm:prSet presAssocID="{E2CBC053-74DA-43C7-A02F-5509ECAFE91C}" presName="textNode" presStyleLbl="node1" presStyleIdx="3" presStyleCnt="4" custScaleX="111311" custScaleY="111311" custLinFactNeighborY="0">
        <dgm:presLayoutVars>
          <dgm:bulletEnabled val="1"/>
        </dgm:presLayoutVars>
      </dgm:prSet>
      <dgm:spPr/>
    </dgm:pt>
  </dgm:ptLst>
  <dgm:cxnLst>
    <dgm:cxn modelId="{08034009-9D21-40DB-9F3C-145EC52AC55B}" type="presOf" srcId="{E2CBC053-74DA-43C7-A02F-5509ECAFE91C}" destId="{4C1869E0-ED14-4D0E-9916-245E245C7CA6}" srcOrd="0" destOrd="0" presId="urn:microsoft.com/office/officeart/2005/8/layout/hProcess9"/>
    <dgm:cxn modelId="{E4C6690A-3764-4474-8BDC-13C69C9A488E}" type="presOf" srcId="{B6C0CAEA-2D67-4F14-882C-C14BBE2DF224}" destId="{853FEA94-ACB8-42EB-A5C1-328DFC418C55}" srcOrd="0" destOrd="0" presId="urn:microsoft.com/office/officeart/2005/8/layout/hProcess9"/>
    <dgm:cxn modelId="{6F25DA6A-64EC-4413-B510-7F0F4C62C7C5}" type="presOf" srcId="{3D130BF9-2D7B-4060-B539-2C3E80DED954}" destId="{887C991F-53C1-49EF-8577-4BA702E645B3}" srcOrd="0" destOrd="0" presId="urn:microsoft.com/office/officeart/2005/8/layout/hProcess9"/>
    <dgm:cxn modelId="{57324156-80F3-45EB-A06B-EF2E4F275D41}" type="presOf" srcId="{58F415C1-E230-47D1-A5B3-D02EAC3E5CBE}" destId="{B64B785F-4E9F-43D5-921A-57E545B80BAC}" srcOrd="0" destOrd="0" presId="urn:microsoft.com/office/officeart/2005/8/layout/hProcess9"/>
    <dgm:cxn modelId="{A0E94289-D725-4747-BE67-87AA96E315A3}" srcId="{58F415C1-E230-47D1-A5B3-D02EAC3E5CBE}" destId="{3D130BF9-2D7B-4060-B539-2C3E80DED954}" srcOrd="2" destOrd="0" parTransId="{0AE8D2D5-8443-4104-AA2E-AF0C5F130DFB}" sibTransId="{8BAC1BB8-CF15-4B74-BFDC-A0890F451231}"/>
    <dgm:cxn modelId="{5AD8038B-457E-40FE-9948-0C906087FDAA}" srcId="{58F415C1-E230-47D1-A5B3-D02EAC3E5CBE}" destId="{DBD87166-8D84-4F39-86AD-3FEC54994B40}" srcOrd="1" destOrd="0" parTransId="{EEB130C0-DCE6-4775-BDD7-DE7F9730CAC9}" sibTransId="{972C765F-71DA-43C3-B189-1C887A84CD92}"/>
    <dgm:cxn modelId="{31EEB48D-C46D-41C7-A8E4-CFE41C530980}" srcId="{58F415C1-E230-47D1-A5B3-D02EAC3E5CBE}" destId="{B6C0CAEA-2D67-4F14-882C-C14BBE2DF224}" srcOrd="0" destOrd="0" parTransId="{9B828E2E-513C-48DB-A3D3-48E387A5DBE3}" sibTransId="{16DEB9C7-AC0C-439F-8ED2-F11E7412C8A4}"/>
    <dgm:cxn modelId="{BD9FAAA6-1750-474B-93F9-DCD83F7421B4}" srcId="{58F415C1-E230-47D1-A5B3-D02EAC3E5CBE}" destId="{E2CBC053-74DA-43C7-A02F-5509ECAFE91C}" srcOrd="3" destOrd="0" parTransId="{515B5CD5-1F4A-49A7-83A7-635024BBBB6A}" sibTransId="{5DBC4CB0-9D54-4590-AE07-14D4613F02F3}"/>
    <dgm:cxn modelId="{35FD6BDE-D5BA-433B-910B-7EC5A11C359C}" type="presOf" srcId="{DBD87166-8D84-4F39-86AD-3FEC54994B40}" destId="{23B2F23F-4287-48D8-9C0B-55EAEAFF95A2}" srcOrd="0" destOrd="0" presId="urn:microsoft.com/office/officeart/2005/8/layout/hProcess9"/>
    <dgm:cxn modelId="{34F04D99-2FA3-45CF-91A6-4A31441BEA2E}" type="presParOf" srcId="{B64B785F-4E9F-43D5-921A-57E545B80BAC}" destId="{B07A4C4C-39A7-46E3-A16F-3302DFA84C92}" srcOrd="0" destOrd="0" presId="urn:microsoft.com/office/officeart/2005/8/layout/hProcess9"/>
    <dgm:cxn modelId="{19655632-F611-4C96-98D1-7DD8617D97A2}" type="presParOf" srcId="{B64B785F-4E9F-43D5-921A-57E545B80BAC}" destId="{B7BD280B-5213-4AEB-AC53-A15820EE4C5A}" srcOrd="1" destOrd="0" presId="urn:microsoft.com/office/officeart/2005/8/layout/hProcess9"/>
    <dgm:cxn modelId="{308D73B1-18CD-42FC-9B26-F7C1201271BA}" type="presParOf" srcId="{B7BD280B-5213-4AEB-AC53-A15820EE4C5A}" destId="{853FEA94-ACB8-42EB-A5C1-328DFC418C55}" srcOrd="0" destOrd="0" presId="urn:microsoft.com/office/officeart/2005/8/layout/hProcess9"/>
    <dgm:cxn modelId="{7861534C-660F-4E4B-A8DA-39B96DE61F99}" type="presParOf" srcId="{B7BD280B-5213-4AEB-AC53-A15820EE4C5A}" destId="{5F4A27E7-DB37-4136-B333-1E3690A3A664}" srcOrd="1" destOrd="0" presId="urn:microsoft.com/office/officeart/2005/8/layout/hProcess9"/>
    <dgm:cxn modelId="{75E45EE6-FA30-4FDF-B128-A09E76CD2C07}" type="presParOf" srcId="{B7BD280B-5213-4AEB-AC53-A15820EE4C5A}" destId="{23B2F23F-4287-48D8-9C0B-55EAEAFF95A2}" srcOrd="2" destOrd="0" presId="urn:microsoft.com/office/officeart/2005/8/layout/hProcess9"/>
    <dgm:cxn modelId="{C86D7506-68C5-4A7E-990F-0EAA7DD97DDD}" type="presParOf" srcId="{B7BD280B-5213-4AEB-AC53-A15820EE4C5A}" destId="{9137E349-D29F-4015-AF9E-826580CF452A}" srcOrd="3" destOrd="0" presId="urn:microsoft.com/office/officeart/2005/8/layout/hProcess9"/>
    <dgm:cxn modelId="{4FE855D0-35AB-4A2B-BD05-2FBD8DA220F0}" type="presParOf" srcId="{B7BD280B-5213-4AEB-AC53-A15820EE4C5A}" destId="{887C991F-53C1-49EF-8577-4BA702E645B3}" srcOrd="4" destOrd="0" presId="urn:microsoft.com/office/officeart/2005/8/layout/hProcess9"/>
    <dgm:cxn modelId="{0C6731D3-5AD1-4E59-A466-A5B5A1BBAF10}" type="presParOf" srcId="{B7BD280B-5213-4AEB-AC53-A15820EE4C5A}" destId="{0D736334-AA4E-4C0C-8356-B5AFE1D1626A}" srcOrd="5" destOrd="0" presId="urn:microsoft.com/office/officeart/2005/8/layout/hProcess9"/>
    <dgm:cxn modelId="{CD5513BB-87EB-4F6B-B7EC-440A1B754B23}" type="presParOf" srcId="{B7BD280B-5213-4AEB-AC53-A15820EE4C5A}" destId="{4C1869E0-ED14-4D0E-9916-245E245C7CA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1704C-2E12-4B78-9687-D4158D4E9083}"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AU"/>
        </a:p>
      </dgm:t>
    </dgm:pt>
    <dgm:pt modelId="{BC2A3799-0999-4315-B8E8-6D45EFEA5D06}">
      <dgm:prSet phldrT="[Text]"/>
      <dgm:spPr/>
      <dgm:t>
        <a:bodyPr/>
        <a:lstStyle/>
        <a:p>
          <a:r>
            <a:rPr lang="en-AU" dirty="0"/>
            <a:t>Market readiness strategy</a:t>
          </a:r>
        </a:p>
      </dgm:t>
    </dgm:pt>
    <dgm:pt modelId="{88EDC9AB-ED41-4677-BC45-176220DFF5A5}" type="parTrans" cxnId="{D6A977B7-C398-4308-AAA5-606DA5BF80E5}">
      <dgm:prSet/>
      <dgm:spPr/>
      <dgm:t>
        <a:bodyPr/>
        <a:lstStyle/>
        <a:p>
          <a:endParaRPr lang="en-AU"/>
        </a:p>
      </dgm:t>
    </dgm:pt>
    <dgm:pt modelId="{B9CD009C-9C6E-407D-90EB-0148D04FAB92}" type="sibTrans" cxnId="{D6A977B7-C398-4308-AAA5-606DA5BF80E5}">
      <dgm:prSet/>
      <dgm:spPr/>
      <dgm:t>
        <a:bodyPr/>
        <a:lstStyle/>
        <a:p>
          <a:endParaRPr lang="en-AU"/>
        </a:p>
      </dgm:t>
    </dgm:pt>
    <dgm:pt modelId="{7714CE9F-4F9B-4F6D-B992-6193657635C4}">
      <dgm:prSet/>
      <dgm:spPr/>
      <dgm:t>
        <a:bodyPr/>
        <a:lstStyle/>
        <a:p>
          <a:r>
            <a:rPr lang="en-AU" dirty="0"/>
            <a:t>Industry readiness reporting plan</a:t>
          </a:r>
        </a:p>
      </dgm:t>
    </dgm:pt>
    <dgm:pt modelId="{A2B52AE3-2373-4912-A909-6BE1903EE04C}" type="parTrans" cxnId="{DC5CA33D-D3C5-4329-9619-4C73800F0E65}">
      <dgm:prSet/>
      <dgm:spPr/>
      <dgm:t>
        <a:bodyPr/>
        <a:lstStyle/>
        <a:p>
          <a:endParaRPr lang="en-AU"/>
        </a:p>
      </dgm:t>
    </dgm:pt>
    <dgm:pt modelId="{82622225-F4E1-4EB8-A0CB-FC024398EE20}" type="sibTrans" cxnId="{DC5CA33D-D3C5-4329-9619-4C73800F0E65}">
      <dgm:prSet/>
      <dgm:spPr/>
      <dgm:t>
        <a:bodyPr/>
        <a:lstStyle/>
        <a:p>
          <a:endParaRPr lang="en-AU"/>
        </a:p>
      </dgm:t>
    </dgm:pt>
    <dgm:pt modelId="{9DAC5507-D514-43AE-AFCA-68DFDE7E6604}">
      <dgm:prSet/>
      <dgm:spPr>
        <a:ln w="28575">
          <a:noFill/>
          <a:prstDash val="dash"/>
        </a:ln>
      </dgm:spPr>
      <dgm:t>
        <a:bodyPr/>
        <a:lstStyle/>
        <a:p>
          <a:r>
            <a:rPr lang="en-AU" dirty="0"/>
            <a:t>Metering service provider accreditation update plan</a:t>
          </a:r>
        </a:p>
      </dgm:t>
    </dgm:pt>
    <dgm:pt modelId="{0F3D2522-3379-4B83-96FE-1770220EF9E2}" type="parTrans" cxnId="{29D818D7-864D-4442-B908-BFF6E32BD47B}">
      <dgm:prSet/>
      <dgm:spPr/>
      <dgm:t>
        <a:bodyPr/>
        <a:lstStyle/>
        <a:p>
          <a:endParaRPr lang="en-AU"/>
        </a:p>
      </dgm:t>
    </dgm:pt>
    <dgm:pt modelId="{14C21B61-26FE-4D9D-A8BC-A586831D9B6F}" type="sibTrans" cxnId="{29D818D7-864D-4442-B908-BFF6E32BD47B}">
      <dgm:prSet/>
      <dgm:spPr/>
      <dgm:t>
        <a:bodyPr/>
        <a:lstStyle/>
        <a:p>
          <a:endParaRPr lang="en-AU"/>
        </a:p>
      </dgm:t>
    </dgm:pt>
    <dgm:pt modelId="{83611BF5-04EC-45DF-8629-B1018B8663CC}">
      <dgm:prSet/>
      <dgm:spPr>
        <a:ln w="25400">
          <a:noFill/>
          <a:prstDash val="dash"/>
        </a:ln>
      </dgm:spPr>
      <dgm:t>
        <a:bodyPr/>
        <a:lstStyle/>
        <a:p>
          <a:r>
            <a:rPr lang="en-AU" dirty="0"/>
            <a:t>Industry transition and go-live strategy</a:t>
          </a:r>
        </a:p>
      </dgm:t>
    </dgm:pt>
    <dgm:pt modelId="{C4E1946A-9D5E-472D-9CDF-C71195AFEC50}" type="parTrans" cxnId="{D1ECA675-921A-491C-8610-8F74354049E4}">
      <dgm:prSet/>
      <dgm:spPr/>
      <dgm:t>
        <a:bodyPr/>
        <a:lstStyle/>
        <a:p>
          <a:endParaRPr lang="en-AU"/>
        </a:p>
      </dgm:t>
    </dgm:pt>
    <dgm:pt modelId="{CCE5BC40-D873-4C51-ACF7-FBD52C134559}" type="sibTrans" cxnId="{D1ECA675-921A-491C-8610-8F74354049E4}">
      <dgm:prSet/>
      <dgm:spPr/>
      <dgm:t>
        <a:bodyPr/>
        <a:lstStyle/>
        <a:p>
          <a:endParaRPr lang="en-AU"/>
        </a:p>
      </dgm:t>
    </dgm:pt>
    <dgm:pt modelId="{394B3B65-EC89-46BC-8432-0E1971D4C78D}">
      <dgm:prSet/>
      <dgm:spPr/>
      <dgm:t>
        <a:bodyPr/>
        <a:lstStyle/>
        <a:p>
          <a:r>
            <a:rPr lang="en-AU" dirty="0"/>
            <a:t>Industry testing and market trials strategy</a:t>
          </a:r>
        </a:p>
      </dgm:t>
    </dgm:pt>
    <dgm:pt modelId="{B4DE000B-0D69-44FF-9C15-A8255B75E963}" type="parTrans" cxnId="{3DC89412-4FFA-453E-8ECE-A47A8E420210}">
      <dgm:prSet/>
      <dgm:spPr/>
      <dgm:t>
        <a:bodyPr/>
        <a:lstStyle/>
        <a:p>
          <a:endParaRPr lang="en-AU"/>
        </a:p>
      </dgm:t>
    </dgm:pt>
    <dgm:pt modelId="{6B447AF2-CF93-436A-95F8-0B8D1774D23B}" type="sibTrans" cxnId="{3DC89412-4FFA-453E-8ECE-A47A8E420210}">
      <dgm:prSet/>
      <dgm:spPr/>
      <dgm:t>
        <a:bodyPr/>
        <a:lstStyle/>
        <a:p>
          <a:endParaRPr lang="en-AU"/>
        </a:p>
      </dgm:t>
    </dgm:pt>
    <dgm:pt modelId="{766275AA-40B7-4968-8B93-32B3A54C4152}">
      <dgm:prSet/>
      <dgm:spPr/>
      <dgm:t>
        <a:bodyPr/>
        <a:lstStyle/>
        <a:p>
          <a:r>
            <a:rPr lang="en-AU" dirty="0"/>
            <a:t>Market trial / industry test plans</a:t>
          </a:r>
        </a:p>
      </dgm:t>
    </dgm:pt>
    <dgm:pt modelId="{A30F4D69-EA86-4DC1-A9BC-35E817356B58}" type="parTrans" cxnId="{3E5E7F58-4D62-4369-B6DD-EA3AA29A4B75}">
      <dgm:prSet/>
      <dgm:spPr/>
      <dgm:t>
        <a:bodyPr/>
        <a:lstStyle/>
        <a:p>
          <a:endParaRPr lang="en-AU"/>
        </a:p>
      </dgm:t>
    </dgm:pt>
    <dgm:pt modelId="{6800C41D-C24A-4FFB-9777-059D105DBB6A}" type="sibTrans" cxnId="{3E5E7F58-4D62-4369-B6DD-EA3AA29A4B75}">
      <dgm:prSet/>
      <dgm:spPr/>
      <dgm:t>
        <a:bodyPr/>
        <a:lstStyle/>
        <a:p>
          <a:endParaRPr lang="en-AU"/>
        </a:p>
      </dgm:t>
    </dgm:pt>
    <dgm:pt modelId="{1DB7023E-BE72-463F-9A41-66F47CB4E090}">
      <dgm:prSet/>
      <dgm:spPr>
        <a:ln w="28575">
          <a:noFill/>
          <a:prstDash val="dash"/>
        </a:ln>
      </dgm:spPr>
      <dgm:t>
        <a:bodyPr/>
        <a:lstStyle/>
        <a:p>
          <a:r>
            <a:rPr lang="en-AU" dirty="0"/>
            <a:t>Transition plans</a:t>
          </a:r>
        </a:p>
      </dgm:t>
    </dgm:pt>
    <dgm:pt modelId="{866CFF04-22B8-4EA8-B976-51315B11B15E}" type="parTrans" cxnId="{8A0083CB-3786-4CE4-ADCF-600AB359085D}">
      <dgm:prSet/>
      <dgm:spPr/>
      <dgm:t>
        <a:bodyPr/>
        <a:lstStyle/>
        <a:p>
          <a:endParaRPr lang="en-AU"/>
        </a:p>
      </dgm:t>
    </dgm:pt>
    <dgm:pt modelId="{CC2B80F5-D372-43AF-A044-20633854F22E}" type="sibTrans" cxnId="{8A0083CB-3786-4CE4-ADCF-600AB359085D}">
      <dgm:prSet/>
      <dgm:spPr/>
      <dgm:t>
        <a:bodyPr/>
        <a:lstStyle/>
        <a:p>
          <a:endParaRPr lang="en-AU"/>
        </a:p>
      </dgm:t>
    </dgm:pt>
    <dgm:pt modelId="{74090A4E-FAFA-4581-87E6-968F817387AF}">
      <dgm:prSet/>
      <dgm:spPr/>
      <dgm:t>
        <a:bodyPr/>
        <a:lstStyle/>
        <a:p>
          <a:r>
            <a:rPr lang="en-AU" dirty="0"/>
            <a:t>Cutover plans</a:t>
          </a:r>
        </a:p>
      </dgm:t>
    </dgm:pt>
    <dgm:pt modelId="{E0968B2E-E176-40FF-BA41-04CFB37EBF40}" type="parTrans" cxnId="{F2AE329B-C02C-41B7-A9C1-27C67C87ED5E}">
      <dgm:prSet/>
      <dgm:spPr/>
      <dgm:t>
        <a:bodyPr/>
        <a:lstStyle/>
        <a:p>
          <a:endParaRPr lang="en-AU"/>
        </a:p>
      </dgm:t>
    </dgm:pt>
    <dgm:pt modelId="{CC31F42E-0FDF-417F-8CEA-07A0B2D700B8}" type="sibTrans" cxnId="{F2AE329B-C02C-41B7-A9C1-27C67C87ED5E}">
      <dgm:prSet/>
      <dgm:spPr/>
      <dgm:t>
        <a:bodyPr/>
        <a:lstStyle/>
        <a:p>
          <a:endParaRPr lang="en-AU"/>
        </a:p>
      </dgm:t>
    </dgm:pt>
    <dgm:pt modelId="{4B3F0E73-33A9-4897-930E-3128D17A989E}">
      <dgm:prSet phldrT="[Text]"/>
      <dgm:spPr/>
      <dgm:t>
        <a:bodyPr/>
        <a:lstStyle/>
        <a:p>
          <a:r>
            <a:rPr lang="en-AU" dirty="0"/>
            <a:t>Industry contingency plan</a:t>
          </a:r>
        </a:p>
      </dgm:t>
    </dgm:pt>
    <dgm:pt modelId="{DDAA6B9A-B72C-4C1F-8C24-9B4E6F402D53}" type="parTrans" cxnId="{F08DDDC3-C676-4FB2-97E6-42257384DF28}">
      <dgm:prSet/>
      <dgm:spPr/>
      <dgm:t>
        <a:bodyPr/>
        <a:lstStyle/>
        <a:p>
          <a:endParaRPr lang="en-AU"/>
        </a:p>
      </dgm:t>
    </dgm:pt>
    <dgm:pt modelId="{A19E005E-F264-4608-B196-D0BFBD72FBDD}" type="sibTrans" cxnId="{F08DDDC3-C676-4FB2-97E6-42257384DF28}">
      <dgm:prSet/>
      <dgm:spPr/>
      <dgm:t>
        <a:bodyPr/>
        <a:lstStyle/>
        <a:p>
          <a:endParaRPr lang="en-AU"/>
        </a:p>
      </dgm:t>
    </dgm:pt>
    <dgm:pt modelId="{1B8150CE-F41B-43BA-814D-611F3725B98A}" type="pres">
      <dgm:prSet presAssocID="{2AE1704C-2E12-4B78-9687-D4158D4E9083}" presName="hierChild1" presStyleCnt="0">
        <dgm:presLayoutVars>
          <dgm:orgChart val="1"/>
          <dgm:chPref val="1"/>
          <dgm:dir/>
          <dgm:animOne val="branch"/>
          <dgm:animLvl val="lvl"/>
          <dgm:resizeHandles/>
        </dgm:presLayoutVars>
      </dgm:prSet>
      <dgm:spPr/>
    </dgm:pt>
    <dgm:pt modelId="{75CB2EF9-6230-4F69-92E9-257351640C62}" type="pres">
      <dgm:prSet presAssocID="{BC2A3799-0999-4315-B8E8-6D45EFEA5D06}" presName="hierRoot1" presStyleCnt="0">
        <dgm:presLayoutVars>
          <dgm:hierBranch val="init"/>
        </dgm:presLayoutVars>
      </dgm:prSet>
      <dgm:spPr/>
    </dgm:pt>
    <dgm:pt modelId="{4701B9EA-7C56-4B7A-A3DC-CEC28C3547BC}" type="pres">
      <dgm:prSet presAssocID="{BC2A3799-0999-4315-B8E8-6D45EFEA5D06}" presName="rootComposite1" presStyleCnt="0"/>
      <dgm:spPr/>
    </dgm:pt>
    <dgm:pt modelId="{96BD5EF3-C0A5-4750-B4B0-C1065AFE4988}" type="pres">
      <dgm:prSet presAssocID="{BC2A3799-0999-4315-B8E8-6D45EFEA5D06}" presName="rootText1" presStyleLbl="node0" presStyleIdx="0" presStyleCnt="1" custScaleX="148276" custScaleY="166426" custLinFactNeighborY="-56532">
        <dgm:presLayoutVars>
          <dgm:chPref val="3"/>
        </dgm:presLayoutVars>
      </dgm:prSet>
      <dgm:spPr/>
    </dgm:pt>
    <dgm:pt modelId="{D019AA42-149B-4219-A977-8EA403BB91D7}" type="pres">
      <dgm:prSet presAssocID="{BC2A3799-0999-4315-B8E8-6D45EFEA5D06}" presName="rootConnector1" presStyleLbl="node1" presStyleIdx="0" presStyleCnt="0"/>
      <dgm:spPr/>
    </dgm:pt>
    <dgm:pt modelId="{47C921C3-25EF-4952-856A-1C637FC78CEC}" type="pres">
      <dgm:prSet presAssocID="{BC2A3799-0999-4315-B8E8-6D45EFEA5D06}" presName="hierChild2" presStyleCnt="0"/>
      <dgm:spPr/>
    </dgm:pt>
    <dgm:pt modelId="{80B51BFC-463F-419D-AA1C-0D0C33B50C4A}" type="pres">
      <dgm:prSet presAssocID="{A2B52AE3-2373-4912-A909-6BE1903EE04C}" presName="Name37" presStyleLbl="parChTrans1D2" presStyleIdx="0" presStyleCnt="4"/>
      <dgm:spPr/>
    </dgm:pt>
    <dgm:pt modelId="{1A286FCF-345B-4C0E-AB12-526698F2FA8D}" type="pres">
      <dgm:prSet presAssocID="{7714CE9F-4F9B-4F6D-B992-6193657635C4}" presName="hierRoot2" presStyleCnt="0">
        <dgm:presLayoutVars>
          <dgm:hierBranch val="init"/>
        </dgm:presLayoutVars>
      </dgm:prSet>
      <dgm:spPr/>
    </dgm:pt>
    <dgm:pt modelId="{0D944EC0-C0C7-4F07-855B-CE10F341BECD}" type="pres">
      <dgm:prSet presAssocID="{7714CE9F-4F9B-4F6D-B992-6193657635C4}" presName="rootComposite" presStyleCnt="0"/>
      <dgm:spPr/>
    </dgm:pt>
    <dgm:pt modelId="{32949A65-AC1E-4E5D-97F6-8EAACC77D808}" type="pres">
      <dgm:prSet presAssocID="{7714CE9F-4F9B-4F6D-B992-6193657635C4}" presName="rootText" presStyleLbl="node2" presStyleIdx="0" presStyleCnt="4" custScaleX="112990" custScaleY="132927" custLinFactNeighborX="-20670" custLinFactNeighborY="34148">
        <dgm:presLayoutVars>
          <dgm:chPref val="3"/>
        </dgm:presLayoutVars>
      </dgm:prSet>
      <dgm:spPr/>
    </dgm:pt>
    <dgm:pt modelId="{2A730A12-4AB5-400E-A132-1E6831341427}" type="pres">
      <dgm:prSet presAssocID="{7714CE9F-4F9B-4F6D-B992-6193657635C4}" presName="rootConnector" presStyleLbl="node2" presStyleIdx="0" presStyleCnt="4"/>
      <dgm:spPr/>
    </dgm:pt>
    <dgm:pt modelId="{A71B3DF5-F414-4D34-9C0A-FEBD10ACC5BD}" type="pres">
      <dgm:prSet presAssocID="{7714CE9F-4F9B-4F6D-B992-6193657635C4}" presName="hierChild4" presStyleCnt="0"/>
      <dgm:spPr/>
    </dgm:pt>
    <dgm:pt modelId="{5AB38EA5-75A2-4751-B130-BDBD58538F31}" type="pres">
      <dgm:prSet presAssocID="{7714CE9F-4F9B-4F6D-B992-6193657635C4}" presName="hierChild5" presStyleCnt="0"/>
      <dgm:spPr/>
    </dgm:pt>
    <dgm:pt modelId="{161DEEB5-5F33-4227-83CA-0F2BE34D9FDF}" type="pres">
      <dgm:prSet presAssocID="{B4DE000B-0D69-44FF-9C15-A8255B75E963}" presName="Name37" presStyleLbl="parChTrans1D2" presStyleIdx="1" presStyleCnt="4"/>
      <dgm:spPr/>
    </dgm:pt>
    <dgm:pt modelId="{8F410E57-FA9D-4828-AE02-3CC249871006}" type="pres">
      <dgm:prSet presAssocID="{394B3B65-EC89-46BC-8432-0E1971D4C78D}" presName="hierRoot2" presStyleCnt="0">
        <dgm:presLayoutVars>
          <dgm:hierBranch val="init"/>
        </dgm:presLayoutVars>
      </dgm:prSet>
      <dgm:spPr/>
    </dgm:pt>
    <dgm:pt modelId="{3F976A92-E74B-4E73-B2DB-9DCB1A5D34E8}" type="pres">
      <dgm:prSet presAssocID="{394B3B65-EC89-46BC-8432-0E1971D4C78D}" presName="rootComposite" presStyleCnt="0"/>
      <dgm:spPr/>
    </dgm:pt>
    <dgm:pt modelId="{70CF881D-9144-432B-B509-D8F7ACBD1178}" type="pres">
      <dgm:prSet presAssocID="{394B3B65-EC89-46BC-8432-0E1971D4C78D}" presName="rootText" presStyleLbl="node2" presStyleIdx="1" presStyleCnt="4" custScaleX="115541" custScaleY="130018" custLinFactNeighborX="-7334" custLinFactNeighborY="35481">
        <dgm:presLayoutVars>
          <dgm:chPref val="3"/>
        </dgm:presLayoutVars>
      </dgm:prSet>
      <dgm:spPr/>
    </dgm:pt>
    <dgm:pt modelId="{7F5BD7AD-88AE-40DB-A177-F15A0FB3B0D0}" type="pres">
      <dgm:prSet presAssocID="{394B3B65-EC89-46BC-8432-0E1971D4C78D}" presName="rootConnector" presStyleLbl="node2" presStyleIdx="1" presStyleCnt="4"/>
      <dgm:spPr/>
    </dgm:pt>
    <dgm:pt modelId="{35936744-E76E-4D67-87A1-09B51856F419}" type="pres">
      <dgm:prSet presAssocID="{394B3B65-EC89-46BC-8432-0E1971D4C78D}" presName="hierChild4" presStyleCnt="0"/>
      <dgm:spPr/>
    </dgm:pt>
    <dgm:pt modelId="{B932AAF8-2096-4269-9FD9-D8819ECC48B9}" type="pres">
      <dgm:prSet presAssocID="{A30F4D69-EA86-4DC1-A9BC-35E817356B58}" presName="Name37" presStyleLbl="parChTrans1D3" presStyleIdx="0" presStyleCnt="4"/>
      <dgm:spPr/>
    </dgm:pt>
    <dgm:pt modelId="{72EFCE0A-159B-48F6-A3E9-DACE438EAB07}" type="pres">
      <dgm:prSet presAssocID="{766275AA-40B7-4968-8B93-32B3A54C4152}" presName="hierRoot2" presStyleCnt="0">
        <dgm:presLayoutVars>
          <dgm:hierBranch val="init"/>
        </dgm:presLayoutVars>
      </dgm:prSet>
      <dgm:spPr/>
    </dgm:pt>
    <dgm:pt modelId="{750BF2CA-687F-4B92-B2D5-3206D9018B67}" type="pres">
      <dgm:prSet presAssocID="{766275AA-40B7-4968-8B93-32B3A54C4152}" presName="rootComposite" presStyleCnt="0"/>
      <dgm:spPr/>
    </dgm:pt>
    <dgm:pt modelId="{8AED554A-C29B-4342-BB69-4E6FD06DD0F0}" type="pres">
      <dgm:prSet presAssocID="{766275AA-40B7-4968-8B93-32B3A54C4152}" presName="rootText" presStyleLbl="node3" presStyleIdx="0" presStyleCnt="4" custLinFactNeighborX="-774" custLinFactNeighborY="14337">
        <dgm:presLayoutVars>
          <dgm:chPref val="3"/>
        </dgm:presLayoutVars>
      </dgm:prSet>
      <dgm:spPr/>
    </dgm:pt>
    <dgm:pt modelId="{A60FC7E9-59A0-4731-B894-0BF3787CAA91}" type="pres">
      <dgm:prSet presAssocID="{766275AA-40B7-4968-8B93-32B3A54C4152}" presName="rootConnector" presStyleLbl="node3" presStyleIdx="0" presStyleCnt="4"/>
      <dgm:spPr/>
    </dgm:pt>
    <dgm:pt modelId="{9E36094E-A792-48F7-B2A1-B3500C883D55}" type="pres">
      <dgm:prSet presAssocID="{766275AA-40B7-4968-8B93-32B3A54C4152}" presName="hierChild4" presStyleCnt="0"/>
      <dgm:spPr/>
    </dgm:pt>
    <dgm:pt modelId="{6942C4A9-5766-4EB4-A985-604A45CEB4A5}" type="pres">
      <dgm:prSet presAssocID="{766275AA-40B7-4968-8B93-32B3A54C4152}" presName="hierChild5" presStyleCnt="0"/>
      <dgm:spPr/>
    </dgm:pt>
    <dgm:pt modelId="{CCCE53E2-837E-43B8-9843-991A9AE5E72D}" type="pres">
      <dgm:prSet presAssocID="{394B3B65-EC89-46BC-8432-0E1971D4C78D}" presName="hierChild5" presStyleCnt="0"/>
      <dgm:spPr/>
    </dgm:pt>
    <dgm:pt modelId="{6AD5A57D-5B46-4D38-9880-CBC3F3DBBB8D}" type="pres">
      <dgm:prSet presAssocID="{C4E1946A-9D5E-472D-9CDF-C71195AFEC50}" presName="Name37" presStyleLbl="parChTrans1D2" presStyleIdx="2" presStyleCnt="4"/>
      <dgm:spPr/>
    </dgm:pt>
    <dgm:pt modelId="{18F770A6-891C-4358-969D-965004A90B9E}" type="pres">
      <dgm:prSet presAssocID="{83611BF5-04EC-45DF-8629-B1018B8663CC}" presName="hierRoot2" presStyleCnt="0">
        <dgm:presLayoutVars>
          <dgm:hierBranch val="init"/>
        </dgm:presLayoutVars>
      </dgm:prSet>
      <dgm:spPr/>
    </dgm:pt>
    <dgm:pt modelId="{396BF9B7-17B8-4C04-998E-EB4883933841}" type="pres">
      <dgm:prSet presAssocID="{83611BF5-04EC-45DF-8629-B1018B8663CC}" presName="rootComposite" presStyleCnt="0"/>
      <dgm:spPr/>
    </dgm:pt>
    <dgm:pt modelId="{BCAC97E9-1663-4ECC-AACD-A2A83F833BD9}" type="pres">
      <dgm:prSet presAssocID="{83611BF5-04EC-45DF-8629-B1018B8663CC}" presName="rootText" presStyleLbl="node2" presStyleIdx="2" presStyleCnt="4" custScaleX="124962" custScaleY="125283" custLinFactNeighborX="24003" custLinFactNeighborY="34542">
        <dgm:presLayoutVars>
          <dgm:chPref val="3"/>
        </dgm:presLayoutVars>
      </dgm:prSet>
      <dgm:spPr/>
    </dgm:pt>
    <dgm:pt modelId="{CC8A4EC0-03E1-48E0-8008-8D8AB804FE0B}" type="pres">
      <dgm:prSet presAssocID="{83611BF5-04EC-45DF-8629-B1018B8663CC}" presName="rootConnector" presStyleLbl="node2" presStyleIdx="2" presStyleCnt="4"/>
      <dgm:spPr/>
    </dgm:pt>
    <dgm:pt modelId="{4DEAD7AD-E267-4DCD-A812-078D90584DFA}" type="pres">
      <dgm:prSet presAssocID="{83611BF5-04EC-45DF-8629-B1018B8663CC}" presName="hierChild4" presStyleCnt="0"/>
      <dgm:spPr/>
    </dgm:pt>
    <dgm:pt modelId="{47F16E96-3DDE-4552-8F83-A79A253F5A38}" type="pres">
      <dgm:prSet presAssocID="{866CFF04-22B8-4EA8-B976-51315B11B15E}" presName="Name37" presStyleLbl="parChTrans1D3" presStyleIdx="1" presStyleCnt="4"/>
      <dgm:spPr/>
    </dgm:pt>
    <dgm:pt modelId="{CF7760C4-4008-4AD2-9515-AAF48C5A8ABD}" type="pres">
      <dgm:prSet presAssocID="{1DB7023E-BE72-463F-9A41-66F47CB4E090}" presName="hierRoot2" presStyleCnt="0">
        <dgm:presLayoutVars>
          <dgm:hierBranch val="init"/>
        </dgm:presLayoutVars>
      </dgm:prSet>
      <dgm:spPr/>
    </dgm:pt>
    <dgm:pt modelId="{B72DE378-F58B-47CC-AD79-CCD7D9E6A89F}" type="pres">
      <dgm:prSet presAssocID="{1DB7023E-BE72-463F-9A41-66F47CB4E090}" presName="rootComposite" presStyleCnt="0"/>
      <dgm:spPr/>
    </dgm:pt>
    <dgm:pt modelId="{593898B5-E2FB-4B06-A4D5-9225743A2493}" type="pres">
      <dgm:prSet presAssocID="{1DB7023E-BE72-463F-9A41-66F47CB4E090}" presName="rootText" presStyleLbl="node3" presStyleIdx="1" presStyleCnt="4" custScaleX="146562" custLinFactNeighborX="26732" custLinFactNeighborY="20253">
        <dgm:presLayoutVars>
          <dgm:chPref val="3"/>
        </dgm:presLayoutVars>
      </dgm:prSet>
      <dgm:spPr/>
    </dgm:pt>
    <dgm:pt modelId="{2C6643DF-AE04-4D5D-A890-3DE4C6F0D454}" type="pres">
      <dgm:prSet presAssocID="{1DB7023E-BE72-463F-9A41-66F47CB4E090}" presName="rootConnector" presStyleLbl="node3" presStyleIdx="1" presStyleCnt="4"/>
      <dgm:spPr/>
    </dgm:pt>
    <dgm:pt modelId="{0A74022E-B2A4-4411-8FB4-1876C9A6DB44}" type="pres">
      <dgm:prSet presAssocID="{1DB7023E-BE72-463F-9A41-66F47CB4E090}" presName="hierChild4" presStyleCnt="0"/>
      <dgm:spPr/>
    </dgm:pt>
    <dgm:pt modelId="{2500656E-80B1-4CC7-B671-95331CB600D2}" type="pres">
      <dgm:prSet presAssocID="{1DB7023E-BE72-463F-9A41-66F47CB4E090}" presName="hierChild5" presStyleCnt="0"/>
      <dgm:spPr/>
    </dgm:pt>
    <dgm:pt modelId="{0DB07822-EF52-42B7-B547-24947C59EAF5}" type="pres">
      <dgm:prSet presAssocID="{E0968B2E-E176-40FF-BA41-04CFB37EBF40}" presName="Name37" presStyleLbl="parChTrans1D3" presStyleIdx="2" presStyleCnt="4"/>
      <dgm:spPr/>
    </dgm:pt>
    <dgm:pt modelId="{CDE538B5-0FC7-4339-AFA6-930955DC5FC9}" type="pres">
      <dgm:prSet presAssocID="{74090A4E-FAFA-4581-87E6-968F817387AF}" presName="hierRoot2" presStyleCnt="0">
        <dgm:presLayoutVars>
          <dgm:hierBranch val="init"/>
        </dgm:presLayoutVars>
      </dgm:prSet>
      <dgm:spPr/>
    </dgm:pt>
    <dgm:pt modelId="{A1C17A6D-23D6-43B7-8DB4-EA7469B49AFA}" type="pres">
      <dgm:prSet presAssocID="{74090A4E-FAFA-4581-87E6-968F817387AF}" presName="rootComposite" presStyleCnt="0"/>
      <dgm:spPr/>
    </dgm:pt>
    <dgm:pt modelId="{28FB0636-EB32-468F-A009-D3C1371A4DBA}" type="pres">
      <dgm:prSet presAssocID="{74090A4E-FAFA-4581-87E6-968F817387AF}" presName="rootText" presStyleLbl="node3" presStyleIdx="2" presStyleCnt="4" custLinFactNeighborX="25336" custLinFactNeighborY="366">
        <dgm:presLayoutVars>
          <dgm:chPref val="3"/>
        </dgm:presLayoutVars>
      </dgm:prSet>
      <dgm:spPr/>
    </dgm:pt>
    <dgm:pt modelId="{57099AA8-1969-480E-A87B-7FD780A0DFFF}" type="pres">
      <dgm:prSet presAssocID="{74090A4E-FAFA-4581-87E6-968F817387AF}" presName="rootConnector" presStyleLbl="node3" presStyleIdx="2" presStyleCnt="4"/>
      <dgm:spPr/>
    </dgm:pt>
    <dgm:pt modelId="{BFE0B3DB-DA53-4DE1-AD1F-31A02AC9D832}" type="pres">
      <dgm:prSet presAssocID="{74090A4E-FAFA-4581-87E6-968F817387AF}" presName="hierChild4" presStyleCnt="0"/>
      <dgm:spPr/>
    </dgm:pt>
    <dgm:pt modelId="{6BA6BB02-34F8-415A-8987-D8A5320EF923}" type="pres">
      <dgm:prSet presAssocID="{74090A4E-FAFA-4581-87E6-968F817387AF}" presName="hierChild5" presStyleCnt="0"/>
      <dgm:spPr/>
    </dgm:pt>
    <dgm:pt modelId="{41B97185-3F62-4901-8114-EFA4D1DA48FD}" type="pres">
      <dgm:prSet presAssocID="{DDAA6B9A-B72C-4C1F-8C24-9B4E6F402D53}" presName="Name37" presStyleLbl="parChTrans1D3" presStyleIdx="3" presStyleCnt="4"/>
      <dgm:spPr/>
    </dgm:pt>
    <dgm:pt modelId="{4420918C-1F50-4705-AB59-F1C064E959B2}" type="pres">
      <dgm:prSet presAssocID="{4B3F0E73-33A9-4897-930E-3128D17A989E}" presName="hierRoot2" presStyleCnt="0">
        <dgm:presLayoutVars>
          <dgm:hierBranch val="init"/>
        </dgm:presLayoutVars>
      </dgm:prSet>
      <dgm:spPr/>
    </dgm:pt>
    <dgm:pt modelId="{4DA2325B-BDCC-4534-B1A0-0CF9C082EA99}" type="pres">
      <dgm:prSet presAssocID="{4B3F0E73-33A9-4897-930E-3128D17A989E}" presName="rootComposite" presStyleCnt="0"/>
      <dgm:spPr/>
    </dgm:pt>
    <dgm:pt modelId="{1490C925-65E7-45A8-9A62-2F492B7A88CF}" type="pres">
      <dgm:prSet presAssocID="{4B3F0E73-33A9-4897-930E-3128D17A989E}" presName="rootText" presStyleLbl="node3" presStyleIdx="3" presStyleCnt="4" custLinFactNeighborX="26549" custLinFactNeighborY="-10338">
        <dgm:presLayoutVars>
          <dgm:chPref val="3"/>
        </dgm:presLayoutVars>
      </dgm:prSet>
      <dgm:spPr/>
    </dgm:pt>
    <dgm:pt modelId="{04759B44-0254-4C92-9773-8684388EF0E8}" type="pres">
      <dgm:prSet presAssocID="{4B3F0E73-33A9-4897-930E-3128D17A989E}" presName="rootConnector" presStyleLbl="node3" presStyleIdx="3" presStyleCnt="4"/>
      <dgm:spPr/>
    </dgm:pt>
    <dgm:pt modelId="{FCE29269-E184-4F1C-91BE-511EBBBEB257}" type="pres">
      <dgm:prSet presAssocID="{4B3F0E73-33A9-4897-930E-3128D17A989E}" presName="hierChild4" presStyleCnt="0"/>
      <dgm:spPr/>
    </dgm:pt>
    <dgm:pt modelId="{3EA7CD92-3462-40C1-8B16-1EB3EC005EB9}" type="pres">
      <dgm:prSet presAssocID="{4B3F0E73-33A9-4897-930E-3128D17A989E}" presName="hierChild5" presStyleCnt="0"/>
      <dgm:spPr/>
    </dgm:pt>
    <dgm:pt modelId="{2C98F57B-0E8E-470F-9CF1-4D75FC6CFCB0}" type="pres">
      <dgm:prSet presAssocID="{83611BF5-04EC-45DF-8629-B1018B8663CC}" presName="hierChild5" presStyleCnt="0"/>
      <dgm:spPr/>
    </dgm:pt>
    <dgm:pt modelId="{20382CA8-F98D-4A3E-8B04-F1FE5CEF5A8B}" type="pres">
      <dgm:prSet presAssocID="{0F3D2522-3379-4B83-96FE-1770220EF9E2}" presName="Name37" presStyleLbl="parChTrans1D2" presStyleIdx="3" presStyleCnt="4"/>
      <dgm:spPr/>
    </dgm:pt>
    <dgm:pt modelId="{85CD77DC-F3FC-420B-80C1-B85F333D5428}" type="pres">
      <dgm:prSet presAssocID="{9DAC5507-D514-43AE-AFCA-68DFDE7E6604}" presName="hierRoot2" presStyleCnt="0">
        <dgm:presLayoutVars>
          <dgm:hierBranch val="init"/>
        </dgm:presLayoutVars>
      </dgm:prSet>
      <dgm:spPr/>
    </dgm:pt>
    <dgm:pt modelId="{69F01A23-C7F9-4546-A0DB-D5F2CC70340B}" type="pres">
      <dgm:prSet presAssocID="{9DAC5507-D514-43AE-AFCA-68DFDE7E6604}" presName="rootComposite" presStyleCnt="0"/>
      <dgm:spPr/>
    </dgm:pt>
    <dgm:pt modelId="{CC6DF9BE-0FC0-4BE9-8D1E-484E2A2770EB}" type="pres">
      <dgm:prSet presAssocID="{9DAC5507-D514-43AE-AFCA-68DFDE7E6604}" presName="rootText" presStyleLbl="node2" presStyleIdx="3" presStyleCnt="4" custScaleX="107654" custScaleY="123055" custLinFactNeighborX="38006" custLinFactNeighborY="35477">
        <dgm:presLayoutVars>
          <dgm:chPref val="3"/>
        </dgm:presLayoutVars>
      </dgm:prSet>
      <dgm:spPr/>
    </dgm:pt>
    <dgm:pt modelId="{F9F00EB2-FDC4-44C2-B6C6-16F6F8C6F43A}" type="pres">
      <dgm:prSet presAssocID="{9DAC5507-D514-43AE-AFCA-68DFDE7E6604}" presName="rootConnector" presStyleLbl="node2" presStyleIdx="3" presStyleCnt="4"/>
      <dgm:spPr/>
    </dgm:pt>
    <dgm:pt modelId="{A9A141F0-7FF0-4E44-87B3-EEEFD060CCA9}" type="pres">
      <dgm:prSet presAssocID="{9DAC5507-D514-43AE-AFCA-68DFDE7E6604}" presName="hierChild4" presStyleCnt="0"/>
      <dgm:spPr/>
    </dgm:pt>
    <dgm:pt modelId="{0D9D224A-3AD3-41DB-9E8A-9DCC8772CCEB}" type="pres">
      <dgm:prSet presAssocID="{9DAC5507-D514-43AE-AFCA-68DFDE7E6604}" presName="hierChild5" presStyleCnt="0"/>
      <dgm:spPr/>
    </dgm:pt>
    <dgm:pt modelId="{B106AC9D-25AD-4658-8A96-ECDC7E123458}" type="pres">
      <dgm:prSet presAssocID="{BC2A3799-0999-4315-B8E8-6D45EFEA5D06}" presName="hierChild3" presStyleCnt="0"/>
      <dgm:spPr/>
    </dgm:pt>
  </dgm:ptLst>
  <dgm:cxnLst>
    <dgm:cxn modelId="{0F59A30C-5094-45D5-8368-402C012D8CF9}" type="presOf" srcId="{C4E1946A-9D5E-472D-9CDF-C71195AFEC50}" destId="{6AD5A57D-5B46-4D38-9880-CBC3F3DBBB8D}" srcOrd="0" destOrd="0" presId="urn:microsoft.com/office/officeart/2005/8/layout/orgChart1"/>
    <dgm:cxn modelId="{4EAFA110-8B3A-4F86-825D-41F404EE2D8D}" type="presOf" srcId="{1DB7023E-BE72-463F-9A41-66F47CB4E090}" destId="{2C6643DF-AE04-4D5D-A890-3DE4C6F0D454}" srcOrd="1" destOrd="0" presId="urn:microsoft.com/office/officeart/2005/8/layout/orgChart1"/>
    <dgm:cxn modelId="{3DC89412-4FFA-453E-8ECE-A47A8E420210}" srcId="{BC2A3799-0999-4315-B8E8-6D45EFEA5D06}" destId="{394B3B65-EC89-46BC-8432-0E1971D4C78D}" srcOrd="1" destOrd="0" parTransId="{B4DE000B-0D69-44FF-9C15-A8255B75E963}" sibTransId="{6B447AF2-CF93-436A-95F8-0B8D1774D23B}"/>
    <dgm:cxn modelId="{D60AC21A-8DE2-4DEA-B3C2-C086CAB88965}" type="presOf" srcId="{9DAC5507-D514-43AE-AFCA-68DFDE7E6604}" destId="{F9F00EB2-FDC4-44C2-B6C6-16F6F8C6F43A}" srcOrd="1" destOrd="0" presId="urn:microsoft.com/office/officeart/2005/8/layout/orgChart1"/>
    <dgm:cxn modelId="{2F144C1F-9745-438B-8334-CADC66847D3F}" type="presOf" srcId="{BC2A3799-0999-4315-B8E8-6D45EFEA5D06}" destId="{96BD5EF3-C0A5-4750-B4B0-C1065AFE4988}" srcOrd="0" destOrd="0" presId="urn:microsoft.com/office/officeart/2005/8/layout/orgChart1"/>
    <dgm:cxn modelId="{A3E9B021-4F64-4CF6-9BD0-1DB5809253D5}" type="presOf" srcId="{394B3B65-EC89-46BC-8432-0E1971D4C78D}" destId="{70CF881D-9144-432B-B509-D8F7ACBD1178}" srcOrd="0" destOrd="0" presId="urn:microsoft.com/office/officeart/2005/8/layout/orgChart1"/>
    <dgm:cxn modelId="{78CEF723-B04F-4244-9E16-6AD70CA6305C}" type="presOf" srcId="{4B3F0E73-33A9-4897-930E-3128D17A989E}" destId="{04759B44-0254-4C92-9773-8684388EF0E8}" srcOrd="1" destOrd="0" presId="urn:microsoft.com/office/officeart/2005/8/layout/orgChart1"/>
    <dgm:cxn modelId="{5E59D634-5DAD-413E-BFAF-3257F40A12EA}" type="presOf" srcId="{766275AA-40B7-4968-8B93-32B3A54C4152}" destId="{8AED554A-C29B-4342-BB69-4E6FD06DD0F0}" srcOrd="0" destOrd="0" presId="urn:microsoft.com/office/officeart/2005/8/layout/orgChart1"/>
    <dgm:cxn modelId="{DC5CA33D-D3C5-4329-9619-4C73800F0E65}" srcId="{BC2A3799-0999-4315-B8E8-6D45EFEA5D06}" destId="{7714CE9F-4F9B-4F6D-B992-6193657635C4}" srcOrd="0" destOrd="0" parTransId="{A2B52AE3-2373-4912-A909-6BE1903EE04C}" sibTransId="{82622225-F4E1-4EB8-A0CB-FC024398EE20}"/>
    <dgm:cxn modelId="{92C40668-91E2-4B76-9BEF-7E73E6EA69E2}" type="presOf" srcId="{B4DE000B-0D69-44FF-9C15-A8255B75E963}" destId="{161DEEB5-5F33-4227-83CA-0F2BE34D9FDF}" srcOrd="0" destOrd="0" presId="urn:microsoft.com/office/officeart/2005/8/layout/orgChart1"/>
    <dgm:cxn modelId="{9960EA4C-CA54-49BC-A2C8-C206418B8B39}" type="presOf" srcId="{394B3B65-EC89-46BC-8432-0E1971D4C78D}" destId="{7F5BD7AD-88AE-40DB-A177-F15A0FB3B0D0}" srcOrd="1" destOrd="0" presId="urn:microsoft.com/office/officeart/2005/8/layout/orgChart1"/>
    <dgm:cxn modelId="{D1ECA675-921A-491C-8610-8F74354049E4}" srcId="{BC2A3799-0999-4315-B8E8-6D45EFEA5D06}" destId="{83611BF5-04EC-45DF-8629-B1018B8663CC}" srcOrd="2" destOrd="0" parTransId="{C4E1946A-9D5E-472D-9CDF-C71195AFEC50}" sibTransId="{CCE5BC40-D873-4C51-ACF7-FBD52C134559}"/>
    <dgm:cxn modelId="{DA365056-BC36-402A-A117-98E90EC4E59B}" type="presOf" srcId="{A30F4D69-EA86-4DC1-A9BC-35E817356B58}" destId="{B932AAF8-2096-4269-9FD9-D8819ECC48B9}" srcOrd="0" destOrd="0" presId="urn:microsoft.com/office/officeart/2005/8/layout/orgChart1"/>
    <dgm:cxn modelId="{7410A576-0433-4778-914E-EE55B9B591D7}" type="presOf" srcId="{BC2A3799-0999-4315-B8E8-6D45EFEA5D06}" destId="{D019AA42-149B-4219-A977-8EA403BB91D7}" srcOrd="1" destOrd="0" presId="urn:microsoft.com/office/officeart/2005/8/layout/orgChart1"/>
    <dgm:cxn modelId="{267CCB77-3035-4FFB-99E2-F2015FA55AAF}" type="presOf" srcId="{83611BF5-04EC-45DF-8629-B1018B8663CC}" destId="{CC8A4EC0-03E1-48E0-8008-8D8AB804FE0B}" srcOrd="1" destOrd="0" presId="urn:microsoft.com/office/officeart/2005/8/layout/orgChart1"/>
    <dgm:cxn modelId="{CD93D657-8EFF-4F52-8EF8-0DC5239CB6EB}" type="presOf" srcId="{9DAC5507-D514-43AE-AFCA-68DFDE7E6604}" destId="{CC6DF9BE-0FC0-4BE9-8D1E-484E2A2770EB}" srcOrd="0" destOrd="0" presId="urn:microsoft.com/office/officeart/2005/8/layout/orgChart1"/>
    <dgm:cxn modelId="{3E5E7F58-4D62-4369-B6DD-EA3AA29A4B75}" srcId="{394B3B65-EC89-46BC-8432-0E1971D4C78D}" destId="{766275AA-40B7-4968-8B93-32B3A54C4152}" srcOrd="0" destOrd="0" parTransId="{A30F4D69-EA86-4DC1-A9BC-35E817356B58}" sibTransId="{6800C41D-C24A-4FFB-9777-059D105DBB6A}"/>
    <dgm:cxn modelId="{99560D88-75F1-4D6D-A58F-172BAD31249E}" type="presOf" srcId="{74090A4E-FAFA-4581-87E6-968F817387AF}" destId="{57099AA8-1969-480E-A87B-7FD780A0DFFF}" srcOrd="1" destOrd="0" presId="urn:microsoft.com/office/officeart/2005/8/layout/orgChart1"/>
    <dgm:cxn modelId="{348C828A-4D9F-47B6-98A2-D59BB7A395ED}" type="presOf" srcId="{1DB7023E-BE72-463F-9A41-66F47CB4E090}" destId="{593898B5-E2FB-4B06-A4D5-9225743A2493}" srcOrd="0" destOrd="0" presId="urn:microsoft.com/office/officeart/2005/8/layout/orgChart1"/>
    <dgm:cxn modelId="{DAD7C092-1CAE-4C19-8451-6AF483F3F0E5}" type="presOf" srcId="{E0968B2E-E176-40FF-BA41-04CFB37EBF40}" destId="{0DB07822-EF52-42B7-B547-24947C59EAF5}" srcOrd="0" destOrd="0" presId="urn:microsoft.com/office/officeart/2005/8/layout/orgChart1"/>
    <dgm:cxn modelId="{F2AE329B-C02C-41B7-A9C1-27C67C87ED5E}" srcId="{83611BF5-04EC-45DF-8629-B1018B8663CC}" destId="{74090A4E-FAFA-4581-87E6-968F817387AF}" srcOrd="1" destOrd="0" parTransId="{E0968B2E-E176-40FF-BA41-04CFB37EBF40}" sibTransId="{CC31F42E-0FDF-417F-8CEA-07A0B2D700B8}"/>
    <dgm:cxn modelId="{06F58BA8-5DEB-4DF8-B150-DF6A9E1C722A}" type="presOf" srcId="{7714CE9F-4F9B-4F6D-B992-6193657635C4}" destId="{2A730A12-4AB5-400E-A132-1E6831341427}" srcOrd="1" destOrd="0" presId="urn:microsoft.com/office/officeart/2005/8/layout/orgChart1"/>
    <dgm:cxn modelId="{862208AD-26E6-4A24-8639-BB175369DE80}" type="presOf" srcId="{2AE1704C-2E12-4B78-9687-D4158D4E9083}" destId="{1B8150CE-F41B-43BA-814D-611F3725B98A}" srcOrd="0" destOrd="0" presId="urn:microsoft.com/office/officeart/2005/8/layout/orgChart1"/>
    <dgm:cxn modelId="{D6A977B7-C398-4308-AAA5-606DA5BF80E5}" srcId="{2AE1704C-2E12-4B78-9687-D4158D4E9083}" destId="{BC2A3799-0999-4315-B8E8-6D45EFEA5D06}" srcOrd="0" destOrd="0" parTransId="{88EDC9AB-ED41-4677-BC45-176220DFF5A5}" sibTransId="{B9CD009C-9C6E-407D-90EB-0148D04FAB92}"/>
    <dgm:cxn modelId="{F08DDDC3-C676-4FB2-97E6-42257384DF28}" srcId="{83611BF5-04EC-45DF-8629-B1018B8663CC}" destId="{4B3F0E73-33A9-4897-930E-3128D17A989E}" srcOrd="2" destOrd="0" parTransId="{DDAA6B9A-B72C-4C1F-8C24-9B4E6F402D53}" sibTransId="{A19E005E-F264-4608-B196-D0BFBD72FBDD}"/>
    <dgm:cxn modelId="{8A0083CB-3786-4CE4-ADCF-600AB359085D}" srcId="{83611BF5-04EC-45DF-8629-B1018B8663CC}" destId="{1DB7023E-BE72-463F-9A41-66F47CB4E090}" srcOrd="0" destOrd="0" parTransId="{866CFF04-22B8-4EA8-B976-51315B11B15E}" sibTransId="{CC2B80F5-D372-43AF-A044-20633854F22E}"/>
    <dgm:cxn modelId="{234B92CF-135E-41B3-AF99-FB669E9E056E}" type="presOf" srcId="{A2B52AE3-2373-4912-A909-6BE1903EE04C}" destId="{80B51BFC-463F-419D-AA1C-0D0C33B50C4A}" srcOrd="0" destOrd="0" presId="urn:microsoft.com/office/officeart/2005/8/layout/orgChart1"/>
    <dgm:cxn modelId="{753482D3-689F-4820-A6AE-A87E3D5D909E}" type="presOf" srcId="{866CFF04-22B8-4EA8-B976-51315B11B15E}" destId="{47F16E96-3DDE-4552-8F83-A79A253F5A38}" srcOrd="0" destOrd="0" presId="urn:microsoft.com/office/officeart/2005/8/layout/orgChart1"/>
    <dgm:cxn modelId="{29D818D7-864D-4442-B908-BFF6E32BD47B}" srcId="{BC2A3799-0999-4315-B8E8-6D45EFEA5D06}" destId="{9DAC5507-D514-43AE-AFCA-68DFDE7E6604}" srcOrd="3" destOrd="0" parTransId="{0F3D2522-3379-4B83-96FE-1770220EF9E2}" sibTransId="{14C21B61-26FE-4D9D-A8BC-A586831D9B6F}"/>
    <dgm:cxn modelId="{D562B9D9-D6F0-40F2-AC0C-AA000A8198A8}" type="presOf" srcId="{7714CE9F-4F9B-4F6D-B992-6193657635C4}" destId="{32949A65-AC1E-4E5D-97F6-8EAACC77D808}" srcOrd="0" destOrd="0" presId="urn:microsoft.com/office/officeart/2005/8/layout/orgChart1"/>
    <dgm:cxn modelId="{B8CD31E5-24E2-4891-9CE6-17EF9AEAB9AA}" type="presOf" srcId="{DDAA6B9A-B72C-4C1F-8C24-9B4E6F402D53}" destId="{41B97185-3F62-4901-8114-EFA4D1DA48FD}" srcOrd="0" destOrd="0" presId="urn:microsoft.com/office/officeart/2005/8/layout/orgChart1"/>
    <dgm:cxn modelId="{17FE33EB-4878-4474-A416-48449B918C63}" type="presOf" srcId="{74090A4E-FAFA-4581-87E6-968F817387AF}" destId="{28FB0636-EB32-468F-A009-D3C1371A4DBA}" srcOrd="0" destOrd="0" presId="urn:microsoft.com/office/officeart/2005/8/layout/orgChart1"/>
    <dgm:cxn modelId="{AD7754EB-79DA-4550-B54D-AE1EEB0386A8}" type="presOf" srcId="{766275AA-40B7-4968-8B93-32B3A54C4152}" destId="{A60FC7E9-59A0-4731-B894-0BF3787CAA91}" srcOrd="1" destOrd="0" presId="urn:microsoft.com/office/officeart/2005/8/layout/orgChart1"/>
    <dgm:cxn modelId="{AA1B90F0-C3FC-41C4-8B84-1B7AF2D016C7}" type="presOf" srcId="{83611BF5-04EC-45DF-8629-B1018B8663CC}" destId="{BCAC97E9-1663-4ECC-AACD-A2A83F833BD9}" srcOrd="0" destOrd="0" presId="urn:microsoft.com/office/officeart/2005/8/layout/orgChart1"/>
    <dgm:cxn modelId="{7CF0A0F0-9DA7-4E20-A8F5-0DBD28CD07BE}" type="presOf" srcId="{4B3F0E73-33A9-4897-930E-3128D17A989E}" destId="{1490C925-65E7-45A8-9A62-2F492B7A88CF}" srcOrd="0" destOrd="0" presId="urn:microsoft.com/office/officeart/2005/8/layout/orgChart1"/>
    <dgm:cxn modelId="{E00F24F4-678C-4789-879C-B7F597472716}" type="presOf" srcId="{0F3D2522-3379-4B83-96FE-1770220EF9E2}" destId="{20382CA8-F98D-4A3E-8B04-F1FE5CEF5A8B}" srcOrd="0" destOrd="0" presId="urn:microsoft.com/office/officeart/2005/8/layout/orgChart1"/>
    <dgm:cxn modelId="{BB41885C-0E01-41FC-A045-01FDBDD07252}" type="presParOf" srcId="{1B8150CE-F41B-43BA-814D-611F3725B98A}" destId="{75CB2EF9-6230-4F69-92E9-257351640C62}" srcOrd="0" destOrd="0" presId="urn:microsoft.com/office/officeart/2005/8/layout/orgChart1"/>
    <dgm:cxn modelId="{29E03F35-4055-42F7-A6C3-407D2124BF95}" type="presParOf" srcId="{75CB2EF9-6230-4F69-92E9-257351640C62}" destId="{4701B9EA-7C56-4B7A-A3DC-CEC28C3547BC}" srcOrd="0" destOrd="0" presId="urn:microsoft.com/office/officeart/2005/8/layout/orgChart1"/>
    <dgm:cxn modelId="{387ABA83-3303-4A12-BAFD-9E2CDD1B0D61}" type="presParOf" srcId="{4701B9EA-7C56-4B7A-A3DC-CEC28C3547BC}" destId="{96BD5EF3-C0A5-4750-B4B0-C1065AFE4988}" srcOrd="0" destOrd="0" presId="urn:microsoft.com/office/officeart/2005/8/layout/orgChart1"/>
    <dgm:cxn modelId="{698D2783-E0BB-40DD-AC9A-0C00754D9681}" type="presParOf" srcId="{4701B9EA-7C56-4B7A-A3DC-CEC28C3547BC}" destId="{D019AA42-149B-4219-A977-8EA403BB91D7}" srcOrd="1" destOrd="0" presId="urn:microsoft.com/office/officeart/2005/8/layout/orgChart1"/>
    <dgm:cxn modelId="{C60C1077-DED6-4785-B1AB-5F7B2681A008}" type="presParOf" srcId="{75CB2EF9-6230-4F69-92E9-257351640C62}" destId="{47C921C3-25EF-4952-856A-1C637FC78CEC}" srcOrd="1" destOrd="0" presId="urn:microsoft.com/office/officeart/2005/8/layout/orgChart1"/>
    <dgm:cxn modelId="{8979E078-CF2C-42B4-A830-CE87D177B0E8}" type="presParOf" srcId="{47C921C3-25EF-4952-856A-1C637FC78CEC}" destId="{80B51BFC-463F-419D-AA1C-0D0C33B50C4A}" srcOrd="0" destOrd="0" presId="urn:microsoft.com/office/officeart/2005/8/layout/orgChart1"/>
    <dgm:cxn modelId="{087DA7ED-95CB-4156-81C7-79F5C82284C8}" type="presParOf" srcId="{47C921C3-25EF-4952-856A-1C637FC78CEC}" destId="{1A286FCF-345B-4C0E-AB12-526698F2FA8D}" srcOrd="1" destOrd="0" presId="urn:microsoft.com/office/officeart/2005/8/layout/orgChart1"/>
    <dgm:cxn modelId="{A8E29253-E18C-418E-AE03-607F0C8F7361}" type="presParOf" srcId="{1A286FCF-345B-4C0E-AB12-526698F2FA8D}" destId="{0D944EC0-C0C7-4F07-855B-CE10F341BECD}" srcOrd="0" destOrd="0" presId="urn:microsoft.com/office/officeart/2005/8/layout/orgChart1"/>
    <dgm:cxn modelId="{4AA96626-8AD2-45CB-A29D-8D5C10EE96B9}" type="presParOf" srcId="{0D944EC0-C0C7-4F07-855B-CE10F341BECD}" destId="{32949A65-AC1E-4E5D-97F6-8EAACC77D808}" srcOrd="0" destOrd="0" presId="urn:microsoft.com/office/officeart/2005/8/layout/orgChart1"/>
    <dgm:cxn modelId="{FC88BFF4-4059-4039-A79B-925C1BBD1A6F}" type="presParOf" srcId="{0D944EC0-C0C7-4F07-855B-CE10F341BECD}" destId="{2A730A12-4AB5-400E-A132-1E6831341427}" srcOrd="1" destOrd="0" presId="urn:microsoft.com/office/officeart/2005/8/layout/orgChart1"/>
    <dgm:cxn modelId="{5624C3E3-0E25-40DA-A1FD-DF7276AAA12E}" type="presParOf" srcId="{1A286FCF-345B-4C0E-AB12-526698F2FA8D}" destId="{A71B3DF5-F414-4D34-9C0A-FEBD10ACC5BD}" srcOrd="1" destOrd="0" presId="urn:microsoft.com/office/officeart/2005/8/layout/orgChart1"/>
    <dgm:cxn modelId="{EB370EE0-B1DD-48CA-AC25-4C16F8F3A70A}" type="presParOf" srcId="{1A286FCF-345B-4C0E-AB12-526698F2FA8D}" destId="{5AB38EA5-75A2-4751-B130-BDBD58538F31}" srcOrd="2" destOrd="0" presId="urn:microsoft.com/office/officeart/2005/8/layout/orgChart1"/>
    <dgm:cxn modelId="{AA9C7DAA-721F-47B2-9341-BA1C88A50F86}" type="presParOf" srcId="{47C921C3-25EF-4952-856A-1C637FC78CEC}" destId="{161DEEB5-5F33-4227-83CA-0F2BE34D9FDF}" srcOrd="2" destOrd="0" presId="urn:microsoft.com/office/officeart/2005/8/layout/orgChart1"/>
    <dgm:cxn modelId="{2FE4CD23-01D2-497B-A97F-FC87ADDC4B13}" type="presParOf" srcId="{47C921C3-25EF-4952-856A-1C637FC78CEC}" destId="{8F410E57-FA9D-4828-AE02-3CC249871006}" srcOrd="3" destOrd="0" presId="urn:microsoft.com/office/officeart/2005/8/layout/orgChart1"/>
    <dgm:cxn modelId="{1E280F57-B4F6-4C5B-AFBA-A9F01A8AF29B}" type="presParOf" srcId="{8F410E57-FA9D-4828-AE02-3CC249871006}" destId="{3F976A92-E74B-4E73-B2DB-9DCB1A5D34E8}" srcOrd="0" destOrd="0" presId="urn:microsoft.com/office/officeart/2005/8/layout/orgChart1"/>
    <dgm:cxn modelId="{3E63D10D-35DC-4C27-87F4-712DF3D9ED4A}" type="presParOf" srcId="{3F976A92-E74B-4E73-B2DB-9DCB1A5D34E8}" destId="{70CF881D-9144-432B-B509-D8F7ACBD1178}" srcOrd="0" destOrd="0" presId="urn:microsoft.com/office/officeart/2005/8/layout/orgChart1"/>
    <dgm:cxn modelId="{95B602E2-0BE2-4016-B56B-372410E988DD}" type="presParOf" srcId="{3F976A92-E74B-4E73-B2DB-9DCB1A5D34E8}" destId="{7F5BD7AD-88AE-40DB-A177-F15A0FB3B0D0}" srcOrd="1" destOrd="0" presId="urn:microsoft.com/office/officeart/2005/8/layout/orgChart1"/>
    <dgm:cxn modelId="{1FEF2BF0-3973-4407-919F-00F0FEF15525}" type="presParOf" srcId="{8F410E57-FA9D-4828-AE02-3CC249871006}" destId="{35936744-E76E-4D67-87A1-09B51856F419}" srcOrd="1" destOrd="0" presId="urn:microsoft.com/office/officeart/2005/8/layout/orgChart1"/>
    <dgm:cxn modelId="{68A74305-DC89-4DEF-98B7-13F7635DA7C5}" type="presParOf" srcId="{35936744-E76E-4D67-87A1-09B51856F419}" destId="{B932AAF8-2096-4269-9FD9-D8819ECC48B9}" srcOrd="0" destOrd="0" presId="urn:microsoft.com/office/officeart/2005/8/layout/orgChart1"/>
    <dgm:cxn modelId="{6120F5D9-EC11-4793-8429-5C79EC51087B}" type="presParOf" srcId="{35936744-E76E-4D67-87A1-09B51856F419}" destId="{72EFCE0A-159B-48F6-A3E9-DACE438EAB07}" srcOrd="1" destOrd="0" presId="urn:microsoft.com/office/officeart/2005/8/layout/orgChart1"/>
    <dgm:cxn modelId="{C731DA2D-67BF-457F-93FE-4593ECF04EDB}" type="presParOf" srcId="{72EFCE0A-159B-48F6-A3E9-DACE438EAB07}" destId="{750BF2CA-687F-4B92-B2D5-3206D9018B67}" srcOrd="0" destOrd="0" presId="urn:microsoft.com/office/officeart/2005/8/layout/orgChart1"/>
    <dgm:cxn modelId="{FB1274AA-4E16-4A98-81FB-3F0A89450EC8}" type="presParOf" srcId="{750BF2CA-687F-4B92-B2D5-3206D9018B67}" destId="{8AED554A-C29B-4342-BB69-4E6FD06DD0F0}" srcOrd="0" destOrd="0" presId="urn:microsoft.com/office/officeart/2005/8/layout/orgChart1"/>
    <dgm:cxn modelId="{2204C306-CDAC-4982-ACBE-33423A034222}" type="presParOf" srcId="{750BF2CA-687F-4B92-B2D5-3206D9018B67}" destId="{A60FC7E9-59A0-4731-B894-0BF3787CAA91}" srcOrd="1" destOrd="0" presId="urn:microsoft.com/office/officeart/2005/8/layout/orgChart1"/>
    <dgm:cxn modelId="{9B74940D-F720-47FE-8E04-9ADDCD4C224E}" type="presParOf" srcId="{72EFCE0A-159B-48F6-A3E9-DACE438EAB07}" destId="{9E36094E-A792-48F7-B2A1-B3500C883D55}" srcOrd="1" destOrd="0" presId="urn:microsoft.com/office/officeart/2005/8/layout/orgChart1"/>
    <dgm:cxn modelId="{77EC7C6B-6CAF-435D-A25F-6DE5CE8C36F8}" type="presParOf" srcId="{72EFCE0A-159B-48F6-A3E9-DACE438EAB07}" destId="{6942C4A9-5766-4EB4-A985-604A45CEB4A5}" srcOrd="2" destOrd="0" presId="urn:microsoft.com/office/officeart/2005/8/layout/orgChart1"/>
    <dgm:cxn modelId="{16BAC9F4-7217-4955-B614-25C7CA858CE5}" type="presParOf" srcId="{8F410E57-FA9D-4828-AE02-3CC249871006}" destId="{CCCE53E2-837E-43B8-9843-991A9AE5E72D}" srcOrd="2" destOrd="0" presId="urn:microsoft.com/office/officeart/2005/8/layout/orgChart1"/>
    <dgm:cxn modelId="{39A66205-211A-4FB4-B926-E773E9F591AE}" type="presParOf" srcId="{47C921C3-25EF-4952-856A-1C637FC78CEC}" destId="{6AD5A57D-5B46-4D38-9880-CBC3F3DBBB8D}" srcOrd="4" destOrd="0" presId="urn:microsoft.com/office/officeart/2005/8/layout/orgChart1"/>
    <dgm:cxn modelId="{FE916EDA-FC97-47CA-9566-3AC297E13361}" type="presParOf" srcId="{47C921C3-25EF-4952-856A-1C637FC78CEC}" destId="{18F770A6-891C-4358-969D-965004A90B9E}" srcOrd="5" destOrd="0" presId="urn:microsoft.com/office/officeart/2005/8/layout/orgChart1"/>
    <dgm:cxn modelId="{71A40CF7-4688-43E6-8284-2FCE302EDA77}" type="presParOf" srcId="{18F770A6-891C-4358-969D-965004A90B9E}" destId="{396BF9B7-17B8-4C04-998E-EB4883933841}" srcOrd="0" destOrd="0" presId="urn:microsoft.com/office/officeart/2005/8/layout/orgChart1"/>
    <dgm:cxn modelId="{5FEB7C91-4449-48C6-9B35-D97E7EE6821F}" type="presParOf" srcId="{396BF9B7-17B8-4C04-998E-EB4883933841}" destId="{BCAC97E9-1663-4ECC-AACD-A2A83F833BD9}" srcOrd="0" destOrd="0" presId="urn:microsoft.com/office/officeart/2005/8/layout/orgChart1"/>
    <dgm:cxn modelId="{6756283B-5AAC-4D46-903B-51748E080C3C}" type="presParOf" srcId="{396BF9B7-17B8-4C04-998E-EB4883933841}" destId="{CC8A4EC0-03E1-48E0-8008-8D8AB804FE0B}" srcOrd="1" destOrd="0" presId="urn:microsoft.com/office/officeart/2005/8/layout/orgChart1"/>
    <dgm:cxn modelId="{4D0B1E78-728B-44FF-A745-49A39A787DE0}" type="presParOf" srcId="{18F770A6-891C-4358-969D-965004A90B9E}" destId="{4DEAD7AD-E267-4DCD-A812-078D90584DFA}" srcOrd="1" destOrd="0" presId="urn:microsoft.com/office/officeart/2005/8/layout/orgChart1"/>
    <dgm:cxn modelId="{3E2F159B-A59D-4B6A-A0D4-C621E58EE311}" type="presParOf" srcId="{4DEAD7AD-E267-4DCD-A812-078D90584DFA}" destId="{47F16E96-3DDE-4552-8F83-A79A253F5A38}" srcOrd="0" destOrd="0" presId="urn:microsoft.com/office/officeart/2005/8/layout/orgChart1"/>
    <dgm:cxn modelId="{59292B69-75D8-485A-825E-AAA04B690F49}" type="presParOf" srcId="{4DEAD7AD-E267-4DCD-A812-078D90584DFA}" destId="{CF7760C4-4008-4AD2-9515-AAF48C5A8ABD}" srcOrd="1" destOrd="0" presId="urn:microsoft.com/office/officeart/2005/8/layout/orgChart1"/>
    <dgm:cxn modelId="{B1842CFF-C5E6-4A03-948A-C8E86725FFA1}" type="presParOf" srcId="{CF7760C4-4008-4AD2-9515-AAF48C5A8ABD}" destId="{B72DE378-F58B-47CC-AD79-CCD7D9E6A89F}" srcOrd="0" destOrd="0" presId="urn:microsoft.com/office/officeart/2005/8/layout/orgChart1"/>
    <dgm:cxn modelId="{AECC4615-F302-4DFE-BAA6-7395FB0EE7EF}" type="presParOf" srcId="{B72DE378-F58B-47CC-AD79-CCD7D9E6A89F}" destId="{593898B5-E2FB-4B06-A4D5-9225743A2493}" srcOrd="0" destOrd="0" presId="urn:microsoft.com/office/officeart/2005/8/layout/orgChart1"/>
    <dgm:cxn modelId="{1EA58FB1-83E3-4524-9891-F55E4447E341}" type="presParOf" srcId="{B72DE378-F58B-47CC-AD79-CCD7D9E6A89F}" destId="{2C6643DF-AE04-4D5D-A890-3DE4C6F0D454}" srcOrd="1" destOrd="0" presId="urn:microsoft.com/office/officeart/2005/8/layout/orgChart1"/>
    <dgm:cxn modelId="{FC81BD52-4E08-4A96-9AF6-67DEC639856F}" type="presParOf" srcId="{CF7760C4-4008-4AD2-9515-AAF48C5A8ABD}" destId="{0A74022E-B2A4-4411-8FB4-1876C9A6DB44}" srcOrd="1" destOrd="0" presId="urn:microsoft.com/office/officeart/2005/8/layout/orgChart1"/>
    <dgm:cxn modelId="{271F1E69-EFF9-494C-BE83-57E360D86C2F}" type="presParOf" srcId="{CF7760C4-4008-4AD2-9515-AAF48C5A8ABD}" destId="{2500656E-80B1-4CC7-B671-95331CB600D2}" srcOrd="2" destOrd="0" presId="urn:microsoft.com/office/officeart/2005/8/layout/orgChart1"/>
    <dgm:cxn modelId="{A72B750D-7673-4069-9D52-E26FE229369C}" type="presParOf" srcId="{4DEAD7AD-E267-4DCD-A812-078D90584DFA}" destId="{0DB07822-EF52-42B7-B547-24947C59EAF5}" srcOrd="2" destOrd="0" presId="urn:microsoft.com/office/officeart/2005/8/layout/orgChart1"/>
    <dgm:cxn modelId="{AAC9C35A-4318-4311-869D-B24657E012BB}" type="presParOf" srcId="{4DEAD7AD-E267-4DCD-A812-078D90584DFA}" destId="{CDE538B5-0FC7-4339-AFA6-930955DC5FC9}" srcOrd="3" destOrd="0" presId="urn:microsoft.com/office/officeart/2005/8/layout/orgChart1"/>
    <dgm:cxn modelId="{19DA0C07-9D3B-4D4C-A20B-7AF04C06AC5E}" type="presParOf" srcId="{CDE538B5-0FC7-4339-AFA6-930955DC5FC9}" destId="{A1C17A6D-23D6-43B7-8DB4-EA7469B49AFA}" srcOrd="0" destOrd="0" presId="urn:microsoft.com/office/officeart/2005/8/layout/orgChart1"/>
    <dgm:cxn modelId="{EE36556C-443C-40EF-B58E-59C42F3EE667}" type="presParOf" srcId="{A1C17A6D-23D6-43B7-8DB4-EA7469B49AFA}" destId="{28FB0636-EB32-468F-A009-D3C1371A4DBA}" srcOrd="0" destOrd="0" presId="urn:microsoft.com/office/officeart/2005/8/layout/orgChart1"/>
    <dgm:cxn modelId="{46691B40-08ED-441A-AC1C-22C28E70EB03}" type="presParOf" srcId="{A1C17A6D-23D6-43B7-8DB4-EA7469B49AFA}" destId="{57099AA8-1969-480E-A87B-7FD780A0DFFF}" srcOrd="1" destOrd="0" presId="urn:microsoft.com/office/officeart/2005/8/layout/orgChart1"/>
    <dgm:cxn modelId="{A1EA0995-5561-4795-83E0-729A0CE01E3A}" type="presParOf" srcId="{CDE538B5-0FC7-4339-AFA6-930955DC5FC9}" destId="{BFE0B3DB-DA53-4DE1-AD1F-31A02AC9D832}" srcOrd="1" destOrd="0" presId="urn:microsoft.com/office/officeart/2005/8/layout/orgChart1"/>
    <dgm:cxn modelId="{4D056D6C-38D1-4502-90D4-6E3541623BEE}" type="presParOf" srcId="{CDE538B5-0FC7-4339-AFA6-930955DC5FC9}" destId="{6BA6BB02-34F8-415A-8987-D8A5320EF923}" srcOrd="2" destOrd="0" presId="urn:microsoft.com/office/officeart/2005/8/layout/orgChart1"/>
    <dgm:cxn modelId="{92338EA0-9DF1-4271-A584-2EDF1F2C44DF}" type="presParOf" srcId="{4DEAD7AD-E267-4DCD-A812-078D90584DFA}" destId="{41B97185-3F62-4901-8114-EFA4D1DA48FD}" srcOrd="4" destOrd="0" presId="urn:microsoft.com/office/officeart/2005/8/layout/orgChart1"/>
    <dgm:cxn modelId="{11A4F6D1-47FE-4D35-9220-6E1959AF3F06}" type="presParOf" srcId="{4DEAD7AD-E267-4DCD-A812-078D90584DFA}" destId="{4420918C-1F50-4705-AB59-F1C064E959B2}" srcOrd="5" destOrd="0" presId="urn:microsoft.com/office/officeart/2005/8/layout/orgChart1"/>
    <dgm:cxn modelId="{73654C17-8003-4B09-A6B3-1B9FF7508300}" type="presParOf" srcId="{4420918C-1F50-4705-AB59-F1C064E959B2}" destId="{4DA2325B-BDCC-4534-B1A0-0CF9C082EA99}" srcOrd="0" destOrd="0" presId="urn:microsoft.com/office/officeart/2005/8/layout/orgChart1"/>
    <dgm:cxn modelId="{C25F526F-B4C2-4037-9D00-6CF9D84859AB}" type="presParOf" srcId="{4DA2325B-BDCC-4534-B1A0-0CF9C082EA99}" destId="{1490C925-65E7-45A8-9A62-2F492B7A88CF}" srcOrd="0" destOrd="0" presId="urn:microsoft.com/office/officeart/2005/8/layout/orgChart1"/>
    <dgm:cxn modelId="{36905BFF-23E7-4CEF-9DE4-759BA54C0589}" type="presParOf" srcId="{4DA2325B-BDCC-4534-B1A0-0CF9C082EA99}" destId="{04759B44-0254-4C92-9773-8684388EF0E8}" srcOrd="1" destOrd="0" presId="urn:microsoft.com/office/officeart/2005/8/layout/orgChart1"/>
    <dgm:cxn modelId="{BD6BBFC5-8A73-496E-877F-77F6977D2CE1}" type="presParOf" srcId="{4420918C-1F50-4705-AB59-F1C064E959B2}" destId="{FCE29269-E184-4F1C-91BE-511EBBBEB257}" srcOrd="1" destOrd="0" presId="urn:microsoft.com/office/officeart/2005/8/layout/orgChart1"/>
    <dgm:cxn modelId="{3D550EF8-6C28-4B07-9339-3EDAA0097829}" type="presParOf" srcId="{4420918C-1F50-4705-AB59-F1C064E959B2}" destId="{3EA7CD92-3462-40C1-8B16-1EB3EC005EB9}" srcOrd="2" destOrd="0" presId="urn:microsoft.com/office/officeart/2005/8/layout/orgChart1"/>
    <dgm:cxn modelId="{31DDA9E3-FDCC-428E-8563-B64A60DD8F56}" type="presParOf" srcId="{18F770A6-891C-4358-969D-965004A90B9E}" destId="{2C98F57B-0E8E-470F-9CF1-4D75FC6CFCB0}" srcOrd="2" destOrd="0" presId="urn:microsoft.com/office/officeart/2005/8/layout/orgChart1"/>
    <dgm:cxn modelId="{A2C9D96E-0E04-4FA7-B2BB-0F0BC7D706AD}" type="presParOf" srcId="{47C921C3-25EF-4952-856A-1C637FC78CEC}" destId="{20382CA8-F98D-4A3E-8B04-F1FE5CEF5A8B}" srcOrd="6" destOrd="0" presId="urn:microsoft.com/office/officeart/2005/8/layout/orgChart1"/>
    <dgm:cxn modelId="{86084B15-69CD-436F-B794-2E69DFFFF822}" type="presParOf" srcId="{47C921C3-25EF-4952-856A-1C637FC78CEC}" destId="{85CD77DC-F3FC-420B-80C1-B85F333D5428}" srcOrd="7" destOrd="0" presId="urn:microsoft.com/office/officeart/2005/8/layout/orgChart1"/>
    <dgm:cxn modelId="{C27913C8-D0B1-4F2B-BC1C-5ED216B5E068}" type="presParOf" srcId="{85CD77DC-F3FC-420B-80C1-B85F333D5428}" destId="{69F01A23-C7F9-4546-A0DB-D5F2CC70340B}" srcOrd="0" destOrd="0" presId="urn:microsoft.com/office/officeart/2005/8/layout/orgChart1"/>
    <dgm:cxn modelId="{888294DE-E7BD-4B73-A7F0-7B992DECDBBB}" type="presParOf" srcId="{69F01A23-C7F9-4546-A0DB-D5F2CC70340B}" destId="{CC6DF9BE-0FC0-4BE9-8D1E-484E2A2770EB}" srcOrd="0" destOrd="0" presId="urn:microsoft.com/office/officeart/2005/8/layout/orgChart1"/>
    <dgm:cxn modelId="{B3C4D865-43CC-4129-960D-C8BBFE05C74E}" type="presParOf" srcId="{69F01A23-C7F9-4546-A0DB-D5F2CC70340B}" destId="{F9F00EB2-FDC4-44C2-B6C6-16F6F8C6F43A}" srcOrd="1" destOrd="0" presId="urn:microsoft.com/office/officeart/2005/8/layout/orgChart1"/>
    <dgm:cxn modelId="{50CE0123-5572-4D3C-9B60-DA8537AEDE9D}" type="presParOf" srcId="{85CD77DC-F3FC-420B-80C1-B85F333D5428}" destId="{A9A141F0-7FF0-4E44-87B3-EEEFD060CCA9}" srcOrd="1" destOrd="0" presId="urn:microsoft.com/office/officeart/2005/8/layout/orgChart1"/>
    <dgm:cxn modelId="{7F834CB9-F413-4DA7-A7E8-E1D0F1EF9529}" type="presParOf" srcId="{85CD77DC-F3FC-420B-80C1-B85F333D5428}" destId="{0D9D224A-3AD3-41DB-9E8A-9DCC8772CCEB}" srcOrd="2" destOrd="0" presId="urn:microsoft.com/office/officeart/2005/8/layout/orgChart1"/>
    <dgm:cxn modelId="{C1D19041-B467-433B-BC5D-7A2EE2141796}" type="presParOf" srcId="{75CB2EF9-6230-4F69-92E9-257351640C62}" destId="{B106AC9D-25AD-4658-8A96-ECDC7E12345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A4C4C-39A7-46E3-A16F-3302DFA84C92}">
      <dsp:nvSpPr>
        <dsp:cNvPr id="0" name=""/>
        <dsp:cNvSpPr/>
      </dsp:nvSpPr>
      <dsp:spPr>
        <a:xfrm>
          <a:off x="780036" y="0"/>
          <a:ext cx="8840419" cy="475191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FEA94-ACB8-42EB-A5C1-328DFC418C55}">
      <dsp:nvSpPr>
        <dsp:cNvPr id="0" name=""/>
        <dsp:cNvSpPr/>
      </dsp:nvSpPr>
      <dsp:spPr>
        <a:xfrm>
          <a:off x="1119" y="1339917"/>
          <a:ext cx="2723318" cy="20720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1 December 2019</a:t>
          </a:r>
          <a:endParaRPr lang="en-AU" sz="2000" b="1" kern="1200" dirty="0"/>
        </a:p>
        <a:p>
          <a:pPr marL="0" lvl="0" indent="0" algn="ctr" defTabSz="1066800">
            <a:lnSpc>
              <a:spcPct val="90000"/>
            </a:lnSpc>
            <a:spcBef>
              <a:spcPct val="0"/>
            </a:spcBef>
            <a:spcAft>
              <a:spcPct val="35000"/>
            </a:spcAft>
            <a:buNone/>
          </a:pPr>
          <a:r>
            <a:rPr lang="en-AU" sz="2000" kern="1200" dirty="0"/>
            <a:t>AEMO procedures updated for both 5MS and GS</a:t>
          </a:r>
        </a:p>
      </dsp:txBody>
      <dsp:txXfrm>
        <a:off x="102270" y="1441068"/>
        <a:ext cx="2521016" cy="1869780"/>
      </dsp:txXfrm>
    </dsp:sp>
    <dsp:sp modelId="{23B2F23F-4287-48D8-9C0B-55EAEAFF95A2}">
      <dsp:nvSpPr>
        <dsp:cNvPr id="0" name=""/>
        <dsp:cNvSpPr/>
      </dsp:nvSpPr>
      <dsp:spPr>
        <a:xfrm>
          <a:off x="2834131" y="1309476"/>
          <a:ext cx="2461855" cy="21329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1 July 2021</a:t>
          </a:r>
        </a:p>
        <a:p>
          <a:pPr marL="0" lvl="0" indent="0" algn="ctr" defTabSz="1066800">
            <a:lnSpc>
              <a:spcPct val="90000"/>
            </a:lnSpc>
            <a:spcBef>
              <a:spcPct val="0"/>
            </a:spcBef>
            <a:spcAft>
              <a:spcPct val="35000"/>
            </a:spcAft>
            <a:buNone/>
          </a:pPr>
          <a:r>
            <a:rPr lang="en-AU" sz="2100" kern="1200" dirty="0"/>
            <a:t>5MS begins</a:t>
          </a:r>
        </a:p>
        <a:p>
          <a:pPr marL="0" lvl="0" indent="0" algn="ctr" defTabSz="1066800">
            <a:lnSpc>
              <a:spcPct val="90000"/>
            </a:lnSpc>
            <a:spcBef>
              <a:spcPct val="0"/>
            </a:spcBef>
            <a:spcAft>
              <a:spcPct val="35000"/>
            </a:spcAft>
            <a:buNone/>
          </a:pPr>
          <a:r>
            <a:rPr lang="en-AU" sz="2100" kern="1200" dirty="0"/>
            <a:t>AEMO starts publishing UFE data (‘soft start’)</a:t>
          </a:r>
        </a:p>
      </dsp:txBody>
      <dsp:txXfrm>
        <a:off x="2938254" y="1413599"/>
        <a:ext cx="2253609" cy="1924718"/>
      </dsp:txXfrm>
    </dsp:sp>
    <dsp:sp modelId="{887C991F-53C1-49EF-8577-4BA702E645B3}">
      <dsp:nvSpPr>
        <dsp:cNvPr id="0" name=""/>
        <dsp:cNvSpPr/>
      </dsp:nvSpPr>
      <dsp:spPr>
        <a:xfrm>
          <a:off x="5405678" y="1318077"/>
          <a:ext cx="2442000" cy="21157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6 February 2022</a:t>
          </a:r>
        </a:p>
        <a:p>
          <a:pPr marL="0" lvl="0" indent="0" algn="ctr" defTabSz="1066800">
            <a:lnSpc>
              <a:spcPct val="90000"/>
            </a:lnSpc>
            <a:spcBef>
              <a:spcPct val="0"/>
            </a:spcBef>
            <a:spcAft>
              <a:spcPct val="35000"/>
            </a:spcAft>
            <a:buNone/>
          </a:pPr>
          <a:r>
            <a:rPr lang="en-AU" sz="2000" kern="1200" dirty="0"/>
            <a:t>GS begins</a:t>
          </a:r>
          <a:endParaRPr lang="en-AU" sz="2400" kern="1200" dirty="0"/>
        </a:p>
      </dsp:txBody>
      <dsp:txXfrm>
        <a:off x="5508961" y="1421360"/>
        <a:ext cx="2235434" cy="1909196"/>
      </dsp:txXfrm>
    </dsp:sp>
    <dsp:sp modelId="{4C1869E0-ED14-4D0E-9916-245E245C7CA6}">
      <dsp:nvSpPr>
        <dsp:cNvPr id="0" name=""/>
        <dsp:cNvSpPr/>
      </dsp:nvSpPr>
      <dsp:spPr>
        <a:xfrm>
          <a:off x="7957372" y="1318077"/>
          <a:ext cx="2442000" cy="21157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b="1" kern="1200" dirty="0"/>
            <a:t>1 March 2022</a:t>
          </a:r>
        </a:p>
        <a:p>
          <a:pPr marL="0" lvl="0" indent="0" algn="ctr" defTabSz="1200150">
            <a:lnSpc>
              <a:spcPct val="90000"/>
            </a:lnSpc>
            <a:spcBef>
              <a:spcPct val="0"/>
            </a:spcBef>
            <a:spcAft>
              <a:spcPct val="35000"/>
            </a:spcAft>
            <a:buNone/>
          </a:pPr>
          <a:r>
            <a:rPr lang="en-AU" sz="2700" kern="1200" dirty="0"/>
            <a:t>AEMO’s first annual report on UFE trends </a:t>
          </a:r>
        </a:p>
      </dsp:txBody>
      <dsp:txXfrm>
        <a:off x="8060655" y="1421360"/>
        <a:ext cx="2235434" cy="190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82CA8-F98D-4A3E-8B04-F1FE5CEF5A8B}">
      <dsp:nvSpPr>
        <dsp:cNvPr id="0" name=""/>
        <dsp:cNvSpPr/>
      </dsp:nvSpPr>
      <dsp:spPr>
        <a:xfrm>
          <a:off x="4489373" y="1137777"/>
          <a:ext cx="3367030" cy="530316"/>
        </a:xfrm>
        <a:custGeom>
          <a:avLst/>
          <a:gdLst/>
          <a:ahLst/>
          <a:cxnLst/>
          <a:rect l="0" t="0" r="0" b="0"/>
          <a:pathLst>
            <a:path>
              <a:moveTo>
                <a:pt x="0" y="0"/>
              </a:moveTo>
              <a:lnTo>
                <a:pt x="0" y="386749"/>
              </a:lnTo>
              <a:lnTo>
                <a:pt x="3367030" y="386749"/>
              </a:lnTo>
              <a:lnTo>
                <a:pt x="3367030" y="53031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B97185-3F62-4901-8114-EFA4D1DA48FD}">
      <dsp:nvSpPr>
        <dsp:cNvPr id="0" name=""/>
        <dsp:cNvSpPr/>
      </dsp:nvSpPr>
      <dsp:spPr>
        <a:xfrm>
          <a:off x="5104070" y="2518204"/>
          <a:ext cx="291103" cy="2263715"/>
        </a:xfrm>
        <a:custGeom>
          <a:avLst/>
          <a:gdLst/>
          <a:ahLst/>
          <a:cxnLst/>
          <a:rect l="0" t="0" r="0" b="0"/>
          <a:pathLst>
            <a:path>
              <a:moveTo>
                <a:pt x="0" y="0"/>
              </a:moveTo>
              <a:lnTo>
                <a:pt x="0" y="2263715"/>
              </a:lnTo>
              <a:lnTo>
                <a:pt x="291103" y="22637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07822-EF52-42B7-B547-24947C59EAF5}">
      <dsp:nvSpPr>
        <dsp:cNvPr id="0" name=""/>
        <dsp:cNvSpPr/>
      </dsp:nvSpPr>
      <dsp:spPr>
        <a:xfrm>
          <a:off x="5104070" y="2518204"/>
          <a:ext cx="274518" cy="1366104"/>
        </a:xfrm>
        <a:custGeom>
          <a:avLst/>
          <a:gdLst/>
          <a:ahLst/>
          <a:cxnLst/>
          <a:rect l="0" t="0" r="0" b="0"/>
          <a:pathLst>
            <a:path>
              <a:moveTo>
                <a:pt x="0" y="0"/>
              </a:moveTo>
              <a:lnTo>
                <a:pt x="0" y="1366104"/>
              </a:lnTo>
              <a:lnTo>
                <a:pt x="274518" y="13661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F16E96-3DDE-4552-8F83-A79A253F5A38}">
      <dsp:nvSpPr>
        <dsp:cNvPr id="0" name=""/>
        <dsp:cNvSpPr/>
      </dsp:nvSpPr>
      <dsp:spPr>
        <a:xfrm>
          <a:off x="5104070" y="2518204"/>
          <a:ext cx="293606" cy="531274"/>
        </a:xfrm>
        <a:custGeom>
          <a:avLst/>
          <a:gdLst/>
          <a:ahLst/>
          <a:cxnLst/>
          <a:rect l="0" t="0" r="0" b="0"/>
          <a:pathLst>
            <a:path>
              <a:moveTo>
                <a:pt x="0" y="0"/>
              </a:moveTo>
              <a:lnTo>
                <a:pt x="0" y="531274"/>
              </a:lnTo>
              <a:lnTo>
                <a:pt x="293606" y="53127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5A57D-5B46-4D38-9880-CBC3F3DBBB8D}">
      <dsp:nvSpPr>
        <dsp:cNvPr id="0" name=""/>
        <dsp:cNvSpPr/>
      </dsp:nvSpPr>
      <dsp:spPr>
        <a:xfrm>
          <a:off x="4489373" y="1137777"/>
          <a:ext cx="1298142" cy="523924"/>
        </a:xfrm>
        <a:custGeom>
          <a:avLst/>
          <a:gdLst/>
          <a:ahLst/>
          <a:cxnLst/>
          <a:rect l="0" t="0" r="0" b="0"/>
          <a:pathLst>
            <a:path>
              <a:moveTo>
                <a:pt x="0" y="0"/>
              </a:moveTo>
              <a:lnTo>
                <a:pt x="0" y="380357"/>
              </a:lnTo>
              <a:lnTo>
                <a:pt x="1298142" y="380357"/>
              </a:lnTo>
              <a:lnTo>
                <a:pt x="1298142" y="5239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2AAF8-2096-4269-9FD9-D8819ECC48B9}">
      <dsp:nvSpPr>
        <dsp:cNvPr id="0" name=""/>
        <dsp:cNvSpPr/>
      </dsp:nvSpPr>
      <dsp:spPr>
        <a:xfrm>
          <a:off x="2795779" y="2556995"/>
          <a:ext cx="326665" cy="484409"/>
        </a:xfrm>
        <a:custGeom>
          <a:avLst/>
          <a:gdLst/>
          <a:ahLst/>
          <a:cxnLst/>
          <a:rect l="0" t="0" r="0" b="0"/>
          <a:pathLst>
            <a:path>
              <a:moveTo>
                <a:pt x="0" y="0"/>
              </a:moveTo>
              <a:lnTo>
                <a:pt x="0" y="484409"/>
              </a:lnTo>
              <a:lnTo>
                <a:pt x="326665" y="4844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1DEEB5-5F33-4227-83CA-0F2BE34D9FDF}">
      <dsp:nvSpPr>
        <dsp:cNvPr id="0" name=""/>
        <dsp:cNvSpPr/>
      </dsp:nvSpPr>
      <dsp:spPr>
        <a:xfrm>
          <a:off x="3427699" y="1137777"/>
          <a:ext cx="1061673" cy="530344"/>
        </a:xfrm>
        <a:custGeom>
          <a:avLst/>
          <a:gdLst/>
          <a:ahLst/>
          <a:cxnLst/>
          <a:rect l="0" t="0" r="0" b="0"/>
          <a:pathLst>
            <a:path>
              <a:moveTo>
                <a:pt x="1061673" y="0"/>
              </a:moveTo>
              <a:lnTo>
                <a:pt x="1061673" y="386776"/>
              </a:lnTo>
              <a:lnTo>
                <a:pt x="0" y="386776"/>
              </a:lnTo>
              <a:lnTo>
                <a:pt x="0" y="53034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51BFC-463F-419D-AA1C-0D0C33B50C4A}">
      <dsp:nvSpPr>
        <dsp:cNvPr id="0" name=""/>
        <dsp:cNvSpPr/>
      </dsp:nvSpPr>
      <dsp:spPr>
        <a:xfrm>
          <a:off x="1395859" y="1137777"/>
          <a:ext cx="3093513" cy="521230"/>
        </a:xfrm>
        <a:custGeom>
          <a:avLst/>
          <a:gdLst/>
          <a:ahLst/>
          <a:cxnLst/>
          <a:rect l="0" t="0" r="0" b="0"/>
          <a:pathLst>
            <a:path>
              <a:moveTo>
                <a:pt x="3093513" y="0"/>
              </a:moveTo>
              <a:lnTo>
                <a:pt x="3093513" y="377663"/>
              </a:lnTo>
              <a:lnTo>
                <a:pt x="0" y="377663"/>
              </a:lnTo>
              <a:lnTo>
                <a:pt x="0" y="52123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BD5EF3-C0A5-4750-B4B0-C1065AFE4988}">
      <dsp:nvSpPr>
        <dsp:cNvPr id="0" name=""/>
        <dsp:cNvSpPr/>
      </dsp:nvSpPr>
      <dsp:spPr>
        <a:xfrm>
          <a:off x="3475678" y="0"/>
          <a:ext cx="2027389" cy="11377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Market readiness strategy</a:t>
          </a:r>
        </a:p>
      </dsp:txBody>
      <dsp:txXfrm>
        <a:off x="3475678" y="0"/>
        <a:ext cx="2027389" cy="1137777"/>
      </dsp:txXfrm>
    </dsp:sp>
    <dsp:sp modelId="{32949A65-AC1E-4E5D-97F6-8EAACC77D808}">
      <dsp:nvSpPr>
        <dsp:cNvPr id="0" name=""/>
        <dsp:cNvSpPr/>
      </dsp:nvSpPr>
      <dsp:spPr>
        <a:xfrm>
          <a:off x="623399" y="1659008"/>
          <a:ext cx="1544921" cy="9087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Industry readiness reporting plan</a:t>
          </a:r>
        </a:p>
      </dsp:txBody>
      <dsp:txXfrm>
        <a:off x="623399" y="1659008"/>
        <a:ext cx="1544921" cy="908760"/>
      </dsp:txXfrm>
    </dsp:sp>
    <dsp:sp modelId="{70CF881D-9144-432B-B509-D8F7ACBD1178}">
      <dsp:nvSpPr>
        <dsp:cNvPr id="0" name=""/>
        <dsp:cNvSpPr/>
      </dsp:nvSpPr>
      <dsp:spPr>
        <a:xfrm>
          <a:off x="2637799" y="1668121"/>
          <a:ext cx="1579801" cy="888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Industry testing and market trials strategy</a:t>
          </a:r>
        </a:p>
      </dsp:txBody>
      <dsp:txXfrm>
        <a:off x="2637799" y="1668121"/>
        <a:ext cx="1579801" cy="888873"/>
      </dsp:txXfrm>
    </dsp:sp>
    <dsp:sp modelId="{8AED554A-C29B-4342-BB69-4E6FD06DD0F0}">
      <dsp:nvSpPr>
        <dsp:cNvPr id="0" name=""/>
        <dsp:cNvSpPr/>
      </dsp:nvSpPr>
      <dsp:spPr>
        <a:xfrm>
          <a:off x="3122444" y="2699578"/>
          <a:ext cx="1367307" cy="6836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Market trial / industry test plans</a:t>
          </a:r>
        </a:p>
      </dsp:txBody>
      <dsp:txXfrm>
        <a:off x="3122444" y="2699578"/>
        <a:ext cx="1367307" cy="683653"/>
      </dsp:txXfrm>
    </dsp:sp>
    <dsp:sp modelId="{BCAC97E9-1663-4ECC-AACD-A2A83F833BD9}">
      <dsp:nvSpPr>
        <dsp:cNvPr id="0" name=""/>
        <dsp:cNvSpPr/>
      </dsp:nvSpPr>
      <dsp:spPr>
        <a:xfrm>
          <a:off x="4933208" y="1661702"/>
          <a:ext cx="1708615" cy="856502"/>
        </a:xfrm>
        <a:prstGeom prst="rect">
          <a:avLst/>
        </a:prstGeom>
        <a:solidFill>
          <a:schemeClr val="accent4">
            <a:hueOff val="0"/>
            <a:satOff val="0"/>
            <a:lumOff val="0"/>
            <a:alphaOff val="0"/>
          </a:schemeClr>
        </a:solidFill>
        <a:ln w="25400"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Industry transition and go-live strategy</a:t>
          </a:r>
        </a:p>
      </dsp:txBody>
      <dsp:txXfrm>
        <a:off x="4933208" y="1661702"/>
        <a:ext cx="1708615" cy="856502"/>
      </dsp:txXfrm>
    </dsp:sp>
    <dsp:sp modelId="{593898B5-E2FB-4B06-A4D5-9225743A2493}">
      <dsp:nvSpPr>
        <dsp:cNvPr id="0" name=""/>
        <dsp:cNvSpPr/>
      </dsp:nvSpPr>
      <dsp:spPr>
        <a:xfrm>
          <a:off x="5397676" y="2707652"/>
          <a:ext cx="2003953" cy="683653"/>
        </a:xfrm>
        <a:prstGeom prst="rect">
          <a:avLst/>
        </a:prstGeom>
        <a:solidFill>
          <a:schemeClr val="accent5">
            <a:hueOff val="0"/>
            <a:satOff val="0"/>
            <a:lumOff val="0"/>
            <a:alphaOff val="0"/>
          </a:schemeClr>
        </a:solidFill>
        <a:ln w="28575"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Transition plans</a:t>
          </a:r>
        </a:p>
      </dsp:txBody>
      <dsp:txXfrm>
        <a:off x="5397676" y="2707652"/>
        <a:ext cx="2003953" cy="683653"/>
      </dsp:txXfrm>
    </dsp:sp>
    <dsp:sp modelId="{28FB0636-EB32-468F-A009-D3C1371A4DBA}">
      <dsp:nvSpPr>
        <dsp:cNvPr id="0" name=""/>
        <dsp:cNvSpPr/>
      </dsp:nvSpPr>
      <dsp:spPr>
        <a:xfrm>
          <a:off x="5378588" y="3542482"/>
          <a:ext cx="1367307" cy="6836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Cutover plans</a:t>
          </a:r>
        </a:p>
      </dsp:txBody>
      <dsp:txXfrm>
        <a:off x="5378588" y="3542482"/>
        <a:ext cx="1367307" cy="683653"/>
      </dsp:txXfrm>
    </dsp:sp>
    <dsp:sp modelId="{1490C925-65E7-45A8-9A62-2F492B7A88CF}">
      <dsp:nvSpPr>
        <dsp:cNvPr id="0" name=""/>
        <dsp:cNvSpPr/>
      </dsp:nvSpPr>
      <dsp:spPr>
        <a:xfrm>
          <a:off x="5395174" y="4440092"/>
          <a:ext cx="1367307" cy="6836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Industry contingency plan</a:t>
          </a:r>
        </a:p>
      </dsp:txBody>
      <dsp:txXfrm>
        <a:off x="5395174" y="4440092"/>
        <a:ext cx="1367307" cy="683653"/>
      </dsp:txXfrm>
    </dsp:sp>
    <dsp:sp modelId="{CC6DF9BE-0FC0-4BE9-8D1E-484E2A2770EB}">
      <dsp:nvSpPr>
        <dsp:cNvPr id="0" name=""/>
        <dsp:cNvSpPr/>
      </dsp:nvSpPr>
      <dsp:spPr>
        <a:xfrm>
          <a:off x="7120422" y="1668094"/>
          <a:ext cx="1471961" cy="841270"/>
        </a:xfrm>
        <a:prstGeom prst="rect">
          <a:avLst/>
        </a:prstGeom>
        <a:solidFill>
          <a:schemeClr val="accent4">
            <a:hueOff val="0"/>
            <a:satOff val="0"/>
            <a:lumOff val="0"/>
            <a:alphaOff val="0"/>
          </a:schemeClr>
        </a:solidFill>
        <a:ln w="28575"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Metering service provider accreditation update plan</a:t>
          </a:r>
        </a:p>
      </dsp:txBody>
      <dsp:txXfrm>
        <a:off x="7120422" y="1668094"/>
        <a:ext cx="1471961" cy="8412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en-AU" dirty="0"/>
          </a:p>
        </p:txBody>
      </p:sp>
      <p:sp>
        <p:nvSpPr>
          <p:cNvPr id="3" name="Date Placeholder 2"/>
          <p:cNvSpPr>
            <a:spLocks noGrp="1"/>
          </p:cNvSpPr>
          <p:nvPr>
            <p:ph type="dt" sz="quarter" idx="1"/>
          </p:nvPr>
        </p:nvSpPr>
        <p:spPr>
          <a:xfrm>
            <a:off x="3849826" y="0"/>
            <a:ext cx="2946246" cy="495619"/>
          </a:xfrm>
          <a:prstGeom prst="rect">
            <a:avLst/>
          </a:prstGeom>
        </p:spPr>
        <p:txBody>
          <a:bodyPr vert="horz" lIns="91815" tIns="45907" rIns="91815" bIns="45907" rtlCol="0"/>
          <a:lstStyle>
            <a:lvl1pPr algn="r">
              <a:defRPr sz="1200"/>
            </a:lvl1pPr>
          </a:lstStyle>
          <a:p>
            <a:fld id="{98259DE2-C421-4E13-9F76-51845421A3DE}" type="datetimeFigureOut">
              <a:rPr lang="en-AU" smtClean="0"/>
              <a:t>3/06/2021</a:t>
            </a:fld>
            <a:endParaRPr lang="en-AU" dirty="0"/>
          </a:p>
        </p:txBody>
      </p:sp>
      <p:sp>
        <p:nvSpPr>
          <p:cNvPr id="4" name="Footer Placeholder 3"/>
          <p:cNvSpPr>
            <a:spLocks noGrp="1"/>
          </p:cNvSpPr>
          <p:nvPr>
            <p:ph type="ftr" sz="quarter" idx="2"/>
          </p:nvPr>
        </p:nvSpPr>
        <p:spPr>
          <a:xfrm>
            <a:off x="0" y="9377044"/>
            <a:ext cx="2946247" cy="495619"/>
          </a:xfrm>
          <a:prstGeom prst="rect">
            <a:avLst/>
          </a:prstGeom>
        </p:spPr>
        <p:txBody>
          <a:bodyPr vert="horz" lIns="91815" tIns="45907" rIns="91815" bIns="45907"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826" y="9377044"/>
            <a:ext cx="2946246" cy="495619"/>
          </a:xfrm>
          <a:prstGeom prst="rect">
            <a:avLst/>
          </a:prstGeom>
        </p:spPr>
        <p:txBody>
          <a:bodyPr vert="horz" lIns="91815" tIns="45907" rIns="91815" bIns="45907" rtlCol="0" anchor="b"/>
          <a:lstStyle>
            <a:lvl1pPr algn="r">
              <a:defRPr sz="1200"/>
            </a:lvl1pPr>
          </a:lstStyle>
          <a:p>
            <a:fld id="{B127480D-C3E3-4F76-921A-B5AECA94BA43}" type="slidenum">
              <a:rPr lang="en-AU" smtClean="0"/>
              <a:t>‹#›</a:t>
            </a:fld>
            <a:endParaRPr lang="en-AU" dirty="0"/>
          </a:p>
        </p:txBody>
      </p:sp>
    </p:spTree>
    <p:extLst>
      <p:ext uri="{BB962C8B-B14F-4D97-AF65-F5344CB8AC3E}">
        <p14:creationId xmlns:p14="http://schemas.microsoft.com/office/powerpoint/2010/main" val="55544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en-AU" dirty="0"/>
          </a:p>
        </p:txBody>
      </p:sp>
      <p:sp>
        <p:nvSpPr>
          <p:cNvPr id="3" name="Date Placeholder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F84A6D0C-C9B8-4521-8276-6951BD83D76B}" type="datetimeFigureOut">
              <a:rPr lang="en-AU" smtClean="0"/>
              <a:t>3/06/2021</a:t>
            </a:fld>
            <a:endParaRPr lang="en-AU" dirty="0"/>
          </a:p>
        </p:txBody>
      </p:sp>
      <p:sp>
        <p:nvSpPr>
          <p:cNvPr id="4" name="Slide Image Placeholder 3"/>
          <p:cNvSpPr>
            <a:spLocks noGrp="1" noRot="1" noChangeAspect="1"/>
          </p:cNvSpPr>
          <p:nvPr>
            <p:ph type="sldImg" idx="2"/>
          </p:nvPr>
        </p:nvSpPr>
        <p:spPr>
          <a:xfrm>
            <a:off x="1042988" y="1235075"/>
            <a:ext cx="4711700" cy="3330575"/>
          </a:xfrm>
          <a:prstGeom prst="rect">
            <a:avLst/>
          </a:prstGeom>
          <a:noFill/>
          <a:ln w="12700">
            <a:solidFill>
              <a:prstClr val="black"/>
            </a:solidFill>
          </a:ln>
        </p:spPr>
        <p:txBody>
          <a:bodyPr vert="horz" lIns="91815" tIns="45907" rIns="91815" bIns="45907" rtlCol="0" anchor="ctr"/>
          <a:lstStyle/>
          <a:p>
            <a:endParaRPr lang="en-AU" dirty="0"/>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89525E48-7303-4C99-A797-AD8A06121544}" type="slidenum">
              <a:rPr lang="en-AU" smtClean="0"/>
              <a:t>‹#›</a:t>
            </a:fld>
            <a:endParaRPr lang="en-AU" dirty="0"/>
          </a:p>
        </p:txBody>
      </p:sp>
    </p:spTree>
    <p:extLst>
      <p:ext uri="{BB962C8B-B14F-4D97-AF65-F5344CB8AC3E}">
        <p14:creationId xmlns:p14="http://schemas.microsoft.com/office/powerpoint/2010/main" val="9246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D7852A9-CFF7-4862-8CF1-C1DE3171CFFF}" type="slidenum">
              <a:rPr lang="en-AU" smtClean="0"/>
              <a:t>8</a:t>
            </a:fld>
            <a:endParaRPr lang="en-AU" dirty="0"/>
          </a:p>
        </p:txBody>
      </p:sp>
    </p:spTree>
    <p:extLst>
      <p:ext uri="{BB962C8B-B14F-4D97-AF65-F5344CB8AC3E}">
        <p14:creationId xmlns:p14="http://schemas.microsoft.com/office/powerpoint/2010/main" val="137728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No multiple side nav options. Fewer clicks to reach bidding.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See bids by a single click</a:t>
            </a:r>
          </a:p>
          <a:p>
            <a:r>
              <a:rPr lang="en-AU" sz="1200" dirty="0"/>
              <a:t>Compressed view don’t have to see duplicated value</a:t>
            </a:r>
          </a:p>
          <a:p>
            <a:r>
              <a:rPr lang="en-AU" sz="1200" dirty="0"/>
              <a:t>Know accumulated values, Better </a:t>
            </a:r>
          </a:p>
          <a:p>
            <a:r>
              <a:rPr lang="en-AU" sz="1200" dirty="0"/>
              <a:t>Know loss factor</a:t>
            </a:r>
          </a:p>
          <a:p>
            <a:r>
              <a:rPr lang="en-AU" sz="1200" dirty="0"/>
              <a:t>Important information upfront</a:t>
            </a:r>
          </a:p>
          <a:p>
            <a:r>
              <a:rPr lang="en-AU" sz="1200" dirty="0"/>
              <a:t>Better/clearer picture of overall bids</a:t>
            </a:r>
          </a:p>
          <a:p>
            <a:r>
              <a:rPr lang="en-AU" sz="1200" dirty="0"/>
              <a:t>Tooltips// may be</a:t>
            </a:r>
          </a:p>
          <a:p>
            <a:r>
              <a:rPr lang="en-AU" sz="1200" dirty="0"/>
              <a:t>Bid visualization. </a:t>
            </a:r>
          </a:p>
          <a:p>
            <a:r>
              <a:rPr lang="en-AU" sz="1200" dirty="0"/>
              <a:t>Helps make decisions efficiently</a:t>
            </a:r>
          </a:p>
          <a:p>
            <a:endParaRPr lang="en-AU" dirty="0"/>
          </a:p>
        </p:txBody>
      </p:sp>
      <p:sp>
        <p:nvSpPr>
          <p:cNvPr id="4" name="Slide Number Placeholder 3"/>
          <p:cNvSpPr>
            <a:spLocks noGrp="1"/>
          </p:cNvSpPr>
          <p:nvPr>
            <p:ph type="sldNum" sz="quarter" idx="5"/>
          </p:nvPr>
        </p:nvSpPr>
        <p:spPr/>
        <p:txBody>
          <a:bodyPr/>
          <a:lstStyle/>
          <a:p>
            <a:fld id="{93F18A42-FF31-4238-A408-50D1CA4C40BA}" type="slidenum">
              <a:rPr lang="en-AU" smtClean="0"/>
              <a:t>54</a:t>
            </a:fld>
            <a:endParaRPr lang="en-AU"/>
          </a:p>
        </p:txBody>
      </p:sp>
    </p:spTree>
    <p:extLst>
      <p:ext uri="{BB962C8B-B14F-4D97-AF65-F5344CB8AC3E}">
        <p14:creationId xmlns:p14="http://schemas.microsoft.com/office/powerpoint/2010/main" val="162186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Participants can use a profile or shape of any reallocation in order to create a new one based on that “shape”. With this functionality the daily amount of energy for a reallocation can be distributed at each trading interval using the same proportions that any other reallocation can provide.</a:t>
            </a:r>
          </a:p>
        </p:txBody>
      </p:sp>
      <p:sp>
        <p:nvSpPr>
          <p:cNvPr id="4" name="Slide Number Placeholder 3"/>
          <p:cNvSpPr>
            <a:spLocks noGrp="1"/>
          </p:cNvSpPr>
          <p:nvPr>
            <p:ph type="sldNum" sz="quarter" idx="5"/>
          </p:nvPr>
        </p:nvSpPr>
        <p:spPr/>
        <p:txBody>
          <a:bodyPr/>
          <a:lstStyle/>
          <a:p>
            <a:fld id="{93F18A42-FF31-4238-A408-50D1CA4C40BA}" type="slidenum">
              <a:rPr lang="en-AU" smtClean="0"/>
              <a:t>55</a:t>
            </a:fld>
            <a:endParaRPr lang="en-AU"/>
          </a:p>
        </p:txBody>
      </p:sp>
    </p:spTree>
    <p:extLst>
      <p:ext uri="{BB962C8B-B14F-4D97-AF65-F5344CB8AC3E}">
        <p14:creationId xmlns:p14="http://schemas.microsoft.com/office/powerpoint/2010/main" val="373350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3F18A42-FF31-4238-A408-50D1CA4C40BA}" type="slidenum">
              <a:rPr lang="en-AU" smtClean="0"/>
              <a:t>56</a:t>
            </a:fld>
            <a:endParaRPr lang="en-AU"/>
          </a:p>
        </p:txBody>
      </p:sp>
    </p:spTree>
    <p:extLst>
      <p:ext uri="{BB962C8B-B14F-4D97-AF65-F5344CB8AC3E}">
        <p14:creationId xmlns:p14="http://schemas.microsoft.com/office/powerpoint/2010/main" val="85047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3F18A42-FF31-4238-A408-50D1CA4C40BA}" type="slidenum">
              <a:rPr lang="en-AU" smtClean="0"/>
              <a:t>57</a:t>
            </a:fld>
            <a:endParaRPr lang="en-AU"/>
          </a:p>
        </p:txBody>
      </p:sp>
    </p:spTree>
    <p:extLst>
      <p:ext uri="{BB962C8B-B14F-4D97-AF65-F5344CB8AC3E}">
        <p14:creationId xmlns:p14="http://schemas.microsoft.com/office/powerpoint/2010/main" val="37142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21</a:t>
            </a:fld>
            <a:endParaRPr lang="en-AU" dirty="0"/>
          </a:p>
        </p:txBody>
      </p:sp>
    </p:spTree>
    <p:extLst>
      <p:ext uri="{BB962C8B-B14F-4D97-AF65-F5344CB8AC3E}">
        <p14:creationId xmlns:p14="http://schemas.microsoft.com/office/powerpoint/2010/main" val="46402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27</a:t>
            </a:fld>
            <a:endParaRPr lang="en-AU" dirty="0"/>
          </a:p>
        </p:txBody>
      </p:sp>
    </p:spTree>
    <p:extLst>
      <p:ext uri="{BB962C8B-B14F-4D97-AF65-F5344CB8AC3E}">
        <p14:creationId xmlns:p14="http://schemas.microsoft.com/office/powerpoint/2010/main" val="57739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28</a:t>
            </a:fld>
            <a:endParaRPr lang="en-AU" dirty="0"/>
          </a:p>
        </p:txBody>
      </p:sp>
    </p:spTree>
    <p:extLst>
      <p:ext uri="{BB962C8B-B14F-4D97-AF65-F5344CB8AC3E}">
        <p14:creationId xmlns:p14="http://schemas.microsoft.com/office/powerpoint/2010/main" val="145868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29</a:t>
            </a:fld>
            <a:endParaRPr lang="en-AU" dirty="0"/>
          </a:p>
        </p:txBody>
      </p:sp>
    </p:spTree>
    <p:extLst>
      <p:ext uri="{BB962C8B-B14F-4D97-AF65-F5344CB8AC3E}">
        <p14:creationId xmlns:p14="http://schemas.microsoft.com/office/powerpoint/2010/main" val="234063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37AF0D-BB21-49A3-BE26-E6FB4B125E32}" type="slidenum">
              <a:rPr lang="en-AU" smtClean="0"/>
              <a:t>33</a:t>
            </a:fld>
            <a:endParaRPr lang="en-AU" dirty="0"/>
          </a:p>
        </p:txBody>
      </p:sp>
    </p:spTree>
    <p:extLst>
      <p:ext uri="{BB962C8B-B14F-4D97-AF65-F5344CB8AC3E}">
        <p14:creationId xmlns:p14="http://schemas.microsoft.com/office/powerpoint/2010/main" val="363209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No multiple side nav options. Fewer clicks to reach bidding.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See bids by a single click</a:t>
            </a:r>
          </a:p>
          <a:p>
            <a:r>
              <a:rPr lang="en-AU" sz="1200" dirty="0"/>
              <a:t>Compressed view don’t have to see duplicated value</a:t>
            </a:r>
          </a:p>
          <a:p>
            <a:r>
              <a:rPr lang="en-AU" sz="1200" dirty="0"/>
              <a:t>Know accumulated values, Better </a:t>
            </a:r>
          </a:p>
          <a:p>
            <a:r>
              <a:rPr lang="en-AU" sz="1200" dirty="0"/>
              <a:t>Know loss factor</a:t>
            </a:r>
          </a:p>
          <a:p>
            <a:r>
              <a:rPr lang="en-AU" sz="1200" dirty="0"/>
              <a:t>Important information upfront</a:t>
            </a:r>
          </a:p>
          <a:p>
            <a:r>
              <a:rPr lang="en-AU" sz="1200" dirty="0"/>
              <a:t>Better/clearer picture of overall bids</a:t>
            </a:r>
          </a:p>
          <a:p>
            <a:r>
              <a:rPr lang="en-AU" sz="1200" dirty="0"/>
              <a:t>Tooltips// may be</a:t>
            </a:r>
          </a:p>
          <a:p>
            <a:r>
              <a:rPr lang="en-AU" sz="1200" dirty="0"/>
              <a:t>Bid visualization. </a:t>
            </a:r>
          </a:p>
          <a:p>
            <a:r>
              <a:rPr lang="en-AU" sz="1200" dirty="0"/>
              <a:t>Helps make decisions efficiently</a:t>
            </a:r>
          </a:p>
          <a:p>
            <a:endParaRPr lang="en-AU" dirty="0"/>
          </a:p>
        </p:txBody>
      </p:sp>
      <p:sp>
        <p:nvSpPr>
          <p:cNvPr id="4" name="Slide Number Placeholder 3"/>
          <p:cNvSpPr>
            <a:spLocks noGrp="1"/>
          </p:cNvSpPr>
          <p:nvPr>
            <p:ph type="sldNum" sz="quarter" idx="5"/>
          </p:nvPr>
        </p:nvSpPr>
        <p:spPr/>
        <p:txBody>
          <a:bodyPr/>
          <a:lstStyle/>
          <a:p>
            <a:fld id="{93F18A42-FF31-4238-A408-50D1CA4C40BA}" type="slidenum">
              <a:rPr lang="en-AU" smtClean="0"/>
              <a:t>47</a:t>
            </a:fld>
            <a:endParaRPr lang="en-AU"/>
          </a:p>
        </p:txBody>
      </p:sp>
    </p:spTree>
    <p:extLst>
      <p:ext uri="{BB962C8B-B14F-4D97-AF65-F5344CB8AC3E}">
        <p14:creationId xmlns:p14="http://schemas.microsoft.com/office/powerpoint/2010/main" val="145040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3F18A42-FF31-4238-A408-50D1CA4C40BA}" type="slidenum">
              <a:rPr lang="en-AU" smtClean="0"/>
              <a:t>51</a:t>
            </a:fld>
            <a:endParaRPr lang="en-AU"/>
          </a:p>
        </p:txBody>
      </p:sp>
    </p:spTree>
    <p:extLst>
      <p:ext uri="{BB962C8B-B14F-4D97-AF65-F5344CB8AC3E}">
        <p14:creationId xmlns:p14="http://schemas.microsoft.com/office/powerpoint/2010/main" val="44072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No multiple side nav options. Fewer clicks to reach bidding.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See bids by a single click</a:t>
            </a:r>
          </a:p>
          <a:p>
            <a:r>
              <a:rPr lang="en-AU" sz="1200" dirty="0"/>
              <a:t>Compressed view don’t have to see duplicated value</a:t>
            </a:r>
          </a:p>
          <a:p>
            <a:r>
              <a:rPr lang="en-AU" sz="1200" dirty="0"/>
              <a:t>Know accumulated values, Better </a:t>
            </a:r>
          </a:p>
          <a:p>
            <a:r>
              <a:rPr lang="en-AU" sz="1200" dirty="0"/>
              <a:t>Know loss factor</a:t>
            </a:r>
          </a:p>
          <a:p>
            <a:r>
              <a:rPr lang="en-AU" sz="1200" dirty="0"/>
              <a:t>Important information upfront</a:t>
            </a:r>
          </a:p>
          <a:p>
            <a:r>
              <a:rPr lang="en-AU" sz="1200" dirty="0"/>
              <a:t>Better/clearer picture of overall bids</a:t>
            </a:r>
          </a:p>
          <a:p>
            <a:r>
              <a:rPr lang="en-AU" sz="1200" dirty="0"/>
              <a:t>Tooltips// may be</a:t>
            </a:r>
          </a:p>
          <a:p>
            <a:r>
              <a:rPr lang="en-AU" sz="1200" dirty="0"/>
              <a:t>Bid visualization. </a:t>
            </a:r>
          </a:p>
          <a:p>
            <a:r>
              <a:rPr lang="en-AU" sz="1200" dirty="0"/>
              <a:t>Helps make decisions efficiently</a:t>
            </a:r>
          </a:p>
          <a:p>
            <a:endParaRPr lang="en-AU" dirty="0"/>
          </a:p>
        </p:txBody>
      </p:sp>
      <p:sp>
        <p:nvSpPr>
          <p:cNvPr id="4" name="Slide Number Placeholder 3"/>
          <p:cNvSpPr>
            <a:spLocks noGrp="1"/>
          </p:cNvSpPr>
          <p:nvPr>
            <p:ph type="sldNum" sz="quarter" idx="5"/>
          </p:nvPr>
        </p:nvSpPr>
        <p:spPr/>
        <p:txBody>
          <a:bodyPr/>
          <a:lstStyle/>
          <a:p>
            <a:fld id="{93F18A42-FF31-4238-A408-50D1CA4C40BA}" type="slidenum">
              <a:rPr lang="en-AU" smtClean="0"/>
              <a:t>53</a:t>
            </a:fld>
            <a:endParaRPr lang="en-AU"/>
          </a:p>
        </p:txBody>
      </p:sp>
    </p:spTree>
    <p:extLst>
      <p:ext uri="{BB962C8B-B14F-4D97-AF65-F5344CB8AC3E}">
        <p14:creationId xmlns:p14="http://schemas.microsoft.com/office/powerpoint/2010/main" val="2696366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5A90067-2361-4840-83F8-CBD421F060F8}"/>
              </a:ext>
            </a:extLst>
          </p:cNvPr>
          <p:cNvGrpSpPr/>
          <p:nvPr userDrawn="1"/>
        </p:nvGrpSpPr>
        <p:grpSpPr>
          <a:xfrm>
            <a:off x="-2522553" y="5191458"/>
            <a:ext cx="13381761" cy="3156233"/>
            <a:chOff x="-2935513" y="4064389"/>
            <a:chExt cx="15659100" cy="3693368"/>
          </a:xfrm>
        </p:grpSpPr>
        <p:sp>
          <p:nvSpPr>
            <p:cNvPr id="14" name="Freeform 15">
              <a:extLst>
                <a:ext uri="{FF2B5EF4-FFF2-40B4-BE49-F238E27FC236}">
                  <a16:creationId xmlns:a16="http://schemas.microsoft.com/office/drawing/2014/main" id="{DEBCA1C5-5795-4F26-B880-05CD7CA9A5B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F253B752-9D1D-46A8-B0EA-628BFC103A70}"/>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10691813" cy="7559675"/>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735588" y="2591322"/>
            <a:ext cx="8018860" cy="2631887"/>
          </a:xfrm>
        </p:spPr>
        <p:txBody>
          <a:bodyPr anchor="b"/>
          <a:lstStyle>
            <a:lvl1pPr algn="l">
              <a:defRPr sz="5262"/>
            </a:lvl1pPr>
          </a:lstStyle>
          <a:p>
            <a:r>
              <a:rPr lang="en-US"/>
              <a:t>Click to edit Master title style</a:t>
            </a:r>
            <a:endParaRPr lang="en-AU" dirty="0"/>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735588" y="5400902"/>
            <a:ext cx="8018860" cy="690490"/>
          </a:xfrm>
        </p:spPr>
        <p:txBody>
          <a:bodyPr>
            <a:normAutofit/>
          </a:bodyPr>
          <a:lstStyle>
            <a:lvl1pPr marL="0" indent="0" algn="l">
              <a:buNone/>
              <a:defRPr sz="2456">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a:t>Click to edit Master subtitle style</a:t>
            </a:r>
            <a:endParaRPr lang="en-AU" dirty="0"/>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9941028" y="6868355"/>
            <a:ext cx="505220" cy="402483"/>
          </a:xfrm>
        </p:spPr>
        <p:txBody>
          <a:bodyPr/>
          <a:lstStyle>
            <a:lvl1pPr>
              <a:defRPr>
                <a:solidFill>
                  <a:schemeClr val="bg1"/>
                </a:solidFill>
              </a:defRPr>
            </a:lvl1pPr>
          </a:lstStyle>
          <a:p>
            <a:fld id="{4EC81F68-4976-451A-B2E9-79BCBD2F70CC}" type="slidenum">
              <a:rPr lang="en-AU" smtClean="0"/>
              <a:pPr/>
              <a:t>‹#›</a:t>
            </a:fld>
            <a:endParaRPr lang="en-AU" dirty="0"/>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8312197" y="6868355"/>
            <a:ext cx="1522449" cy="402483"/>
          </a:xfrm>
        </p:spPr>
        <p:txBody>
          <a:bodyPr/>
          <a:lstStyle>
            <a:lvl1pPr>
              <a:defRPr>
                <a:solidFill>
                  <a:schemeClr val="bg1"/>
                </a:solidFill>
              </a:defRPr>
            </a:lvl1pPr>
          </a:lstStyle>
          <a:p>
            <a:fld id="{DEADA343-0DE8-4AA6-B43D-DB36EBC37000}" type="datetime1">
              <a:rPr lang="en-AU" smtClean="0"/>
              <a:t>3/06/2021</a:t>
            </a:fld>
            <a:endParaRPr lang="en-AU" dirty="0"/>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525940" y="6868355"/>
            <a:ext cx="4679868" cy="402483"/>
          </a:xfrm>
        </p:spPr>
        <p:txBody>
          <a:bodyPr/>
          <a:lstStyle>
            <a:lvl1pPr>
              <a:defRPr>
                <a:solidFill>
                  <a:schemeClr val="bg1"/>
                </a:solidFill>
              </a:defRPr>
            </a:lvl1pPr>
          </a:lstStyle>
          <a:p>
            <a:endParaRPr lang="en-AU" dirty="0"/>
          </a:p>
        </p:txBody>
      </p:sp>
      <p:pic>
        <p:nvPicPr>
          <p:cNvPr id="11" name="Picture 10">
            <a:extLst>
              <a:ext uri="{FF2B5EF4-FFF2-40B4-BE49-F238E27FC236}">
                <a16:creationId xmlns:a16="http://schemas.microsoft.com/office/drawing/2014/main" id="{5DF909FA-3722-4F31-ACE2-78B291F153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2657" y="834013"/>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684793" y="503978"/>
            <a:ext cx="6774452" cy="620250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233620" y="3436577"/>
            <a:ext cx="2907626" cy="2035755"/>
          </a:xfrm>
        </p:spPr>
        <p:txBody>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C1705BA5-653F-4557-B10D-459B04C766FE}" type="datetime1">
              <a:rPr lang="en-AU" smtClean="0"/>
              <a:t>3/06/2021</a:t>
            </a:fld>
            <a:endParaRPr lang="en-AU" dirty="0"/>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963A3D-4158-4862-80EF-B6397DC9CE90}"/>
              </a:ext>
            </a:extLst>
          </p:cNvPr>
          <p:cNvGrpSpPr/>
          <p:nvPr userDrawn="1"/>
        </p:nvGrpSpPr>
        <p:grpSpPr>
          <a:xfrm>
            <a:off x="-2080098" y="5309446"/>
            <a:ext cx="13381761" cy="3156233"/>
            <a:chOff x="-2935513" y="4064389"/>
            <a:chExt cx="15659100" cy="3693368"/>
          </a:xfrm>
        </p:grpSpPr>
        <p:sp>
          <p:nvSpPr>
            <p:cNvPr id="6" name="Freeform 15">
              <a:extLst>
                <a:ext uri="{FF2B5EF4-FFF2-40B4-BE49-F238E27FC236}">
                  <a16:creationId xmlns:a16="http://schemas.microsoft.com/office/drawing/2014/main" id="{847E1A0B-CD25-493E-BBD2-63F153442D8D}"/>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5E2C415D-48A1-4209-A679-82D52AD61504}"/>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D2C647D8-C790-464F-B73C-E653BB913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3138" y="3080572"/>
            <a:ext cx="4245537" cy="1398530"/>
          </a:xfrm>
          <a:prstGeom prst="rect">
            <a:avLst/>
          </a:prstGeom>
        </p:spPr>
      </p:pic>
    </p:spTree>
    <p:extLst>
      <p:ext uri="{BB962C8B-B14F-4D97-AF65-F5344CB8AC3E}">
        <p14:creationId xmlns:p14="http://schemas.microsoft.com/office/powerpoint/2010/main" val="53550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5716"/>
            <a:ext cx="10691813" cy="7575392"/>
          </a:xfrm>
          <a:prstGeom prst="rect">
            <a:avLst/>
          </a:prstGeom>
        </p:spPr>
      </p:pic>
      <p:pic>
        <p:nvPicPr>
          <p:cNvPr id="8" name="Picture 7" descr="Header 1"/>
          <p:cNvPicPr/>
          <p:nvPr userDrawn="1"/>
        </p:nvPicPr>
        <p:blipFill>
          <a:blip r:embed="rId3" cstate="print"/>
          <a:srcRect/>
          <a:stretch>
            <a:fillRect/>
          </a:stretch>
        </p:blipFill>
        <p:spPr bwMode="auto">
          <a:xfrm>
            <a:off x="8185939" y="629951"/>
            <a:ext cx="1670607" cy="472483"/>
          </a:xfrm>
          <a:prstGeom prst="rect">
            <a:avLst/>
          </a:prstGeom>
          <a:solidFill>
            <a:srgbClr val="FFFFFF"/>
          </a:solidFill>
          <a:ln w="9525">
            <a:noFill/>
            <a:miter lim="800000"/>
            <a:headEnd/>
            <a:tailEnd/>
          </a:ln>
        </p:spPr>
      </p:pic>
      <p:sp>
        <p:nvSpPr>
          <p:cNvPr id="2" name="Title 1"/>
          <p:cNvSpPr>
            <a:spLocks noGrp="1"/>
          </p:cNvSpPr>
          <p:nvPr>
            <p:ph type="title"/>
          </p:nvPr>
        </p:nvSpPr>
        <p:spPr>
          <a:xfrm>
            <a:off x="584675" y="472456"/>
            <a:ext cx="7434203" cy="787472"/>
          </a:xfrm>
        </p:spPr>
        <p:txBody>
          <a:bodyPr anchor="b">
            <a:normAutofit/>
          </a:bodyPr>
          <a:lstStyle>
            <a:lvl1pPr algn="l">
              <a:defRPr sz="2646" b="0" cap="all" baseline="0">
                <a:solidFill>
                  <a:schemeClr val="tx1"/>
                </a:solidFill>
              </a:defRPr>
            </a:lvl1pPr>
          </a:lstStyle>
          <a:p>
            <a:r>
              <a:rPr lang="en-US"/>
              <a:t>Click to edit Master title style</a:t>
            </a:r>
            <a:endParaRPr lang="en-AU" dirty="0"/>
          </a:p>
        </p:txBody>
      </p:sp>
      <p:sp>
        <p:nvSpPr>
          <p:cNvPr id="5" name="Text Placeholder 4"/>
          <p:cNvSpPr>
            <a:spLocks noGrp="1"/>
          </p:cNvSpPr>
          <p:nvPr>
            <p:ph type="body" sz="quarter" idx="10"/>
          </p:nvPr>
        </p:nvSpPr>
        <p:spPr>
          <a:xfrm>
            <a:off x="584710" y="1574933"/>
            <a:ext cx="9188277" cy="5197277"/>
          </a:xfrm>
        </p:spPr>
        <p:txBody>
          <a:bodyPr/>
          <a:lstStyle>
            <a:lvl1pPr marL="503972" indent="-503972">
              <a:buFont typeface="+mj-lt"/>
              <a:buAutoNum type="arabicPeriod"/>
              <a:defRPr>
                <a:solidFill>
                  <a:schemeClr val="tx1"/>
                </a:solidFill>
              </a:defRPr>
            </a:lvl1pPr>
            <a:lvl2pPr marL="904699" indent="-503972">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4066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42EB5388-4C1E-4D08-AF2E-3A37344EB9CC}" type="datetime1">
              <a:rPr lang="en-AU" smtClean="0"/>
              <a:t>3/06/2021</a:t>
            </a:fld>
            <a:endParaRPr lang="en-AU" dirty="0"/>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dirty="0"/>
          </a:p>
        </p:txBody>
      </p:sp>
      <p:sp>
        <p:nvSpPr>
          <p:cNvPr id="9" name="Text Placeholder 8">
            <a:extLst>
              <a:ext uri="{FF2B5EF4-FFF2-40B4-BE49-F238E27FC236}">
                <a16:creationId xmlns:a16="http://schemas.microsoft.com/office/drawing/2014/main" id="{96966F1C-22DB-47A8-8E30-240A14932D3A}"/>
              </a:ext>
            </a:extLst>
          </p:cNvPr>
          <p:cNvSpPr>
            <a:spLocks noGrp="1"/>
          </p:cNvSpPr>
          <p:nvPr>
            <p:ph type="body" sz="quarter" idx="13"/>
          </p:nvPr>
        </p:nvSpPr>
        <p:spPr>
          <a:xfrm>
            <a:off x="3686400" y="503237"/>
            <a:ext cx="6775200" cy="6202800"/>
          </a:xfrm>
        </p:spPr>
        <p:txBody>
          <a:bodyPr/>
          <a:lstStyle>
            <a:lvl1pPr marL="360363" indent="-360363">
              <a:buFont typeface="+mj-lt"/>
              <a:buAutoNum type="arabicPeriod"/>
              <a:defRPr/>
            </a:lvl1pPr>
            <a:lvl2pPr marL="858165" indent="-457200">
              <a:buFont typeface="+mj-lt"/>
              <a:buAutoNum type="arabicPeriod"/>
              <a:defRPr/>
            </a:lvl2pPr>
            <a:lvl3pPr marL="1144829" indent="-342900">
              <a:buFont typeface="+mj-lt"/>
              <a:buAutoNum type="arabicPeriod"/>
              <a:defRPr/>
            </a:lvl3pPr>
            <a:lvl4pPr marL="1545793" indent="-342900">
              <a:buFont typeface="+mj-lt"/>
              <a:buAutoNum type="arabicPeriod"/>
              <a:defRPr/>
            </a:lvl4pPr>
            <a:lvl5pPr marL="1946758"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5AF55950-91D8-4682-9BDF-317D8EF7F449}" type="datetime1">
              <a:rPr lang="en-AU" smtClean="0"/>
              <a:t>3/06/2021</a:t>
            </a:fld>
            <a:endParaRPr lang="en-AU" dirty="0"/>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729493" y="1884670"/>
            <a:ext cx="9221689" cy="3144614"/>
          </a:xfrm>
        </p:spPr>
        <p:txBody>
          <a:bodyPr anchor="b"/>
          <a:lstStyle>
            <a:lvl1pPr>
              <a:defRPr sz="5262"/>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729493" y="5059034"/>
            <a:ext cx="9221689" cy="1653678"/>
          </a:xfrm>
        </p:spPr>
        <p:txBody>
          <a:bodyPr/>
          <a:lstStyle>
            <a:lvl1pPr marL="0" indent="0">
              <a:buNone/>
              <a:defRPr sz="2105">
                <a:solidFill>
                  <a:schemeClr val="bg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337AE5A9-7FD5-42DC-AEF7-03975CC91C04}" type="datetime1">
              <a:rPr lang="en-AU" smtClean="0"/>
              <a:t>3/06/2021</a:t>
            </a:fld>
            <a:endParaRPr lang="en-AU" dirty="0"/>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dirty="0"/>
          </a:p>
        </p:txBody>
      </p:sp>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206547" y="2012414"/>
            <a:ext cx="5048093"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5412730" y="2012414"/>
            <a:ext cx="5049240"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09A33D89-D748-456F-B673-452632356B9A}" type="datetime1">
              <a:rPr lang="en-AU" smtClean="0"/>
              <a:t>3/06/2021</a:t>
            </a:fld>
            <a:endParaRPr lang="en-AU" dirty="0"/>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205207" y="150797"/>
            <a:ext cx="7895736" cy="1309550"/>
          </a:xfrm>
        </p:spPr>
        <p:txBody>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205208" y="1853171"/>
            <a:ext cx="5054385"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205208" y="2761381"/>
            <a:ext cx="505438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5412730" y="1853171"/>
            <a:ext cx="5054407"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5412730" y="2761381"/>
            <a:ext cx="505440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231DF643-CB96-4258-8B24-716B032EC31E}" type="datetime1">
              <a:rPr lang="en-AU" smtClean="0"/>
              <a:t>3/06/2021</a:t>
            </a:fld>
            <a:endParaRPr lang="en-AU" dirty="0"/>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369F62F8-4512-40AF-B788-BDBE51DFE38D}" type="datetime1">
              <a:rPr lang="en-AU" smtClean="0"/>
              <a:t>3/06/2021</a:t>
            </a:fld>
            <a:endParaRPr lang="en-AU" dirty="0"/>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E552D471-1159-4542-B1B6-81E09B28DD27}" type="datetime1">
              <a:rPr lang="en-AU" smtClean="0"/>
              <a:t>3/06/2021</a:t>
            </a:fld>
            <a:endParaRPr lang="en-AU" dirty="0"/>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684793" y="503978"/>
            <a:ext cx="6774452" cy="620250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233620" y="3436577"/>
            <a:ext cx="2907626" cy="2035755"/>
          </a:xfrm>
        </p:spPr>
        <p:txBody>
          <a:bodyPr>
            <a:normAutofit/>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325C3A1-045A-4D6D-8955-65331156E70A}" type="datetime1">
              <a:rPr lang="en-AU" smtClean="0"/>
              <a:t>3/06/2021</a:t>
            </a:fld>
            <a:endParaRPr lang="en-AU" dirty="0"/>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0"/>
            <a:ext cx="10691813" cy="1461188"/>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4" dirty="0"/>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206547" y="150494"/>
            <a:ext cx="7894138" cy="1310695"/>
          </a:xfrm>
          <a:prstGeom prst="rect">
            <a:avLst/>
          </a:prstGeom>
        </p:spPr>
        <p:txBody>
          <a:bodyPr vert="horz" lIns="91440" tIns="45720" rIns="91440" bIns="45720" rtlCol="0" anchor="b"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206546" y="2012414"/>
            <a:ext cx="10255425" cy="47965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8327920" y="7006699"/>
            <a:ext cx="1522449"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75330AC2-E052-4A00-9B36-65D33B0CCD3D}" type="datetime1">
              <a:rPr lang="en-AU" smtClean="0"/>
              <a:t>3/06/2021</a:t>
            </a:fld>
            <a:endParaRPr lang="en-AU" dirty="0"/>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541663" y="7006699"/>
            <a:ext cx="4679868" cy="402483"/>
          </a:xfrm>
          <a:prstGeom prst="rect">
            <a:avLst/>
          </a:prstGeom>
        </p:spPr>
        <p:txBody>
          <a:bodyPr vert="horz" lIns="91440" tIns="45720" rIns="91440" bIns="45720" rtlCol="0" anchor="ctr"/>
          <a:lstStyle>
            <a:lvl1pPr algn="r">
              <a:defRPr sz="1052">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9956751" y="7006699"/>
            <a:ext cx="505220"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4EC81F68-4976-451A-B2E9-79BCBD2F70CC}" type="slidenum">
              <a:rPr lang="en-AU" smtClean="0"/>
              <a:t>‹#›</a:t>
            </a:fld>
            <a:endParaRPr lang="en-AU" dirty="0"/>
          </a:p>
        </p:txBody>
      </p:sp>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hdr="0" ftr="0" dt="0"/>
  <p:txStyles>
    <p:titleStyle>
      <a:lvl1pPr algn="l" defTabSz="801929" rtl="0" eaLnBrk="1" latinLnBrk="0" hangingPunct="1">
        <a:lnSpc>
          <a:spcPct val="90000"/>
        </a:lnSpc>
        <a:spcBef>
          <a:spcPct val="0"/>
        </a:spcBef>
        <a:buNone/>
        <a:defRPr sz="3859" b="0" kern="1200">
          <a:solidFill>
            <a:schemeClr val="bg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aemo.com.au/-/media/Files/Electricity/NEM/5MS/Program-Information/2018/5MS_What-is-global-settlement.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mailto:prudentials@aemo.com.au" TargetMode="External"/><Relationship Id="rId3" Type="http://schemas.openxmlformats.org/officeDocument/2006/relationships/hyperlink" Target="https://aemo.com.au/Stakeholder-Consultation/Industry-forums-and-working-groups/Retail-meetings/Electricity-Retail-Consultative-Forum" TargetMode="External"/><Relationship Id="rId7" Type="http://schemas.openxmlformats.org/officeDocument/2006/relationships/hyperlink" Target="mailto:settlements@aemo.com.a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aemo.com.au/-/media/Files/Stakeholder_Consultation/Working_Groups/Retail_Meetings/IEC/B2B-Change-Process-v10.pdf" TargetMode="External"/><Relationship Id="rId5" Type="http://schemas.openxmlformats.org/officeDocument/2006/relationships/hyperlink" Target="https://aemo.com.au/Stakeholder-Consultation/Industry-forums-and-working-groups/Retail-meetings/Information-Exchange-Committee" TargetMode="External"/><Relationship Id="rId10" Type="http://schemas.openxmlformats.org/officeDocument/2006/relationships/hyperlink" Target="mailto:nemwcf@aemo.com.au" TargetMode="External"/><Relationship Id="rId4" Type="http://schemas.openxmlformats.org/officeDocument/2006/relationships/hyperlink" Target="https://aemo.com.au/-/media/Files/Stakeholder_Consultation/Working_Groups/Retail_Meetings/ERCF/2018/ERCF-Change-Process.pdf" TargetMode="External"/><Relationship Id="rId9" Type="http://schemas.openxmlformats.org/officeDocument/2006/relationships/hyperlink" Target="https://aemo.com.au/Stakeholder-Consultation/Industry-forums-and-working-groups/Wholesale-meetings/NEM-Wholesale-Consultative-Foru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portal.5ms.staging.test.marketnet.net.a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aemo.com.au/Electricity/National-Electricity-Market-NEM/Five-Minute-Settlemen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5ms@aemo.com.au"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www.aemo.com.au/Electricity/National-Electricity-Market-NEM/Five-Minute-Settleme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17.sv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9.sv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19.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43.sv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aemo.com.au/Electricity/National-Electricity-Market-NEM/Five-Minute-Settlement"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a:xfrm>
            <a:off x="735588" y="4302020"/>
            <a:ext cx="9205440" cy="1993231"/>
          </a:xfrm>
        </p:spPr>
        <p:txBody>
          <a:bodyPr>
            <a:normAutofit fontScale="90000"/>
          </a:bodyPr>
          <a:lstStyle/>
          <a:p>
            <a:r>
              <a:rPr lang="en-AU" dirty="0"/>
              <a:t>Five-Minute Settlement &amp; Global Settlement Program</a:t>
            </a:r>
            <a:br>
              <a:rPr lang="en-AU" dirty="0"/>
            </a:br>
            <a:endParaRPr lang="en-AU" dirty="0"/>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a:xfrm>
            <a:off x="720391" y="5834886"/>
            <a:ext cx="8018860" cy="690490"/>
          </a:xfrm>
        </p:spPr>
        <p:txBody>
          <a:bodyPr>
            <a:normAutofit/>
          </a:bodyPr>
          <a:lstStyle/>
          <a:p>
            <a:r>
              <a:rPr lang="en-AU" dirty="0"/>
              <a:t>Stakeholder Information Session 4, 23 January 2020</a:t>
            </a:r>
            <a:endParaRPr lang="en-AU" sz="2500" dirty="0"/>
          </a:p>
          <a:p>
            <a:endParaRPr lang="en-AU" dirty="0"/>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1</a:t>
            </a:fld>
            <a:endParaRPr lang="en-AU" dirty="0"/>
          </a:p>
        </p:txBody>
      </p:sp>
      <p:sp>
        <p:nvSpPr>
          <p:cNvPr id="5" name="Text Placeholder 7">
            <a:extLst>
              <a:ext uri="{FF2B5EF4-FFF2-40B4-BE49-F238E27FC236}">
                <a16:creationId xmlns:a16="http://schemas.microsoft.com/office/drawing/2014/main" id="{1786A2E3-196B-4987-861F-72C20A7F2BDA}"/>
              </a:ext>
            </a:extLst>
          </p:cNvPr>
          <p:cNvSpPr txBox="1">
            <a:spLocks/>
          </p:cNvSpPr>
          <p:nvPr/>
        </p:nvSpPr>
        <p:spPr>
          <a:xfrm>
            <a:off x="735588" y="4522840"/>
            <a:ext cx="7849880" cy="2212256"/>
          </a:xfrm>
          <a:prstGeom prst="rect">
            <a:avLst/>
          </a:prstGeom>
        </p:spPr>
        <p:txBody>
          <a:bodyPr vert="horz" lIns="91440" tIns="45720" rIns="91440" bIns="45720" rtlCol="0">
            <a:normAutofit/>
          </a:bodyPr>
          <a:lstStyle>
            <a:lvl1pPr marL="0" indent="0" algn="l" defTabSz="801929" rtl="0" eaLnBrk="1" latinLnBrk="0" hangingPunct="1">
              <a:lnSpc>
                <a:spcPct val="90000"/>
              </a:lnSpc>
              <a:spcBef>
                <a:spcPts val="877"/>
              </a:spcBef>
              <a:buFont typeface="Arial" panose="020B0604020202020204" pitchFamily="34" charset="0"/>
              <a:buNone/>
              <a:defRPr sz="2456" kern="1200">
                <a:solidFill>
                  <a:schemeClr val="bg1"/>
                </a:solidFill>
                <a:latin typeface="+mn-lt"/>
                <a:ea typeface="+mn-ea"/>
                <a:cs typeface="+mn-cs"/>
              </a:defRPr>
            </a:lvl1pPr>
            <a:lvl2pPr marL="400964" indent="0" algn="ctr" defTabSz="801929" rtl="0" eaLnBrk="1" latinLnBrk="0" hangingPunct="1">
              <a:lnSpc>
                <a:spcPct val="90000"/>
              </a:lnSpc>
              <a:spcBef>
                <a:spcPts val="439"/>
              </a:spcBef>
              <a:buFont typeface="Arial" panose="020B0604020202020204" pitchFamily="34" charset="0"/>
              <a:buNone/>
              <a:defRPr sz="1754" kern="1200">
                <a:solidFill>
                  <a:schemeClr val="tx1"/>
                </a:solidFill>
                <a:latin typeface="+mn-lt"/>
                <a:ea typeface="+mn-ea"/>
                <a:cs typeface="+mn-cs"/>
              </a:defRPr>
            </a:lvl2pPr>
            <a:lvl3pPr marL="801929" indent="0" algn="ctr" defTabSz="801929" rtl="0" eaLnBrk="1" latinLnBrk="0" hangingPunct="1">
              <a:lnSpc>
                <a:spcPct val="90000"/>
              </a:lnSpc>
              <a:spcBef>
                <a:spcPts val="439"/>
              </a:spcBef>
              <a:buFont typeface="Arial" panose="020B0604020202020204" pitchFamily="34" charset="0"/>
              <a:buNone/>
              <a:defRPr sz="1579" kern="1200">
                <a:solidFill>
                  <a:schemeClr val="tx1"/>
                </a:solidFill>
                <a:latin typeface="+mn-lt"/>
                <a:ea typeface="+mn-ea"/>
                <a:cs typeface="+mn-cs"/>
              </a:defRPr>
            </a:lvl3pPr>
            <a:lvl4pPr marL="1202893"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4pPr>
            <a:lvl5pPr marL="1603858"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5pPr>
            <a:lvl6pPr marL="2004822"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6pPr>
            <a:lvl7pPr marL="2405786"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7pPr>
            <a:lvl8pPr marL="2806751"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8pPr>
            <a:lvl9pPr marL="3207715"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9pPr>
          </a:lstStyle>
          <a:p>
            <a:endParaRPr lang="en-AU" sz="2200" dirty="0">
              <a:highlight>
                <a:srgbClr val="FFFF00"/>
              </a:highlight>
            </a:endParaRPr>
          </a:p>
        </p:txBody>
      </p:sp>
    </p:spTree>
    <p:extLst>
      <p:ext uri="{BB962C8B-B14F-4D97-AF65-F5344CB8AC3E}">
        <p14:creationId xmlns:p14="http://schemas.microsoft.com/office/powerpoint/2010/main" val="168387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206546" y="150494"/>
            <a:ext cx="10107886" cy="1310695"/>
          </a:xfrm>
        </p:spPr>
        <p:txBody>
          <a:bodyPr/>
          <a:lstStyle/>
          <a:p>
            <a:r>
              <a:rPr lang="en-AU" dirty="0"/>
              <a:t>AEMC decision</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279698" y="1670021"/>
            <a:ext cx="10255425" cy="5577107"/>
          </a:xfrm>
        </p:spPr>
        <p:txBody>
          <a:bodyPr>
            <a:normAutofit/>
          </a:bodyPr>
          <a:lstStyle/>
          <a:p>
            <a:r>
              <a:rPr lang="en-AU" sz="2800" dirty="0"/>
              <a:t>In November 2017, the AEMC made a final rule change altering the settlement period to 5 minutes, aligning with dispatch period</a:t>
            </a:r>
          </a:p>
          <a:p>
            <a:r>
              <a:rPr lang="en-AU" sz="2800" dirty="0"/>
              <a:t>The industry “go-live” is 1 July 2021</a:t>
            </a:r>
          </a:p>
          <a:p>
            <a:r>
              <a:rPr lang="en-AU" sz="2800" dirty="0"/>
              <a:t>Purpose of rule change is to:</a:t>
            </a:r>
          </a:p>
          <a:p>
            <a:pPr lvl="1"/>
            <a:r>
              <a:rPr lang="en-AU" sz="2400" dirty="0"/>
              <a:t>remove the anomaly that exists between the 5 minute and 30 minute periods, which has been identified as a contributing factor to disorderly bidding</a:t>
            </a:r>
          </a:p>
          <a:p>
            <a:pPr lvl="1"/>
            <a:r>
              <a:rPr lang="en-AU" sz="2400" dirty="0"/>
              <a:t>provide a clearer price signal for investment in fast response technology, including batteries and demand response</a:t>
            </a:r>
          </a:p>
          <a:p>
            <a:r>
              <a:rPr lang="en-AU" sz="2800" dirty="0"/>
              <a:t>Key areas affected:</a:t>
            </a:r>
          </a:p>
          <a:p>
            <a:pPr lvl="1"/>
            <a:r>
              <a:rPr lang="en-AU" sz="2400" dirty="0"/>
              <a:t>Metering</a:t>
            </a:r>
          </a:p>
          <a:p>
            <a:pPr lvl="1"/>
            <a:r>
              <a:rPr lang="en-AU" sz="2400" dirty="0"/>
              <a:t>Settlement calculation</a:t>
            </a:r>
          </a:p>
          <a:p>
            <a:pPr lvl="1"/>
            <a:r>
              <a:rPr lang="en-AU" sz="2400" dirty="0"/>
              <a:t>Dispatch and market information</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10</a:t>
            </a:fld>
            <a:endParaRPr lang="en-AU"/>
          </a:p>
        </p:txBody>
      </p:sp>
      <p:pic>
        <p:nvPicPr>
          <p:cNvPr id="3" name="Picture 2">
            <a:extLst>
              <a:ext uri="{FF2B5EF4-FFF2-40B4-BE49-F238E27FC236}">
                <a16:creationId xmlns:a16="http://schemas.microsoft.com/office/drawing/2014/main" id="{2DA2F564-2AF2-4F7B-8D43-D41A8C93D7D6}"/>
              </a:ext>
            </a:extLst>
          </p:cNvPr>
          <p:cNvPicPr>
            <a:picLocks noChangeAspect="1"/>
          </p:cNvPicPr>
          <p:nvPr/>
        </p:nvPicPr>
        <p:blipFill rotWithShape="1">
          <a:blip r:embed="rId2"/>
          <a:srcRect l="14796" t="7924" r="80187" b="75959"/>
          <a:stretch/>
        </p:blipFill>
        <p:spPr>
          <a:xfrm>
            <a:off x="7826936" y="5298440"/>
            <a:ext cx="2268370" cy="2049272"/>
          </a:xfrm>
          <a:prstGeom prst="rect">
            <a:avLst/>
          </a:prstGeom>
        </p:spPr>
      </p:pic>
    </p:spTree>
    <p:extLst>
      <p:ext uri="{BB962C8B-B14F-4D97-AF65-F5344CB8AC3E}">
        <p14:creationId xmlns:p14="http://schemas.microsoft.com/office/powerpoint/2010/main" val="348035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206546" y="150494"/>
            <a:ext cx="9230061" cy="1310695"/>
          </a:xfrm>
        </p:spPr>
        <p:txBody>
          <a:bodyPr/>
          <a:lstStyle/>
          <a:p>
            <a:r>
              <a:rPr lang="en-AU" dirty="0"/>
              <a:t>What is required to implement 5MS?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206546" y="2021840"/>
            <a:ext cx="10255425" cy="5387342"/>
          </a:xfrm>
        </p:spPr>
        <p:txBody>
          <a:bodyPr>
            <a:normAutofit/>
          </a:bodyPr>
          <a:lstStyle/>
          <a:p>
            <a:r>
              <a:rPr lang="en-AU" sz="2800" dirty="0"/>
              <a:t>From 1 July 2021, following processes need to change to 5 minute basis: </a:t>
            </a:r>
          </a:p>
          <a:p>
            <a:pPr lvl="1"/>
            <a:r>
              <a:rPr lang="en-AU" sz="2400" dirty="0"/>
              <a:t>Bidding and offering into the NEM </a:t>
            </a:r>
          </a:p>
          <a:p>
            <a:pPr lvl="1"/>
            <a:r>
              <a:rPr lang="en-AU" sz="2400" dirty="0"/>
              <a:t>Settlement </a:t>
            </a:r>
          </a:p>
          <a:p>
            <a:pPr lvl="1"/>
            <a:r>
              <a:rPr lang="en-AU" sz="2400" dirty="0"/>
              <a:t>Intervention pricing </a:t>
            </a:r>
          </a:p>
          <a:p>
            <a:pPr lvl="1"/>
            <a:r>
              <a:rPr lang="en-AU" sz="2400" dirty="0"/>
              <a:t>Calculation of trading amounts and the cumulative price threshold</a:t>
            </a:r>
          </a:p>
          <a:p>
            <a:r>
              <a:rPr lang="en-AU" sz="2800" dirty="0"/>
              <a:t>This means that AEMO and market participants will need to: </a:t>
            </a:r>
          </a:p>
          <a:p>
            <a:pPr lvl="1"/>
            <a:r>
              <a:rPr lang="en-AU" sz="2400" dirty="0"/>
              <a:t>upgrade </a:t>
            </a:r>
            <a:r>
              <a:rPr lang="en-AU" sz="2400" b="1" dirty="0"/>
              <a:t>metering</a:t>
            </a:r>
            <a:r>
              <a:rPr lang="en-AU" sz="2400" dirty="0"/>
              <a:t> to provide 5 minute data (where required)</a:t>
            </a:r>
          </a:p>
          <a:p>
            <a:pPr lvl="1"/>
            <a:r>
              <a:rPr lang="en-AU" sz="2400" dirty="0"/>
              <a:t>upgrade </a:t>
            </a:r>
            <a:r>
              <a:rPr lang="en-AU" sz="2400" b="1" dirty="0"/>
              <a:t>IT systems</a:t>
            </a:r>
            <a:r>
              <a:rPr lang="en-AU" sz="2400" dirty="0"/>
              <a:t> to store and process 5 minute data</a:t>
            </a:r>
          </a:p>
          <a:p>
            <a:pPr lvl="1"/>
            <a:r>
              <a:rPr lang="en-AU" sz="2400" dirty="0"/>
              <a:t>review/update existing </a:t>
            </a:r>
            <a:r>
              <a:rPr lang="en-AU" sz="2400" b="1" dirty="0"/>
              <a:t>contract</a:t>
            </a:r>
            <a:r>
              <a:rPr lang="en-AU" sz="2400" dirty="0"/>
              <a:t> terms and conditions</a:t>
            </a:r>
          </a:p>
          <a:p>
            <a:r>
              <a:rPr lang="en-AU" sz="2800" dirty="0"/>
              <a:t>AEMO also has to update its procedures by December 2019</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11</a:t>
            </a:fld>
            <a:endParaRPr lang="en-AU"/>
          </a:p>
        </p:txBody>
      </p:sp>
    </p:spTree>
    <p:extLst>
      <p:ext uri="{BB962C8B-B14F-4D97-AF65-F5344CB8AC3E}">
        <p14:creationId xmlns:p14="http://schemas.microsoft.com/office/powerpoint/2010/main" val="108206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F6684C-C152-47A3-A855-94A969EB3091}"/>
              </a:ext>
            </a:extLst>
          </p:cNvPr>
          <p:cNvSpPr>
            <a:spLocks noGrp="1"/>
          </p:cNvSpPr>
          <p:nvPr>
            <p:ph type="title"/>
          </p:nvPr>
        </p:nvSpPr>
        <p:spPr/>
        <p:txBody>
          <a:bodyPr/>
          <a:lstStyle/>
          <a:p>
            <a:r>
              <a:rPr lang="en-AU" dirty="0"/>
              <a:t>Global settlement recap</a:t>
            </a:r>
          </a:p>
        </p:txBody>
      </p:sp>
      <p:sp>
        <p:nvSpPr>
          <p:cNvPr id="6" name="Content Placeholder 5">
            <a:extLst>
              <a:ext uri="{FF2B5EF4-FFF2-40B4-BE49-F238E27FC236}">
                <a16:creationId xmlns:a16="http://schemas.microsoft.com/office/drawing/2014/main" id="{E4372E59-F762-49A4-9396-EEDC00389F5B}"/>
              </a:ext>
            </a:extLst>
          </p:cNvPr>
          <p:cNvSpPr>
            <a:spLocks noGrp="1"/>
          </p:cNvSpPr>
          <p:nvPr>
            <p:ph idx="1"/>
          </p:nvPr>
        </p:nvSpPr>
        <p:spPr>
          <a:xfrm>
            <a:off x="206546" y="1807137"/>
            <a:ext cx="10255425" cy="4796544"/>
          </a:xfrm>
        </p:spPr>
        <p:txBody>
          <a:bodyPr>
            <a:normAutofit fontScale="92500" lnSpcReduction="10000"/>
          </a:bodyPr>
          <a:lstStyle/>
          <a:p>
            <a:r>
              <a:rPr lang="en-AU" sz="3200" dirty="0"/>
              <a:t>On 6 December 2018, the AEMC finalised a rule to implement Global Settlement (GS)</a:t>
            </a:r>
          </a:p>
          <a:p>
            <a:r>
              <a:rPr lang="en-AU" sz="3200" dirty="0"/>
              <a:t>GS is an alternative methodology for settling electricity within a distribution area. It will replace settlement-by-difference. GS will:</a:t>
            </a:r>
          </a:p>
          <a:p>
            <a:pPr lvl="1"/>
            <a:r>
              <a:rPr lang="en-AU" sz="2800" dirty="0"/>
              <a:t>remove any inequity between retailers</a:t>
            </a:r>
          </a:p>
          <a:p>
            <a:pPr lvl="1"/>
            <a:r>
              <a:rPr lang="en-AU" sz="2800" dirty="0"/>
              <a:t>provide visibility of the unaccounted for energy (UFE) within distribution areas</a:t>
            </a:r>
          </a:p>
          <a:p>
            <a:r>
              <a:rPr lang="en-AU" sz="3200" dirty="0"/>
              <a:t>More information is provided in the Global Settlement fact sheet: </a:t>
            </a:r>
            <a:r>
              <a:rPr lang="en-AU" sz="3200" dirty="0">
                <a:hlinkClick r:id="rId2"/>
              </a:rPr>
              <a:t>http://www.aemo.com.au/-/media/Files/Electricity/NEM/5MS/Program-Information/2018/5MS_What-is-global-settlement.pdf</a:t>
            </a:r>
            <a:endParaRPr lang="en-AU" sz="3200" dirty="0"/>
          </a:p>
        </p:txBody>
      </p:sp>
      <p:sp>
        <p:nvSpPr>
          <p:cNvPr id="3" name="Slide Number Placeholder 2">
            <a:extLst>
              <a:ext uri="{FF2B5EF4-FFF2-40B4-BE49-F238E27FC236}">
                <a16:creationId xmlns:a16="http://schemas.microsoft.com/office/drawing/2014/main" id="{6F13BDEF-A7EC-4BD3-87FB-F0A9075FC857}"/>
              </a:ext>
            </a:extLst>
          </p:cNvPr>
          <p:cNvSpPr>
            <a:spLocks noGrp="1"/>
          </p:cNvSpPr>
          <p:nvPr>
            <p:ph type="sldNum" sz="quarter" idx="12"/>
          </p:nvPr>
        </p:nvSpPr>
        <p:spPr/>
        <p:txBody>
          <a:bodyPr/>
          <a:lstStyle/>
          <a:p>
            <a:fld id="{4EC81F68-4976-451A-B2E9-79BCBD2F70CC}" type="slidenum">
              <a:rPr lang="en-AU" smtClean="0"/>
              <a:t>12</a:t>
            </a:fld>
            <a:endParaRPr lang="en-AU" dirty="0"/>
          </a:p>
        </p:txBody>
      </p:sp>
    </p:spTree>
    <p:extLst>
      <p:ext uri="{BB962C8B-B14F-4D97-AF65-F5344CB8AC3E}">
        <p14:creationId xmlns:p14="http://schemas.microsoft.com/office/powerpoint/2010/main" val="306628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A57-2C93-4E98-B9C0-9517BEEA7FB1}"/>
              </a:ext>
            </a:extLst>
          </p:cNvPr>
          <p:cNvSpPr>
            <a:spLocks noGrp="1"/>
          </p:cNvSpPr>
          <p:nvPr>
            <p:ph type="title"/>
          </p:nvPr>
        </p:nvSpPr>
        <p:spPr>
          <a:xfrm>
            <a:off x="206546" y="150494"/>
            <a:ext cx="10071309" cy="1310695"/>
          </a:xfrm>
        </p:spPr>
        <p:txBody>
          <a:bodyPr vert="horz" lIns="91440" tIns="45720" rIns="91440" bIns="45720" rtlCol="0" anchor="b" anchorCtr="0">
            <a:normAutofit/>
          </a:bodyPr>
          <a:lstStyle/>
          <a:p>
            <a:r>
              <a:rPr lang="en-AU" sz="3860" dirty="0"/>
              <a:t>Settlements by Difference vs Global Settlements</a:t>
            </a:r>
          </a:p>
        </p:txBody>
      </p:sp>
      <p:sp>
        <p:nvSpPr>
          <p:cNvPr id="4" name="Slide Number Placeholder 3">
            <a:extLst>
              <a:ext uri="{FF2B5EF4-FFF2-40B4-BE49-F238E27FC236}">
                <a16:creationId xmlns:a16="http://schemas.microsoft.com/office/drawing/2014/main" id="{AC56AFE5-425A-4E91-B532-6EA5EE80DFB3}"/>
              </a:ext>
            </a:extLst>
          </p:cNvPr>
          <p:cNvSpPr>
            <a:spLocks noGrp="1"/>
          </p:cNvSpPr>
          <p:nvPr>
            <p:ph type="sldNum" sz="quarter" idx="12"/>
          </p:nvPr>
        </p:nvSpPr>
        <p:spPr/>
        <p:txBody>
          <a:bodyPr/>
          <a:lstStyle/>
          <a:p>
            <a:fld id="{4EC81F68-4976-451A-B2E9-79BCBD2F70CC}" type="slidenum">
              <a:rPr lang="en-AU" smtClean="0"/>
              <a:t>13</a:t>
            </a:fld>
            <a:endParaRPr lang="en-AU" dirty="0"/>
          </a:p>
        </p:txBody>
      </p:sp>
      <p:pic>
        <p:nvPicPr>
          <p:cNvPr id="9" name="Content Placeholder 8">
            <a:extLst>
              <a:ext uri="{FF2B5EF4-FFF2-40B4-BE49-F238E27FC236}">
                <a16:creationId xmlns:a16="http://schemas.microsoft.com/office/drawing/2014/main" id="{D4C8DFC7-6CDB-418A-A4B4-862322824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267" y="1550269"/>
            <a:ext cx="8367277" cy="5934743"/>
          </a:xfrm>
          <a:prstGeom prst="rect">
            <a:avLst/>
          </a:prstGeom>
        </p:spPr>
      </p:pic>
    </p:spTree>
    <p:extLst>
      <p:ext uri="{BB962C8B-B14F-4D97-AF65-F5344CB8AC3E}">
        <p14:creationId xmlns:p14="http://schemas.microsoft.com/office/powerpoint/2010/main" val="321304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A612-24E4-48B1-AAE7-46399B842370}"/>
              </a:ext>
            </a:extLst>
          </p:cNvPr>
          <p:cNvSpPr>
            <a:spLocks noGrp="1"/>
          </p:cNvSpPr>
          <p:nvPr>
            <p:ph type="title"/>
          </p:nvPr>
        </p:nvSpPr>
        <p:spPr>
          <a:xfrm>
            <a:off x="206546" y="150494"/>
            <a:ext cx="9019749" cy="1310695"/>
          </a:xfrm>
        </p:spPr>
        <p:txBody>
          <a:bodyPr/>
          <a:lstStyle/>
          <a:p>
            <a:r>
              <a:rPr lang="en-AU" dirty="0"/>
              <a:t>Key areas affected by global settlement</a:t>
            </a:r>
          </a:p>
        </p:txBody>
      </p:sp>
      <p:sp>
        <p:nvSpPr>
          <p:cNvPr id="4" name="Content Placeholder 3">
            <a:extLst>
              <a:ext uri="{FF2B5EF4-FFF2-40B4-BE49-F238E27FC236}">
                <a16:creationId xmlns:a16="http://schemas.microsoft.com/office/drawing/2014/main" id="{D8F05295-AC33-49ED-B2DE-7A75531EBBF0}"/>
              </a:ext>
            </a:extLst>
          </p:cNvPr>
          <p:cNvSpPr>
            <a:spLocks noGrp="1"/>
          </p:cNvSpPr>
          <p:nvPr>
            <p:ph idx="1"/>
          </p:nvPr>
        </p:nvSpPr>
        <p:spPr>
          <a:xfrm>
            <a:off x="206546" y="1930117"/>
            <a:ext cx="10255425" cy="5076581"/>
          </a:xfrm>
        </p:spPr>
        <p:txBody>
          <a:bodyPr>
            <a:normAutofit lnSpcReduction="10000"/>
          </a:bodyPr>
          <a:lstStyle/>
          <a:p>
            <a:r>
              <a:rPr lang="en-AU" sz="2800" dirty="0"/>
              <a:t>GS is being implemented in parallel with 5MS</a:t>
            </a:r>
          </a:p>
          <a:p>
            <a:r>
              <a:rPr lang="en-AU" sz="2800" dirty="0"/>
              <a:t>Some market procedures – these are being consulted on as part of the metering and settlements packages</a:t>
            </a:r>
          </a:p>
          <a:p>
            <a:r>
              <a:rPr lang="en-AU" sz="2800" dirty="0"/>
              <a:t>AEMO and participants’ IT systems – changes across both retail and wholesale systems</a:t>
            </a:r>
          </a:p>
          <a:p>
            <a:r>
              <a:rPr lang="en-AU" sz="2800" dirty="0"/>
              <a:t>Additional data:</a:t>
            </a:r>
          </a:p>
          <a:p>
            <a:pPr lvl="1"/>
            <a:r>
              <a:rPr lang="en-AU" sz="2400" dirty="0"/>
              <a:t>NSPs/MDPs required to provide information on </a:t>
            </a:r>
            <a:r>
              <a:rPr lang="en-AU" sz="2400" i="1" dirty="0"/>
              <a:t>non-contestable unmetered loads</a:t>
            </a:r>
          </a:p>
          <a:p>
            <a:pPr lvl="1"/>
            <a:r>
              <a:rPr lang="en-AU" sz="2400" dirty="0"/>
              <a:t>MDPs required to provide metering data for all connection points</a:t>
            </a:r>
          </a:p>
          <a:p>
            <a:r>
              <a:rPr lang="en-AU" sz="2800" dirty="0"/>
              <a:t>AEMO will begin publishing UFE from 1 July 2021:</a:t>
            </a:r>
          </a:p>
          <a:p>
            <a:pPr lvl="1"/>
            <a:r>
              <a:rPr lang="en-AU" sz="2400" dirty="0"/>
              <a:t>no financial impact to retailers from UFE allocation from 1 July 2021 to 5 February 2022</a:t>
            </a:r>
          </a:p>
          <a:p>
            <a:pPr lvl="1"/>
            <a:r>
              <a:rPr lang="en-AU" sz="2400" dirty="0"/>
              <a:t>UFE allocation will be financial from 6 February 2022</a:t>
            </a:r>
          </a:p>
        </p:txBody>
      </p:sp>
      <p:sp>
        <p:nvSpPr>
          <p:cNvPr id="3" name="Slide Number Placeholder 2">
            <a:extLst>
              <a:ext uri="{FF2B5EF4-FFF2-40B4-BE49-F238E27FC236}">
                <a16:creationId xmlns:a16="http://schemas.microsoft.com/office/drawing/2014/main" id="{39CD1FB9-E0A1-4A5C-BA5D-78A7C5CC6CB1}"/>
              </a:ext>
            </a:extLst>
          </p:cNvPr>
          <p:cNvSpPr>
            <a:spLocks noGrp="1"/>
          </p:cNvSpPr>
          <p:nvPr>
            <p:ph type="sldNum" sz="quarter" idx="12"/>
          </p:nvPr>
        </p:nvSpPr>
        <p:spPr/>
        <p:txBody>
          <a:bodyPr/>
          <a:lstStyle/>
          <a:p>
            <a:fld id="{4EC81F68-4976-451A-B2E9-79BCBD2F70CC}" type="slidenum">
              <a:rPr lang="en-AU" smtClean="0"/>
              <a:t>14</a:t>
            </a:fld>
            <a:endParaRPr lang="en-AU" dirty="0"/>
          </a:p>
        </p:txBody>
      </p:sp>
    </p:spTree>
    <p:extLst>
      <p:ext uri="{BB962C8B-B14F-4D97-AF65-F5344CB8AC3E}">
        <p14:creationId xmlns:p14="http://schemas.microsoft.com/office/powerpoint/2010/main" val="108196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FFEC-D002-4368-A4F5-02BC8DA8CF98}"/>
              </a:ext>
            </a:extLst>
          </p:cNvPr>
          <p:cNvSpPr>
            <a:spLocks noGrp="1"/>
          </p:cNvSpPr>
          <p:nvPr>
            <p:ph type="title"/>
          </p:nvPr>
        </p:nvSpPr>
        <p:spPr>
          <a:xfrm>
            <a:off x="206546" y="150494"/>
            <a:ext cx="9147765" cy="1310695"/>
          </a:xfrm>
        </p:spPr>
        <p:txBody>
          <a:bodyPr>
            <a:normAutofit/>
          </a:bodyPr>
          <a:lstStyle/>
          <a:p>
            <a:r>
              <a:rPr lang="en-AU" dirty="0"/>
              <a:t>Global settlement implementation timeline</a:t>
            </a:r>
          </a:p>
        </p:txBody>
      </p:sp>
      <p:graphicFrame>
        <p:nvGraphicFramePr>
          <p:cNvPr id="3" name="Diagram 2">
            <a:extLst>
              <a:ext uri="{FF2B5EF4-FFF2-40B4-BE49-F238E27FC236}">
                <a16:creationId xmlns:a16="http://schemas.microsoft.com/office/drawing/2014/main" id="{50E4ADE8-53E7-48DC-9376-992D304688A0}"/>
              </a:ext>
            </a:extLst>
          </p:cNvPr>
          <p:cNvGraphicFramePr/>
          <p:nvPr/>
        </p:nvGraphicFramePr>
        <p:xfrm>
          <a:off x="206547" y="1888511"/>
          <a:ext cx="10400493"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40D4AA3-E59A-4AB4-A342-D238B6CC49AB}"/>
              </a:ext>
            </a:extLst>
          </p:cNvPr>
          <p:cNvSpPr txBox="1"/>
          <p:nvPr/>
        </p:nvSpPr>
        <p:spPr>
          <a:xfrm>
            <a:off x="3246120" y="5797296"/>
            <a:ext cx="2099786" cy="1200329"/>
          </a:xfrm>
          <a:prstGeom prst="rect">
            <a:avLst/>
          </a:prstGeom>
          <a:noFill/>
          <a:ln>
            <a:solidFill>
              <a:schemeClr val="accent1"/>
            </a:solidFill>
          </a:ln>
        </p:spPr>
        <p:txBody>
          <a:bodyPr wrap="square" rtlCol="0">
            <a:spAutoFit/>
          </a:bodyPr>
          <a:lstStyle/>
          <a:p>
            <a:pPr algn="ctr"/>
            <a:r>
              <a:rPr lang="en-AU" dirty="0"/>
              <a:t>New </a:t>
            </a:r>
            <a:r>
              <a:rPr lang="en-AU" i="1" dirty="0"/>
              <a:t>procedure</a:t>
            </a:r>
            <a:r>
              <a:rPr lang="en-AU" dirty="0"/>
              <a:t> required </a:t>
            </a:r>
          </a:p>
          <a:p>
            <a:pPr algn="ctr"/>
            <a:r>
              <a:rPr lang="en-AU" dirty="0"/>
              <a:t>[NER 3.15.5(d) and 11.112.5]</a:t>
            </a:r>
          </a:p>
        </p:txBody>
      </p:sp>
      <p:sp>
        <p:nvSpPr>
          <p:cNvPr id="5" name="TextBox 4">
            <a:extLst>
              <a:ext uri="{FF2B5EF4-FFF2-40B4-BE49-F238E27FC236}">
                <a16:creationId xmlns:a16="http://schemas.microsoft.com/office/drawing/2014/main" id="{6EA00045-3FD4-411F-801D-51E3F5C37A17}"/>
              </a:ext>
            </a:extLst>
          </p:cNvPr>
          <p:cNvSpPr txBox="1"/>
          <p:nvPr/>
        </p:nvSpPr>
        <p:spPr>
          <a:xfrm>
            <a:off x="8100685" y="5704416"/>
            <a:ext cx="2444617" cy="1477328"/>
          </a:xfrm>
          <a:prstGeom prst="rect">
            <a:avLst/>
          </a:prstGeom>
          <a:noFill/>
          <a:ln>
            <a:solidFill>
              <a:schemeClr val="accent1"/>
            </a:solidFill>
          </a:ln>
        </p:spPr>
        <p:txBody>
          <a:bodyPr wrap="square" rtlCol="0">
            <a:spAutoFit/>
          </a:bodyPr>
          <a:lstStyle/>
          <a:p>
            <a:pPr algn="ctr"/>
            <a:r>
              <a:rPr lang="en-AU" dirty="0"/>
              <a:t>New </a:t>
            </a:r>
            <a:r>
              <a:rPr lang="en-AU" i="1" dirty="0"/>
              <a:t>annual report</a:t>
            </a:r>
          </a:p>
          <a:p>
            <a:pPr algn="ctr"/>
            <a:r>
              <a:rPr lang="en-AU" dirty="0"/>
              <a:t>[NER 3.15.5B] and new </a:t>
            </a:r>
            <a:r>
              <a:rPr lang="en-AU" i="1" dirty="0"/>
              <a:t>reporting guidelines</a:t>
            </a:r>
            <a:r>
              <a:rPr lang="en-AU" dirty="0"/>
              <a:t> [NER 3.15.5B(d) and 11.112.6]</a:t>
            </a:r>
          </a:p>
        </p:txBody>
      </p:sp>
      <p:sp>
        <p:nvSpPr>
          <p:cNvPr id="6" name="Slide Number Placeholder 5">
            <a:extLst>
              <a:ext uri="{FF2B5EF4-FFF2-40B4-BE49-F238E27FC236}">
                <a16:creationId xmlns:a16="http://schemas.microsoft.com/office/drawing/2014/main" id="{BF4B0DEB-C05A-4F60-A675-2BB29D805CAA}"/>
              </a:ext>
            </a:extLst>
          </p:cNvPr>
          <p:cNvSpPr>
            <a:spLocks noGrp="1"/>
          </p:cNvSpPr>
          <p:nvPr>
            <p:ph type="sldNum" sz="quarter" idx="12"/>
          </p:nvPr>
        </p:nvSpPr>
        <p:spPr/>
        <p:txBody>
          <a:bodyPr/>
          <a:lstStyle/>
          <a:p>
            <a:fld id="{4EC81F68-4976-451A-B2E9-79BCBD2F70CC}" type="slidenum">
              <a:rPr lang="en-AU" smtClean="0"/>
              <a:t>15</a:t>
            </a:fld>
            <a:endParaRPr lang="en-AU" dirty="0"/>
          </a:p>
        </p:txBody>
      </p:sp>
    </p:spTree>
    <p:extLst>
      <p:ext uri="{BB962C8B-B14F-4D97-AF65-F5344CB8AC3E}">
        <p14:creationId xmlns:p14="http://schemas.microsoft.com/office/powerpoint/2010/main" val="143863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normAutofit/>
          </a:bodyPr>
          <a:lstStyle/>
          <a:p>
            <a:r>
              <a:rPr lang="en-AU" dirty="0"/>
              <a:t>AEMO’s 5MS &amp; GS Implementation Plan and Program Update</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Graeme Windley</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16</a:t>
            </a:fld>
            <a:endParaRPr lang="en-AU" dirty="0"/>
          </a:p>
        </p:txBody>
      </p:sp>
    </p:spTree>
    <p:extLst>
      <p:ext uri="{BB962C8B-B14F-4D97-AF65-F5344CB8AC3E}">
        <p14:creationId xmlns:p14="http://schemas.microsoft.com/office/powerpoint/2010/main" val="368615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5FBC04-3202-47C2-8CB7-0C8A8CBC05FF}"/>
              </a:ext>
            </a:extLst>
          </p:cNvPr>
          <p:cNvSpPr/>
          <p:nvPr/>
        </p:nvSpPr>
        <p:spPr>
          <a:xfrm>
            <a:off x="288934" y="5674804"/>
            <a:ext cx="9973933" cy="10989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432"/>
          </a:p>
        </p:txBody>
      </p:sp>
      <p:sp>
        <p:nvSpPr>
          <p:cNvPr id="4" name="Rectangle 3">
            <a:extLst>
              <a:ext uri="{FF2B5EF4-FFF2-40B4-BE49-F238E27FC236}">
                <a16:creationId xmlns:a16="http://schemas.microsoft.com/office/drawing/2014/main" id="{DABF362E-6B3C-4DA0-B760-7B8162479005}"/>
              </a:ext>
            </a:extLst>
          </p:cNvPr>
          <p:cNvSpPr/>
          <p:nvPr/>
        </p:nvSpPr>
        <p:spPr>
          <a:xfrm>
            <a:off x="288934" y="1949831"/>
            <a:ext cx="9973933" cy="367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
        <p:nvSpPr>
          <p:cNvPr id="2" name="Title 1">
            <a:extLst>
              <a:ext uri="{FF2B5EF4-FFF2-40B4-BE49-F238E27FC236}">
                <a16:creationId xmlns:a16="http://schemas.microsoft.com/office/drawing/2014/main" id="{CBC93F80-30B9-4452-9B06-6CE2C36F50DE}"/>
              </a:ext>
            </a:extLst>
          </p:cNvPr>
          <p:cNvSpPr>
            <a:spLocks noGrp="1"/>
          </p:cNvSpPr>
          <p:nvPr>
            <p:ph type="title"/>
          </p:nvPr>
        </p:nvSpPr>
        <p:spPr>
          <a:xfrm>
            <a:off x="176021" y="300157"/>
            <a:ext cx="8098054" cy="1042731"/>
          </a:xfrm>
        </p:spPr>
        <p:txBody>
          <a:bodyPr/>
          <a:lstStyle/>
          <a:p>
            <a:r>
              <a:rPr lang="en-AU" dirty="0"/>
              <a:t>Program Scope (IT Focus)</a:t>
            </a:r>
          </a:p>
        </p:txBody>
      </p:sp>
      <p:sp>
        <p:nvSpPr>
          <p:cNvPr id="7" name="Rectangle: Rounded Corners 6">
            <a:extLst>
              <a:ext uri="{FF2B5EF4-FFF2-40B4-BE49-F238E27FC236}">
                <a16:creationId xmlns:a16="http://schemas.microsoft.com/office/drawing/2014/main" id="{BD086B77-8BE8-4698-BB8B-8DB907C98EF2}"/>
              </a:ext>
            </a:extLst>
          </p:cNvPr>
          <p:cNvSpPr/>
          <p:nvPr/>
        </p:nvSpPr>
        <p:spPr>
          <a:xfrm>
            <a:off x="2695088" y="1975839"/>
            <a:ext cx="1787871" cy="42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114" b="1" dirty="0"/>
              <a:t>Dispatch </a:t>
            </a:r>
          </a:p>
        </p:txBody>
      </p:sp>
      <p:sp>
        <p:nvSpPr>
          <p:cNvPr id="8" name="Rectangle: Rounded Corners 7">
            <a:extLst>
              <a:ext uri="{FF2B5EF4-FFF2-40B4-BE49-F238E27FC236}">
                <a16:creationId xmlns:a16="http://schemas.microsoft.com/office/drawing/2014/main" id="{434B2FF5-13FA-4E9D-B57F-636CED2256CD}"/>
              </a:ext>
            </a:extLst>
          </p:cNvPr>
          <p:cNvSpPr/>
          <p:nvPr/>
        </p:nvSpPr>
        <p:spPr>
          <a:xfrm>
            <a:off x="7603818" y="1975839"/>
            <a:ext cx="1787871" cy="42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14" b="1" dirty="0"/>
              <a:t>Settlements 	</a:t>
            </a:r>
          </a:p>
        </p:txBody>
      </p:sp>
      <p:sp>
        <p:nvSpPr>
          <p:cNvPr id="10" name="Rectangle: Rounded Corners 9">
            <a:extLst>
              <a:ext uri="{FF2B5EF4-FFF2-40B4-BE49-F238E27FC236}">
                <a16:creationId xmlns:a16="http://schemas.microsoft.com/office/drawing/2014/main" id="{8B098576-C7B6-4491-B9D2-896BD52FEEE0}"/>
              </a:ext>
            </a:extLst>
          </p:cNvPr>
          <p:cNvSpPr/>
          <p:nvPr/>
        </p:nvSpPr>
        <p:spPr>
          <a:xfrm>
            <a:off x="2695088" y="2229045"/>
            <a:ext cx="2119344" cy="878856"/>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Function</a:t>
            </a:r>
          </a:p>
          <a:p>
            <a:pPr lvl="0"/>
            <a:r>
              <a:rPr lang="en-AU" sz="875" dirty="0">
                <a:solidFill>
                  <a:schemeClr val="tx1"/>
                </a:solidFill>
              </a:rPr>
              <a:t>Manages demand forecasting and the dispatch price every 5-minutes (and aggregates spot price every 30 minutes). Ensures electricity demand is met.</a:t>
            </a:r>
          </a:p>
        </p:txBody>
      </p:sp>
      <p:sp>
        <p:nvSpPr>
          <p:cNvPr id="11" name="Rectangle: Rounded Corners 10">
            <a:extLst>
              <a:ext uri="{FF2B5EF4-FFF2-40B4-BE49-F238E27FC236}">
                <a16:creationId xmlns:a16="http://schemas.microsoft.com/office/drawing/2014/main" id="{0D84DBF6-AABF-4FE8-A4E4-5BAC34E0C102}"/>
              </a:ext>
            </a:extLst>
          </p:cNvPr>
          <p:cNvSpPr/>
          <p:nvPr/>
        </p:nvSpPr>
        <p:spPr>
          <a:xfrm>
            <a:off x="7603819" y="2229045"/>
            <a:ext cx="2119344" cy="878856"/>
          </a:xfrm>
          <a:prstGeom prst="roundRect">
            <a:avLst>
              <a:gd name="adj" fmla="val 359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Function</a:t>
            </a:r>
          </a:p>
          <a:p>
            <a:pPr lvl="0"/>
            <a:r>
              <a:rPr lang="en-AU" sz="875" dirty="0">
                <a:solidFill>
                  <a:schemeClr val="tx1"/>
                </a:solidFill>
              </a:rPr>
              <a:t>Manages the calculation of financial liabilities and credits between market participants daily and settles all trade in the NEM on a weekly basis.</a:t>
            </a:r>
          </a:p>
          <a:p>
            <a:pPr lvl="0"/>
            <a:endParaRPr lang="en-AU" sz="875" b="1" dirty="0">
              <a:solidFill>
                <a:schemeClr val="tx1"/>
              </a:solidFill>
            </a:endParaRPr>
          </a:p>
          <a:p>
            <a:pPr>
              <a:spcAft>
                <a:spcPts val="477"/>
              </a:spcAft>
            </a:pPr>
            <a:endParaRPr lang="en-AU" sz="875" b="1" dirty="0">
              <a:solidFill>
                <a:schemeClr val="tx1"/>
              </a:solidFill>
            </a:endParaRPr>
          </a:p>
        </p:txBody>
      </p:sp>
      <p:sp>
        <p:nvSpPr>
          <p:cNvPr id="13" name="Rectangle: Rounded Corners 12">
            <a:extLst>
              <a:ext uri="{FF2B5EF4-FFF2-40B4-BE49-F238E27FC236}">
                <a16:creationId xmlns:a16="http://schemas.microsoft.com/office/drawing/2014/main" id="{0BFDD418-3D54-41D4-9961-A09B0B70D6A9}"/>
              </a:ext>
            </a:extLst>
          </p:cNvPr>
          <p:cNvSpPr/>
          <p:nvPr/>
        </p:nvSpPr>
        <p:spPr>
          <a:xfrm>
            <a:off x="5182989" y="1983922"/>
            <a:ext cx="1787871" cy="42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114" b="1" dirty="0"/>
              <a:t>Metering</a:t>
            </a:r>
          </a:p>
        </p:txBody>
      </p:sp>
      <p:sp>
        <p:nvSpPr>
          <p:cNvPr id="14" name="Rectangle: Rounded Corners 13">
            <a:extLst>
              <a:ext uri="{FF2B5EF4-FFF2-40B4-BE49-F238E27FC236}">
                <a16:creationId xmlns:a16="http://schemas.microsoft.com/office/drawing/2014/main" id="{3AA673A6-4BF9-4E95-B7B4-8D57962B951A}"/>
              </a:ext>
            </a:extLst>
          </p:cNvPr>
          <p:cNvSpPr/>
          <p:nvPr/>
        </p:nvSpPr>
        <p:spPr>
          <a:xfrm>
            <a:off x="5182988" y="2237127"/>
            <a:ext cx="2119344" cy="871610"/>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Function </a:t>
            </a:r>
          </a:p>
          <a:p>
            <a:pPr lvl="0"/>
            <a:r>
              <a:rPr lang="en-AU" sz="875" dirty="0">
                <a:solidFill>
                  <a:schemeClr val="tx1"/>
                </a:solidFill>
              </a:rPr>
              <a:t>Manages receipt and storage of market data (metering and standing data). Metering prepares data for market settlement and enables market reporting.</a:t>
            </a:r>
          </a:p>
          <a:p>
            <a:pPr lvl="0"/>
            <a:endParaRPr lang="en-AU" sz="875" b="1" dirty="0">
              <a:solidFill>
                <a:schemeClr val="tx1"/>
              </a:solidFill>
            </a:endParaRPr>
          </a:p>
        </p:txBody>
      </p:sp>
      <p:sp>
        <p:nvSpPr>
          <p:cNvPr id="3" name="Rectangle: Rounded Corners 2">
            <a:extLst>
              <a:ext uri="{FF2B5EF4-FFF2-40B4-BE49-F238E27FC236}">
                <a16:creationId xmlns:a16="http://schemas.microsoft.com/office/drawing/2014/main" id="{0714BEA3-24E1-49BB-9781-F4218978D13F}"/>
              </a:ext>
            </a:extLst>
          </p:cNvPr>
          <p:cNvSpPr/>
          <p:nvPr/>
        </p:nvSpPr>
        <p:spPr>
          <a:xfrm>
            <a:off x="2210060" y="5291134"/>
            <a:ext cx="7950659" cy="28640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114" b="1" dirty="0"/>
              <a:t>Infrastructure / External Web Development / Internal webMethods Integration</a:t>
            </a:r>
          </a:p>
        </p:txBody>
      </p:sp>
      <p:sp>
        <p:nvSpPr>
          <p:cNvPr id="16" name="Rectangle: Rounded Corners 15">
            <a:extLst>
              <a:ext uri="{FF2B5EF4-FFF2-40B4-BE49-F238E27FC236}">
                <a16:creationId xmlns:a16="http://schemas.microsoft.com/office/drawing/2014/main" id="{B5F91E9D-795B-4A63-9D6D-54E036CE13A8}"/>
              </a:ext>
            </a:extLst>
          </p:cNvPr>
          <p:cNvSpPr/>
          <p:nvPr/>
        </p:nvSpPr>
        <p:spPr>
          <a:xfrm>
            <a:off x="2210061" y="5755237"/>
            <a:ext cx="7950659" cy="28640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114" b="1" dirty="0"/>
              <a:t>Market Procedures, Stakeholder engagement and market/industry readiness </a:t>
            </a:r>
          </a:p>
        </p:txBody>
      </p:sp>
      <p:sp>
        <p:nvSpPr>
          <p:cNvPr id="17" name="Rectangle: Rounded Corners 16">
            <a:extLst>
              <a:ext uri="{FF2B5EF4-FFF2-40B4-BE49-F238E27FC236}">
                <a16:creationId xmlns:a16="http://schemas.microsoft.com/office/drawing/2014/main" id="{6FCA35C7-16D4-4A37-9912-D98A716C77DF}"/>
              </a:ext>
            </a:extLst>
          </p:cNvPr>
          <p:cNvSpPr/>
          <p:nvPr/>
        </p:nvSpPr>
        <p:spPr>
          <a:xfrm>
            <a:off x="2210062" y="6094579"/>
            <a:ext cx="7950659" cy="28640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114" b="1" dirty="0"/>
              <a:t>Process Mapping, Change and Training, Cutover and Transition </a:t>
            </a:r>
          </a:p>
        </p:txBody>
      </p:sp>
      <p:sp>
        <p:nvSpPr>
          <p:cNvPr id="18" name="Rectangle: Rounded Corners 17">
            <a:extLst>
              <a:ext uri="{FF2B5EF4-FFF2-40B4-BE49-F238E27FC236}">
                <a16:creationId xmlns:a16="http://schemas.microsoft.com/office/drawing/2014/main" id="{81A1D9E3-4239-4564-86C6-E11680DB8EE5}"/>
              </a:ext>
            </a:extLst>
          </p:cNvPr>
          <p:cNvSpPr/>
          <p:nvPr/>
        </p:nvSpPr>
        <p:spPr>
          <a:xfrm>
            <a:off x="2210063" y="6433918"/>
            <a:ext cx="7950659" cy="28640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114" b="1" dirty="0"/>
              <a:t>Program Management </a:t>
            </a:r>
          </a:p>
        </p:txBody>
      </p:sp>
      <p:sp>
        <p:nvSpPr>
          <p:cNvPr id="19" name="Rectangle: Rounded Corners 18">
            <a:extLst>
              <a:ext uri="{FF2B5EF4-FFF2-40B4-BE49-F238E27FC236}">
                <a16:creationId xmlns:a16="http://schemas.microsoft.com/office/drawing/2014/main" id="{3DADEA52-C50A-472F-993E-E671B4051982}"/>
              </a:ext>
            </a:extLst>
          </p:cNvPr>
          <p:cNvSpPr/>
          <p:nvPr/>
        </p:nvSpPr>
        <p:spPr>
          <a:xfrm>
            <a:off x="2695087" y="3140779"/>
            <a:ext cx="2119344" cy="1428929"/>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Scope of change </a:t>
            </a:r>
          </a:p>
          <a:p>
            <a:pPr marL="136408" indent="-136408">
              <a:buFont typeface="Arial" panose="020B0604020202020204" pitchFamily="34" charset="0"/>
              <a:buChar char="•"/>
            </a:pPr>
            <a:r>
              <a:rPr lang="en-AU" sz="875" dirty="0">
                <a:solidFill>
                  <a:schemeClr val="tx1"/>
                </a:solidFill>
              </a:rPr>
              <a:t>Increase daily bidding intervals from 48 to 288. </a:t>
            </a:r>
          </a:p>
          <a:p>
            <a:pPr marL="136408" indent="-136408">
              <a:buFont typeface="Arial" panose="020B0604020202020204" pitchFamily="34" charset="0"/>
              <a:buChar char="•"/>
            </a:pPr>
            <a:r>
              <a:rPr lang="en-AU" sz="875" dirty="0">
                <a:solidFill>
                  <a:schemeClr val="tx1"/>
                </a:solidFill>
              </a:rPr>
              <a:t>New data structures required to receive, use and store five-minute bids and offers.</a:t>
            </a:r>
          </a:p>
          <a:p>
            <a:pPr marL="136408" indent="-136408">
              <a:buFont typeface="Arial" panose="020B0604020202020204" pitchFamily="34" charset="0"/>
              <a:buChar char="•"/>
            </a:pPr>
            <a:r>
              <a:rPr lang="en-AU" sz="875" dirty="0">
                <a:solidFill>
                  <a:schemeClr val="tx1"/>
                </a:solidFill>
              </a:rPr>
              <a:t>Changes required to calculate the floor price and price cap.</a:t>
            </a:r>
          </a:p>
          <a:p>
            <a:pPr marL="136408" indent="-136408">
              <a:buFont typeface="Arial" panose="020B0604020202020204" pitchFamily="34" charset="0"/>
              <a:buChar char="•"/>
            </a:pPr>
            <a:r>
              <a:rPr lang="en-AU" sz="875" dirty="0">
                <a:solidFill>
                  <a:schemeClr val="tx1"/>
                </a:solidFill>
              </a:rPr>
              <a:t>AEMO to publish five-minute data.</a:t>
            </a:r>
          </a:p>
        </p:txBody>
      </p:sp>
      <p:sp>
        <p:nvSpPr>
          <p:cNvPr id="20" name="Rectangle: Rounded Corners 19">
            <a:extLst>
              <a:ext uri="{FF2B5EF4-FFF2-40B4-BE49-F238E27FC236}">
                <a16:creationId xmlns:a16="http://schemas.microsoft.com/office/drawing/2014/main" id="{E03179C8-C22F-4C4E-9255-579367327B79}"/>
              </a:ext>
            </a:extLst>
          </p:cNvPr>
          <p:cNvSpPr/>
          <p:nvPr/>
        </p:nvSpPr>
        <p:spPr>
          <a:xfrm>
            <a:off x="5182988" y="3145533"/>
            <a:ext cx="2119344" cy="1424554"/>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Scope of change </a:t>
            </a:r>
          </a:p>
          <a:p>
            <a:pPr marL="136408" indent="-136408">
              <a:buFont typeface="Arial" panose="020B0604020202020204" pitchFamily="34" charset="0"/>
              <a:buChar char="•"/>
            </a:pPr>
            <a:r>
              <a:rPr lang="en-AU" sz="875" dirty="0">
                <a:solidFill>
                  <a:schemeClr val="tx1"/>
                </a:solidFill>
              </a:rPr>
              <a:t>Enable receipt of metering data every 5 minutes.</a:t>
            </a:r>
          </a:p>
          <a:p>
            <a:pPr marL="136408" indent="-136408">
              <a:buFont typeface="Arial" panose="020B0604020202020204" pitchFamily="34" charset="0"/>
              <a:buChar char="•"/>
            </a:pPr>
            <a:r>
              <a:rPr lang="en-AU" sz="875" dirty="0">
                <a:solidFill>
                  <a:schemeClr val="tx1"/>
                </a:solidFill>
              </a:rPr>
              <a:t>Enable management of &gt;2 trillion data points by 2028.</a:t>
            </a:r>
          </a:p>
          <a:p>
            <a:pPr marL="136408" indent="-136408">
              <a:buFont typeface="Arial" panose="020B0604020202020204" pitchFamily="34" charset="0"/>
              <a:buChar char="•"/>
            </a:pPr>
            <a:r>
              <a:rPr lang="en-AU" sz="875" dirty="0">
                <a:solidFill>
                  <a:schemeClr val="tx1"/>
                </a:solidFill>
              </a:rPr>
              <a:t>Change profiling algorithms to derive 5 minute energy data.</a:t>
            </a:r>
          </a:p>
          <a:p>
            <a:pPr marL="136408" indent="-136408">
              <a:buFont typeface="Arial" panose="020B0604020202020204" pitchFamily="34" charset="0"/>
              <a:buChar char="•"/>
            </a:pPr>
            <a:r>
              <a:rPr lang="en-AU" sz="875" dirty="0">
                <a:solidFill>
                  <a:schemeClr val="tx1"/>
                </a:solidFill>
              </a:rPr>
              <a:t>Enable energy allocation to be at 5, 15 and 30 minute intervals.</a:t>
            </a:r>
          </a:p>
        </p:txBody>
      </p:sp>
      <p:sp>
        <p:nvSpPr>
          <p:cNvPr id="21" name="Rectangle: Rounded Corners 20">
            <a:extLst>
              <a:ext uri="{FF2B5EF4-FFF2-40B4-BE49-F238E27FC236}">
                <a16:creationId xmlns:a16="http://schemas.microsoft.com/office/drawing/2014/main" id="{63675073-C109-4BA2-A662-E0A066CC8C2D}"/>
              </a:ext>
            </a:extLst>
          </p:cNvPr>
          <p:cNvSpPr/>
          <p:nvPr/>
        </p:nvSpPr>
        <p:spPr>
          <a:xfrm>
            <a:off x="7603819" y="3140779"/>
            <a:ext cx="2119344" cy="1424554"/>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Scope of change </a:t>
            </a:r>
          </a:p>
          <a:p>
            <a:pPr marL="136408" indent="-136408">
              <a:buFont typeface="Arial" panose="020B0604020202020204" pitchFamily="34" charset="0"/>
              <a:buChar char="•"/>
            </a:pPr>
            <a:r>
              <a:rPr lang="en-AU" sz="875" dirty="0">
                <a:solidFill>
                  <a:schemeClr val="tx1"/>
                </a:solidFill>
              </a:rPr>
              <a:t>Enable settlement on 5 min granularity, 5 min price, and Marginal Loss Factors (MLF)</a:t>
            </a:r>
          </a:p>
          <a:p>
            <a:pPr marL="136408" indent="-136408">
              <a:buFont typeface="Arial" panose="020B0604020202020204" pitchFamily="34" charset="0"/>
              <a:buChar char="•"/>
            </a:pPr>
            <a:r>
              <a:rPr lang="en-AU" sz="875" dirty="0">
                <a:solidFill>
                  <a:schemeClr val="tx1"/>
                </a:solidFill>
              </a:rPr>
              <a:t>Settlement estimations will calculate energy transactions per 5 min period.</a:t>
            </a:r>
          </a:p>
          <a:p>
            <a:pPr marL="136408" indent="-136408">
              <a:buFont typeface="Arial" panose="020B0604020202020204" pitchFamily="34" charset="0"/>
              <a:buChar char="•"/>
            </a:pPr>
            <a:r>
              <a:rPr lang="en-AU" sz="875" dirty="0">
                <a:solidFill>
                  <a:schemeClr val="tx1"/>
                </a:solidFill>
              </a:rPr>
              <a:t>Additional calculations (i.e. market ancillary services, FACS), to be calculated with 5-minute data.</a:t>
            </a:r>
          </a:p>
        </p:txBody>
      </p:sp>
      <p:sp>
        <p:nvSpPr>
          <p:cNvPr id="22" name="Rectangle: Rounded Corners 21">
            <a:extLst>
              <a:ext uri="{FF2B5EF4-FFF2-40B4-BE49-F238E27FC236}">
                <a16:creationId xmlns:a16="http://schemas.microsoft.com/office/drawing/2014/main" id="{4251DC40-C0E6-4A04-85E6-081BA406A4F2}"/>
              </a:ext>
            </a:extLst>
          </p:cNvPr>
          <p:cNvSpPr/>
          <p:nvPr/>
        </p:nvSpPr>
        <p:spPr>
          <a:xfrm>
            <a:off x="2695087" y="4621136"/>
            <a:ext cx="2119344" cy="594883"/>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Solution Path</a:t>
            </a:r>
          </a:p>
          <a:p>
            <a:pPr lvl="0"/>
            <a:r>
              <a:rPr lang="en-AU" sz="875" dirty="0">
                <a:solidFill>
                  <a:schemeClr val="tx1"/>
                </a:solidFill>
              </a:rPr>
              <a:t>Enhance Legacy Systems</a:t>
            </a:r>
          </a:p>
        </p:txBody>
      </p:sp>
      <p:sp>
        <p:nvSpPr>
          <p:cNvPr id="23" name="Rectangle: Rounded Corners 22">
            <a:extLst>
              <a:ext uri="{FF2B5EF4-FFF2-40B4-BE49-F238E27FC236}">
                <a16:creationId xmlns:a16="http://schemas.microsoft.com/office/drawing/2014/main" id="{85E78E99-125F-4D7F-BCDB-6A6837DE52FE}"/>
              </a:ext>
            </a:extLst>
          </p:cNvPr>
          <p:cNvSpPr/>
          <p:nvPr/>
        </p:nvSpPr>
        <p:spPr>
          <a:xfrm>
            <a:off x="7603818" y="4621136"/>
            <a:ext cx="2119344" cy="594883"/>
          </a:xfrm>
          <a:prstGeom prst="roundRect">
            <a:avLst>
              <a:gd name="adj" fmla="val 359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Solution Path</a:t>
            </a:r>
          </a:p>
          <a:p>
            <a:pPr lvl="0"/>
            <a:r>
              <a:rPr lang="en-AU" sz="875" dirty="0">
                <a:solidFill>
                  <a:schemeClr val="tx1"/>
                </a:solidFill>
              </a:rPr>
              <a:t>Enhance Legacy Systems</a:t>
            </a:r>
            <a:endParaRPr lang="en-AU" sz="875" b="1" dirty="0">
              <a:solidFill>
                <a:schemeClr val="tx1"/>
              </a:solidFill>
            </a:endParaRPr>
          </a:p>
          <a:p>
            <a:pPr>
              <a:spcAft>
                <a:spcPts val="477"/>
              </a:spcAft>
            </a:pPr>
            <a:endParaRPr lang="en-AU" sz="875" b="1" dirty="0">
              <a:solidFill>
                <a:schemeClr val="tx1"/>
              </a:solidFill>
            </a:endParaRPr>
          </a:p>
        </p:txBody>
      </p:sp>
      <p:sp>
        <p:nvSpPr>
          <p:cNvPr id="24" name="Rectangle: Rounded Corners 23">
            <a:extLst>
              <a:ext uri="{FF2B5EF4-FFF2-40B4-BE49-F238E27FC236}">
                <a16:creationId xmlns:a16="http://schemas.microsoft.com/office/drawing/2014/main" id="{7C2FA873-B861-47ED-8D6C-FBF7ABC3B396}"/>
              </a:ext>
            </a:extLst>
          </p:cNvPr>
          <p:cNvSpPr/>
          <p:nvPr/>
        </p:nvSpPr>
        <p:spPr>
          <a:xfrm>
            <a:off x="5182988" y="4629218"/>
            <a:ext cx="2119344" cy="589978"/>
          </a:xfrm>
          <a:prstGeom prst="roundRect">
            <a:avLst>
              <a:gd name="adj" fmla="val 32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875" b="1" dirty="0">
                <a:solidFill>
                  <a:schemeClr val="tx1"/>
                </a:solidFill>
              </a:rPr>
              <a:t>Solution Path</a:t>
            </a:r>
          </a:p>
          <a:p>
            <a:pPr lvl="0"/>
            <a:r>
              <a:rPr lang="en-AU" sz="875" dirty="0">
                <a:solidFill>
                  <a:schemeClr val="tx1"/>
                </a:solidFill>
              </a:rPr>
              <a:t>Build New Solution using Strategic Technologies</a:t>
            </a:r>
          </a:p>
          <a:p>
            <a:pPr lvl="0"/>
            <a:endParaRPr lang="en-AU" sz="875" b="1" dirty="0">
              <a:solidFill>
                <a:schemeClr val="tx1"/>
              </a:solidFill>
            </a:endParaRPr>
          </a:p>
        </p:txBody>
      </p:sp>
      <p:sp>
        <p:nvSpPr>
          <p:cNvPr id="25" name="Rectangle: Rounded Corners 24">
            <a:extLst>
              <a:ext uri="{FF2B5EF4-FFF2-40B4-BE49-F238E27FC236}">
                <a16:creationId xmlns:a16="http://schemas.microsoft.com/office/drawing/2014/main" id="{C66DF882-583A-4EC8-A222-5DA13C664CAE}"/>
              </a:ext>
            </a:extLst>
          </p:cNvPr>
          <p:cNvSpPr/>
          <p:nvPr/>
        </p:nvSpPr>
        <p:spPr>
          <a:xfrm>
            <a:off x="345014" y="3140778"/>
            <a:ext cx="1593965" cy="639059"/>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579" b="1" dirty="0"/>
              <a:t>IT Workstreams</a:t>
            </a:r>
          </a:p>
        </p:txBody>
      </p:sp>
      <p:sp>
        <p:nvSpPr>
          <p:cNvPr id="26" name="Rectangle: Rounded Corners 25">
            <a:extLst>
              <a:ext uri="{FF2B5EF4-FFF2-40B4-BE49-F238E27FC236}">
                <a16:creationId xmlns:a16="http://schemas.microsoft.com/office/drawing/2014/main" id="{31ADF6CA-0197-4CB6-9EEA-C68BF59507C6}"/>
              </a:ext>
            </a:extLst>
          </p:cNvPr>
          <p:cNvSpPr/>
          <p:nvPr/>
        </p:nvSpPr>
        <p:spPr>
          <a:xfrm>
            <a:off x="288934" y="5794859"/>
            <a:ext cx="1593965" cy="639059"/>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579" b="1" dirty="0"/>
              <a:t>Remainder 5MS &amp; GS Program </a:t>
            </a:r>
          </a:p>
        </p:txBody>
      </p:sp>
      <p:sp>
        <p:nvSpPr>
          <p:cNvPr id="6" name="Slide Number Placeholder 5">
            <a:extLst>
              <a:ext uri="{FF2B5EF4-FFF2-40B4-BE49-F238E27FC236}">
                <a16:creationId xmlns:a16="http://schemas.microsoft.com/office/drawing/2014/main" id="{15648301-5C8C-4B49-BABB-C4D762656D7F}"/>
              </a:ext>
            </a:extLst>
          </p:cNvPr>
          <p:cNvSpPr>
            <a:spLocks noGrp="1"/>
          </p:cNvSpPr>
          <p:nvPr>
            <p:ph type="sldNum" sz="quarter" idx="12"/>
          </p:nvPr>
        </p:nvSpPr>
        <p:spPr/>
        <p:txBody>
          <a:bodyPr/>
          <a:lstStyle/>
          <a:p>
            <a:fld id="{4EC81F68-4976-451A-B2E9-79BCBD2F70CC}" type="slidenum">
              <a:rPr lang="en-AU" smtClean="0"/>
              <a:t>17</a:t>
            </a:fld>
            <a:endParaRPr lang="en-AU" dirty="0"/>
          </a:p>
        </p:txBody>
      </p:sp>
    </p:spTree>
    <p:extLst>
      <p:ext uri="{BB962C8B-B14F-4D97-AF65-F5344CB8AC3E}">
        <p14:creationId xmlns:p14="http://schemas.microsoft.com/office/powerpoint/2010/main" val="137047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CA7D-868B-48D1-94A5-23017054A767}"/>
              </a:ext>
            </a:extLst>
          </p:cNvPr>
          <p:cNvSpPr>
            <a:spLocks noGrp="1"/>
          </p:cNvSpPr>
          <p:nvPr>
            <p:ph type="title"/>
          </p:nvPr>
        </p:nvSpPr>
        <p:spPr/>
        <p:txBody>
          <a:bodyPr/>
          <a:lstStyle/>
          <a:p>
            <a:r>
              <a:rPr lang="en-AU" sz="4000" dirty="0"/>
              <a:t>5MS &amp; GS Implementation Approach </a:t>
            </a:r>
            <a:endParaRPr lang="en-AU" dirty="0"/>
          </a:p>
        </p:txBody>
      </p:sp>
      <p:sp>
        <p:nvSpPr>
          <p:cNvPr id="3" name="Content Placeholder 2">
            <a:extLst>
              <a:ext uri="{FF2B5EF4-FFF2-40B4-BE49-F238E27FC236}">
                <a16:creationId xmlns:a16="http://schemas.microsoft.com/office/drawing/2014/main" id="{DD755279-73BB-4148-9CFE-6E3A7EA8D745}"/>
              </a:ext>
            </a:extLst>
          </p:cNvPr>
          <p:cNvSpPr>
            <a:spLocks noGrp="1"/>
          </p:cNvSpPr>
          <p:nvPr>
            <p:ph idx="1"/>
          </p:nvPr>
        </p:nvSpPr>
        <p:spPr>
          <a:xfrm>
            <a:off x="206546" y="1840375"/>
            <a:ext cx="10255425" cy="4968583"/>
          </a:xfrm>
        </p:spPr>
        <p:txBody>
          <a:bodyPr>
            <a:normAutofit fontScale="92500"/>
          </a:bodyPr>
          <a:lstStyle/>
          <a:p>
            <a:r>
              <a:rPr lang="en-AU" sz="2800" dirty="0"/>
              <a:t>AEMO has developed and implemented a Milestone Management Framework </a:t>
            </a:r>
          </a:p>
          <a:p>
            <a:pPr lvl="0"/>
            <a:r>
              <a:rPr lang="en-AU" sz="2800" dirty="0">
                <a:solidFill>
                  <a:srgbClr val="222324"/>
                </a:solidFill>
              </a:rPr>
              <a:t>Key elements of the framework:</a:t>
            </a:r>
          </a:p>
          <a:p>
            <a:pPr lvl="1"/>
            <a:r>
              <a:rPr lang="en-AU" sz="2800" dirty="0"/>
              <a:t>Defined milestones with associated dates</a:t>
            </a:r>
          </a:p>
          <a:p>
            <a:pPr lvl="1"/>
            <a:r>
              <a:rPr lang="en-AU" sz="2800" dirty="0"/>
              <a:t>Reporting process</a:t>
            </a:r>
          </a:p>
          <a:p>
            <a:pPr lvl="1"/>
            <a:r>
              <a:rPr lang="en-AU" sz="2800" dirty="0"/>
              <a:t>Change management and impact assessment</a:t>
            </a:r>
          </a:p>
          <a:p>
            <a:pPr lvl="0"/>
            <a:r>
              <a:rPr lang="en-AU" sz="2800" dirty="0">
                <a:solidFill>
                  <a:srgbClr val="222324"/>
                </a:solidFill>
              </a:rPr>
              <a:t>Milestones</a:t>
            </a:r>
          </a:p>
          <a:p>
            <a:pPr lvl="1"/>
            <a:r>
              <a:rPr lang="en-AU" sz="2800" dirty="0"/>
              <a:t>Level 1 milestones: key milestones that apply to the overall Program</a:t>
            </a:r>
          </a:p>
          <a:p>
            <a:pPr lvl="1"/>
            <a:r>
              <a:rPr lang="en-AU" sz="2800" dirty="0"/>
              <a:t>Level 2 milestones: milestones by workstream that show key dates relevant for participants</a:t>
            </a:r>
          </a:p>
          <a:p>
            <a:pPr lvl="1"/>
            <a:r>
              <a:rPr lang="en-AU" sz="2800" dirty="0"/>
              <a:t>Defined in Microsoft Project, available for sharing with participants</a:t>
            </a:r>
          </a:p>
          <a:p>
            <a:pPr lvl="1"/>
            <a:r>
              <a:rPr lang="en-AU" sz="2800" dirty="0"/>
              <a:t>Timeline published on the 5MS website homepage monthly</a:t>
            </a:r>
          </a:p>
        </p:txBody>
      </p:sp>
      <p:sp>
        <p:nvSpPr>
          <p:cNvPr id="4" name="Slide Number Placeholder 3">
            <a:extLst>
              <a:ext uri="{FF2B5EF4-FFF2-40B4-BE49-F238E27FC236}">
                <a16:creationId xmlns:a16="http://schemas.microsoft.com/office/drawing/2014/main" id="{5657C2EA-E0F1-4FF3-8F65-2CFF851B821B}"/>
              </a:ext>
            </a:extLst>
          </p:cNvPr>
          <p:cNvSpPr>
            <a:spLocks noGrp="1"/>
          </p:cNvSpPr>
          <p:nvPr>
            <p:ph type="sldNum" sz="quarter" idx="12"/>
          </p:nvPr>
        </p:nvSpPr>
        <p:spPr/>
        <p:txBody>
          <a:bodyPr/>
          <a:lstStyle/>
          <a:p>
            <a:fld id="{4EC81F68-4976-451A-B2E9-79BCBD2F70CC}" type="slidenum">
              <a:rPr lang="en-AU" smtClean="0"/>
              <a:t>18</a:t>
            </a:fld>
            <a:endParaRPr lang="en-AU" dirty="0"/>
          </a:p>
        </p:txBody>
      </p:sp>
    </p:spTree>
    <p:extLst>
      <p:ext uri="{BB962C8B-B14F-4D97-AF65-F5344CB8AC3E}">
        <p14:creationId xmlns:p14="http://schemas.microsoft.com/office/powerpoint/2010/main" val="55558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EE7F-C438-4981-BCD8-B88E401D4999}"/>
              </a:ext>
            </a:extLst>
          </p:cNvPr>
          <p:cNvSpPr>
            <a:spLocks noGrp="1"/>
          </p:cNvSpPr>
          <p:nvPr>
            <p:ph type="title"/>
          </p:nvPr>
        </p:nvSpPr>
        <p:spPr/>
        <p:txBody>
          <a:bodyPr/>
          <a:lstStyle/>
          <a:p>
            <a:r>
              <a:rPr lang="en-AU" dirty="0"/>
              <a:t>5MS &amp; GS Program Timeline</a:t>
            </a:r>
          </a:p>
        </p:txBody>
      </p:sp>
      <p:sp>
        <p:nvSpPr>
          <p:cNvPr id="4" name="Slide Number Placeholder 3">
            <a:extLst>
              <a:ext uri="{FF2B5EF4-FFF2-40B4-BE49-F238E27FC236}">
                <a16:creationId xmlns:a16="http://schemas.microsoft.com/office/drawing/2014/main" id="{74B8803A-3D07-46F4-83A0-28A6615CD3A9}"/>
              </a:ext>
            </a:extLst>
          </p:cNvPr>
          <p:cNvSpPr>
            <a:spLocks noGrp="1"/>
          </p:cNvSpPr>
          <p:nvPr>
            <p:ph type="sldNum" sz="quarter" idx="12"/>
          </p:nvPr>
        </p:nvSpPr>
        <p:spPr/>
        <p:txBody>
          <a:bodyPr/>
          <a:lstStyle/>
          <a:p>
            <a:fld id="{4EC81F68-4976-451A-B2E9-79BCBD2F70CC}" type="slidenum">
              <a:rPr lang="en-AU" smtClean="0"/>
              <a:t>19</a:t>
            </a:fld>
            <a:endParaRPr lang="en-AU" dirty="0"/>
          </a:p>
        </p:txBody>
      </p:sp>
      <p:sp>
        <p:nvSpPr>
          <p:cNvPr id="5" name="Title 1">
            <a:extLst>
              <a:ext uri="{FF2B5EF4-FFF2-40B4-BE49-F238E27FC236}">
                <a16:creationId xmlns:a16="http://schemas.microsoft.com/office/drawing/2014/main" id="{68BD8ADF-448D-4F12-A031-242903303AE7}"/>
              </a:ext>
            </a:extLst>
          </p:cNvPr>
          <p:cNvSpPr txBox="1">
            <a:spLocks/>
          </p:cNvSpPr>
          <p:nvPr/>
        </p:nvSpPr>
        <p:spPr>
          <a:xfrm>
            <a:off x="8517788" y="1115250"/>
            <a:ext cx="1867876" cy="314119"/>
          </a:xfrm>
          <a:prstGeom prst="rect">
            <a:avLst/>
          </a:prstGeom>
        </p:spPr>
        <p:txBody>
          <a:bodyPr vert="horz" lIns="100796" tIns="50398" rIns="100796" bIns="50398"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102" dirty="0"/>
              <a:t>Current as at 17-01-2020</a:t>
            </a:r>
          </a:p>
        </p:txBody>
      </p:sp>
      <p:pic>
        <p:nvPicPr>
          <p:cNvPr id="6" name="Picture 5">
            <a:extLst>
              <a:ext uri="{FF2B5EF4-FFF2-40B4-BE49-F238E27FC236}">
                <a16:creationId xmlns:a16="http://schemas.microsoft.com/office/drawing/2014/main" id="{127B8DA5-2433-45FA-9B70-711780770E55}"/>
              </a:ext>
            </a:extLst>
          </p:cNvPr>
          <p:cNvPicPr>
            <a:picLocks noChangeAspect="1"/>
          </p:cNvPicPr>
          <p:nvPr/>
        </p:nvPicPr>
        <p:blipFill>
          <a:blip r:embed="rId2"/>
          <a:stretch>
            <a:fillRect/>
          </a:stretch>
        </p:blipFill>
        <p:spPr>
          <a:xfrm>
            <a:off x="1188271" y="1461190"/>
            <a:ext cx="8315271" cy="5561503"/>
          </a:xfrm>
          <a:prstGeom prst="rect">
            <a:avLst/>
          </a:prstGeom>
        </p:spPr>
      </p:pic>
    </p:spTree>
    <p:extLst>
      <p:ext uri="{BB962C8B-B14F-4D97-AF65-F5344CB8AC3E}">
        <p14:creationId xmlns:p14="http://schemas.microsoft.com/office/powerpoint/2010/main" val="93222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lstStyle/>
          <a:p>
            <a:r>
              <a:rPr lang="en-AU" dirty="0"/>
              <a:t>Welcome and Introduction</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Peter Carruthers</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2</a:t>
            </a:fld>
            <a:endParaRPr lang="en-AU" dirty="0"/>
          </a:p>
        </p:txBody>
      </p:sp>
    </p:spTree>
    <p:extLst>
      <p:ext uri="{BB962C8B-B14F-4D97-AF65-F5344CB8AC3E}">
        <p14:creationId xmlns:p14="http://schemas.microsoft.com/office/powerpoint/2010/main" val="98855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1E8C-71A7-4957-85A0-CD1C0FDDADF2}"/>
              </a:ext>
            </a:extLst>
          </p:cNvPr>
          <p:cNvSpPr>
            <a:spLocks noGrp="1"/>
          </p:cNvSpPr>
          <p:nvPr>
            <p:ph type="title"/>
          </p:nvPr>
        </p:nvSpPr>
        <p:spPr>
          <a:xfrm>
            <a:off x="306123" y="137448"/>
            <a:ext cx="10079567" cy="1323741"/>
          </a:xfrm>
        </p:spPr>
        <p:txBody>
          <a:bodyPr>
            <a:normAutofit fontScale="90000"/>
          </a:bodyPr>
          <a:lstStyle/>
          <a:p>
            <a:r>
              <a:rPr lang="en-US" sz="5401" dirty="0">
                <a:latin typeface="Tw Cen MT"/>
              </a:rPr>
              <a:t>5MS Program Timeline </a:t>
            </a:r>
            <a:r>
              <a:rPr lang="en-US" sz="3417" dirty="0">
                <a:latin typeface="Tw Cen MT"/>
              </a:rPr>
              <a:t>(Jan ‘20 to Jul ‘21)</a:t>
            </a:r>
            <a:br>
              <a:rPr lang="en-US" dirty="0">
                <a:latin typeface="Tw Cen MT"/>
              </a:rPr>
            </a:br>
            <a:r>
              <a:rPr lang="en-US" sz="4079" dirty="0">
                <a:latin typeface="Tw Cen MT"/>
              </a:rPr>
              <a:t>Level 1 and External Level 2 Milestones</a:t>
            </a:r>
            <a:endParaRPr lang="en-AU" dirty="0"/>
          </a:p>
        </p:txBody>
      </p:sp>
      <p:sp>
        <p:nvSpPr>
          <p:cNvPr id="4" name="Slide Number Placeholder 3">
            <a:extLst>
              <a:ext uri="{FF2B5EF4-FFF2-40B4-BE49-F238E27FC236}">
                <a16:creationId xmlns:a16="http://schemas.microsoft.com/office/drawing/2014/main" id="{BC599DA0-D255-40FF-8DA5-9F27185379DF}"/>
              </a:ext>
            </a:extLst>
          </p:cNvPr>
          <p:cNvSpPr>
            <a:spLocks noGrp="1"/>
          </p:cNvSpPr>
          <p:nvPr>
            <p:ph type="sldNum" sz="quarter" idx="12"/>
          </p:nvPr>
        </p:nvSpPr>
        <p:spPr/>
        <p:txBody>
          <a:bodyPr/>
          <a:lstStyle/>
          <a:p>
            <a:fld id="{4EC81F68-4976-451A-B2E9-79BCBD2F70CC}" type="slidenum">
              <a:rPr lang="en-AU" smtClean="0"/>
              <a:t>20</a:t>
            </a:fld>
            <a:endParaRPr lang="en-AU"/>
          </a:p>
        </p:txBody>
      </p:sp>
      <p:sp>
        <p:nvSpPr>
          <p:cNvPr id="5" name="Title 1">
            <a:extLst>
              <a:ext uri="{FF2B5EF4-FFF2-40B4-BE49-F238E27FC236}">
                <a16:creationId xmlns:a16="http://schemas.microsoft.com/office/drawing/2014/main" id="{5F34FBA2-5C5D-4E13-8EB3-7F282DEB086B}"/>
              </a:ext>
            </a:extLst>
          </p:cNvPr>
          <p:cNvSpPr txBox="1">
            <a:spLocks/>
          </p:cNvSpPr>
          <p:nvPr/>
        </p:nvSpPr>
        <p:spPr>
          <a:xfrm>
            <a:off x="8517788" y="1115250"/>
            <a:ext cx="1867876" cy="314119"/>
          </a:xfrm>
          <a:prstGeom prst="rect">
            <a:avLst/>
          </a:prstGeom>
        </p:spPr>
        <p:txBody>
          <a:bodyPr vert="horz" lIns="100796" tIns="50398" rIns="100796" bIns="50398"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102" dirty="0"/>
              <a:t>Current as at 17-01-2019</a:t>
            </a:r>
          </a:p>
        </p:txBody>
      </p:sp>
      <p:pic>
        <p:nvPicPr>
          <p:cNvPr id="6" name="Picture 5">
            <a:extLst>
              <a:ext uri="{FF2B5EF4-FFF2-40B4-BE49-F238E27FC236}">
                <a16:creationId xmlns:a16="http://schemas.microsoft.com/office/drawing/2014/main" id="{D6DBBFEF-E9C2-43FE-B7E7-F0AFCA3DF5BB}"/>
              </a:ext>
            </a:extLst>
          </p:cNvPr>
          <p:cNvPicPr>
            <a:picLocks noChangeAspect="1"/>
          </p:cNvPicPr>
          <p:nvPr/>
        </p:nvPicPr>
        <p:blipFill>
          <a:blip r:embed="rId2"/>
          <a:stretch>
            <a:fillRect/>
          </a:stretch>
        </p:blipFill>
        <p:spPr>
          <a:xfrm>
            <a:off x="1169111" y="1461190"/>
            <a:ext cx="8353591" cy="5617642"/>
          </a:xfrm>
          <a:prstGeom prst="rect">
            <a:avLst/>
          </a:prstGeom>
        </p:spPr>
      </p:pic>
      <p:sp>
        <p:nvSpPr>
          <p:cNvPr id="7" name="Diamond 6">
            <a:extLst>
              <a:ext uri="{FF2B5EF4-FFF2-40B4-BE49-F238E27FC236}">
                <a16:creationId xmlns:a16="http://schemas.microsoft.com/office/drawing/2014/main" id="{E0C84508-79E2-44D3-8FAD-13DA7387E7B5}"/>
              </a:ext>
            </a:extLst>
          </p:cNvPr>
          <p:cNvSpPr/>
          <p:nvPr/>
        </p:nvSpPr>
        <p:spPr>
          <a:xfrm>
            <a:off x="2340864" y="3619817"/>
            <a:ext cx="155448" cy="1600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3356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17C1-E6AE-4C8F-9B4D-946714FC5109}"/>
              </a:ext>
            </a:extLst>
          </p:cNvPr>
          <p:cNvSpPr>
            <a:spLocks noGrp="1"/>
          </p:cNvSpPr>
          <p:nvPr>
            <p:ph type="title"/>
          </p:nvPr>
        </p:nvSpPr>
        <p:spPr>
          <a:xfrm>
            <a:off x="500843" y="150495"/>
            <a:ext cx="9093554" cy="1310695"/>
          </a:xfrm>
        </p:spPr>
        <p:txBody>
          <a:bodyPr/>
          <a:lstStyle/>
          <a:p>
            <a:r>
              <a:rPr lang="en-AU" dirty="0"/>
              <a:t>Program Update (1/2)</a:t>
            </a:r>
          </a:p>
        </p:txBody>
      </p:sp>
      <p:sp>
        <p:nvSpPr>
          <p:cNvPr id="6" name="Slide Number Placeholder 5">
            <a:extLst>
              <a:ext uri="{FF2B5EF4-FFF2-40B4-BE49-F238E27FC236}">
                <a16:creationId xmlns:a16="http://schemas.microsoft.com/office/drawing/2014/main" id="{F5DE7F1D-24C4-414C-98C4-87D8F55C60E2}"/>
              </a:ext>
            </a:extLst>
          </p:cNvPr>
          <p:cNvSpPr>
            <a:spLocks noGrp="1"/>
          </p:cNvSpPr>
          <p:nvPr>
            <p:ph type="sldNum" sz="quarter" idx="12"/>
          </p:nvPr>
        </p:nvSpPr>
        <p:spPr/>
        <p:txBody>
          <a:bodyPr/>
          <a:lstStyle/>
          <a:p>
            <a:fld id="{4EC81F68-4976-451A-B2E9-79BCBD2F70CC}" type="slidenum">
              <a:rPr lang="en-AU" smtClean="0"/>
              <a:t>21</a:t>
            </a:fld>
            <a:endParaRPr lang="en-AU" dirty="0"/>
          </a:p>
        </p:txBody>
      </p:sp>
      <p:sp>
        <p:nvSpPr>
          <p:cNvPr id="7" name="Content Placeholder 2">
            <a:extLst>
              <a:ext uri="{FF2B5EF4-FFF2-40B4-BE49-F238E27FC236}">
                <a16:creationId xmlns:a16="http://schemas.microsoft.com/office/drawing/2014/main" id="{111B6752-2C0D-4B18-828E-72C0C9F2F168}"/>
              </a:ext>
            </a:extLst>
          </p:cNvPr>
          <p:cNvSpPr txBox="1">
            <a:spLocks/>
          </p:cNvSpPr>
          <p:nvPr/>
        </p:nvSpPr>
        <p:spPr>
          <a:xfrm>
            <a:off x="917491" y="2659400"/>
            <a:ext cx="2374349" cy="4347299"/>
          </a:xfrm>
          <a:prstGeom prst="rect">
            <a:avLst/>
          </a:prstGeom>
        </p:spPr>
        <p:txBody>
          <a:bodyPr vert="horz" lIns="95024" tIns="47512" rIns="95024" bIns="4751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1500" b="1" i="1" dirty="0"/>
              <a:t>Dispatch</a:t>
            </a:r>
          </a:p>
          <a:p>
            <a:pPr lvl="1"/>
            <a:r>
              <a:rPr lang="en-AU" sz="1500" dirty="0"/>
              <a:t>AEMO Internal - Internal work on track, 90% of development now completed. System Testing in progress.</a:t>
            </a:r>
          </a:p>
          <a:p>
            <a:pPr lvl="1"/>
            <a:r>
              <a:rPr lang="en-AU" sz="1500" dirty="0"/>
              <a:t>All Technical Specifications are finalised and published on AEMOs website.</a:t>
            </a:r>
          </a:p>
          <a:p>
            <a:pPr lvl="1"/>
            <a:r>
              <a:rPr lang="en-AU" sz="1500" dirty="0"/>
              <a:t>The 5MS Staging Environment has web bidding and other 5-min functionality available for use.</a:t>
            </a:r>
          </a:p>
        </p:txBody>
      </p:sp>
      <p:sp>
        <p:nvSpPr>
          <p:cNvPr id="9" name="Content Placeholder 2">
            <a:extLst>
              <a:ext uri="{FF2B5EF4-FFF2-40B4-BE49-F238E27FC236}">
                <a16:creationId xmlns:a16="http://schemas.microsoft.com/office/drawing/2014/main" id="{346ED3A4-F5E0-4F64-8E40-992676310754}"/>
              </a:ext>
            </a:extLst>
          </p:cNvPr>
          <p:cNvSpPr txBox="1">
            <a:spLocks/>
          </p:cNvSpPr>
          <p:nvPr/>
        </p:nvSpPr>
        <p:spPr>
          <a:xfrm>
            <a:off x="7571232" y="2612746"/>
            <a:ext cx="2447071" cy="4540494"/>
          </a:xfrm>
          <a:prstGeom prst="rect">
            <a:avLst/>
          </a:prstGeom>
        </p:spPr>
        <p:txBody>
          <a:bodyPr vert="horz" lIns="95024" tIns="47512" rIns="95024" bIns="4751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AU" sz="1500" b="1" i="1" dirty="0"/>
              <a:t>Metering</a:t>
            </a:r>
          </a:p>
          <a:p>
            <a:pPr lvl="1"/>
            <a:r>
              <a:rPr lang="en-AU" sz="1500" dirty="0"/>
              <a:t>AEMO Internal – Development is tracking as on schedule to complete by 30 June 2020. Initial 30-min like-for-like solution to be deployed December 2020.</a:t>
            </a:r>
          </a:p>
          <a:p>
            <a:pPr lvl="1"/>
            <a:r>
              <a:rPr lang="en-AU" sz="1500" dirty="0"/>
              <a:t>All Technical Specifications are finalised and published on AEMOs website.</a:t>
            </a:r>
          </a:p>
          <a:p>
            <a:pPr lvl="1"/>
            <a:r>
              <a:rPr lang="en-AU" sz="1500" dirty="0"/>
              <a:t>The 5MS Staging Environment can receive MDFF submissions.</a:t>
            </a:r>
          </a:p>
        </p:txBody>
      </p:sp>
      <p:sp>
        <p:nvSpPr>
          <p:cNvPr id="18" name="Content Placeholder 2">
            <a:extLst>
              <a:ext uri="{FF2B5EF4-FFF2-40B4-BE49-F238E27FC236}">
                <a16:creationId xmlns:a16="http://schemas.microsoft.com/office/drawing/2014/main" id="{BCD9DAD7-926D-4B98-9C49-0B0A524394D5}"/>
              </a:ext>
            </a:extLst>
          </p:cNvPr>
          <p:cNvSpPr txBox="1">
            <a:spLocks/>
          </p:cNvSpPr>
          <p:nvPr/>
        </p:nvSpPr>
        <p:spPr>
          <a:xfrm>
            <a:off x="4247355" y="2598220"/>
            <a:ext cx="2656365" cy="4745333"/>
          </a:xfrm>
          <a:prstGeom prst="rect">
            <a:avLst/>
          </a:prstGeom>
        </p:spPr>
        <p:txBody>
          <a:bodyPr vert="horz" lIns="95024" tIns="47512" rIns="95024" bIns="47512"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1500" b="1" i="1" dirty="0"/>
              <a:t>Settlements</a:t>
            </a:r>
          </a:p>
          <a:p>
            <a:pPr lvl="1"/>
            <a:r>
              <a:rPr lang="en-AU" sz="1500" dirty="0"/>
              <a:t>AEMO Internal – Development work is on track, with the Settlements Engine approx. 80% complete. System Testing is in progress.</a:t>
            </a:r>
          </a:p>
          <a:p>
            <a:pPr lvl="1"/>
            <a:r>
              <a:rPr lang="en-AU" sz="1500" dirty="0"/>
              <a:t>The Reallocations, Settlements and Billing Technical Specifications are finalised and published on AEMOs website, with the </a:t>
            </a:r>
            <a:r>
              <a:rPr lang="en-AU" sz="1500" dirty="0" err="1"/>
              <a:t>Prudentials</a:t>
            </a:r>
            <a:r>
              <a:rPr lang="en-AU" sz="1500" dirty="0"/>
              <a:t> and Estimations technical specifications to be delivered Q1 2020.</a:t>
            </a:r>
          </a:p>
        </p:txBody>
      </p:sp>
      <p:pic>
        <p:nvPicPr>
          <p:cNvPr id="20" name="Graphic 19" descr="Dollar">
            <a:extLst>
              <a:ext uri="{FF2B5EF4-FFF2-40B4-BE49-F238E27FC236}">
                <a16:creationId xmlns:a16="http://schemas.microsoft.com/office/drawing/2014/main" id="{AFB3AE2B-9777-4621-B9CD-584F73916C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7355" y="1745000"/>
            <a:ext cx="914400" cy="914400"/>
          </a:xfrm>
          <a:prstGeom prst="rect">
            <a:avLst/>
          </a:prstGeom>
        </p:spPr>
      </p:pic>
      <p:pic>
        <p:nvPicPr>
          <p:cNvPr id="22" name="Graphic 21" descr="Gauge">
            <a:extLst>
              <a:ext uri="{FF2B5EF4-FFF2-40B4-BE49-F238E27FC236}">
                <a16:creationId xmlns:a16="http://schemas.microsoft.com/office/drawing/2014/main" id="{F7B7FB49-B627-4DBB-86D1-47ECB669D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1232" y="1745000"/>
            <a:ext cx="914400" cy="914400"/>
          </a:xfrm>
          <a:prstGeom prst="rect">
            <a:avLst/>
          </a:prstGeom>
        </p:spPr>
      </p:pic>
      <p:pic>
        <p:nvPicPr>
          <p:cNvPr id="24" name="Graphic 23" descr="Lightbulb">
            <a:extLst>
              <a:ext uri="{FF2B5EF4-FFF2-40B4-BE49-F238E27FC236}">
                <a16:creationId xmlns:a16="http://schemas.microsoft.com/office/drawing/2014/main" id="{7DCA8213-0743-4F1F-BA36-DBE762B83A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906" y="1745000"/>
            <a:ext cx="914400" cy="914400"/>
          </a:xfrm>
          <a:prstGeom prst="rect">
            <a:avLst/>
          </a:prstGeom>
        </p:spPr>
      </p:pic>
    </p:spTree>
    <p:extLst>
      <p:ext uri="{BB962C8B-B14F-4D97-AF65-F5344CB8AC3E}">
        <p14:creationId xmlns:p14="http://schemas.microsoft.com/office/powerpoint/2010/main" val="38247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01A9-16D1-4A0B-BB88-1F21454E6DFD}"/>
              </a:ext>
            </a:extLst>
          </p:cNvPr>
          <p:cNvSpPr>
            <a:spLocks noGrp="1"/>
          </p:cNvSpPr>
          <p:nvPr>
            <p:ph type="title"/>
          </p:nvPr>
        </p:nvSpPr>
        <p:spPr/>
        <p:txBody>
          <a:bodyPr/>
          <a:lstStyle/>
          <a:p>
            <a:r>
              <a:rPr lang="en-AU" dirty="0"/>
              <a:t>Program Update (2/2)</a:t>
            </a:r>
          </a:p>
        </p:txBody>
      </p:sp>
      <p:sp>
        <p:nvSpPr>
          <p:cNvPr id="4" name="Slide Number Placeholder 3">
            <a:extLst>
              <a:ext uri="{FF2B5EF4-FFF2-40B4-BE49-F238E27FC236}">
                <a16:creationId xmlns:a16="http://schemas.microsoft.com/office/drawing/2014/main" id="{E23523E4-151F-4497-A444-8B84D102B6CD}"/>
              </a:ext>
            </a:extLst>
          </p:cNvPr>
          <p:cNvSpPr>
            <a:spLocks noGrp="1"/>
          </p:cNvSpPr>
          <p:nvPr>
            <p:ph type="sldNum" sz="quarter" idx="12"/>
          </p:nvPr>
        </p:nvSpPr>
        <p:spPr/>
        <p:txBody>
          <a:bodyPr/>
          <a:lstStyle/>
          <a:p>
            <a:fld id="{4EC81F68-4976-451A-B2E9-79BCBD2F70CC}" type="slidenum">
              <a:rPr lang="en-AU" smtClean="0"/>
              <a:t>22</a:t>
            </a:fld>
            <a:endParaRPr lang="en-AU" dirty="0"/>
          </a:p>
        </p:txBody>
      </p:sp>
      <p:sp>
        <p:nvSpPr>
          <p:cNvPr id="5" name="Content Placeholder 2">
            <a:extLst>
              <a:ext uri="{FF2B5EF4-FFF2-40B4-BE49-F238E27FC236}">
                <a16:creationId xmlns:a16="http://schemas.microsoft.com/office/drawing/2014/main" id="{D6FE62F8-EEDC-4E0A-9539-24B2B3F46D6A}"/>
              </a:ext>
            </a:extLst>
          </p:cNvPr>
          <p:cNvSpPr txBox="1">
            <a:spLocks/>
          </p:cNvSpPr>
          <p:nvPr/>
        </p:nvSpPr>
        <p:spPr>
          <a:xfrm>
            <a:off x="5852160" y="2659400"/>
            <a:ext cx="3068863" cy="4540494"/>
          </a:xfrm>
          <a:prstGeom prst="rect">
            <a:avLst/>
          </a:prstGeom>
        </p:spPr>
        <p:txBody>
          <a:bodyPr vert="horz" lIns="95024" tIns="47512" rIns="95024" bIns="4751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AU" sz="1500" b="1" i="1" dirty="0"/>
              <a:t>Readiness </a:t>
            </a:r>
          </a:p>
          <a:p>
            <a:pPr lvl="1"/>
            <a:r>
              <a:rPr lang="en-AU" sz="1500" dirty="0"/>
              <a:t>Readiness Working Group up and running.  </a:t>
            </a:r>
          </a:p>
          <a:p>
            <a:pPr lvl="1"/>
            <a:r>
              <a:rPr lang="en-AU" sz="1500" dirty="0"/>
              <a:t>The Market Readiness Strategy, the Transition and Go Live Strategy and the Industry Testing and Market Trail Strategy are finalised and published on the AEMO website.</a:t>
            </a:r>
          </a:p>
          <a:p>
            <a:pPr lvl="1"/>
            <a:r>
              <a:rPr lang="en-AU" sz="1500" dirty="0"/>
              <a:t>Go-Live contingency meetings are being held with Market Participants.</a:t>
            </a:r>
          </a:p>
        </p:txBody>
      </p:sp>
      <p:sp>
        <p:nvSpPr>
          <p:cNvPr id="6" name="Rectangle 5" descr="Social network">
            <a:extLst>
              <a:ext uri="{FF2B5EF4-FFF2-40B4-BE49-F238E27FC236}">
                <a16:creationId xmlns:a16="http://schemas.microsoft.com/office/drawing/2014/main" id="{505EBE0F-1DAB-4FB0-BA2C-E5D2EF272664}"/>
              </a:ext>
            </a:extLst>
          </p:cNvPr>
          <p:cNvSpPr/>
          <p:nvPr/>
        </p:nvSpPr>
        <p:spPr>
          <a:xfrm>
            <a:off x="6751135" y="1759045"/>
            <a:ext cx="714361" cy="74357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Content Placeholder 2">
            <a:extLst>
              <a:ext uri="{FF2B5EF4-FFF2-40B4-BE49-F238E27FC236}">
                <a16:creationId xmlns:a16="http://schemas.microsoft.com/office/drawing/2014/main" id="{5D390167-4701-4E16-B780-A6AFFBE4B05F}"/>
              </a:ext>
            </a:extLst>
          </p:cNvPr>
          <p:cNvSpPr txBox="1">
            <a:spLocks/>
          </p:cNvSpPr>
          <p:nvPr/>
        </p:nvSpPr>
        <p:spPr>
          <a:xfrm>
            <a:off x="1637373" y="2659400"/>
            <a:ext cx="2538941" cy="4347299"/>
          </a:xfrm>
          <a:prstGeom prst="rect">
            <a:avLst/>
          </a:prstGeom>
        </p:spPr>
        <p:txBody>
          <a:bodyPr vert="horz" lIns="95024" tIns="47512" rIns="95024" bIns="4751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1500" b="1" i="1" dirty="0"/>
              <a:t>Procedures </a:t>
            </a:r>
          </a:p>
          <a:p>
            <a:pPr>
              <a:lnSpc>
                <a:spcPct val="100000"/>
              </a:lnSpc>
            </a:pPr>
            <a:r>
              <a:rPr lang="en-AU" sz="1500" dirty="0"/>
              <a:t>All 70 Market Procedures now updated and published on the AEMO website by 01 December </a:t>
            </a:r>
            <a:r>
              <a:rPr lang="en-AU" sz="1500"/>
              <a:t>2019 </a:t>
            </a:r>
          </a:p>
          <a:p>
            <a:pPr>
              <a:lnSpc>
                <a:spcPct val="100000"/>
              </a:lnSpc>
            </a:pPr>
            <a:r>
              <a:rPr lang="en-AU" sz="1500"/>
              <a:t>Industry </a:t>
            </a:r>
            <a:r>
              <a:rPr lang="en-AU" sz="1500" dirty="0"/>
              <a:t>Procedures Working Group (PWG) now dormant.</a:t>
            </a:r>
          </a:p>
        </p:txBody>
      </p:sp>
      <p:pic>
        <p:nvPicPr>
          <p:cNvPr id="16" name="Graphic 15" descr="Workflow">
            <a:extLst>
              <a:ext uri="{FF2B5EF4-FFF2-40B4-BE49-F238E27FC236}">
                <a16:creationId xmlns:a16="http://schemas.microsoft.com/office/drawing/2014/main" id="{23320516-FA9E-451F-AF9B-F3A4FBD9FD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7373" y="1759045"/>
            <a:ext cx="914400" cy="914400"/>
          </a:xfrm>
          <a:prstGeom prst="rect">
            <a:avLst/>
          </a:prstGeom>
        </p:spPr>
      </p:pic>
    </p:spTree>
    <p:extLst>
      <p:ext uri="{BB962C8B-B14F-4D97-AF65-F5344CB8AC3E}">
        <p14:creationId xmlns:p14="http://schemas.microsoft.com/office/powerpoint/2010/main" val="74403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normAutofit/>
          </a:bodyPr>
          <a:lstStyle/>
          <a:p>
            <a:r>
              <a:rPr lang="en-AU" dirty="0"/>
              <a:t>Procedures Workstream Update </a:t>
            </a:r>
            <a:br>
              <a:rPr lang="en-AU" dirty="0"/>
            </a:br>
            <a:endParaRPr lang="en-AU" dirty="0"/>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Emily Brodie</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23</a:t>
            </a:fld>
            <a:endParaRPr lang="en-AU" dirty="0"/>
          </a:p>
        </p:txBody>
      </p:sp>
    </p:spTree>
    <p:extLst>
      <p:ext uri="{BB962C8B-B14F-4D97-AF65-F5344CB8AC3E}">
        <p14:creationId xmlns:p14="http://schemas.microsoft.com/office/powerpoint/2010/main" val="326506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lstStyle/>
          <a:p>
            <a:r>
              <a:rPr lang="en-AU" dirty="0">
                <a:latin typeface="Century Gothic" panose="020B0502020202020204" pitchFamily="34" charset="0"/>
              </a:rPr>
              <a:t>Procedures - overview</a:t>
            </a:r>
          </a:p>
        </p:txBody>
      </p:sp>
      <p:sp>
        <p:nvSpPr>
          <p:cNvPr id="8" name="Content Placeholder 7">
            <a:extLst>
              <a:ext uri="{FF2B5EF4-FFF2-40B4-BE49-F238E27FC236}">
                <a16:creationId xmlns:a16="http://schemas.microsoft.com/office/drawing/2014/main" id="{5205E0D8-DA77-41B4-A41A-2D8CB19F3246}"/>
              </a:ext>
            </a:extLst>
          </p:cNvPr>
          <p:cNvSpPr>
            <a:spLocks noGrp="1"/>
          </p:cNvSpPr>
          <p:nvPr>
            <p:ph idx="1"/>
          </p:nvPr>
        </p:nvSpPr>
        <p:spPr>
          <a:xfrm>
            <a:off x="410547" y="1516888"/>
            <a:ext cx="9937101" cy="3509045"/>
          </a:xfrm>
        </p:spPr>
        <p:txBody>
          <a:bodyPr>
            <a:normAutofit/>
          </a:bodyPr>
          <a:lstStyle/>
          <a:p>
            <a:r>
              <a:rPr lang="en-AU" sz="2400" dirty="0">
                <a:latin typeface="Segoe UI Semilight" panose="020B0402040204020203" pitchFamily="34" charset="0"/>
                <a:cs typeface="Segoe UI Semilight" panose="020B0402040204020203" pitchFamily="34" charset="0"/>
              </a:rPr>
              <a:t>Approximately 50 AEMO documents are directly affected by 5MS and GS </a:t>
            </a:r>
          </a:p>
          <a:p>
            <a:r>
              <a:rPr lang="en-AU" sz="2400" dirty="0">
                <a:latin typeface="Segoe UI Semilight" panose="020B0402040204020203" pitchFamily="34" charset="0"/>
                <a:cs typeface="Segoe UI Semilight" panose="020B0402040204020203" pitchFamily="34" charset="0"/>
              </a:rPr>
              <a:t>Around 20 of these are ‘rules consultation’ procedures, usually requiring 2 rounds of formal consultation</a:t>
            </a:r>
          </a:p>
          <a:p>
            <a:r>
              <a:rPr lang="en-AU" sz="2400" dirty="0">
                <a:latin typeface="Segoe UI Semilight" panose="020B0402040204020203" pitchFamily="34" charset="0"/>
                <a:cs typeface="Segoe UI Semilight" panose="020B0402040204020203" pitchFamily="34" charset="0"/>
              </a:rPr>
              <a:t>Work packages were progressively considered by the Procedures Working Group:</a:t>
            </a:r>
          </a:p>
          <a:p>
            <a:pPr lvl="1"/>
            <a:r>
              <a:rPr lang="en-AU" sz="2000" dirty="0">
                <a:latin typeface="Segoe UI Semilight" panose="020B0402040204020203" pitchFamily="34" charset="0"/>
                <a:cs typeface="Segoe UI Semilight" panose="020B0402040204020203" pitchFamily="34" charset="0"/>
              </a:rPr>
              <a:t>AEMO provided an </a:t>
            </a:r>
            <a:r>
              <a:rPr lang="en-AU" sz="2000" b="1" dirty="0">
                <a:latin typeface="Segoe UI Semilight" panose="020B0402040204020203" pitchFamily="34" charset="0"/>
                <a:cs typeface="Segoe UI Semilight" panose="020B0402040204020203" pitchFamily="34" charset="0"/>
              </a:rPr>
              <a:t>impact assessment </a:t>
            </a:r>
            <a:r>
              <a:rPr lang="en-AU" sz="2000" dirty="0">
                <a:latin typeface="Segoe UI Semilight" panose="020B0402040204020203" pitchFamily="34" charset="0"/>
                <a:cs typeface="Segoe UI Semilight" panose="020B0402040204020203" pitchFamily="34" charset="0"/>
              </a:rPr>
              <a:t>for each procedure and the proposed consultation approach for review and discussion</a:t>
            </a:r>
          </a:p>
          <a:p>
            <a:pPr lvl="1"/>
            <a:r>
              <a:rPr lang="en-AU" sz="2000" b="1" dirty="0">
                <a:latin typeface="Segoe UI Semilight" panose="020B0402040204020203" pitchFamily="34" charset="0"/>
                <a:cs typeface="Segoe UI Semilight" panose="020B0402040204020203" pitchFamily="34" charset="0"/>
              </a:rPr>
              <a:t>Focus groups</a:t>
            </a:r>
            <a:r>
              <a:rPr lang="en-AU" sz="2000" dirty="0">
                <a:latin typeface="Segoe UI Semilight" panose="020B0402040204020203" pitchFamily="34" charset="0"/>
                <a:cs typeface="Segoe UI Semilight" panose="020B0402040204020203" pitchFamily="34" charset="0"/>
              </a:rPr>
              <a:t> were used to provide input into procedure development </a:t>
            </a:r>
          </a:p>
          <a:p>
            <a:pPr lvl="1"/>
            <a:r>
              <a:rPr lang="en-AU" sz="2000" dirty="0">
                <a:latin typeface="Segoe UI Semilight" panose="020B0402040204020203" pitchFamily="34" charset="0"/>
                <a:cs typeface="Segoe UI Semilight" panose="020B0402040204020203" pitchFamily="34" charset="0"/>
              </a:rPr>
              <a:t>Procedure changes were then subject to </a:t>
            </a:r>
            <a:r>
              <a:rPr lang="en-AU" sz="2000" b="1" dirty="0">
                <a:latin typeface="Segoe UI Semilight" panose="020B0402040204020203" pitchFamily="34" charset="0"/>
                <a:cs typeface="Segoe UI Semilight" panose="020B0402040204020203" pitchFamily="34" charset="0"/>
              </a:rPr>
              <a:t>consultation</a:t>
            </a:r>
            <a:endParaRPr lang="en-AU" sz="2000" dirty="0">
              <a:latin typeface="Segoe UI Semilight" panose="020B0402040204020203" pitchFamily="34" charset="0"/>
              <a:cs typeface="Segoe UI Semilight" panose="020B0402040204020203" pitchFamily="34" charset="0"/>
            </a:endParaRPr>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24</a:t>
            </a:fld>
            <a:endParaRPr lang="en-AU" dirty="0"/>
          </a:p>
        </p:txBody>
      </p:sp>
      <p:graphicFrame>
        <p:nvGraphicFramePr>
          <p:cNvPr id="11" name="Content Placeholder 1"/>
          <p:cNvGraphicFramePr>
            <a:graphicFrameLocks/>
          </p:cNvGraphicFramePr>
          <p:nvPr>
            <p:extLst>
              <p:ext uri="{D42A27DB-BD31-4B8C-83A1-F6EECF244321}">
                <p14:modId xmlns:p14="http://schemas.microsoft.com/office/powerpoint/2010/main" val="1405027274"/>
              </p:ext>
            </p:extLst>
          </p:nvPr>
        </p:nvGraphicFramePr>
        <p:xfrm>
          <a:off x="521975" y="4938364"/>
          <a:ext cx="9591290" cy="2355816"/>
        </p:xfrm>
        <a:graphic>
          <a:graphicData uri="http://schemas.openxmlformats.org/drawingml/2006/table">
            <a:tbl>
              <a:tblPr firstRow="1" bandRow="1">
                <a:tableStyleId>{5C22544A-7EE6-4342-B048-85BDC9FD1C3A}</a:tableStyleId>
              </a:tblPr>
              <a:tblGrid>
                <a:gridCol w="2505784">
                  <a:extLst>
                    <a:ext uri="{9D8B030D-6E8A-4147-A177-3AD203B41FA5}">
                      <a16:colId xmlns:a16="http://schemas.microsoft.com/office/drawing/2014/main" val="20000"/>
                    </a:ext>
                  </a:extLst>
                </a:gridCol>
                <a:gridCol w="2289861">
                  <a:extLst>
                    <a:ext uri="{9D8B030D-6E8A-4147-A177-3AD203B41FA5}">
                      <a16:colId xmlns:a16="http://schemas.microsoft.com/office/drawing/2014/main" val="20001"/>
                    </a:ext>
                  </a:extLst>
                </a:gridCol>
                <a:gridCol w="2207892">
                  <a:extLst>
                    <a:ext uri="{9D8B030D-6E8A-4147-A177-3AD203B41FA5}">
                      <a16:colId xmlns:a16="http://schemas.microsoft.com/office/drawing/2014/main" val="20002"/>
                    </a:ext>
                  </a:extLst>
                </a:gridCol>
                <a:gridCol w="2587753">
                  <a:extLst>
                    <a:ext uri="{9D8B030D-6E8A-4147-A177-3AD203B41FA5}">
                      <a16:colId xmlns:a16="http://schemas.microsoft.com/office/drawing/2014/main" val="20003"/>
                    </a:ext>
                  </a:extLst>
                </a:gridCol>
              </a:tblGrid>
              <a:tr h="413496">
                <a:tc>
                  <a:txBody>
                    <a:bodyPr/>
                    <a:lstStyle/>
                    <a:p>
                      <a:pPr algn="ctr"/>
                      <a:r>
                        <a:rPr lang="en-AU" sz="2000" dirty="0">
                          <a:latin typeface="Segoe UI Semilight" panose="020B0402040204020203" pitchFamily="34" charset="0"/>
                          <a:cs typeface="Segoe UI Semilight" panose="020B0402040204020203" pitchFamily="34" charset="0"/>
                        </a:rPr>
                        <a:t>Metering</a:t>
                      </a:r>
                    </a:p>
                  </a:txBody>
                  <a:tcPr marL="111109" marR="111109" marT="55554" marB="55554"/>
                </a:tc>
                <a:tc>
                  <a:txBody>
                    <a:bodyPr/>
                    <a:lstStyle/>
                    <a:p>
                      <a:pPr algn="ctr"/>
                      <a:r>
                        <a:rPr lang="en-AU" sz="2000" dirty="0">
                          <a:latin typeface="Segoe UI Semilight" panose="020B0402040204020203" pitchFamily="34" charset="0"/>
                          <a:cs typeface="Segoe UI Semilight" panose="020B0402040204020203" pitchFamily="34" charset="0"/>
                        </a:rPr>
                        <a:t>Settlements</a:t>
                      </a:r>
                    </a:p>
                  </a:txBody>
                  <a:tcPr marL="111109" marR="111109" marT="55554" marB="55554"/>
                </a:tc>
                <a:tc>
                  <a:txBody>
                    <a:bodyPr/>
                    <a:lstStyle/>
                    <a:p>
                      <a:pPr algn="ctr"/>
                      <a:r>
                        <a:rPr lang="en-AU" sz="2000" dirty="0">
                          <a:latin typeface="Segoe UI Semilight" panose="020B0402040204020203" pitchFamily="34" charset="0"/>
                          <a:cs typeface="Segoe UI Semilight" panose="020B0402040204020203" pitchFamily="34" charset="0"/>
                        </a:rPr>
                        <a:t>Dispatch</a:t>
                      </a:r>
                    </a:p>
                  </a:txBody>
                  <a:tcPr marL="111109" marR="111109" marT="55554" marB="55554"/>
                </a:tc>
                <a:tc>
                  <a:txBody>
                    <a:bodyPr/>
                    <a:lstStyle/>
                    <a:p>
                      <a:pPr algn="ctr"/>
                      <a:r>
                        <a:rPr lang="en-AU" sz="2000" dirty="0">
                          <a:latin typeface="Segoe UI Semilight" panose="020B0402040204020203" pitchFamily="34" charset="0"/>
                          <a:cs typeface="Segoe UI Semilight" panose="020B0402040204020203" pitchFamily="34" charset="0"/>
                        </a:rPr>
                        <a:t>Operations</a:t>
                      </a:r>
                    </a:p>
                  </a:txBody>
                  <a:tcPr marL="111109" marR="111109" marT="55554" marB="55554"/>
                </a:tc>
                <a:extLst>
                  <a:ext uri="{0D108BD9-81ED-4DB2-BD59-A6C34878D82A}">
                    <a16:rowId xmlns:a16="http://schemas.microsoft.com/office/drawing/2014/main" val="10000"/>
                  </a:ext>
                </a:extLst>
              </a:tr>
              <a:tr h="1925431">
                <a:tc>
                  <a:txBody>
                    <a:bodyPr/>
                    <a:lstStyle/>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Metering</a:t>
                      </a:r>
                      <a:r>
                        <a:rPr lang="en-AU" sz="2000" baseline="0" dirty="0">
                          <a:latin typeface="Segoe UI Semilight" panose="020B0402040204020203" pitchFamily="34" charset="0"/>
                          <a:cs typeface="Segoe UI Semilight" panose="020B0402040204020203" pitchFamily="34" charset="0"/>
                        </a:rPr>
                        <a:t> data</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Metrology,</a:t>
                      </a:r>
                      <a:r>
                        <a:rPr lang="en-AU" sz="2000" baseline="0" dirty="0">
                          <a:latin typeface="Segoe UI Semilight" panose="020B0402040204020203" pitchFamily="34" charset="0"/>
                          <a:cs typeface="Segoe UI Semilight" panose="020B0402040204020203" pitchFamily="34" charset="0"/>
                        </a:rPr>
                        <a:t> </a:t>
                      </a:r>
                      <a:r>
                        <a:rPr lang="en-AU" sz="2000" dirty="0">
                          <a:latin typeface="Segoe UI Semilight" panose="020B0402040204020203" pitchFamily="34" charset="0"/>
                          <a:cs typeface="Segoe UI Semilight" panose="020B0402040204020203" pitchFamily="34" charset="0"/>
                        </a:rPr>
                        <a:t>MSATS procedures &amp; service levels</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Miscellaneous</a:t>
                      </a:r>
                    </a:p>
                  </a:txBody>
                  <a:tcPr marL="111109" marR="111109" marT="55554" marB="55554"/>
                </a:tc>
                <a:tc>
                  <a:txBody>
                    <a:bodyPr/>
                    <a:lstStyle/>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SRA</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Estimation</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Reallocations</a:t>
                      </a:r>
                    </a:p>
                    <a:p>
                      <a:pPr marL="285750" indent="-285750">
                        <a:buFont typeface="Arial" panose="020B0604020202020204" pitchFamily="34" charset="0"/>
                        <a:buChar char="•"/>
                      </a:pPr>
                      <a:r>
                        <a:rPr lang="en-AU" sz="2000" dirty="0" err="1">
                          <a:latin typeface="Segoe UI Semilight" panose="020B0402040204020203" pitchFamily="34" charset="0"/>
                          <a:cs typeface="Segoe UI Semilight" panose="020B0402040204020203" pitchFamily="34" charset="0"/>
                        </a:rPr>
                        <a:t>Prudentials</a:t>
                      </a:r>
                      <a:endParaRPr lang="en-AU" sz="20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TNSP</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Miscellaneous</a:t>
                      </a:r>
                    </a:p>
                  </a:txBody>
                  <a:tcPr marL="111109" marR="111109" marT="55554" marB="55554"/>
                </a:tc>
                <a:tc>
                  <a:txBody>
                    <a:bodyPr/>
                    <a:lstStyle/>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Bids/Offers</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Spot market</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Pricing</a:t>
                      </a:r>
                    </a:p>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Miscellaneous</a:t>
                      </a:r>
                    </a:p>
                  </a:txBody>
                  <a:tcPr marL="111109" marR="111109" marT="55554" marB="55554"/>
                </a:tc>
                <a:tc>
                  <a:txBody>
                    <a:bodyPr/>
                    <a:lstStyle/>
                    <a:p>
                      <a:pPr marL="285750" indent="-285750">
                        <a:buFont typeface="Arial" panose="020B0604020202020204" pitchFamily="34" charset="0"/>
                        <a:buChar char="•"/>
                      </a:pPr>
                      <a:r>
                        <a:rPr lang="en-AU" sz="2000" dirty="0">
                          <a:latin typeface="Segoe UI Semilight" panose="020B0402040204020203" pitchFamily="34" charset="0"/>
                          <a:cs typeface="Segoe UI Semilight" panose="020B0402040204020203" pitchFamily="34" charset="0"/>
                        </a:rPr>
                        <a:t>No</a:t>
                      </a:r>
                      <a:r>
                        <a:rPr lang="en-AU" sz="2000" baseline="0" dirty="0">
                          <a:latin typeface="Segoe UI Semilight" panose="020B0402040204020203" pitchFamily="34" charset="0"/>
                          <a:cs typeface="Segoe UI Semilight" panose="020B0402040204020203" pitchFamily="34" charset="0"/>
                        </a:rPr>
                        <a:t> packages – one minor procedure change</a:t>
                      </a:r>
                      <a:endParaRPr lang="en-AU" sz="2000" dirty="0">
                        <a:latin typeface="Segoe UI Semilight" panose="020B0402040204020203" pitchFamily="34" charset="0"/>
                        <a:cs typeface="Segoe UI Semilight" panose="020B0402040204020203" pitchFamily="34" charset="0"/>
                      </a:endParaRPr>
                    </a:p>
                  </a:txBody>
                  <a:tcPr marL="111109" marR="111109" marT="55554" marB="5555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77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A7E0-E949-4547-A946-382637BED830}"/>
              </a:ext>
            </a:extLst>
          </p:cNvPr>
          <p:cNvSpPr>
            <a:spLocks noGrp="1"/>
          </p:cNvSpPr>
          <p:nvPr>
            <p:ph type="title"/>
          </p:nvPr>
        </p:nvSpPr>
        <p:spPr/>
        <p:txBody>
          <a:bodyPr/>
          <a:lstStyle/>
          <a:p>
            <a:r>
              <a:rPr lang="en-AU" dirty="0">
                <a:latin typeface="Century Gothic" panose="020B0502020202020204" pitchFamily="34" charset="0"/>
              </a:rPr>
              <a:t>Procedures prioritisation and completion</a:t>
            </a:r>
          </a:p>
        </p:txBody>
      </p:sp>
      <p:sp>
        <p:nvSpPr>
          <p:cNvPr id="6" name="TextBox 5">
            <a:extLst>
              <a:ext uri="{FF2B5EF4-FFF2-40B4-BE49-F238E27FC236}">
                <a16:creationId xmlns:a16="http://schemas.microsoft.com/office/drawing/2014/main" id="{6DF3FC48-45E0-4F86-B0EB-CADC5259BCAA}"/>
              </a:ext>
            </a:extLst>
          </p:cNvPr>
          <p:cNvSpPr txBox="1"/>
          <p:nvPr/>
        </p:nvSpPr>
        <p:spPr>
          <a:xfrm>
            <a:off x="8266177" y="4050438"/>
            <a:ext cx="2300994" cy="292388"/>
          </a:xfrm>
          <a:prstGeom prst="rect">
            <a:avLst/>
          </a:prstGeom>
          <a:noFill/>
          <a:ln>
            <a:solidFill>
              <a:schemeClr val="accent1"/>
            </a:solidFill>
          </a:ln>
        </p:spPr>
        <p:txBody>
          <a:bodyPr wrap="square" rtlCol="0">
            <a:spAutoFit/>
          </a:bodyPr>
          <a:lstStyle/>
          <a:p>
            <a:r>
              <a:rPr lang="en-AU" sz="1300" dirty="0">
                <a:solidFill>
                  <a:srgbClr val="C00000"/>
                </a:solidFill>
              </a:rPr>
              <a:t>*no rules consultation required</a:t>
            </a:r>
          </a:p>
        </p:txBody>
      </p:sp>
      <p:sp>
        <p:nvSpPr>
          <p:cNvPr id="3" name="Slide Number Placeholder 2">
            <a:extLst>
              <a:ext uri="{FF2B5EF4-FFF2-40B4-BE49-F238E27FC236}">
                <a16:creationId xmlns:a16="http://schemas.microsoft.com/office/drawing/2014/main" id="{9CE54383-63EC-4129-94D6-61ED2EB20559}"/>
              </a:ext>
            </a:extLst>
          </p:cNvPr>
          <p:cNvSpPr>
            <a:spLocks noGrp="1"/>
          </p:cNvSpPr>
          <p:nvPr>
            <p:ph type="sldNum" sz="quarter" idx="12"/>
          </p:nvPr>
        </p:nvSpPr>
        <p:spPr/>
        <p:txBody>
          <a:bodyPr/>
          <a:lstStyle/>
          <a:p>
            <a:fld id="{4EC81F68-4976-451A-B2E9-79BCBD2F70CC}" type="slidenum">
              <a:rPr lang="en-AU" smtClean="0"/>
              <a:t>25</a:t>
            </a:fld>
            <a:endParaRPr lang="en-AU" dirty="0"/>
          </a:p>
        </p:txBody>
      </p:sp>
      <p:pic>
        <p:nvPicPr>
          <p:cNvPr id="4" name="Picture 3">
            <a:extLst>
              <a:ext uri="{FF2B5EF4-FFF2-40B4-BE49-F238E27FC236}">
                <a16:creationId xmlns:a16="http://schemas.microsoft.com/office/drawing/2014/main" id="{EDD9208B-A17E-4255-9F1E-3890CA4C8BD4}"/>
              </a:ext>
            </a:extLst>
          </p:cNvPr>
          <p:cNvPicPr>
            <a:picLocks noChangeAspect="1"/>
          </p:cNvPicPr>
          <p:nvPr/>
        </p:nvPicPr>
        <p:blipFill>
          <a:blip r:embed="rId2"/>
          <a:stretch>
            <a:fillRect/>
          </a:stretch>
        </p:blipFill>
        <p:spPr>
          <a:xfrm>
            <a:off x="124643" y="1461189"/>
            <a:ext cx="8076626" cy="5963654"/>
          </a:xfrm>
          <a:prstGeom prst="rect">
            <a:avLst/>
          </a:prstGeom>
        </p:spPr>
      </p:pic>
    </p:spTree>
    <p:extLst>
      <p:ext uri="{BB962C8B-B14F-4D97-AF65-F5344CB8AC3E}">
        <p14:creationId xmlns:p14="http://schemas.microsoft.com/office/powerpoint/2010/main" val="3158669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537-A7DC-4426-A871-B5A63A24A679}"/>
              </a:ext>
            </a:extLst>
          </p:cNvPr>
          <p:cNvSpPr>
            <a:spLocks noGrp="1"/>
          </p:cNvSpPr>
          <p:nvPr>
            <p:ph type="title"/>
          </p:nvPr>
        </p:nvSpPr>
        <p:spPr>
          <a:xfrm>
            <a:off x="206546" y="150494"/>
            <a:ext cx="10354773" cy="1310695"/>
          </a:xfrm>
        </p:spPr>
        <p:txBody>
          <a:bodyPr>
            <a:normAutofit/>
          </a:bodyPr>
          <a:lstStyle/>
          <a:p>
            <a:r>
              <a:rPr lang="en-AU" sz="3800" dirty="0"/>
              <a:t>Managing Emerging 5MS/GS Procedures Issues (1/3)</a:t>
            </a:r>
          </a:p>
        </p:txBody>
      </p:sp>
      <p:graphicFrame>
        <p:nvGraphicFramePr>
          <p:cNvPr id="4" name="Table 3">
            <a:extLst>
              <a:ext uri="{FF2B5EF4-FFF2-40B4-BE49-F238E27FC236}">
                <a16:creationId xmlns:a16="http://schemas.microsoft.com/office/drawing/2014/main" id="{D5403187-8A2E-4727-85C5-35D7781B81BD}"/>
              </a:ext>
            </a:extLst>
          </p:cNvPr>
          <p:cNvGraphicFramePr>
            <a:graphicFrameLocks noGrp="1"/>
          </p:cNvGraphicFramePr>
          <p:nvPr>
            <p:extLst>
              <p:ext uri="{D42A27DB-BD31-4B8C-83A1-F6EECF244321}">
                <p14:modId xmlns:p14="http://schemas.microsoft.com/office/powerpoint/2010/main" val="691697467"/>
              </p:ext>
            </p:extLst>
          </p:nvPr>
        </p:nvGraphicFramePr>
        <p:xfrm>
          <a:off x="411881" y="3103975"/>
          <a:ext cx="9480861" cy="3468892"/>
        </p:xfrm>
        <a:graphic>
          <a:graphicData uri="http://schemas.openxmlformats.org/drawingml/2006/table">
            <a:tbl>
              <a:tblPr firstRow="1" bandRow="1">
                <a:tableStyleId>{5C22544A-7EE6-4342-B048-85BDC9FD1C3A}</a:tableStyleId>
              </a:tblPr>
              <a:tblGrid>
                <a:gridCol w="501958">
                  <a:extLst>
                    <a:ext uri="{9D8B030D-6E8A-4147-A177-3AD203B41FA5}">
                      <a16:colId xmlns:a16="http://schemas.microsoft.com/office/drawing/2014/main" val="3779986054"/>
                    </a:ext>
                  </a:extLst>
                </a:gridCol>
                <a:gridCol w="2934499">
                  <a:extLst>
                    <a:ext uri="{9D8B030D-6E8A-4147-A177-3AD203B41FA5}">
                      <a16:colId xmlns:a16="http://schemas.microsoft.com/office/drawing/2014/main" val="1445842147"/>
                    </a:ext>
                  </a:extLst>
                </a:gridCol>
                <a:gridCol w="6044404">
                  <a:extLst>
                    <a:ext uri="{9D8B030D-6E8A-4147-A177-3AD203B41FA5}">
                      <a16:colId xmlns:a16="http://schemas.microsoft.com/office/drawing/2014/main" val="637476123"/>
                    </a:ext>
                  </a:extLst>
                </a:gridCol>
              </a:tblGrid>
              <a:tr h="0">
                <a:tc>
                  <a:txBody>
                    <a:bodyPr/>
                    <a:lstStyle/>
                    <a:p>
                      <a:endParaRPr lang="en-AU" sz="1600" dirty="0"/>
                    </a:p>
                  </a:txBody>
                  <a:tcPr/>
                </a:tc>
                <a:tc>
                  <a:txBody>
                    <a:bodyPr/>
                    <a:lstStyle/>
                    <a:p>
                      <a:r>
                        <a:rPr lang="en-AU" sz="1800" dirty="0"/>
                        <a:t>Timeframe</a:t>
                      </a:r>
                    </a:p>
                  </a:txBody>
                  <a:tcPr/>
                </a:tc>
                <a:tc>
                  <a:txBody>
                    <a:bodyPr/>
                    <a:lstStyle/>
                    <a:p>
                      <a:r>
                        <a:rPr lang="en-AU" sz="1800" dirty="0"/>
                        <a:t>Approach</a:t>
                      </a:r>
                    </a:p>
                  </a:txBody>
                  <a:tcPr/>
                </a:tc>
                <a:extLst>
                  <a:ext uri="{0D108BD9-81ED-4DB2-BD59-A6C34878D82A}">
                    <a16:rowId xmlns:a16="http://schemas.microsoft.com/office/drawing/2014/main" val="2357803559"/>
                  </a:ext>
                </a:extLst>
              </a:tr>
              <a:tr h="786652">
                <a:tc>
                  <a:txBody>
                    <a:bodyPr/>
                    <a:lstStyle/>
                    <a:p>
                      <a:pPr algn="ctr"/>
                      <a:r>
                        <a:rPr lang="en-AU" sz="1600" b="1" dirty="0"/>
                        <a:t>Stage 1</a:t>
                      </a:r>
                    </a:p>
                  </a:txBody>
                  <a:tcPr vert="vert270" anchor="ctr"/>
                </a:tc>
                <a:tc>
                  <a:txBody>
                    <a:bodyPr/>
                    <a:lstStyle/>
                    <a:p>
                      <a:r>
                        <a:rPr lang="en-AU" sz="2000" dirty="0"/>
                        <a:t>up to August 2019</a:t>
                      </a:r>
                    </a:p>
                  </a:txBody>
                  <a:tcPr anchor="ctr"/>
                </a:tc>
                <a:tc>
                  <a:txBody>
                    <a:bodyPr/>
                    <a:lstStyle/>
                    <a:p>
                      <a:pPr marL="285750" lvl="0" indent="-285750">
                        <a:buFont typeface="Arial" panose="020B0604020202020204" pitchFamily="34" charset="0"/>
                        <a:buChar char="•"/>
                      </a:pPr>
                      <a:r>
                        <a:rPr lang="en-AU" sz="2000" b="1" kern="1200" dirty="0">
                          <a:solidFill>
                            <a:schemeClr val="dk1"/>
                          </a:solidFill>
                          <a:effectLst/>
                          <a:latin typeface="+mn-lt"/>
                          <a:ea typeface="+mn-ea"/>
                          <a:cs typeface="+mn-cs"/>
                        </a:rPr>
                        <a:t>Active engagement </a:t>
                      </a:r>
                      <a:r>
                        <a:rPr lang="en-AU" sz="2000" kern="1200" dirty="0">
                          <a:solidFill>
                            <a:schemeClr val="dk1"/>
                          </a:solidFill>
                          <a:effectLst/>
                          <a:latin typeface="+mn-lt"/>
                          <a:ea typeface="+mn-ea"/>
                          <a:cs typeface="+mn-cs"/>
                        </a:rPr>
                        <a:t>through PWG on managing 5MS procedure changes (July 2018 to August 2019)</a:t>
                      </a:r>
                    </a:p>
                  </a:txBody>
                  <a:tcPr anchor="ctr"/>
                </a:tc>
                <a:extLst>
                  <a:ext uri="{0D108BD9-81ED-4DB2-BD59-A6C34878D82A}">
                    <a16:rowId xmlns:a16="http://schemas.microsoft.com/office/drawing/2014/main" val="1892381249"/>
                  </a:ext>
                </a:extLst>
              </a:tr>
              <a:tr h="370840">
                <a:tc>
                  <a:txBody>
                    <a:bodyPr/>
                    <a:lstStyle/>
                    <a:p>
                      <a:pPr algn="ctr"/>
                      <a:r>
                        <a:rPr lang="en-AU" sz="1600" b="1" dirty="0"/>
                        <a:t>Stage 2</a:t>
                      </a:r>
                    </a:p>
                  </a:txBody>
                  <a:tcPr vert="vert270" anchor="ctr"/>
                </a:tc>
                <a:tc>
                  <a:txBody>
                    <a:bodyPr/>
                    <a:lstStyle/>
                    <a:p>
                      <a:r>
                        <a:rPr lang="en-AU" sz="2000" dirty="0"/>
                        <a:t>from August 2019 to 2021</a:t>
                      </a:r>
                    </a:p>
                  </a:txBody>
                  <a:tcPr anchor="ctr"/>
                </a:tc>
                <a:tc>
                  <a:txBody>
                    <a:bodyPr/>
                    <a:lstStyle/>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kern="1200" dirty="0">
                          <a:solidFill>
                            <a:schemeClr val="dk1"/>
                          </a:solidFill>
                          <a:effectLst/>
                          <a:latin typeface="+mn-lt"/>
                          <a:ea typeface="+mn-ea"/>
                          <a:cs typeface="+mn-cs"/>
                        </a:rPr>
                        <a:t>Transitioning to BAU</a:t>
                      </a:r>
                      <a:r>
                        <a:rPr lang="en-AU" sz="2000" kern="1200" dirty="0">
                          <a:solidFill>
                            <a:schemeClr val="dk1"/>
                          </a:solidFill>
                          <a:effectLst/>
                          <a:latin typeface="+mn-lt"/>
                          <a:ea typeface="+mn-ea"/>
                          <a:cs typeface="+mn-cs"/>
                        </a:rPr>
                        <a:t> through structured and supported engagement on procedural issues that arise from 5MS/GS implementation e.g. during industry testing and market trials</a:t>
                      </a:r>
                    </a:p>
                  </a:txBody>
                  <a:tcPr anchor="ctr"/>
                </a:tc>
                <a:extLst>
                  <a:ext uri="{0D108BD9-81ED-4DB2-BD59-A6C34878D82A}">
                    <a16:rowId xmlns:a16="http://schemas.microsoft.com/office/drawing/2014/main" val="2428923025"/>
                  </a:ext>
                </a:extLst>
              </a:tr>
              <a:tr h="370840">
                <a:tc>
                  <a:txBody>
                    <a:bodyPr/>
                    <a:lstStyle/>
                    <a:p>
                      <a:pPr algn="ctr"/>
                      <a:r>
                        <a:rPr lang="en-AU" sz="1600" b="1" dirty="0"/>
                        <a:t>Stage 3</a:t>
                      </a:r>
                    </a:p>
                  </a:txBody>
                  <a:tcPr vert="vert270" anchor="ctr"/>
                </a:tc>
                <a:tc>
                  <a:txBody>
                    <a:bodyPr/>
                    <a:lstStyle/>
                    <a:p>
                      <a:r>
                        <a:rPr lang="en-AU" sz="2000" dirty="0"/>
                        <a:t>2021 onwards</a:t>
                      </a:r>
                    </a:p>
                  </a:txBody>
                  <a:tcPr anchor="ctr"/>
                </a:tc>
                <a:tc>
                  <a:txBody>
                    <a:bodyPr/>
                    <a:lstStyle/>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kern="1200" dirty="0">
                          <a:solidFill>
                            <a:schemeClr val="dk1"/>
                          </a:solidFill>
                          <a:effectLst/>
                          <a:latin typeface="+mn-lt"/>
                          <a:ea typeface="+mn-ea"/>
                          <a:cs typeface="+mn-cs"/>
                        </a:rPr>
                        <a:t>BAU </a:t>
                      </a:r>
                      <a:r>
                        <a:rPr lang="en-AU" sz="2000" kern="1200" dirty="0">
                          <a:solidFill>
                            <a:schemeClr val="dk1"/>
                          </a:solidFill>
                          <a:effectLst/>
                          <a:latin typeface="+mn-lt"/>
                          <a:ea typeface="+mn-ea"/>
                          <a:cs typeface="+mn-cs"/>
                        </a:rPr>
                        <a:t>- procedure changes are managed through those AEMO teams responsible for the relevant procedures.</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20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594120584"/>
                  </a:ext>
                </a:extLst>
              </a:tr>
            </a:tbl>
          </a:graphicData>
        </a:graphic>
      </p:graphicFrame>
      <p:sp>
        <p:nvSpPr>
          <p:cNvPr id="5" name="Slide Number Placeholder 4">
            <a:extLst>
              <a:ext uri="{FF2B5EF4-FFF2-40B4-BE49-F238E27FC236}">
                <a16:creationId xmlns:a16="http://schemas.microsoft.com/office/drawing/2014/main" id="{61C03CEC-9F35-4657-871F-1161298937D1}"/>
              </a:ext>
            </a:extLst>
          </p:cNvPr>
          <p:cNvSpPr>
            <a:spLocks noGrp="1"/>
          </p:cNvSpPr>
          <p:nvPr>
            <p:ph type="sldNum" sz="quarter" idx="12"/>
          </p:nvPr>
        </p:nvSpPr>
        <p:spPr/>
        <p:txBody>
          <a:bodyPr/>
          <a:lstStyle/>
          <a:p>
            <a:fld id="{4EC81F68-4976-451A-B2E9-79BCBD2F70CC}" type="slidenum">
              <a:rPr lang="en-AU" smtClean="0"/>
              <a:t>26</a:t>
            </a:fld>
            <a:endParaRPr lang="en-AU" dirty="0"/>
          </a:p>
        </p:txBody>
      </p:sp>
      <p:sp>
        <p:nvSpPr>
          <p:cNvPr id="8" name="TextBox 7">
            <a:extLst>
              <a:ext uri="{FF2B5EF4-FFF2-40B4-BE49-F238E27FC236}">
                <a16:creationId xmlns:a16="http://schemas.microsoft.com/office/drawing/2014/main" id="{1838B273-D9A1-404D-9CDA-B94F82128AC9}"/>
              </a:ext>
            </a:extLst>
          </p:cNvPr>
          <p:cNvSpPr txBox="1"/>
          <p:nvPr/>
        </p:nvSpPr>
        <p:spPr>
          <a:xfrm>
            <a:off x="484632" y="1810512"/>
            <a:ext cx="9372600" cy="830997"/>
          </a:xfrm>
          <a:prstGeom prst="rect">
            <a:avLst/>
          </a:prstGeom>
          <a:noFill/>
        </p:spPr>
        <p:txBody>
          <a:bodyPr wrap="square" rtlCol="0">
            <a:spAutoFit/>
          </a:bodyPr>
          <a:lstStyle/>
          <a:p>
            <a:pPr marL="342900" indent="-342900">
              <a:buFont typeface="Arial" panose="020B0604020202020204" pitchFamily="34" charset="0"/>
              <a:buChar char="•"/>
            </a:pPr>
            <a:r>
              <a:rPr lang="en-AU" sz="2400" dirty="0"/>
              <a:t>Anticipate that procedure changes will emerge as Participants’ and AEMO’s 5MS/GS implementations and testing ramp-up </a:t>
            </a:r>
          </a:p>
        </p:txBody>
      </p:sp>
    </p:spTree>
    <p:extLst>
      <p:ext uri="{BB962C8B-B14F-4D97-AF65-F5344CB8AC3E}">
        <p14:creationId xmlns:p14="http://schemas.microsoft.com/office/powerpoint/2010/main" val="3793992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E9A5-CE94-47BA-9C04-E65ABCBD4AF0}"/>
              </a:ext>
            </a:extLst>
          </p:cNvPr>
          <p:cNvSpPr>
            <a:spLocks noGrp="1"/>
          </p:cNvSpPr>
          <p:nvPr>
            <p:ph type="title"/>
          </p:nvPr>
        </p:nvSpPr>
        <p:spPr>
          <a:xfrm>
            <a:off x="301752" y="333934"/>
            <a:ext cx="10067544" cy="983021"/>
          </a:xfrm>
        </p:spPr>
        <p:txBody>
          <a:bodyPr>
            <a:noAutofit/>
          </a:bodyPr>
          <a:lstStyle/>
          <a:p>
            <a:r>
              <a:rPr lang="en-AU" sz="3800" dirty="0"/>
              <a:t>Managing Emerging 5MS/GS Procedures Issues (2/3)</a:t>
            </a:r>
          </a:p>
        </p:txBody>
      </p:sp>
      <p:sp>
        <p:nvSpPr>
          <p:cNvPr id="3" name="Content Placeholder 2">
            <a:extLst>
              <a:ext uri="{FF2B5EF4-FFF2-40B4-BE49-F238E27FC236}">
                <a16:creationId xmlns:a16="http://schemas.microsoft.com/office/drawing/2014/main" id="{949E6D23-9868-4C51-AF82-57A51F18D116}"/>
              </a:ext>
            </a:extLst>
          </p:cNvPr>
          <p:cNvSpPr>
            <a:spLocks noGrp="1"/>
          </p:cNvSpPr>
          <p:nvPr>
            <p:ph idx="1"/>
          </p:nvPr>
        </p:nvSpPr>
        <p:spPr>
          <a:xfrm>
            <a:off x="500842" y="1795802"/>
            <a:ext cx="9668168" cy="4861030"/>
          </a:xfrm>
        </p:spPr>
        <p:txBody>
          <a:bodyPr>
            <a:normAutofit lnSpcReduction="10000"/>
          </a:bodyPr>
          <a:lstStyle/>
          <a:p>
            <a:pPr marL="0" indent="0">
              <a:buNone/>
            </a:pPr>
            <a:r>
              <a:rPr lang="en-AU" sz="2646" dirty="0"/>
              <a:t>As 5MS/GS procedures workstream in hibernation, approach to managing procedures issues is to:</a:t>
            </a:r>
          </a:p>
          <a:p>
            <a:pPr lvl="1"/>
            <a:endParaRPr lang="en-AU" sz="2650" dirty="0"/>
          </a:p>
          <a:p>
            <a:pPr lvl="1"/>
            <a:r>
              <a:rPr lang="en-AU" sz="2650" dirty="0"/>
              <a:t>Use AEMO’s BAU processes to:</a:t>
            </a:r>
          </a:p>
          <a:p>
            <a:pPr lvl="2"/>
            <a:r>
              <a:rPr lang="en-AU" sz="2400" dirty="0"/>
              <a:t>consider procedure change requests </a:t>
            </a:r>
          </a:p>
          <a:p>
            <a:pPr lvl="2"/>
            <a:r>
              <a:rPr lang="en-AU" sz="2400" dirty="0"/>
              <a:t>process these changes where appropriate</a:t>
            </a:r>
          </a:p>
          <a:p>
            <a:pPr lvl="1"/>
            <a:endParaRPr lang="en-AU" sz="2650" dirty="0"/>
          </a:p>
          <a:p>
            <a:pPr lvl="1"/>
            <a:r>
              <a:rPr lang="en-AU" sz="2650" dirty="0"/>
              <a:t>Communicate AEMO’s responses to procedure change requests via 5MS/GS engagement channels </a:t>
            </a:r>
            <a:r>
              <a:rPr lang="en-AU" sz="2650" b="1" u="sng" dirty="0"/>
              <a:t>in addition to</a:t>
            </a:r>
            <a:r>
              <a:rPr lang="en-AU" sz="2650" dirty="0"/>
              <a:t> BAU channels </a:t>
            </a:r>
          </a:p>
          <a:p>
            <a:pPr lvl="1"/>
            <a:endParaRPr lang="en-AU" sz="2650" dirty="0"/>
          </a:p>
          <a:p>
            <a:pPr lvl="1"/>
            <a:r>
              <a:rPr lang="en-AU" sz="2650" dirty="0"/>
              <a:t>5MS program to track 5MS/GS procedures issues/changes via an action log. For transparency, log will be shared at RWG, SWG, ERCF and B2B meetings. </a:t>
            </a:r>
          </a:p>
        </p:txBody>
      </p:sp>
      <p:sp>
        <p:nvSpPr>
          <p:cNvPr id="4" name="Slide Number Placeholder 3">
            <a:extLst>
              <a:ext uri="{FF2B5EF4-FFF2-40B4-BE49-F238E27FC236}">
                <a16:creationId xmlns:a16="http://schemas.microsoft.com/office/drawing/2014/main" id="{5F0F45E4-B9AA-4C0F-A3C5-D0C9B5DCE5A2}"/>
              </a:ext>
            </a:extLst>
          </p:cNvPr>
          <p:cNvSpPr>
            <a:spLocks noGrp="1"/>
          </p:cNvSpPr>
          <p:nvPr>
            <p:ph type="sldNum" sz="quarter" idx="12"/>
          </p:nvPr>
        </p:nvSpPr>
        <p:spPr/>
        <p:txBody>
          <a:bodyPr/>
          <a:lstStyle/>
          <a:p>
            <a:pPr defTabSz="685805"/>
            <a:fld id="{4EC81F68-4976-451A-B2E9-79BCBD2F70CC}" type="slidenum">
              <a:rPr lang="en-AU">
                <a:solidFill>
                  <a:srgbClr val="222324">
                    <a:tint val="75000"/>
                  </a:srgbClr>
                </a:solidFill>
                <a:latin typeface="Segoe UI Semilight"/>
              </a:rPr>
              <a:pPr defTabSz="685805"/>
              <a:t>27</a:t>
            </a:fld>
            <a:endParaRPr lang="en-AU" dirty="0">
              <a:solidFill>
                <a:srgbClr val="222324">
                  <a:tint val="75000"/>
                </a:srgbClr>
              </a:solidFill>
              <a:latin typeface="Segoe UI Semilight"/>
            </a:endParaRPr>
          </a:p>
        </p:txBody>
      </p:sp>
    </p:spTree>
    <p:extLst>
      <p:ext uri="{BB962C8B-B14F-4D97-AF65-F5344CB8AC3E}">
        <p14:creationId xmlns:p14="http://schemas.microsoft.com/office/powerpoint/2010/main" val="315477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E9A5-CE94-47BA-9C04-E65ABCBD4AF0}"/>
              </a:ext>
            </a:extLst>
          </p:cNvPr>
          <p:cNvSpPr>
            <a:spLocks noGrp="1"/>
          </p:cNvSpPr>
          <p:nvPr>
            <p:ph type="title"/>
          </p:nvPr>
        </p:nvSpPr>
        <p:spPr>
          <a:xfrm>
            <a:off x="320039" y="333934"/>
            <a:ext cx="10141931" cy="983021"/>
          </a:xfrm>
        </p:spPr>
        <p:txBody>
          <a:bodyPr>
            <a:noAutofit/>
          </a:bodyPr>
          <a:lstStyle/>
          <a:p>
            <a:r>
              <a:rPr lang="en-AU" sz="3800" dirty="0"/>
              <a:t>Managing Emerging 5MS/GS Procedures Issues (3)</a:t>
            </a:r>
          </a:p>
        </p:txBody>
      </p:sp>
      <p:sp>
        <p:nvSpPr>
          <p:cNvPr id="3" name="Content Placeholder 2">
            <a:extLst>
              <a:ext uri="{FF2B5EF4-FFF2-40B4-BE49-F238E27FC236}">
                <a16:creationId xmlns:a16="http://schemas.microsoft.com/office/drawing/2014/main" id="{949E6D23-9868-4C51-AF82-57A51F18D116}"/>
              </a:ext>
            </a:extLst>
          </p:cNvPr>
          <p:cNvSpPr>
            <a:spLocks noGrp="1"/>
          </p:cNvSpPr>
          <p:nvPr>
            <p:ph idx="1"/>
          </p:nvPr>
        </p:nvSpPr>
        <p:spPr>
          <a:xfrm>
            <a:off x="500842" y="1850666"/>
            <a:ext cx="9668168" cy="4431262"/>
          </a:xfrm>
        </p:spPr>
        <p:txBody>
          <a:bodyPr>
            <a:normAutofit/>
          </a:bodyPr>
          <a:lstStyle/>
          <a:p>
            <a:r>
              <a:rPr lang="en-AU" sz="2646" dirty="0"/>
              <a:t>Benefit of BAU, </a:t>
            </a:r>
            <a:r>
              <a:rPr lang="en-AU" sz="2646" i="1" dirty="0"/>
              <a:t>especially for metering</a:t>
            </a:r>
            <a:r>
              <a:rPr lang="en-AU" sz="2646" dirty="0"/>
              <a:t>, is that AEMO coordinates across all other projects and changes:</a:t>
            </a:r>
          </a:p>
          <a:p>
            <a:pPr lvl="1"/>
            <a:r>
              <a:rPr lang="en-AU" sz="2315" dirty="0"/>
              <a:t>Consults with the industry e.g. via ERCF and IEC/B2BWG</a:t>
            </a:r>
          </a:p>
          <a:p>
            <a:pPr lvl="1"/>
            <a:r>
              <a:rPr lang="en-AU" sz="2315" dirty="0"/>
              <a:t>Establishes optimal approach to bundling procedure changes and IT changes</a:t>
            </a:r>
          </a:p>
          <a:p>
            <a:pPr lvl="1"/>
            <a:r>
              <a:rPr lang="en-AU" sz="2315" dirty="0"/>
              <a:t>Considers timelines, including statutory and project milestones. </a:t>
            </a:r>
          </a:p>
          <a:p>
            <a:endParaRPr lang="en-AU" sz="2646" dirty="0"/>
          </a:p>
          <a:p>
            <a:r>
              <a:rPr lang="en-AU" sz="2646" dirty="0"/>
              <a:t>5MS procedures workstream can be reactivated on an ad-hoc basis to respond to </a:t>
            </a:r>
            <a:r>
              <a:rPr lang="en-AU" sz="2646" i="1" dirty="0"/>
              <a:t>material</a:t>
            </a:r>
            <a:r>
              <a:rPr lang="en-AU" sz="2646" dirty="0"/>
              <a:t> procedures issues if need be</a:t>
            </a:r>
          </a:p>
          <a:p>
            <a:pPr marL="0" indent="0">
              <a:buNone/>
            </a:pPr>
            <a:endParaRPr lang="en-AU" sz="2646" dirty="0"/>
          </a:p>
        </p:txBody>
      </p:sp>
      <p:sp>
        <p:nvSpPr>
          <p:cNvPr id="4" name="Slide Number Placeholder 3">
            <a:extLst>
              <a:ext uri="{FF2B5EF4-FFF2-40B4-BE49-F238E27FC236}">
                <a16:creationId xmlns:a16="http://schemas.microsoft.com/office/drawing/2014/main" id="{5F0F45E4-B9AA-4C0F-A3C5-D0C9B5DCE5A2}"/>
              </a:ext>
            </a:extLst>
          </p:cNvPr>
          <p:cNvSpPr>
            <a:spLocks noGrp="1"/>
          </p:cNvSpPr>
          <p:nvPr>
            <p:ph type="sldNum" sz="quarter" idx="12"/>
          </p:nvPr>
        </p:nvSpPr>
        <p:spPr/>
        <p:txBody>
          <a:bodyPr/>
          <a:lstStyle/>
          <a:p>
            <a:pPr defTabSz="685805"/>
            <a:fld id="{4EC81F68-4976-451A-B2E9-79BCBD2F70CC}" type="slidenum">
              <a:rPr lang="en-AU">
                <a:solidFill>
                  <a:srgbClr val="222324">
                    <a:tint val="75000"/>
                  </a:srgbClr>
                </a:solidFill>
                <a:latin typeface="Segoe UI Semilight"/>
              </a:rPr>
              <a:pPr defTabSz="685805"/>
              <a:t>28</a:t>
            </a:fld>
            <a:endParaRPr lang="en-AU" dirty="0">
              <a:solidFill>
                <a:srgbClr val="222324">
                  <a:tint val="75000"/>
                </a:srgbClr>
              </a:solidFill>
              <a:latin typeface="Segoe UI Semilight"/>
            </a:endParaRPr>
          </a:p>
        </p:txBody>
      </p:sp>
    </p:spTree>
    <p:extLst>
      <p:ext uri="{BB962C8B-B14F-4D97-AF65-F5344CB8AC3E}">
        <p14:creationId xmlns:p14="http://schemas.microsoft.com/office/powerpoint/2010/main" val="371653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508B-B66E-41ED-B351-540DA8215A85}"/>
              </a:ext>
            </a:extLst>
          </p:cNvPr>
          <p:cNvSpPr>
            <a:spLocks noGrp="1"/>
          </p:cNvSpPr>
          <p:nvPr>
            <p:ph type="title"/>
          </p:nvPr>
        </p:nvSpPr>
        <p:spPr>
          <a:xfrm>
            <a:off x="565899" y="278954"/>
            <a:ext cx="9126819" cy="983021"/>
          </a:xfrm>
        </p:spPr>
        <p:txBody>
          <a:bodyPr>
            <a:normAutofit/>
          </a:bodyPr>
          <a:lstStyle/>
          <a:p>
            <a:r>
              <a:rPr lang="en-AU" sz="3527" dirty="0"/>
              <a:t>BAU Channels for Procedures Issues</a:t>
            </a:r>
          </a:p>
        </p:txBody>
      </p:sp>
      <p:sp>
        <p:nvSpPr>
          <p:cNvPr id="4" name="Slide Number Placeholder 3">
            <a:extLst>
              <a:ext uri="{FF2B5EF4-FFF2-40B4-BE49-F238E27FC236}">
                <a16:creationId xmlns:a16="http://schemas.microsoft.com/office/drawing/2014/main" id="{50B4715D-A592-4749-8BA7-2AC5AAED347C}"/>
              </a:ext>
            </a:extLst>
          </p:cNvPr>
          <p:cNvSpPr>
            <a:spLocks noGrp="1"/>
          </p:cNvSpPr>
          <p:nvPr>
            <p:ph type="sldNum" sz="quarter" idx="12"/>
          </p:nvPr>
        </p:nvSpPr>
        <p:spPr/>
        <p:txBody>
          <a:bodyPr/>
          <a:lstStyle/>
          <a:p>
            <a:pPr defTabSz="685805"/>
            <a:fld id="{4EC81F68-4976-451A-B2E9-79BCBD2F70CC}" type="slidenum">
              <a:rPr lang="en-AU">
                <a:solidFill>
                  <a:srgbClr val="222324">
                    <a:tint val="75000"/>
                  </a:srgbClr>
                </a:solidFill>
                <a:latin typeface="Segoe UI Semilight"/>
              </a:rPr>
              <a:pPr defTabSz="685805"/>
              <a:t>29</a:t>
            </a:fld>
            <a:endParaRPr lang="en-AU" dirty="0">
              <a:solidFill>
                <a:srgbClr val="222324">
                  <a:tint val="75000"/>
                </a:srgbClr>
              </a:solidFill>
              <a:latin typeface="Segoe UI Semilight"/>
            </a:endParaRPr>
          </a:p>
        </p:txBody>
      </p:sp>
      <p:graphicFrame>
        <p:nvGraphicFramePr>
          <p:cNvPr id="5" name="Table 4">
            <a:extLst>
              <a:ext uri="{FF2B5EF4-FFF2-40B4-BE49-F238E27FC236}">
                <a16:creationId xmlns:a16="http://schemas.microsoft.com/office/drawing/2014/main" id="{0400B04A-2586-40A8-949B-5A85DEB64E03}"/>
              </a:ext>
            </a:extLst>
          </p:cNvPr>
          <p:cNvGraphicFramePr>
            <a:graphicFrameLocks noGrp="1"/>
          </p:cNvGraphicFramePr>
          <p:nvPr/>
        </p:nvGraphicFramePr>
        <p:xfrm>
          <a:off x="641297" y="1585240"/>
          <a:ext cx="9445468" cy="5229620"/>
        </p:xfrm>
        <a:graphic>
          <a:graphicData uri="http://schemas.openxmlformats.org/drawingml/2006/table">
            <a:tbl>
              <a:tblPr firstRow="1" bandRow="1">
                <a:tableStyleId>{5C22544A-7EE6-4342-B048-85BDC9FD1C3A}</a:tableStyleId>
              </a:tblPr>
              <a:tblGrid>
                <a:gridCol w="3046062">
                  <a:extLst>
                    <a:ext uri="{9D8B030D-6E8A-4147-A177-3AD203B41FA5}">
                      <a16:colId xmlns:a16="http://schemas.microsoft.com/office/drawing/2014/main" val="4125422080"/>
                    </a:ext>
                  </a:extLst>
                </a:gridCol>
                <a:gridCol w="6399406">
                  <a:extLst>
                    <a:ext uri="{9D8B030D-6E8A-4147-A177-3AD203B41FA5}">
                      <a16:colId xmlns:a16="http://schemas.microsoft.com/office/drawing/2014/main" val="3258430598"/>
                    </a:ext>
                  </a:extLst>
                </a:gridCol>
              </a:tblGrid>
              <a:tr h="383300">
                <a:tc>
                  <a:txBody>
                    <a:bodyPr/>
                    <a:lstStyle/>
                    <a:p>
                      <a:r>
                        <a:rPr lang="en-AU" sz="2000" dirty="0"/>
                        <a:t>Area</a:t>
                      </a:r>
                    </a:p>
                  </a:txBody>
                  <a:tcPr marL="68581" marR="68581" marT="34290" marB="34290"/>
                </a:tc>
                <a:tc>
                  <a:txBody>
                    <a:bodyPr/>
                    <a:lstStyle/>
                    <a:p>
                      <a:r>
                        <a:rPr lang="en-AU" sz="2000" dirty="0"/>
                        <a:t>Channel</a:t>
                      </a:r>
                    </a:p>
                  </a:txBody>
                  <a:tcPr marL="68581" marR="68581" marT="34290" marB="34290"/>
                </a:tc>
                <a:extLst>
                  <a:ext uri="{0D108BD9-81ED-4DB2-BD59-A6C34878D82A}">
                    <a16:rowId xmlns:a16="http://schemas.microsoft.com/office/drawing/2014/main" val="2889523398"/>
                  </a:ext>
                </a:extLst>
              </a:tr>
              <a:tr h="2487675">
                <a:tc>
                  <a:txBody>
                    <a:bodyPr/>
                    <a:lstStyle/>
                    <a:p>
                      <a:r>
                        <a:rPr lang="en-AU" sz="2000" dirty="0"/>
                        <a:t>Metering / metering data / standing data</a:t>
                      </a:r>
                    </a:p>
                  </a:txBody>
                  <a:tcPr marL="68581" marR="68581" marT="34290" marB="34290"/>
                </a:tc>
                <a:tc>
                  <a:txBody>
                    <a:bodyPr/>
                    <a:lstStyle/>
                    <a:p>
                      <a:r>
                        <a:rPr lang="en-AU" sz="2000" b="1" u="none" kern="1200" dirty="0">
                          <a:solidFill>
                            <a:schemeClr val="dk1"/>
                          </a:solidFill>
                          <a:latin typeface="+mn-lt"/>
                          <a:ea typeface="+mn-ea"/>
                          <a:cs typeface="+mn-cs"/>
                        </a:rPr>
                        <a:t>B2M</a:t>
                      </a:r>
                      <a:endParaRPr lang="en-AU" sz="2000" b="1" u="none" kern="1200" dirty="0">
                        <a:solidFill>
                          <a:schemeClr val="dk1"/>
                        </a:solidFill>
                        <a:latin typeface="+mn-lt"/>
                        <a:ea typeface="+mn-ea"/>
                        <a:cs typeface="+mn-cs"/>
                        <a:hlinkClick r:id="rId3">
                          <a:extLst>
                            <a:ext uri="{A12FA001-AC4F-418D-AE19-62706E023703}">
                              <ahyp:hlinkClr xmlns:ahyp="http://schemas.microsoft.com/office/drawing/2018/hyperlinkcolor" val="tx"/>
                            </a:ext>
                          </a:extLst>
                        </a:hlinkClick>
                      </a:endParaRPr>
                    </a:p>
                    <a:p>
                      <a:r>
                        <a:rPr lang="en-AU" sz="2000" dirty="0">
                          <a:hlinkClick r:id="rId3"/>
                        </a:rPr>
                        <a:t>Electricity Retail Consultative Forum</a:t>
                      </a:r>
                      <a:r>
                        <a:rPr lang="en-AU" sz="2000" dirty="0"/>
                        <a:t> (ERCF)</a:t>
                      </a:r>
                    </a:p>
                    <a:p>
                      <a:pPr marL="285750" indent="-285750">
                        <a:buFont typeface="Arial" panose="020B0604020202020204" pitchFamily="34" charset="0"/>
                        <a:buChar char="•"/>
                      </a:pPr>
                      <a:r>
                        <a:rPr lang="en-AU" sz="2000" dirty="0"/>
                        <a:t>Follow </a:t>
                      </a:r>
                      <a:r>
                        <a:rPr lang="en-AU" sz="2000" dirty="0">
                          <a:hlinkClick r:id="rId4"/>
                        </a:rPr>
                        <a:t>change process</a:t>
                      </a:r>
                      <a:endParaRPr lang="en-AU" sz="2000" dirty="0"/>
                    </a:p>
                    <a:p>
                      <a:pPr marL="0" indent="0">
                        <a:buFont typeface="Arial" panose="020B0604020202020204" pitchFamily="34" charset="0"/>
                        <a:buNone/>
                      </a:pPr>
                      <a:endParaRPr lang="en-AU" sz="2000" dirty="0"/>
                    </a:p>
                    <a:p>
                      <a:pPr marL="0" indent="0">
                        <a:buFont typeface="Arial" panose="020B0604020202020204" pitchFamily="34" charset="0"/>
                        <a:buNone/>
                      </a:pPr>
                      <a:r>
                        <a:rPr lang="en-AU" sz="2000" b="1" dirty="0"/>
                        <a:t>B2B</a:t>
                      </a:r>
                    </a:p>
                    <a:p>
                      <a:pPr marL="0" indent="0">
                        <a:buFont typeface="Arial" panose="020B0604020202020204" pitchFamily="34" charset="0"/>
                        <a:buNone/>
                      </a:pPr>
                      <a:r>
                        <a:rPr lang="en-AU" sz="2000" dirty="0">
                          <a:hlinkClick r:id="rId5"/>
                        </a:rPr>
                        <a:t>Information Exchange Committee</a:t>
                      </a:r>
                      <a:endParaRPr lang="en-AU" sz="2000" dirty="0"/>
                    </a:p>
                    <a:p>
                      <a:pPr marL="285750" indent="-285750">
                        <a:buFont typeface="Arial" panose="020B0604020202020204" pitchFamily="34" charset="0"/>
                        <a:buChar char="•"/>
                      </a:pPr>
                      <a:r>
                        <a:rPr lang="en-AU" sz="2000" dirty="0"/>
                        <a:t>Follow </a:t>
                      </a:r>
                      <a:r>
                        <a:rPr lang="en-AU" sz="2000" dirty="0">
                          <a:hlinkClick r:id="rId6"/>
                        </a:rPr>
                        <a:t>change process</a:t>
                      </a:r>
                      <a:endParaRPr lang="en-AU" sz="2000" dirty="0"/>
                    </a:p>
                    <a:p>
                      <a:pPr marL="0" indent="0">
                        <a:buFont typeface="Arial" panose="020B0604020202020204" pitchFamily="34" charset="0"/>
                        <a:buNone/>
                      </a:pPr>
                      <a:endParaRPr lang="en-AU" sz="2000" dirty="0"/>
                    </a:p>
                  </a:txBody>
                  <a:tcPr marL="68581" marR="68581" marT="34290" marB="34290"/>
                </a:tc>
                <a:extLst>
                  <a:ext uri="{0D108BD9-81ED-4DB2-BD59-A6C34878D82A}">
                    <a16:rowId xmlns:a16="http://schemas.microsoft.com/office/drawing/2014/main" val="3379389841"/>
                  </a:ext>
                </a:extLst>
              </a:tr>
              <a:tr h="673353">
                <a:tc>
                  <a:txBody>
                    <a:bodyPr/>
                    <a:lstStyle/>
                    <a:p>
                      <a:r>
                        <a:rPr lang="en-AU" sz="2000" dirty="0"/>
                        <a:t>Settlements</a:t>
                      </a:r>
                    </a:p>
                  </a:txBody>
                  <a:tcPr marL="68581" marR="68581" marT="34290" marB="34290"/>
                </a:tc>
                <a:tc>
                  <a:txBody>
                    <a:bodyPr/>
                    <a:lstStyle/>
                    <a:p>
                      <a:r>
                        <a:rPr lang="en-AU" sz="2000" dirty="0"/>
                        <a:t>email: </a:t>
                      </a:r>
                      <a:r>
                        <a:rPr lang="en-AU" sz="2000" dirty="0">
                          <a:hlinkClick r:id="rId7"/>
                        </a:rPr>
                        <a:t>settlements@aemo.com.au</a:t>
                      </a:r>
                      <a:r>
                        <a:rPr lang="en-AU" sz="2000" dirty="0"/>
                        <a:t> </a:t>
                      </a:r>
                    </a:p>
                    <a:p>
                      <a:endParaRPr lang="en-AU" sz="2000" dirty="0"/>
                    </a:p>
                  </a:txBody>
                  <a:tcPr marL="68581" marR="68581" marT="34290" marB="34290"/>
                </a:tc>
                <a:extLst>
                  <a:ext uri="{0D108BD9-81ED-4DB2-BD59-A6C34878D82A}">
                    <a16:rowId xmlns:a16="http://schemas.microsoft.com/office/drawing/2014/main" val="3705713454"/>
                  </a:ext>
                </a:extLst>
              </a:tr>
              <a:tr h="673353">
                <a:tc>
                  <a:txBody>
                    <a:bodyPr/>
                    <a:lstStyle/>
                    <a:p>
                      <a:r>
                        <a:rPr lang="en-AU" sz="2000" dirty="0"/>
                        <a:t>Prudentials</a:t>
                      </a:r>
                    </a:p>
                  </a:txBody>
                  <a:tcPr marL="68581" marR="68581" marT="34290" marB="34290"/>
                </a:tc>
                <a:tc>
                  <a:txBody>
                    <a:bodyPr/>
                    <a:lstStyle/>
                    <a:p>
                      <a:r>
                        <a:rPr lang="en-AU" sz="2000" dirty="0"/>
                        <a:t>email: </a:t>
                      </a:r>
                      <a:r>
                        <a:rPr lang="en-AU" sz="2000" dirty="0">
                          <a:hlinkClick r:id="rId8"/>
                        </a:rPr>
                        <a:t>prudentials@aemo.com.au</a:t>
                      </a:r>
                      <a:r>
                        <a:rPr lang="en-AU" sz="2000" dirty="0"/>
                        <a:t> </a:t>
                      </a:r>
                    </a:p>
                    <a:p>
                      <a:endParaRPr lang="en-AU" sz="2000" dirty="0"/>
                    </a:p>
                  </a:txBody>
                  <a:tcPr marL="68581" marR="68581" marT="34290" marB="34290"/>
                </a:tc>
                <a:extLst>
                  <a:ext uri="{0D108BD9-81ED-4DB2-BD59-A6C34878D82A}">
                    <a16:rowId xmlns:a16="http://schemas.microsoft.com/office/drawing/2014/main" val="3174232778"/>
                  </a:ext>
                </a:extLst>
              </a:tr>
              <a:tr h="975740">
                <a:tc>
                  <a:txBody>
                    <a:bodyPr/>
                    <a:lstStyle/>
                    <a:p>
                      <a:r>
                        <a:rPr lang="en-AU" sz="2000" dirty="0"/>
                        <a:t>Dispatch</a:t>
                      </a:r>
                    </a:p>
                  </a:txBody>
                  <a:tcPr marL="68581" marR="68581" marT="34290" marB="34290"/>
                </a:tc>
                <a:tc>
                  <a:txBody>
                    <a:bodyPr/>
                    <a:lstStyle/>
                    <a:p>
                      <a:r>
                        <a:rPr lang="en-AU" sz="2000" dirty="0">
                          <a:hlinkClick r:id="rId9"/>
                        </a:rPr>
                        <a:t>NEM Wholesale Consultative Forum</a:t>
                      </a:r>
                      <a:r>
                        <a:rPr lang="en-AU" sz="2000" dirty="0"/>
                        <a:t> </a:t>
                      </a:r>
                    </a:p>
                    <a:p>
                      <a:pPr marL="285750" indent="-285750">
                        <a:buFont typeface="Arial" panose="020B0604020202020204" pitchFamily="34" charset="0"/>
                        <a:buChar char="•"/>
                      </a:pPr>
                      <a:r>
                        <a:rPr lang="en-AU" sz="2000" dirty="0"/>
                        <a:t>email: </a:t>
                      </a:r>
                      <a:r>
                        <a:rPr lang="en-AU" sz="2000" dirty="0">
                          <a:hlinkClick r:id="rId10"/>
                        </a:rPr>
                        <a:t>nemwcf@aemo.com.au</a:t>
                      </a:r>
                      <a:r>
                        <a:rPr lang="en-AU" sz="2000" dirty="0"/>
                        <a:t> </a:t>
                      </a:r>
                    </a:p>
                    <a:p>
                      <a:pPr marL="0" indent="0">
                        <a:buFont typeface="Arial" panose="020B0604020202020204" pitchFamily="34" charset="0"/>
                        <a:buNone/>
                      </a:pPr>
                      <a:endParaRPr lang="en-AU" sz="2000" dirty="0"/>
                    </a:p>
                  </a:txBody>
                  <a:tcPr marL="68581" marR="68581" marT="34290" marB="34290"/>
                </a:tc>
                <a:extLst>
                  <a:ext uri="{0D108BD9-81ED-4DB2-BD59-A6C34878D82A}">
                    <a16:rowId xmlns:a16="http://schemas.microsoft.com/office/drawing/2014/main" val="819564877"/>
                  </a:ext>
                </a:extLst>
              </a:tr>
            </a:tbl>
          </a:graphicData>
        </a:graphic>
      </p:graphicFrame>
    </p:spTree>
    <p:extLst>
      <p:ext uri="{BB962C8B-B14F-4D97-AF65-F5344CB8AC3E}">
        <p14:creationId xmlns:p14="http://schemas.microsoft.com/office/powerpoint/2010/main" val="197115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CC60-7D7F-4E9E-8326-428B1B2C268E}"/>
              </a:ext>
            </a:extLst>
          </p:cNvPr>
          <p:cNvSpPr>
            <a:spLocks noGrp="1"/>
          </p:cNvSpPr>
          <p:nvPr>
            <p:ph type="title"/>
          </p:nvPr>
        </p:nvSpPr>
        <p:spPr/>
        <p:txBody>
          <a:bodyPr/>
          <a:lstStyle/>
          <a:p>
            <a:r>
              <a:rPr lang="en-AU" dirty="0"/>
              <a:t>Purpose of the Information Session</a:t>
            </a:r>
          </a:p>
        </p:txBody>
      </p:sp>
      <p:sp>
        <p:nvSpPr>
          <p:cNvPr id="3" name="Slide Number Placeholder 2">
            <a:extLst>
              <a:ext uri="{FF2B5EF4-FFF2-40B4-BE49-F238E27FC236}">
                <a16:creationId xmlns:a16="http://schemas.microsoft.com/office/drawing/2014/main" id="{A563E97C-BB81-4A28-8FBC-EACB8640C154}"/>
              </a:ext>
            </a:extLst>
          </p:cNvPr>
          <p:cNvSpPr>
            <a:spLocks noGrp="1"/>
          </p:cNvSpPr>
          <p:nvPr>
            <p:ph type="sldNum" sz="quarter" idx="12"/>
          </p:nvPr>
        </p:nvSpPr>
        <p:spPr/>
        <p:txBody>
          <a:bodyPr/>
          <a:lstStyle/>
          <a:p>
            <a:fld id="{4EC81F68-4976-451A-B2E9-79BCBD2F70CC}" type="slidenum">
              <a:rPr lang="en-AU" smtClean="0"/>
              <a:t>3</a:t>
            </a:fld>
            <a:endParaRPr lang="en-AU" dirty="0"/>
          </a:p>
        </p:txBody>
      </p:sp>
      <p:sp>
        <p:nvSpPr>
          <p:cNvPr id="4" name="Text Placeholder 3">
            <a:extLst>
              <a:ext uri="{FF2B5EF4-FFF2-40B4-BE49-F238E27FC236}">
                <a16:creationId xmlns:a16="http://schemas.microsoft.com/office/drawing/2014/main" id="{690BC07F-381B-48A9-9179-A2CDCD76B6A1}"/>
              </a:ext>
            </a:extLst>
          </p:cNvPr>
          <p:cNvSpPr>
            <a:spLocks noGrp="1"/>
          </p:cNvSpPr>
          <p:nvPr>
            <p:ph type="body" sz="quarter" idx="13"/>
          </p:nvPr>
        </p:nvSpPr>
        <p:spPr/>
        <p:txBody>
          <a:bodyPr/>
          <a:lstStyle/>
          <a:p>
            <a:r>
              <a:rPr lang="en-AU" dirty="0"/>
              <a:t>The Information session provides an opportunity for stakeholders that are not directly engaged in the 5MS Program to receive an update on the progress of the Program and insight, at a high-level, at some of the key areas of work.</a:t>
            </a:r>
          </a:p>
          <a:p>
            <a:r>
              <a:rPr lang="en-AU" dirty="0"/>
              <a:t>It is also an opportunity for any stakeholder that has not previously engaged with the 5MS Program to receive a high-level introduction to the Program.</a:t>
            </a:r>
          </a:p>
        </p:txBody>
      </p:sp>
    </p:spTree>
    <p:extLst>
      <p:ext uri="{BB962C8B-B14F-4D97-AF65-F5344CB8AC3E}">
        <p14:creationId xmlns:p14="http://schemas.microsoft.com/office/powerpoint/2010/main" val="162122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normAutofit fontScale="90000"/>
          </a:bodyPr>
          <a:lstStyle/>
          <a:p>
            <a:r>
              <a:rPr lang="en-AU" dirty="0"/>
              <a:t>Moving towards market trial, transition and reporting – Readiness workstream update</a:t>
            </a:r>
            <a:br>
              <a:rPr lang="en-AU" dirty="0"/>
            </a:br>
            <a:endParaRPr lang="en-AU" dirty="0"/>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Greg Minney</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30</a:t>
            </a:fld>
            <a:endParaRPr lang="en-AU" dirty="0"/>
          </a:p>
        </p:txBody>
      </p:sp>
    </p:spTree>
    <p:extLst>
      <p:ext uri="{BB962C8B-B14F-4D97-AF65-F5344CB8AC3E}">
        <p14:creationId xmlns:p14="http://schemas.microsoft.com/office/powerpoint/2010/main" val="1476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23DB-6DED-4BBB-B45C-1C2302219EDD}"/>
              </a:ext>
            </a:extLst>
          </p:cNvPr>
          <p:cNvSpPr>
            <a:spLocks noGrp="1"/>
          </p:cNvSpPr>
          <p:nvPr>
            <p:ph type="title"/>
          </p:nvPr>
        </p:nvSpPr>
        <p:spPr/>
        <p:txBody>
          <a:bodyPr/>
          <a:lstStyle/>
          <a:p>
            <a:r>
              <a:rPr lang="en-AU" dirty="0"/>
              <a:t>What is the purpose of the Readiness Workstream?</a:t>
            </a:r>
          </a:p>
        </p:txBody>
      </p:sp>
      <p:sp>
        <p:nvSpPr>
          <p:cNvPr id="3" name="Slide Number Placeholder 2">
            <a:extLst>
              <a:ext uri="{FF2B5EF4-FFF2-40B4-BE49-F238E27FC236}">
                <a16:creationId xmlns:a16="http://schemas.microsoft.com/office/drawing/2014/main" id="{8F97C2EC-B6A8-4DC1-8897-C801CF56EFAD}"/>
              </a:ext>
            </a:extLst>
          </p:cNvPr>
          <p:cNvSpPr>
            <a:spLocks noGrp="1"/>
          </p:cNvSpPr>
          <p:nvPr>
            <p:ph type="sldNum" sz="quarter" idx="12"/>
          </p:nvPr>
        </p:nvSpPr>
        <p:spPr/>
        <p:txBody>
          <a:bodyPr/>
          <a:lstStyle/>
          <a:p>
            <a:fld id="{4EC81F68-4976-451A-B2E9-79BCBD2F70CC}" type="slidenum">
              <a:rPr lang="en-AU" smtClean="0"/>
              <a:t>31</a:t>
            </a:fld>
            <a:endParaRPr lang="en-AU" dirty="0"/>
          </a:p>
        </p:txBody>
      </p:sp>
      <p:sp>
        <p:nvSpPr>
          <p:cNvPr id="4" name="Text Placeholder 3">
            <a:extLst>
              <a:ext uri="{FF2B5EF4-FFF2-40B4-BE49-F238E27FC236}">
                <a16:creationId xmlns:a16="http://schemas.microsoft.com/office/drawing/2014/main" id="{7D21797A-AF4C-4D5D-940A-746CC940C420}"/>
              </a:ext>
            </a:extLst>
          </p:cNvPr>
          <p:cNvSpPr>
            <a:spLocks noGrp="1"/>
          </p:cNvSpPr>
          <p:nvPr>
            <p:ph type="body" sz="quarter" idx="13"/>
          </p:nvPr>
        </p:nvSpPr>
        <p:spPr/>
        <p:txBody>
          <a:bodyPr/>
          <a:lstStyle/>
          <a:p>
            <a:pPr marL="0" indent="0">
              <a:buNone/>
            </a:pPr>
            <a:r>
              <a:rPr lang="en-AU" dirty="0"/>
              <a:t>5MS / GS Market Readiness Objective:</a:t>
            </a:r>
          </a:p>
          <a:p>
            <a:pPr marL="0" indent="0">
              <a:buNone/>
            </a:pPr>
            <a:r>
              <a:rPr lang="en-AU" i="1" dirty="0"/>
              <a:t>“To implement all participant and AEMO preparatory activities required for successful 5MS and GS commencements while facilitating the uninterrupted and reliable operation of the NEM.”</a:t>
            </a:r>
            <a:endParaRPr lang="en-AU" dirty="0"/>
          </a:p>
          <a:p>
            <a:pPr marL="0" indent="0">
              <a:buNone/>
            </a:pPr>
            <a:endParaRPr lang="en-AU" dirty="0"/>
          </a:p>
        </p:txBody>
      </p:sp>
    </p:spTree>
    <p:extLst>
      <p:ext uri="{BB962C8B-B14F-4D97-AF65-F5344CB8AC3E}">
        <p14:creationId xmlns:p14="http://schemas.microsoft.com/office/powerpoint/2010/main" val="2892761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0105-9DE9-44E4-881B-D48185438B7B}"/>
              </a:ext>
            </a:extLst>
          </p:cNvPr>
          <p:cNvSpPr>
            <a:spLocks noGrp="1"/>
          </p:cNvSpPr>
          <p:nvPr>
            <p:ph type="title"/>
          </p:nvPr>
        </p:nvSpPr>
        <p:spPr/>
        <p:txBody>
          <a:bodyPr/>
          <a:lstStyle/>
          <a:p>
            <a:r>
              <a:rPr lang="en-AU" dirty="0"/>
              <a:t>Readiness Approach</a:t>
            </a:r>
          </a:p>
        </p:txBody>
      </p:sp>
      <p:sp>
        <p:nvSpPr>
          <p:cNvPr id="3" name="Slide Number Placeholder 2">
            <a:extLst>
              <a:ext uri="{FF2B5EF4-FFF2-40B4-BE49-F238E27FC236}">
                <a16:creationId xmlns:a16="http://schemas.microsoft.com/office/drawing/2014/main" id="{07A97872-4093-488F-9FC4-FDE10FBECBDF}"/>
              </a:ext>
            </a:extLst>
          </p:cNvPr>
          <p:cNvSpPr>
            <a:spLocks noGrp="1"/>
          </p:cNvSpPr>
          <p:nvPr>
            <p:ph type="sldNum" sz="quarter" idx="12"/>
          </p:nvPr>
        </p:nvSpPr>
        <p:spPr/>
        <p:txBody>
          <a:bodyPr/>
          <a:lstStyle/>
          <a:p>
            <a:fld id="{4EC81F68-4976-451A-B2E9-79BCBD2F70CC}" type="slidenum">
              <a:rPr lang="en-AU" smtClean="0"/>
              <a:t>32</a:t>
            </a:fld>
            <a:endParaRPr lang="en-AU" dirty="0"/>
          </a:p>
        </p:txBody>
      </p:sp>
      <p:graphicFrame>
        <p:nvGraphicFramePr>
          <p:cNvPr id="4" name="Diagram 3">
            <a:extLst>
              <a:ext uri="{FF2B5EF4-FFF2-40B4-BE49-F238E27FC236}">
                <a16:creationId xmlns:a16="http://schemas.microsoft.com/office/drawing/2014/main" id="{EFAF5740-B8E2-4766-9FD4-9C668B205B24}"/>
              </a:ext>
            </a:extLst>
          </p:cNvPr>
          <p:cNvGraphicFramePr/>
          <p:nvPr>
            <p:extLst>
              <p:ext uri="{D42A27DB-BD31-4B8C-83A1-F6EECF244321}">
                <p14:modId xmlns:p14="http://schemas.microsoft.com/office/powerpoint/2010/main" val="55701088"/>
              </p:ext>
            </p:extLst>
          </p:nvPr>
        </p:nvGraphicFramePr>
        <p:xfrm>
          <a:off x="1244906" y="2032000"/>
          <a:ext cx="8978747" cy="519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059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B10E-A868-42B8-BDFF-3928F73103F6}"/>
              </a:ext>
            </a:extLst>
          </p:cNvPr>
          <p:cNvSpPr>
            <a:spLocks noGrp="1"/>
          </p:cNvSpPr>
          <p:nvPr>
            <p:ph type="title"/>
          </p:nvPr>
        </p:nvSpPr>
        <p:spPr/>
        <p:txBody>
          <a:bodyPr/>
          <a:lstStyle/>
          <a:p>
            <a:r>
              <a:rPr lang="en-AU" dirty="0"/>
              <a:t>Readiness papers - timelines</a:t>
            </a:r>
          </a:p>
        </p:txBody>
      </p:sp>
      <p:sp>
        <p:nvSpPr>
          <p:cNvPr id="4" name="Slide Number Placeholder 3">
            <a:extLst>
              <a:ext uri="{FF2B5EF4-FFF2-40B4-BE49-F238E27FC236}">
                <a16:creationId xmlns:a16="http://schemas.microsoft.com/office/drawing/2014/main" id="{24CDA4E5-A782-4FF3-84F4-0CF9C510E905}"/>
              </a:ext>
            </a:extLst>
          </p:cNvPr>
          <p:cNvSpPr>
            <a:spLocks noGrp="1"/>
          </p:cNvSpPr>
          <p:nvPr>
            <p:ph type="sldNum" sz="quarter" idx="12"/>
          </p:nvPr>
        </p:nvSpPr>
        <p:spPr/>
        <p:txBody>
          <a:bodyPr/>
          <a:lstStyle/>
          <a:p>
            <a:fld id="{4EC81F68-4976-451A-B2E9-79BCBD2F70CC}" type="slidenum">
              <a:rPr lang="en-AU" smtClean="0"/>
              <a:t>33</a:t>
            </a:fld>
            <a:endParaRPr lang="en-AU" dirty="0"/>
          </a:p>
        </p:txBody>
      </p:sp>
      <p:pic>
        <p:nvPicPr>
          <p:cNvPr id="8" name="Picture 7">
            <a:extLst>
              <a:ext uri="{FF2B5EF4-FFF2-40B4-BE49-F238E27FC236}">
                <a16:creationId xmlns:a16="http://schemas.microsoft.com/office/drawing/2014/main" id="{22C23B35-269D-4A00-B362-5B074CF62844}"/>
              </a:ext>
            </a:extLst>
          </p:cNvPr>
          <p:cNvPicPr>
            <a:picLocks noChangeAspect="1"/>
          </p:cNvPicPr>
          <p:nvPr/>
        </p:nvPicPr>
        <p:blipFill>
          <a:blip r:embed="rId3"/>
          <a:stretch>
            <a:fillRect/>
          </a:stretch>
        </p:blipFill>
        <p:spPr>
          <a:xfrm>
            <a:off x="206547" y="4901214"/>
            <a:ext cx="2291106" cy="1543362"/>
          </a:xfrm>
          <a:prstGeom prst="rect">
            <a:avLst/>
          </a:prstGeom>
        </p:spPr>
      </p:pic>
      <p:pic>
        <p:nvPicPr>
          <p:cNvPr id="5" name="Picture 4">
            <a:extLst>
              <a:ext uri="{FF2B5EF4-FFF2-40B4-BE49-F238E27FC236}">
                <a16:creationId xmlns:a16="http://schemas.microsoft.com/office/drawing/2014/main" id="{DC6D9615-D5F0-4659-A705-4FD61A0B0745}"/>
              </a:ext>
            </a:extLst>
          </p:cNvPr>
          <p:cNvPicPr>
            <a:picLocks noChangeAspect="1"/>
          </p:cNvPicPr>
          <p:nvPr/>
        </p:nvPicPr>
        <p:blipFill>
          <a:blip r:embed="rId4"/>
          <a:stretch>
            <a:fillRect/>
          </a:stretch>
        </p:blipFill>
        <p:spPr>
          <a:xfrm>
            <a:off x="206548" y="2451369"/>
            <a:ext cx="10278716" cy="2019369"/>
          </a:xfrm>
          <a:prstGeom prst="rect">
            <a:avLst/>
          </a:prstGeom>
        </p:spPr>
      </p:pic>
    </p:spTree>
    <p:extLst>
      <p:ext uri="{BB962C8B-B14F-4D97-AF65-F5344CB8AC3E}">
        <p14:creationId xmlns:p14="http://schemas.microsoft.com/office/powerpoint/2010/main" val="3235487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6AB1-FC5E-4918-A3D1-25C75D56D1C6}"/>
              </a:ext>
            </a:extLst>
          </p:cNvPr>
          <p:cNvSpPr>
            <a:spLocks noGrp="1"/>
          </p:cNvSpPr>
          <p:nvPr>
            <p:ph type="title"/>
          </p:nvPr>
        </p:nvSpPr>
        <p:spPr>
          <a:xfrm>
            <a:off x="206547" y="150494"/>
            <a:ext cx="10255424" cy="1310695"/>
          </a:xfrm>
        </p:spPr>
        <p:txBody>
          <a:bodyPr/>
          <a:lstStyle/>
          <a:p>
            <a:r>
              <a:rPr lang="en-AU" dirty="0"/>
              <a:t>Readiness Plan Implementation Approach</a:t>
            </a:r>
          </a:p>
        </p:txBody>
      </p:sp>
      <p:sp>
        <p:nvSpPr>
          <p:cNvPr id="3" name="Content Placeholder 2">
            <a:extLst>
              <a:ext uri="{FF2B5EF4-FFF2-40B4-BE49-F238E27FC236}">
                <a16:creationId xmlns:a16="http://schemas.microsoft.com/office/drawing/2014/main" id="{EF13514B-A830-47BC-BB3A-DED9369CF52D}"/>
              </a:ext>
            </a:extLst>
          </p:cNvPr>
          <p:cNvSpPr>
            <a:spLocks noGrp="1"/>
          </p:cNvSpPr>
          <p:nvPr>
            <p:ph idx="1"/>
          </p:nvPr>
        </p:nvSpPr>
        <p:spPr>
          <a:xfrm>
            <a:off x="206546" y="1664209"/>
            <a:ext cx="10255425" cy="5744972"/>
          </a:xfrm>
        </p:spPr>
        <p:txBody>
          <a:bodyPr>
            <a:normAutofit lnSpcReduction="10000"/>
          </a:bodyPr>
          <a:lstStyle/>
          <a:p>
            <a:r>
              <a:rPr lang="en-AU" dirty="0"/>
              <a:t>The 5MS &amp; GS capability will be implemented on a phased basis. This will:</a:t>
            </a:r>
            <a:endParaRPr lang="en-AU" strike="sngStrike" dirty="0"/>
          </a:p>
          <a:p>
            <a:pPr lvl="1"/>
            <a:r>
              <a:rPr lang="en-AU" dirty="0"/>
              <a:t>Support preparatory activity by participants</a:t>
            </a:r>
          </a:p>
          <a:p>
            <a:pPr lvl="1"/>
            <a:r>
              <a:rPr lang="en-AU" dirty="0"/>
              <a:t>Ensure required capability is in place prior to rule commencements</a:t>
            </a:r>
          </a:p>
          <a:p>
            <a:pPr lvl="1"/>
            <a:r>
              <a:rPr lang="en-AU" dirty="0"/>
              <a:t>Provide for a level of deployment flexibility for participants</a:t>
            </a:r>
          </a:p>
          <a:p>
            <a:endParaRPr lang="en-AU" dirty="0"/>
          </a:p>
          <a:p>
            <a:r>
              <a:rPr lang="en-AU" dirty="0"/>
              <a:t>Three types of testing will be utilised to support deployed capability:</a:t>
            </a:r>
            <a:endParaRPr lang="en-AU" strike="sngStrike" dirty="0"/>
          </a:p>
          <a:p>
            <a:pPr lvl="1"/>
            <a:r>
              <a:rPr lang="en-AU" dirty="0"/>
              <a:t>Industry testing – functionality is available in AEMO Pre-Production Environment</a:t>
            </a:r>
          </a:p>
          <a:p>
            <a:pPr lvl="1"/>
            <a:r>
              <a:rPr lang="en-AU" dirty="0"/>
              <a:t>Invitation industry  testing – AEMO may invite groups of or individual participants to participate in specific testing with planned scenarios</a:t>
            </a:r>
          </a:p>
          <a:p>
            <a:pPr lvl="1"/>
            <a:r>
              <a:rPr lang="en-AU" dirty="0"/>
              <a:t>Market Trial –testing facilitated by the 5MS Program for all participants based on agreed scenarios </a:t>
            </a:r>
          </a:p>
          <a:p>
            <a:endParaRPr lang="en-AU" dirty="0"/>
          </a:p>
          <a:p>
            <a:r>
              <a:rPr lang="en-AU" dirty="0"/>
              <a:t>Metering and Metering Standing Data transition requirements for rule commencements</a:t>
            </a:r>
          </a:p>
          <a:p>
            <a:pPr lvl="1"/>
            <a:r>
              <a:rPr lang="en-AU" dirty="0"/>
              <a:t> meter type 1-3, 4*,7  - in place by to support 5MS commencement </a:t>
            </a:r>
          </a:p>
          <a:p>
            <a:pPr lvl="1"/>
            <a:r>
              <a:rPr lang="en-AU" dirty="0"/>
              <a:t> Standing Data and metering updates to support UFE reporting and Global Settlement</a:t>
            </a:r>
          </a:p>
          <a:p>
            <a:pPr lvl="1"/>
            <a:r>
              <a:rPr lang="en-AU" dirty="0"/>
              <a:t>5 minute activation of type 4 meters by December 1 2022</a:t>
            </a:r>
          </a:p>
        </p:txBody>
      </p:sp>
      <p:sp>
        <p:nvSpPr>
          <p:cNvPr id="4" name="Slide Number Placeholder 3">
            <a:extLst>
              <a:ext uri="{FF2B5EF4-FFF2-40B4-BE49-F238E27FC236}">
                <a16:creationId xmlns:a16="http://schemas.microsoft.com/office/drawing/2014/main" id="{4F6350F1-C3DA-4946-B84F-2E532B1B9A7C}"/>
              </a:ext>
            </a:extLst>
          </p:cNvPr>
          <p:cNvSpPr>
            <a:spLocks noGrp="1"/>
          </p:cNvSpPr>
          <p:nvPr>
            <p:ph type="sldNum" sz="quarter" idx="12"/>
          </p:nvPr>
        </p:nvSpPr>
        <p:spPr/>
        <p:txBody>
          <a:bodyPr/>
          <a:lstStyle/>
          <a:p>
            <a:fld id="{4EC81F68-4976-451A-B2E9-79BCBD2F70CC}" type="slidenum">
              <a:rPr lang="en-AU" smtClean="0"/>
              <a:t>34</a:t>
            </a:fld>
            <a:endParaRPr lang="en-AU" dirty="0"/>
          </a:p>
        </p:txBody>
      </p:sp>
    </p:spTree>
    <p:extLst>
      <p:ext uri="{BB962C8B-B14F-4D97-AF65-F5344CB8AC3E}">
        <p14:creationId xmlns:p14="http://schemas.microsoft.com/office/powerpoint/2010/main" val="328926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F1DD-E556-440B-8871-7D2CFC7272E6}"/>
              </a:ext>
            </a:extLst>
          </p:cNvPr>
          <p:cNvSpPr>
            <a:spLocks noGrp="1"/>
          </p:cNvSpPr>
          <p:nvPr>
            <p:ph type="title"/>
          </p:nvPr>
        </p:nvSpPr>
        <p:spPr/>
        <p:txBody>
          <a:bodyPr/>
          <a:lstStyle/>
          <a:p>
            <a:r>
              <a:rPr lang="en-AU" dirty="0"/>
              <a:t>5MS &amp; GS capability releases</a:t>
            </a:r>
          </a:p>
        </p:txBody>
      </p:sp>
      <p:sp>
        <p:nvSpPr>
          <p:cNvPr id="3" name="Slide Number Placeholder 2">
            <a:extLst>
              <a:ext uri="{FF2B5EF4-FFF2-40B4-BE49-F238E27FC236}">
                <a16:creationId xmlns:a16="http://schemas.microsoft.com/office/drawing/2014/main" id="{4D062D21-D054-4461-A7AC-F9A2B1C6AD39}"/>
              </a:ext>
            </a:extLst>
          </p:cNvPr>
          <p:cNvSpPr>
            <a:spLocks noGrp="1"/>
          </p:cNvSpPr>
          <p:nvPr>
            <p:ph type="sldNum" sz="quarter" idx="12"/>
          </p:nvPr>
        </p:nvSpPr>
        <p:spPr/>
        <p:txBody>
          <a:bodyPr/>
          <a:lstStyle/>
          <a:p>
            <a:fld id="{4EC81F68-4976-451A-B2E9-79BCBD2F70CC}" type="slidenum">
              <a:rPr lang="en-AU" smtClean="0"/>
              <a:t>35</a:t>
            </a:fld>
            <a:endParaRPr lang="en-AU" dirty="0"/>
          </a:p>
        </p:txBody>
      </p:sp>
      <p:pic>
        <p:nvPicPr>
          <p:cNvPr id="4" name="Picture 3">
            <a:extLst>
              <a:ext uri="{FF2B5EF4-FFF2-40B4-BE49-F238E27FC236}">
                <a16:creationId xmlns:a16="http://schemas.microsoft.com/office/drawing/2014/main" id="{1799B52A-2896-4591-824F-A494566EB0AD}"/>
              </a:ext>
            </a:extLst>
          </p:cNvPr>
          <p:cNvPicPr>
            <a:picLocks noChangeAspect="1"/>
          </p:cNvPicPr>
          <p:nvPr/>
        </p:nvPicPr>
        <p:blipFill>
          <a:blip r:embed="rId2"/>
          <a:stretch>
            <a:fillRect/>
          </a:stretch>
        </p:blipFill>
        <p:spPr>
          <a:xfrm>
            <a:off x="873130" y="1513724"/>
            <a:ext cx="8942899" cy="6075835"/>
          </a:xfrm>
          <a:prstGeom prst="rect">
            <a:avLst/>
          </a:prstGeom>
        </p:spPr>
      </p:pic>
      <p:sp>
        <p:nvSpPr>
          <p:cNvPr id="5" name="Diamond 4">
            <a:extLst>
              <a:ext uri="{FF2B5EF4-FFF2-40B4-BE49-F238E27FC236}">
                <a16:creationId xmlns:a16="http://schemas.microsoft.com/office/drawing/2014/main" id="{54D13FBB-41A8-4A9D-8B81-76F5855136D4}"/>
              </a:ext>
            </a:extLst>
          </p:cNvPr>
          <p:cNvSpPr/>
          <p:nvPr/>
        </p:nvSpPr>
        <p:spPr>
          <a:xfrm>
            <a:off x="1426464" y="2180844"/>
            <a:ext cx="210312" cy="19202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18802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C46B-5F34-429D-97B7-18EBBA94154E}"/>
              </a:ext>
            </a:extLst>
          </p:cNvPr>
          <p:cNvSpPr>
            <a:spLocks noGrp="1"/>
          </p:cNvSpPr>
          <p:nvPr>
            <p:ph type="title"/>
          </p:nvPr>
        </p:nvSpPr>
        <p:spPr/>
        <p:txBody>
          <a:bodyPr/>
          <a:lstStyle/>
          <a:p>
            <a:r>
              <a:rPr lang="en-AU" dirty="0"/>
              <a:t>Readiness Working Group</a:t>
            </a:r>
          </a:p>
        </p:txBody>
      </p:sp>
      <p:sp>
        <p:nvSpPr>
          <p:cNvPr id="3" name="Content Placeholder 2">
            <a:extLst>
              <a:ext uri="{FF2B5EF4-FFF2-40B4-BE49-F238E27FC236}">
                <a16:creationId xmlns:a16="http://schemas.microsoft.com/office/drawing/2014/main" id="{585C29E5-C3C8-4823-B0E9-C0D82707BBCB}"/>
              </a:ext>
            </a:extLst>
          </p:cNvPr>
          <p:cNvSpPr>
            <a:spLocks noGrp="1"/>
          </p:cNvSpPr>
          <p:nvPr>
            <p:ph idx="1"/>
          </p:nvPr>
        </p:nvSpPr>
        <p:spPr>
          <a:xfrm>
            <a:off x="156442" y="1619249"/>
            <a:ext cx="10336856" cy="5676901"/>
          </a:xfrm>
        </p:spPr>
        <p:txBody>
          <a:bodyPr>
            <a:normAutofit fontScale="92500"/>
          </a:bodyPr>
          <a:lstStyle/>
          <a:p>
            <a:pPr>
              <a:spcAft>
                <a:spcPts val="1200"/>
              </a:spcAft>
            </a:pPr>
            <a:r>
              <a:rPr lang="en-AU" sz="2800" dirty="0"/>
              <a:t>Main stakeholder forum for direct industry input into the planning and execution of readiness activities</a:t>
            </a:r>
          </a:p>
          <a:p>
            <a:pPr>
              <a:spcAft>
                <a:spcPts val="1200"/>
              </a:spcAft>
            </a:pPr>
            <a:r>
              <a:rPr lang="en-AU" sz="2800" dirty="0"/>
              <a:t>The RWG will:</a:t>
            </a:r>
          </a:p>
          <a:p>
            <a:pPr lvl="1">
              <a:spcAft>
                <a:spcPts val="1200"/>
              </a:spcAft>
            </a:pPr>
            <a:r>
              <a:rPr lang="en-AU" sz="2400" dirty="0"/>
              <a:t>Bring to the table individual participant views and issues</a:t>
            </a:r>
          </a:p>
          <a:p>
            <a:pPr lvl="1">
              <a:spcAft>
                <a:spcPts val="1200"/>
              </a:spcAft>
            </a:pPr>
            <a:r>
              <a:rPr lang="en-AU" sz="2400" dirty="0"/>
              <a:t>Help coordinate, assist and prepare for the transition and cutover to 5MS and GS</a:t>
            </a:r>
          </a:p>
          <a:p>
            <a:pPr lvl="1">
              <a:spcAft>
                <a:spcPts val="1200"/>
              </a:spcAft>
            </a:pPr>
            <a:r>
              <a:rPr lang="en-AU" sz="2400" dirty="0"/>
              <a:t>Engage with and provide expertise to AEMO on 5MS and GS market readiness activities</a:t>
            </a:r>
            <a:endParaRPr lang="en-AU" sz="2800" dirty="0"/>
          </a:p>
          <a:p>
            <a:pPr>
              <a:spcAft>
                <a:spcPts val="1200"/>
              </a:spcAft>
            </a:pPr>
            <a:r>
              <a:rPr lang="en-AU" sz="2800" dirty="0"/>
              <a:t>Engaging early and often in the 5MS/GS market readiness work will ensure the timely identification of any potential </a:t>
            </a:r>
            <a:r>
              <a:rPr lang="en-AU" sz="2800" i="1" dirty="0"/>
              <a:t>readiness </a:t>
            </a:r>
            <a:r>
              <a:rPr lang="en-AU" sz="2800" dirty="0"/>
              <a:t>issues, including potential resolution options</a:t>
            </a:r>
          </a:p>
          <a:p>
            <a:pPr>
              <a:spcAft>
                <a:spcPts val="1200"/>
              </a:spcAft>
            </a:pPr>
            <a:r>
              <a:rPr lang="en-AU" sz="2800" dirty="0"/>
              <a:t>All deliverables from the Readiness Workstream will be available on the 5MS Website </a:t>
            </a:r>
          </a:p>
        </p:txBody>
      </p:sp>
      <p:sp>
        <p:nvSpPr>
          <p:cNvPr id="4" name="Slide Number Placeholder 3">
            <a:extLst>
              <a:ext uri="{FF2B5EF4-FFF2-40B4-BE49-F238E27FC236}">
                <a16:creationId xmlns:a16="http://schemas.microsoft.com/office/drawing/2014/main" id="{1C7852BB-E502-4206-9B65-273EF89C29A2}"/>
              </a:ext>
            </a:extLst>
          </p:cNvPr>
          <p:cNvSpPr>
            <a:spLocks noGrp="1"/>
          </p:cNvSpPr>
          <p:nvPr>
            <p:ph type="sldNum" sz="quarter" idx="12"/>
          </p:nvPr>
        </p:nvSpPr>
        <p:spPr/>
        <p:txBody>
          <a:bodyPr/>
          <a:lstStyle/>
          <a:p>
            <a:fld id="{4EC81F68-4976-451A-B2E9-79BCBD2F70CC}" type="slidenum">
              <a:rPr lang="en-AU" smtClean="0"/>
              <a:t>36</a:t>
            </a:fld>
            <a:endParaRPr lang="en-AU" dirty="0"/>
          </a:p>
        </p:txBody>
      </p:sp>
    </p:spTree>
    <p:extLst>
      <p:ext uri="{BB962C8B-B14F-4D97-AF65-F5344CB8AC3E}">
        <p14:creationId xmlns:p14="http://schemas.microsoft.com/office/powerpoint/2010/main" val="3937158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89F5-8206-4CC3-AC33-97DD9776CC6B}"/>
              </a:ext>
            </a:extLst>
          </p:cNvPr>
          <p:cNvSpPr>
            <a:spLocks noGrp="1"/>
          </p:cNvSpPr>
          <p:nvPr>
            <p:ph type="ctrTitle"/>
          </p:nvPr>
        </p:nvSpPr>
        <p:spPr/>
        <p:txBody>
          <a:bodyPr/>
          <a:lstStyle/>
          <a:p>
            <a:r>
              <a:rPr lang="en-AU" dirty="0"/>
              <a:t>5MS Staging Environment	</a:t>
            </a:r>
          </a:p>
        </p:txBody>
      </p:sp>
      <p:sp>
        <p:nvSpPr>
          <p:cNvPr id="3" name="Subtitle 2">
            <a:extLst>
              <a:ext uri="{FF2B5EF4-FFF2-40B4-BE49-F238E27FC236}">
                <a16:creationId xmlns:a16="http://schemas.microsoft.com/office/drawing/2014/main" id="{0642AD85-43F9-472E-AAE0-B67E5D6D3FBB}"/>
              </a:ext>
            </a:extLst>
          </p:cNvPr>
          <p:cNvSpPr>
            <a:spLocks noGrp="1"/>
          </p:cNvSpPr>
          <p:nvPr>
            <p:ph type="subTitle" idx="1"/>
          </p:nvPr>
        </p:nvSpPr>
        <p:spPr/>
        <p:txBody>
          <a:bodyPr/>
          <a:lstStyle/>
          <a:p>
            <a:r>
              <a:rPr lang="en-AU" dirty="0"/>
              <a:t>Graeme Windley</a:t>
            </a:r>
          </a:p>
        </p:txBody>
      </p:sp>
      <p:sp>
        <p:nvSpPr>
          <p:cNvPr id="4" name="Slide Number Placeholder 3">
            <a:extLst>
              <a:ext uri="{FF2B5EF4-FFF2-40B4-BE49-F238E27FC236}">
                <a16:creationId xmlns:a16="http://schemas.microsoft.com/office/drawing/2014/main" id="{EE5FAD68-5A73-4E54-985D-695AA7B67A95}"/>
              </a:ext>
            </a:extLst>
          </p:cNvPr>
          <p:cNvSpPr>
            <a:spLocks noGrp="1"/>
          </p:cNvSpPr>
          <p:nvPr>
            <p:ph type="sldNum" sz="quarter" idx="12"/>
          </p:nvPr>
        </p:nvSpPr>
        <p:spPr/>
        <p:txBody>
          <a:bodyPr/>
          <a:lstStyle/>
          <a:p>
            <a:fld id="{4EC81F68-4976-451A-B2E9-79BCBD2F70CC}" type="slidenum">
              <a:rPr lang="en-AU" smtClean="0"/>
              <a:pPr/>
              <a:t>37</a:t>
            </a:fld>
            <a:endParaRPr lang="en-AU" dirty="0"/>
          </a:p>
        </p:txBody>
      </p:sp>
    </p:spTree>
    <p:extLst>
      <p:ext uri="{BB962C8B-B14F-4D97-AF65-F5344CB8AC3E}">
        <p14:creationId xmlns:p14="http://schemas.microsoft.com/office/powerpoint/2010/main" val="4155567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CF4EF68-2CF4-4AF2-8470-CF289C7A07C7}"/>
              </a:ext>
            </a:extLst>
          </p:cNvPr>
          <p:cNvGrpSpPr/>
          <p:nvPr/>
        </p:nvGrpSpPr>
        <p:grpSpPr>
          <a:xfrm>
            <a:off x="5044142" y="1555023"/>
            <a:ext cx="5560046" cy="5451676"/>
            <a:chOff x="0" y="0"/>
            <a:chExt cx="971808" cy="971806"/>
          </a:xfrm>
        </p:grpSpPr>
        <p:sp>
          <p:nvSpPr>
            <p:cNvPr id="8" name="Oval 7">
              <a:extLst>
                <a:ext uri="{FF2B5EF4-FFF2-40B4-BE49-F238E27FC236}">
                  <a16:creationId xmlns:a16="http://schemas.microsoft.com/office/drawing/2014/main" id="{E69BBC42-ED53-43D3-AFAC-066C65092A6B}"/>
                </a:ext>
              </a:extLst>
            </p:cNvPr>
            <p:cNvSpPr/>
            <p:nvPr/>
          </p:nvSpPr>
          <p:spPr>
            <a:xfrm>
              <a:off x="54293" y="53090"/>
              <a:ext cx="863222" cy="863222"/>
            </a:xfrm>
            <a:prstGeom prst="ellipse">
              <a:avLst/>
            </a:prstGeom>
            <a:gradFill flip="none" rotWithShape="1">
              <a:gsLst>
                <a:gs pos="1000">
                  <a:srgbClr val="C72032">
                    <a:alpha val="80000"/>
                  </a:srgbClr>
                </a:gs>
                <a:gs pos="100000">
                  <a:srgbClr val="360F3C">
                    <a:alpha val="8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9" name="Oval 8">
              <a:extLst>
                <a:ext uri="{FF2B5EF4-FFF2-40B4-BE49-F238E27FC236}">
                  <a16:creationId xmlns:a16="http://schemas.microsoft.com/office/drawing/2014/main" id="{887F3FD0-F660-4868-87EB-C6A5736F05FD}"/>
                </a:ext>
              </a:extLst>
            </p:cNvPr>
            <p:cNvSpPr/>
            <p:nvPr/>
          </p:nvSpPr>
          <p:spPr>
            <a:xfrm>
              <a:off x="0" y="0"/>
              <a:ext cx="971808" cy="971806"/>
            </a:xfrm>
            <a:prstGeom prst="ellipse">
              <a:avLst/>
            </a:prstGeom>
            <a:noFill/>
            <a:ln w="19050" cap="rnd">
              <a:solidFill>
                <a:srgbClr val="360F3C"/>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grpSp>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p:txBody>
          <a:bodyPr vert="horz" lIns="75597" tIns="37798" rIns="75597" bIns="37798" rtlCol="0" anchor="b" anchorCtr="0">
            <a:normAutofit/>
          </a:bodyPr>
          <a:lstStyle/>
          <a:p>
            <a:r>
              <a:rPr lang="en-AU" sz="3307" dirty="0"/>
              <a:t>5MS Staging Environment</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38</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467110" y="1641394"/>
            <a:ext cx="4323852" cy="3917163"/>
          </a:xfrm>
        </p:spPr>
        <p:txBody>
          <a:bodyPr>
            <a:noAutofit/>
          </a:bodyPr>
          <a:lstStyle/>
          <a:p>
            <a:pPr marL="0" indent="0">
              <a:lnSpc>
                <a:spcPct val="110000"/>
              </a:lnSpc>
              <a:buNone/>
            </a:pPr>
            <a:r>
              <a:rPr lang="en-AU" sz="1543" b="1" dirty="0"/>
              <a:t>What is the 5MS Staging Environment?</a:t>
            </a:r>
          </a:p>
          <a:p>
            <a:pPr lvl="0">
              <a:lnSpc>
                <a:spcPct val="110000"/>
              </a:lnSpc>
            </a:pPr>
            <a:r>
              <a:rPr lang="en-AU" sz="1543" dirty="0"/>
              <a:t>An Industry-facing Market Systems Environment which AEMO will use to drop 5MS-developed software upon completion of development, enabling interfaces with participant systems.</a:t>
            </a:r>
            <a:endParaRPr lang="en-AU" sz="1543" b="1" dirty="0"/>
          </a:p>
          <a:p>
            <a:pPr marL="0" indent="0">
              <a:lnSpc>
                <a:spcPct val="110000"/>
              </a:lnSpc>
              <a:buNone/>
            </a:pPr>
            <a:r>
              <a:rPr lang="en-AU" sz="1543" b="1" dirty="0"/>
              <a:t>What is the Purpose of the 5MS Staging Environment?</a:t>
            </a:r>
          </a:p>
          <a:p>
            <a:pPr lvl="0">
              <a:lnSpc>
                <a:spcPct val="110000"/>
              </a:lnSpc>
            </a:pPr>
            <a:r>
              <a:rPr lang="en-AU" sz="1543" dirty="0"/>
              <a:t>Assist participants building and testing their 5MS-related system changes. </a:t>
            </a:r>
          </a:p>
          <a:p>
            <a:pPr lvl="0">
              <a:lnSpc>
                <a:spcPct val="110000"/>
              </a:lnSpc>
            </a:pPr>
            <a:r>
              <a:rPr lang="en-AU" sz="1543" dirty="0"/>
              <a:t>Provides test environment for participants’ 5MS system testing:</a:t>
            </a:r>
          </a:p>
          <a:p>
            <a:pPr lvl="1">
              <a:lnSpc>
                <a:spcPct val="110000"/>
              </a:lnSpc>
            </a:pPr>
            <a:r>
              <a:rPr lang="en-AU" sz="1543" dirty="0"/>
              <a:t>enables participants to test their interfaces with AEMO, and </a:t>
            </a:r>
          </a:p>
          <a:p>
            <a:pPr lvl="1">
              <a:lnSpc>
                <a:spcPct val="110000"/>
              </a:lnSpc>
            </a:pPr>
            <a:r>
              <a:rPr lang="en-AU" sz="1543" dirty="0"/>
              <a:t>assists their development by being able to access early versions of screens, reports etc.</a:t>
            </a:r>
          </a:p>
          <a:p>
            <a:pPr>
              <a:lnSpc>
                <a:spcPct val="110000"/>
              </a:lnSpc>
            </a:pPr>
            <a:r>
              <a:rPr lang="en-AU" sz="1543" dirty="0"/>
              <a:t>Supports AEMO in assessing product quality before it is released into pre-PROD &amp; Market Trials. </a:t>
            </a:r>
          </a:p>
        </p:txBody>
      </p:sp>
      <p:sp>
        <p:nvSpPr>
          <p:cNvPr id="5" name="Content Placeholder 5">
            <a:extLst>
              <a:ext uri="{FF2B5EF4-FFF2-40B4-BE49-F238E27FC236}">
                <a16:creationId xmlns:a16="http://schemas.microsoft.com/office/drawing/2014/main" id="{2EA8FCC8-B367-4FAE-A0B6-DCFB3CCB9CDD}"/>
              </a:ext>
            </a:extLst>
          </p:cNvPr>
          <p:cNvSpPr txBox="1">
            <a:spLocks/>
          </p:cNvSpPr>
          <p:nvPr/>
        </p:nvSpPr>
        <p:spPr>
          <a:xfrm>
            <a:off x="5517413" y="2610658"/>
            <a:ext cx="4613504" cy="3675195"/>
          </a:xfrm>
          <a:prstGeom prst="rect">
            <a:avLst/>
          </a:prstGeom>
        </p:spPr>
        <p:txBody>
          <a:bodyPr vert="horz" lIns="75597" tIns="37798" rIns="75597" bIns="377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AU" sz="1543" b="1" dirty="0">
                <a:solidFill>
                  <a:schemeClr val="bg1"/>
                </a:solidFill>
              </a:rPr>
              <a:t>What Functions will be Available in Staging?</a:t>
            </a:r>
          </a:p>
          <a:p>
            <a:pPr lvl="0" algn="ctr">
              <a:lnSpc>
                <a:spcPct val="110000"/>
              </a:lnSpc>
            </a:pPr>
            <a:r>
              <a:rPr lang="en-AU" sz="1543" dirty="0">
                <a:solidFill>
                  <a:schemeClr val="bg1"/>
                </a:solidFill>
              </a:rPr>
              <a:t>Releases of various functions are scheduled from November 2019 to July 2020.</a:t>
            </a:r>
          </a:p>
          <a:p>
            <a:pPr lvl="0" algn="ctr">
              <a:lnSpc>
                <a:spcPct val="110000"/>
              </a:lnSpc>
            </a:pPr>
            <a:r>
              <a:rPr lang="en-AU" sz="1543" dirty="0">
                <a:solidFill>
                  <a:schemeClr val="bg1"/>
                </a:solidFill>
              </a:rPr>
              <a:t>Relevant RM reports: </a:t>
            </a:r>
          </a:p>
          <a:p>
            <a:pPr lvl="1" algn="ctr">
              <a:lnSpc>
                <a:spcPct val="110000"/>
              </a:lnSpc>
            </a:pPr>
            <a:r>
              <a:rPr lang="en-AU" sz="1543" dirty="0">
                <a:solidFill>
                  <a:schemeClr val="bg1"/>
                </a:solidFill>
              </a:rPr>
              <a:t>Will be provided in 5MS format throughout Q2 &amp; Q3 2020. </a:t>
            </a:r>
          </a:p>
          <a:p>
            <a:pPr lvl="1" algn="ctr">
              <a:lnSpc>
                <a:spcPct val="110000"/>
              </a:lnSpc>
            </a:pPr>
            <a:r>
              <a:rPr lang="en-AU" sz="1543" dirty="0">
                <a:solidFill>
                  <a:schemeClr val="bg1"/>
                </a:solidFill>
              </a:rPr>
              <a:t>Participants can request, via the 5MS Mailbox, reports that they would like to receive as early as possible. AEMO will consider what is feasible with respect to internal development constraints.</a:t>
            </a:r>
          </a:p>
        </p:txBody>
      </p:sp>
    </p:spTree>
    <p:extLst>
      <p:ext uri="{BB962C8B-B14F-4D97-AF65-F5344CB8AC3E}">
        <p14:creationId xmlns:p14="http://schemas.microsoft.com/office/powerpoint/2010/main" val="394430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DF7D881-01B8-4F1A-A075-4E1070C17E2B}"/>
              </a:ext>
            </a:extLst>
          </p:cNvPr>
          <p:cNvGrpSpPr/>
          <p:nvPr/>
        </p:nvGrpSpPr>
        <p:grpSpPr>
          <a:xfrm>
            <a:off x="5044142" y="1555023"/>
            <a:ext cx="5560046" cy="5451676"/>
            <a:chOff x="0" y="0"/>
            <a:chExt cx="971808" cy="971806"/>
          </a:xfrm>
        </p:grpSpPr>
        <p:sp>
          <p:nvSpPr>
            <p:cNvPr id="9" name="Oval 8">
              <a:extLst>
                <a:ext uri="{FF2B5EF4-FFF2-40B4-BE49-F238E27FC236}">
                  <a16:creationId xmlns:a16="http://schemas.microsoft.com/office/drawing/2014/main" id="{DC45561C-119C-4AFC-8705-6C19969A2290}"/>
                </a:ext>
              </a:extLst>
            </p:cNvPr>
            <p:cNvSpPr/>
            <p:nvPr/>
          </p:nvSpPr>
          <p:spPr>
            <a:xfrm>
              <a:off x="54293" y="53090"/>
              <a:ext cx="863222" cy="863222"/>
            </a:xfrm>
            <a:prstGeom prst="ellipse">
              <a:avLst/>
            </a:prstGeom>
            <a:gradFill flip="none" rotWithShape="1">
              <a:gsLst>
                <a:gs pos="1000">
                  <a:srgbClr val="C72032">
                    <a:alpha val="80000"/>
                  </a:srgbClr>
                </a:gs>
                <a:gs pos="100000">
                  <a:srgbClr val="360F3C">
                    <a:alpha val="8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10" name="Oval 9">
              <a:extLst>
                <a:ext uri="{FF2B5EF4-FFF2-40B4-BE49-F238E27FC236}">
                  <a16:creationId xmlns:a16="http://schemas.microsoft.com/office/drawing/2014/main" id="{F14250E2-1608-4B73-A5D8-BD25A84DC69E}"/>
                </a:ext>
              </a:extLst>
            </p:cNvPr>
            <p:cNvSpPr/>
            <p:nvPr/>
          </p:nvSpPr>
          <p:spPr>
            <a:xfrm>
              <a:off x="0" y="0"/>
              <a:ext cx="971808" cy="971806"/>
            </a:xfrm>
            <a:prstGeom prst="ellipse">
              <a:avLst/>
            </a:prstGeom>
            <a:noFill/>
            <a:ln w="19050" cap="rnd">
              <a:solidFill>
                <a:srgbClr val="360F3C"/>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grpSp>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p:txBody>
          <a:bodyPr vert="horz" lIns="75597" tIns="37798" rIns="75597" bIns="37798" rtlCol="0" anchor="b" anchorCtr="0">
            <a:normAutofit/>
          </a:bodyPr>
          <a:lstStyle/>
          <a:p>
            <a:r>
              <a:rPr lang="en-AU" sz="3307" dirty="0"/>
              <a:t>5MS Staging Environment</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39</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467110" y="1641394"/>
            <a:ext cx="4733610" cy="3917163"/>
          </a:xfrm>
        </p:spPr>
        <p:txBody>
          <a:bodyPr>
            <a:noAutofit/>
          </a:bodyPr>
          <a:lstStyle/>
          <a:p>
            <a:pPr marL="0" indent="0">
              <a:lnSpc>
                <a:spcPct val="110000"/>
              </a:lnSpc>
              <a:buNone/>
            </a:pPr>
            <a:r>
              <a:rPr lang="en-AU" sz="1543" b="1" dirty="0"/>
              <a:t>Expectation Setting:</a:t>
            </a:r>
            <a:endParaRPr lang="en-AU" sz="1543" b="1" u="sng" dirty="0"/>
          </a:p>
          <a:p>
            <a:pPr>
              <a:lnSpc>
                <a:spcPct val="110000"/>
              </a:lnSpc>
            </a:pPr>
            <a:r>
              <a:rPr lang="en-AU" sz="1543" dirty="0"/>
              <a:t>Staging is </a:t>
            </a:r>
            <a:r>
              <a:rPr lang="en-AU" sz="1543" i="1" dirty="0"/>
              <a:t>not:</a:t>
            </a:r>
            <a:r>
              <a:rPr lang="en-AU" sz="1543" dirty="0"/>
              <a:t> </a:t>
            </a:r>
          </a:p>
          <a:p>
            <a:pPr lvl="1">
              <a:lnSpc>
                <a:spcPct val="110000"/>
              </a:lnSpc>
            </a:pPr>
            <a:r>
              <a:rPr lang="en-AU" sz="1543" dirty="0"/>
              <a:t>A Market Trial environment. There will be no co-ordination of Settlement Runs, Testing, Market Simulations, 7Day Pre-Dispatch, etc.</a:t>
            </a:r>
          </a:p>
          <a:p>
            <a:pPr lvl="2">
              <a:lnSpc>
                <a:spcPct val="110000"/>
              </a:lnSpc>
            </a:pPr>
            <a:r>
              <a:rPr lang="en-AU" sz="1543" dirty="0"/>
              <a:t>The Market Trial approach and timing will be communicated with the Readiness approach.</a:t>
            </a:r>
          </a:p>
          <a:p>
            <a:pPr lvl="1">
              <a:lnSpc>
                <a:spcPct val="110000"/>
              </a:lnSpc>
            </a:pPr>
            <a:r>
              <a:rPr lang="en-AU" sz="1543" dirty="0"/>
              <a:t>An end-to-end environment i.e. meter data information submitted won’t be reflected in a Settlement Run.</a:t>
            </a:r>
          </a:p>
          <a:p>
            <a:pPr lvl="1">
              <a:lnSpc>
                <a:spcPct val="110000"/>
              </a:lnSpc>
            </a:pPr>
            <a:r>
              <a:rPr lang="en-AU" sz="1543" dirty="0"/>
              <a:t>A place to deploy functions that are not impacted by 5MS.</a:t>
            </a:r>
          </a:p>
          <a:p>
            <a:pPr>
              <a:lnSpc>
                <a:spcPct val="110000"/>
              </a:lnSpc>
            </a:pPr>
            <a:r>
              <a:rPr lang="en-AU" sz="1543" dirty="0"/>
              <a:t>Performance is not guaranteed.</a:t>
            </a:r>
          </a:p>
          <a:p>
            <a:pPr>
              <a:lnSpc>
                <a:spcPct val="110000"/>
              </a:lnSpc>
            </a:pPr>
            <a:r>
              <a:rPr lang="en-AU" sz="1543" dirty="0"/>
              <a:t>Defects can be raised, will be triaged and fixes scheduled into AEMO’s 5MS development work. There are no SLAs for updating software in Staging.</a:t>
            </a:r>
          </a:p>
          <a:p>
            <a:pPr>
              <a:lnSpc>
                <a:spcPct val="110000"/>
              </a:lnSpc>
            </a:pPr>
            <a:r>
              <a:rPr lang="en-AU" sz="1543" dirty="0"/>
              <a:t>Input data (i.e. SCADA, demand forecasts) is likely to be static.</a:t>
            </a:r>
          </a:p>
        </p:txBody>
      </p:sp>
      <p:sp>
        <p:nvSpPr>
          <p:cNvPr id="5" name="Content Placeholder 5">
            <a:extLst>
              <a:ext uri="{FF2B5EF4-FFF2-40B4-BE49-F238E27FC236}">
                <a16:creationId xmlns:a16="http://schemas.microsoft.com/office/drawing/2014/main" id="{2EA8FCC8-B367-4FAE-A0B6-DCFB3CCB9CDD}"/>
              </a:ext>
            </a:extLst>
          </p:cNvPr>
          <p:cNvSpPr txBox="1">
            <a:spLocks/>
          </p:cNvSpPr>
          <p:nvPr/>
        </p:nvSpPr>
        <p:spPr>
          <a:xfrm>
            <a:off x="6143686" y="3024809"/>
            <a:ext cx="3813065" cy="3675195"/>
          </a:xfrm>
          <a:prstGeom prst="rect">
            <a:avLst/>
          </a:prstGeom>
        </p:spPr>
        <p:txBody>
          <a:bodyPr vert="horz" lIns="75597" tIns="37798" rIns="75597" bIns="377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1543" b="1" dirty="0">
                <a:solidFill>
                  <a:schemeClr val="bg1"/>
                </a:solidFill>
              </a:rPr>
              <a:t>Access &amp; Support</a:t>
            </a:r>
          </a:p>
          <a:p>
            <a:pPr>
              <a:lnSpc>
                <a:spcPct val="110000"/>
              </a:lnSpc>
            </a:pPr>
            <a:r>
              <a:rPr lang="en-AU" sz="1543" dirty="0">
                <a:solidFill>
                  <a:schemeClr val="bg1"/>
                </a:solidFill>
              </a:rPr>
              <a:t>Participants arrange access to Staging by contacting AEMO Support Hub (5MS resolver group has been established in Service Now). </a:t>
            </a:r>
          </a:p>
          <a:p>
            <a:pPr>
              <a:lnSpc>
                <a:spcPct val="110000"/>
              </a:lnSpc>
            </a:pPr>
            <a:r>
              <a:rPr lang="en-AU" sz="1543" dirty="0">
                <a:solidFill>
                  <a:schemeClr val="bg1"/>
                </a:solidFill>
              </a:rPr>
              <a:t>We encourage Participants to log defects via the AEMO Support Hub process too.</a:t>
            </a:r>
          </a:p>
        </p:txBody>
      </p:sp>
    </p:spTree>
    <p:extLst>
      <p:ext uri="{BB962C8B-B14F-4D97-AF65-F5344CB8AC3E}">
        <p14:creationId xmlns:p14="http://schemas.microsoft.com/office/powerpoint/2010/main" val="412691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Agenda</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dirty="0"/>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a:t>
            </a:fld>
            <a:endParaRPr lang="en-AU" dirty="0"/>
          </a:p>
        </p:txBody>
      </p:sp>
      <p:sp>
        <p:nvSpPr>
          <p:cNvPr id="8" name="AutoShape 2" descr="Image result for cont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graphicFrame>
        <p:nvGraphicFramePr>
          <p:cNvPr id="9" name="Table 8">
            <a:extLst>
              <a:ext uri="{FF2B5EF4-FFF2-40B4-BE49-F238E27FC236}">
                <a16:creationId xmlns:a16="http://schemas.microsoft.com/office/drawing/2014/main" id="{FBB54DA2-9A95-427E-83BB-87433DCF9A82}"/>
              </a:ext>
            </a:extLst>
          </p:cNvPr>
          <p:cNvGraphicFramePr>
            <a:graphicFrameLocks noGrp="1"/>
          </p:cNvGraphicFramePr>
          <p:nvPr>
            <p:extLst>
              <p:ext uri="{D42A27DB-BD31-4B8C-83A1-F6EECF244321}">
                <p14:modId xmlns:p14="http://schemas.microsoft.com/office/powerpoint/2010/main" val="844107372"/>
              </p:ext>
            </p:extLst>
          </p:nvPr>
        </p:nvGraphicFramePr>
        <p:xfrm>
          <a:off x="307975" y="1756146"/>
          <a:ext cx="10255424" cy="4499441"/>
        </p:xfrm>
        <a:graphic>
          <a:graphicData uri="http://schemas.openxmlformats.org/drawingml/2006/table">
            <a:tbl>
              <a:tblPr firstRow="1" firstCol="1" bandRow="1">
                <a:tableStyleId>{5C22544A-7EE6-4342-B048-85BDC9FD1C3A}</a:tableStyleId>
              </a:tblPr>
              <a:tblGrid>
                <a:gridCol w="526878">
                  <a:extLst>
                    <a:ext uri="{9D8B030D-6E8A-4147-A177-3AD203B41FA5}">
                      <a16:colId xmlns:a16="http://schemas.microsoft.com/office/drawing/2014/main" val="538271126"/>
                    </a:ext>
                  </a:extLst>
                </a:gridCol>
                <a:gridCol w="1945121">
                  <a:extLst>
                    <a:ext uri="{9D8B030D-6E8A-4147-A177-3AD203B41FA5}">
                      <a16:colId xmlns:a16="http://schemas.microsoft.com/office/drawing/2014/main" val="1422408940"/>
                    </a:ext>
                  </a:extLst>
                </a:gridCol>
                <a:gridCol w="4626209">
                  <a:extLst>
                    <a:ext uri="{9D8B030D-6E8A-4147-A177-3AD203B41FA5}">
                      <a16:colId xmlns:a16="http://schemas.microsoft.com/office/drawing/2014/main" val="2028420023"/>
                    </a:ext>
                  </a:extLst>
                </a:gridCol>
                <a:gridCol w="3157216">
                  <a:extLst>
                    <a:ext uri="{9D8B030D-6E8A-4147-A177-3AD203B41FA5}">
                      <a16:colId xmlns:a16="http://schemas.microsoft.com/office/drawing/2014/main" val="2835572980"/>
                    </a:ext>
                  </a:extLst>
                </a:gridCol>
              </a:tblGrid>
              <a:tr h="338789">
                <a:tc>
                  <a:txBody>
                    <a:bodyPr/>
                    <a:lstStyle/>
                    <a:p>
                      <a:pPr algn="ctr">
                        <a:spcBef>
                          <a:spcPts val="100"/>
                        </a:spcBef>
                        <a:spcAft>
                          <a:spcPts val="100"/>
                        </a:spcAft>
                        <a:tabLst>
                          <a:tab pos="252095" algn="l"/>
                          <a:tab pos="504190" algn="l"/>
                          <a:tab pos="756285" algn="l"/>
                        </a:tabLst>
                      </a:pPr>
                      <a:r>
                        <a:rPr lang="en-AU" sz="1600" cap="all" dirty="0">
                          <a:effectLst/>
                          <a:latin typeface="+mn-lt"/>
                        </a:rPr>
                        <a:t>NO</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dirty="0">
                          <a:effectLst/>
                          <a:latin typeface="+mn-lt"/>
                        </a:rPr>
                        <a:t>Time</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dirty="0">
                          <a:effectLst/>
                          <a:latin typeface="+mn-lt"/>
                        </a:rPr>
                        <a:t>AGENDA ITEM</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dirty="0">
                          <a:effectLst/>
                          <a:latin typeface="+mn-lt"/>
                        </a:rPr>
                        <a:t>Responsible</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372720"/>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1</a:t>
                      </a:r>
                    </a:p>
                  </a:txBody>
                  <a:tcPr marL="68580" marR="68580" marT="0" marB="0" anchor="ctr"/>
                </a:tc>
                <a:tc>
                  <a:txBody>
                    <a:bodyPr/>
                    <a:lstStyle/>
                    <a:p>
                      <a:pPr marL="0" algn="l" defTabSz="801929" rtl="0" eaLnBrk="1" latinLnBrk="0" hangingPunct="1">
                        <a:spcBef>
                          <a:spcPts val="100"/>
                        </a:spcBef>
                        <a:spcAft>
                          <a:spcPts val="100"/>
                        </a:spcAft>
                        <a:tabLst>
                          <a:tab pos="504190" algn="l"/>
                          <a:tab pos="756285" algn="l"/>
                        </a:tabLst>
                      </a:pPr>
                      <a:r>
                        <a:rPr lang="en-AU" sz="1600" b="0" kern="1200" dirty="0">
                          <a:solidFill>
                            <a:schemeClr val="tx1"/>
                          </a:solidFill>
                          <a:effectLst/>
                          <a:latin typeface="+mn-lt"/>
                          <a:ea typeface="Times New Roman" panose="02020603050405020304" pitchFamily="18" charset="0"/>
                          <a:cs typeface="Times New Roman" panose="02020603050405020304" pitchFamily="18" charset="0"/>
                        </a:rPr>
                        <a:t>10:00 – 10:10</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kern="1200" dirty="0">
                          <a:solidFill>
                            <a:schemeClr val="dk1"/>
                          </a:solidFill>
                          <a:effectLst/>
                          <a:latin typeface="+mn-lt"/>
                          <a:cs typeface="Times New Roman" panose="02020603050405020304" pitchFamily="18" charset="0"/>
                        </a:rPr>
                        <a:t>Welcome and introduction</a:t>
                      </a:r>
                      <a:endParaRPr lang="en-AU" sz="16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kern="1200" dirty="0">
                          <a:solidFill>
                            <a:schemeClr val="dk1"/>
                          </a:solidFill>
                          <a:effectLst/>
                          <a:latin typeface="+mn-lt"/>
                          <a:ea typeface="Times New Roman" panose="02020603050405020304" pitchFamily="18" charset="0"/>
                          <a:cs typeface="Times New Roman" panose="02020603050405020304" pitchFamily="18" charset="0"/>
                        </a:rPr>
                        <a:t>Peter Carruthers</a:t>
                      </a:r>
                    </a:p>
                  </a:txBody>
                  <a:tcPr marL="68580" marR="68580" marT="0" marB="0" anchor="ctr"/>
                </a:tc>
                <a:extLst>
                  <a:ext uri="{0D108BD9-81ED-4DB2-BD59-A6C34878D82A}">
                    <a16:rowId xmlns:a16="http://schemas.microsoft.com/office/drawing/2014/main" val="1102688441"/>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2</a:t>
                      </a:r>
                    </a:p>
                  </a:txBody>
                  <a:tcPr marL="68580" marR="68580" marT="0" marB="0" anchor="ctr"/>
                </a:tc>
                <a:tc>
                  <a:txBody>
                    <a:bodyPr/>
                    <a:lstStyle/>
                    <a:p>
                      <a:pPr>
                        <a:spcBef>
                          <a:spcPts val="100"/>
                        </a:spcBef>
                        <a:spcAft>
                          <a:spcPts val="100"/>
                        </a:spcAft>
                        <a:tabLst>
                          <a:tab pos="504190" algn="l"/>
                          <a:tab pos="756285" algn="l"/>
                        </a:tabLst>
                      </a:pPr>
                      <a:r>
                        <a:rPr lang="en-AU" sz="1600" b="0" dirty="0">
                          <a:solidFill>
                            <a:schemeClr val="tx1"/>
                          </a:solidFill>
                          <a:effectLst/>
                          <a:latin typeface="+mn-lt"/>
                          <a:ea typeface="Times New Roman" panose="02020603050405020304" pitchFamily="18" charset="0"/>
                          <a:cs typeface="Times New Roman" panose="02020603050405020304" pitchFamily="18" charset="0"/>
                        </a:rPr>
                        <a:t>10:10 – 10:30</a:t>
                      </a:r>
                    </a:p>
                  </a:txBody>
                  <a:tcPr marL="68580" marR="68580" marT="0" marB="0" anchor="ctr"/>
                </a:tc>
                <a:tc>
                  <a:txBody>
                    <a:bodyPr/>
                    <a:lstStyle/>
                    <a:p>
                      <a:pPr>
                        <a:spcBef>
                          <a:spcPts val="100"/>
                        </a:spcBef>
                        <a:spcAft>
                          <a:spcPts val="100"/>
                        </a:spcAft>
                        <a:tabLst>
                          <a:tab pos="504190" algn="l"/>
                          <a:tab pos="756285" algn="l"/>
                        </a:tabLst>
                      </a:pPr>
                      <a:r>
                        <a:rPr lang="en-AU" sz="1600" b="0" dirty="0">
                          <a:solidFill>
                            <a:schemeClr val="tx1"/>
                          </a:solidFill>
                          <a:effectLst/>
                          <a:latin typeface="+mn-lt"/>
                        </a:rPr>
                        <a:t>5 Minute Settlement and Global Settlement Overview</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100"/>
                        </a:spcBef>
                        <a:spcAft>
                          <a:spcPts val="100"/>
                        </a:spcAft>
                        <a:tabLst>
                          <a:tab pos="504190" algn="l"/>
                          <a:tab pos="756285" algn="l"/>
                        </a:tabLst>
                      </a:pPr>
                      <a:r>
                        <a:rPr lang="en-AU" sz="1600" b="0" dirty="0">
                          <a:solidFill>
                            <a:schemeClr val="tx1"/>
                          </a:solidFill>
                          <a:effectLst/>
                          <a:latin typeface="+mn-lt"/>
                          <a:ea typeface="Times New Roman" panose="02020603050405020304" pitchFamily="18" charset="0"/>
                          <a:cs typeface="Times New Roman" panose="02020603050405020304" pitchFamily="18" charset="0"/>
                        </a:rPr>
                        <a:t>Emily Brodie</a:t>
                      </a:r>
                    </a:p>
                  </a:txBody>
                  <a:tcPr marL="68580" marR="68580" marT="0" marB="0" anchor="ctr"/>
                </a:tc>
                <a:extLst>
                  <a:ext uri="{0D108BD9-81ED-4DB2-BD59-A6C34878D82A}">
                    <a16:rowId xmlns:a16="http://schemas.microsoft.com/office/drawing/2014/main" val="477929589"/>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4</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10:30 – 10:45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kern="1200" dirty="0">
                          <a:solidFill>
                            <a:schemeClr val="tx1"/>
                          </a:solidFill>
                          <a:effectLst/>
                          <a:latin typeface="+mn-lt"/>
                          <a:ea typeface="Times New Roman" panose="02020603050405020304" pitchFamily="18" charset="0"/>
                          <a:cs typeface="Times New Roman" panose="02020603050405020304" pitchFamily="18" charset="0"/>
                        </a:rPr>
                        <a:t>AEMO’s 5MS Implementation Plan and Program Update</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579" kern="1200" dirty="0">
                          <a:solidFill>
                            <a:schemeClr val="dk1"/>
                          </a:solidFill>
                          <a:effectLst/>
                          <a:latin typeface="+mn-lt"/>
                          <a:ea typeface="+mn-ea"/>
                          <a:cs typeface="+mn-cs"/>
                        </a:rPr>
                        <a:t>Graeme Windley</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015437"/>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10:45 – 10:55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579" kern="1200" dirty="0">
                          <a:solidFill>
                            <a:schemeClr val="dk1"/>
                          </a:solidFill>
                          <a:effectLst/>
                          <a:latin typeface="+mn-lt"/>
                          <a:ea typeface="+mn-ea"/>
                          <a:cs typeface="+mn-cs"/>
                        </a:rPr>
                        <a:t>Procedures Workstream Update</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Emily Brodie</a:t>
                      </a:r>
                    </a:p>
                  </a:txBody>
                  <a:tcPr marL="68580" marR="68580" marT="0" marB="0" anchor="ctr"/>
                </a:tc>
                <a:extLst>
                  <a:ext uri="{0D108BD9-81ED-4DB2-BD59-A6C34878D82A}">
                    <a16:rowId xmlns:a16="http://schemas.microsoft.com/office/drawing/2014/main" val="3188608357"/>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6</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10:55 – 11:15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579" kern="1200" dirty="0">
                          <a:solidFill>
                            <a:schemeClr val="dk1"/>
                          </a:solidFill>
                          <a:effectLst/>
                          <a:latin typeface="+mn-lt"/>
                          <a:ea typeface="+mn-ea"/>
                          <a:cs typeface="+mn-cs"/>
                        </a:rPr>
                        <a:t>Moving towards market trial, transition and reporting – Readiness Workstream Update </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Greg Minney</a:t>
                      </a:r>
                    </a:p>
                  </a:txBody>
                  <a:tcPr marL="68580" marR="68580" marT="0" marB="0" anchor="ctr"/>
                </a:tc>
                <a:extLst>
                  <a:ext uri="{0D108BD9-81ED-4DB2-BD59-A6C34878D82A}">
                    <a16:rowId xmlns:a16="http://schemas.microsoft.com/office/drawing/2014/main" val="3630830449"/>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7</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11:15 – 11:30</a:t>
                      </a:r>
                    </a:p>
                  </a:txBody>
                  <a:tcPr marL="68580" marR="68580" marT="0" marB="0" anchor="ctr"/>
                </a:tc>
                <a:tc>
                  <a:txBody>
                    <a:bodyPr/>
                    <a:lstStyle/>
                    <a:p>
                      <a:r>
                        <a:rPr lang="en-AU" dirty="0"/>
                        <a:t>5MS Staging Environment </a:t>
                      </a:r>
                    </a:p>
                  </a:txBody>
                  <a:tcPr marL="68580" marR="68580" marT="0" marB="0" anchor="ctr"/>
                </a:tc>
                <a:tc>
                  <a:txBody>
                    <a:bodyPr/>
                    <a:lstStyle/>
                    <a:p>
                      <a:r>
                        <a:rPr lang="en-AU" dirty="0"/>
                        <a:t>Graeme Windley</a:t>
                      </a:r>
                    </a:p>
                  </a:txBody>
                  <a:tcPr marL="68580" marR="68580" marT="0" marB="0" anchor="ctr"/>
                </a:tc>
                <a:extLst>
                  <a:ext uri="{0D108BD9-81ED-4DB2-BD59-A6C34878D82A}">
                    <a16:rowId xmlns:a16="http://schemas.microsoft.com/office/drawing/2014/main" val="1807239946"/>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8</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11:30 – 11:50</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5MS Web User Interface</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Madhuri Malhotra</a:t>
                      </a:r>
                    </a:p>
                  </a:txBody>
                  <a:tcPr marL="68580" marR="68580" marT="0" marB="0" anchor="ctr"/>
                </a:tc>
                <a:extLst>
                  <a:ext uri="{0D108BD9-81ED-4DB2-BD59-A6C34878D82A}">
                    <a16:rowId xmlns:a16="http://schemas.microsoft.com/office/drawing/2014/main" val="620069941"/>
                  </a:ext>
                </a:extLst>
              </a:tr>
              <a:tr h="338789">
                <a:tc>
                  <a:txBody>
                    <a:bodyPr/>
                    <a:lstStyle/>
                    <a:p>
                      <a:pPr>
                        <a:spcBef>
                          <a:spcPts val="100"/>
                        </a:spcBef>
                        <a:spcAft>
                          <a:spcPts val="100"/>
                        </a:spcAft>
                        <a:tabLst>
                          <a:tab pos="504190" algn="l"/>
                          <a:tab pos="756285" algn="l"/>
                        </a:tabLst>
                      </a:pPr>
                      <a:endParaRPr lang="en-AU" sz="16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11:50 – 12:05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579" kern="1200" dirty="0">
                          <a:solidFill>
                            <a:schemeClr val="dk1"/>
                          </a:solidFill>
                          <a:effectLst/>
                          <a:latin typeface="+mn-lt"/>
                          <a:ea typeface="+mn-ea"/>
                          <a:cs typeface="+mn-cs"/>
                        </a:rPr>
                        <a:t>Readiness Reporting – how will we understand market readiness </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Greg Minney</a:t>
                      </a:r>
                    </a:p>
                  </a:txBody>
                  <a:tcPr marL="68580" marR="68580" marT="0" marB="0" anchor="ctr"/>
                </a:tc>
                <a:extLst>
                  <a:ext uri="{0D108BD9-81ED-4DB2-BD59-A6C34878D82A}">
                    <a16:rowId xmlns:a16="http://schemas.microsoft.com/office/drawing/2014/main" val="3095274450"/>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9</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12:05 – 12:15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How can you engage?</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Anne-Marie McCague</a:t>
                      </a:r>
                    </a:p>
                  </a:txBody>
                  <a:tcPr marL="68580" marR="68580" marT="0" marB="0" anchor="ctr"/>
                </a:tc>
                <a:extLst>
                  <a:ext uri="{0D108BD9-81ED-4DB2-BD59-A6C34878D82A}">
                    <a16:rowId xmlns:a16="http://schemas.microsoft.com/office/drawing/2014/main" val="3559605300"/>
                  </a:ext>
                </a:extLst>
              </a:tr>
              <a:tr h="338789">
                <a:tc>
                  <a:txBody>
                    <a:bodyPr/>
                    <a:lstStyle/>
                    <a:p>
                      <a:pPr>
                        <a:spcBef>
                          <a:spcPts val="100"/>
                        </a:spcBef>
                        <a:spcAft>
                          <a:spcPts val="100"/>
                        </a:spcAft>
                        <a:tabLst>
                          <a:tab pos="504190" algn="l"/>
                          <a:tab pos="756285" algn="l"/>
                        </a:tabLst>
                      </a:pPr>
                      <a:r>
                        <a:rPr lang="en-US" sz="1600" b="1" dirty="0">
                          <a:solidFill>
                            <a:schemeClr val="bg1"/>
                          </a:solidFill>
                          <a:effectLst/>
                          <a:latin typeface="+mn-lt"/>
                          <a:ea typeface="Times New Roman" panose="02020603050405020304" pitchFamily="18" charset="0"/>
                          <a:cs typeface="Times New Roman" panose="02020603050405020304" pitchFamily="18" charset="0"/>
                        </a:rPr>
                        <a:t>1</a:t>
                      </a:r>
                      <a:r>
                        <a:rPr lang="en-AU" sz="1600" b="1" dirty="0">
                          <a:solidFill>
                            <a:schemeClr val="bg1"/>
                          </a:solidFill>
                          <a:effectLst/>
                          <a:latin typeface="+mn-lt"/>
                          <a:ea typeface="Times New Roman" panose="02020603050405020304" pitchFamily="18" charset="0"/>
                          <a:cs typeface="Times New Roman" panose="02020603050405020304" pitchFamily="18" charset="0"/>
                        </a:rPr>
                        <a:t>0</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12:15 – 12:30</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Questions</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All</a:t>
                      </a:r>
                    </a:p>
                  </a:txBody>
                  <a:tcPr marL="68580" marR="68580" marT="0" marB="0" anchor="ctr"/>
                </a:tc>
                <a:extLst>
                  <a:ext uri="{0D108BD9-81ED-4DB2-BD59-A6C34878D82A}">
                    <a16:rowId xmlns:a16="http://schemas.microsoft.com/office/drawing/2014/main" val="930202953"/>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11</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12:30</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Meeting close</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Peter Carruthers</a:t>
                      </a:r>
                    </a:p>
                  </a:txBody>
                  <a:tcPr marL="68580" marR="68580" marT="0" marB="0" anchor="ctr"/>
                </a:tc>
                <a:extLst>
                  <a:ext uri="{0D108BD9-81ED-4DB2-BD59-A6C34878D82A}">
                    <a16:rowId xmlns:a16="http://schemas.microsoft.com/office/drawing/2014/main" val="4154862602"/>
                  </a:ext>
                </a:extLst>
              </a:tr>
            </a:tbl>
          </a:graphicData>
        </a:graphic>
      </p:graphicFrame>
    </p:spTree>
    <p:extLst>
      <p:ext uri="{BB962C8B-B14F-4D97-AF65-F5344CB8AC3E}">
        <p14:creationId xmlns:p14="http://schemas.microsoft.com/office/powerpoint/2010/main" val="3750593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500842" y="462222"/>
            <a:ext cx="8148413" cy="983021"/>
          </a:xfrm>
        </p:spPr>
        <p:txBody>
          <a:bodyPr vert="horz" lIns="75597" tIns="37798" rIns="75597" bIns="37798" rtlCol="0" anchor="b" anchorCtr="0">
            <a:normAutofit/>
          </a:bodyPr>
          <a:lstStyle/>
          <a:p>
            <a:r>
              <a:rPr lang="en-AU" sz="3307" dirty="0"/>
              <a:t>5MS Staging Environment - Dispatch</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40</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500842" y="2427104"/>
            <a:ext cx="9169916" cy="3206513"/>
          </a:xfrm>
        </p:spPr>
        <p:txBody>
          <a:bodyPr>
            <a:noAutofit/>
          </a:bodyPr>
          <a:lstStyle/>
          <a:p>
            <a:pPr marL="0" indent="0">
              <a:lnSpc>
                <a:spcPct val="110000"/>
              </a:lnSpc>
              <a:buNone/>
            </a:pPr>
            <a:r>
              <a:rPr lang="en-AU" sz="1543" b="1" dirty="0"/>
              <a:t>DROP ONE – 29 November 2019*</a:t>
            </a:r>
          </a:p>
          <a:p>
            <a:pPr lvl="0">
              <a:lnSpc>
                <a:spcPct val="110000"/>
              </a:lnSpc>
            </a:pPr>
            <a:r>
              <a:rPr lang="en-AU" sz="1543" dirty="0"/>
              <a:t>Submit 5-Min Bids, via new web interface, API and/or FTP.</a:t>
            </a:r>
          </a:p>
          <a:p>
            <a:pPr lvl="0">
              <a:lnSpc>
                <a:spcPct val="110000"/>
              </a:lnSpc>
            </a:pPr>
            <a:r>
              <a:rPr lang="en-AU" sz="1543" dirty="0"/>
              <a:t>Bidding Data Model changes as per technical specifications released July 2019</a:t>
            </a:r>
          </a:p>
          <a:p>
            <a:pPr lvl="0">
              <a:lnSpc>
                <a:spcPct val="110000"/>
              </a:lnSpc>
            </a:pPr>
            <a:r>
              <a:rPr lang="en-AU" sz="1543" dirty="0"/>
              <a:t>Participants can receive Dispatch, 5-minute Pre-Dispatch &amp; 30-minute Pre-Dispatch data.</a:t>
            </a:r>
          </a:p>
          <a:p>
            <a:pPr marL="0" indent="0">
              <a:lnSpc>
                <a:spcPct val="110000"/>
              </a:lnSpc>
              <a:buNone/>
            </a:pPr>
            <a:br>
              <a:rPr lang="en-AU" sz="1543" b="1" dirty="0"/>
            </a:br>
            <a:r>
              <a:rPr lang="en-AU" sz="1543" b="1" dirty="0"/>
              <a:t>DROP TWO – 15 May 2020*</a:t>
            </a:r>
          </a:p>
          <a:p>
            <a:pPr lvl="0">
              <a:lnSpc>
                <a:spcPct val="110000"/>
              </a:lnSpc>
            </a:pPr>
            <a:r>
              <a:rPr lang="en-AU" sz="1543" dirty="0"/>
              <a:t>Trading data model changes </a:t>
            </a:r>
          </a:p>
          <a:p>
            <a:pPr lvl="0">
              <a:lnSpc>
                <a:spcPct val="110000"/>
              </a:lnSpc>
            </a:pPr>
            <a:r>
              <a:rPr lang="en-AU" sz="1543" dirty="0"/>
              <a:t>Administered pricing events</a:t>
            </a:r>
          </a:p>
          <a:p>
            <a:pPr>
              <a:lnSpc>
                <a:spcPct val="110000"/>
              </a:lnSpc>
            </a:pPr>
            <a:endParaRPr lang="en-AU" sz="1543" dirty="0"/>
          </a:p>
        </p:txBody>
      </p:sp>
      <p:sp>
        <p:nvSpPr>
          <p:cNvPr id="3" name="Arrow: Down 2">
            <a:extLst>
              <a:ext uri="{FF2B5EF4-FFF2-40B4-BE49-F238E27FC236}">
                <a16:creationId xmlns:a16="http://schemas.microsoft.com/office/drawing/2014/main" id="{817A5A3C-82FF-4540-A049-9DE48D7E1461}"/>
              </a:ext>
            </a:extLst>
          </p:cNvPr>
          <p:cNvSpPr/>
          <p:nvPr/>
        </p:nvSpPr>
        <p:spPr>
          <a:xfrm rot="10800000">
            <a:off x="2339820" y="2096663"/>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sp>
        <p:nvSpPr>
          <p:cNvPr id="7" name="Arrow: Down 6">
            <a:extLst>
              <a:ext uri="{FF2B5EF4-FFF2-40B4-BE49-F238E27FC236}">
                <a16:creationId xmlns:a16="http://schemas.microsoft.com/office/drawing/2014/main" id="{704AD780-126F-4CB7-9BAD-D62BD94D8EA4}"/>
              </a:ext>
            </a:extLst>
          </p:cNvPr>
          <p:cNvSpPr/>
          <p:nvPr/>
        </p:nvSpPr>
        <p:spPr>
          <a:xfrm rot="10800000">
            <a:off x="7626463" y="2076178"/>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graphicFrame>
        <p:nvGraphicFramePr>
          <p:cNvPr id="8" name="Table 7">
            <a:extLst>
              <a:ext uri="{FF2B5EF4-FFF2-40B4-BE49-F238E27FC236}">
                <a16:creationId xmlns:a16="http://schemas.microsoft.com/office/drawing/2014/main" id="{89C99973-033B-4383-8B11-590F639C2803}"/>
              </a:ext>
            </a:extLst>
          </p:cNvPr>
          <p:cNvGraphicFramePr>
            <a:graphicFrameLocks noGrp="1"/>
          </p:cNvGraphicFramePr>
          <p:nvPr/>
        </p:nvGraphicFramePr>
        <p:xfrm>
          <a:off x="522804" y="1623194"/>
          <a:ext cx="9589700" cy="428382"/>
        </p:xfrm>
        <a:graphic>
          <a:graphicData uri="http://schemas.openxmlformats.org/drawingml/2006/table">
            <a:tbl>
              <a:tblPr firstRow="1" bandRow="1">
                <a:tableStyleId>{21E4AEA4-8DFA-4A89-87EB-49C32662AFE0}</a:tableStyleId>
              </a:tblPr>
              <a:tblGrid>
                <a:gridCol w="958970">
                  <a:extLst>
                    <a:ext uri="{9D8B030D-6E8A-4147-A177-3AD203B41FA5}">
                      <a16:colId xmlns:a16="http://schemas.microsoft.com/office/drawing/2014/main" val="4182730721"/>
                    </a:ext>
                  </a:extLst>
                </a:gridCol>
                <a:gridCol w="958970">
                  <a:extLst>
                    <a:ext uri="{9D8B030D-6E8A-4147-A177-3AD203B41FA5}">
                      <a16:colId xmlns:a16="http://schemas.microsoft.com/office/drawing/2014/main" val="1194035085"/>
                    </a:ext>
                  </a:extLst>
                </a:gridCol>
                <a:gridCol w="958970">
                  <a:extLst>
                    <a:ext uri="{9D8B030D-6E8A-4147-A177-3AD203B41FA5}">
                      <a16:colId xmlns:a16="http://schemas.microsoft.com/office/drawing/2014/main" val="427604374"/>
                    </a:ext>
                  </a:extLst>
                </a:gridCol>
                <a:gridCol w="958970">
                  <a:extLst>
                    <a:ext uri="{9D8B030D-6E8A-4147-A177-3AD203B41FA5}">
                      <a16:colId xmlns:a16="http://schemas.microsoft.com/office/drawing/2014/main" val="3479693437"/>
                    </a:ext>
                  </a:extLst>
                </a:gridCol>
                <a:gridCol w="958970">
                  <a:extLst>
                    <a:ext uri="{9D8B030D-6E8A-4147-A177-3AD203B41FA5}">
                      <a16:colId xmlns:a16="http://schemas.microsoft.com/office/drawing/2014/main" val="296463184"/>
                    </a:ext>
                  </a:extLst>
                </a:gridCol>
                <a:gridCol w="958970">
                  <a:extLst>
                    <a:ext uri="{9D8B030D-6E8A-4147-A177-3AD203B41FA5}">
                      <a16:colId xmlns:a16="http://schemas.microsoft.com/office/drawing/2014/main" val="427229808"/>
                    </a:ext>
                  </a:extLst>
                </a:gridCol>
                <a:gridCol w="958970">
                  <a:extLst>
                    <a:ext uri="{9D8B030D-6E8A-4147-A177-3AD203B41FA5}">
                      <a16:colId xmlns:a16="http://schemas.microsoft.com/office/drawing/2014/main" val="3252442872"/>
                    </a:ext>
                  </a:extLst>
                </a:gridCol>
                <a:gridCol w="958970">
                  <a:extLst>
                    <a:ext uri="{9D8B030D-6E8A-4147-A177-3AD203B41FA5}">
                      <a16:colId xmlns:a16="http://schemas.microsoft.com/office/drawing/2014/main" val="1744647990"/>
                    </a:ext>
                  </a:extLst>
                </a:gridCol>
                <a:gridCol w="958970">
                  <a:extLst>
                    <a:ext uri="{9D8B030D-6E8A-4147-A177-3AD203B41FA5}">
                      <a16:colId xmlns:a16="http://schemas.microsoft.com/office/drawing/2014/main" val="84968085"/>
                    </a:ext>
                  </a:extLst>
                </a:gridCol>
                <a:gridCol w="958970">
                  <a:extLst>
                    <a:ext uri="{9D8B030D-6E8A-4147-A177-3AD203B41FA5}">
                      <a16:colId xmlns:a16="http://schemas.microsoft.com/office/drawing/2014/main" val="26891822"/>
                    </a:ext>
                  </a:extLst>
                </a:gridCol>
              </a:tblGrid>
              <a:tr h="214191">
                <a:tc gridSpan="3">
                  <a:txBody>
                    <a:bodyPr/>
                    <a:lstStyle/>
                    <a:p>
                      <a:pPr algn="ctr"/>
                      <a:r>
                        <a:rPr lang="en-AU" sz="900" dirty="0"/>
                        <a:t>2019</a:t>
                      </a:r>
                    </a:p>
                  </a:txBody>
                  <a:tcPr marL="75597" marR="75597" marT="37798" marB="37798"/>
                </a:tc>
                <a:tc hMerge="1">
                  <a:txBody>
                    <a:bodyPr/>
                    <a:lstStyle/>
                    <a:p>
                      <a:endParaRPr lang="en-AU" sz="1100" dirty="0"/>
                    </a:p>
                  </a:txBody>
                  <a:tcPr/>
                </a:tc>
                <a:tc hMerge="1">
                  <a:txBody>
                    <a:bodyPr/>
                    <a:lstStyle/>
                    <a:p>
                      <a:endParaRPr lang="en-AU" sz="1100" dirty="0"/>
                    </a:p>
                  </a:txBody>
                  <a:tcPr/>
                </a:tc>
                <a:tc gridSpan="7">
                  <a:txBody>
                    <a:bodyPr/>
                    <a:lstStyle/>
                    <a:p>
                      <a:pPr algn="ctr"/>
                      <a:r>
                        <a:rPr lang="en-AU" sz="900" dirty="0"/>
                        <a:t>2020</a:t>
                      </a:r>
                    </a:p>
                  </a:txBody>
                  <a:tcPr marL="75597" marR="75597" marT="37798" marB="37798"/>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extLst>
                  <a:ext uri="{0D108BD9-81ED-4DB2-BD59-A6C34878D82A}">
                    <a16:rowId xmlns:a16="http://schemas.microsoft.com/office/drawing/2014/main" val="955168832"/>
                  </a:ext>
                </a:extLst>
              </a:tr>
              <a:tr h="214191">
                <a:tc>
                  <a:txBody>
                    <a:bodyPr/>
                    <a:lstStyle/>
                    <a:p>
                      <a:pPr algn="ctr"/>
                      <a:r>
                        <a:rPr lang="en-AU" sz="900" dirty="0"/>
                        <a:t>Oct</a:t>
                      </a:r>
                    </a:p>
                  </a:txBody>
                  <a:tcPr marL="75597" marR="75597" marT="37798" marB="37798"/>
                </a:tc>
                <a:tc>
                  <a:txBody>
                    <a:bodyPr/>
                    <a:lstStyle/>
                    <a:p>
                      <a:pPr algn="ctr"/>
                      <a:r>
                        <a:rPr lang="en-AU" sz="900" dirty="0"/>
                        <a:t>Nov</a:t>
                      </a:r>
                    </a:p>
                  </a:txBody>
                  <a:tcPr marL="75597" marR="75597" marT="37798" marB="37798"/>
                </a:tc>
                <a:tc>
                  <a:txBody>
                    <a:bodyPr/>
                    <a:lstStyle/>
                    <a:p>
                      <a:pPr algn="ctr"/>
                      <a:r>
                        <a:rPr lang="en-AU" sz="900" dirty="0"/>
                        <a:t>Dec</a:t>
                      </a:r>
                    </a:p>
                  </a:txBody>
                  <a:tcPr marL="75597" marR="75597" marT="37798" marB="37798"/>
                </a:tc>
                <a:tc>
                  <a:txBody>
                    <a:bodyPr/>
                    <a:lstStyle/>
                    <a:p>
                      <a:pPr algn="ctr"/>
                      <a:r>
                        <a:rPr lang="en-AU" sz="900" dirty="0"/>
                        <a:t>Jan</a:t>
                      </a:r>
                    </a:p>
                  </a:txBody>
                  <a:tcPr marL="75597" marR="75597" marT="37798" marB="37798"/>
                </a:tc>
                <a:tc>
                  <a:txBody>
                    <a:bodyPr/>
                    <a:lstStyle/>
                    <a:p>
                      <a:pPr algn="ctr"/>
                      <a:r>
                        <a:rPr lang="en-AU" sz="900" dirty="0"/>
                        <a:t>Feb</a:t>
                      </a:r>
                    </a:p>
                  </a:txBody>
                  <a:tcPr marL="75597" marR="75597" marT="37798" marB="37798"/>
                </a:tc>
                <a:tc>
                  <a:txBody>
                    <a:bodyPr/>
                    <a:lstStyle/>
                    <a:p>
                      <a:pPr algn="ctr"/>
                      <a:r>
                        <a:rPr lang="en-AU" sz="900" dirty="0"/>
                        <a:t>Mar</a:t>
                      </a:r>
                    </a:p>
                  </a:txBody>
                  <a:tcPr marL="75597" marR="75597" marT="37798" marB="37798"/>
                </a:tc>
                <a:tc>
                  <a:txBody>
                    <a:bodyPr/>
                    <a:lstStyle/>
                    <a:p>
                      <a:pPr algn="ctr"/>
                      <a:r>
                        <a:rPr lang="en-AU" sz="900" dirty="0"/>
                        <a:t>Apr</a:t>
                      </a:r>
                    </a:p>
                  </a:txBody>
                  <a:tcPr marL="75597" marR="75597" marT="37798" marB="37798"/>
                </a:tc>
                <a:tc>
                  <a:txBody>
                    <a:bodyPr/>
                    <a:lstStyle/>
                    <a:p>
                      <a:pPr algn="ctr"/>
                      <a:r>
                        <a:rPr lang="en-AU" sz="900" dirty="0"/>
                        <a:t>May</a:t>
                      </a:r>
                    </a:p>
                  </a:txBody>
                  <a:tcPr marL="75597" marR="75597" marT="37798" marB="37798"/>
                </a:tc>
                <a:tc>
                  <a:txBody>
                    <a:bodyPr/>
                    <a:lstStyle/>
                    <a:p>
                      <a:pPr algn="ctr"/>
                      <a:r>
                        <a:rPr lang="en-AU" sz="900" dirty="0"/>
                        <a:t>Jun</a:t>
                      </a:r>
                    </a:p>
                  </a:txBody>
                  <a:tcPr marL="75597" marR="75597" marT="37798" marB="37798"/>
                </a:tc>
                <a:tc>
                  <a:txBody>
                    <a:bodyPr/>
                    <a:lstStyle/>
                    <a:p>
                      <a:pPr algn="ctr"/>
                      <a:r>
                        <a:rPr lang="en-AU" sz="900" dirty="0"/>
                        <a:t>Jul</a:t>
                      </a:r>
                    </a:p>
                  </a:txBody>
                  <a:tcPr marL="75597" marR="75597" marT="37798" marB="37798"/>
                </a:tc>
                <a:extLst>
                  <a:ext uri="{0D108BD9-81ED-4DB2-BD59-A6C34878D82A}">
                    <a16:rowId xmlns:a16="http://schemas.microsoft.com/office/drawing/2014/main" val="912459299"/>
                  </a:ext>
                </a:extLst>
              </a:tr>
            </a:tbl>
          </a:graphicData>
        </a:graphic>
      </p:graphicFrame>
      <p:sp>
        <p:nvSpPr>
          <p:cNvPr id="10" name="TextBox 9">
            <a:extLst>
              <a:ext uri="{FF2B5EF4-FFF2-40B4-BE49-F238E27FC236}">
                <a16:creationId xmlns:a16="http://schemas.microsoft.com/office/drawing/2014/main" id="{D89F737C-D518-449A-93A1-68BFEE8AB569}"/>
              </a:ext>
            </a:extLst>
          </p:cNvPr>
          <p:cNvSpPr txBox="1"/>
          <p:nvPr/>
        </p:nvSpPr>
        <p:spPr>
          <a:xfrm>
            <a:off x="2132276" y="7002062"/>
            <a:ext cx="6427261" cy="397673"/>
          </a:xfrm>
          <a:prstGeom prst="rect">
            <a:avLst/>
          </a:prstGeom>
          <a:noFill/>
        </p:spPr>
        <p:txBody>
          <a:bodyPr wrap="square" rtlCol="0">
            <a:spAutoFit/>
          </a:bodyPr>
          <a:lstStyle/>
          <a:p>
            <a:r>
              <a:rPr lang="en-AU" sz="992"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66409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500842" y="462219"/>
            <a:ext cx="8148413" cy="983021"/>
          </a:xfrm>
        </p:spPr>
        <p:txBody>
          <a:bodyPr vert="horz" lIns="75597" tIns="37798" rIns="75597" bIns="37798" rtlCol="0" anchor="b" anchorCtr="0">
            <a:normAutofit/>
          </a:bodyPr>
          <a:lstStyle/>
          <a:p>
            <a:r>
              <a:rPr lang="en-AU" sz="3307" dirty="0"/>
              <a:t>5MS Staging Environment - Metering</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41</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500842" y="2411016"/>
            <a:ext cx="9169916" cy="4296477"/>
          </a:xfrm>
        </p:spPr>
        <p:txBody>
          <a:bodyPr>
            <a:noAutofit/>
          </a:bodyPr>
          <a:lstStyle/>
          <a:p>
            <a:pPr marL="0" indent="0">
              <a:lnSpc>
                <a:spcPct val="110000"/>
              </a:lnSpc>
              <a:buNone/>
            </a:pPr>
            <a:r>
              <a:rPr lang="en-AU" sz="1543" b="1" dirty="0"/>
              <a:t>DROP ONE – 1 December 2019*</a:t>
            </a:r>
          </a:p>
          <a:p>
            <a:pPr lvl="0">
              <a:lnSpc>
                <a:spcPct val="110000"/>
              </a:lnSpc>
            </a:pPr>
            <a:r>
              <a:rPr lang="en-AU" sz="1543" dirty="0"/>
              <a:t>Allow MDPs to confirm the connectivity of their test environments with the AEMO 5MS Staging Environment.</a:t>
            </a:r>
          </a:p>
          <a:p>
            <a:pPr lvl="0">
              <a:lnSpc>
                <a:spcPct val="110000"/>
              </a:lnSpc>
            </a:pPr>
            <a:r>
              <a:rPr lang="en-AU" sz="1543" dirty="0"/>
              <a:t>Allow MDPs to confirm that MTRD CSV MDFF created by their systems for Market Settlements are able to pass new AEMO validations (30 min and 5 min).</a:t>
            </a:r>
          </a:p>
          <a:p>
            <a:pPr lvl="0">
              <a:lnSpc>
                <a:spcPct val="110000"/>
              </a:lnSpc>
            </a:pPr>
            <a:r>
              <a:rPr lang="en-AU" sz="1543" dirty="0"/>
              <a:t>Allow MDPs to validate FTP hokey pokey protocol for MTRD exchange with the NEMMCO participant ID.</a:t>
            </a:r>
          </a:p>
          <a:p>
            <a:pPr marL="0" indent="0">
              <a:lnSpc>
                <a:spcPct val="110000"/>
              </a:lnSpc>
              <a:buNone/>
            </a:pPr>
            <a:r>
              <a:rPr lang="en-AU" sz="1543" b="1" dirty="0"/>
              <a:t>DROP TWO – 31 July 2020* (note some content will be delivered earlier)</a:t>
            </a:r>
          </a:p>
          <a:p>
            <a:pPr>
              <a:lnSpc>
                <a:spcPct val="110000"/>
              </a:lnSpc>
            </a:pPr>
            <a:r>
              <a:rPr lang="en-AU" sz="1543" dirty="0"/>
              <a:t>Meter Data Ingestion of MTRD (NEM13) and MDMT</a:t>
            </a:r>
          </a:p>
          <a:p>
            <a:pPr>
              <a:lnSpc>
                <a:spcPct val="110000"/>
              </a:lnSpc>
            </a:pPr>
            <a:r>
              <a:rPr lang="en-AU" sz="1543" dirty="0"/>
              <a:t>Support for API Meter Data Ingestion</a:t>
            </a:r>
          </a:p>
          <a:p>
            <a:pPr>
              <a:lnSpc>
                <a:spcPct val="110000"/>
              </a:lnSpc>
            </a:pPr>
            <a:r>
              <a:rPr lang="en-AU" sz="1543" dirty="0"/>
              <a:t>MSATS Browser screens</a:t>
            </a:r>
          </a:p>
          <a:p>
            <a:pPr>
              <a:lnSpc>
                <a:spcPct val="110000"/>
              </a:lnSpc>
            </a:pPr>
            <a:r>
              <a:rPr lang="en-AU" sz="1543" dirty="0"/>
              <a:t>B2M CATS, NMID, and MDM transactions and B2B message exchange supported</a:t>
            </a:r>
          </a:p>
          <a:p>
            <a:pPr>
              <a:lnSpc>
                <a:spcPct val="110000"/>
              </a:lnSpc>
            </a:pPr>
            <a:r>
              <a:rPr lang="en-AU" sz="1543" dirty="0"/>
              <a:t>RM Reports</a:t>
            </a:r>
          </a:p>
          <a:p>
            <a:pPr>
              <a:lnSpc>
                <a:spcPct val="110000"/>
              </a:lnSpc>
            </a:pPr>
            <a:endParaRPr lang="en-AU" sz="1543" dirty="0"/>
          </a:p>
        </p:txBody>
      </p:sp>
      <p:sp>
        <p:nvSpPr>
          <p:cNvPr id="7" name="Arrow: Down 6">
            <a:extLst>
              <a:ext uri="{FF2B5EF4-FFF2-40B4-BE49-F238E27FC236}">
                <a16:creationId xmlns:a16="http://schemas.microsoft.com/office/drawing/2014/main" id="{391D2633-1D24-46CE-89C6-8167A157C6D8}"/>
              </a:ext>
            </a:extLst>
          </p:cNvPr>
          <p:cNvSpPr/>
          <p:nvPr/>
        </p:nvSpPr>
        <p:spPr>
          <a:xfrm rot="10800000">
            <a:off x="2377681" y="2114393"/>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sp>
        <p:nvSpPr>
          <p:cNvPr id="8" name="Arrow: Down 7">
            <a:extLst>
              <a:ext uri="{FF2B5EF4-FFF2-40B4-BE49-F238E27FC236}">
                <a16:creationId xmlns:a16="http://schemas.microsoft.com/office/drawing/2014/main" id="{3543D562-73AB-431C-834A-5B78BDB00538}"/>
              </a:ext>
            </a:extLst>
          </p:cNvPr>
          <p:cNvSpPr/>
          <p:nvPr/>
        </p:nvSpPr>
        <p:spPr>
          <a:xfrm rot="10800000">
            <a:off x="9961311" y="2114394"/>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graphicFrame>
        <p:nvGraphicFramePr>
          <p:cNvPr id="9" name="Table 8">
            <a:extLst>
              <a:ext uri="{FF2B5EF4-FFF2-40B4-BE49-F238E27FC236}">
                <a16:creationId xmlns:a16="http://schemas.microsoft.com/office/drawing/2014/main" id="{D0A81347-6860-44B0-916E-F13D14CE0682}"/>
              </a:ext>
            </a:extLst>
          </p:cNvPr>
          <p:cNvGraphicFramePr>
            <a:graphicFrameLocks noGrp="1"/>
          </p:cNvGraphicFramePr>
          <p:nvPr/>
        </p:nvGraphicFramePr>
        <p:xfrm>
          <a:off x="522804" y="1650685"/>
          <a:ext cx="9589700" cy="428382"/>
        </p:xfrm>
        <a:graphic>
          <a:graphicData uri="http://schemas.openxmlformats.org/drawingml/2006/table">
            <a:tbl>
              <a:tblPr firstRow="1" bandRow="1">
                <a:tableStyleId>{21E4AEA4-8DFA-4A89-87EB-49C32662AFE0}</a:tableStyleId>
              </a:tblPr>
              <a:tblGrid>
                <a:gridCol w="958970">
                  <a:extLst>
                    <a:ext uri="{9D8B030D-6E8A-4147-A177-3AD203B41FA5}">
                      <a16:colId xmlns:a16="http://schemas.microsoft.com/office/drawing/2014/main" val="4182730721"/>
                    </a:ext>
                  </a:extLst>
                </a:gridCol>
                <a:gridCol w="958970">
                  <a:extLst>
                    <a:ext uri="{9D8B030D-6E8A-4147-A177-3AD203B41FA5}">
                      <a16:colId xmlns:a16="http://schemas.microsoft.com/office/drawing/2014/main" val="1194035085"/>
                    </a:ext>
                  </a:extLst>
                </a:gridCol>
                <a:gridCol w="958970">
                  <a:extLst>
                    <a:ext uri="{9D8B030D-6E8A-4147-A177-3AD203B41FA5}">
                      <a16:colId xmlns:a16="http://schemas.microsoft.com/office/drawing/2014/main" val="427604374"/>
                    </a:ext>
                  </a:extLst>
                </a:gridCol>
                <a:gridCol w="958970">
                  <a:extLst>
                    <a:ext uri="{9D8B030D-6E8A-4147-A177-3AD203B41FA5}">
                      <a16:colId xmlns:a16="http://schemas.microsoft.com/office/drawing/2014/main" val="3479693437"/>
                    </a:ext>
                  </a:extLst>
                </a:gridCol>
                <a:gridCol w="958970">
                  <a:extLst>
                    <a:ext uri="{9D8B030D-6E8A-4147-A177-3AD203B41FA5}">
                      <a16:colId xmlns:a16="http://schemas.microsoft.com/office/drawing/2014/main" val="296463184"/>
                    </a:ext>
                  </a:extLst>
                </a:gridCol>
                <a:gridCol w="958970">
                  <a:extLst>
                    <a:ext uri="{9D8B030D-6E8A-4147-A177-3AD203B41FA5}">
                      <a16:colId xmlns:a16="http://schemas.microsoft.com/office/drawing/2014/main" val="427229808"/>
                    </a:ext>
                  </a:extLst>
                </a:gridCol>
                <a:gridCol w="958970">
                  <a:extLst>
                    <a:ext uri="{9D8B030D-6E8A-4147-A177-3AD203B41FA5}">
                      <a16:colId xmlns:a16="http://schemas.microsoft.com/office/drawing/2014/main" val="3252442872"/>
                    </a:ext>
                  </a:extLst>
                </a:gridCol>
                <a:gridCol w="958970">
                  <a:extLst>
                    <a:ext uri="{9D8B030D-6E8A-4147-A177-3AD203B41FA5}">
                      <a16:colId xmlns:a16="http://schemas.microsoft.com/office/drawing/2014/main" val="1744647990"/>
                    </a:ext>
                  </a:extLst>
                </a:gridCol>
                <a:gridCol w="958970">
                  <a:extLst>
                    <a:ext uri="{9D8B030D-6E8A-4147-A177-3AD203B41FA5}">
                      <a16:colId xmlns:a16="http://schemas.microsoft.com/office/drawing/2014/main" val="84968085"/>
                    </a:ext>
                  </a:extLst>
                </a:gridCol>
                <a:gridCol w="958970">
                  <a:extLst>
                    <a:ext uri="{9D8B030D-6E8A-4147-A177-3AD203B41FA5}">
                      <a16:colId xmlns:a16="http://schemas.microsoft.com/office/drawing/2014/main" val="26891822"/>
                    </a:ext>
                  </a:extLst>
                </a:gridCol>
              </a:tblGrid>
              <a:tr h="214191">
                <a:tc gridSpan="3">
                  <a:txBody>
                    <a:bodyPr/>
                    <a:lstStyle/>
                    <a:p>
                      <a:pPr algn="ctr"/>
                      <a:r>
                        <a:rPr lang="en-AU" sz="900" dirty="0"/>
                        <a:t>2019</a:t>
                      </a:r>
                    </a:p>
                  </a:txBody>
                  <a:tcPr marL="75597" marR="75597" marT="37798" marB="37798"/>
                </a:tc>
                <a:tc hMerge="1">
                  <a:txBody>
                    <a:bodyPr/>
                    <a:lstStyle/>
                    <a:p>
                      <a:endParaRPr lang="en-AU" sz="1100" dirty="0"/>
                    </a:p>
                  </a:txBody>
                  <a:tcPr/>
                </a:tc>
                <a:tc hMerge="1">
                  <a:txBody>
                    <a:bodyPr/>
                    <a:lstStyle/>
                    <a:p>
                      <a:endParaRPr lang="en-AU" sz="1100" dirty="0"/>
                    </a:p>
                  </a:txBody>
                  <a:tcPr/>
                </a:tc>
                <a:tc gridSpan="7">
                  <a:txBody>
                    <a:bodyPr/>
                    <a:lstStyle/>
                    <a:p>
                      <a:pPr algn="ctr"/>
                      <a:r>
                        <a:rPr lang="en-AU" sz="900" dirty="0"/>
                        <a:t>2020</a:t>
                      </a:r>
                    </a:p>
                  </a:txBody>
                  <a:tcPr marL="75597" marR="75597" marT="37798" marB="37798"/>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extLst>
                  <a:ext uri="{0D108BD9-81ED-4DB2-BD59-A6C34878D82A}">
                    <a16:rowId xmlns:a16="http://schemas.microsoft.com/office/drawing/2014/main" val="955168832"/>
                  </a:ext>
                </a:extLst>
              </a:tr>
              <a:tr h="214191">
                <a:tc>
                  <a:txBody>
                    <a:bodyPr/>
                    <a:lstStyle/>
                    <a:p>
                      <a:pPr algn="ctr"/>
                      <a:r>
                        <a:rPr lang="en-AU" sz="900" dirty="0"/>
                        <a:t>Oct</a:t>
                      </a:r>
                    </a:p>
                  </a:txBody>
                  <a:tcPr marL="75597" marR="75597" marT="37798" marB="37798"/>
                </a:tc>
                <a:tc>
                  <a:txBody>
                    <a:bodyPr/>
                    <a:lstStyle/>
                    <a:p>
                      <a:pPr algn="ctr"/>
                      <a:r>
                        <a:rPr lang="en-AU" sz="900" dirty="0"/>
                        <a:t>Nov</a:t>
                      </a:r>
                    </a:p>
                  </a:txBody>
                  <a:tcPr marL="75597" marR="75597" marT="37798" marB="37798"/>
                </a:tc>
                <a:tc>
                  <a:txBody>
                    <a:bodyPr/>
                    <a:lstStyle/>
                    <a:p>
                      <a:pPr algn="ctr"/>
                      <a:r>
                        <a:rPr lang="en-AU" sz="900" dirty="0"/>
                        <a:t>Dec</a:t>
                      </a:r>
                    </a:p>
                  </a:txBody>
                  <a:tcPr marL="75597" marR="75597" marT="37798" marB="37798"/>
                </a:tc>
                <a:tc>
                  <a:txBody>
                    <a:bodyPr/>
                    <a:lstStyle/>
                    <a:p>
                      <a:pPr algn="ctr"/>
                      <a:r>
                        <a:rPr lang="en-AU" sz="900" dirty="0"/>
                        <a:t>Jan</a:t>
                      </a:r>
                    </a:p>
                  </a:txBody>
                  <a:tcPr marL="75597" marR="75597" marT="37798" marB="37798"/>
                </a:tc>
                <a:tc>
                  <a:txBody>
                    <a:bodyPr/>
                    <a:lstStyle/>
                    <a:p>
                      <a:pPr algn="ctr"/>
                      <a:r>
                        <a:rPr lang="en-AU" sz="900" dirty="0"/>
                        <a:t>Feb</a:t>
                      </a:r>
                    </a:p>
                  </a:txBody>
                  <a:tcPr marL="75597" marR="75597" marT="37798" marB="37798"/>
                </a:tc>
                <a:tc>
                  <a:txBody>
                    <a:bodyPr/>
                    <a:lstStyle/>
                    <a:p>
                      <a:pPr algn="ctr"/>
                      <a:r>
                        <a:rPr lang="en-AU" sz="900" dirty="0"/>
                        <a:t>Mar</a:t>
                      </a:r>
                    </a:p>
                  </a:txBody>
                  <a:tcPr marL="75597" marR="75597" marT="37798" marB="37798"/>
                </a:tc>
                <a:tc>
                  <a:txBody>
                    <a:bodyPr/>
                    <a:lstStyle/>
                    <a:p>
                      <a:pPr algn="ctr"/>
                      <a:r>
                        <a:rPr lang="en-AU" sz="900" dirty="0"/>
                        <a:t>Apr</a:t>
                      </a:r>
                    </a:p>
                  </a:txBody>
                  <a:tcPr marL="75597" marR="75597" marT="37798" marB="37798"/>
                </a:tc>
                <a:tc>
                  <a:txBody>
                    <a:bodyPr/>
                    <a:lstStyle/>
                    <a:p>
                      <a:pPr algn="ctr"/>
                      <a:r>
                        <a:rPr lang="en-AU" sz="900" dirty="0"/>
                        <a:t>May</a:t>
                      </a:r>
                    </a:p>
                  </a:txBody>
                  <a:tcPr marL="75597" marR="75597" marT="37798" marB="37798"/>
                </a:tc>
                <a:tc>
                  <a:txBody>
                    <a:bodyPr/>
                    <a:lstStyle/>
                    <a:p>
                      <a:pPr algn="ctr"/>
                      <a:r>
                        <a:rPr lang="en-AU" sz="900" dirty="0"/>
                        <a:t>Jun</a:t>
                      </a:r>
                    </a:p>
                  </a:txBody>
                  <a:tcPr marL="75597" marR="75597" marT="37798" marB="37798"/>
                </a:tc>
                <a:tc>
                  <a:txBody>
                    <a:bodyPr/>
                    <a:lstStyle/>
                    <a:p>
                      <a:pPr algn="ctr"/>
                      <a:r>
                        <a:rPr lang="en-AU" sz="900" dirty="0"/>
                        <a:t>Jul</a:t>
                      </a:r>
                    </a:p>
                  </a:txBody>
                  <a:tcPr marL="75597" marR="75597" marT="37798" marB="37798"/>
                </a:tc>
                <a:extLst>
                  <a:ext uri="{0D108BD9-81ED-4DB2-BD59-A6C34878D82A}">
                    <a16:rowId xmlns:a16="http://schemas.microsoft.com/office/drawing/2014/main" val="912459299"/>
                  </a:ext>
                </a:extLst>
              </a:tr>
            </a:tbl>
          </a:graphicData>
        </a:graphic>
      </p:graphicFrame>
      <p:sp>
        <p:nvSpPr>
          <p:cNvPr id="10" name="TextBox 9">
            <a:extLst>
              <a:ext uri="{FF2B5EF4-FFF2-40B4-BE49-F238E27FC236}">
                <a16:creationId xmlns:a16="http://schemas.microsoft.com/office/drawing/2014/main" id="{BF13664F-FB59-4F7F-BB70-670A5BE8C40C}"/>
              </a:ext>
            </a:extLst>
          </p:cNvPr>
          <p:cNvSpPr txBox="1"/>
          <p:nvPr/>
        </p:nvSpPr>
        <p:spPr>
          <a:xfrm>
            <a:off x="2305303" y="6893896"/>
            <a:ext cx="6427261" cy="397673"/>
          </a:xfrm>
          <a:prstGeom prst="rect">
            <a:avLst/>
          </a:prstGeom>
          <a:noFill/>
        </p:spPr>
        <p:txBody>
          <a:bodyPr wrap="square" rtlCol="0">
            <a:spAutoFit/>
          </a:bodyPr>
          <a:lstStyle/>
          <a:p>
            <a:r>
              <a:rPr lang="en-AU" sz="992"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1534108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500842" y="462217"/>
            <a:ext cx="8148413" cy="983021"/>
          </a:xfrm>
        </p:spPr>
        <p:txBody>
          <a:bodyPr vert="horz" lIns="75597" tIns="37798" rIns="75597" bIns="37798" rtlCol="0" anchor="b" anchorCtr="0">
            <a:normAutofit/>
          </a:bodyPr>
          <a:lstStyle/>
          <a:p>
            <a:r>
              <a:rPr lang="en-AU" sz="3307" dirty="0"/>
              <a:t>5MS Staging Environment – Settlement</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42</a:t>
            </a:fld>
            <a:endParaRPr lang="en-AU" dirty="0"/>
          </a:p>
        </p:txBody>
      </p:sp>
      <p:sp>
        <p:nvSpPr>
          <p:cNvPr id="12" name="Content Placeholder 5">
            <a:extLst>
              <a:ext uri="{FF2B5EF4-FFF2-40B4-BE49-F238E27FC236}">
                <a16:creationId xmlns:a16="http://schemas.microsoft.com/office/drawing/2014/main" id="{C47693A5-1874-4A8B-AA4B-B9557F79E36A}"/>
              </a:ext>
            </a:extLst>
          </p:cNvPr>
          <p:cNvSpPr txBox="1">
            <a:spLocks/>
          </p:cNvSpPr>
          <p:nvPr/>
        </p:nvSpPr>
        <p:spPr>
          <a:xfrm>
            <a:off x="522804" y="2443648"/>
            <a:ext cx="9169916" cy="3343963"/>
          </a:xfrm>
          <a:prstGeom prst="rect">
            <a:avLst/>
          </a:prstGeom>
        </p:spPr>
        <p:txBody>
          <a:bodyPr vert="horz" lIns="75597" tIns="37798" rIns="75597" bIns="377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1543" b="1" dirty="0"/>
              <a:t>DROP ONE – 1 November 2019*</a:t>
            </a:r>
          </a:p>
          <a:p>
            <a:pPr>
              <a:lnSpc>
                <a:spcPct val="110000"/>
              </a:lnSpc>
            </a:pPr>
            <a:r>
              <a:rPr lang="en-AU" sz="1543" dirty="0"/>
              <a:t>Reallocations: available at both 30 and 5-min intervals; new Web UI; Calendar selection; Alerts</a:t>
            </a:r>
          </a:p>
          <a:p>
            <a:pPr marL="0" indent="0">
              <a:lnSpc>
                <a:spcPct val="110000"/>
              </a:lnSpc>
              <a:buNone/>
            </a:pPr>
            <a:r>
              <a:rPr lang="en-AU" sz="1543" b="1" dirty="0"/>
              <a:t>DROP TWO – 31 January 2020*</a:t>
            </a:r>
          </a:p>
          <a:p>
            <a:pPr>
              <a:lnSpc>
                <a:spcPct val="110000"/>
              </a:lnSpc>
            </a:pPr>
            <a:r>
              <a:rPr lang="en-AU" sz="1543" dirty="0"/>
              <a:t>Completed Data Model: New UFE tables, additional UFE columns.</a:t>
            </a:r>
          </a:p>
          <a:p>
            <a:pPr marL="0" indent="0">
              <a:lnSpc>
                <a:spcPct val="110000"/>
              </a:lnSpc>
              <a:buNone/>
            </a:pPr>
            <a:r>
              <a:rPr lang="en-AU" sz="1543" b="1" dirty="0"/>
              <a:t>DROP THREE – 16 March 2020* (note tracking ahead of schedule)</a:t>
            </a:r>
          </a:p>
          <a:p>
            <a:pPr>
              <a:lnSpc>
                <a:spcPct val="110000"/>
              </a:lnSpc>
            </a:pPr>
            <a:r>
              <a:rPr lang="en-AU" sz="1543" dirty="0"/>
              <a:t>Settlements &amp; Billing, including 5-min &amp; Global Settlements. New invoice templates. Decommission of Mandatory Restrictions in NEM Settlements.</a:t>
            </a:r>
          </a:p>
          <a:p>
            <a:pPr>
              <a:lnSpc>
                <a:spcPct val="110000"/>
              </a:lnSpc>
            </a:pPr>
            <a:endParaRPr lang="en-AU" sz="1543" dirty="0"/>
          </a:p>
        </p:txBody>
      </p:sp>
      <p:graphicFrame>
        <p:nvGraphicFramePr>
          <p:cNvPr id="11" name="Table 10">
            <a:extLst>
              <a:ext uri="{FF2B5EF4-FFF2-40B4-BE49-F238E27FC236}">
                <a16:creationId xmlns:a16="http://schemas.microsoft.com/office/drawing/2014/main" id="{41771753-18A9-401A-B11F-FA7BA5514E5F}"/>
              </a:ext>
            </a:extLst>
          </p:cNvPr>
          <p:cNvGraphicFramePr>
            <a:graphicFrameLocks noGrp="1"/>
          </p:cNvGraphicFramePr>
          <p:nvPr/>
        </p:nvGraphicFramePr>
        <p:xfrm>
          <a:off x="522804" y="1623195"/>
          <a:ext cx="9589700" cy="428382"/>
        </p:xfrm>
        <a:graphic>
          <a:graphicData uri="http://schemas.openxmlformats.org/drawingml/2006/table">
            <a:tbl>
              <a:tblPr firstRow="1" bandRow="1">
                <a:tableStyleId>{21E4AEA4-8DFA-4A89-87EB-49C32662AFE0}</a:tableStyleId>
              </a:tblPr>
              <a:tblGrid>
                <a:gridCol w="958970">
                  <a:extLst>
                    <a:ext uri="{9D8B030D-6E8A-4147-A177-3AD203B41FA5}">
                      <a16:colId xmlns:a16="http://schemas.microsoft.com/office/drawing/2014/main" val="4182730721"/>
                    </a:ext>
                  </a:extLst>
                </a:gridCol>
                <a:gridCol w="958970">
                  <a:extLst>
                    <a:ext uri="{9D8B030D-6E8A-4147-A177-3AD203B41FA5}">
                      <a16:colId xmlns:a16="http://schemas.microsoft.com/office/drawing/2014/main" val="1194035085"/>
                    </a:ext>
                  </a:extLst>
                </a:gridCol>
                <a:gridCol w="958970">
                  <a:extLst>
                    <a:ext uri="{9D8B030D-6E8A-4147-A177-3AD203B41FA5}">
                      <a16:colId xmlns:a16="http://schemas.microsoft.com/office/drawing/2014/main" val="427604374"/>
                    </a:ext>
                  </a:extLst>
                </a:gridCol>
                <a:gridCol w="958970">
                  <a:extLst>
                    <a:ext uri="{9D8B030D-6E8A-4147-A177-3AD203B41FA5}">
                      <a16:colId xmlns:a16="http://schemas.microsoft.com/office/drawing/2014/main" val="3479693437"/>
                    </a:ext>
                  </a:extLst>
                </a:gridCol>
                <a:gridCol w="958970">
                  <a:extLst>
                    <a:ext uri="{9D8B030D-6E8A-4147-A177-3AD203B41FA5}">
                      <a16:colId xmlns:a16="http://schemas.microsoft.com/office/drawing/2014/main" val="296463184"/>
                    </a:ext>
                  </a:extLst>
                </a:gridCol>
                <a:gridCol w="958970">
                  <a:extLst>
                    <a:ext uri="{9D8B030D-6E8A-4147-A177-3AD203B41FA5}">
                      <a16:colId xmlns:a16="http://schemas.microsoft.com/office/drawing/2014/main" val="427229808"/>
                    </a:ext>
                  </a:extLst>
                </a:gridCol>
                <a:gridCol w="958970">
                  <a:extLst>
                    <a:ext uri="{9D8B030D-6E8A-4147-A177-3AD203B41FA5}">
                      <a16:colId xmlns:a16="http://schemas.microsoft.com/office/drawing/2014/main" val="3252442872"/>
                    </a:ext>
                  </a:extLst>
                </a:gridCol>
                <a:gridCol w="958970">
                  <a:extLst>
                    <a:ext uri="{9D8B030D-6E8A-4147-A177-3AD203B41FA5}">
                      <a16:colId xmlns:a16="http://schemas.microsoft.com/office/drawing/2014/main" val="1744647990"/>
                    </a:ext>
                  </a:extLst>
                </a:gridCol>
                <a:gridCol w="958970">
                  <a:extLst>
                    <a:ext uri="{9D8B030D-6E8A-4147-A177-3AD203B41FA5}">
                      <a16:colId xmlns:a16="http://schemas.microsoft.com/office/drawing/2014/main" val="84968085"/>
                    </a:ext>
                  </a:extLst>
                </a:gridCol>
                <a:gridCol w="958970">
                  <a:extLst>
                    <a:ext uri="{9D8B030D-6E8A-4147-A177-3AD203B41FA5}">
                      <a16:colId xmlns:a16="http://schemas.microsoft.com/office/drawing/2014/main" val="26891822"/>
                    </a:ext>
                  </a:extLst>
                </a:gridCol>
              </a:tblGrid>
              <a:tr h="214191">
                <a:tc gridSpan="3">
                  <a:txBody>
                    <a:bodyPr/>
                    <a:lstStyle/>
                    <a:p>
                      <a:pPr algn="ctr"/>
                      <a:r>
                        <a:rPr lang="en-AU" sz="900" dirty="0"/>
                        <a:t>2019</a:t>
                      </a:r>
                    </a:p>
                  </a:txBody>
                  <a:tcPr marL="75597" marR="75597" marT="37798" marB="37798"/>
                </a:tc>
                <a:tc hMerge="1">
                  <a:txBody>
                    <a:bodyPr/>
                    <a:lstStyle/>
                    <a:p>
                      <a:endParaRPr lang="en-AU" sz="1100" dirty="0"/>
                    </a:p>
                  </a:txBody>
                  <a:tcPr/>
                </a:tc>
                <a:tc hMerge="1">
                  <a:txBody>
                    <a:bodyPr/>
                    <a:lstStyle/>
                    <a:p>
                      <a:endParaRPr lang="en-AU" sz="1100" dirty="0"/>
                    </a:p>
                  </a:txBody>
                  <a:tcPr/>
                </a:tc>
                <a:tc gridSpan="7">
                  <a:txBody>
                    <a:bodyPr/>
                    <a:lstStyle/>
                    <a:p>
                      <a:pPr algn="ctr"/>
                      <a:r>
                        <a:rPr lang="en-AU" sz="900" dirty="0"/>
                        <a:t>2020</a:t>
                      </a:r>
                    </a:p>
                  </a:txBody>
                  <a:tcPr marL="75597" marR="75597" marT="37798" marB="37798"/>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extLst>
                  <a:ext uri="{0D108BD9-81ED-4DB2-BD59-A6C34878D82A}">
                    <a16:rowId xmlns:a16="http://schemas.microsoft.com/office/drawing/2014/main" val="955168832"/>
                  </a:ext>
                </a:extLst>
              </a:tr>
              <a:tr h="214191">
                <a:tc>
                  <a:txBody>
                    <a:bodyPr/>
                    <a:lstStyle/>
                    <a:p>
                      <a:pPr algn="ctr"/>
                      <a:r>
                        <a:rPr lang="en-AU" sz="900" dirty="0"/>
                        <a:t>Oct</a:t>
                      </a:r>
                    </a:p>
                  </a:txBody>
                  <a:tcPr marL="75597" marR="75597" marT="37798" marB="37798"/>
                </a:tc>
                <a:tc>
                  <a:txBody>
                    <a:bodyPr/>
                    <a:lstStyle/>
                    <a:p>
                      <a:pPr algn="ctr"/>
                      <a:r>
                        <a:rPr lang="en-AU" sz="900" dirty="0"/>
                        <a:t>Nov</a:t>
                      </a:r>
                    </a:p>
                  </a:txBody>
                  <a:tcPr marL="75597" marR="75597" marT="37798" marB="37798"/>
                </a:tc>
                <a:tc>
                  <a:txBody>
                    <a:bodyPr/>
                    <a:lstStyle/>
                    <a:p>
                      <a:pPr algn="ctr"/>
                      <a:r>
                        <a:rPr lang="en-AU" sz="900" dirty="0"/>
                        <a:t>Dec</a:t>
                      </a:r>
                    </a:p>
                  </a:txBody>
                  <a:tcPr marL="75597" marR="75597" marT="37798" marB="37798"/>
                </a:tc>
                <a:tc>
                  <a:txBody>
                    <a:bodyPr/>
                    <a:lstStyle/>
                    <a:p>
                      <a:pPr algn="ctr"/>
                      <a:r>
                        <a:rPr lang="en-AU" sz="900" dirty="0"/>
                        <a:t>Jan</a:t>
                      </a:r>
                    </a:p>
                  </a:txBody>
                  <a:tcPr marL="75597" marR="75597" marT="37798" marB="37798"/>
                </a:tc>
                <a:tc>
                  <a:txBody>
                    <a:bodyPr/>
                    <a:lstStyle/>
                    <a:p>
                      <a:pPr algn="ctr"/>
                      <a:r>
                        <a:rPr lang="en-AU" sz="900" dirty="0"/>
                        <a:t>Feb</a:t>
                      </a:r>
                    </a:p>
                  </a:txBody>
                  <a:tcPr marL="75597" marR="75597" marT="37798" marB="37798"/>
                </a:tc>
                <a:tc>
                  <a:txBody>
                    <a:bodyPr/>
                    <a:lstStyle/>
                    <a:p>
                      <a:pPr algn="ctr"/>
                      <a:r>
                        <a:rPr lang="en-AU" sz="900" dirty="0"/>
                        <a:t>Mar</a:t>
                      </a:r>
                    </a:p>
                  </a:txBody>
                  <a:tcPr marL="75597" marR="75597" marT="37798" marB="37798"/>
                </a:tc>
                <a:tc>
                  <a:txBody>
                    <a:bodyPr/>
                    <a:lstStyle/>
                    <a:p>
                      <a:pPr algn="ctr"/>
                      <a:r>
                        <a:rPr lang="en-AU" sz="900" dirty="0"/>
                        <a:t>Apr</a:t>
                      </a:r>
                    </a:p>
                  </a:txBody>
                  <a:tcPr marL="75597" marR="75597" marT="37798" marB="37798"/>
                </a:tc>
                <a:tc>
                  <a:txBody>
                    <a:bodyPr/>
                    <a:lstStyle/>
                    <a:p>
                      <a:pPr algn="ctr"/>
                      <a:r>
                        <a:rPr lang="en-AU" sz="900" dirty="0"/>
                        <a:t>May</a:t>
                      </a:r>
                    </a:p>
                  </a:txBody>
                  <a:tcPr marL="75597" marR="75597" marT="37798" marB="37798"/>
                </a:tc>
                <a:tc>
                  <a:txBody>
                    <a:bodyPr/>
                    <a:lstStyle/>
                    <a:p>
                      <a:pPr algn="ctr"/>
                      <a:r>
                        <a:rPr lang="en-AU" sz="900" dirty="0"/>
                        <a:t>Jun</a:t>
                      </a:r>
                    </a:p>
                  </a:txBody>
                  <a:tcPr marL="75597" marR="75597" marT="37798" marB="37798"/>
                </a:tc>
                <a:tc>
                  <a:txBody>
                    <a:bodyPr/>
                    <a:lstStyle/>
                    <a:p>
                      <a:pPr algn="ctr"/>
                      <a:r>
                        <a:rPr lang="en-AU" sz="900" dirty="0"/>
                        <a:t>Jul</a:t>
                      </a:r>
                    </a:p>
                  </a:txBody>
                  <a:tcPr marL="75597" marR="75597" marT="37798" marB="37798"/>
                </a:tc>
                <a:extLst>
                  <a:ext uri="{0D108BD9-81ED-4DB2-BD59-A6C34878D82A}">
                    <a16:rowId xmlns:a16="http://schemas.microsoft.com/office/drawing/2014/main" val="912459299"/>
                  </a:ext>
                </a:extLst>
              </a:tr>
            </a:tbl>
          </a:graphicData>
        </a:graphic>
      </p:graphicFrame>
      <p:sp>
        <p:nvSpPr>
          <p:cNvPr id="13" name="Arrow: Down 12">
            <a:extLst>
              <a:ext uri="{FF2B5EF4-FFF2-40B4-BE49-F238E27FC236}">
                <a16:creationId xmlns:a16="http://schemas.microsoft.com/office/drawing/2014/main" id="{7B52031B-F3F8-455D-8314-D5E37E7897B8}"/>
              </a:ext>
            </a:extLst>
          </p:cNvPr>
          <p:cNvSpPr/>
          <p:nvPr/>
        </p:nvSpPr>
        <p:spPr>
          <a:xfrm rot="10800000">
            <a:off x="1409759" y="2096664"/>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sp>
        <p:nvSpPr>
          <p:cNvPr id="14" name="Arrow: Down 13">
            <a:extLst>
              <a:ext uri="{FF2B5EF4-FFF2-40B4-BE49-F238E27FC236}">
                <a16:creationId xmlns:a16="http://schemas.microsoft.com/office/drawing/2014/main" id="{63F8844D-11DE-403A-8906-3AD62196DA95}"/>
              </a:ext>
            </a:extLst>
          </p:cNvPr>
          <p:cNvSpPr/>
          <p:nvPr/>
        </p:nvSpPr>
        <p:spPr>
          <a:xfrm rot="10800000">
            <a:off x="4234628" y="2080680"/>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sp>
        <p:nvSpPr>
          <p:cNvPr id="15" name="Arrow: Down 14">
            <a:extLst>
              <a:ext uri="{FF2B5EF4-FFF2-40B4-BE49-F238E27FC236}">
                <a16:creationId xmlns:a16="http://schemas.microsoft.com/office/drawing/2014/main" id="{9ACCC051-33F6-4647-A9F4-02A5813A71EA}"/>
              </a:ext>
            </a:extLst>
          </p:cNvPr>
          <p:cNvSpPr/>
          <p:nvPr/>
        </p:nvSpPr>
        <p:spPr>
          <a:xfrm rot="10800000">
            <a:off x="5752450" y="2075527"/>
            <a:ext cx="151194" cy="19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88" dirty="0"/>
          </a:p>
        </p:txBody>
      </p:sp>
      <p:sp>
        <p:nvSpPr>
          <p:cNvPr id="17" name="TextBox 16">
            <a:extLst>
              <a:ext uri="{FF2B5EF4-FFF2-40B4-BE49-F238E27FC236}">
                <a16:creationId xmlns:a16="http://schemas.microsoft.com/office/drawing/2014/main" id="{400E3681-3A67-4823-BB0A-3AFF1C4668D9}"/>
              </a:ext>
            </a:extLst>
          </p:cNvPr>
          <p:cNvSpPr txBox="1"/>
          <p:nvPr/>
        </p:nvSpPr>
        <p:spPr>
          <a:xfrm>
            <a:off x="2361252" y="7006700"/>
            <a:ext cx="6427261" cy="397673"/>
          </a:xfrm>
          <a:prstGeom prst="rect">
            <a:avLst/>
          </a:prstGeom>
          <a:noFill/>
        </p:spPr>
        <p:txBody>
          <a:bodyPr wrap="square" rtlCol="0">
            <a:spAutoFit/>
          </a:bodyPr>
          <a:lstStyle/>
          <a:p>
            <a:r>
              <a:rPr lang="en-AU" sz="992"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263565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5C22-92DE-4770-8B12-FF5C2963021D}"/>
              </a:ext>
            </a:extLst>
          </p:cNvPr>
          <p:cNvSpPr>
            <a:spLocks noGrp="1"/>
          </p:cNvSpPr>
          <p:nvPr>
            <p:ph type="ctrTitle"/>
          </p:nvPr>
        </p:nvSpPr>
        <p:spPr/>
        <p:txBody>
          <a:bodyPr/>
          <a:lstStyle/>
          <a:p>
            <a:r>
              <a:rPr lang="en-AU" dirty="0"/>
              <a:t>5MS Web User Interface	</a:t>
            </a:r>
          </a:p>
        </p:txBody>
      </p:sp>
      <p:sp>
        <p:nvSpPr>
          <p:cNvPr id="3" name="Subtitle 2">
            <a:extLst>
              <a:ext uri="{FF2B5EF4-FFF2-40B4-BE49-F238E27FC236}">
                <a16:creationId xmlns:a16="http://schemas.microsoft.com/office/drawing/2014/main" id="{6C486E2E-1B06-4489-9C0C-4892E27A52F8}"/>
              </a:ext>
            </a:extLst>
          </p:cNvPr>
          <p:cNvSpPr>
            <a:spLocks noGrp="1"/>
          </p:cNvSpPr>
          <p:nvPr>
            <p:ph type="subTitle" idx="1"/>
          </p:nvPr>
        </p:nvSpPr>
        <p:spPr/>
        <p:txBody>
          <a:bodyPr/>
          <a:lstStyle/>
          <a:p>
            <a:r>
              <a:rPr lang="en-AU" dirty="0"/>
              <a:t>Madhuri Malhotra</a:t>
            </a:r>
          </a:p>
        </p:txBody>
      </p:sp>
      <p:sp>
        <p:nvSpPr>
          <p:cNvPr id="4" name="Slide Number Placeholder 3">
            <a:extLst>
              <a:ext uri="{FF2B5EF4-FFF2-40B4-BE49-F238E27FC236}">
                <a16:creationId xmlns:a16="http://schemas.microsoft.com/office/drawing/2014/main" id="{4A99AAC4-1FDD-4801-B2A4-9A96AEC82DF5}"/>
              </a:ext>
            </a:extLst>
          </p:cNvPr>
          <p:cNvSpPr>
            <a:spLocks noGrp="1"/>
          </p:cNvSpPr>
          <p:nvPr>
            <p:ph type="sldNum" sz="quarter" idx="12"/>
          </p:nvPr>
        </p:nvSpPr>
        <p:spPr/>
        <p:txBody>
          <a:bodyPr/>
          <a:lstStyle/>
          <a:p>
            <a:fld id="{4EC81F68-4976-451A-B2E9-79BCBD2F70CC}" type="slidenum">
              <a:rPr lang="en-AU" smtClean="0"/>
              <a:pPr/>
              <a:t>43</a:t>
            </a:fld>
            <a:endParaRPr lang="en-AU" dirty="0"/>
          </a:p>
        </p:txBody>
      </p:sp>
    </p:spTree>
    <p:extLst>
      <p:ext uri="{BB962C8B-B14F-4D97-AF65-F5344CB8AC3E}">
        <p14:creationId xmlns:p14="http://schemas.microsoft.com/office/powerpoint/2010/main" val="4029296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5A4-B3C1-4975-AA83-69942689E5A2}"/>
              </a:ext>
            </a:extLst>
          </p:cNvPr>
          <p:cNvSpPr>
            <a:spLocks noGrp="1"/>
          </p:cNvSpPr>
          <p:nvPr>
            <p:ph type="title"/>
          </p:nvPr>
        </p:nvSpPr>
        <p:spPr/>
        <p:txBody>
          <a:bodyPr/>
          <a:lstStyle/>
          <a:p>
            <a:r>
              <a:rPr lang="en-AU" dirty="0"/>
              <a:t>5MS Web User Interface</a:t>
            </a:r>
          </a:p>
        </p:txBody>
      </p:sp>
      <p:sp>
        <p:nvSpPr>
          <p:cNvPr id="4" name="Slide Number Placeholder 5">
            <a:extLst>
              <a:ext uri="{FF2B5EF4-FFF2-40B4-BE49-F238E27FC236}">
                <a16:creationId xmlns:a16="http://schemas.microsoft.com/office/drawing/2014/main" id="{5B375134-5553-4610-9705-C95871DFD151}"/>
              </a:ext>
            </a:extLst>
          </p:cNvPr>
          <p:cNvSpPr>
            <a:spLocks noGrp="1"/>
          </p:cNvSpPr>
          <p:nvPr>
            <p:ph type="sldNum" sz="quarter" idx="12"/>
          </p:nvPr>
        </p:nvSpPr>
        <p:spPr/>
        <p:txBody>
          <a:bodyPr/>
          <a:lstStyle/>
          <a:p>
            <a:fld id="{4EC81F68-4976-451A-B2E9-79BCBD2F70CC}" type="slidenum">
              <a:rPr lang="en-AU" smtClean="0"/>
              <a:pPr/>
              <a:t>44</a:t>
            </a:fld>
            <a:endParaRPr lang="en-AU"/>
          </a:p>
        </p:txBody>
      </p:sp>
      <p:sp>
        <p:nvSpPr>
          <p:cNvPr id="3" name="Text Placeholder 2">
            <a:extLst>
              <a:ext uri="{FF2B5EF4-FFF2-40B4-BE49-F238E27FC236}">
                <a16:creationId xmlns:a16="http://schemas.microsoft.com/office/drawing/2014/main" id="{2E45338D-2120-4DEA-914B-AE2356DE9957}"/>
              </a:ext>
            </a:extLst>
          </p:cNvPr>
          <p:cNvSpPr>
            <a:spLocks noGrp="1"/>
          </p:cNvSpPr>
          <p:nvPr>
            <p:ph type="body" sz="quarter" idx="13"/>
          </p:nvPr>
        </p:nvSpPr>
        <p:spPr/>
        <p:txBody>
          <a:bodyPr>
            <a:normAutofit/>
          </a:bodyPr>
          <a:lstStyle/>
          <a:p>
            <a:pPr marL="0" indent="0">
              <a:buNone/>
            </a:pPr>
            <a:r>
              <a:rPr lang="en-AU" sz="3200" dirty="0"/>
              <a:t>Web bidding and Reallocations</a:t>
            </a:r>
          </a:p>
          <a:p>
            <a:pPr>
              <a:buFont typeface="Arial" panose="020B0604020202020204" pitchFamily="34" charset="0"/>
              <a:buChar char="•"/>
            </a:pPr>
            <a:r>
              <a:rPr lang="en-AU" sz="3200" dirty="0"/>
              <a:t>Accommodated 5 minute intervals</a:t>
            </a:r>
          </a:p>
          <a:p>
            <a:pPr>
              <a:buFont typeface="Arial" panose="020B0604020202020204" pitchFamily="34" charset="0"/>
              <a:buChar char="•"/>
            </a:pPr>
            <a:r>
              <a:rPr lang="en-AU" sz="3200" dirty="0"/>
              <a:t>Feedback incorporated</a:t>
            </a:r>
          </a:p>
          <a:p>
            <a:pPr>
              <a:buFont typeface="Arial" panose="020B0604020202020204" pitchFamily="34" charset="0"/>
              <a:buChar char="•"/>
            </a:pPr>
            <a:endParaRPr lang="en-AU" sz="2800" dirty="0"/>
          </a:p>
          <a:p>
            <a:pPr marL="0" indent="-96837">
              <a:buNone/>
            </a:pPr>
            <a:r>
              <a:rPr lang="en-AU" sz="3200" dirty="0"/>
              <a:t>Staging 5MS webpage: </a:t>
            </a:r>
            <a:r>
              <a:rPr lang="en-AU" sz="3200" dirty="0">
                <a:hlinkClick r:id="rId2"/>
              </a:rPr>
              <a:t>https://portal.5ms.staging.test.marketnet.net.au/</a:t>
            </a:r>
            <a:endParaRPr lang="en-AU" sz="3200" dirty="0"/>
          </a:p>
        </p:txBody>
      </p:sp>
    </p:spTree>
    <p:extLst>
      <p:ext uri="{BB962C8B-B14F-4D97-AF65-F5344CB8AC3E}">
        <p14:creationId xmlns:p14="http://schemas.microsoft.com/office/powerpoint/2010/main" val="90899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5D4-BE26-4ABD-A6F1-A9A6914E6C3F}"/>
              </a:ext>
            </a:extLst>
          </p:cNvPr>
          <p:cNvSpPr>
            <a:spLocks noGrp="1"/>
          </p:cNvSpPr>
          <p:nvPr>
            <p:ph type="title"/>
          </p:nvPr>
        </p:nvSpPr>
        <p:spPr/>
        <p:txBody>
          <a:bodyPr/>
          <a:lstStyle/>
          <a:p>
            <a:r>
              <a:rPr lang="en-AU" dirty="0"/>
              <a:t>Web bidding</a:t>
            </a:r>
          </a:p>
        </p:txBody>
      </p:sp>
      <p:sp>
        <p:nvSpPr>
          <p:cNvPr id="4" name="Text Placeholder 3">
            <a:extLst>
              <a:ext uri="{FF2B5EF4-FFF2-40B4-BE49-F238E27FC236}">
                <a16:creationId xmlns:a16="http://schemas.microsoft.com/office/drawing/2014/main" id="{D3EE306F-C49A-45F2-879A-6B17A679C160}"/>
              </a:ext>
            </a:extLst>
          </p:cNvPr>
          <p:cNvSpPr>
            <a:spLocks noGrp="1"/>
          </p:cNvSpPr>
          <p:nvPr>
            <p:ph type="body" idx="1"/>
          </p:nvPr>
        </p:nvSpPr>
        <p:spPr/>
        <p:txBody>
          <a:bodyPr>
            <a:normAutofit/>
          </a:bodyPr>
          <a:lstStyle/>
          <a:p>
            <a:pPr marL="0" indent="0">
              <a:buNone/>
            </a:pPr>
            <a:endParaRPr lang="en-AU" sz="3200" dirty="0"/>
          </a:p>
        </p:txBody>
      </p:sp>
      <p:sp>
        <p:nvSpPr>
          <p:cNvPr id="3" name="Slide Number Placeholder 2">
            <a:extLst>
              <a:ext uri="{FF2B5EF4-FFF2-40B4-BE49-F238E27FC236}">
                <a16:creationId xmlns:a16="http://schemas.microsoft.com/office/drawing/2014/main" id="{64610719-1530-4284-A830-F8646AC8E20A}"/>
              </a:ext>
            </a:extLst>
          </p:cNvPr>
          <p:cNvSpPr>
            <a:spLocks noGrp="1"/>
          </p:cNvSpPr>
          <p:nvPr>
            <p:ph type="sldNum" sz="quarter" idx="12"/>
          </p:nvPr>
        </p:nvSpPr>
        <p:spPr/>
        <p:txBody>
          <a:bodyPr/>
          <a:lstStyle/>
          <a:p>
            <a:fld id="{4EC81F68-4976-451A-B2E9-79BCBD2F70CC}" type="slidenum">
              <a:rPr lang="en-AU" smtClean="0"/>
              <a:t>45</a:t>
            </a:fld>
            <a:endParaRPr lang="en-AU" dirty="0"/>
          </a:p>
        </p:txBody>
      </p:sp>
    </p:spTree>
    <p:extLst>
      <p:ext uri="{BB962C8B-B14F-4D97-AF65-F5344CB8AC3E}">
        <p14:creationId xmlns:p14="http://schemas.microsoft.com/office/powerpoint/2010/main" val="2735736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dirty="0"/>
              <a:t>What’s new</a:t>
            </a:r>
          </a:p>
        </p:txBody>
      </p:sp>
      <p:sp>
        <p:nvSpPr>
          <p:cNvPr id="5" name="Content Placeholder 4">
            <a:extLst>
              <a:ext uri="{FF2B5EF4-FFF2-40B4-BE49-F238E27FC236}">
                <a16:creationId xmlns:a16="http://schemas.microsoft.com/office/drawing/2014/main" id="{C7F1524D-0588-4A60-95C5-9EFB691FE415}"/>
              </a:ext>
            </a:extLst>
          </p:cNvPr>
          <p:cNvSpPr>
            <a:spLocks noGrp="1"/>
          </p:cNvSpPr>
          <p:nvPr>
            <p:ph sz="half" idx="1"/>
          </p:nvPr>
        </p:nvSpPr>
        <p:spPr>
          <a:xfrm>
            <a:off x="206546" y="2373753"/>
            <a:ext cx="2296043" cy="3815919"/>
          </a:xfrm>
        </p:spPr>
        <p:txBody>
          <a:bodyPr/>
          <a:lstStyle/>
          <a:p>
            <a:r>
              <a:rPr lang="en-AU" sz="1403" dirty="0"/>
              <a:t>Quickly retrieve and revise an effective bid</a:t>
            </a:r>
          </a:p>
          <a:p>
            <a:r>
              <a:rPr lang="en-AU" sz="1403" dirty="0"/>
              <a:t>Easily edit 5 minute bids</a:t>
            </a:r>
          </a:p>
          <a:p>
            <a:r>
              <a:rPr lang="en-AU" sz="1403" dirty="0"/>
              <a:t>Reflect a change in availability, e.g. a unit trip</a:t>
            </a:r>
          </a:p>
          <a:p>
            <a:r>
              <a:rPr lang="en-AU" sz="1403" dirty="0"/>
              <a:t>Upload a submission prepared for the FTP or APIs interfaces</a:t>
            </a:r>
          </a:p>
          <a:p>
            <a:pPr marL="0" indent="0">
              <a:buNone/>
            </a:pPr>
            <a:endParaRPr lang="en-AU" sz="1403" dirty="0"/>
          </a:p>
        </p:txBody>
      </p:sp>
      <p:grpSp>
        <p:nvGrpSpPr>
          <p:cNvPr id="6" name="Group 5">
            <a:extLst>
              <a:ext uri="{FF2B5EF4-FFF2-40B4-BE49-F238E27FC236}">
                <a16:creationId xmlns:a16="http://schemas.microsoft.com/office/drawing/2014/main" id="{A4A9D5BC-CB21-43D0-BA9A-898AFD213ABB}"/>
              </a:ext>
            </a:extLst>
          </p:cNvPr>
          <p:cNvGrpSpPr/>
          <p:nvPr/>
        </p:nvGrpSpPr>
        <p:grpSpPr>
          <a:xfrm>
            <a:off x="2590404" y="2373753"/>
            <a:ext cx="7894863" cy="3815919"/>
            <a:chOff x="2944168" y="1825625"/>
            <a:chExt cx="9002605" cy="4351338"/>
          </a:xfrm>
        </p:grpSpPr>
        <p:pic>
          <p:nvPicPr>
            <p:cNvPr id="7" name="Picture 6">
              <a:extLst>
                <a:ext uri="{FF2B5EF4-FFF2-40B4-BE49-F238E27FC236}">
                  <a16:creationId xmlns:a16="http://schemas.microsoft.com/office/drawing/2014/main" id="{D422CA13-BD5C-4E66-95FA-39964B244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168" y="1825625"/>
              <a:ext cx="9002605" cy="4351338"/>
            </a:xfrm>
            <a:prstGeom prst="rect">
              <a:avLst/>
            </a:prstGeom>
          </p:spPr>
        </p:pic>
        <p:sp>
          <p:nvSpPr>
            <p:cNvPr id="8" name="Rectangle 7">
              <a:extLst>
                <a:ext uri="{FF2B5EF4-FFF2-40B4-BE49-F238E27FC236}">
                  <a16:creationId xmlns:a16="http://schemas.microsoft.com/office/drawing/2014/main" id="{A576D403-1D31-4AA4-ACFF-D9B632EEF964}"/>
                </a:ext>
              </a:extLst>
            </p:cNvPr>
            <p:cNvSpPr/>
            <p:nvPr/>
          </p:nvSpPr>
          <p:spPr>
            <a:xfrm>
              <a:off x="2944168" y="4052487"/>
              <a:ext cx="1218949" cy="1527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grpSp>
      <p:sp>
        <p:nvSpPr>
          <p:cNvPr id="2" name="Slide Number Placeholder 1">
            <a:extLst>
              <a:ext uri="{FF2B5EF4-FFF2-40B4-BE49-F238E27FC236}">
                <a16:creationId xmlns:a16="http://schemas.microsoft.com/office/drawing/2014/main" id="{E415C186-D28E-4DE0-959C-B7859551A70F}"/>
              </a:ext>
            </a:extLst>
          </p:cNvPr>
          <p:cNvSpPr>
            <a:spLocks noGrp="1"/>
          </p:cNvSpPr>
          <p:nvPr>
            <p:ph type="sldNum" sz="quarter" idx="12"/>
          </p:nvPr>
        </p:nvSpPr>
        <p:spPr/>
        <p:txBody>
          <a:bodyPr/>
          <a:lstStyle/>
          <a:p>
            <a:fld id="{4EC81F68-4976-451A-B2E9-79BCBD2F70CC}" type="slidenum">
              <a:rPr lang="en-AU" smtClean="0"/>
              <a:t>46</a:t>
            </a:fld>
            <a:endParaRPr lang="en-AU" dirty="0"/>
          </a:p>
        </p:txBody>
      </p:sp>
    </p:spTree>
    <p:extLst>
      <p:ext uri="{BB962C8B-B14F-4D97-AF65-F5344CB8AC3E}">
        <p14:creationId xmlns:p14="http://schemas.microsoft.com/office/powerpoint/2010/main" val="24444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dirty="0"/>
              <a:t>Bid sheet </a:t>
            </a:r>
          </a:p>
        </p:txBody>
      </p:sp>
      <p:sp>
        <p:nvSpPr>
          <p:cNvPr id="5" name="Content Placeholder 4">
            <a:extLst>
              <a:ext uri="{FF2B5EF4-FFF2-40B4-BE49-F238E27FC236}">
                <a16:creationId xmlns:a16="http://schemas.microsoft.com/office/drawing/2014/main" id="{C7F1524D-0588-4A60-95C5-9EFB691FE415}"/>
              </a:ext>
            </a:extLst>
          </p:cNvPr>
          <p:cNvSpPr>
            <a:spLocks noGrp="1"/>
          </p:cNvSpPr>
          <p:nvPr>
            <p:ph sz="half" idx="1"/>
          </p:nvPr>
        </p:nvSpPr>
        <p:spPr>
          <a:xfrm>
            <a:off x="206547" y="2373753"/>
            <a:ext cx="2375350" cy="3815919"/>
          </a:xfrm>
        </p:spPr>
        <p:txBody>
          <a:bodyPr>
            <a:normAutofit/>
          </a:bodyPr>
          <a:lstStyle/>
          <a:p>
            <a:r>
              <a:rPr lang="en-AU" sz="1403" dirty="0"/>
              <a:t>New Compressed view </a:t>
            </a:r>
          </a:p>
          <a:p>
            <a:r>
              <a:rPr lang="en-AU" sz="1403" dirty="0"/>
              <a:t>Know accumulated values</a:t>
            </a:r>
          </a:p>
          <a:p>
            <a:r>
              <a:rPr lang="en-AU" sz="1403" dirty="0"/>
              <a:t>Prices adjusted by loss factor</a:t>
            </a:r>
          </a:p>
          <a:p>
            <a:r>
              <a:rPr lang="en-AU" sz="1403" dirty="0"/>
              <a:t>Bid availability greys out if values greater than max avail</a:t>
            </a:r>
          </a:p>
          <a:p>
            <a:r>
              <a:rPr lang="en-AU" sz="1403" dirty="0"/>
              <a:t>Export bid to CSV for further use</a:t>
            </a:r>
          </a:p>
        </p:txBody>
      </p:sp>
      <p:pic>
        <p:nvPicPr>
          <p:cNvPr id="17" name="Picture 16">
            <a:extLst>
              <a:ext uri="{FF2B5EF4-FFF2-40B4-BE49-F238E27FC236}">
                <a16:creationId xmlns:a16="http://schemas.microsoft.com/office/drawing/2014/main" id="{7D8CDE16-30F6-45B4-938F-AFA859179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331" y="2180275"/>
            <a:ext cx="7599193" cy="3685788"/>
          </a:xfrm>
          <a:prstGeom prst="rect">
            <a:avLst/>
          </a:prstGeom>
        </p:spPr>
      </p:pic>
      <p:sp>
        <p:nvSpPr>
          <p:cNvPr id="9" name="Rectangle 8">
            <a:extLst>
              <a:ext uri="{FF2B5EF4-FFF2-40B4-BE49-F238E27FC236}">
                <a16:creationId xmlns:a16="http://schemas.microsoft.com/office/drawing/2014/main" id="{22BDE980-E208-411D-8399-9C6E9622AF77}"/>
              </a:ext>
            </a:extLst>
          </p:cNvPr>
          <p:cNvSpPr/>
          <p:nvPr/>
        </p:nvSpPr>
        <p:spPr>
          <a:xfrm>
            <a:off x="2741707" y="4076969"/>
            <a:ext cx="1068961" cy="133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sp>
        <p:nvSpPr>
          <p:cNvPr id="2" name="Slide Number Placeholder 1">
            <a:extLst>
              <a:ext uri="{FF2B5EF4-FFF2-40B4-BE49-F238E27FC236}">
                <a16:creationId xmlns:a16="http://schemas.microsoft.com/office/drawing/2014/main" id="{4111DACE-3247-403A-B0F0-BB09F892C8D8}"/>
              </a:ext>
            </a:extLst>
          </p:cNvPr>
          <p:cNvSpPr>
            <a:spLocks noGrp="1"/>
          </p:cNvSpPr>
          <p:nvPr>
            <p:ph type="sldNum" sz="quarter" idx="12"/>
          </p:nvPr>
        </p:nvSpPr>
        <p:spPr/>
        <p:txBody>
          <a:bodyPr/>
          <a:lstStyle/>
          <a:p>
            <a:fld id="{4EC81F68-4976-451A-B2E9-79BCBD2F70CC}" type="slidenum">
              <a:rPr lang="en-AU" smtClean="0"/>
              <a:t>47</a:t>
            </a:fld>
            <a:endParaRPr lang="en-AU" dirty="0"/>
          </a:p>
        </p:txBody>
      </p:sp>
    </p:spTree>
    <p:extLst>
      <p:ext uri="{BB962C8B-B14F-4D97-AF65-F5344CB8AC3E}">
        <p14:creationId xmlns:p14="http://schemas.microsoft.com/office/powerpoint/2010/main" val="2442622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normAutofit/>
          </a:bodyPr>
          <a:lstStyle/>
          <a:p>
            <a:r>
              <a:rPr lang="en-AU" dirty="0"/>
              <a:t>Bid creation </a:t>
            </a:r>
          </a:p>
        </p:txBody>
      </p:sp>
      <p:sp>
        <p:nvSpPr>
          <p:cNvPr id="5" name="Content Placeholder 4">
            <a:extLst>
              <a:ext uri="{FF2B5EF4-FFF2-40B4-BE49-F238E27FC236}">
                <a16:creationId xmlns:a16="http://schemas.microsoft.com/office/drawing/2014/main" id="{C7F1524D-0588-4A60-95C5-9EFB691FE415}"/>
              </a:ext>
            </a:extLst>
          </p:cNvPr>
          <p:cNvSpPr>
            <a:spLocks noGrp="1"/>
          </p:cNvSpPr>
          <p:nvPr>
            <p:ph sz="half" idx="1"/>
          </p:nvPr>
        </p:nvSpPr>
        <p:spPr>
          <a:xfrm>
            <a:off x="206547" y="2373753"/>
            <a:ext cx="2956937" cy="3815919"/>
          </a:xfrm>
        </p:spPr>
        <p:txBody>
          <a:bodyPr>
            <a:normAutofit/>
          </a:bodyPr>
          <a:lstStyle/>
          <a:p>
            <a:r>
              <a:rPr lang="en-AU" sz="1403" dirty="0"/>
              <a:t>Web bidding interface will have 288, 5-minute intervals</a:t>
            </a:r>
          </a:p>
          <a:p>
            <a:r>
              <a:rPr lang="en-AU" sz="1403" dirty="0"/>
              <a:t>Quick-fill functionality helps in bid filling</a:t>
            </a:r>
          </a:p>
          <a:p>
            <a:r>
              <a:rPr lang="en-AU" sz="1403" dirty="0"/>
              <a:t>New feature – Zero availability/stop generation</a:t>
            </a:r>
          </a:p>
          <a:p>
            <a:r>
              <a:rPr lang="en-AU" sz="1403" dirty="0"/>
              <a:t>Easy to navigate in the bid sheet</a:t>
            </a:r>
          </a:p>
          <a:p>
            <a:r>
              <a:rPr lang="en-AU" sz="1403" dirty="0"/>
              <a:t> Upload and download bid sheet</a:t>
            </a:r>
          </a:p>
          <a:p>
            <a:endParaRPr lang="en-AU" dirty="0"/>
          </a:p>
        </p:txBody>
      </p:sp>
      <p:pic>
        <p:nvPicPr>
          <p:cNvPr id="3" name="Picture 2">
            <a:extLst>
              <a:ext uri="{FF2B5EF4-FFF2-40B4-BE49-F238E27FC236}">
                <a16:creationId xmlns:a16="http://schemas.microsoft.com/office/drawing/2014/main" id="{8E1E84B7-66B1-405B-9BEF-39FE9929B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484" y="2253170"/>
            <a:ext cx="7362670" cy="3578915"/>
          </a:xfrm>
          <a:prstGeom prst="rect">
            <a:avLst/>
          </a:prstGeom>
        </p:spPr>
      </p:pic>
      <p:sp>
        <p:nvSpPr>
          <p:cNvPr id="6" name="Rectangle 5">
            <a:extLst>
              <a:ext uri="{FF2B5EF4-FFF2-40B4-BE49-F238E27FC236}">
                <a16:creationId xmlns:a16="http://schemas.microsoft.com/office/drawing/2014/main" id="{78A9C0D8-397F-4E14-B95B-730C0CCF5308}"/>
              </a:ext>
            </a:extLst>
          </p:cNvPr>
          <p:cNvSpPr/>
          <p:nvPr/>
        </p:nvSpPr>
        <p:spPr>
          <a:xfrm>
            <a:off x="3172904" y="4076966"/>
            <a:ext cx="1068961" cy="133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sp>
        <p:nvSpPr>
          <p:cNvPr id="2" name="Slide Number Placeholder 1">
            <a:extLst>
              <a:ext uri="{FF2B5EF4-FFF2-40B4-BE49-F238E27FC236}">
                <a16:creationId xmlns:a16="http://schemas.microsoft.com/office/drawing/2014/main" id="{504E0ECF-2E98-4456-8FCC-689D6911BEFB}"/>
              </a:ext>
            </a:extLst>
          </p:cNvPr>
          <p:cNvSpPr>
            <a:spLocks noGrp="1"/>
          </p:cNvSpPr>
          <p:nvPr>
            <p:ph type="sldNum" sz="quarter" idx="12"/>
          </p:nvPr>
        </p:nvSpPr>
        <p:spPr/>
        <p:txBody>
          <a:bodyPr/>
          <a:lstStyle/>
          <a:p>
            <a:fld id="{4EC81F68-4976-451A-B2E9-79BCBD2F70CC}" type="slidenum">
              <a:rPr lang="en-AU" smtClean="0"/>
              <a:t>48</a:t>
            </a:fld>
            <a:endParaRPr lang="en-AU" dirty="0"/>
          </a:p>
        </p:txBody>
      </p:sp>
    </p:spTree>
    <p:extLst>
      <p:ext uri="{BB962C8B-B14F-4D97-AF65-F5344CB8AC3E}">
        <p14:creationId xmlns:p14="http://schemas.microsoft.com/office/powerpoint/2010/main" val="3831251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5768-9325-48D5-AC1E-06ABDFC9B93E}"/>
              </a:ext>
            </a:extLst>
          </p:cNvPr>
          <p:cNvSpPr>
            <a:spLocks noGrp="1"/>
          </p:cNvSpPr>
          <p:nvPr>
            <p:ph type="title"/>
          </p:nvPr>
        </p:nvSpPr>
        <p:spPr/>
        <p:txBody>
          <a:bodyPr/>
          <a:lstStyle/>
          <a:p>
            <a:r>
              <a:rPr lang="en-AU" dirty="0"/>
              <a:t>Quick-Fill bids/ offers</a:t>
            </a:r>
          </a:p>
        </p:txBody>
      </p:sp>
      <p:pic>
        <p:nvPicPr>
          <p:cNvPr id="6" name="Picture 5">
            <a:extLst>
              <a:ext uri="{FF2B5EF4-FFF2-40B4-BE49-F238E27FC236}">
                <a16:creationId xmlns:a16="http://schemas.microsoft.com/office/drawing/2014/main" id="{E8D96C7D-79B8-4309-86F1-8AD58F0D8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43" y="2593542"/>
            <a:ext cx="4873150" cy="2372590"/>
          </a:xfrm>
          <a:prstGeom prst="rect">
            <a:avLst/>
          </a:prstGeom>
        </p:spPr>
      </p:pic>
      <p:pic>
        <p:nvPicPr>
          <p:cNvPr id="8" name="Picture 7">
            <a:extLst>
              <a:ext uri="{FF2B5EF4-FFF2-40B4-BE49-F238E27FC236}">
                <a16:creationId xmlns:a16="http://schemas.microsoft.com/office/drawing/2014/main" id="{97B598E6-A200-40DD-984C-DB79D9818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829" y="2593542"/>
            <a:ext cx="4873150" cy="2368428"/>
          </a:xfrm>
          <a:prstGeom prst="rect">
            <a:avLst/>
          </a:prstGeom>
        </p:spPr>
      </p:pic>
      <p:sp>
        <p:nvSpPr>
          <p:cNvPr id="3" name="Slide Number Placeholder 2">
            <a:extLst>
              <a:ext uri="{FF2B5EF4-FFF2-40B4-BE49-F238E27FC236}">
                <a16:creationId xmlns:a16="http://schemas.microsoft.com/office/drawing/2014/main" id="{0698C205-D116-4567-A3E7-8CCC444CEAE4}"/>
              </a:ext>
            </a:extLst>
          </p:cNvPr>
          <p:cNvSpPr>
            <a:spLocks noGrp="1"/>
          </p:cNvSpPr>
          <p:nvPr>
            <p:ph type="sldNum" sz="quarter" idx="12"/>
          </p:nvPr>
        </p:nvSpPr>
        <p:spPr/>
        <p:txBody>
          <a:bodyPr/>
          <a:lstStyle/>
          <a:p>
            <a:fld id="{4EC81F68-4976-451A-B2E9-79BCBD2F70CC}" type="slidenum">
              <a:rPr lang="en-AU" smtClean="0"/>
              <a:t>49</a:t>
            </a:fld>
            <a:endParaRPr lang="en-AU" dirty="0"/>
          </a:p>
        </p:txBody>
      </p:sp>
    </p:spTree>
    <p:extLst>
      <p:ext uri="{BB962C8B-B14F-4D97-AF65-F5344CB8AC3E}">
        <p14:creationId xmlns:p14="http://schemas.microsoft.com/office/powerpoint/2010/main" val="303744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5A4-B3C1-4975-AA83-69942689E5A2}"/>
              </a:ext>
            </a:extLst>
          </p:cNvPr>
          <p:cNvSpPr>
            <a:spLocks noGrp="1"/>
          </p:cNvSpPr>
          <p:nvPr>
            <p:ph type="title"/>
          </p:nvPr>
        </p:nvSpPr>
        <p:spPr/>
        <p:txBody>
          <a:bodyPr/>
          <a:lstStyle/>
          <a:p>
            <a:r>
              <a:rPr lang="en-AU" dirty="0"/>
              <a:t>5MS &amp; GS Team</a:t>
            </a:r>
          </a:p>
        </p:txBody>
      </p:sp>
      <p:sp>
        <p:nvSpPr>
          <p:cNvPr id="3" name="Text Placeholder 2">
            <a:extLst>
              <a:ext uri="{FF2B5EF4-FFF2-40B4-BE49-F238E27FC236}">
                <a16:creationId xmlns:a16="http://schemas.microsoft.com/office/drawing/2014/main" id="{2E45338D-2120-4DEA-914B-AE2356DE9957}"/>
              </a:ext>
            </a:extLst>
          </p:cNvPr>
          <p:cNvSpPr>
            <a:spLocks noGrp="1"/>
          </p:cNvSpPr>
          <p:nvPr>
            <p:ph type="body" sz="quarter" idx="13"/>
          </p:nvPr>
        </p:nvSpPr>
        <p:spPr/>
        <p:txBody>
          <a:bodyPr>
            <a:normAutofit/>
          </a:bodyPr>
          <a:lstStyle/>
          <a:p>
            <a:pPr>
              <a:buFont typeface="Arial" panose="020B0604020202020204" pitchFamily="34" charset="0"/>
              <a:buChar char="•"/>
            </a:pPr>
            <a:r>
              <a:rPr lang="en-AU" sz="3200" dirty="0"/>
              <a:t>AEMO 5MS &amp; GS Program contacts:</a:t>
            </a:r>
          </a:p>
          <a:p>
            <a:pPr lvl="1">
              <a:buFont typeface="Arial" panose="020B0604020202020204" pitchFamily="34" charset="0"/>
              <a:buChar char="•"/>
            </a:pPr>
            <a:r>
              <a:rPr lang="en-AU" sz="2800" dirty="0"/>
              <a:t>Peter Carruthers, Business Advocate</a:t>
            </a:r>
          </a:p>
          <a:p>
            <a:pPr lvl="1">
              <a:buFont typeface="Arial" panose="020B0604020202020204" pitchFamily="34" charset="0"/>
              <a:buChar char="•"/>
            </a:pPr>
            <a:r>
              <a:rPr lang="en-AU" sz="2800" dirty="0"/>
              <a:t>Graeme Windley, Senior Project Manager</a:t>
            </a:r>
          </a:p>
          <a:p>
            <a:pPr lvl="1">
              <a:buFont typeface="Arial" panose="020B0604020202020204" pitchFamily="34" charset="0"/>
              <a:buChar char="•"/>
            </a:pPr>
            <a:r>
              <a:rPr lang="en-AU" sz="2800" dirty="0"/>
              <a:t>Anne-Marie McCague, Stakeholder Lead </a:t>
            </a:r>
          </a:p>
          <a:p>
            <a:pPr lvl="1">
              <a:buFont typeface="Arial" panose="020B0604020202020204" pitchFamily="34" charset="0"/>
              <a:buChar char="•"/>
            </a:pPr>
            <a:r>
              <a:rPr lang="en-AU" sz="2800" dirty="0"/>
              <a:t>Emily Brodie, Industry Readiness Lead</a:t>
            </a:r>
          </a:p>
          <a:p>
            <a:pPr lvl="1">
              <a:buFont typeface="Arial" panose="020B0604020202020204" pitchFamily="34" charset="0"/>
              <a:buChar char="•"/>
            </a:pPr>
            <a:r>
              <a:rPr lang="en-AU" sz="2800" dirty="0"/>
              <a:t>Greg Minney, Readiness Lead</a:t>
            </a:r>
          </a:p>
          <a:p>
            <a:pPr lvl="1">
              <a:buFont typeface="Arial" panose="020B0604020202020204" pitchFamily="34" charset="0"/>
              <a:buChar char="•"/>
            </a:pPr>
            <a:endParaRPr lang="en-AU" sz="2800" dirty="0"/>
          </a:p>
          <a:p>
            <a:pPr marL="0" indent="-96837">
              <a:buNone/>
            </a:pPr>
            <a:r>
              <a:rPr lang="en-AU" sz="3200" dirty="0"/>
              <a:t>5MS webpage: </a:t>
            </a:r>
            <a:r>
              <a:rPr lang="en-AU" sz="3200" dirty="0">
                <a:hlinkClick r:id="rId2"/>
              </a:rPr>
              <a:t>http://www.aemo.com.au/Electricity/National-Electricity-Market-NEM/Five-Minute-Settlement</a:t>
            </a:r>
            <a:endParaRPr lang="en-AU" sz="3200" dirty="0"/>
          </a:p>
          <a:p>
            <a:pPr>
              <a:buFont typeface="Arial" panose="020B0604020202020204" pitchFamily="34" charset="0"/>
              <a:buChar char="•"/>
            </a:pPr>
            <a:endParaRPr lang="en-AU" sz="3200" dirty="0"/>
          </a:p>
        </p:txBody>
      </p:sp>
      <p:sp>
        <p:nvSpPr>
          <p:cNvPr id="4" name="Slide Number Placeholder 5">
            <a:extLst>
              <a:ext uri="{FF2B5EF4-FFF2-40B4-BE49-F238E27FC236}">
                <a16:creationId xmlns:a16="http://schemas.microsoft.com/office/drawing/2014/main" id="{5B375134-5553-4610-9705-C95871DFD151}"/>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a:t>
            </a:fld>
            <a:endParaRPr lang="en-AU"/>
          </a:p>
        </p:txBody>
      </p:sp>
    </p:spTree>
    <p:extLst>
      <p:ext uri="{BB962C8B-B14F-4D97-AF65-F5344CB8AC3E}">
        <p14:creationId xmlns:p14="http://schemas.microsoft.com/office/powerpoint/2010/main" val="279878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749E-EC9B-4540-A30F-9F9E917B96D3}"/>
              </a:ext>
            </a:extLst>
          </p:cNvPr>
          <p:cNvSpPr>
            <a:spLocks noGrp="1"/>
          </p:cNvSpPr>
          <p:nvPr>
            <p:ph type="title"/>
          </p:nvPr>
        </p:nvSpPr>
        <p:spPr/>
        <p:txBody>
          <a:bodyPr/>
          <a:lstStyle/>
          <a:p>
            <a:r>
              <a:rPr lang="en-AU" dirty="0"/>
              <a:t>Preview</a:t>
            </a:r>
          </a:p>
        </p:txBody>
      </p:sp>
      <p:sp>
        <p:nvSpPr>
          <p:cNvPr id="5" name="Content Placeholder 4">
            <a:extLst>
              <a:ext uri="{FF2B5EF4-FFF2-40B4-BE49-F238E27FC236}">
                <a16:creationId xmlns:a16="http://schemas.microsoft.com/office/drawing/2014/main" id="{54F667E6-EA9A-4866-AE48-5C607699469C}"/>
              </a:ext>
            </a:extLst>
          </p:cNvPr>
          <p:cNvSpPr>
            <a:spLocks noGrp="1"/>
          </p:cNvSpPr>
          <p:nvPr>
            <p:ph sz="half" idx="1"/>
          </p:nvPr>
        </p:nvSpPr>
        <p:spPr>
          <a:xfrm>
            <a:off x="206547" y="2373753"/>
            <a:ext cx="2956937" cy="3815919"/>
          </a:xfrm>
        </p:spPr>
        <p:txBody>
          <a:bodyPr>
            <a:normAutofit/>
          </a:bodyPr>
          <a:lstStyle/>
          <a:p>
            <a:pPr>
              <a:lnSpc>
                <a:spcPct val="100000"/>
              </a:lnSpc>
            </a:pPr>
            <a:r>
              <a:rPr lang="en-AU" sz="1403" dirty="0"/>
              <a:t>Preview bids before submission </a:t>
            </a:r>
          </a:p>
          <a:p>
            <a:pPr>
              <a:lnSpc>
                <a:spcPct val="100000"/>
              </a:lnSpc>
            </a:pPr>
            <a:r>
              <a:rPr lang="en-AU" sz="1403" dirty="0"/>
              <a:t>View condensed form before submission </a:t>
            </a:r>
          </a:p>
        </p:txBody>
      </p:sp>
      <p:pic>
        <p:nvPicPr>
          <p:cNvPr id="7" name="Picture 6">
            <a:extLst>
              <a:ext uri="{FF2B5EF4-FFF2-40B4-BE49-F238E27FC236}">
                <a16:creationId xmlns:a16="http://schemas.microsoft.com/office/drawing/2014/main" id="{DDA65860-9114-40E0-A4F1-7818835A5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737" y="2373753"/>
            <a:ext cx="7235660" cy="3490455"/>
          </a:xfrm>
          <a:prstGeom prst="rect">
            <a:avLst/>
          </a:prstGeom>
        </p:spPr>
      </p:pic>
      <p:sp>
        <p:nvSpPr>
          <p:cNvPr id="6" name="Rectangle 5">
            <a:extLst>
              <a:ext uri="{FF2B5EF4-FFF2-40B4-BE49-F238E27FC236}">
                <a16:creationId xmlns:a16="http://schemas.microsoft.com/office/drawing/2014/main" id="{40C3B131-5846-45AA-9234-002694CBAB34}"/>
              </a:ext>
            </a:extLst>
          </p:cNvPr>
          <p:cNvSpPr/>
          <p:nvPr/>
        </p:nvSpPr>
        <p:spPr>
          <a:xfrm>
            <a:off x="3112388" y="4152618"/>
            <a:ext cx="1068961" cy="133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dirty="0"/>
          </a:p>
        </p:txBody>
      </p:sp>
      <p:sp>
        <p:nvSpPr>
          <p:cNvPr id="3" name="Slide Number Placeholder 2">
            <a:extLst>
              <a:ext uri="{FF2B5EF4-FFF2-40B4-BE49-F238E27FC236}">
                <a16:creationId xmlns:a16="http://schemas.microsoft.com/office/drawing/2014/main" id="{BBE2AFDE-7C1A-488E-BF25-E191299ECBAA}"/>
              </a:ext>
            </a:extLst>
          </p:cNvPr>
          <p:cNvSpPr>
            <a:spLocks noGrp="1"/>
          </p:cNvSpPr>
          <p:nvPr>
            <p:ph type="sldNum" sz="quarter" idx="12"/>
          </p:nvPr>
        </p:nvSpPr>
        <p:spPr/>
        <p:txBody>
          <a:bodyPr/>
          <a:lstStyle/>
          <a:p>
            <a:fld id="{4EC81F68-4976-451A-B2E9-79BCBD2F70CC}" type="slidenum">
              <a:rPr lang="en-AU" smtClean="0"/>
              <a:t>50</a:t>
            </a:fld>
            <a:endParaRPr lang="en-AU" dirty="0"/>
          </a:p>
        </p:txBody>
      </p:sp>
    </p:spTree>
    <p:extLst>
      <p:ext uri="{BB962C8B-B14F-4D97-AF65-F5344CB8AC3E}">
        <p14:creationId xmlns:p14="http://schemas.microsoft.com/office/powerpoint/2010/main" val="1741810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749E-EC9B-4540-A30F-9F9E917B96D3}"/>
              </a:ext>
            </a:extLst>
          </p:cNvPr>
          <p:cNvSpPr>
            <a:spLocks noGrp="1"/>
          </p:cNvSpPr>
          <p:nvPr>
            <p:ph type="title"/>
          </p:nvPr>
        </p:nvSpPr>
        <p:spPr/>
        <p:txBody>
          <a:bodyPr/>
          <a:lstStyle/>
          <a:p>
            <a:r>
              <a:rPr lang="en-AU" dirty="0"/>
              <a:t>Submit JSON bid file</a:t>
            </a:r>
          </a:p>
        </p:txBody>
      </p:sp>
      <p:sp>
        <p:nvSpPr>
          <p:cNvPr id="5" name="Content Placeholder 4">
            <a:extLst>
              <a:ext uri="{FF2B5EF4-FFF2-40B4-BE49-F238E27FC236}">
                <a16:creationId xmlns:a16="http://schemas.microsoft.com/office/drawing/2014/main" id="{54F667E6-EA9A-4866-AE48-5C607699469C}"/>
              </a:ext>
            </a:extLst>
          </p:cNvPr>
          <p:cNvSpPr>
            <a:spLocks noGrp="1"/>
          </p:cNvSpPr>
          <p:nvPr>
            <p:ph sz="half" idx="1"/>
          </p:nvPr>
        </p:nvSpPr>
        <p:spPr>
          <a:xfrm>
            <a:off x="206547" y="2373753"/>
            <a:ext cx="2956937" cy="3815919"/>
          </a:xfrm>
        </p:spPr>
        <p:txBody>
          <a:bodyPr>
            <a:normAutofit/>
          </a:bodyPr>
          <a:lstStyle/>
          <a:p>
            <a:pPr>
              <a:lnSpc>
                <a:spcPct val="100000"/>
              </a:lnSpc>
            </a:pPr>
            <a:r>
              <a:rPr lang="en-AU" sz="1403" dirty="0"/>
              <a:t>Fallback for API and FTP submissions normally done using JSON data</a:t>
            </a:r>
          </a:p>
          <a:p>
            <a:pPr>
              <a:lnSpc>
                <a:spcPct val="100000"/>
              </a:lnSpc>
            </a:pPr>
            <a:r>
              <a:rPr lang="en-AU" sz="1403" dirty="0"/>
              <a:t>Allows multiple bids</a:t>
            </a:r>
          </a:p>
          <a:p>
            <a:pPr>
              <a:lnSpc>
                <a:spcPct val="100000"/>
              </a:lnSpc>
            </a:pPr>
            <a:r>
              <a:rPr lang="en-AU" sz="1403" dirty="0"/>
              <a:t>Submits directly</a:t>
            </a:r>
          </a:p>
        </p:txBody>
      </p:sp>
      <p:pic>
        <p:nvPicPr>
          <p:cNvPr id="4" name="Picture 3">
            <a:extLst>
              <a:ext uri="{FF2B5EF4-FFF2-40B4-BE49-F238E27FC236}">
                <a16:creationId xmlns:a16="http://schemas.microsoft.com/office/drawing/2014/main" id="{E49AF565-6DC9-43DF-BFD0-DEF7C98B7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005" y="2373753"/>
            <a:ext cx="7103637" cy="3427681"/>
          </a:xfrm>
          <a:prstGeom prst="rect">
            <a:avLst/>
          </a:prstGeom>
        </p:spPr>
      </p:pic>
      <p:sp>
        <p:nvSpPr>
          <p:cNvPr id="3" name="Slide Number Placeholder 2">
            <a:extLst>
              <a:ext uri="{FF2B5EF4-FFF2-40B4-BE49-F238E27FC236}">
                <a16:creationId xmlns:a16="http://schemas.microsoft.com/office/drawing/2014/main" id="{605BA1AC-BBA4-4990-A066-F21136661604}"/>
              </a:ext>
            </a:extLst>
          </p:cNvPr>
          <p:cNvSpPr>
            <a:spLocks noGrp="1"/>
          </p:cNvSpPr>
          <p:nvPr>
            <p:ph type="sldNum" sz="quarter" idx="12"/>
          </p:nvPr>
        </p:nvSpPr>
        <p:spPr/>
        <p:txBody>
          <a:bodyPr/>
          <a:lstStyle/>
          <a:p>
            <a:fld id="{4EC81F68-4976-451A-B2E9-79BCBD2F70CC}" type="slidenum">
              <a:rPr lang="en-AU" smtClean="0"/>
              <a:t>51</a:t>
            </a:fld>
            <a:endParaRPr lang="en-AU" dirty="0"/>
          </a:p>
        </p:txBody>
      </p:sp>
    </p:spTree>
    <p:extLst>
      <p:ext uri="{BB962C8B-B14F-4D97-AF65-F5344CB8AC3E}">
        <p14:creationId xmlns:p14="http://schemas.microsoft.com/office/powerpoint/2010/main" val="3973874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5D4-BE26-4ABD-A6F1-A9A6914E6C3F}"/>
              </a:ext>
            </a:extLst>
          </p:cNvPr>
          <p:cNvSpPr>
            <a:spLocks noGrp="1"/>
          </p:cNvSpPr>
          <p:nvPr>
            <p:ph type="title"/>
          </p:nvPr>
        </p:nvSpPr>
        <p:spPr/>
        <p:txBody>
          <a:bodyPr/>
          <a:lstStyle/>
          <a:p>
            <a:r>
              <a:rPr lang="en-AU" dirty="0"/>
              <a:t>Reallocations</a:t>
            </a:r>
          </a:p>
        </p:txBody>
      </p:sp>
      <p:sp>
        <p:nvSpPr>
          <p:cNvPr id="4" name="Text Placeholder 3">
            <a:extLst>
              <a:ext uri="{FF2B5EF4-FFF2-40B4-BE49-F238E27FC236}">
                <a16:creationId xmlns:a16="http://schemas.microsoft.com/office/drawing/2014/main" id="{D3EE306F-C49A-45F2-879A-6B17A679C160}"/>
              </a:ext>
            </a:extLst>
          </p:cNvPr>
          <p:cNvSpPr>
            <a:spLocks noGrp="1"/>
          </p:cNvSpPr>
          <p:nvPr>
            <p:ph type="body" idx="1"/>
          </p:nvPr>
        </p:nvSpPr>
        <p:spPr/>
        <p:txBody>
          <a:bodyPr>
            <a:normAutofit/>
          </a:bodyPr>
          <a:lstStyle/>
          <a:p>
            <a:pPr marL="0" indent="0">
              <a:buNone/>
            </a:pPr>
            <a:endParaRPr lang="en-AU" sz="3200" dirty="0"/>
          </a:p>
        </p:txBody>
      </p:sp>
      <p:sp>
        <p:nvSpPr>
          <p:cNvPr id="3" name="Slide Number Placeholder 2">
            <a:extLst>
              <a:ext uri="{FF2B5EF4-FFF2-40B4-BE49-F238E27FC236}">
                <a16:creationId xmlns:a16="http://schemas.microsoft.com/office/drawing/2014/main" id="{64610719-1530-4284-A830-F8646AC8E20A}"/>
              </a:ext>
            </a:extLst>
          </p:cNvPr>
          <p:cNvSpPr>
            <a:spLocks noGrp="1"/>
          </p:cNvSpPr>
          <p:nvPr>
            <p:ph type="sldNum" sz="quarter" idx="12"/>
          </p:nvPr>
        </p:nvSpPr>
        <p:spPr/>
        <p:txBody>
          <a:bodyPr/>
          <a:lstStyle/>
          <a:p>
            <a:fld id="{4EC81F68-4976-451A-B2E9-79BCBD2F70CC}" type="slidenum">
              <a:rPr lang="en-AU" smtClean="0"/>
              <a:t>52</a:t>
            </a:fld>
            <a:endParaRPr lang="en-AU" dirty="0"/>
          </a:p>
        </p:txBody>
      </p:sp>
    </p:spTree>
    <p:extLst>
      <p:ext uri="{BB962C8B-B14F-4D97-AF65-F5344CB8AC3E}">
        <p14:creationId xmlns:p14="http://schemas.microsoft.com/office/powerpoint/2010/main" val="248661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dirty="0"/>
              <a:t>Major updates</a:t>
            </a:r>
          </a:p>
        </p:txBody>
      </p:sp>
      <p:sp>
        <p:nvSpPr>
          <p:cNvPr id="5" name="Content Placeholder 4">
            <a:extLst>
              <a:ext uri="{FF2B5EF4-FFF2-40B4-BE49-F238E27FC236}">
                <a16:creationId xmlns:a16="http://schemas.microsoft.com/office/drawing/2014/main" id="{C7F1524D-0588-4A60-95C5-9EFB691FE415}"/>
              </a:ext>
            </a:extLst>
          </p:cNvPr>
          <p:cNvSpPr>
            <a:spLocks noGrp="1"/>
          </p:cNvSpPr>
          <p:nvPr>
            <p:ph sz="half" idx="1"/>
          </p:nvPr>
        </p:nvSpPr>
        <p:spPr>
          <a:xfrm>
            <a:off x="206547" y="1871877"/>
            <a:ext cx="10089597" cy="3815919"/>
          </a:xfrm>
        </p:spPr>
        <p:txBody>
          <a:bodyPr>
            <a:normAutofit/>
          </a:bodyPr>
          <a:lstStyle/>
          <a:p>
            <a:r>
              <a:rPr lang="en-AU" sz="2400" dirty="0"/>
              <a:t>New system supports 5-min intervals</a:t>
            </a:r>
          </a:p>
          <a:p>
            <a:r>
              <a:rPr lang="en-AU" sz="2400" dirty="0"/>
              <a:t>Ability to download and upload to and from CSV file format</a:t>
            </a:r>
          </a:p>
          <a:p>
            <a:r>
              <a:rPr lang="en-AU" sz="2400" dirty="0"/>
              <a:t>Improved authorisation confirmation</a:t>
            </a:r>
          </a:p>
          <a:p>
            <a:r>
              <a:rPr lang="en-AU" sz="2400" dirty="0"/>
              <a:t>Authorising party can now reject a submitted reallocation</a:t>
            </a:r>
          </a:p>
          <a:p>
            <a:r>
              <a:rPr lang="en-AU" sz="2400" dirty="0"/>
              <a:t>Selection of a calendar for applicable Public holidays</a:t>
            </a:r>
          </a:p>
          <a:p>
            <a:r>
              <a:rPr lang="en-AU" sz="2400" dirty="0"/>
              <a:t>Reverse or duplicate a reallocation</a:t>
            </a:r>
          </a:p>
          <a:p>
            <a:r>
              <a:rPr lang="en-AU" sz="2400" dirty="0"/>
              <a:t>Shape Reallocations</a:t>
            </a:r>
          </a:p>
          <a:p>
            <a:r>
              <a:rPr lang="en-AU" sz="2400" dirty="0"/>
              <a:t>Two new alerts: changes to reallocations and warning dates in production</a:t>
            </a:r>
          </a:p>
        </p:txBody>
      </p:sp>
      <p:sp>
        <p:nvSpPr>
          <p:cNvPr id="2" name="Slide Number Placeholder 1">
            <a:extLst>
              <a:ext uri="{FF2B5EF4-FFF2-40B4-BE49-F238E27FC236}">
                <a16:creationId xmlns:a16="http://schemas.microsoft.com/office/drawing/2014/main" id="{04AE00D7-1013-4E58-B7CD-B4253DB09F48}"/>
              </a:ext>
            </a:extLst>
          </p:cNvPr>
          <p:cNvSpPr>
            <a:spLocks noGrp="1"/>
          </p:cNvSpPr>
          <p:nvPr>
            <p:ph type="sldNum" sz="quarter" idx="12"/>
          </p:nvPr>
        </p:nvSpPr>
        <p:spPr/>
        <p:txBody>
          <a:bodyPr/>
          <a:lstStyle/>
          <a:p>
            <a:fld id="{4EC81F68-4976-451A-B2E9-79BCBD2F70CC}" type="slidenum">
              <a:rPr lang="en-AU" smtClean="0"/>
              <a:t>53</a:t>
            </a:fld>
            <a:endParaRPr lang="en-AU" dirty="0"/>
          </a:p>
        </p:txBody>
      </p:sp>
    </p:spTree>
    <p:extLst>
      <p:ext uri="{BB962C8B-B14F-4D97-AF65-F5344CB8AC3E}">
        <p14:creationId xmlns:p14="http://schemas.microsoft.com/office/powerpoint/2010/main" val="1950517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dirty="0"/>
              <a:t>Reallocation listing</a:t>
            </a:r>
          </a:p>
        </p:txBody>
      </p:sp>
      <p:sp>
        <p:nvSpPr>
          <p:cNvPr id="5" name="Content Placeholder 4">
            <a:extLst>
              <a:ext uri="{FF2B5EF4-FFF2-40B4-BE49-F238E27FC236}">
                <a16:creationId xmlns:a16="http://schemas.microsoft.com/office/drawing/2014/main" id="{C7F1524D-0588-4A60-95C5-9EFB691FE415}"/>
              </a:ext>
            </a:extLst>
          </p:cNvPr>
          <p:cNvSpPr>
            <a:spLocks noGrp="1"/>
          </p:cNvSpPr>
          <p:nvPr>
            <p:ph sz="half" idx="1"/>
          </p:nvPr>
        </p:nvSpPr>
        <p:spPr>
          <a:xfrm>
            <a:off x="206547" y="2373753"/>
            <a:ext cx="2375350" cy="3815919"/>
          </a:xfrm>
        </p:spPr>
        <p:txBody>
          <a:bodyPr>
            <a:normAutofit/>
          </a:bodyPr>
          <a:lstStyle/>
          <a:p>
            <a:r>
              <a:rPr lang="en-AU" sz="1403" dirty="0"/>
              <a:t>All reallocations at one place</a:t>
            </a:r>
          </a:p>
          <a:p>
            <a:r>
              <a:rPr lang="en-AU" sz="1403" dirty="0"/>
              <a:t>Easily find reallocations by their status</a:t>
            </a:r>
          </a:p>
          <a:p>
            <a:r>
              <a:rPr lang="en-AU" sz="1403" dirty="0"/>
              <a:t>Filter reallocations by creator, Region, agreement etc.</a:t>
            </a:r>
          </a:p>
          <a:p>
            <a:r>
              <a:rPr lang="en-AU" sz="1403" dirty="0"/>
              <a:t>Search reallocations</a:t>
            </a:r>
          </a:p>
          <a:p>
            <a:r>
              <a:rPr lang="en-AU" sz="1403" dirty="0"/>
              <a:t>Access public holiday calendars</a:t>
            </a:r>
          </a:p>
          <a:p>
            <a:r>
              <a:rPr lang="en-AU" sz="1403" dirty="0"/>
              <a:t>Export reallocation listing to CSV</a:t>
            </a:r>
          </a:p>
        </p:txBody>
      </p:sp>
      <p:pic>
        <p:nvPicPr>
          <p:cNvPr id="3" name="Picture 2">
            <a:extLst>
              <a:ext uri="{FF2B5EF4-FFF2-40B4-BE49-F238E27FC236}">
                <a16:creationId xmlns:a16="http://schemas.microsoft.com/office/drawing/2014/main" id="{A893EC84-7D90-4263-BE74-9A6E6D82B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128" y="2276668"/>
            <a:ext cx="8032925" cy="4493767"/>
          </a:xfrm>
          <a:prstGeom prst="rect">
            <a:avLst/>
          </a:prstGeom>
        </p:spPr>
      </p:pic>
      <p:sp>
        <p:nvSpPr>
          <p:cNvPr id="2" name="Slide Number Placeholder 1">
            <a:extLst>
              <a:ext uri="{FF2B5EF4-FFF2-40B4-BE49-F238E27FC236}">
                <a16:creationId xmlns:a16="http://schemas.microsoft.com/office/drawing/2014/main" id="{B3807C0E-B2C3-4F61-919B-85BAC767B52E}"/>
              </a:ext>
            </a:extLst>
          </p:cNvPr>
          <p:cNvSpPr>
            <a:spLocks noGrp="1"/>
          </p:cNvSpPr>
          <p:nvPr>
            <p:ph type="sldNum" sz="quarter" idx="12"/>
          </p:nvPr>
        </p:nvSpPr>
        <p:spPr/>
        <p:txBody>
          <a:bodyPr/>
          <a:lstStyle/>
          <a:p>
            <a:fld id="{4EC81F68-4976-451A-B2E9-79BCBD2F70CC}" type="slidenum">
              <a:rPr lang="en-AU" smtClean="0"/>
              <a:t>54</a:t>
            </a:fld>
            <a:endParaRPr lang="en-AU" dirty="0"/>
          </a:p>
        </p:txBody>
      </p:sp>
    </p:spTree>
    <p:extLst>
      <p:ext uri="{BB962C8B-B14F-4D97-AF65-F5344CB8AC3E}">
        <p14:creationId xmlns:p14="http://schemas.microsoft.com/office/powerpoint/2010/main" val="2456095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dirty="0"/>
              <a:t>Create reallocation</a:t>
            </a:r>
          </a:p>
        </p:txBody>
      </p:sp>
      <p:sp>
        <p:nvSpPr>
          <p:cNvPr id="5" name="Content Placeholder 4">
            <a:extLst>
              <a:ext uri="{FF2B5EF4-FFF2-40B4-BE49-F238E27FC236}">
                <a16:creationId xmlns:a16="http://schemas.microsoft.com/office/drawing/2014/main" id="{C7F1524D-0588-4A60-95C5-9EFB691FE415}"/>
              </a:ext>
            </a:extLst>
          </p:cNvPr>
          <p:cNvSpPr>
            <a:spLocks noGrp="1"/>
          </p:cNvSpPr>
          <p:nvPr>
            <p:ph sz="half" idx="1"/>
          </p:nvPr>
        </p:nvSpPr>
        <p:spPr>
          <a:xfrm>
            <a:off x="206547" y="2373753"/>
            <a:ext cx="2375350" cy="3815919"/>
          </a:xfrm>
        </p:spPr>
        <p:txBody>
          <a:bodyPr>
            <a:normAutofit/>
          </a:bodyPr>
          <a:lstStyle/>
          <a:p>
            <a:r>
              <a:rPr lang="en-AU" sz="1403" dirty="0"/>
              <a:t>5-min – 288 intervals</a:t>
            </a:r>
          </a:p>
          <a:p>
            <a:r>
              <a:rPr lang="en-AU" sz="1403" dirty="0"/>
              <a:t>Upload reallocations</a:t>
            </a:r>
          </a:p>
          <a:p>
            <a:r>
              <a:rPr lang="en-AU" sz="1403" dirty="0"/>
              <a:t>Quick-fill functionality to easily fill reallocation</a:t>
            </a:r>
          </a:p>
          <a:p>
            <a:r>
              <a:rPr lang="en-AU" sz="1403" dirty="0"/>
              <a:t>Preview reallocation before submitting – Have collapsed view</a:t>
            </a:r>
          </a:p>
          <a:p>
            <a:r>
              <a:rPr lang="en-AU" sz="1403" dirty="0"/>
              <a:t>Select public holiday calendar</a:t>
            </a:r>
          </a:p>
          <a:p>
            <a:r>
              <a:rPr lang="en-AU" sz="1403" dirty="0"/>
              <a:t>Shape reallocation</a:t>
            </a:r>
          </a:p>
          <a:p>
            <a:pPr marL="0" indent="0">
              <a:buNone/>
            </a:pPr>
            <a:endParaRPr lang="en-AU" sz="1403" dirty="0"/>
          </a:p>
        </p:txBody>
      </p:sp>
      <p:pic>
        <p:nvPicPr>
          <p:cNvPr id="3" name="Picture 2">
            <a:extLst>
              <a:ext uri="{FF2B5EF4-FFF2-40B4-BE49-F238E27FC236}">
                <a16:creationId xmlns:a16="http://schemas.microsoft.com/office/drawing/2014/main" id="{D6EF79D4-CBDE-4229-9C2F-A8C8DFD5A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97" y="1971901"/>
            <a:ext cx="7985189" cy="4619621"/>
          </a:xfrm>
          <a:prstGeom prst="rect">
            <a:avLst/>
          </a:prstGeom>
        </p:spPr>
      </p:pic>
      <p:sp>
        <p:nvSpPr>
          <p:cNvPr id="2" name="Slide Number Placeholder 1">
            <a:extLst>
              <a:ext uri="{FF2B5EF4-FFF2-40B4-BE49-F238E27FC236}">
                <a16:creationId xmlns:a16="http://schemas.microsoft.com/office/drawing/2014/main" id="{25A12998-3FBD-422E-9935-66802E36DE83}"/>
              </a:ext>
            </a:extLst>
          </p:cNvPr>
          <p:cNvSpPr>
            <a:spLocks noGrp="1"/>
          </p:cNvSpPr>
          <p:nvPr>
            <p:ph type="sldNum" sz="quarter" idx="12"/>
          </p:nvPr>
        </p:nvSpPr>
        <p:spPr/>
        <p:txBody>
          <a:bodyPr/>
          <a:lstStyle/>
          <a:p>
            <a:fld id="{4EC81F68-4976-451A-B2E9-79BCBD2F70CC}" type="slidenum">
              <a:rPr lang="en-AU" smtClean="0"/>
              <a:t>55</a:t>
            </a:fld>
            <a:endParaRPr lang="en-AU" dirty="0"/>
          </a:p>
        </p:txBody>
      </p:sp>
    </p:spTree>
    <p:extLst>
      <p:ext uri="{BB962C8B-B14F-4D97-AF65-F5344CB8AC3E}">
        <p14:creationId xmlns:p14="http://schemas.microsoft.com/office/powerpoint/2010/main" val="1243620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a:t>Authorise </a:t>
            </a:r>
            <a:r>
              <a:rPr lang="en-AU" dirty="0"/>
              <a:t>reallocation</a:t>
            </a:r>
          </a:p>
        </p:txBody>
      </p:sp>
      <p:pic>
        <p:nvPicPr>
          <p:cNvPr id="10" name="Picture 9">
            <a:extLst>
              <a:ext uri="{FF2B5EF4-FFF2-40B4-BE49-F238E27FC236}">
                <a16:creationId xmlns:a16="http://schemas.microsoft.com/office/drawing/2014/main" id="{652E1912-3A7E-4FBB-BC02-FE743F19B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1" y="1755449"/>
            <a:ext cx="10353485" cy="5804226"/>
          </a:xfrm>
          <a:prstGeom prst="rect">
            <a:avLst/>
          </a:prstGeom>
        </p:spPr>
      </p:pic>
      <p:sp>
        <p:nvSpPr>
          <p:cNvPr id="2" name="Slide Number Placeholder 1">
            <a:extLst>
              <a:ext uri="{FF2B5EF4-FFF2-40B4-BE49-F238E27FC236}">
                <a16:creationId xmlns:a16="http://schemas.microsoft.com/office/drawing/2014/main" id="{A49D5BA7-3843-4EAF-A945-6CD8C9427B33}"/>
              </a:ext>
            </a:extLst>
          </p:cNvPr>
          <p:cNvSpPr>
            <a:spLocks noGrp="1"/>
          </p:cNvSpPr>
          <p:nvPr>
            <p:ph type="sldNum" sz="quarter" idx="12"/>
          </p:nvPr>
        </p:nvSpPr>
        <p:spPr/>
        <p:txBody>
          <a:bodyPr/>
          <a:lstStyle/>
          <a:p>
            <a:fld id="{4EC81F68-4976-451A-B2E9-79BCBD2F70CC}" type="slidenum">
              <a:rPr lang="en-AU" smtClean="0"/>
              <a:t>56</a:t>
            </a:fld>
            <a:endParaRPr lang="en-AU" dirty="0"/>
          </a:p>
        </p:txBody>
      </p:sp>
    </p:spTree>
    <p:extLst>
      <p:ext uri="{BB962C8B-B14F-4D97-AF65-F5344CB8AC3E}">
        <p14:creationId xmlns:p14="http://schemas.microsoft.com/office/powerpoint/2010/main" val="4151599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75E1-73DD-42B7-9B2B-548CB4D44D73}"/>
              </a:ext>
            </a:extLst>
          </p:cNvPr>
          <p:cNvSpPr>
            <a:spLocks noGrp="1"/>
          </p:cNvSpPr>
          <p:nvPr>
            <p:ph type="title"/>
          </p:nvPr>
        </p:nvSpPr>
        <p:spPr/>
        <p:txBody>
          <a:bodyPr/>
          <a:lstStyle/>
          <a:p>
            <a:r>
              <a:rPr lang="en-AU" dirty="0"/>
              <a:t>Authorise reallocation</a:t>
            </a:r>
          </a:p>
        </p:txBody>
      </p:sp>
      <p:pic>
        <p:nvPicPr>
          <p:cNvPr id="3" name="Picture 2">
            <a:extLst>
              <a:ext uri="{FF2B5EF4-FFF2-40B4-BE49-F238E27FC236}">
                <a16:creationId xmlns:a16="http://schemas.microsoft.com/office/drawing/2014/main" id="{88A8244D-634B-4E32-AC0E-9723BE0A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7" y="1692879"/>
            <a:ext cx="10198037" cy="5716302"/>
          </a:xfrm>
          <a:prstGeom prst="rect">
            <a:avLst/>
          </a:prstGeom>
        </p:spPr>
      </p:pic>
      <p:sp>
        <p:nvSpPr>
          <p:cNvPr id="2" name="Slide Number Placeholder 1">
            <a:extLst>
              <a:ext uri="{FF2B5EF4-FFF2-40B4-BE49-F238E27FC236}">
                <a16:creationId xmlns:a16="http://schemas.microsoft.com/office/drawing/2014/main" id="{EE4FC389-F35B-4108-90A6-49F5313E1C51}"/>
              </a:ext>
            </a:extLst>
          </p:cNvPr>
          <p:cNvSpPr>
            <a:spLocks noGrp="1"/>
          </p:cNvSpPr>
          <p:nvPr>
            <p:ph type="sldNum" sz="quarter" idx="12"/>
          </p:nvPr>
        </p:nvSpPr>
        <p:spPr/>
        <p:txBody>
          <a:bodyPr/>
          <a:lstStyle/>
          <a:p>
            <a:fld id="{4EC81F68-4976-451A-B2E9-79BCBD2F70CC}" type="slidenum">
              <a:rPr lang="en-AU" smtClean="0"/>
              <a:t>57</a:t>
            </a:fld>
            <a:endParaRPr lang="en-AU" dirty="0"/>
          </a:p>
        </p:txBody>
      </p:sp>
    </p:spTree>
    <p:extLst>
      <p:ext uri="{BB962C8B-B14F-4D97-AF65-F5344CB8AC3E}">
        <p14:creationId xmlns:p14="http://schemas.microsoft.com/office/powerpoint/2010/main" val="2337436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9E0F-2093-4B59-931B-11DE4DB72EDB}"/>
              </a:ext>
            </a:extLst>
          </p:cNvPr>
          <p:cNvSpPr>
            <a:spLocks noGrp="1"/>
          </p:cNvSpPr>
          <p:nvPr>
            <p:ph type="title"/>
          </p:nvPr>
        </p:nvSpPr>
        <p:spPr/>
        <p:txBody>
          <a:bodyPr/>
          <a:lstStyle/>
          <a:p>
            <a:r>
              <a:rPr lang="en-AU" dirty="0"/>
              <a:t>Web user interface feedback</a:t>
            </a:r>
          </a:p>
        </p:txBody>
      </p:sp>
      <p:sp>
        <p:nvSpPr>
          <p:cNvPr id="3" name="Content Placeholder 2">
            <a:extLst>
              <a:ext uri="{FF2B5EF4-FFF2-40B4-BE49-F238E27FC236}">
                <a16:creationId xmlns:a16="http://schemas.microsoft.com/office/drawing/2014/main" id="{4448723A-1EF7-4A78-B828-344258F81F07}"/>
              </a:ext>
            </a:extLst>
          </p:cNvPr>
          <p:cNvSpPr>
            <a:spLocks noGrp="1"/>
          </p:cNvSpPr>
          <p:nvPr>
            <p:ph idx="1"/>
          </p:nvPr>
        </p:nvSpPr>
        <p:spPr/>
        <p:txBody>
          <a:bodyPr>
            <a:normAutofit/>
          </a:bodyPr>
          <a:lstStyle/>
          <a:p>
            <a:pPr marL="250603" indent="-250603"/>
            <a:r>
              <a:rPr lang="en-AU" sz="2105" dirty="0"/>
              <a:t>We encourage further feedback:</a:t>
            </a:r>
          </a:p>
          <a:p>
            <a:pPr marL="651567" lvl="1" indent="-250603"/>
            <a:r>
              <a:rPr lang="en-AU" sz="1754" dirty="0"/>
              <a:t>Available in Staging from 29 November for use and feedback</a:t>
            </a:r>
          </a:p>
          <a:p>
            <a:pPr marL="651567" lvl="1" indent="-250603"/>
            <a:r>
              <a:rPr lang="en-AU" sz="1754" dirty="0"/>
              <a:t>Email us at 5ms@aemo.com.au</a:t>
            </a:r>
          </a:p>
          <a:p>
            <a:pPr marL="250603" indent="-250603"/>
            <a:endParaRPr lang="en-AU" sz="2105" dirty="0"/>
          </a:p>
          <a:p>
            <a:pPr marL="250603" indent="-250603"/>
            <a:r>
              <a:rPr lang="en-AU" sz="2105" dirty="0"/>
              <a:t>Feedback to date has been:</a:t>
            </a:r>
          </a:p>
          <a:p>
            <a:pPr marL="651567" lvl="1" indent="-250603"/>
            <a:r>
              <a:rPr lang="en-AU" sz="1754" dirty="0"/>
              <a:t>From Dispatch Focus group</a:t>
            </a:r>
          </a:p>
          <a:p>
            <a:pPr marL="651567" lvl="1" indent="-250603"/>
            <a:r>
              <a:rPr lang="en-AU" sz="1754" dirty="0"/>
              <a:t>Suggestions from participants at various platforms</a:t>
            </a:r>
          </a:p>
          <a:p>
            <a:pPr marL="651567" lvl="1" indent="-250603"/>
            <a:r>
              <a:rPr lang="en-AU" sz="1754" dirty="0"/>
              <a:t>From the Clean Energy Council Webinar for small renewables</a:t>
            </a:r>
          </a:p>
          <a:p>
            <a:pPr marL="250603" indent="-250603"/>
            <a:endParaRPr lang="en-AU" sz="2105" dirty="0"/>
          </a:p>
          <a:p>
            <a:pPr marL="250603" indent="-250603"/>
            <a:endParaRPr lang="en-AU" sz="2105" dirty="0"/>
          </a:p>
          <a:p>
            <a:pPr marL="250603" indent="-250603"/>
            <a:endParaRPr lang="en-AU" sz="2105" dirty="0"/>
          </a:p>
          <a:p>
            <a:pPr marL="250603" indent="-250603"/>
            <a:endParaRPr lang="en-AU" sz="2105" dirty="0"/>
          </a:p>
        </p:txBody>
      </p:sp>
      <p:sp>
        <p:nvSpPr>
          <p:cNvPr id="4" name="Slide Number Placeholder 3">
            <a:extLst>
              <a:ext uri="{FF2B5EF4-FFF2-40B4-BE49-F238E27FC236}">
                <a16:creationId xmlns:a16="http://schemas.microsoft.com/office/drawing/2014/main" id="{7D61ABB6-720B-41A9-B796-092788554C73}"/>
              </a:ext>
            </a:extLst>
          </p:cNvPr>
          <p:cNvSpPr>
            <a:spLocks noGrp="1"/>
          </p:cNvSpPr>
          <p:nvPr>
            <p:ph type="sldNum" sz="quarter" idx="12"/>
          </p:nvPr>
        </p:nvSpPr>
        <p:spPr/>
        <p:txBody>
          <a:bodyPr/>
          <a:lstStyle/>
          <a:p>
            <a:fld id="{4EC81F68-4976-451A-B2E9-79BCBD2F70CC}" type="slidenum">
              <a:rPr lang="en-AU" smtClean="0"/>
              <a:t>58</a:t>
            </a:fld>
            <a:endParaRPr lang="en-AU" dirty="0"/>
          </a:p>
        </p:txBody>
      </p:sp>
    </p:spTree>
    <p:extLst>
      <p:ext uri="{BB962C8B-B14F-4D97-AF65-F5344CB8AC3E}">
        <p14:creationId xmlns:p14="http://schemas.microsoft.com/office/powerpoint/2010/main" val="3772233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normAutofit fontScale="90000"/>
          </a:bodyPr>
          <a:lstStyle/>
          <a:p>
            <a:r>
              <a:rPr lang="en-AU" dirty="0"/>
              <a:t>Readiness Reporting – how will we understand </a:t>
            </a:r>
            <a:r>
              <a:rPr lang="en-AU"/>
              <a:t>market readiness?</a:t>
            </a:r>
            <a:br>
              <a:rPr lang="en-AU" dirty="0"/>
            </a:br>
            <a:endParaRPr lang="en-AU" dirty="0"/>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Greg Minney</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59</a:t>
            </a:fld>
            <a:endParaRPr lang="en-AU" dirty="0"/>
          </a:p>
        </p:txBody>
      </p:sp>
    </p:spTree>
    <p:extLst>
      <p:ext uri="{BB962C8B-B14F-4D97-AF65-F5344CB8AC3E}">
        <p14:creationId xmlns:p14="http://schemas.microsoft.com/office/powerpoint/2010/main" val="409616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5D4-BE26-4ABD-A6F1-A9A6914E6C3F}"/>
              </a:ext>
            </a:extLst>
          </p:cNvPr>
          <p:cNvSpPr>
            <a:spLocks noGrp="1"/>
          </p:cNvSpPr>
          <p:nvPr>
            <p:ph type="title"/>
          </p:nvPr>
        </p:nvSpPr>
        <p:spPr/>
        <p:txBody>
          <a:bodyPr/>
          <a:lstStyle/>
          <a:p>
            <a:r>
              <a:rPr lang="en-AU" dirty="0"/>
              <a:t>Questions &amp; Feedback</a:t>
            </a:r>
          </a:p>
        </p:txBody>
      </p:sp>
      <p:sp>
        <p:nvSpPr>
          <p:cNvPr id="3" name="Slide Number Placeholder 2">
            <a:extLst>
              <a:ext uri="{FF2B5EF4-FFF2-40B4-BE49-F238E27FC236}">
                <a16:creationId xmlns:a16="http://schemas.microsoft.com/office/drawing/2014/main" id="{64610719-1530-4284-A830-F8646AC8E20A}"/>
              </a:ext>
            </a:extLst>
          </p:cNvPr>
          <p:cNvSpPr>
            <a:spLocks noGrp="1"/>
          </p:cNvSpPr>
          <p:nvPr>
            <p:ph type="sldNum" sz="quarter" idx="12"/>
          </p:nvPr>
        </p:nvSpPr>
        <p:spPr/>
        <p:txBody>
          <a:bodyPr/>
          <a:lstStyle/>
          <a:p>
            <a:fld id="{4EC81F68-4976-451A-B2E9-79BCBD2F70CC}" type="slidenum">
              <a:rPr lang="en-AU" smtClean="0"/>
              <a:t>6</a:t>
            </a:fld>
            <a:endParaRPr lang="en-AU" dirty="0"/>
          </a:p>
        </p:txBody>
      </p:sp>
      <p:sp>
        <p:nvSpPr>
          <p:cNvPr id="4" name="Text Placeholder 3">
            <a:extLst>
              <a:ext uri="{FF2B5EF4-FFF2-40B4-BE49-F238E27FC236}">
                <a16:creationId xmlns:a16="http://schemas.microsoft.com/office/drawing/2014/main" id="{D3EE306F-C49A-45F2-879A-6B17A679C160}"/>
              </a:ext>
            </a:extLst>
          </p:cNvPr>
          <p:cNvSpPr>
            <a:spLocks noGrp="1"/>
          </p:cNvSpPr>
          <p:nvPr>
            <p:ph type="body" sz="quarter" idx="13"/>
          </p:nvPr>
        </p:nvSpPr>
        <p:spPr/>
        <p:txBody>
          <a:bodyPr>
            <a:normAutofit/>
          </a:bodyPr>
          <a:lstStyle/>
          <a:p>
            <a:pPr marL="0" indent="0">
              <a:buNone/>
            </a:pPr>
            <a:r>
              <a:rPr lang="en-AU" sz="3200" dirty="0"/>
              <a:t>Feel free to ask questions throughout the session via:</a:t>
            </a:r>
          </a:p>
          <a:p>
            <a:pPr marL="342900" indent="-342900">
              <a:buFontTx/>
              <a:buChar char="-"/>
            </a:pPr>
            <a:r>
              <a:rPr lang="en-AU" sz="3200" dirty="0"/>
              <a:t>WebEx comments</a:t>
            </a:r>
          </a:p>
          <a:p>
            <a:pPr marL="0" indent="0">
              <a:buNone/>
            </a:pPr>
            <a:endParaRPr lang="en-AU" sz="3200" dirty="0"/>
          </a:p>
          <a:p>
            <a:pPr marL="0" indent="0">
              <a:buNone/>
            </a:pPr>
            <a:r>
              <a:rPr lang="en-AU" sz="3200" dirty="0"/>
              <a:t>For more detailed questions, for questions after the session or for engagement feedback:</a:t>
            </a:r>
          </a:p>
          <a:p>
            <a:pPr marL="342900" indent="-342900">
              <a:buFontTx/>
              <a:buChar char="-"/>
            </a:pPr>
            <a:r>
              <a:rPr lang="en-AU" sz="3200" dirty="0">
                <a:hlinkClick r:id="rId2"/>
              </a:rPr>
              <a:t>5ms@aemo.com.au</a:t>
            </a:r>
            <a:endParaRPr lang="en-AU" sz="3200" dirty="0"/>
          </a:p>
          <a:p>
            <a:pPr marL="342900" indent="-342900">
              <a:buFontTx/>
              <a:buChar char="-"/>
            </a:pPr>
            <a:endParaRPr lang="en-AU" sz="3200" dirty="0"/>
          </a:p>
          <a:p>
            <a:pPr marL="0" indent="0">
              <a:buNone/>
            </a:pPr>
            <a:endParaRPr lang="en-AU" sz="3200" dirty="0"/>
          </a:p>
        </p:txBody>
      </p:sp>
    </p:spTree>
    <p:extLst>
      <p:ext uri="{BB962C8B-B14F-4D97-AF65-F5344CB8AC3E}">
        <p14:creationId xmlns:p14="http://schemas.microsoft.com/office/powerpoint/2010/main" val="1851367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2BA6-4815-43E3-9A4C-3E13E1D93F0D}"/>
              </a:ext>
            </a:extLst>
          </p:cNvPr>
          <p:cNvSpPr>
            <a:spLocks noGrp="1"/>
          </p:cNvSpPr>
          <p:nvPr>
            <p:ph type="title"/>
          </p:nvPr>
        </p:nvSpPr>
        <p:spPr/>
        <p:txBody>
          <a:bodyPr/>
          <a:lstStyle/>
          <a:p>
            <a:r>
              <a:rPr lang="en-AU" dirty="0"/>
              <a:t>Readiness reporting approach</a:t>
            </a:r>
          </a:p>
        </p:txBody>
      </p:sp>
      <p:sp>
        <p:nvSpPr>
          <p:cNvPr id="3" name="Content Placeholder 2">
            <a:extLst>
              <a:ext uri="{FF2B5EF4-FFF2-40B4-BE49-F238E27FC236}">
                <a16:creationId xmlns:a16="http://schemas.microsoft.com/office/drawing/2014/main" id="{F2ACC3DA-1D37-436B-9122-FCEEF8046A08}"/>
              </a:ext>
            </a:extLst>
          </p:cNvPr>
          <p:cNvSpPr>
            <a:spLocks noGrp="1"/>
          </p:cNvSpPr>
          <p:nvPr>
            <p:ph idx="1"/>
          </p:nvPr>
        </p:nvSpPr>
        <p:spPr/>
        <p:txBody>
          <a:bodyPr>
            <a:normAutofit fontScale="77500" lnSpcReduction="20000"/>
          </a:bodyPr>
          <a:lstStyle/>
          <a:p>
            <a:r>
              <a:rPr lang="en-AU" dirty="0"/>
              <a:t>Objective:</a:t>
            </a:r>
          </a:p>
          <a:p>
            <a:pPr marL="400965" lvl="1" indent="0">
              <a:buNone/>
            </a:pPr>
            <a:r>
              <a:rPr lang="en-AU" i="1" dirty="0"/>
              <a:t>To facilitate readiness reporting throughout the implementation phase of 5MS and GS so that AEMO, NEM participants and other interested stakeholders have an accurate assessment of industry’s readiness for the various 5MS and GS market system “go-lives”, transitional activities and commencements.</a:t>
            </a:r>
            <a:endParaRPr lang="en-AU" dirty="0"/>
          </a:p>
          <a:p>
            <a:r>
              <a:rPr lang="en-AU" dirty="0"/>
              <a:t>Key Principles:</a:t>
            </a:r>
          </a:p>
          <a:p>
            <a:pPr marL="858165" lvl="1" indent="-457200">
              <a:buFont typeface="+mj-lt"/>
              <a:buAutoNum type="arabicPeriod"/>
            </a:pPr>
            <a:r>
              <a:rPr lang="en-AU" b="1" dirty="0"/>
              <a:t>Industry participation </a:t>
            </a:r>
            <a:r>
              <a:rPr lang="en-AU" dirty="0"/>
              <a:t>in the readiness reporting process is </a:t>
            </a:r>
            <a:r>
              <a:rPr lang="en-AU" b="1" dirty="0"/>
              <a:t>voluntary but strongly encouraged </a:t>
            </a:r>
            <a:r>
              <a:rPr lang="en-AU" dirty="0"/>
              <a:t>and in the interest of all participants.</a:t>
            </a:r>
          </a:p>
          <a:p>
            <a:pPr marL="858165" lvl="1" indent="-457200">
              <a:buFont typeface="+mj-lt"/>
              <a:buAutoNum type="arabicPeriod"/>
            </a:pPr>
            <a:r>
              <a:rPr lang="en-AU" b="1" dirty="0"/>
              <a:t>Participants</a:t>
            </a:r>
            <a:r>
              <a:rPr lang="en-AU" dirty="0"/>
              <a:t> are responsible for establishing their own appropriate </a:t>
            </a:r>
            <a:r>
              <a:rPr lang="en-AU" b="1" dirty="0"/>
              <a:t>project schedule baselines </a:t>
            </a:r>
            <a:r>
              <a:rPr lang="en-AU" dirty="0"/>
              <a:t>and reporting their status against these. </a:t>
            </a:r>
          </a:p>
          <a:p>
            <a:pPr marL="858165" lvl="1" indent="-457200">
              <a:buFont typeface="+mj-lt"/>
              <a:buAutoNum type="arabicPeriod"/>
            </a:pPr>
            <a:r>
              <a:rPr lang="en-AU" dirty="0"/>
              <a:t>Participants will submit </a:t>
            </a:r>
            <a:r>
              <a:rPr lang="en-AU" b="1" dirty="0"/>
              <a:t>open and honest self-assessments </a:t>
            </a:r>
            <a:r>
              <a:rPr lang="en-AU" dirty="0"/>
              <a:t>of their readiness status, following a framework and format set out in the Industry readiness reporting plan. </a:t>
            </a:r>
          </a:p>
          <a:p>
            <a:pPr marL="858165" lvl="1" indent="-457200">
              <a:buFont typeface="+mj-lt"/>
              <a:buAutoNum type="arabicPeriod"/>
            </a:pPr>
            <a:r>
              <a:rPr lang="en-AU" dirty="0"/>
              <a:t>Readiness reporting information will be collated and </a:t>
            </a:r>
            <a:r>
              <a:rPr lang="en-AU" b="1" dirty="0"/>
              <a:t>submitted by an authorised person </a:t>
            </a:r>
            <a:r>
              <a:rPr lang="en-AU" dirty="0"/>
              <a:t>on behalf of their organisation. </a:t>
            </a:r>
          </a:p>
          <a:p>
            <a:pPr marL="858165" lvl="1" indent="-457200">
              <a:buFont typeface="+mj-lt"/>
              <a:buAutoNum type="arabicPeriod"/>
            </a:pPr>
            <a:r>
              <a:rPr lang="en-AU" dirty="0"/>
              <a:t>AEMO will develop and seek </a:t>
            </a:r>
            <a:r>
              <a:rPr lang="en-AU" b="1" dirty="0"/>
              <a:t>input from the RWG on readiness reporting criteria</a:t>
            </a:r>
            <a:r>
              <a:rPr lang="en-AU" dirty="0"/>
              <a:t>.</a:t>
            </a:r>
          </a:p>
          <a:p>
            <a:pPr marL="858165" lvl="1" indent="-457200">
              <a:buFont typeface="+mj-lt"/>
              <a:buAutoNum type="arabicPeriod"/>
            </a:pPr>
            <a:r>
              <a:rPr lang="en-AU" dirty="0"/>
              <a:t>Readiness reporting will be on a </a:t>
            </a:r>
            <a:r>
              <a:rPr lang="en-AU" b="1" dirty="0"/>
              <a:t>regular basis</a:t>
            </a:r>
            <a:r>
              <a:rPr lang="en-AU" dirty="0"/>
              <a:t>, following a </a:t>
            </a:r>
            <a:r>
              <a:rPr lang="en-AU" b="1" dirty="0"/>
              <a:t>defined calendar </a:t>
            </a:r>
            <a:r>
              <a:rPr lang="en-AU" dirty="0"/>
              <a:t>developed in collaboration with the RWG. In developing the reporting calendar, the effort of reporting will be balanced with the value of reporting. </a:t>
            </a:r>
          </a:p>
          <a:p>
            <a:pPr marL="858165" lvl="1" indent="-457200">
              <a:buFont typeface="+mj-lt"/>
              <a:buAutoNum type="arabicPeriod"/>
            </a:pPr>
            <a:r>
              <a:rPr lang="en-AU" dirty="0"/>
              <a:t>As far as practicable, </a:t>
            </a:r>
            <a:r>
              <a:rPr lang="en-AU" b="1" dirty="0"/>
              <a:t>changes</a:t>
            </a:r>
            <a:r>
              <a:rPr lang="en-AU" dirty="0"/>
              <a:t> to the readiness survey questionnaire will only occur </a:t>
            </a:r>
            <a:r>
              <a:rPr lang="en-AU" b="1" dirty="0"/>
              <a:t>where further detail is required</a:t>
            </a:r>
            <a:r>
              <a:rPr lang="en-AU" dirty="0"/>
              <a:t> on key criteria.</a:t>
            </a:r>
          </a:p>
          <a:p>
            <a:pPr marL="858165" lvl="1" indent="-457200">
              <a:buFont typeface="+mj-lt"/>
              <a:buAutoNum type="arabicPeriod"/>
            </a:pPr>
            <a:r>
              <a:rPr lang="en-AU" dirty="0"/>
              <a:t>AEMO will </a:t>
            </a:r>
            <a:r>
              <a:rPr lang="en-AU" b="1" dirty="0"/>
              <a:t>aggregate survey responses </a:t>
            </a:r>
            <a:r>
              <a:rPr lang="en-AU" dirty="0"/>
              <a:t>and prepare a Market Readiness Report following the approach defined in the readiness reporting plan</a:t>
            </a:r>
          </a:p>
          <a:p>
            <a:pPr marL="858165" lvl="1" indent="-457200">
              <a:buFont typeface="+mj-lt"/>
              <a:buAutoNum type="arabicPeriod"/>
            </a:pPr>
            <a:r>
              <a:rPr lang="en-AU" dirty="0"/>
              <a:t>All responses will be treated as </a:t>
            </a:r>
            <a:r>
              <a:rPr lang="en-AU" b="1" dirty="0"/>
              <a:t>strictly confidential </a:t>
            </a:r>
            <a:r>
              <a:rPr lang="en-AU" dirty="0"/>
              <a:t>in-line with AEMO policies. The results from any analysis will be </a:t>
            </a:r>
            <a:r>
              <a:rPr lang="en-AU" b="1" dirty="0"/>
              <a:t>reported in aggregate </a:t>
            </a:r>
            <a:r>
              <a:rPr lang="en-AU" dirty="0"/>
              <a:t>and no individual organisations will be identified or identifiable.</a:t>
            </a:r>
          </a:p>
          <a:p>
            <a:endParaRPr lang="en-AU" dirty="0"/>
          </a:p>
        </p:txBody>
      </p:sp>
      <p:sp>
        <p:nvSpPr>
          <p:cNvPr id="4" name="Slide Number Placeholder 3">
            <a:extLst>
              <a:ext uri="{FF2B5EF4-FFF2-40B4-BE49-F238E27FC236}">
                <a16:creationId xmlns:a16="http://schemas.microsoft.com/office/drawing/2014/main" id="{CB0576EB-79DD-4A83-83DE-DD327D6EB5FF}"/>
              </a:ext>
            </a:extLst>
          </p:cNvPr>
          <p:cNvSpPr>
            <a:spLocks noGrp="1"/>
          </p:cNvSpPr>
          <p:nvPr>
            <p:ph type="sldNum" sz="quarter" idx="12"/>
          </p:nvPr>
        </p:nvSpPr>
        <p:spPr/>
        <p:txBody>
          <a:bodyPr/>
          <a:lstStyle/>
          <a:p>
            <a:fld id="{4EC81F68-4976-451A-B2E9-79BCBD2F70CC}" type="slidenum">
              <a:rPr lang="en-AU" smtClean="0"/>
              <a:t>60</a:t>
            </a:fld>
            <a:endParaRPr lang="en-AU" dirty="0"/>
          </a:p>
        </p:txBody>
      </p:sp>
    </p:spTree>
    <p:extLst>
      <p:ext uri="{BB962C8B-B14F-4D97-AF65-F5344CB8AC3E}">
        <p14:creationId xmlns:p14="http://schemas.microsoft.com/office/powerpoint/2010/main" val="3047860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8F50-87B7-48DE-A5D1-5822F835C0F6}"/>
              </a:ext>
            </a:extLst>
          </p:cNvPr>
          <p:cNvSpPr>
            <a:spLocks noGrp="1"/>
          </p:cNvSpPr>
          <p:nvPr>
            <p:ph type="title"/>
          </p:nvPr>
        </p:nvSpPr>
        <p:spPr/>
        <p:txBody>
          <a:bodyPr/>
          <a:lstStyle/>
          <a:p>
            <a:r>
              <a:rPr lang="en-AU" dirty="0"/>
              <a:t>Reporting Criteria</a:t>
            </a:r>
          </a:p>
        </p:txBody>
      </p:sp>
      <p:sp>
        <p:nvSpPr>
          <p:cNvPr id="3" name="Content Placeholder 2">
            <a:extLst>
              <a:ext uri="{FF2B5EF4-FFF2-40B4-BE49-F238E27FC236}">
                <a16:creationId xmlns:a16="http://schemas.microsoft.com/office/drawing/2014/main" id="{553EA8F2-09A3-4CC2-BA28-C2BEE8427529}"/>
              </a:ext>
            </a:extLst>
          </p:cNvPr>
          <p:cNvSpPr>
            <a:spLocks noGrp="1"/>
          </p:cNvSpPr>
          <p:nvPr>
            <p:ph idx="1"/>
          </p:nvPr>
        </p:nvSpPr>
        <p:spPr/>
        <p:txBody>
          <a:bodyPr/>
          <a:lstStyle/>
          <a:p>
            <a:r>
              <a:rPr lang="en-AU" dirty="0"/>
              <a:t>General Readiness Criteria:</a:t>
            </a:r>
          </a:p>
          <a:p>
            <a:pPr lvl="1"/>
            <a:r>
              <a:rPr lang="en-AU" dirty="0"/>
              <a:t>Program establishment and progress</a:t>
            </a:r>
          </a:p>
          <a:p>
            <a:pPr lvl="1"/>
            <a:r>
              <a:rPr lang="en-AU" dirty="0"/>
              <a:t>Overall governance</a:t>
            </a:r>
          </a:p>
          <a:p>
            <a:pPr lvl="1"/>
            <a:r>
              <a:rPr lang="en-AU" dirty="0"/>
              <a:t>Common to all participants</a:t>
            </a:r>
          </a:p>
          <a:p>
            <a:r>
              <a:rPr lang="en-AU" dirty="0"/>
              <a:t>Specific Readiness Criteria</a:t>
            </a:r>
          </a:p>
          <a:p>
            <a:pPr lvl="1"/>
            <a:r>
              <a:rPr lang="en-AU" dirty="0"/>
              <a:t>Implementation of capability for 5MS/GS</a:t>
            </a:r>
          </a:p>
          <a:p>
            <a:pPr lvl="1"/>
            <a:r>
              <a:rPr lang="en-AU" dirty="0"/>
              <a:t>Specific to participant type, including AEMO</a:t>
            </a:r>
          </a:p>
          <a:p>
            <a:pPr lvl="1"/>
            <a:r>
              <a:rPr lang="en-AU" dirty="0"/>
              <a:t>Required for the successful operation of the market in 5MS/GS scenario</a:t>
            </a:r>
          </a:p>
          <a:p>
            <a:r>
              <a:rPr lang="en-AU" dirty="0"/>
              <a:t>Metering Transition Plan monitoring</a:t>
            </a:r>
          </a:p>
          <a:p>
            <a:pPr lvl="1"/>
            <a:r>
              <a:rPr lang="en-AU" dirty="0"/>
              <a:t>Monitors the status of metering transition activities defined in the Metering transition plan</a:t>
            </a:r>
          </a:p>
        </p:txBody>
      </p:sp>
      <p:sp>
        <p:nvSpPr>
          <p:cNvPr id="4" name="Slide Number Placeholder 3">
            <a:extLst>
              <a:ext uri="{FF2B5EF4-FFF2-40B4-BE49-F238E27FC236}">
                <a16:creationId xmlns:a16="http://schemas.microsoft.com/office/drawing/2014/main" id="{F84B4610-3DCF-48DE-87D4-281D5BC8AD7E}"/>
              </a:ext>
            </a:extLst>
          </p:cNvPr>
          <p:cNvSpPr>
            <a:spLocks noGrp="1"/>
          </p:cNvSpPr>
          <p:nvPr>
            <p:ph type="sldNum" sz="quarter" idx="12"/>
          </p:nvPr>
        </p:nvSpPr>
        <p:spPr/>
        <p:txBody>
          <a:bodyPr/>
          <a:lstStyle/>
          <a:p>
            <a:fld id="{4EC81F68-4976-451A-B2E9-79BCBD2F70CC}" type="slidenum">
              <a:rPr lang="en-AU" smtClean="0"/>
              <a:t>61</a:t>
            </a:fld>
            <a:endParaRPr lang="en-AU" dirty="0"/>
          </a:p>
        </p:txBody>
      </p:sp>
    </p:spTree>
    <p:extLst>
      <p:ext uri="{BB962C8B-B14F-4D97-AF65-F5344CB8AC3E}">
        <p14:creationId xmlns:p14="http://schemas.microsoft.com/office/powerpoint/2010/main" val="4103518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E06E-1B23-4949-B060-C6C99B0BD6DD}"/>
              </a:ext>
            </a:extLst>
          </p:cNvPr>
          <p:cNvSpPr>
            <a:spLocks noGrp="1"/>
          </p:cNvSpPr>
          <p:nvPr>
            <p:ph type="title"/>
          </p:nvPr>
        </p:nvSpPr>
        <p:spPr/>
        <p:txBody>
          <a:bodyPr/>
          <a:lstStyle/>
          <a:p>
            <a:r>
              <a:rPr lang="en-AU" dirty="0"/>
              <a:t>Timeframes</a:t>
            </a:r>
          </a:p>
        </p:txBody>
      </p:sp>
      <p:sp>
        <p:nvSpPr>
          <p:cNvPr id="4" name="Slide Number Placeholder 3">
            <a:extLst>
              <a:ext uri="{FF2B5EF4-FFF2-40B4-BE49-F238E27FC236}">
                <a16:creationId xmlns:a16="http://schemas.microsoft.com/office/drawing/2014/main" id="{0724055C-3E18-4757-B270-9AC814D39311}"/>
              </a:ext>
            </a:extLst>
          </p:cNvPr>
          <p:cNvSpPr>
            <a:spLocks noGrp="1"/>
          </p:cNvSpPr>
          <p:nvPr>
            <p:ph type="sldNum" sz="quarter" idx="12"/>
          </p:nvPr>
        </p:nvSpPr>
        <p:spPr/>
        <p:txBody>
          <a:bodyPr/>
          <a:lstStyle/>
          <a:p>
            <a:fld id="{4EC81F68-4976-451A-B2E9-79BCBD2F70CC}" type="slidenum">
              <a:rPr lang="en-AU" smtClean="0"/>
              <a:t>62</a:t>
            </a:fld>
            <a:endParaRPr lang="en-AU" dirty="0"/>
          </a:p>
        </p:txBody>
      </p:sp>
      <p:graphicFrame>
        <p:nvGraphicFramePr>
          <p:cNvPr id="5" name="Table 4">
            <a:extLst>
              <a:ext uri="{FF2B5EF4-FFF2-40B4-BE49-F238E27FC236}">
                <a16:creationId xmlns:a16="http://schemas.microsoft.com/office/drawing/2014/main" id="{37917A1E-02E7-4AB4-8006-230B765FA1A9}"/>
              </a:ext>
            </a:extLst>
          </p:cNvPr>
          <p:cNvGraphicFramePr>
            <a:graphicFrameLocks noGrp="1"/>
          </p:cNvGraphicFramePr>
          <p:nvPr>
            <p:extLst>
              <p:ext uri="{D42A27DB-BD31-4B8C-83A1-F6EECF244321}">
                <p14:modId xmlns:p14="http://schemas.microsoft.com/office/powerpoint/2010/main" val="1373341380"/>
              </p:ext>
            </p:extLst>
          </p:nvPr>
        </p:nvGraphicFramePr>
        <p:xfrm>
          <a:off x="2872454" y="2020824"/>
          <a:ext cx="4946903" cy="4286250"/>
        </p:xfrm>
        <a:graphic>
          <a:graphicData uri="http://schemas.openxmlformats.org/drawingml/2006/table">
            <a:tbl>
              <a:tblPr firstRow="1" firstCol="1">
                <a:tableStyleId>{5C22544A-7EE6-4342-B048-85BDC9FD1C3A}</a:tableStyleId>
              </a:tblPr>
              <a:tblGrid>
                <a:gridCol w="1144713">
                  <a:extLst>
                    <a:ext uri="{9D8B030D-6E8A-4147-A177-3AD203B41FA5}">
                      <a16:colId xmlns:a16="http://schemas.microsoft.com/office/drawing/2014/main" val="3171455082"/>
                    </a:ext>
                  </a:extLst>
                </a:gridCol>
                <a:gridCol w="3802190">
                  <a:extLst>
                    <a:ext uri="{9D8B030D-6E8A-4147-A177-3AD203B41FA5}">
                      <a16:colId xmlns:a16="http://schemas.microsoft.com/office/drawing/2014/main" val="2588090587"/>
                    </a:ext>
                  </a:extLst>
                </a:gridCol>
              </a:tblGrid>
              <a:tr h="270662">
                <a:tc>
                  <a:txBody>
                    <a:bodyPr/>
                    <a:lstStyle/>
                    <a:p>
                      <a:pPr algn="l">
                        <a:spcBef>
                          <a:spcPts val="200"/>
                        </a:spcBef>
                        <a:spcAft>
                          <a:spcPts val="200"/>
                        </a:spcAft>
                      </a:pPr>
                      <a:r>
                        <a:rPr lang="en-AU" sz="1400">
                          <a:effectLst/>
                        </a:rPr>
                        <a:t>Month</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dirty="0">
                          <a:effectLst/>
                        </a:rPr>
                        <a:t>Milestone</a:t>
                      </a:r>
                      <a:endParaRPr lang="en-AU" sz="1400" dirty="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704696364"/>
                  </a:ext>
                </a:extLst>
              </a:tr>
              <a:tr h="270662">
                <a:tc>
                  <a:txBody>
                    <a:bodyPr/>
                    <a:lstStyle/>
                    <a:p>
                      <a:pPr algn="l">
                        <a:spcBef>
                          <a:spcPts val="200"/>
                        </a:spcBef>
                        <a:spcAft>
                          <a:spcPts val="200"/>
                        </a:spcAft>
                      </a:pPr>
                      <a:r>
                        <a:rPr lang="en-AU" sz="1400">
                          <a:effectLst/>
                        </a:rPr>
                        <a:t>Jan-20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Release of detailed readiness reporting calendar</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258432071"/>
                  </a:ext>
                </a:extLst>
              </a:tr>
              <a:tr h="270662">
                <a:tc>
                  <a:txBody>
                    <a:bodyPr/>
                    <a:lstStyle/>
                    <a:p>
                      <a:pPr algn="l">
                        <a:spcBef>
                          <a:spcPts val="200"/>
                        </a:spcBef>
                        <a:spcAft>
                          <a:spcPts val="200"/>
                        </a:spcAft>
                      </a:pPr>
                      <a:r>
                        <a:rPr lang="en-AU" sz="1400">
                          <a:effectLst/>
                        </a:rPr>
                        <a:t>Feb-20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Readiness Assessment Questionnaire - Release 1</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3581604157"/>
                  </a:ext>
                </a:extLst>
              </a:tr>
              <a:tr h="270662">
                <a:tc>
                  <a:txBody>
                    <a:bodyPr/>
                    <a:lstStyle/>
                    <a:p>
                      <a:pPr algn="l">
                        <a:spcBef>
                          <a:spcPts val="200"/>
                        </a:spcBef>
                        <a:spcAft>
                          <a:spcPts val="200"/>
                        </a:spcAft>
                      </a:pPr>
                      <a:r>
                        <a:rPr lang="en-AU" sz="1400">
                          <a:effectLst/>
                        </a:rPr>
                        <a:t>Mar-20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Industry readiness reporting plan - Review point 1</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3990704"/>
                  </a:ext>
                </a:extLst>
              </a:tr>
              <a:tr h="270662">
                <a:tc>
                  <a:txBody>
                    <a:bodyPr/>
                    <a:lstStyle/>
                    <a:p>
                      <a:pPr algn="l">
                        <a:spcBef>
                          <a:spcPts val="200"/>
                        </a:spcBef>
                        <a:spcAft>
                          <a:spcPts val="200"/>
                        </a:spcAft>
                      </a:pPr>
                      <a:r>
                        <a:rPr lang="en-AU" sz="1400" dirty="0">
                          <a:effectLst/>
                        </a:rPr>
                        <a:t>May-20</a:t>
                      </a:r>
                      <a:endParaRPr lang="en-AU" sz="1400" dirty="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Readiness Assessment Questionnaire - Release 2</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4154505775"/>
                  </a:ext>
                </a:extLst>
              </a:tr>
              <a:tr h="270662">
                <a:tc>
                  <a:txBody>
                    <a:bodyPr/>
                    <a:lstStyle/>
                    <a:p>
                      <a:pPr algn="l">
                        <a:spcBef>
                          <a:spcPts val="200"/>
                        </a:spcBef>
                        <a:spcAft>
                          <a:spcPts val="200"/>
                        </a:spcAft>
                      </a:pPr>
                      <a:r>
                        <a:rPr lang="en-GB" sz="1400">
                          <a:effectLst/>
                        </a:rPr>
                        <a:t>Jun-20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Industry readiness reporting plan - Review point 2</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091491685"/>
                  </a:ext>
                </a:extLst>
              </a:tr>
              <a:tr h="270662">
                <a:tc>
                  <a:txBody>
                    <a:bodyPr/>
                    <a:lstStyle/>
                    <a:p>
                      <a:pPr algn="l">
                        <a:spcBef>
                          <a:spcPts val="200"/>
                        </a:spcBef>
                        <a:spcAft>
                          <a:spcPts val="200"/>
                        </a:spcAft>
                      </a:pPr>
                      <a:r>
                        <a:rPr lang="en-GB" sz="1400">
                          <a:effectLst/>
                        </a:rPr>
                        <a:t>Jul -20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dirty="0">
                          <a:effectLst/>
                        </a:rPr>
                        <a:t>Readiness Assessment Questionnaire - Release 3</a:t>
                      </a:r>
                      <a:endParaRPr lang="en-AU" sz="1400" dirty="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1591986274"/>
                  </a:ext>
                </a:extLst>
              </a:tr>
              <a:tr h="270662">
                <a:tc>
                  <a:txBody>
                    <a:bodyPr/>
                    <a:lstStyle/>
                    <a:p>
                      <a:pPr algn="l">
                        <a:spcBef>
                          <a:spcPts val="200"/>
                        </a:spcBef>
                        <a:spcAft>
                          <a:spcPts val="200"/>
                        </a:spcAft>
                      </a:pPr>
                      <a:r>
                        <a:rPr lang="en-AU" sz="1400">
                          <a:effectLst/>
                        </a:rPr>
                        <a:t>Sep-20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dirty="0">
                          <a:effectLst/>
                        </a:rPr>
                        <a:t>Readiness Assessment Questionnaire - Release 4</a:t>
                      </a:r>
                      <a:endParaRPr lang="en-AU" sz="1400" dirty="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902319541"/>
                  </a:ext>
                </a:extLst>
              </a:tr>
              <a:tr h="270662">
                <a:tc>
                  <a:txBody>
                    <a:bodyPr/>
                    <a:lstStyle/>
                    <a:p>
                      <a:pPr algn="l">
                        <a:spcBef>
                          <a:spcPts val="200"/>
                        </a:spcBef>
                        <a:spcAft>
                          <a:spcPts val="200"/>
                        </a:spcAft>
                      </a:pPr>
                      <a:r>
                        <a:rPr lang="en-AU" sz="1400">
                          <a:effectLst/>
                        </a:rPr>
                        <a:t>Oct-20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Industry readiness reporting plan - Review point 3</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1692365068"/>
                  </a:ext>
                </a:extLst>
              </a:tr>
              <a:tr h="270662">
                <a:tc>
                  <a:txBody>
                    <a:bodyPr/>
                    <a:lstStyle/>
                    <a:p>
                      <a:pPr algn="l">
                        <a:spcBef>
                          <a:spcPts val="200"/>
                        </a:spcBef>
                        <a:spcAft>
                          <a:spcPts val="200"/>
                        </a:spcAft>
                      </a:pPr>
                      <a:r>
                        <a:rPr lang="en-AU" sz="1400">
                          <a:effectLst/>
                        </a:rPr>
                        <a:t>Nov-20</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Readiness Assessment Questionnaire - Release 5</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805891113"/>
                  </a:ext>
                </a:extLst>
              </a:tr>
              <a:tr h="270662">
                <a:tc>
                  <a:txBody>
                    <a:bodyPr/>
                    <a:lstStyle/>
                    <a:p>
                      <a:pPr algn="l">
                        <a:spcBef>
                          <a:spcPts val="200"/>
                        </a:spcBef>
                        <a:spcAft>
                          <a:spcPts val="200"/>
                        </a:spcAft>
                      </a:pPr>
                      <a:r>
                        <a:rPr lang="en-AU" sz="1400">
                          <a:effectLst/>
                        </a:rPr>
                        <a:t>Jan-21</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Readiness Assessment Questionnaire - Release 6</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3567796667"/>
                  </a:ext>
                </a:extLst>
              </a:tr>
              <a:tr h="270662">
                <a:tc>
                  <a:txBody>
                    <a:bodyPr/>
                    <a:lstStyle/>
                    <a:p>
                      <a:pPr algn="l">
                        <a:spcBef>
                          <a:spcPts val="200"/>
                        </a:spcBef>
                        <a:spcAft>
                          <a:spcPts val="200"/>
                        </a:spcAft>
                      </a:pPr>
                      <a:r>
                        <a:rPr lang="en-AU" sz="1400">
                          <a:effectLst/>
                        </a:rPr>
                        <a:t>Mar-21</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dirty="0">
                          <a:effectLst/>
                        </a:rPr>
                        <a:t>Readiness Assessment Questionnaire - Release 7</a:t>
                      </a:r>
                      <a:endParaRPr lang="en-AU" sz="1400" dirty="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333936391"/>
                  </a:ext>
                </a:extLst>
              </a:tr>
              <a:tr h="270662">
                <a:tc>
                  <a:txBody>
                    <a:bodyPr/>
                    <a:lstStyle/>
                    <a:p>
                      <a:pPr algn="l">
                        <a:spcBef>
                          <a:spcPts val="200"/>
                        </a:spcBef>
                        <a:spcAft>
                          <a:spcPts val="200"/>
                        </a:spcAft>
                      </a:pPr>
                      <a:r>
                        <a:rPr lang="en-AU" sz="1400">
                          <a:effectLst/>
                        </a:rPr>
                        <a:t>Apr-21</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Industry readiness reporting plan - Review point 4</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488845566"/>
                  </a:ext>
                </a:extLst>
              </a:tr>
              <a:tr h="270662">
                <a:tc>
                  <a:txBody>
                    <a:bodyPr/>
                    <a:lstStyle/>
                    <a:p>
                      <a:pPr algn="l">
                        <a:spcBef>
                          <a:spcPts val="200"/>
                        </a:spcBef>
                        <a:spcAft>
                          <a:spcPts val="200"/>
                        </a:spcAft>
                      </a:pPr>
                      <a:r>
                        <a:rPr lang="en-AU" sz="1400">
                          <a:effectLst/>
                        </a:rPr>
                        <a:t>May-21</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gn="l">
                        <a:spcBef>
                          <a:spcPts val="200"/>
                        </a:spcBef>
                        <a:spcAft>
                          <a:spcPts val="200"/>
                        </a:spcAft>
                      </a:pPr>
                      <a:r>
                        <a:rPr lang="en-AU" sz="1400">
                          <a:effectLst/>
                        </a:rPr>
                        <a:t>Readiness Assessment Questionnaire - Release 8</a:t>
                      </a:r>
                      <a:endParaRPr lang="en-AU" sz="140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442003715"/>
                  </a:ext>
                </a:extLst>
              </a:tr>
              <a:tr h="270662">
                <a:tc gridSpan="2">
                  <a:txBody>
                    <a:bodyPr/>
                    <a:lstStyle/>
                    <a:p>
                      <a:pPr algn="l">
                        <a:spcBef>
                          <a:spcPts val="200"/>
                        </a:spcBef>
                        <a:spcAft>
                          <a:spcPts val="200"/>
                        </a:spcAft>
                      </a:pPr>
                      <a:r>
                        <a:rPr lang="en-AU" sz="1400" dirty="0">
                          <a:effectLst/>
                        </a:rPr>
                        <a:t>Future reporting dates to be determined at Review point 4</a:t>
                      </a:r>
                      <a:endParaRPr lang="en-AU" sz="1400" dirty="0">
                        <a:effectLst/>
                        <a:latin typeface="Segoe UI Semilight" panose="020B0402040204020203" pitchFamily="34" charset="0"/>
                        <a:ea typeface="Calibri" panose="020F0502020204030204" pitchFamily="34" charset="0"/>
                        <a:cs typeface="Times New Roman" panose="02020603050405020304" pitchFamily="18" charset="0"/>
                      </a:endParaRPr>
                    </a:p>
                  </a:txBody>
                  <a:tcPr marL="68580" marR="68580" marT="36195" marB="36195"/>
                </a:tc>
                <a:tc hMerge="1">
                  <a:txBody>
                    <a:bodyPr/>
                    <a:lstStyle/>
                    <a:p>
                      <a:endParaRPr lang="en-AU"/>
                    </a:p>
                  </a:txBody>
                  <a:tcPr/>
                </a:tc>
                <a:extLst>
                  <a:ext uri="{0D108BD9-81ED-4DB2-BD59-A6C34878D82A}">
                    <a16:rowId xmlns:a16="http://schemas.microsoft.com/office/drawing/2014/main" val="232219883"/>
                  </a:ext>
                </a:extLst>
              </a:tr>
            </a:tbl>
          </a:graphicData>
        </a:graphic>
      </p:graphicFrame>
      <p:sp>
        <p:nvSpPr>
          <p:cNvPr id="6" name="TextBox 5">
            <a:extLst>
              <a:ext uri="{FF2B5EF4-FFF2-40B4-BE49-F238E27FC236}">
                <a16:creationId xmlns:a16="http://schemas.microsoft.com/office/drawing/2014/main" id="{58D69B05-DD0A-4E38-889D-829BF981371C}"/>
              </a:ext>
            </a:extLst>
          </p:cNvPr>
          <p:cNvSpPr txBox="1"/>
          <p:nvPr/>
        </p:nvSpPr>
        <p:spPr>
          <a:xfrm>
            <a:off x="1911631" y="6307074"/>
            <a:ext cx="6868547" cy="369332"/>
          </a:xfrm>
          <a:prstGeom prst="rect">
            <a:avLst/>
          </a:prstGeom>
          <a:noFill/>
        </p:spPr>
        <p:txBody>
          <a:bodyPr wrap="none" rtlCol="0">
            <a:spAutoFit/>
          </a:bodyPr>
          <a:lstStyle/>
          <a:p>
            <a:pPr algn="ctr"/>
            <a:r>
              <a:rPr lang="en-AU" dirty="0"/>
              <a:t>Frequency of reporting reflects proximity to key milestones and go-lives</a:t>
            </a:r>
          </a:p>
        </p:txBody>
      </p:sp>
    </p:spTree>
    <p:extLst>
      <p:ext uri="{BB962C8B-B14F-4D97-AF65-F5344CB8AC3E}">
        <p14:creationId xmlns:p14="http://schemas.microsoft.com/office/powerpoint/2010/main" val="3786034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2C6E-3974-4E9F-8582-0BF70BAD687D}"/>
              </a:ext>
            </a:extLst>
          </p:cNvPr>
          <p:cNvSpPr>
            <a:spLocks noGrp="1"/>
          </p:cNvSpPr>
          <p:nvPr>
            <p:ph type="title"/>
          </p:nvPr>
        </p:nvSpPr>
        <p:spPr/>
        <p:txBody>
          <a:bodyPr/>
          <a:lstStyle/>
          <a:p>
            <a:r>
              <a:rPr lang="en-AU" dirty="0"/>
              <a:t>Reporting calendar - 2020</a:t>
            </a:r>
          </a:p>
        </p:txBody>
      </p:sp>
      <p:sp>
        <p:nvSpPr>
          <p:cNvPr id="3" name="Content Placeholder 2">
            <a:extLst>
              <a:ext uri="{FF2B5EF4-FFF2-40B4-BE49-F238E27FC236}">
                <a16:creationId xmlns:a16="http://schemas.microsoft.com/office/drawing/2014/main" id="{927CC961-AB0F-4676-957A-CCB9FFA995C0}"/>
              </a:ext>
            </a:extLst>
          </p:cNvPr>
          <p:cNvSpPr>
            <a:spLocks noGrp="1"/>
          </p:cNvSpPr>
          <p:nvPr>
            <p:ph idx="1"/>
          </p:nvPr>
        </p:nvSpPr>
        <p:spPr>
          <a:xfrm>
            <a:off x="206546" y="2002889"/>
            <a:ext cx="10255425" cy="4796544"/>
          </a:xfrm>
        </p:spPr>
        <p:txBody>
          <a:bodyPr/>
          <a:lstStyle/>
          <a:p>
            <a:r>
              <a:rPr lang="en-AU" dirty="0"/>
              <a:t>Readiness reporting calendar dates for 2020:</a:t>
            </a:r>
          </a:p>
        </p:txBody>
      </p:sp>
      <p:sp>
        <p:nvSpPr>
          <p:cNvPr id="4" name="Slide Number Placeholder 3">
            <a:extLst>
              <a:ext uri="{FF2B5EF4-FFF2-40B4-BE49-F238E27FC236}">
                <a16:creationId xmlns:a16="http://schemas.microsoft.com/office/drawing/2014/main" id="{730AB212-8D39-4F7A-A3FF-B0F4B410A955}"/>
              </a:ext>
            </a:extLst>
          </p:cNvPr>
          <p:cNvSpPr>
            <a:spLocks noGrp="1"/>
          </p:cNvSpPr>
          <p:nvPr>
            <p:ph type="sldNum" sz="quarter" idx="12"/>
          </p:nvPr>
        </p:nvSpPr>
        <p:spPr/>
        <p:txBody>
          <a:bodyPr/>
          <a:lstStyle/>
          <a:p>
            <a:fld id="{4EC81F68-4976-451A-B2E9-79BCBD2F70CC}" type="slidenum">
              <a:rPr lang="en-AU" smtClean="0"/>
              <a:t>63</a:t>
            </a:fld>
            <a:endParaRPr lang="en-AU" dirty="0"/>
          </a:p>
        </p:txBody>
      </p:sp>
      <p:graphicFrame>
        <p:nvGraphicFramePr>
          <p:cNvPr id="7" name="Table 6">
            <a:extLst>
              <a:ext uri="{FF2B5EF4-FFF2-40B4-BE49-F238E27FC236}">
                <a16:creationId xmlns:a16="http://schemas.microsoft.com/office/drawing/2014/main" id="{2CBB9603-0701-4A39-A54E-D740DF224FC8}"/>
              </a:ext>
            </a:extLst>
          </p:cNvPr>
          <p:cNvGraphicFramePr>
            <a:graphicFrameLocks noGrp="1"/>
          </p:cNvGraphicFramePr>
          <p:nvPr>
            <p:extLst>
              <p:ext uri="{D42A27DB-BD31-4B8C-83A1-F6EECF244321}">
                <p14:modId xmlns:p14="http://schemas.microsoft.com/office/powerpoint/2010/main" val="76909683"/>
              </p:ext>
            </p:extLst>
          </p:nvPr>
        </p:nvGraphicFramePr>
        <p:xfrm>
          <a:off x="1085851" y="2797708"/>
          <a:ext cx="8105776" cy="2135768"/>
        </p:xfrm>
        <a:graphic>
          <a:graphicData uri="http://schemas.openxmlformats.org/drawingml/2006/table">
            <a:tbl>
              <a:tblPr firstRow="1" firstCol="1">
                <a:tableStyleId>{5C22544A-7EE6-4342-B048-85BDC9FD1C3A}</a:tableStyleId>
              </a:tblPr>
              <a:tblGrid>
                <a:gridCol w="1704974">
                  <a:extLst>
                    <a:ext uri="{9D8B030D-6E8A-4147-A177-3AD203B41FA5}">
                      <a16:colId xmlns:a16="http://schemas.microsoft.com/office/drawing/2014/main" val="3171455082"/>
                    </a:ext>
                  </a:extLst>
                </a:gridCol>
                <a:gridCol w="2057400">
                  <a:extLst>
                    <a:ext uri="{9D8B030D-6E8A-4147-A177-3AD203B41FA5}">
                      <a16:colId xmlns:a16="http://schemas.microsoft.com/office/drawing/2014/main" val="2588090587"/>
                    </a:ext>
                  </a:extLst>
                </a:gridCol>
                <a:gridCol w="1887900">
                  <a:extLst>
                    <a:ext uri="{9D8B030D-6E8A-4147-A177-3AD203B41FA5}">
                      <a16:colId xmlns:a16="http://schemas.microsoft.com/office/drawing/2014/main" val="752378074"/>
                    </a:ext>
                  </a:extLst>
                </a:gridCol>
                <a:gridCol w="2455502">
                  <a:extLst>
                    <a:ext uri="{9D8B030D-6E8A-4147-A177-3AD203B41FA5}">
                      <a16:colId xmlns:a16="http://schemas.microsoft.com/office/drawing/2014/main" val="2127922577"/>
                    </a:ext>
                  </a:extLst>
                </a:gridCol>
              </a:tblGrid>
              <a:tr h="329483">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Readiness reporting</a:t>
                      </a:r>
                    </a:p>
                  </a:txBody>
                  <a:tcPr anchor="ctr"/>
                </a:tc>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Survey released</a:t>
                      </a:r>
                    </a:p>
                  </a:txBody>
                  <a:tcPr anchor="ctr"/>
                </a:tc>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Survey responses due</a:t>
                      </a:r>
                    </a:p>
                  </a:txBody>
                  <a:tcPr anchor="ctr"/>
                </a:tc>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Distribute results</a:t>
                      </a:r>
                    </a:p>
                  </a:txBody>
                  <a:tcPr anchor="ctr"/>
                </a:tc>
                <a:extLst>
                  <a:ext uri="{0D108BD9-81ED-4DB2-BD59-A6C34878D82A}">
                    <a16:rowId xmlns:a16="http://schemas.microsoft.com/office/drawing/2014/main" val="704696364"/>
                  </a:ext>
                </a:extLst>
              </a:tr>
              <a:tr h="361257">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Round #1</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05-Feb-20</a:t>
                      </a:r>
                    </a:p>
                  </a:txBody>
                  <a:tcPr anchor="b"/>
                </a:tc>
                <a:tc>
                  <a:txBody>
                    <a:bodyPr/>
                    <a:lstStyle/>
                    <a:p>
                      <a:pPr marL="0" algn="l" defTabSz="801929" rtl="0" eaLnBrk="1" fontAlgn="b" latinLnBrk="0" hangingPunct="1">
                        <a:spcBef>
                          <a:spcPts val="200"/>
                        </a:spcBef>
                        <a:spcAft>
                          <a:spcPts val="200"/>
                        </a:spcAft>
                      </a:pPr>
                      <a:r>
                        <a:rPr lang="en-AU" sz="1400" b="0" kern="1200">
                          <a:solidFill>
                            <a:schemeClr val="tx1"/>
                          </a:solidFill>
                          <a:effectLst/>
                          <a:latin typeface="+mn-lt"/>
                          <a:ea typeface="+mn-ea"/>
                          <a:cs typeface="+mn-cs"/>
                        </a:rPr>
                        <a:t>14-Feb-20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28-Feb-20</a:t>
                      </a:r>
                    </a:p>
                  </a:txBody>
                  <a:tcPr anchor="b"/>
                </a:tc>
                <a:extLst>
                  <a:ext uri="{0D108BD9-81ED-4DB2-BD59-A6C34878D82A}">
                    <a16:rowId xmlns:a16="http://schemas.microsoft.com/office/drawing/2014/main" val="2258432071"/>
                  </a:ext>
                </a:extLst>
              </a:tr>
              <a:tr h="361257">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Round #2</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14-Apr-20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23-Apr-20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07-May-20</a:t>
                      </a:r>
                    </a:p>
                  </a:txBody>
                  <a:tcPr anchor="b"/>
                </a:tc>
                <a:extLst>
                  <a:ext uri="{0D108BD9-81ED-4DB2-BD59-A6C34878D82A}">
                    <a16:rowId xmlns:a16="http://schemas.microsoft.com/office/drawing/2014/main" val="3581604157"/>
                  </a:ext>
                </a:extLst>
              </a:tr>
              <a:tr h="361257">
                <a:tc>
                  <a:txBody>
                    <a:bodyPr/>
                    <a:lstStyle/>
                    <a:p>
                      <a:pPr marL="0" algn="l" defTabSz="801929" rtl="0" eaLnBrk="1" fontAlgn="b" latinLnBrk="0" hangingPunct="1">
                        <a:spcBef>
                          <a:spcPts val="200"/>
                        </a:spcBef>
                        <a:spcAft>
                          <a:spcPts val="200"/>
                        </a:spcAft>
                      </a:pPr>
                      <a:r>
                        <a:rPr lang="en-AU" sz="1400" b="1" kern="1200">
                          <a:solidFill>
                            <a:schemeClr val="lt1"/>
                          </a:solidFill>
                          <a:effectLst/>
                          <a:latin typeface="+mn-lt"/>
                          <a:ea typeface="+mn-ea"/>
                          <a:cs typeface="+mn-cs"/>
                        </a:rPr>
                        <a:t>Round #3</a:t>
                      </a:r>
                    </a:p>
                  </a:txBody>
                  <a:tcPr anchor="b"/>
                </a:tc>
                <a:tc>
                  <a:txBody>
                    <a:bodyPr/>
                    <a:lstStyle/>
                    <a:p>
                      <a:pPr marL="0" algn="l" defTabSz="801929" rtl="0" eaLnBrk="1" fontAlgn="b" latinLnBrk="0" hangingPunct="1">
                        <a:spcBef>
                          <a:spcPts val="200"/>
                        </a:spcBef>
                        <a:spcAft>
                          <a:spcPts val="200"/>
                        </a:spcAft>
                      </a:pPr>
                      <a:r>
                        <a:rPr lang="en-AU" sz="1400" b="0" kern="1200">
                          <a:solidFill>
                            <a:schemeClr val="tx1"/>
                          </a:solidFill>
                          <a:effectLst/>
                          <a:latin typeface="+mn-lt"/>
                          <a:ea typeface="+mn-ea"/>
                          <a:cs typeface="+mn-cs"/>
                        </a:rPr>
                        <a:t>07-Jul-20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16-Jul-20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30-Jul-20</a:t>
                      </a:r>
                    </a:p>
                  </a:txBody>
                  <a:tcPr anchor="b"/>
                </a:tc>
                <a:extLst>
                  <a:ext uri="{0D108BD9-81ED-4DB2-BD59-A6C34878D82A}">
                    <a16:rowId xmlns:a16="http://schemas.microsoft.com/office/drawing/2014/main" val="23990704"/>
                  </a:ext>
                </a:extLst>
              </a:tr>
              <a:tr h="361257">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Round #4</a:t>
                      </a:r>
                    </a:p>
                  </a:txBody>
                  <a:tcPr anchor="b"/>
                </a:tc>
                <a:tc>
                  <a:txBody>
                    <a:bodyPr/>
                    <a:lstStyle/>
                    <a:p>
                      <a:pPr marL="0" algn="l" defTabSz="801929" rtl="0" eaLnBrk="1" fontAlgn="b" latinLnBrk="0" hangingPunct="1">
                        <a:spcBef>
                          <a:spcPts val="200"/>
                        </a:spcBef>
                        <a:spcAft>
                          <a:spcPts val="200"/>
                        </a:spcAft>
                      </a:pPr>
                      <a:r>
                        <a:rPr lang="en-AU" sz="1400" b="0" kern="1200">
                          <a:solidFill>
                            <a:schemeClr val="tx1"/>
                          </a:solidFill>
                          <a:effectLst/>
                          <a:latin typeface="+mn-lt"/>
                          <a:ea typeface="+mn-ea"/>
                          <a:cs typeface="+mn-cs"/>
                        </a:rPr>
                        <a:t>01-Sep-20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10-Sep-20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24-Sep-20</a:t>
                      </a:r>
                    </a:p>
                  </a:txBody>
                  <a:tcPr anchor="b"/>
                </a:tc>
                <a:extLst>
                  <a:ext uri="{0D108BD9-81ED-4DB2-BD59-A6C34878D82A}">
                    <a16:rowId xmlns:a16="http://schemas.microsoft.com/office/drawing/2014/main" val="4154505775"/>
                  </a:ext>
                </a:extLst>
              </a:tr>
              <a:tr h="361257">
                <a:tc>
                  <a:txBody>
                    <a:bodyPr/>
                    <a:lstStyle/>
                    <a:p>
                      <a:pPr marL="0" algn="l" defTabSz="801929" rtl="0" eaLnBrk="1" fontAlgn="b" latinLnBrk="0" hangingPunct="1">
                        <a:spcBef>
                          <a:spcPts val="200"/>
                        </a:spcBef>
                        <a:spcAft>
                          <a:spcPts val="200"/>
                        </a:spcAft>
                      </a:pPr>
                      <a:r>
                        <a:rPr lang="en-AU" sz="1400" b="1" kern="1200" dirty="0">
                          <a:solidFill>
                            <a:schemeClr val="lt1"/>
                          </a:solidFill>
                          <a:effectLst/>
                          <a:latin typeface="+mn-lt"/>
                          <a:ea typeface="+mn-ea"/>
                          <a:cs typeface="+mn-cs"/>
                        </a:rPr>
                        <a:t>Round #5</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03-Nov-20</a:t>
                      </a:r>
                    </a:p>
                  </a:txBody>
                  <a:tcPr anchor="b"/>
                </a:tc>
                <a:tc>
                  <a:txBody>
                    <a:bodyPr/>
                    <a:lstStyle/>
                    <a:p>
                      <a:pPr marL="0" algn="l" defTabSz="801929" rtl="0" eaLnBrk="1" fontAlgn="b" latinLnBrk="0" hangingPunct="1">
                        <a:spcBef>
                          <a:spcPts val="200"/>
                        </a:spcBef>
                        <a:spcAft>
                          <a:spcPts val="200"/>
                        </a:spcAft>
                      </a:pPr>
                      <a:r>
                        <a:rPr lang="en-AU" sz="1400" b="0" kern="1200">
                          <a:solidFill>
                            <a:schemeClr val="tx1"/>
                          </a:solidFill>
                          <a:effectLst/>
                          <a:latin typeface="+mn-lt"/>
                          <a:ea typeface="+mn-ea"/>
                          <a:cs typeface="+mn-cs"/>
                        </a:rPr>
                        <a:t>12-Nov-20</a:t>
                      </a:r>
                    </a:p>
                  </a:txBody>
                  <a:tcPr anchor="b"/>
                </a:tc>
                <a:tc>
                  <a:txBody>
                    <a:bodyPr/>
                    <a:lstStyle/>
                    <a:p>
                      <a:pPr marL="0" algn="l" defTabSz="801929" rtl="0" eaLnBrk="1" fontAlgn="b" latinLnBrk="0" hangingPunct="1">
                        <a:spcBef>
                          <a:spcPts val="200"/>
                        </a:spcBef>
                        <a:spcAft>
                          <a:spcPts val="200"/>
                        </a:spcAft>
                      </a:pPr>
                      <a:r>
                        <a:rPr lang="en-AU" sz="1400" b="0" kern="1200" dirty="0">
                          <a:solidFill>
                            <a:schemeClr val="tx1"/>
                          </a:solidFill>
                          <a:effectLst/>
                          <a:latin typeface="+mn-lt"/>
                          <a:ea typeface="+mn-ea"/>
                          <a:cs typeface="+mn-cs"/>
                        </a:rPr>
                        <a:t>26-Nov-20</a:t>
                      </a:r>
                    </a:p>
                  </a:txBody>
                  <a:tcPr anchor="b"/>
                </a:tc>
                <a:extLst>
                  <a:ext uri="{0D108BD9-81ED-4DB2-BD59-A6C34878D82A}">
                    <a16:rowId xmlns:a16="http://schemas.microsoft.com/office/drawing/2014/main" val="2091491685"/>
                  </a:ext>
                </a:extLst>
              </a:tr>
            </a:tbl>
          </a:graphicData>
        </a:graphic>
      </p:graphicFrame>
    </p:spTree>
    <p:extLst>
      <p:ext uri="{BB962C8B-B14F-4D97-AF65-F5344CB8AC3E}">
        <p14:creationId xmlns:p14="http://schemas.microsoft.com/office/powerpoint/2010/main" val="2461893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A9D9-C38A-4889-B050-145D977C231F}"/>
              </a:ext>
            </a:extLst>
          </p:cNvPr>
          <p:cNvSpPr>
            <a:spLocks noGrp="1"/>
          </p:cNvSpPr>
          <p:nvPr>
            <p:ph type="title"/>
          </p:nvPr>
        </p:nvSpPr>
        <p:spPr/>
        <p:txBody>
          <a:bodyPr/>
          <a:lstStyle/>
          <a:p>
            <a:r>
              <a:rPr lang="en-AU" dirty="0"/>
              <a:t>Reporting and risk management</a:t>
            </a:r>
          </a:p>
        </p:txBody>
      </p:sp>
      <p:sp>
        <p:nvSpPr>
          <p:cNvPr id="3" name="Content Placeholder 2">
            <a:extLst>
              <a:ext uri="{FF2B5EF4-FFF2-40B4-BE49-F238E27FC236}">
                <a16:creationId xmlns:a16="http://schemas.microsoft.com/office/drawing/2014/main" id="{4B767E4E-0CB6-4451-BDC3-C1C74079B017}"/>
              </a:ext>
            </a:extLst>
          </p:cNvPr>
          <p:cNvSpPr>
            <a:spLocks noGrp="1"/>
          </p:cNvSpPr>
          <p:nvPr>
            <p:ph idx="1"/>
          </p:nvPr>
        </p:nvSpPr>
        <p:spPr/>
        <p:txBody>
          <a:bodyPr>
            <a:normAutofit fontScale="92500" lnSpcReduction="20000"/>
          </a:bodyPr>
          <a:lstStyle/>
          <a:p>
            <a:r>
              <a:rPr lang="en-AU" dirty="0"/>
              <a:t>Reporting Coverage:</a:t>
            </a:r>
          </a:p>
          <a:p>
            <a:pPr lvl="1"/>
            <a:r>
              <a:rPr lang="en-AU" dirty="0"/>
              <a:t>Overall Initiative status and risk rating</a:t>
            </a:r>
          </a:p>
          <a:p>
            <a:pPr lvl="1"/>
            <a:r>
              <a:rPr lang="en-AU" dirty="0"/>
              <a:t>Aggregated readiness of each participant group</a:t>
            </a:r>
          </a:p>
          <a:p>
            <a:pPr lvl="1"/>
            <a:r>
              <a:rPr lang="en-AU" dirty="0"/>
              <a:t>Readiness for each rule / market commencement</a:t>
            </a:r>
          </a:p>
          <a:p>
            <a:r>
              <a:rPr lang="en-AU" dirty="0"/>
              <a:t>Reporting Format</a:t>
            </a:r>
          </a:p>
          <a:p>
            <a:pPr marL="0" indent="0">
              <a:buNone/>
            </a:pPr>
            <a:endParaRPr lang="en-AU" dirty="0"/>
          </a:p>
          <a:p>
            <a:pPr lvl="1"/>
            <a:endParaRPr lang="en-AU" dirty="0"/>
          </a:p>
          <a:p>
            <a:endParaRPr lang="en-AU" dirty="0"/>
          </a:p>
          <a:p>
            <a:endParaRPr lang="en-AU" dirty="0"/>
          </a:p>
          <a:p>
            <a:endParaRPr lang="en-AU" dirty="0"/>
          </a:p>
          <a:p>
            <a:endParaRPr lang="en-AU" dirty="0"/>
          </a:p>
          <a:p>
            <a:r>
              <a:rPr lang="en-AU" dirty="0"/>
              <a:t>Assessment and risk management with Readiness Working Group</a:t>
            </a:r>
          </a:p>
          <a:p>
            <a:pPr lvl="1"/>
            <a:r>
              <a:rPr lang="en-AU" dirty="0"/>
              <a:t>Risk mitigation activities</a:t>
            </a:r>
          </a:p>
          <a:p>
            <a:pPr lvl="1"/>
            <a:r>
              <a:rPr lang="en-AU" dirty="0"/>
              <a:t>Contingency management</a:t>
            </a:r>
          </a:p>
          <a:p>
            <a:pPr lvl="1"/>
            <a:r>
              <a:rPr lang="en-AU" dirty="0"/>
              <a:t>Critical participant status</a:t>
            </a:r>
          </a:p>
          <a:p>
            <a:endParaRPr lang="en-AU" dirty="0"/>
          </a:p>
          <a:p>
            <a:endParaRPr lang="en-AU" dirty="0"/>
          </a:p>
        </p:txBody>
      </p:sp>
      <p:sp>
        <p:nvSpPr>
          <p:cNvPr id="4" name="Slide Number Placeholder 3">
            <a:extLst>
              <a:ext uri="{FF2B5EF4-FFF2-40B4-BE49-F238E27FC236}">
                <a16:creationId xmlns:a16="http://schemas.microsoft.com/office/drawing/2014/main" id="{EE6E109C-652B-4631-B1B8-0BB29F273B3C}"/>
              </a:ext>
            </a:extLst>
          </p:cNvPr>
          <p:cNvSpPr>
            <a:spLocks noGrp="1"/>
          </p:cNvSpPr>
          <p:nvPr>
            <p:ph type="sldNum" sz="quarter" idx="12"/>
          </p:nvPr>
        </p:nvSpPr>
        <p:spPr/>
        <p:txBody>
          <a:bodyPr/>
          <a:lstStyle/>
          <a:p>
            <a:fld id="{4EC81F68-4976-451A-B2E9-79BCBD2F70CC}" type="slidenum">
              <a:rPr lang="en-AU" smtClean="0"/>
              <a:t>64</a:t>
            </a:fld>
            <a:endParaRPr lang="en-AU" dirty="0"/>
          </a:p>
        </p:txBody>
      </p:sp>
      <p:pic>
        <p:nvPicPr>
          <p:cNvPr id="24" name="Picture 23">
            <a:extLst>
              <a:ext uri="{FF2B5EF4-FFF2-40B4-BE49-F238E27FC236}">
                <a16:creationId xmlns:a16="http://schemas.microsoft.com/office/drawing/2014/main" id="{9DDBB6F3-B34F-4105-AF0D-E0691CFDD202}"/>
              </a:ext>
            </a:extLst>
          </p:cNvPr>
          <p:cNvPicPr>
            <a:picLocks noChangeAspect="1"/>
          </p:cNvPicPr>
          <p:nvPr/>
        </p:nvPicPr>
        <p:blipFill>
          <a:blip r:embed="rId2"/>
          <a:stretch>
            <a:fillRect/>
          </a:stretch>
        </p:blipFill>
        <p:spPr>
          <a:xfrm>
            <a:off x="1551925" y="3339498"/>
            <a:ext cx="5978618" cy="2142375"/>
          </a:xfrm>
          <a:prstGeom prst="rect">
            <a:avLst/>
          </a:prstGeom>
        </p:spPr>
      </p:pic>
    </p:spTree>
    <p:extLst>
      <p:ext uri="{BB962C8B-B14F-4D97-AF65-F5344CB8AC3E}">
        <p14:creationId xmlns:p14="http://schemas.microsoft.com/office/powerpoint/2010/main" val="2602983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lstStyle/>
          <a:p>
            <a:r>
              <a:rPr lang="en-AU" dirty="0"/>
              <a:t>How can you engage?</a:t>
            </a:r>
            <a:br>
              <a:rPr lang="en-AU" dirty="0"/>
            </a:br>
            <a:endParaRPr lang="en-AU" dirty="0"/>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Anne-Marie McCague</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65</a:t>
            </a:fld>
            <a:endParaRPr lang="en-AU" dirty="0"/>
          </a:p>
        </p:txBody>
      </p:sp>
    </p:spTree>
    <p:extLst>
      <p:ext uri="{BB962C8B-B14F-4D97-AF65-F5344CB8AC3E}">
        <p14:creationId xmlns:p14="http://schemas.microsoft.com/office/powerpoint/2010/main" val="2198208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0469-428F-466B-84E6-9D10200E8FAD}"/>
              </a:ext>
            </a:extLst>
          </p:cNvPr>
          <p:cNvSpPr>
            <a:spLocks noGrp="1"/>
          </p:cNvSpPr>
          <p:nvPr>
            <p:ph type="title"/>
          </p:nvPr>
        </p:nvSpPr>
        <p:spPr/>
        <p:txBody>
          <a:bodyPr/>
          <a:lstStyle/>
          <a:p>
            <a:r>
              <a:rPr lang="en-AU" dirty="0"/>
              <a:t>Where can you find more information?</a:t>
            </a:r>
          </a:p>
        </p:txBody>
      </p:sp>
      <p:sp>
        <p:nvSpPr>
          <p:cNvPr id="3" name="Text Placeholder 2">
            <a:extLst>
              <a:ext uri="{FF2B5EF4-FFF2-40B4-BE49-F238E27FC236}">
                <a16:creationId xmlns:a16="http://schemas.microsoft.com/office/drawing/2014/main" id="{6214FF69-5D0E-4EF9-897C-E454D156C4A9}"/>
              </a:ext>
            </a:extLst>
          </p:cNvPr>
          <p:cNvSpPr>
            <a:spLocks noGrp="1"/>
          </p:cNvSpPr>
          <p:nvPr>
            <p:ph type="body" sz="quarter" idx="13"/>
          </p:nvPr>
        </p:nvSpPr>
        <p:spPr>
          <a:xfrm>
            <a:off x="3644471" y="503978"/>
            <a:ext cx="6775200" cy="6202800"/>
          </a:xfrm>
        </p:spPr>
        <p:txBody>
          <a:bodyPr>
            <a:normAutofit/>
          </a:bodyPr>
          <a:lstStyle/>
          <a:p>
            <a:pPr marL="342900" indent="-342900">
              <a:buFont typeface="Arial" panose="020B0604020202020204" pitchFamily="34" charset="0"/>
              <a:buChar char="•"/>
            </a:pPr>
            <a:r>
              <a:rPr lang="en-AU" sz="3200" dirty="0"/>
              <a:t>AEMOs website provides background information, and factsheets </a:t>
            </a:r>
          </a:p>
          <a:p>
            <a:pPr marL="0" indent="0">
              <a:buNone/>
            </a:pPr>
            <a:r>
              <a:rPr lang="en-AU" sz="3200" dirty="0">
                <a:hlinkClick r:id="rId2"/>
              </a:rPr>
              <a:t>https://www.aemo.com.au/Electricity/National-Electricity-Market-NEM/Five-Minute-Settlement</a:t>
            </a:r>
            <a:endParaRPr lang="en-AU" sz="3200" dirty="0"/>
          </a:p>
          <a:p>
            <a:pPr marL="0" indent="0">
              <a:buNone/>
            </a:pPr>
            <a:endParaRPr lang="en-AU" sz="3200" dirty="0"/>
          </a:p>
          <a:p>
            <a:pPr marL="342900" indent="-342900">
              <a:buFont typeface="Arial" panose="020B0604020202020204" pitchFamily="34" charset="0"/>
              <a:buChar char="•"/>
            </a:pPr>
            <a:r>
              <a:rPr lang="en-AU" sz="3200" dirty="0"/>
              <a:t>Details of the Procedures, Systems and Readiness Workstreams: </a:t>
            </a:r>
          </a:p>
          <a:p>
            <a:pPr marL="840702" lvl="1" indent="-342900">
              <a:buFont typeface="Arial" panose="020B0604020202020204" pitchFamily="34" charset="0"/>
              <a:buChar char="•"/>
            </a:pPr>
            <a:r>
              <a:rPr lang="en-AU" sz="2800" dirty="0"/>
              <a:t>Including Procedures information</a:t>
            </a:r>
          </a:p>
          <a:p>
            <a:pPr marL="840702" lvl="1" indent="-342900">
              <a:buFont typeface="Arial" panose="020B0604020202020204" pitchFamily="34" charset="0"/>
              <a:buChar char="•"/>
            </a:pPr>
            <a:r>
              <a:rPr lang="en-AU" sz="2800" dirty="0"/>
              <a:t>Technical </a:t>
            </a:r>
            <a:r>
              <a:rPr lang="en-AU" sz="2800"/>
              <a:t>Specifications </a:t>
            </a:r>
          </a:p>
          <a:p>
            <a:pPr marL="840702" lvl="1" indent="-342900">
              <a:buFont typeface="Arial" panose="020B0604020202020204" pitchFamily="34" charset="0"/>
              <a:buChar char="•"/>
            </a:pPr>
            <a:r>
              <a:rPr lang="en-AU" sz="2800"/>
              <a:t>User </a:t>
            </a:r>
            <a:r>
              <a:rPr lang="en-AU" sz="2800" dirty="0"/>
              <a:t>Guides</a:t>
            </a:r>
          </a:p>
          <a:p>
            <a:pPr marL="840702" lvl="1" indent="-342900">
              <a:buFont typeface="Arial" panose="020B0604020202020204" pitchFamily="34" charset="0"/>
              <a:buChar char="•"/>
            </a:pPr>
            <a:r>
              <a:rPr lang="en-AU" sz="2800" dirty="0"/>
              <a:t>Meeting notes and slide packs for all Working Groups</a:t>
            </a:r>
          </a:p>
        </p:txBody>
      </p:sp>
      <p:sp>
        <p:nvSpPr>
          <p:cNvPr id="4" name="Slide Number Placeholder 3">
            <a:extLst>
              <a:ext uri="{FF2B5EF4-FFF2-40B4-BE49-F238E27FC236}">
                <a16:creationId xmlns:a16="http://schemas.microsoft.com/office/drawing/2014/main" id="{EC551AF2-509E-4117-A1B0-83D619C2A517}"/>
              </a:ext>
            </a:extLst>
          </p:cNvPr>
          <p:cNvSpPr>
            <a:spLocks noGrp="1"/>
          </p:cNvSpPr>
          <p:nvPr>
            <p:ph type="sldNum" sz="quarter" idx="12"/>
          </p:nvPr>
        </p:nvSpPr>
        <p:spPr/>
        <p:txBody>
          <a:bodyPr/>
          <a:lstStyle/>
          <a:p>
            <a:fld id="{4EC81F68-4976-451A-B2E9-79BCBD2F70CC}" type="slidenum">
              <a:rPr lang="en-AU" smtClean="0"/>
              <a:t>66</a:t>
            </a:fld>
            <a:endParaRPr lang="en-AU" dirty="0"/>
          </a:p>
        </p:txBody>
      </p:sp>
    </p:spTree>
    <p:extLst>
      <p:ext uri="{BB962C8B-B14F-4D97-AF65-F5344CB8AC3E}">
        <p14:creationId xmlns:p14="http://schemas.microsoft.com/office/powerpoint/2010/main" val="2180693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6F62-0834-463F-8901-ECD355E563EE}"/>
              </a:ext>
            </a:extLst>
          </p:cNvPr>
          <p:cNvSpPr>
            <a:spLocks noGrp="1"/>
          </p:cNvSpPr>
          <p:nvPr>
            <p:ph type="title"/>
          </p:nvPr>
        </p:nvSpPr>
        <p:spPr/>
        <p:txBody>
          <a:bodyPr/>
          <a:lstStyle/>
          <a:p>
            <a:r>
              <a:rPr lang="en-AU" dirty="0"/>
              <a:t>What else can I find on the website?</a:t>
            </a:r>
          </a:p>
        </p:txBody>
      </p:sp>
      <p:sp>
        <p:nvSpPr>
          <p:cNvPr id="3" name="Slide Number Placeholder 2">
            <a:extLst>
              <a:ext uri="{FF2B5EF4-FFF2-40B4-BE49-F238E27FC236}">
                <a16:creationId xmlns:a16="http://schemas.microsoft.com/office/drawing/2014/main" id="{B1DD2E6B-7CD5-472E-8191-F378F47D862D}"/>
              </a:ext>
            </a:extLst>
          </p:cNvPr>
          <p:cNvSpPr>
            <a:spLocks noGrp="1"/>
          </p:cNvSpPr>
          <p:nvPr>
            <p:ph type="sldNum" sz="quarter" idx="12"/>
          </p:nvPr>
        </p:nvSpPr>
        <p:spPr/>
        <p:txBody>
          <a:bodyPr/>
          <a:lstStyle/>
          <a:p>
            <a:fld id="{4EC81F68-4976-451A-B2E9-79BCBD2F70CC}" type="slidenum">
              <a:rPr lang="en-AU" smtClean="0"/>
              <a:t>67</a:t>
            </a:fld>
            <a:endParaRPr lang="en-AU" dirty="0"/>
          </a:p>
        </p:txBody>
      </p:sp>
      <p:sp>
        <p:nvSpPr>
          <p:cNvPr id="4" name="Text Placeholder 3">
            <a:extLst>
              <a:ext uri="{FF2B5EF4-FFF2-40B4-BE49-F238E27FC236}">
                <a16:creationId xmlns:a16="http://schemas.microsoft.com/office/drawing/2014/main" id="{541BE884-3C46-465F-9985-4B09B5151405}"/>
              </a:ext>
            </a:extLst>
          </p:cNvPr>
          <p:cNvSpPr>
            <a:spLocks noGrp="1"/>
          </p:cNvSpPr>
          <p:nvPr>
            <p:ph type="body" sz="quarter" idx="13"/>
          </p:nvPr>
        </p:nvSpPr>
        <p:spPr/>
        <p:txBody>
          <a:bodyPr/>
          <a:lstStyle/>
          <a:p>
            <a:pPr>
              <a:buFont typeface="Arial" panose="020B0604020202020204" pitchFamily="34" charset="0"/>
              <a:buChar char="•"/>
            </a:pPr>
            <a:r>
              <a:rPr lang="en-AU" dirty="0"/>
              <a:t>Industry Risks and Issues Register – updated quarterly</a:t>
            </a:r>
          </a:p>
          <a:p>
            <a:pPr>
              <a:buFont typeface="Arial" panose="020B0604020202020204" pitchFamily="34" charset="0"/>
              <a:buChar char="•"/>
            </a:pPr>
            <a:r>
              <a:rPr lang="en-AU" dirty="0"/>
              <a:t>Industry Action Log – updated monthly</a:t>
            </a:r>
          </a:p>
          <a:p>
            <a:pPr>
              <a:buFont typeface="Arial" panose="020B0604020202020204" pitchFamily="34" charset="0"/>
              <a:buChar char="•"/>
            </a:pPr>
            <a:r>
              <a:rPr lang="en-AU" dirty="0"/>
              <a:t>Program timeline with current status – update monthly </a:t>
            </a:r>
          </a:p>
          <a:p>
            <a:pPr>
              <a:buFont typeface="Arial" panose="020B0604020202020204" pitchFamily="34" charset="0"/>
              <a:buChar char="•"/>
            </a:pPr>
            <a:r>
              <a:rPr lang="en-AU" dirty="0"/>
              <a:t>2020 Meetings Calendar</a:t>
            </a:r>
          </a:p>
          <a:p>
            <a:pPr>
              <a:buFont typeface="Arial" panose="020B0604020202020204" pitchFamily="34" charset="0"/>
              <a:buChar char="•"/>
            </a:pPr>
            <a:r>
              <a:rPr lang="en-AU" dirty="0"/>
              <a:t>Helicopter guide to the 5MS Program – coming soon</a:t>
            </a:r>
          </a:p>
        </p:txBody>
      </p:sp>
    </p:spTree>
    <p:extLst>
      <p:ext uri="{BB962C8B-B14F-4D97-AF65-F5344CB8AC3E}">
        <p14:creationId xmlns:p14="http://schemas.microsoft.com/office/powerpoint/2010/main" val="3326381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54B3-9FEF-43B0-8472-8253D05936AC}"/>
              </a:ext>
            </a:extLst>
          </p:cNvPr>
          <p:cNvSpPr>
            <a:spLocks noGrp="1"/>
          </p:cNvSpPr>
          <p:nvPr>
            <p:ph type="title"/>
          </p:nvPr>
        </p:nvSpPr>
        <p:spPr/>
        <p:txBody>
          <a:bodyPr/>
          <a:lstStyle/>
          <a:p>
            <a:r>
              <a:rPr lang="en-AU" dirty="0"/>
              <a:t>5MS Working Groups</a:t>
            </a:r>
          </a:p>
        </p:txBody>
      </p:sp>
      <p:sp>
        <p:nvSpPr>
          <p:cNvPr id="3" name="Content Placeholder 2">
            <a:extLst>
              <a:ext uri="{FF2B5EF4-FFF2-40B4-BE49-F238E27FC236}">
                <a16:creationId xmlns:a16="http://schemas.microsoft.com/office/drawing/2014/main" id="{7498F9A1-ED63-48A2-BB85-F50FDB9EC6A9}"/>
              </a:ext>
            </a:extLst>
          </p:cNvPr>
          <p:cNvSpPr>
            <a:spLocks noGrp="1"/>
          </p:cNvSpPr>
          <p:nvPr>
            <p:ph idx="1"/>
          </p:nvPr>
        </p:nvSpPr>
        <p:spPr>
          <a:xfrm>
            <a:off x="645458" y="2612637"/>
            <a:ext cx="2463501" cy="4796544"/>
          </a:xfrm>
        </p:spPr>
        <p:txBody>
          <a:bodyPr/>
          <a:lstStyle/>
          <a:p>
            <a:pPr marL="0" indent="0">
              <a:buNone/>
            </a:pPr>
            <a:r>
              <a:rPr lang="en-AU" b="1" i="1" dirty="0"/>
              <a:t>Executive Forum</a:t>
            </a:r>
          </a:p>
          <a:p>
            <a:r>
              <a:rPr lang="en-AU" dirty="0"/>
              <a:t>Executive-level representatives of impacted organisations</a:t>
            </a:r>
          </a:p>
          <a:p>
            <a:r>
              <a:rPr lang="en-AU" dirty="0"/>
              <a:t>Escalation of risks and issues from Working Groups</a:t>
            </a:r>
          </a:p>
          <a:p>
            <a:endParaRPr lang="en-AU" i="1" dirty="0"/>
          </a:p>
          <a:p>
            <a:pPr marL="0" indent="0">
              <a:buNone/>
            </a:pPr>
            <a:endParaRPr lang="en-AU" dirty="0"/>
          </a:p>
        </p:txBody>
      </p:sp>
      <p:sp>
        <p:nvSpPr>
          <p:cNvPr id="4" name="Slide Number Placeholder 3">
            <a:extLst>
              <a:ext uri="{FF2B5EF4-FFF2-40B4-BE49-F238E27FC236}">
                <a16:creationId xmlns:a16="http://schemas.microsoft.com/office/drawing/2014/main" id="{77556F73-5AEC-4A10-8724-782BBB27E9CE}"/>
              </a:ext>
            </a:extLst>
          </p:cNvPr>
          <p:cNvSpPr>
            <a:spLocks noGrp="1"/>
          </p:cNvSpPr>
          <p:nvPr>
            <p:ph type="sldNum" sz="quarter" idx="12"/>
          </p:nvPr>
        </p:nvSpPr>
        <p:spPr/>
        <p:txBody>
          <a:bodyPr/>
          <a:lstStyle/>
          <a:p>
            <a:fld id="{4EC81F68-4976-451A-B2E9-79BCBD2F70CC}" type="slidenum">
              <a:rPr lang="en-AU" smtClean="0"/>
              <a:t>68</a:t>
            </a:fld>
            <a:endParaRPr lang="en-AU" dirty="0"/>
          </a:p>
        </p:txBody>
      </p:sp>
      <p:sp>
        <p:nvSpPr>
          <p:cNvPr id="5" name="Content Placeholder 2">
            <a:extLst>
              <a:ext uri="{FF2B5EF4-FFF2-40B4-BE49-F238E27FC236}">
                <a16:creationId xmlns:a16="http://schemas.microsoft.com/office/drawing/2014/main" id="{AA928966-2A63-4D33-AE83-8A27242B3830}"/>
              </a:ext>
            </a:extLst>
          </p:cNvPr>
          <p:cNvSpPr txBox="1">
            <a:spLocks/>
          </p:cNvSpPr>
          <p:nvPr/>
        </p:nvSpPr>
        <p:spPr>
          <a:xfrm>
            <a:off x="4011475" y="2612637"/>
            <a:ext cx="2820839" cy="4796544"/>
          </a:xfrm>
          <a:prstGeom prst="rect">
            <a:avLst/>
          </a:prstGeom>
        </p:spPr>
        <p:txBody>
          <a:bodyPr vert="horz" lIns="91440" tIns="45720" rIns="91440" bIns="45720" rtlCol="0">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AU" b="1" i="1" dirty="0"/>
              <a:t>Project Consultative Forum (PCF)</a:t>
            </a:r>
          </a:p>
          <a:p>
            <a:r>
              <a:rPr lang="en-AU" dirty="0"/>
              <a:t>Program management from impact organisations</a:t>
            </a:r>
          </a:p>
          <a:p>
            <a:r>
              <a:rPr lang="en-AU" dirty="0"/>
              <a:t>Program status</a:t>
            </a:r>
          </a:p>
          <a:p>
            <a:r>
              <a:rPr lang="en-AU" dirty="0"/>
              <a:t>Risks and Issues</a:t>
            </a:r>
          </a:p>
          <a:p>
            <a:r>
              <a:rPr lang="en-AU" dirty="0"/>
              <a:t>Overview of Working Groups</a:t>
            </a:r>
          </a:p>
          <a:p>
            <a:endParaRPr lang="en-AU" dirty="0"/>
          </a:p>
        </p:txBody>
      </p:sp>
      <p:sp>
        <p:nvSpPr>
          <p:cNvPr id="6" name="Content Placeholder 2">
            <a:extLst>
              <a:ext uri="{FF2B5EF4-FFF2-40B4-BE49-F238E27FC236}">
                <a16:creationId xmlns:a16="http://schemas.microsoft.com/office/drawing/2014/main" id="{E5189E92-814E-4190-B372-C9552B449783}"/>
              </a:ext>
            </a:extLst>
          </p:cNvPr>
          <p:cNvSpPr txBox="1">
            <a:spLocks/>
          </p:cNvSpPr>
          <p:nvPr/>
        </p:nvSpPr>
        <p:spPr>
          <a:xfrm>
            <a:off x="7351059" y="2612637"/>
            <a:ext cx="2820838" cy="4796544"/>
          </a:xfrm>
          <a:prstGeom prst="rect">
            <a:avLst/>
          </a:prstGeom>
        </p:spPr>
        <p:txBody>
          <a:bodyPr vert="horz" lIns="91440" tIns="45720" rIns="91440" bIns="45720" rtlCol="0">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AU" b="1" i="1" dirty="0"/>
              <a:t>Readiness Working Group (RWG)</a:t>
            </a:r>
          </a:p>
          <a:p>
            <a:r>
              <a:rPr lang="en-AU" dirty="0"/>
              <a:t>Contribute to the development of key market readiness planning deliverables</a:t>
            </a:r>
          </a:p>
          <a:p>
            <a:r>
              <a:rPr lang="en-AU" dirty="0"/>
              <a:t>Market readiness risks and issues</a:t>
            </a:r>
          </a:p>
          <a:p>
            <a:r>
              <a:rPr lang="en-AU" dirty="0"/>
              <a:t>Readiness reporting</a:t>
            </a:r>
          </a:p>
        </p:txBody>
      </p:sp>
      <p:pic>
        <p:nvPicPr>
          <p:cNvPr id="9" name="Graphic 8" descr="Meeting">
            <a:extLst>
              <a:ext uri="{FF2B5EF4-FFF2-40B4-BE49-F238E27FC236}">
                <a16:creationId xmlns:a16="http://schemas.microsoft.com/office/drawing/2014/main" id="{B7E6648C-8FB6-4AA4-B7B4-041C932866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458" y="1698237"/>
            <a:ext cx="914400" cy="914400"/>
          </a:xfrm>
          <a:prstGeom prst="rect">
            <a:avLst/>
          </a:prstGeom>
        </p:spPr>
      </p:pic>
      <p:pic>
        <p:nvPicPr>
          <p:cNvPr id="11" name="Graphic 10" descr="Monthly calendar">
            <a:extLst>
              <a:ext uri="{FF2B5EF4-FFF2-40B4-BE49-F238E27FC236}">
                <a16:creationId xmlns:a16="http://schemas.microsoft.com/office/drawing/2014/main" id="{67C62888-E8FB-4C23-8406-7EAE8F154F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1476" y="1698237"/>
            <a:ext cx="914400" cy="914400"/>
          </a:xfrm>
          <a:prstGeom prst="rect">
            <a:avLst/>
          </a:prstGeom>
        </p:spPr>
      </p:pic>
      <p:pic>
        <p:nvPicPr>
          <p:cNvPr id="13" name="Graphic 12" descr="Social network">
            <a:extLst>
              <a:ext uri="{FF2B5EF4-FFF2-40B4-BE49-F238E27FC236}">
                <a16:creationId xmlns:a16="http://schemas.microsoft.com/office/drawing/2014/main" id="{58839010-7F56-4171-A45C-6400672D1E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1059" y="1698237"/>
            <a:ext cx="914400" cy="914400"/>
          </a:xfrm>
          <a:prstGeom prst="rect">
            <a:avLst/>
          </a:prstGeom>
        </p:spPr>
      </p:pic>
    </p:spTree>
    <p:extLst>
      <p:ext uri="{BB962C8B-B14F-4D97-AF65-F5344CB8AC3E}">
        <p14:creationId xmlns:p14="http://schemas.microsoft.com/office/powerpoint/2010/main" val="3477597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54B3-9FEF-43B0-8472-8253D05936AC}"/>
              </a:ext>
            </a:extLst>
          </p:cNvPr>
          <p:cNvSpPr>
            <a:spLocks noGrp="1"/>
          </p:cNvSpPr>
          <p:nvPr>
            <p:ph type="title"/>
          </p:nvPr>
        </p:nvSpPr>
        <p:spPr/>
        <p:txBody>
          <a:bodyPr/>
          <a:lstStyle/>
          <a:p>
            <a:r>
              <a:rPr lang="en-AU" dirty="0"/>
              <a:t>5MS Working Groups</a:t>
            </a:r>
          </a:p>
        </p:txBody>
      </p:sp>
      <p:sp>
        <p:nvSpPr>
          <p:cNvPr id="3" name="Content Placeholder 2">
            <a:extLst>
              <a:ext uri="{FF2B5EF4-FFF2-40B4-BE49-F238E27FC236}">
                <a16:creationId xmlns:a16="http://schemas.microsoft.com/office/drawing/2014/main" id="{7498F9A1-ED63-48A2-BB85-F50FDB9EC6A9}"/>
              </a:ext>
            </a:extLst>
          </p:cNvPr>
          <p:cNvSpPr>
            <a:spLocks noGrp="1"/>
          </p:cNvSpPr>
          <p:nvPr>
            <p:ph idx="1"/>
          </p:nvPr>
        </p:nvSpPr>
        <p:spPr>
          <a:xfrm>
            <a:off x="499586" y="2763131"/>
            <a:ext cx="2280622" cy="4796544"/>
          </a:xfrm>
        </p:spPr>
        <p:txBody>
          <a:bodyPr>
            <a:normAutofit/>
          </a:bodyPr>
          <a:lstStyle/>
          <a:p>
            <a:pPr marL="0" indent="0">
              <a:buNone/>
            </a:pPr>
            <a:r>
              <a:rPr lang="en-AU" sz="2100" b="1" i="1" dirty="0"/>
              <a:t>Systems Working Group (SWG)</a:t>
            </a:r>
          </a:p>
          <a:p>
            <a:r>
              <a:rPr lang="en-AU" sz="2100" dirty="0"/>
              <a:t>Targeted, technical discussions on defined project deliverables</a:t>
            </a:r>
            <a:endParaRPr lang="en-AU" sz="2100" b="1" i="1" dirty="0"/>
          </a:p>
          <a:p>
            <a:endParaRPr lang="en-AU" sz="2100" dirty="0"/>
          </a:p>
        </p:txBody>
      </p:sp>
      <p:sp>
        <p:nvSpPr>
          <p:cNvPr id="4" name="Slide Number Placeholder 3">
            <a:extLst>
              <a:ext uri="{FF2B5EF4-FFF2-40B4-BE49-F238E27FC236}">
                <a16:creationId xmlns:a16="http://schemas.microsoft.com/office/drawing/2014/main" id="{77556F73-5AEC-4A10-8724-782BBB27E9CE}"/>
              </a:ext>
            </a:extLst>
          </p:cNvPr>
          <p:cNvSpPr>
            <a:spLocks noGrp="1"/>
          </p:cNvSpPr>
          <p:nvPr>
            <p:ph type="sldNum" sz="quarter" idx="12"/>
          </p:nvPr>
        </p:nvSpPr>
        <p:spPr/>
        <p:txBody>
          <a:bodyPr/>
          <a:lstStyle/>
          <a:p>
            <a:fld id="{4EC81F68-4976-451A-B2E9-79BCBD2F70CC}" type="slidenum">
              <a:rPr lang="en-AU" smtClean="0"/>
              <a:t>69</a:t>
            </a:fld>
            <a:endParaRPr lang="en-AU" dirty="0"/>
          </a:p>
        </p:txBody>
      </p:sp>
      <p:sp>
        <p:nvSpPr>
          <p:cNvPr id="5" name="Content Placeholder 2">
            <a:extLst>
              <a:ext uri="{FF2B5EF4-FFF2-40B4-BE49-F238E27FC236}">
                <a16:creationId xmlns:a16="http://schemas.microsoft.com/office/drawing/2014/main" id="{AA928966-2A63-4D33-AE83-8A27242B3830}"/>
              </a:ext>
            </a:extLst>
          </p:cNvPr>
          <p:cNvSpPr txBox="1">
            <a:spLocks/>
          </p:cNvSpPr>
          <p:nvPr/>
        </p:nvSpPr>
        <p:spPr>
          <a:xfrm>
            <a:off x="3938524" y="2763131"/>
            <a:ext cx="2280622" cy="4796544"/>
          </a:xfrm>
          <a:prstGeom prst="rect">
            <a:avLst/>
          </a:prstGeom>
        </p:spPr>
        <p:txBody>
          <a:bodyPr vert="horz" lIns="91440" tIns="45720" rIns="91440" bIns="45720" rtlCol="0">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AU" sz="2100" b="1" i="1" dirty="0"/>
              <a:t>Procedures Working Group (PWG)</a:t>
            </a:r>
          </a:p>
          <a:p>
            <a:r>
              <a:rPr lang="en-AU" sz="2100" dirty="0"/>
              <a:t>Contribute to the development of procedure amendments</a:t>
            </a:r>
          </a:p>
          <a:p>
            <a:r>
              <a:rPr lang="en-AU" sz="2100" dirty="0"/>
              <a:t>In hibernation</a:t>
            </a:r>
          </a:p>
          <a:p>
            <a:endParaRPr lang="en-AU" sz="2100" dirty="0"/>
          </a:p>
        </p:txBody>
      </p:sp>
      <p:sp>
        <p:nvSpPr>
          <p:cNvPr id="6" name="Content Placeholder 2">
            <a:extLst>
              <a:ext uri="{FF2B5EF4-FFF2-40B4-BE49-F238E27FC236}">
                <a16:creationId xmlns:a16="http://schemas.microsoft.com/office/drawing/2014/main" id="{E5189E92-814E-4190-B372-C9552B449783}"/>
              </a:ext>
            </a:extLst>
          </p:cNvPr>
          <p:cNvSpPr txBox="1">
            <a:spLocks/>
          </p:cNvSpPr>
          <p:nvPr/>
        </p:nvSpPr>
        <p:spPr>
          <a:xfrm>
            <a:off x="7377462" y="2763131"/>
            <a:ext cx="2280622" cy="4796544"/>
          </a:xfrm>
          <a:prstGeom prst="rect">
            <a:avLst/>
          </a:prstGeom>
        </p:spPr>
        <p:txBody>
          <a:bodyPr vert="horz" lIns="91440" tIns="45720" rIns="91440" bIns="45720" rtlCol="0">
            <a:normAutofit fontScale="85000" lnSpcReduction="10000"/>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AU" b="1" i="1" dirty="0"/>
              <a:t>Industry Testing Working Group (ITWG)</a:t>
            </a:r>
          </a:p>
          <a:p>
            <a:r>
              <a:rPr lang="en-AU" dirty="0"/>
              <a:t>Contribute to the approach and scope of releases</a:t>
            </a:r>
          </a:p>
          <a:p>
            <a:r>
              <a:rPr lang="en-AU" dirty="0"/>
              <a:t>Collaborate on the development of test plans for each of the releases</a:t>
            </a:r>
          </a:p>
          <a:p>
            <a:r>
              <a:rPr lang="en-AU" dirty="0"/>
              <a:t>Discuss key industry concerns relating to testing activities</a:t>
            </a:r>
          </a:p>
          <a:p>
            <a:endParaRPr lang="en-AU" dirty="0"/>
          </a:p>
        </p:txBody>
      </p:sp>
      <p:pic>
        <p:nvPicPr>
          <p:cNvPr id="8" name="Graphic 7" descr="Gears">
            <a:extLst>
              <a:ext uri="{FF2B5EF4-FFF2-40B4-BE49-F238E27FC236}">
                <a16:creationId xmlns:a16="http://schemas.microsoft.com/office/drawing/2014/main" id="{9FCEF901-C207-44F3-9386-B1B170BA6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586" y="1848731"/>
            <a:ext cx="914400" cy="914400"/>
          </a:xfrm>
          <a:prstGeom prst="rect">
            <a:avLst/>
          </a:prstGeom>
        </p:spPr>
      </p:pic>
      <p:pic>
        <p:nvPicPr>
          <p:cNvPr id="10" name="Graphic 9" descr="Checklist">
            <a:extLst>
              <a:ext uri="{FF2B5EF4-FFF2-40B4-BE49-F238E27FC236}">
                <a16:creationId xmlns:a16="http://schemas.microsoft.com/office/drawing/2014/main" id="{48B5DB9D-DA89-40AB-9BFA-4BF4DD9893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7462" y="1848731"/>
            <a:ext cx="914400" cy="914400"/>
          </a:xfrm>
          <a:prstGeom prst="rect">
            <a:avLst/>
          </a:prstGeom>
        </p:spPr>
      </p:pic>
      <p:pic>
        <p:nvPicPr>
          <p:cNvPr id="12" name="Graphic 11" descr="Workflow">
            <a:extLst>
              <a:ext uri="{FF2B5EF4-FFF2-40B4-BE49-F238E27FC236}">
                <a16:creationId xmlns:a16="http://schemas.microsoft.com/office/drawing/2014/main" id="{1C14A031-7E83-44AA-9F53-F3D46B8733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8524" y="1848731"/>
            <a:ext cx="914400" cy="914400"/>
          </a:xfrm>
          <a:prstGeom prst="rect">
            <a:avLst/>
          </a:prstGeom>
        </p:spPr>
      </p:pic>
      <p:sp>
        <p:nvSpPr>
          <p:cNvPr id="13" name="Oval 12">
            <a:extLst>
              <a:ext uri="{FF2B5EF4-FFF2-40B4-BE49-F238E27FC236}">
                <a16:creationId xmlns:a16="http://schemas.microsoft.com/office/drawing/2014/main" id="{48CDA73F-A458-42D8-A017-493349AC2282}"/>
              </a:ext>
            </a:extLst>
          </p:cNvPr>
          <p:cNvSpPr/>
          <p:nvPr/>
        </p:nvSpPr>
        <p:spPr>
          <a:xfrm>
            <a:off x="1508569" y="5111110"/>
            <a:ext cx="2280621" cy="2298071"/>
          </a:xfrm>
          <a:prstGeom prst="ellipse">
            <a:avLst/>
          </a:prstGeom>
          <a:solidFill>
            <a:srgbClr val="360F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Meeting notes and slide packs published on website</a:t>
            </a:r>
          </a:p>
        </p:txBody>
      </p:sp>
    </p:spTree>
    <p:extLst>
      <p:ext uri="{BB962C8B-B14F-4D97-AF65-F5344CB8AC3E}">
        <p14:creationId xmlns:p14="http://schemas.microsoft.com/office/powerpoint/2010/main" val="349558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lstStyle/>
          <a:p>
            <a:r>
              <a:rPr lang="en-AU" dirty="0"/>
              <a:t>5MS and GS overview</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Emily Brodie</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7</a:t>
            </a:fld>
            <a:endParaRPr lang="en-AU" dirty="0"/>
          </a:p>
        </p:txBody>
      </p:sp>
    </p:spTree>
    <p:extLst>
      <p:ext uri="{BB962C8B-B14F-4D97-AF65-F5344CB8AC3E}">
        <p14:creationId xmlns:p14="http://schemas.microsoft.com/office/powerpoint/2010/main" val="1505159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04B0-66F5-464C-BAF1-1BA57FAA3EE8}"/>
              </a:ext>
            </a:extLst>
          </p:cNvPr>
          <p:cNvSpPr>
            <a:spLocks noGrp="1"/>
          </p:cNvSpPr>
          <p:nvPr>
            <p:ph type="title"/>
          </p:nvPr>
        </p:nvSpPr>
        <p:spPr/>
        <p:txBody>
          <a:bodyPr/>
          <a:lstStyle/>
          <a:p>
            <a:r>
              <a:rPr lang="en-AU" dirty="0"/>
              <a:t>Other ways to stay informed</a:t>
            </a:r>
          </a:p>
        </p:txBody>
      </p:sp>
      <p:sp>
        <p:nvSpPr>
          <p:cNvPr id="4" name="Slide Number Placeholder 3">
            <a:extLst>
              <a:ext uri="{FF2B5EF4-FFF2-40B4-BE49-F238E27FC236}">
                <a16:creationId xmlns:a16="http://schemas.microsoft.com/office/drawing/2014/main" id="{DE54B663-3A10-45BC-A47D-3B5FE9027F6C}"/>
              </a:ext>
            </a:extLst>
          </p:cNvPr>
          <p:cNvSpPr>
            <a:spLocks noGrp="1"/>
          </p:cNvSpPr>
          <p:nvPr>
            <p:ph type="sldNum" sz="quarter" idx="12"/>
          </p:nvPr>
        </p:nvSpPr>
        <p:spPr/>
        <p:txBody>
          <a:bodyPr/>
          <a:lstStyle/>
          <a:p>
            <a:fld id="{4EC81F68-4976-451A-B2E9-79BCBD2F70CC}" type="slidenum">
              <a:rPr lang="en-AU" smtClean="0"/>
              <a:t>70</a:t>
            </a:fld>
            <a:endParaRPr lang="en-AU" dirty="0"/>
          </a:p>
        </p:txBody>
      </p:sp>
      <p:sp>
        <p:nvSpPr>
          <p:cNvPr id="3" name="Content Placeholder 2">
            <a:extLst>
              <a:ext uri="{FF2B5EF4-FFF2-40B4-BE49-F238E27FC236}">
                <a16:creationId xmlns:a16="http://schemas.microsoft.com/office/drawing/2014/main" id="{0F21ACB6-8C63-4C0C-82E5-A75859CA8C7A}"/>
              </a:ext>
            </a:extLst>
          </p:cNvPr>
          <p:cNvSpPr>
            <a:spLocks noGrp="1"/>
          </p:cNvSpPr>
          <p:nvPr>
            <p:ph type="body" sz="quarter" idx="13"/>
          </p:nvPr>
        </p:nvSpPr>
        <p:spPr>
          <a:xfrm>
            <a:off x="3682993" y="1356875"/>
            <a:ext cx="6775200" cy="6202800"/>
          </a:xfrm>
        </p:spPr>
        <p:txBody>
          <a:bodyPr/>
          <a:lstStyle/>
          <a:p>
            <a:r>
              <a:rPr lang="en-AU" dirty="0"/>
              <a:t>Monthly newsletter</a:t>
            </a:r>
          </a:p>
          <a:p>
            <a:r>
              <a:rPr lang="en-AU" dirty="0"/>
              <a:t>General Information Session – twice a year</a:t>
            </a:r>
          </a:p>
          <a:p>
            <a:r>
              <a:rPr lang="en-AU" dirty="0"/>
              <a:t>Mailing list – contact us to be added to the general mailing list</a:t>
            </a:r>
          </a:p>
        </p:txBody>
      </p:sp>
      <p:sp>
        <p:nvSpPr>
          <p:cNvPr id="6" name="TextBox 5">
            <a:extLst>
              <a:ext uri="{FF2B5EF4-FFF2-40B4-BE49-F238E27FC236}">
                <a16:creationId xmlns:a16="http://schemas.microsoft.com/office/drawing/2014/main" id="{03DC3BBA-604E-4609-9162-146B0ADF5B86}"/>
              </a:ext>
            </a:extLst>
          </p:cNvPr>
          <p:cNvSpPr txBox="1"/>
          <p:nvPr/>
        </p:nvSpPr>
        <p:spPr>
          <a:xfrm>
            <a:off x="5345906" y="3779837"/>
            <a:ext cx="3369561" cy="954107"/>
          </a:xfrm>
          <a:prstGeom prst="rect">
            <a:avLst/>
          </a:prstGeom>
          <a:noFill/>
        </p:spPr>
        <p:txBody>
          <a:bodyPr wrap="square" rtlCol="0">
            <a:spAutoFit/>
          </a:bodyPr>
          <a:lstStyle/>
          <a:p>
            <a:r>
              <a:rPr lang="en-AU" sz="2800" b="1" dirty="0">
                <a:solidFill>
                  <a:schemeClr val="accent2">
                    <a:lumMod val="75000"/>
                    <a:lumOff val="25000"/>
                  </a:schemeClr>
                </a:solidFill>
              </a:rPr>
              <a:t>5MS@aemo.com.au</a:t>
            </a:r>
          </a:p>
          <a:p>
            <a:endParaRPr lang="en-AU" sz="2800" b="1" dirty="0">
              <a:solidFill>
                <a:schemeClr val="accent2">
                  <a:lumMod val="75000"/>
                  <a:lumOff val="25000"/>
                </a:schemeClr>
              </a:solidFill>
            </a:endParaRPr>
          </a:p>
        </p:txBody>
      </p:sp>
    </p:spTree>
    <p:extLst>
      <p:ext uri="{BB962C8B-B14F-4D97-AF65-F5344CB8AC3E}">
        <p14:creationId xmlns:p14="http://schemas.microsoft.com/office/powerpoint/2010/main" val="94923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AAC7-B0CD-4D4C-804E-B3FF9011A8D4}"/>
              </a:ext>
            </a:extLst>
          </p:cNvPr>
          <p:cNvSpPr>
            <a:spLocks noGrp="1"/>
          </p:cNvSpPr>
          <p:nvPr>
            <p:ph type="title"/>
          </p:nvPr>
        </p:nvSpPr>
        <p:spPr/>
        <p:txBody>
          <a:bodyPr/>
          <a:lstStyle/>
          <a:p>
            <a:r>
              <a:rPr lang="en-AU" dirty="0"/>
              <a:t>Forward Calendar &amp; Engagement</a:t>
            </a:r>
          </a:p>
        </p:txBody>
      </p:sp>
      <p:sp>
        <p:nvSpPr>
          <p:cNvPr id="5" name="Rectangle 4">
            <a:extLst>
              <a:ext uri="{FF2B5EF4-FFF2-40B4-BE49-F238E27FC236}">
                <a16:creationId xmlns:a16="http://schemas.microsoft.com/office/drawing/2014/main" id="{6C15E27F-D160-4027-A75C-BE89BC0B1DFB}"/>
              </a:ext>
            </a:extLst>
          </p:cNvPr>
          <p:cNvSpPr/>
          <p:nvPr/>
        </p:nvSpPr>
        <p:spPr>
          <a:xfrm>
            <a:off x="206547" y="6690792"/>
            <a:ext cx="9180644" cy="646331"/>
          </a:xfrm>
          <a:prstGeom prst="rect">
            <a:avLst/>
          </a:prstGeom>
        </p:spPr>
        <p:txBody>
          <a:bodyPr wrap="square">
            <a:spAutoFit/>
          </a:bodyPr>
          <a:lstStyle/>
          <a:p>
            <a:r>
              <a:rPr lang="en-AU" dirty="0"/>
              <a:t>Available at: </a:t>
            </a:r>
          </a:p>
          <a:p>
            <a:r>
              <a:rPr lang="en-AU" dirty="0">
                <a:hlinkClick r:id="rId2"/>
              </a:rPr>
              <a:t>http://www.aemo.com.au/Electricity/National-Electricity-Market-NEM/Five-Minute-Settlement</a:t>
            </a:r>
            <a:r>
              <a:rPr lang="en-AU" dirty="0"/>
              <a:t> </a:t>
            </a:r>
          </a:p>
        </p:txBody>
      </p:sp>
      <p:sp>
        <p:nvSpPr>
          <p:cNvPr id="3" name="Slide Number Placeholder 2">
            <a:extLst>
              <a:ext uri="{FF2B5EF4-FFF2-40B4-BE49-F238E27FC236}">
                <a16:creationId xmlns:a16="http://schemas.microsoft.com/office/drawing/2014/main" id="{7FA7ABF4-2CD8-421C-A518-42FE92FEA1BA}"/>
              </a:ext>
            </a:extLst>
          </p:cNvPr>
          <p:cNvSpPr>
            <a:spLocks noGrp="1"/>
          </p:cNvSpPr>
          <p:nvPr>
            <p:ph type="sldNum" sz="quarter" idx="12"/>
          </p:nvPr>
        </p:nvSpPr>
        <p:spPr/>
        <p:txBody>
          <a:bodyPr/>
          <a:lstStyle/>
          <a:p>
            <a:fld id="{4EC81F68-4976-451A-B2E9-79BCBD2F70CC}" type="slidenum">
              <a:rPr lang="en-AU" smtClean="0"/>
              <a:t>71</a:t>
            </a:fld>
            <a:endParaRPr lang="en-AU" dirty="0"/>
          </a:p>
        </p:txBody>
      </p:sp>
      <p:pic>
        <p:nvPicPr>
          <p:cNvPr id="9" name="Content Placeholder 8">
            <a:extLst>
              <a:ext uri="{FF2B5EF4-FFF2-40B4-BE49-F238E27FC236}">
                <a16:creationId xmlns:a16="http://schemas.microsoft.com/office/drawing/2014/main" id="{921296FB-C613-477A-B3D8-CF7BF4372ADD}"/>
              </a:ext>
            </a:extLst>
          </p:cNvPr>
          <p:cNvPicPr>
            <a:picLocks noGrp="1" noChangeAspect="1"/>
          </p:cNvPicPr>
          <p:nvPr>
            <p:ph idx="1"/>
          </p:nvPr>
        </p:nvPicPr>
        <p:blipFill>
          <a:blip r:embed="rId3"/>
          <a:stretch>
            <a:fillRect/>
          </a:stretch>
        </p:blipFill>
        <p:spPr>
          <a:xfrm>
            <a:off x="557212" y="2086769"/>
            <a:ext cx="9553575" cy="4648200"/>
          </a:xfrm>
          <a:prstGeom prst="rect">
            <a:avLst/>
          </a:prstGeom>
        </p:spPr>
      </p:pic>
    </p:spTree>
    <p:extLst>
      <p:ext uri="{BB962C8B-B14F-4D97-AF65-F5344CB8AC3E}">
        <p14:creationId xmlns:p14="http://schemas.microsoft.com/office/powerpoint/2010/main" val="1852153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1419-FCDD-41F0-9072-56E90AF42948}"/>
              </a:ext>
            </a:extLst>
          </p:cNvPr>
          <p:cNvSpPr>
            <a:spLocks noGrp="1"/>
          </p:cNvSpPr>
          <p:nvPr>
            <p:ph type="ctrTitle"/>
          </p:nvPr>
        </p:nvSpPr>
        <p:spPr/>
        <p:txBody>
          <a:bodyPr>
            <a:normAutofit fontScale="90000"/>
          </a:bodyPr>
          <a:lstStyle/>
          <a:p>
            <a:r>
              <a:rPr lang="en-AU" sz="13800" dirty="0"/>
              <a:t>Questions?</a:t>
            </a:r>
          </a:p>
        </p:txBody>
      </p:sp>
      <p:sp>
        <p:nvSpPr>
          <p:cNvPr id="4" name="Slide Number Placeholder 3">
            <a:extLst>
              <a:ext uri="{FF2B5EF4-FFF2-40B4-BE49-F238E27FC236}">
                <a16:creationId xmlns:a16="http://schemas.microsoft.com/office/drawing/2014/main" id="{853B2348-901D-4695-996E-68856E8A0EC9}"/>
              </a:ext>
            </a:extLst>
          </p:cNvPr>
          <p:cNvSpPr>
            <a:spLocks noGrp="1"/>
          </p:cNvSpPr>
          <p:nvPr>
            <p:ph type="sldNum" sz="quarter" idx="12"/>
          </p:nvPr>
        </p:nvSpPr>
        <p:spPr/>
        <p:txBody>
          <a:bodyPr/>
          <a:lstStyle/>
          <a:p>
            <a:fld id="{4EC81F68-4976-451A-B2E9-79BCBD2F70CC}" type="slidenum">
              <a:rPr lang="en-AU" smtClean="0"/>
              <a:pPr/>
              <a:t>72</a:t>
            </a:fld>
            <a:endParaRPr lang="en-AU" dirty="0"/>
          </a:p>
        </p:txBody>
      </p:sp>
    </p:spTree>
    <p:extLst>
      <p:ext uri="{BB962C8B-B14F-4D97-AF65-F5344CB8AC3E}">
        <p14:creationId xmlns:p14="http://schemas.microsoft.com/office/powerpoint/2010/main" val="1214823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4294967295"/>
          </p:nvPr>
        </p:nvSpPr>
        <p:spPr>
          <a:xfrm>
            <a:off x="10186988" y="7007225"/>
            <a:ext cx="504825" cy="401638"/>
          </a:xfrm>
        </p:spPr>
        <p:txBody>
          <a:bodyPr/>
          <a:lstStyle/>
          <a:p>
            <a:fld id="{4EC81F68-4976-451A-B2E9-79BCBD2F70CC}" type="slidenum">
              <a:rPr lang="en-AU" smtClean="0"/>
              <a:pPr/>
              <a:t>73</a:t>
            </a:fld>
            <a:endParaRPr lang="en-AU" dirty="0"/>
          </a:p>
        </p:txBody>
      </p:sp>
    </p:spTree>
    <p:extLst>
      <p:ext uri="{BB962C8B-B14F-4D97-AF65-F5344CB8AC3E}">
        <p14:creationId xmlns:p14="http://schemas.microsoft.com/office/powerpoint/2010/main" val="686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001F40-CEA6-44FC-A3DE-2D5E46859F1F}"/>
              </a:ext>
            </a:extLst>
          </p:cNvPr>
          <p:cNvSpPr/>
          <p:nvPr/>
        </p:nvSpPr>
        <p:spPr>
          <a:xfrm>
            <a:off x="177801" y="1686460"/>
            <a:ext cx="10161755" cy="736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500"/>
              </a:spcBef>
              <a:spcAft>
                <a:spcPts val="300"/>
              </a:spcAft>
            </a:pPr>
            <a:r>
              <a:rPr lang="en-GB" dirty="0">
                <a:solidFill>
                  <a:schemeClr val="bg1"/>
                </a:solidFill>
                <a:latin typeface="Segoe UI Semilight" panose="020B0402040204020203" pitchFamily="34" charset="0"/>
                <a:ea typeface="Batang" panose="020B0503020000020004" pitchFamily="18" charset="-127"/>
                <a:cs typeface="Arial Unicode MS"/>
              </a:rPr>
              <a:t>The 5MS Program is implementing </a:t>
            </a:r>
            <a:r>
              <a:rPr lang="en-GB" b="1" dirty="0">
                <a:solidFill>
                  <a:schemeClr val="bg1"/>
                </a:solidFill>
                <a:latin typeface="Segoe UI Semilight" panose="020B0402040204020203" pitchFamily="34" charset="0"/>
                <a:ea typeface="Batang" panose="020B0503020000020004" pitchFamily="18" charset="-127"/>
                <a:cs typeface="Arial Unicode MS"/>
              </a:rPr>
              <a:t>two AEMC rules </a:t>
            </a:r>
            <a:r>
              <a:rPr lang="en-GB" dirty="0">
                <a:solidFill>
                  <a:schemeClr val="bg1"/>
                </a:solidFill>
                <a:latin typeface="Segoe UI Semilight" panose="020B0402040204020203" pitchFamily="34" charset="0"/>
                <a:ea typeface="Batang" panose="020B0503020000020004" pitchFamily="18" charset="-127"/>
                <a:cs typeface="Arial Unicode MS"/>
              </a:rPr>
              <a:t>for the </a:t>
            </a:r>
            <a:r>
              <a:rPr lang="en-GB" b="1" dirty="0">
                <a:solidFill>
                  <a:schemeClr val="bg1"/>
                </a:solidFill>
                <a:latin typeface="Segoe UI Semilight" panose="020B0402040204020203" pitchFamily="34" charset="0"/>
                <a:ea typeface="Batang" panose="020B0503020000020004" pitchFamily="18" charset="-127"/>
                <a:cs typeface="Arial Unicode MS"/>
              </a:rPr>
              <a:t>wholesale electricity </a:t>
            </a:r>
            <a:r>
              <a:rPr lang="en-GB" dirty="0">
                <a:solidFill>
                  <a:schemeClr val="bg1"/>
                </a:solidFill>
                <a:latin typeface="Segoe UI Semilight" panose="020B0402040204020203" pitchFamily="34" charset="0"/>
                <a:ea typeface="Batang" panose="020B0503020000020004" pitchFamily="18" charset="-127"/>
                <a:cs typeface="Arial Unicode MS"/>
              </a:rPr>
              <a:t>market – requires changes to </a:t>
            </a:r>
            <a:r>
              <a:rPr lang="en-GB" b="1" dirty="0">
                <a:solidFill>
                  <a:schemeClr val="bg1"/>
                </a:solidFill>
                <a:latin typeface="Segoe UI Semilight" panose="020B0402040204020203" pitchFamily="34" charset="0"/>
                <a:ea typeface="Batang" panose="020B0503020000020004" pitchFamily="18" charset="-127"/>
                <a:cs typeface="Arial Unicode MS"/>
              </a:rPr>
              <a:t>metering</a:t>
            </a:r>
            <a:r>
              <a:rPr lang="en-GB" dirty="0">
                <a:solidFill>
                  <a:schemeClr val="bg1"/>
                </a:solidFill>
                <a:latin typeface="Segoe UI Semilight" panose="020B0402040204020203" pitchFamily="34" charset="0"/>
                <a:ea typeface="Batang" panose="020B0503020000020004" pitchFamily="18" charset="-127"/>
                <a:cs typeface="Arial Unicode MS"/>
              </a:rPr>
              <a:t>, </a:t>
            </a:r>
            <a:r>
              <a:rPr lang="en-GB" b="1" dirty="0">
                <a:solidFill>
                  <a:schemeClr val="bg1"/>
                </a:solidFill>
                <a:latin typeface="Segoe UI Semilight" panose="020B0402040204020203" pitchFamily="34" charset="0"/>
                <a:ea typeface="Batang" panose="020B0503020000020004" pitchFamily="18" charset="-127"/>
                <a:cs typeface="Arial Unicode MS"/>
              </a:rPr>
              <a:t>retail &amp; wholesale</a:t>
            </a:r>
            <a:r>
              <a:rPr lang="en-GB" dirty="0">
                <a:solidFill>
                  <a:schemeClr val="bg1"/>
                </a:solidFill>
                <a:latin typeface="Segoe UI Semilight" panose="020B0402040204020203" pitchFamily="34" charset="0"/>
                <a:ea typeface="Batang" panose="020B0503020000020004" pitchFamily="18" charset="-127"/>
                <a:cs typeface="Arial Unicode MS"/>
              </a:rPr>
              <a:t>, </a:t>
            </a:r>
            <a:r>
              <a:rPr lang="en-GB" b="1" dirty="0">
                <a:solidFill>
                  <a:schemeClr val="bg1"/>
                </a:solidFill>
                <a:latin typeface="Segoe UI Semilight" panose="020B0402040204020203" pitchFamily="34" charset="0"/>
                <a:ea typeface="Batang" panose="020B0503020000020004" pitchFamily="18" charset="-127"/>
                <a:cs typeface="Arial Unicode MS"/>
              </a:rPr>
              <a:t>settlement</a:t>
            </a:r>
            <a:r>
              <a:rPr lang="en-GB" dirty="0">
                <a:solidFill>
                  <a:schemeClr val="bg1"/>
                </a:solidFill>
                <a:latin typeface="Segoe UI Semilight" panose="020B0402040204020203" pitchFamily="34" charset="0"/>
                <a:ea typeface="Batang" panose="020B0503020000020004" pitchFamily="18" charset="-127"/>
                <a:cs typeface="Arial Unicode MS"/>
              </a:rPr>
              <a:t>, </a:t>
            </a:r>
            <a:r>
              <a:rPr lang="en-GB" b="1" dirty="0">
                <a:solidFill>
                  <a:schemeClr val="bg1"/>
                </a:solidFill>
                <a:latin typeface="Segoe UI Semilight" panose="020B0402040204020203" pitchFamily="34" charset="0"/>
                <a:ea typeface="Batang" panose="020B0503020000020004" pitchFamily="18" charset="-127"/>
                <a:cs typeface="Arial Unicode MS"/>
              </a:rPr>
              <a:t>bidding</a:t>
            </a:r>
            <a:r>
              <a:rPr lang="en-GB" dirty="0">
                <a:solidFill>
                  <a:schemeClr val="bg1"/>
                </a:solidFill>
                <a:latin typeface="Segoe UI Semilight" panose="020B0402040204020203" pitchFamily="34" charset="0"/>
                <a:ea typeface="Batang" panose="020B0503020000020004" pitchFamily="18" charset="-127"/>
                <a:cs typeface="Arial Unicode MS"/>
              </a:rPr>
              <a:t> and </a:t>
            </a:r>
            <a:r>
              <a:rPr lang="en-GB" b="1" dirty="0">
                <a:solidFill>
                  <a:schemeClr val="bg1"/>
                </a:solidFill>
                <a:latin typeface="Segoe UI Semilight" panose="020B0402040204020203" pitchFamily="34" charset="0"/>
                <a:ea typeface="Batang" panose="020B0503020000020004" pitchFamily="18" charset="-127"/>
                <a:cs typeface="Arial Unicode MS"/>
              </a:rPr>
              <a:t>NEM operational systems</a:t>
            </a:r>
            <a:r>
              <a:rPr lang="en-GB" dirty="0">
                <a:solidFill>
                  <a:schemeClr val="bg1"/>
                </a:solidFill>
                <a:latin typeface="Segoe UI Semilight" panose="020B0402040204020203" pitchFamily="34" charset="0"/>
                <a:ea typeface="Batang" panose="020B0503020000020004" pitchFamily="18" charset="-127"/>
                <a:cs typeface="Arial Unicode MS"/>
              </a:rPr>
              <a:t>.  </a:t>
            </a:r>
            <a:endParaRPr lang="en-AU" dirty="0">
              <a:solidFill>
                <a:schemeClr val="bg1"/>
              </a:solidFill>
              <a:latin typeface="Segoe UI Semilight" panose="020B0402040204020203" pitchFamily="34" charset="0"/>
              <a:ea typeface="Segoe UI Semilight" panose="020B0402040204020203"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E3FF50D4-CC1C-4B19-A5EE-3E0B45BA4FA7}"/>
              </a:ext>
            </a:extLst>
          </p:cNvPr>
          <p:cNvSpPr>
            <a:spLocks noGrp="1"/>
          </p:cNvSpPr>
          <p:nvPr>
            <p:ph type="title"/>
          </p:nvPr>
        </p:nvSpPr>
        <p:spPr>
          <a:xfrm>
            <a:off x="173887" y="69807"/>
            <a:ext cx="7894138" cy="1310695"/>
          </a:xfrm>
        </p:spPr>
        <p:txBody>
          <a:bodyPr>
            <a:normAutofit/>
          </a:bodyPr>
          <a:lstStyle/>
          <a:p>
            <a:br>
              <a:rPr lang="en-AU" sz="3800" dirty="0"/>
            </a:br>
            <a:r>
              <a:rPr lang="en-AU" sz="3800" dirty="0"/>
              <a:t>Background to 5MS &amp; GS</a:t>
            </a:r>
          </a:p>
        </p:txBody>
      </p:sp>
      <p:sp>
        <p:nvSpPr>
          <p:cNvPr id="5" name="Content Placeholder 4">
            <a:extLst>
              <a:ext uri="{FF2B5EF4-FFF2-40B4-BE49-F238E27FC236}">
                <a16:creationId xmlns:a16="http://schemas.microsoft.com/office/drawing/2014/main" id="{C9ECD981-CCB5-404D-A429-9BF7288E21EB}"/>
              </a:ext>
            </a:extLst>
          </p:cNvPr>
          <p:cNvSpPr>
            <a:spLocks noGrp="1"/>
          </p:cNvSpPr>
          <p:nvPr>
            <p:ph sz="half" idx="1"/>
          </p:nvPr>
        </p:nvSpPr>
        <p:spPr>
          <a:xfrm>
            <a:off x="1172742" y="3082516"/>
            <a:ext cx="4031810" cy="1171985"/>
          </a:xfrm>
        </p:spPr>
        <p:txBody>
          <a:bodyPr vert="horz" lIns="91440" tIns="45720" rIns="91440" bIns="45720" rtlCol="0">
            <a:noAutofit/>
          </a:bodyPr>
          <a:lstStyle/>
          <a:p>
            <a:pPr marL="177800" indent="-177800">
              <a:lnSpc>
                <a:spcPct val="100000"/>
              </a:lnSpc>
            </a:pPr>
            <a:r>
              <a:rPr lang="en-AU" sz="1600" dirty="0"/>
              <a:t>Settlement currently 30 mins, dispatch 5 mins. </a:t>
            </a:r>
          </a:p>
          <a:p>
            <a:pPr marL="177800" indent="-177800">
              <a:lnSpc>
                <a:spcPct val="100000"/>
              </a:lnSpc>
            </a:pPr>
            <a:r>
              <a:rPr lang="en-AU" sz="1600" dirty="0"/>
              <a:t>Settlement period will change to 5 mins. </a:t>
            </a:r>
          </a:p>
          <a:p>
            <a:pPr marL="177800" indent="-177800">
              <a:lnSpc>
                <a:spcPct val="100000"/>
              </a:lnSpc>
            </a:pPr>
            <a:r>
              <a:rPr lang="en-AU" sz="1600" dirty="0"/>
              <a:t>Commences 1 July 2021.</a:t>
            </a:r>
          </a:p>
        </p:txBody>
      </p:sp>
      <p:sp>
        <p:nvSpPr>
          <p:cNvPr id="6" name="Content Placeholder 5">
            <a:extLst>
              <a:ext uri="{FF2B5EF4-FFF2-40B4-BE49-F238E27FC236}">
                <a16:creationId xmlns:a16="http://schemas.microsoft.com/office/drawing/2014/main" id="{0640CF39-95EF-4D8A-B7C9-5C62BB387825}"/>
              </a:ext>
            </a:extLst>
          </p:cNvPr>
          <p:cNvSpPr>
            <a:spLocks noGrp="1"/>
          </p:cNvSpPr>
          <p:nvPr>
            <p:ph sz="half" idx="2"/>
          </p:nvPr>
        </p:nvSpPr>
        <p:spPr>
          <a:xfrm>
            <a:off x="1086964" y="4960603"/>
            <a:ext cx="4203365" cy="2433197"/>
          </a:xfrm>
        </p:spPr>
        <p:txBody>
          <a:bodyPr>
            <a:noAutofit/>
          </a:bodyPr>
          <a:lstStyle/>
          <a:p>
            <a:pPr marL="177800" indent="-177800">
              <a:lnSpc>
                <a:spcPct val="100000"/>
              </a:lnSpc>
            </a:pPr>
            <a:r>
              <a:rPr lang="en-AU" sz="1600" dirty="0"/>
              <a:t>Unaccounted for Energy (UFE) is currently charged to a limited number of ‘local retailers’. </a:t>
            </a:r>
          </a:p>
          <a:p>
            <a:pPr marL="177800" indent="-177800">
              <a:lnSpc>
                <a:spcPct val="100000"/>
              </a:lnSpc>
            </a:pPr>
            <a:r>
              <a:rPr lang="en-AU" sz="1600" dirty="0"/>
              <a:t>With GS, all retailers share the cost of UFE.</a:t>
            </a:r>
          </a:p>
          <a:p>
            <a:pPr marL="177800" indent="-177800">
              <a:lnSpc>
                <a:spcPct val="100000"/>
              </a:lnSpc>
            </a:pPr>
            <a:r>
              <a:rPr lang="en-AU" sz="1600" dirty="0"/>
              <a:t>UFE published by AEMO from </a:t>
            </a:r>
            <a:r>
              <a:rPr lang="en-AU" sz="1600" b="1" dirty="0"/>
              <a:t>1 July 2021.</a:t>
            </a:r>
          </a:p>
          <a:p>
            <a:pPr marL="177800" indent="-177800">
              <a:lnSpc>
                <a:spcPct val="100000"/>
              </a:lnSpc>
            </a:pPr>
            <a:r>
              <a:rPr lang="en-AU" sz="1600" dirty="0"/>
              <a:t>GS commences </a:t>
            </a:r>
            <a:r>
              <a:rPr lang="en-AU" sz="1600" b="1" dirty="0"/>
              <a:t>6 Feb 2022.</a:t>
            </a:r>
          </a:p>
        </p:txBody>
      </p:sp>
      <p:pic>
        <p:nvPicPr>
          <p:cNvPr id="7" name="Picture 6">
            <a:extLst>
              <a:ext uri="{FF2B5EF4-FFF2-40B4-BE49-F238E27FC236}">
                <a16:creationId xmlns:a16="http://schemas.microsoft.com/office/drawing/2014/main" id="{20C4849C-5F57-48BB-9CCA-5C375BD351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686" y="3609976"/>
            <a:ext cx="705485" cy="809625"/>
          </a:xfrm>
          <a:prstGeom prst="rect">
            <a:avLst/>
          </a:prstGeom>
          <a:noFill/>
        </p:spPr>
      </p:pic>
      <p:pic>
        <p:nvPicPr>
          <p:cNvPr id="8" name="Picture 7">
            <a:extLst>
              <a:ext uri="{FF2B5EF4-FFF2-40B4-BE49-F238E27FC236}">
                <a16:creationId xmlns:a16="http://schemas.microsoft.com/office/drawing/2014/main" id="{FD425641-18E6-4446-876B-0E025E16E75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3887" y="5565392"/>
            <a:ext cx="755226" cy="676811"/>
          </a:xfrm>
          <a:prstGeom prst="rect">
            <a:avLst/>
          </a:prstGeom>
          <a:noFill/>
        </p:spPr>
      </p:pic>
      <p:sp>
        <p:nvSpPr>
          <p:cNvPr id="3" name="Rectangle 2">
            <a:extLst>
              <a:ext uri="{FF2B5EF4-FFF2-40B4-BE49-F238E27FC236}">
                <a16:creationId xmlns:a16="http://schemas.microsoft.com/office/drawing/2014/main" id="{5BA517BF-84C4-4CB1-BFB2-6570040F97CD}"/>
              </a:ext>
            </a:extLst>
          </p:cNvPr>
          <p:cNvSpPr/>
          <p:nvPr/>
        </p:nvSpPr>
        <p:spPr>
          <a:xfrm>
            <a:off x="173887" y="5151255"/>
            <a:ext cx="1249822" cy="393890"/>
          </a:xfrm>
          <a:prstGeom prst="rect">
            <a:avLst/>
          </a:prstGeom>
        </p:spPr>
        <p:txBody>
          <a:bodyPr wrap="square">
            <a:spAutoFit/>
          </a:bodyPr>
          <a:lstStyle/>
          <a:p>
            <a:pPr>
              <a:lnSpc>
                <a:spcPct val="120000"/>
              </a:lnSpc>
            </a:pPr>
            <a:r>
              <a:rPr lang="en-AU" b="1" i="1" dirty="0">
                <a:solidFill>
                  <a:schemeClr val="accent2"/>
                </a:solidFill>
              </a:rPr>
              <a:t>GS</a:t>
            </a:r>
          </a:p>
        </p:txBody>
      </p:sp>
      <p:sp>
        <p:nvSpPr>
          <p:cNvPr id="9" name="Rectangle 8">
            <a:extLst>
              <a:ext uri="{FF2B5EF4-FFF2-40B4-BE49-F238E27FC236}">
                <a16:creationId xmlns:a16="http://schemas.microsoft.com/office/drawing/2014/main" id="{784271B9-C375-46FA-85EC-74B9AF1922BE}"/>
              </a:ext>
            </a:extLst>
          </p:cNvPr>
          <p:cNvSpPr/>
          <p:nvPr/>
        </p:nvSpPr>
        <p:spPr>
          <a:xfrm>
            <a:off x="243686" y="3082516"/>
            <a:ext cx="1457153" cy="393890"/>
          </a:xfrm>
          <a:prstGeom prst="rect">
            <a:avLst/>
          </a:prstGeom>
        </p:spPr>
        <p:txBody>
          <a:bodyPr wrap="square">
            <a:spAutoFit/>
          </a:bodyPr>
          <a:lstStyle/>
          <a:p>
            <a:pPr>
              <a:lnSpc>
                <a:spcPct val="120000"/>
              </a:lnSpc>
            </a:pPr>
            <a:r>
              <a:rPr lang="en-AU" b="1" i="1" dirty="0">
                <a:solidFill>
                  <a:schemeClr val="accent2"/>
                </a:solidFill>
              </a:rPr>
              <a:t>5MS</a:t>
            </a:r>
          </a:p>
        </p:txBody>
      </p:sp>
      <p:sp>
        <p:nvSpPr>
          <p:cNvPr id="10" name="Rectangle 9">
            <a:extLst>
              <a:ext uri="{FF2B5EF4-FFF2-40B4-BE49-F238E27FC236}">
                <a16:creationId xmlns:a16="http://schemas.microsoft.com/office/drawing/2014/main" id="{0437FC62-0A8B-48FB-AF12-4C97AF1DB0AB}"/>
              </a:ext>
            </a:extLst>
          </p:cNvPr>
          <p:cNvSpPr/>
          <p:nvPr/>
        </p:nvSpPr>
        <p:spPr>
          <a:xfrm>
            <a:off x="5226408" y="3016192"/>
            <a:ext cx="4910106" cy="1944411"/>
          </a:xfrm>
          <a:prstGeom prst="rect">
            <a:avLst/>
          </a:prstGeom>
        </p:spPr>
        <p:txBody>
          <a:bodyPr vert="horz" lIns="91440" tIns="45720" rIns="91440" bIns="45720" rtlCol="0">
            <a:noAutofit/>
          </a:bodyPr>
          <a:lstStyle/>
          <a:p>
            <a:pPr marL="177800" indent="-177800" defTabSz="801929">
              <a:spcBef>
                <a:spcPts val="877"/>
              </a:spcBef>
              <a:buFont typeface="Arial" panose="020B0604020202020204" pitchFamily="34" charset="0"/>
              <a:buChar char="•"/>
            </a:pPr>
            <a:r>
              <a:rPr lang="en-AU" sz="1600" dirty="0"/>
              <a:t>Removes anomaly by aligning settlement &amp; dispatch period – efficiencies for NEM operations &amp; investments, supports orderly bidding. </a:t>
            </a:r>
          </a:p>
          <a:p>
            <a:pPr marL="177800" indent="-177800" defTabSz="801929">
              <a:spcBef>
                <a:spcPts val="877"/>
              </a:spcBef>
              <a:buFont typeface="Arial" panose="020B0604020202020204" pitchFamily="34" charset="0"/>
              <a:buChar char="•"/>
            </a:pPr>
            <a:r>
              <a:rPr lang="en-AU" sz="1600" dirty="0"/>
              <a:t>Better </a:t>
            </a:r>
            <a:r>
              <a:rPr lang="en-AU" sz="1600" b="1" dirty="0"/>
              <a:t>price signal </a:t>
            </a:r>
            <a:r>
              <a:rPr lang="en-AU" sz="1600" dirty="0"/>
              <a:t>for demand response, and for investment in </a:t>
            </a:r>
            <a:r>
              <a:rPr lang="en-AU" sz="1600" b="1" dirty="0"/>
              <a:t>fast response technologies </a:t>
            </a:r>
            <a:br>
              <a:rPr lang="en-AU" sz="1600" b="1" dirty="0"/>
            </a:br>
            <a:r>
              <a:rPr lang="en-AU" sz="1600" dirty="0"/>
              <a:t>(e.g.: batteries, gas peaking generators). </a:t>
            </a:r>
          </a:p>
        </p:txBody>
      </p:sp>
      <p:sp>
        <p:nvSpPr>
          <p:cNvPr id="12" name="Rectangle 11">
            <a:extLst>
              <a:ext uri="{FF2B5EF4-FFF2-40B4-BE49-F238E27FC236}">
                <a16:creationId xmlns:a16="http://schemas.microsoft.com/office/drawing/2014/main" id="{90F9FCBD-5057-438B-BFDD-FE369EAB6856}"/>
              </a:ext>
            </a:extLst>
          </p:cNvPr>
          <p:cNvSpPr/>
          <p:nvPr/>
        </p:nvSpPr>
        <p:spPr>
          <a:xfrm>
            <a:off x="6570722" y="2530949"/>
            <a:ext cx="1992661" cy="393890"/>
          </a:xfrm>
          <a:prstGeom prst="rect">
            <a:avLst/>
          </a:prstGeom>
        </p:spPr>
        <p:txBody>
          <a:bodyPr wrap="none">
            <a:spAutoFit/>
          </a:bodyPr>
          <a:lstStyle/>
          <a:p>
            <a:pPr>
              <a:lnSpc>
                <a:spcPct val="120000"/>
              </a:lnSpc>
            </a:pPr>
            <a:r>
              <a:rPr lang="en-AU" b="1" i="1" dirty="0">
                <a:solidFill>
                  <a:schemeClr val="accent2"/>
                </a:solidFill>
              </a:rPr>
              <a:t>Expected benefits </a:t>
            </a:r>
          </a:p>
        </p:txBody>
      </p:sp>
      <p:sp>
        <p:nvSpPr>
          <p:cNvPr id="13" name="Rectangle 12">
            <a:extLst>
              <a:ext uri="{FF2B5EF4-FFF2-40B4-BE49-F238E27FC236}">
                <a16:creationId xmlns:a16="http://schemas.microsoft.com/office/drawing/2014/main" id="{08631965-9202-4804-B302-D8226A94B37D}"/>
              </a:ext>
            </a:extLst>
          </p:cNvPr>
          <p:cNvSpPr/>
          <p:nvPr/>
        </p:nvSpPr>
        <p:spPr>
          <a:xfrm>
            <a:off x="2148750" y="2530949"/>
            <a:ext cx="2134815" cy="393890"/>
          </a:xfrm>
          <a:prstGeom prst="rect">
            <a:avLst/>
          </a:prstGeom>
        </p:spPr>
        <p:txBody>
          <a:bodyPr wrap="none">
            <a:spAutoFit/>
          </a:bodyPr>
          <a:lstStyle/>
          <a:p>
            <a:pPr>
              <a:lnSpc>
                <a:spcPct val="120000"/>
              </a:lnSpc>
            </a:pPr>
            <a:r>
              <a:rPr lang="en-AU" b="1" i="1" dirty="0">
                <a:solidFill>
                  <a:schemeClr val="accent2"/>
                </a:solidFill>
              </a:rPr>
              <a:t>Why, What &amp; When</a:t>
            </a:r>
          </a:p>
        </p:txBody>
      </p:sp>
      <p:sp>
        <p:nvSpPr>
          <p:cNvPr id="14" name="Rectangle 13">
            <a:extLst>
              <a:ext uri="{FF2B5EF4-FFF2-40B4-BE49-F238E27FC236}">
                <a16:creationId xmlns:a16="http://schemas.microsoft.com/office/drawing/2014/main" id="{A677E47A-CA2C-4845-B548-CD4FB66C834B}"/>
              </a:ext>
            </a:extLst>
          </p:cNvPr>
          <p:cNvSpPr/>
          <p:nvPr/>
        </p:nvSpPr>
        <p:spPr>
          <a:xfrm>
            <a:off x="5258678" y="4983184"/>
            <a:ext cx="4504022" cy="2285763"/>
          </a:xfrm>
          <a:prstGeom prst="rect">
            <a:avLst/>
          </a:prstGeom>
        </p:spPr>
        <p:txBody>
          <a:bodyPr vert="horz" lIns="91440" tIns="45720" rIns="91440" bIns="45720" rtlCol="0">
            <a:noAutofit/>
          </a:bodyPr>
          <a:lstStyle/>
          <a:p>
            <a:pPr marL="177800" indent="-177800" defTabSz="801929">
              <a:spcBef>
                <a:spcPts val="877"/>
              </a:spcBef>
              <a:buFont typeface="Arial" panose="020B0604020202020204" pitchFamily="34" charset="0"/>
              <a:buChar char="•"/>
            </a:pPr>
            <a:r>
              <a:rPr lang="en-AU" sz="1600" dirty="0"/>
              <a:t>Improved transparency, fewer settlement disputes and lower levels of UFE over time. </a:t>
            </a:r>
          </a:p>
          <a:p>
            <a:pPr marL="177800" indent="-177800" defTabSz="801929">
              <a:spcBef>
                <a:spcPts val="877"/>
              </a:spcBef>
              <a:buFont typeface="Arial" panose="020B0604020202020204" pitchFamily="34" charset="0"/>
              <a:buChar char="•"/>
            </a:pPr>
            <a:r>
              <a:rPr lang="en-AU" sz="1600" dirty="0"/>
              <a:t>Competition on equal terms. </a:t>
            </a:r>
          </a:p>
          <a:p>
            <a:pPr marL="177800" indent="-177800" defTabSz="801929">
              <a:spcBef>
                <a:spcPts val="877"/>
              </a:spcBef>
              <a:buFont typeface="Arial" panose="020B0604020202020204" pitchFamily="34" charset="0"/>
              <a:buChar char="•"/>
            </a:pPr>
            <a:r>
              <a:rPr lang="en-AU" sz="1600" dirty="0"/>
              <a:t>Improved risk allocation, enhanced incentives.</a:t>
            </a:r>
          </a:p>
          <a:p>
            <a:pPr marL="177800" indent="-177800" defTabSz="801929">
              <a:spcBef>
                <a:spcPts val="877"/>
              </a:spcBef>
              <a:buFont typeface="Arial" panose="020B0604020202020204" pitchFamily="34" charset="0"/>
              <a:buChar char="•"/>
            </a:pPr>
            <a:r>
              <a:rPr lang="en-AU" sz="1600" dirty="0"/>
              <a:t>It’s efficient to implement GS within the 5MS Program, as it affects the same systems.</a:t>
            </a:r>
          </a:p>
        </p:txBody>
      </p:sp>
      <p:cxnSp>
        <p:nvCxnSpPr>
          <p:cNvPr id="19" name="Straight Connector 18">
            <a:extLst>
              <a:ext uri="{FF2B5EF4-FFF2-40B4-BE49-F238E27FC236}">
                <a16:creationId xmlns:a16="http://schemas.microsoft.com/office/drawing/2014/main" id="{D952F4A8-A704-4CDD-B807-2ED1654BAA94}"/>
              </a:ext>
            </a:extLst>
          </p:cNvPr>
          <p:cNvCxnSpPr>
            <a:cxnSpLocks/>
          </p:cNvCxnSpPr>
          <p:nvPr/>
        </p:nvCxnSpPr>
        <p:spPr>
          <a:xfrm>
            <a:off x="1133133" y="4808035"/>
            <a:ext cx="9003381" cy="76723"/>
          </a:xfrm>
          <a:prstGeom prst="line">
            <a:avLst/>
          </a:prstGeom>
          <a:ln w="28575">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516F8CC-F2AB-4F2A-8FC8-F714DDF944D8}"/>
              </a:ext>
            </a:extLst>
          </p:cNvPr>
          <p:cNvSpPr>
            <a:spLocks noGrp="1"/>
          </p:cNvSpPr>
          <p:nvPr>
            <p:ph type="sldNum" sz="quarter" idx="12"/>
          </p:nvPr>
        </p:nvSpPr>
        <p:spPr/>
        <p:txBody>
          <a:bodyPr/>
          <a:lstStyle/>
          <a:p>
            <a:fld id="{4EC81F68-4976-451A-B2E9-79BCBD2F70CC}" type="slidenum">
              <a:rPr lang="en-AU" smtClean="0"/>
              <a:t>8</a:t>
            </a:fld>
            <a:endParaRPr lang="en-AU" dirty="0"/>
          </a:p>
        </p:txBody>
      </p:sp>
    </p:spTree>
    <p:extLst>
      <p:ext uri="{BB962C8B-B14F-4D97-AF65-F5344CB8AC3E}">
        <p14:creationId xmlns:p14="http://schemas.microsoft.com/office/powerpoint/2010/main" val="360838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206546" y="150494"/>
            <a:ext cx="9860997" cy="1310695"/>
          </a:xfrm>
        </p:spPr>
        <p:txBody>
          <a:bodyPr/>
          <a:lstStyle/>
          <a:p>
            <a:r>
              <a:rPr lang="en-AU" dirty="0"/>
              <a:t>Background – current NEM dispatch and settlement arrangements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206545" y="2036444"/>
            <a:ext cx="10255425" cy="4852035"/>
          </a:xfrm>
        </p:spPr>
        <p:txBody>
          <a:bodyPr>
            <a:normAutofit/>
          </a:bodyPr>
          <a:lstStyle/>
          <a:p>
            <a:r>
              <a:rPr lang="en-AU" sz="3200" dirty="0"/>
              <a:t>Settlement prices (</a:t>
            </a:r>
            <a:r>
              <a:rPr lang="en-AU" sz="3200" i="1" dirty="0"/>
              <a:t>spot prices</a:t>
            </a:r>
            <a:r>
              <a:rPr lang="en-AU" sz="3200" dirty="0"/>
              <a:t>) are calculated on a 30 minute basis – the average of 6 x 5 minute dispatch prices</a:t>
            </a:r>
          </a:p>
          <a:p>
            <a:pPr lvl="1"/>
            <a:r>
              <a:rPr lang="en-AU" sz="2800" dirty="0"/>
              <a:t>one high </a:t>
            </a:r>
            <a:r>
              <a:rPr lang="en-AU" sz="2800" i="1" dirty="0"/>
              <a:t>dispatch price</a:t>
            </a:r>
            <a:r>
              <a:rPr lang="en-AU" sz="2800" dirty="0"/>
              <a:t> in a 30 minute trading interval raises the </a:t>
            </a:r>
            <a:r>
              <a:rPr lang="en-AU" sz="2800" i="1" dirty="0"/>
              <a:t>spot price</a:t>
            </a:r>
            <a:r>
              <a:rPr lang="en-AU" sz="2800" dirty="0"/>
              <a:t> (and vice versa)</a:t>
            </a:r>
          </a:p>
          <a:p>
            <a:r>
              <a:rPr lang="en-AU" sz="3200" dirty="0"/>
              <a:t>Different time periods for dispatch and settlement were adopted due to limitations in metering and data processing when the NEM started (1998). </a:t>
            </a:r>
          </a:p>
          <a:p>
            <a:r>
              <a:rPr lang="en-AU" sz="3200" dirty="0"/>
              <a:t>Technology is now available which makes 5 minute settlement possible.</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9</a:t>
            </a:fld>
            <a:endParaRPr lang="en-AU"/>
          </a:p>
        </p:txBody>
      </p:sp>
    </p:spTree>
    <p:extLst>
      <p:ext uri="{BB962C8B-B14F-4D97-AF65-F5344CB8AC3E}">
        <p14:creationId xmlns:p14="http://schemas.microsoft.com/office/powerpoint/2010/main" val="461205870"/>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A4 v2.potx" id="{56C674FB-5903-4E08-9F7A-81B5291517EA}" vid="{3EC44A36-076D-48EC-9FED-1333FF133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2964DDED0EC4A8D459028649F1056" ma:contentTypeVersion="15" ma:contentTypeDescription="Create a new document." ma:contentTypeScope="" ma:versionID="d47a32df3ba9ee044eec71e353ccdb92">
  <xsd:schema xmlns:xsd="http://www.w3.org/2001/XMLSchema" xmlns:xs="http://www.w3.org/2001/XMLSchema" xmlns:p="http://schemas.microsoft.com/office/2006/metadata/properties" xmlns:ns2="99eba8f5-7fec-4c00-afe1-f2f2944c28a7" xmlns:ns3="ff08f022-2cdc-49e5-914c-f7e666dadb4c" targetNamespace="http://schemas.microsoft.com/office/2006/metadata/properties" ma:root="true" ma:fieldsID="385747eb7925e3735996435d291e4324" ns2:_="" ns3:_="">
    <xsd:import namespace="99eba8f5-7fec-4c00-afe1-f2f2944c28a7"/>
    <xsd:import namespace="ff08f022-2cdc-49e5-914c-f7e666dadb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Date" minOccurs="0"/>
                <xsd:element ref="ns2:Commen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ba8f5-7fec-4c00-afe1-f2f2944c2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Comment" ma:index="21" nillable="true" ma:displayName="Comment" ma:description="Additional info about the doc" ma:format="Dropdown" ma:internalName="Comment">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08f022-2cdc-49e5-914c-f7e666dadb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99eba8f5-7fec-4c00-afe1-f2f2944c28a7" xsi:nil="true"/>
    <Comment xmlns="99eba8f5-7fec-4c00-afe1-f2f2944c28a7" xsi:nil="true"/>
  </documentManagement>
</p:properties>
</file>

<file path=customXml/itemProps1.xml><?xml version="1.0" encoding="utf-8"?>
<ds:datastoreItem xmlns:ds="http://schemas.openxmlformats.org/officeDocument/2006/customXml" ds:itemID="{ED4AED40-AF4A-485B-83E6-DA44BD37E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ba8f5-7fec-4c00-afe1-f2f2944c28a7"/>
    <ds:schemaRef ds:uri="ff08f022-2cdc-49e5-914c-f7e666dad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58D7C-F3BD-4BE0-85CB-D36468012EA6}">
  <ds:schemaRefs>
    <ds:schemaRef ds:uri="http://schemas.microsoft.com/sharepoint/v3/contenttype/forms"/>
  </ds:schemaRefs>
</ds:datastoreItem>
</file>

<file path=customXml/itemProps3.xml><?xml version="1.0" encoding="utf-8"?>
<ds:datastoreItem xmlns:ds="http://schemas.openxmlformats.org/officeDocument/2006/customXml" ds:itemID="{E261CE80-04B0-4325-95A9-E7D555045A4F}">
  <ds:schemaRefs>
    <ds:schemaRef ds:uri="http://purl.org/dc/terms/"/>
    <ds:schemaRef ds:uri="http://schemas.openxmlformats.org/package/2006/metadata/core-properties"/>
    <ds:schemaRef ds:uri="a14523ce-dede-483e-883a-2d83261080bd"/>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 ds:uri="99eba8f5-7fec-4c00-afe1-f2f2944c28a7"/>
  </ds:schemaRefs>
</ds:datastoreItem>
</file>

<file path=docProps/app.xml><?xml version="1.0" encoding="utf-8"?>
<Properties xmlns="http://schemas.openxmlformats.org/officeDocument/2006/extended-properties" xmlns:vt="http://schemas.openxmlformats.org/officeDocument/2006/docPropsVTypes">
  <Template>AEMO presentation 2018 A4</Template>
  <TotalTime>94538</TotalTime>
  <Words>4753</Words>
  <Application>Microsoft Office PowerPoint</Application>
  <PresentationFormat>Custom</PresentationFormat>
  <Paragraphs>782</Paragraphs>
  <Slides>73</Slides>
  <Notes>13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Five-Minute Settlement &amp; Global Settlement Program </vt:lpstr>
      <vt:lpstr>Welcome and Introduction</vt:lpstr>
      <vt:lpstr>Purpose of the Information Session</vt:lpstr>
      <vt:lpstr>Agenda</vt:lpstr>
      <vt:lpstr>5MS &amp; GS Team</vt:lpstr>
      <vt:lpstr>Questions &amp; Feedback</vt:lpstr>
      <vt:lpstr>5MS and GS overview</vt:lpstr>
      <vt:lpstr> Background to 5MS &amp; GS</vt:lpstr>
      <vt:lpstr>Background – current NEM dispatch and settlement arrangements</vt:lpstr>
      <vt:lpstr>AEMC decision</vt:lpstr>
      <vt:lpstr>What is required to implement 5MS?</vt:lpstr>
      <vt:lpstr>Global settlement recap</vt:lpstr>
      <vt:lpstr>Settlements by Difference vs Global Settlements</vt:lpstr>
      <vt:lpstr>Key areas affected by global settlement</vt:lpstr>
      <vt:lpstr>Global settlement implementation timeline</vt:lpstr>
      <vt:lpstr>AEMO’s 5MS &amp; GS Implementation Plan and Program Update</vt:lpstr>
      <vt:lpstr>Program Scope (IT Focus)</vt:lpstr>
      <vt:lpstr>5MS &amp; GS Implementation Approach </vt:lpstr>
      <vt:lpstr>5MS &amp; GS Program Timeline</vt:lpstr>
      <vt:lpstr>5MS Program Timeline (Jan ‘20 to Jul ‘21) Level 1 and External Level 2 Milestones</vt:lpstr>
      <vt:lpstr>Program Update (1/2)</vt:lpstr>
      <vt:lpstr>Program Update (2/2)</vt:lpstr>
      <vt:lpstr>Procedures Workstream Update  </vt:lpstr>
      <vt:lpstr>Procedures - overview</vt:lpstr>
      <vt:lpstr>Procedures prioritisation and completion</vt:lpstr>
      <vt:lpstr>Managing Emerging 5MS/GS Procedures Issues (1/3)</vt:lpstr>
      <vt:lpstr>Managing Emerging 5MS/GS Procedures Issues (2/3)</vt:lpstr>
      <vt:lpstr>Managing Emerging 5MS/GS Procedures Issues (3)</vt:lpstr>
      <vt:lpstr>BAU Channels for Procedures Issues</vt:lpstr>
      <vt:lpstr>Moving towards market trial, transition and reporting – Readiness workstream update </vt:lpstr>
      <vt:lpstr>What is the purpose of the Readiness Workstream?</vt:lpstr>
      <vt:lpstr>Readiness Approach</vt:lpstr>
      <vt:lpstr>Readiness papers - timelines</vt:lpstr>
      <vt:lpstr>Readiness Plan Implementation Approach</vt:lpstr>
      <vt:lpstr>5MS &amp; GS capability releases</vt:lpstr>
      <vt:lpstr>Readiness Working Group</vt:lpstr>
      <vt:lpstr>5MS Staging Environment </vt:lpstr>
      <vt:lpstr>5MS Staging Environment</vt:lpstr>
      <vt:lpstr>5MS Staging Environment</vt:lpstr>
      <vt:lpstr>5MS Staging Environment - Dispatch</vt:lpstr>
      <vt:lpstr>5MS Staging Environment - Metering</vt:lpstr>
      <vt:lpstr>5MS Staging Environment – Settlement</vt:lpstr>
      <vt:lpstr>5MS Web User Interface </vt:lpstr>
      <vt:lpstr>5MS Web User Interface</vt:lpstr>
      <vt:lpstr>Web bidding</vt:lpstr>
      <vt:lpstr>What’s new</vt:lpstr>
      <vt:lpstr>Bid sheet </vt:lpstr>
      <vt:lpstr>Bid creation </vt:lpstr>
      <vt:lpstr>Quick-Fill bids/ offers</vt:lpstr>
      <vt:lpstr>Preview</vt:lpstr>
      <vt:lpstr>Submit JSON bid file</vt:lpstr>
      <vt:lpstr>Reallocations</vt:lpstr>
      <vt:lpstr>Major updates</vt:lpstr>
      <vt:lpstr>Reallocation listing</vt:lpstr>
      <vt:lpstr>Create reallocation</vt:lpstr>
      <vt:lpstr>Authorise reallocation</vt:lpstr>
      <vt:lpstr>Authorise reallocation</vt:lpstr>
      <vt:lpstr>Web user interface feedback</vt:lpstr>
      <vt:lpstr>Readiness Reporting – how will we understand market readiness? </vt:lpstr>
      <vt:lpstr>Readiness reporting approach</vt:lpstr>
      <vt:lpstr>Reporting Criteria</vt:lpstr>
      <vt:lpstr>Timeframes</vt:lpstr>
      <vt:lpstr>Reporting calendar - 2020</vt:lpstr>
      <vt:lpstr>Reporting and risk management</vt:lpstr>
      <vt:lpstr>How can you engage? </vt:lpstr>
      <vt:lpstr>Where can you find more information?</vt:lpstr>
      <vt:lpstr>What else can I find on the website?</vt:lpstr>
      <vt:lpstr>5MS Working Groups</vt:lpstr>
      <vt:lpstr>5MS Working Groups</vt:lpstr>
      <vt:lpstr>Other ways to stay informed</vt:lpstr>
      <vt:lpstr>Forward Calendar &amp; Engagement</vt:lpstr>
      <vt:lpstr>Questions?</vt:lpstr>
      <vt:lpstr>PowerPoint Presentation</vt:lpstr>
    </vt:vector>
  </TitlesOfParts>
  <Company>AEMO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5MS GS Stakeholder Information Session - 26 June 2019</dc:title>
  <dc:creator>AEMO</dc:creator>
  <cp:lastModifiedBy>Claire Morgan</cp:lastModifiedBy>
  <cp:revision>242</cp:revision>
  <cp:lastPrinted>2019-06-26T02:14:05Z</cp:lastPrinted>
  <dcterms:created xsi:type="dcterms:W3CDTF">2018-03-14T04:52:00Z</dcterms:created>
  <dcterms:modified xsi:type="dcterms:W3CDTF">2021-06-04T04:49:56Z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0x010100A0E2964DDED0EC4A8D459028649F1056</vt:lpwstr>
  </property>
  <property fmtid="{D5CDD505-2E9C-101B-9397-08002B2CF9AE}" pid="3" name="_dlc_DocIdItemGuid">
    <vt:lpwstr>aa4a6d1a-3f7d-4946-91ff-cc56e0dd4e47</vt:lpwstr>
  </property>
  <property fmtid="{D5CDD505-2E9C-101B-9397-08002B2CF9AE}" pid="4" name="AEMODocumentType">
    <vt:lpwstr>1;#Operational Record|859762f2-4462-42eb-9744-c955c7e2c540</vt:lpwstr>
  </property>
  <property fmtid="{D5CDD505-2E9C-101B-9397-08002B2CF9AE}" pid="5" name="AEMOKeywords">
    <vt:lpwstr/>
  </property>
</Properties>
</file>