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257" r:id="rId5"/>
    <p:sldId id="351" r:id="rId6"/>
    <p:sldId id="307" r:id="rId7"/>
    <p:sldId id="308" r:id="rId8"/>
    <p:sldId id="258" r:id="rId9"/>
    <p:sldId id="339" r:id="rId10"/>
    <p:sldId id="322" r:id="rId11"/>
    <p:sldId id="318" r:id="rId12"/>
    <p:sldId id="309" r:id="rId13"/>
    <p:sldId id="343" r:id="rId14"/>
    <p:sldId id="345" r:id="rId15"/>
    <p:sldId id="346" r:id="rId16"/>
    <p:sldId id="310" r:id="rId17"/>
    <p:sldId id="311" r:id="rId18"/>
    <p:sldId id="347" r:id="rId19"/>
    <p:sldId id="336" r:id="rId20"/>
    <p:sldId id="337" r:id="rId21"/>
    <p:sldId id="348" r:id="rId22"/>
    <p:sldId id="302" r:id="rId23"/>
    <p:sldId id="303" r:id="rId24"/>
    <p:sldId id="342" r:id="rId25"/>
    <p:sldId id="344" r:id="rId26"/>
    <p:sldId id="349" r:id="rId27"/>
    <p:sldId id="341" r:id="rId28"/>
    <p:sldId id="335" r:id="rId29"/>
    <p:sldId id="312" r:id="rId30"/>
    <p:sldId id="313" r:id="rId31"/>
    <p:sldId id="323"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7FAB"/>
    <a:srgbClr val="FDD26E"/>
    <a:srgbClr val="2AAFC9"/>
    <a:srgbClr val="E56A54"/>
    <a:srgbClr val="A4DBE8"/>
    <a:srgbClr val="E3E8F0"/>
    <a:srgbClr val="606EB2"/>
    <a:srgbClr val="E3E48D"/>
    <a:srgbClr val="94795D"/>
    <a:srgbClr val="373A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6B3A6-0620-4176-AC7E-D1749731AA35}" v="44" dt="2022-05-04T05:02:11.332"/>
    <p1510:client id="{A64A2BB8-D5F6-44AB-AE51-9A3A9624DB12}" v="1723" dt="2022-05-04T06:59:47.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49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8A0CDE-82FF-6D41-823E-AECF9923FA65}" type="datetimeFigureOut">
              <a:rPr lang="en-US" smtClean="0"/>
              <a:t>5/8/2022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5F2EC-4926-6E49-A9C1-C60F4D8F26A5}" type="slidenum">
              <a:rPr lang="en-US" smtClean="0"/>
              <a:t>‹#›</a:t>
            </a:fld>
            <a:endParaRPr lang="en-US" dirty="0"/>
          </a:p>
        </p:txBody>
      </p:sp>
    </p:spTree>
    <p:extLst>
      <p:ext uri="{BB962C8B-B14F-4D97-AF65-F5344CB8AC3E}">
        <p14:creationId xmlns:p14="http://schemas.microsoft.com/office/powerpoint/2010/main" val="1545766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Electri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365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1A3EC-C7E1-4240-A6DF-5E8B2BB98D1F}"/>
              </a:ext>
            </a:extLst>
          </p:cNvPr>
          <p:cNvSpPr>
            <a:spLocks noGrp="1"/>
          </p:cNvSpPr>
          <p:nvPr>
            <p:ph type="dt" sz="half" idx="10"/>
          </p:nvPr>
        </p:nvSpPr>
        <p:spPr>
          <a:xfrm>
            <a:off x="550191" y="6356350"/>
            <a:ext cx="2743200" cy="365125"/>
          </a:xfrm>
          <a:prstGeom prst="rect">
            <a:avLst/>
          </a:prstGeom>
        </p:spPr>
        <p:txBody>
          <a:bodyPr/>
          <a:lstStyle/>
          <a:p>
            <a:fld id="{5EBF3AF6-BFCE-4E4A-AF1D-F193141FC744}" type="datetime1">
              <a:rPr lang="en-AU" smtClean="0"/>
              <a:t>8/05/2022</a:t>
            </a:fld>
            <a:endParaRPr lang="en-US" dirty="0"/>
          </a:p>
        </p:txBody>
      </p:sp>
      <p:sp>
        <p:nvSpPr>
          <p:cNvPr id="3" name="Footer Placeholder 2">
            <a:extLst>
              <a:ext uri="{FF2B5EF4-FFF2-40B4-BE49-F238E27FC236}">
                <a16:creationId xmlns:a16="http://schemas.microsoft.com/office/drawing/2014/main" id="{B0E128E4-EBD9-1E4D-9CCE-4054C4B9DFB8}"/>
              </a:ext>
            </a:extLst>
          </p:cNvPr>
          <p:cNvSpPr>
            <a:spLocks noGrp="1"/>
          </p:cNvSpPr>
          <p:nvPr>
            <p:ph type="ftr" sz="quarter" idx="11"/>
          </p:nvPr>
        </p:nvSpPr>
        <p:spPr>
          <a:xfrm>
            <a:off x="3293391" y="6356350"/>
            <a:ext cx="8348415"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6DCACBF-76BC-874B-8B74-5707349DC680}"/>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90449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7A55-5591-0042-85B8-D3B0B6371B9E}"/>
              </a:ext>
            </a:extLst>
          </p:cNvPr>
          <p:cNvSpPr>
            <a:spLocks noGrp="1"/>
          </p:cNvSpPr>
          <p:nvPr>
            <p:ph type="title"/>
          </p:nvPr>
        </p:nvSpPr>
        <p:spPr>
          <a:xfrm>
            <a:off x="550191" y="564777"/>
            <a:ext cx="9459223" cy="600636"/>
          </a:xfrm>
          <a:prstGeom prst="rect">
            <a:avLst/>
          </a:prstGeom>
        </p:spPr>
        <p:txBody>
          <a:bodyPr anchor="ct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602646-41FE-5F45-B129-37893F0C922D}"/>
              </a:ext>
            </a:extLst>
          </p:cNvPr>
          <p:cNvSpPr>
            <a:spLocks noGrp="1"/>
          </p:cNvSpPr>
          <p:nvPr>
            <p:ph idx="1"/>
          </p:nvPr>
        </p:nvSpPr>
        <p:spPr>
          <a:xfrm>
            <a:off x="4715436" y="1796143"/>
            <a:ext cx="6293224" cy="40649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F79C40-1E8C-4B41-8BC7-5FB26A82FA58}"/>
              </a:ext>
            </a:extLst>
          </p:cNvPr>
          <p:cNvSpPr>
            <a:spLocks noGrp="1"/>
          </p:cNvSpPr>
          <p:nvPr>
            <p:ph type="body" sz="half" idx="2"/>
          </p:nvPr>
        </p:nvSpPr>
        <p:spPr>
          <a:xfrm>
            <a:off x="550192" y="1796144"/>
            <a:ext cx="3806655" cy="407284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6B498-E487-FB41-9F9D-43278BC1CE3F}"/>
              </a:ext>
            </a:extLst>
          </p:cNvPr>
          <p:cNvSpPr>
            <a:spLocks noGrp="1"/>
          </p:cNvSpPr>
          <p:nvPr>
            <p:ph type="dt" sz="half" idx="10"/>
          </p:nvPr>
        </p:nvSpPr>
        <p:spPr>
          <a:xfrm>
            <a:off x="550191" y="6356350"/>
            <a:ext cx="2743200" cy="365125"/>
          </a:xfrm>
          <a:prstGeom prst="rect">
            <a:avLst/>
          </a:prstGeom>
        </p:spPr>
        <p:txBody>
          <a:bodyPr/>
          <a:lstStyle/>
          <a:p>
            <a:fld id="{134241AE-9F98-9349-BDD3-E80BF168A12D}" type="datetime1">
              <a:rPr lang="en-AU" smtClean="0"/>
              <a:t>8/05/2022</a:t>
            </a:fld>
            <a:endParaRPr lang="en-US" dirty="0"/>
          </a:p>
        </p:txBody>
      </p:sp>
      <p:sp>
        <p:nvSpPr>
          <p:cNvPr id="6" name="Footer Placeholder 5">
            <a:extLst>
              <a:ext uri="{FF2B5EF4-FFF2-40B4-BE49-F238E27FC236}">
                <a16:creationId xmlns:a16="http://schemas.microsoft.com/office/drawing/2014/main" id="{ABB5BBD2-1983-D944-AAB8-9FF7099B4717}"/>
              </a:ext>
            </a:extLst>
          </p:cNvPr>
          <p:cNvSpPr>
            <a:spLocks noGrp="1"/>
          </p:cNvSpPr>
          <p:nvPr>
            <p:ph type="ftr" sz="quarter" idx="11"/>
          </p:nvPr>
        </p:nvSpPr>
        <p:spPr>
          <a:xfrm>
            <a:off x="3293391" y="6356350"/>
            <a:ext cx="8348416"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DC3450D-4BDF-0A4F-BECC-9C662B80DBE8}"/>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590836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9FF4-49AF-874B-A722-AEC2257554EB}"/>
              </a:ext>
            </a:extLst>
          </p:cNvPr>
          <p:cNvSpPr>
            <a:spLocks noGrp="1"/>
          </p:cNvSpPr>
          <p:nvPr>
            <p:ph type="title"/>
          </p:nvPr>
        </p:nvSpPr>
        <p:spPr>
          <a:xfrm>
            <a:off x="550192" y="564776"/>
            <a:ext cx="9720480" cy="610881"/>
          </a:xfrm>
          <a:prstGeom prst="rect">
            <a:avLst/>
          </a:prstGeo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B428BC-9B8D-2A43-8196-E44FC422D9B3}"/>
              </a:ext>
            </a:extLst>
          </p:cNvPr>
          <p:cNvSpPr>
            <a:spLocks noGrp="1"/>
          </p:cNvSpPr>
          <p:nvPr>
            <p:ph type="pic" idx="1"/>
          </p:nvPr>
        </p:nvSpPr>
        <p:spPr>
          <a:xfrm>
            <a:off x="4715436" y="1775012"/>
            <a:ext cx="6226367" cy="40860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751DA56-3DE2-ED4A-A686-A597D1A5A40E}"/>
              </a:ext>
            </a:extLst>
          </p:cNvPr>
          <p:cNvSpPr>
            <a:spLocks noGrp="1"/>
          </p:cNvSpPr>
          <p:nvPr>
            <p:ph type="body" sz="half" idx="2"/>
          </p:nvPr>
        </p:nvSpPr>
        <p:spPr>
          <a:xfrm>
            <a:off x="550192" y="1775012"/>
            <a:ext cx="3806655" cy="40939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7803B-D5D9-7045-980E-8CA947983029}"/>
              </a:ext>
            </a:extLst>
          </p:cNvPr>
          <p:cNvSpPr>
            <a:spLocks noGrp="1"/>
          </p:cNvSpPr>
          <p:nvPr>
            <p:ph type="dt" sz="half" idx="10"/>
          </p:nvPr>
        </p:nvSpPr>
        <p:spPr>
          <a:xfrm>
            <a:off x="550191" y="6356350"/>
            <a:ext cx="2743200" cy="365125"/>
          </a:xfrm>
          <a:prstGeom prst="rect">
            <a:avLst/>
          </a:prstGeom>
        </p:spPr>
        <p:txBody>
          <a:bodyPr/>
          <a:lstStyle/>
          <a:p>
            <a:fld id="{3B7FC97A-96B0-1248-B37A-49D4BF59CCDE}" type="datetime1">
              <a:rPr lang="en-AU" smtClean="0"/>
              <a:t>8/05/2022</a:t>
            </a:fld>
            <a:endParaRPr lang="en-US" dirty="0"/>
          </a:p>
        </p:txBody>
      </p:sp>
      <p:sp>
        <p:nvSpPr>
          <p:cNvPr id="6" name="Footer Placeholder 5">
            <a:extLst>
              <a:ext uri="{FF2B5EF4-FFF2-40B4-BE49-F238E27FC236}">
                <a16:creationId xmlns:a16="http://schemas.microsoft.com/office/drawing/2014/main" id="{17C9F169-A600-0144-82C6-4DCA27A5271D}"/>
              </a:ext>
            </a:extLst>
          </p:cNvPr>
          <p:cNvSpPr>
            <a:spLocks noGrp="1"/>
          </p:cNvSpPr>
          <p:nvPr>
            <p:ph type="ftr" sz="quarter" idx="11"/>
          </p:nvPr>
        </p:nvSpPr>
        <p:spPr>
          <a:xfrm>
            <a:off x="3293391" y="6356350"/>
            <a:ext cx="8348416"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3147848-C030-C444-B025-665A8C68A2A7}"/>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2388875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p>
            <a:fld id="{F91D74E2-673D-5443-AB82-5465FF08957A}" type="datetime1">
              <a:rPr lang="en-AU" smtClean="0"/>
              <a:t>8/05/2022</a:t>
            </a:fld>
            <a:endParaRPr lang="en-US" dirty="0"/>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p>
            <a:fld id="{713AB538-E724-0A46-AEB0-E520B1BBAFEE}" type="slidenum">
              <a:rPr lang="en-US" smtClean="0"/>
              <a:pPr/>
              <a:t>‹#›</a:t>
            </a:fld>
            <a:endParaRPr lang="en-US" dirty="0"/>
          </a:p>
        </p:txBody>
      </p:sp>
      <p:sp>
        <p:nvSpPr>
          <p:cNvPr id="8" name="Text Placeholder 3">
            <a:extLst>
              <a:ext uri="{FF2B5EF4-FFF2-40B4-BE49-F238E27FC236}">
                <a16:creationId xmlns:a16="http://schemas.microsoft.com/office/drawing/2014/main" id="{1191CDAA-BB7C-C545-9A6B-5BFB126A0881}"/>
              </a:ext>
            </a:extLst>
          </p:cNvPr>
          <p:cNvSpPr>
            <a:spLocks noGrp="1"/>
          </p:cNvSpPr>
          <p:nvPr>
            <p:ph type="body" sz="half" idx="2"/>
          </p:nvPr>
        </p:nvSpPr>
        <p:spPr>
          <a:xfrm>
            <a:off x="10121575" y="3568148"/>
            <a:ext cx="1478905" cy="2713382"/>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Picture Placeholder 2">
            <a:extLst>
              <a:ext uri="{FF2B5EF4-FFF2-40B4-BE49-F238E27FC236}">
                <a16:creationId xmlns:a16="http://schemas.microsoft.com/office/drawing/2014/main" id="{844DC1A3-F794-A049-93EA-E4CCD19FAFB9}"/>
              </a:ext>
            </a:extLst>
          </p:cNvPr>
          <p:cNvSpPr>
            <a:spLocks noGrp="1"/>
          </p:cNvSpPr>
          <p:nvPr>
            <p:ph type="pic" idx="1"/>
          </p:nvPr>
        </p:nvSpPr>
        <p:spPr>
          <a:xfrm>
            <a:off x="550191" y="569842"/>
            <a:ext cx="9299487" cy="5711687"/>
          </a:xfrm>
          <a:prstGeom prst="rect">
            <a:avLst/>
          </a:prstGeom>
          <a:blipFill>
            <a:blip r:embed="rId2"/>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65100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hoto">
    <p:bg>
      <p:bgPr>
        <a:solidFill>
          <a:schemeClr val="bg1"/>
        </a:solidFill>
        <a:effectLst/>
      </p:bgPr>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9057E7CC-B3CA-4D40-A2C0-4419E0CCB5B2}"/>
              </a:ext>
            </a:extLst>
          </p:cNvPr>
          <p:cNvSpPr>
            <a:spLocks noGrp="1"/>
          </p:cNvSpPr>
          <p:nvPr>
            <p:ph type="pic" idx="1"/>
          </p:nvPr>
        </p:nvSpPr>
        <p:spPr>
          <a:xfrm>
            <a:off x="0" y="0"/>
            <a:ext cx="12191999" cy="6858000"/>
          </a:xfrm>
          <a:prstGeom prst="rect">
            <a:avLst/>
          </a:prstGeom>
          <a:blipFill>
            <a:blip r:embed="rId2"/>
            <a:stretch>
              <a:fillRect b="-13878"/>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Date Placeholder 2">
            <a:extLst>
              <a:ext uri="{FF2B5EF4-FFF2-40B4-BE49-F238E27FC236}">
                <a16:creationId xmlns:a16="http://schemas.microsoft.com/office/drawing/2014/main" id="{424E456A-6E26-4441-AFE8-5B1A398CC02E}"/>
              </a:ext>
            </a:extLst>
          </p:cNvPr>
          <p:cNvSpPr>
            <a:spLocks noGrp="1"/>
          </p:cNvSpPr>
          <p:nvPr>
            <p:ph type="dt" sz="half" idx="10"/>
          </p:nvPr>
        </p:nvSpPr>
        <p:spPr/>
        <p:txBody>
          <a:bodyPr/>
          <a:lstStyle>
            <a:lvl1pPr>
              <a:defRPr>
                <a:solidFill>
                  <a:schemeClr val="bg1"/>
                </a:solidFill>
              </a:defRPr>
            </a:lvl1pPr>
          </a:lstStyle>
          <a:p>
            <a:fld id="{F91D74E2-673D-5443-AB82-5465FF08957A}" type="datetime1">
              <a:rPr lang="en-AU" smtClean="0"/>
              <a:pPr/>
              <a:t>8/05/2022</a:t>
            </a:fld>
            <a:endParaRPr lang="en-US" dirty="0"/>
          </a:p>
        </p:txBody>
      </p:sp>
      <p:sp>
        <p:nvSpPr>
          <p:cNvPr id="4" name="Footer Placeholder 3">
            <a:extLst>
              <a:ext uri="{FF2B5EF4-FFF2-40B4-BE49-F238E27FC236}">
                <a16:creationId xmlns:a16="http://schemas.microsoft.com/office/drawing/2014/main" id="{2834A0F0-0DE8-9D40-8830-F19479598E8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CE27F048-64C1-C944-8186-025E973C3232}"/>
              </a:ext>
            </a:extLst>
          </p:cNvPr>
          <p:cNvSpPr>
            <a:spLocks noGrp="1"/>
          </p:cNvSpPr>
          <p:nvPr>
            <p:ph type="sldNum" sz="quarter" idx="12"/>
          </p:nvPr>
        </p:nvSpPr>
        <p:spPr/>
        <p:txBody>
          <a:bodyPr/>
          <a:lstStyle>
            <a:lvl1pPr>
              <a:defRPr>
                <a:solidFill>
                  <a:schemeClr val="bg1"/>
                </a:solidFill>
              </a:defRPr>
            </a:lvl1pPr>
          </a:lstStyle>
          <a:p>
            <a:fld id="{713AB538-E724-0A46-AEB0-E520B1BBAFEE}" type="slidenum">
              <a:rPr lang="en-US" smtClean="0"/>
              <a:pPr/>
              <a:t>‹#›</a:t>
            </a:fld>
            <a:endParaRPr lang="en-US" dirty="0"/>
          </a:p>
        </p:txBody>
      </p:sp>
      <p:pic>
        <p:nvPicPr>
          <p:cNvPr id="2" name="Picture 1">
            <a:extLst>
              <a:ext uri="{FF2B5EF4-FFF2-40B4-BE49-F238E27FC236}">
                <a16:creationId xmlns:a16="http://schemas.microsoft.com/office/drawing/2014/main" id="{2025E601-9FA4-FF4D-8E6E-C71BEA474A0E}"/>
              </a:ext>
            </a:extLst>
          </p:cNvPr>
          <p:cNvPicPr>
            <a:picLocks noChangeAspect="1"/>
          </p:cNvPicPr>
          <p:nvPr userDrawn="1"/>
        </p:nvPicPr>
        <p:blipFill>
          <a:blip r:embed="rId3"/>
          <a:stretch>
            <a:fillRect/>
          </a:stretch>
        </p:blipFill>
        <p:spPr>
          <a:xfrm>
            <a:off x="10452099" y="0"/>
            <a:ext cx="1739900" cy="2997200"/>
          </a:xfrm>
          <a:prstGeom prst="rect">
            <a:avLst/>
          </a:prstGeom>
        </p:spPr>
      </p:pic>
    </p:spTree>
    <p:extLst>
      <p:ext uri="{BB962C8B-B14F-4D97-AF65-F5344CB8AC3E}">
        <p14:creationId xmlns:p14="http://schemas.microsoft.com/office/powerpoint/2010/main" val="299262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 Dark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FEE8978-79B1-3D44-9527-A5B38DA5CA4C}" type="datetime1">
              <a:rPr lang="en-AU" smtClean="0"/>
              <a:t>8/05/2022</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6781799" y="6356350"/>
            <a:ext cx="4860008"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994324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Mid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7F69F270-5BDE-C54C-8230-EE0A83295664}" type="datetime1">
              <a:rPr lang="en-AU" smtClean="0"/>
              <a:t>8/05/2022</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48417"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2264907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 Light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5"/>
            <a:ext cx="9887917" cy="1202031"/>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1" y="2090057"/>
            <a:ext cx="11050290" cy="408690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F6C56DFB-F114-0940-A297-EF923B1E9939}" type="datetime1">
              <a:rPr lang="en-AU" smtClean="0"/>
              <a:t>8/05/2022</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3293391" y="6356350"/>
            <a:ext cx="830709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2770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6AE98B-EDB9-F949-AC99-D0AF6BF47A20}"/>
              </a:ext>
            </a:extLst>
          </p:cNvPr>
          <p:cNvSpPr/>
          <p:nvPr userDrawn="1"/>
        </p:nvSpPr>
        <p:spPr>
          <a:xfrm>
            <a:off x="3797935" y="4378072"/>
            <a:ext cx="4596130" cy="523220"/>
          </a:xfrm>
          <a:prstGeom prst="rect">
            <a:avLst/>
          </a:prstGeom>
        </p:spPr>
        <p:txBody>
          <a:bodyPr wrap="none">
            <a:spAutoFit/>
          </a:bodyPr>
          <a:lstStyle/>
          <a:p>
            <a:pPr algn="ctr"/>
            <a:r>
              <a:rPr lang="en-US" sz="2800" dirty="0">
                <a:solidFill>
                  <a:schemeClr val="bg1"/>
                </a:solidFill>
                <a:latin typeface="Century Gothic" panose="020B0502020202020204" pitchFamily="34" charset="0"/>
              </a:rPr>
              <a:t>For more information visit </a:t>
            </a:r>
          </a:p>
        </p:txBody>
      </p:sp>
      <p:sp>
        <p:nvSpPr>
          <p:cNvPr id="9" name="Rectangle 8">
            <a:extLst>
              <a:ext uri="{FF2B5EF4-FFF2-40B4-BE49-F238E27FC236}">
                <a16:creationId xmlns:a16="http://schemas.microsoft.com/office/drawing/2014/main" id="{F78FB695-276B-2340-97E7-4290E240AB78}"/>
              </a:ext>
            </a:extLst>
          </p:cNvPr>
          <p:cNvSpPr/>
          <p:nvPr userDrawn="1"/>
        </p:nvSpPr>
        <p:spPr>
          <a:xfrm>
            <a:off x="4406280" y="4992669"/>
            <a:ext cx="3379451" cy="646331"/>
          </a:xfrm>
          <a:prstGeom prst="rect">
            <a:avLst/>
          </a:prstGeom>
        </p:spPr>
        <p:txBody>
          <a:bodyPr wrap="none">
            <a:spAutoFit/>
          </a:bodyPr>
          <a:lstStyle/>
          <a:p>
            <a:pPr algn="ctr"/>
            <a:r>
              <a:rPr lang="en-US" sz="3600" b="1" dirty="0">
                <a:solidFill>
                  <a:schemeClr val="accent2"/>
                </a:solidFill>
                <a:latin typeface="Century Gothic" panose="020B0502020202020204" pitchFamily="34" charset="0"/>
              </a:rPr>
              <a:t>aemo.com.au</a:t>
            </a:r>
          </a:p>
        </p:txBody>
      </p:sp>
    </p:spTree>
    <p:extLst>
      <p:ext uri="{BB962C8B-B14F-4D97-AF65-F5344CB8AC3E}">
        <p14:creationId xmlns:p14="http://schemas.microsoft.com/office/powerpoint/2010/main" val="1016301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G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3031524"/>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4193060"/>
            <a:ext cx="4860322" cy="1748524"/>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6914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Purp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5233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724931" y="683741"/>
            <a:ext cx="7241058" cy="2570205"/>
          </a:xfrm>
          <a:prstGeom prst="rect">
            <a:avLst/>
          </a:prstGeom>
        </p:spPr>
        <p:txBody>
          <a:bodyPr anchor="b">
            <a:normAutofit/>
          </a:bodyPr>
          <a:lstStyle>
            <a:lvl1pPr algn="l">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724932" y="3995352"/>
            <a:ext cx="6977446" cy="1416908"/>
          </a:xfrm>
          <a:prstGeom prst="rect">
            <a:avLst/>
          </a:prstGeom>
        </p:spPr>
        <p:txBody>
          <a:bodyPr>
            <a:normAutofit/>
          </a:bodyPr>
          <a:lstStyle>
            <a:lvl1pPr marL="0" indent="0" algn="l">
              <a:buNone/>
              <a:defRPr sz="20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437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1C31-5088-7243-AAD5-621B1E314F05}"/>
              </a:ext>
            </a:extLst>
          </p:cNvPr>
          <p:cNvSpPr>
            <a:spLocks noGrp="1"/>
          </p:cNvSpPr>
          <p:nvPr>
            <p:ph type="ctrTitle"/>
          </p:nvPr>
        </p:nvSpPr>
        <p:spPr>
          <a:xfrm>
            <a:off x="550191" y="1191986"/>
            <a:ext cx="10467433" cy="2514600"/>
          </a:xfrm>
          <a:prstGeom prst="rect">
            <a:avLst/>
          </a:prstGeo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C4E06004-B4FF-FE46-A3AF-D01808DCE6D9}"/>
              </a:ext>
            </a:extLst>
          </p:cNvPr>
          <p:cNvSpPr>
            <a:spLocks noGrp="1"/>
          </p:cNvSpPr>
          <p:nvPr>
            <p:ph type="subTitle" idx="1"/>
          </p:nvPr>
        </p:nvSpPr>
        <p:spPr>
          <a:xfrm>
            <a:off x="550190" y="4064794"/>
            <a:ext cx="10467433" cy="1655762"/>
          </a:xfrm>
          <a:prstGeom prst="rect">
            <a:avLst/>
          </a:prstGeom>
        </p:spPr>
        <p:txBody>
          <a:bodyPr/>
          <a:lstStyle>
            <a:lvl1pPr marL="0" indent="0" algn="l">
              <a:buNone/>
              <a:defRPr sz="2400" b="0" i="0">
                <a:solidFill>
                  <a:schemeClr val="accent2"/>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EE60D-3DE5-7D47-A115-A3C0F81C9414}"/>
              </a:ext>
            </a:extLst>
          </p:cNvPr>
          <p:cNvSpPr>
            <a:spLocks noGrp="1"/>
          </p:cNvSpPr>
          <p:nvPr>
            <p:ph type="dt" sz="half" idx="10"/>
          </p:nvPr>
        </p:nvSpPr>
        <p:spPr>
          <a:xfrm>
            <a:off x="550191" y="6356350"/>
            <a:ext cx="2743200" cy="365125"/>
          </a:xfrm>
          <a:prstGeom prst="rect">
            <a:avLst/>
          </a:prstGeom>
        </p:spPr>
        <p:txBody>
          <a:bodyPr/>
          <a:lstStyle/>
          <a:p>
            <a:fld id="{AA10802A-4FF1-1641-BCAF-D933730FE834}" type="datetime1">
              <a:rPr lang="en-AU" smtClean="0"/>
              <a:t>8/05/2022</a:t>
            </a:fld>
            <a:endParaRPr lang="en-US" dirty="0"/>
          </a:p>
        </p:txBody>
      </p:sp>
      <p:sp>
        <p:nvSpPr>
          <p:cNvPr id="5" name="Footer Placeholder 4">
            <a:extLst>
              <a:ext uri="{FF2B5EF4-FFF2-40B4-BE49-F238E27FC236}">
                <a16:creationId xmlns:a16="http://schemas.microsoft.com/office/drawing/2014/main" id="{132DFA9A-1E04-C545-8357-3FAF75C87D60}"/>
              </a:ext>
            </a:extLst>
          </p:cNvPr>
          <p:cNvSpPr>
            <a:spLocks noGrp="1"/>
          </p:cNvSpPr>
          <p:nvPr>
            <p:ph type="ftr" sz="quarter" idx="11"/>
          </p:nvPr>
        </p:nvSpPr>
        <p:spPr>
          <a:xfrm>
            <a:off x="3293391" y="6356350"/>
            <a:ext cx="8348415"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398E55C-07D8-C546-AAFA-337514FE25AA}"/>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4356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A223-58FC-4045-ADFF-2C9411DB7D87}"/>
              </a:ext>
            </a:extLst>
          </p:cNvPr>
          <p:cNvSpPr>
            <a:spLocks noGrp="1"/>
          </p:cNvSpPr>
          <p:nvPr>
            <p:ph type="title"/>
          </p:nvPr>
        </p:nvSpPr>
        <p:spPr>
          <a:xfrm>
            <a:off x="550191" y="564776"/>
            <a:ext cx="9887917" cy="1219199"/>
          </a:xfrm>
          <a:prstGeom prst="rect">
            <a:avLst/>
          </a:prstGeo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E08AAD68-3F76-704F-8C35-2B0DCD54AF0E}"/>
              </a:ext>
            </a:extLst>
          </p:cNvPr>
          <p:cNvSpPr>
            <a:spLocks noGrp="1"/>
          </p:cNvSpPr>
          <p:nvPr>
            <p:ph idx="1"/>
          </p:nvPr>
        </p:nvSpPr>
        <p:spPr>
          <a:xfrm>
            <a:off x="550190" y="2090057"/>
            <a:ext cx="10727409" cy="40869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CB105-B445-7346-A76E-C18A71F249EC}"/>
              </a:ext>
            </a:extLst>
          </p:cNvPr>
          <p:cNvSpPr>
            <a:spLocks noGrp="1"/>
          </p:cNvSpPr>
          <p:nvPr>
            <p:ph type="dt" sz="half" idx="10"/>
          </p:nvPr>
        </p:nvSpPr>
        <p:spPr>
          <a:xfrm>
            <a:off x="550191" y="6356350"/>
            <a:ext cx="2743200" cy="365125"/>
          </a:xfrm>
          <a:prstGeom prst="rect">
            <a:avLst/>
          </a:prstGeom>
        </p:spPr>
        <p:txBody>
          <a:bodyPr/>
          <a:lstStyle/>
          <a:p>
            <a:fld id="{D6ED13E6-4384-A94C-969D-7EE3D956CEF5}" type="datetime1">
              <a:rPr lang="en-AU" smtClean="0"/>
              <a:t>8/05/2022</a:t>
            </a:fld>
            <a:endParaRPr lang="en-US" dirty="0"/>
          </a:p>
        </p:txBody>
      </p:sp>
      <p:sp>
        <p:nvSpPr>
          <p:cNvPr id="5" name="Footer Placeholder 4">
            <a:extLst>
              <a:ext uri="{FF2B5EF4-FFF2-40B4-BE49-F238E27FC236}">
                <a16:creationId xmlns:a16="http://schemas.microsoft.com/office/drawing/2014/main" id="{982016D3-0BE6-8249-B2AD-D3313EF2DC9E}"/>
              </a:ext>
            </a:extLst>
          </p:cNvPr>
          <p:cNvSpPr>
            <a:spLocks noGrp="1"/>
          </p:cNvSpPr>
          <p:nvPr>
            <p:ph type="ftr" sz="quarter" idx="11"/>
          </p:nvPr>
        </p:nvSpPr>
        <p:spPr>
          <a:xfrm>
            <a:off x="7363672" y="6356350"/>
            <a:ext cx="4236809"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6A11005-EFD1-AD48-80B3-4B616B3CDD34}"/>
              </a:ext>
            </a:extLst>
          </p:cNvPr>
          <p:cNvSpPr>
            <a:spLocks noGrp="1"/>
          </p:cNvSpPr>
          <p:nvPr>
            <p:ph type="sldNum" sz="quarter" idx="12"/>
          </p:nvPr>
        </p:nvSpPr>
        <p:spPr>
          <a:xfrm>
            <a:off x="11641808"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49556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6753-64E3-9F45-8CC5-68813C404918}"/>
              </a:ext>
            </a:extLst>
          </p:cNvPr>
          <p:cNvSpPr>
            <a:spLocks noGrp="1"/>
          </p:cNvSpPr>
          <p:nvPr>
            <p:ph type="title"/>
          </p:nvPr>
        </p:nvSpPr>
        <p:spPr>
          <a:xfrm>
            <a:off x="550191" y="555811"/>
            <a:ext cx="9887917" cy="121099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A0F8647-4D0A-5B44-A10D-3CACFA9C8CFF}"/>
              </a:ext>
            </a:extLst>
          </p:cNvPr>
          <p:cNvSpPr>
            <a:spLocks noGrp="1"/>
          </p:cNvSpPr>
          <p:nvPr>
            <p:ph sz="half" idx="1"/>
          </p:nvPr>
        </p:nvSpPr>
        <p:spPr>
          <a:xfrm>
            <a:off x="550192" y="2073729"/>
            <a:ext cx="51816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FF842-5527-984A-9787-DCE6B495DD25}"/>
              </a:ext>
            </a:extLst>
          </p:cNvPr>
          <p:cNvSpPr>
            <a:spLocks noGrp="1"/>
          </p:cNvSpPr>
          <p:nvPr>
            <p:ph sz="half" idx="2"/>
          </p:nvPr>
        </p:nvSpPr>
        <p:spPr>
          <a:xfrm>
            <a:off x="6096000" y="2073729"/>
            <a:ext cx="5257800" cy="4103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64DFC5-830C-D641-8AB0-A24DE3A325D0}"/>
              </a:ext>
            </a:extLst>
          </p:cNvPr>
          <p:cNvSpPr>
            <a:spLocks noGrp="1"/>
          </p:cNvSpPr>
          <p:nvPr>
            <p:ph type="dt" sz="half" idx="10"/>
          </p:nvPr>
        </p:nvSpPr>
        <p:spPr>
          <a:xfrm>
            <a:off x="550191" y="6356350"/>
            <a:ext cx="2743200" cy="365125"/>
          </a:xfrm>
          <a:prstGeom prst="rect">
            <a:avLst/>
          </a:prstGeom>
        </p:spPr>
        <p:txBody>
          <a:bodyPr/>
          <a:lstStyle/>
          <a:p>
            <a:fld id="{366087E2-3B2C-294B-991F-E896D3AA2A0A}" type="datetime1">
              <a:rPr lang="en-AU" smtClean="0"/>
              <a:t>8/05/2022</a:t>
            </a:fld>
            <a:endParaRPr lang="en-US" dirty="0"/>
          </a:p>
        </p:txBody>
      </p:sp>
      <p:sp>
        <p:nvSpPr>
          <p:cNvPr id="6" name="Footer Placeholder 5">
            <a:extLst>
              <a:ext uri="{FF2B5EF4-FFF2-40B4-BE49-F238E27FC236}">
                <a16:creationId xmlns:a16="http://schemas.microsoft.com/office/drawing/2014/main" id="{C9038B6F-B84E-3A44-8BC4-8B20DAD8C8AE}"/>
              </a:ext>
            </a:extLst>
          </p:cNvPr>
          <p:cNvSpPr>
            <a:spLocks noGrp="1"/>
          </p:cNvSpPr>
          <p:nvPr>
            <p:ph type="ftr" sz="quarter" idx="11"/>
          </p:nvPr>
        </p:nvSpPr>
        <p:spPr>
          <a:xfrm>
            <a:off x="3325907" y="6356350"/>
            <a:ext cx="8315902"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B3E5B567-3BF8-CB42-BD03-B73229D97A86}"/>
              </a:ext>
            </a:extLst>
          </p:cNvPr>
          <p:cNvSpPr>
            <a:spLocks noGrp="1"/>
          </p:cNvSpPr>
          <p:nvPr>
            <p:ph type="sldNum" sz="quarter" idx="12"/>
          </p:nvPr>
        </p:nvSpPr>
        <p:spPr>
          <a:xfrm>
            <a:off x="11641809" y="6356350"/>
            <a:ext cx="550190"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79838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FD0B-C643-4742-A403-5F91EF9723F1}"/>
              </a:ext>
            </a:extLst>
          </p:cNvPr>
          <p:cNvSpPr>
            <a:spLocks noGrp="1"/>
          </p:cNvSpPr>
          <p:nvPr>
            <p:ph type="title"/>
          </p:nvPr>
        </p:nvSpPr>
        <p:spPr>
          <a:xfrm>
            <a:off x="550191" y="564776"/>
            <a:ext cx="9883766" cy="129259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B46DE7E-E72D-8246-8D2A-AF75F2E19762}"/>
              </a:ext>
            </a:extLst>
          </p:cNvPr>
          <p:cNvSpPr>
            <a:spLocks noGrp="1"/>
          </p:cNvSpPr>
          <p:nvPr>
            <p:ph type="body" idx="1"/>
          </p:nvPr>
        </p:nvSpPr>
        <p:spPr>
          <a:xfrm>
            <a:off x="550191" y="1857375"/>
            <a:ext cx="5428279" cy="6477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0E1FA9-D8D6-9E40-9D94-083C874AF356}"/>
              </a:ext>
            </a:extLst>
          </p:cNvPr>
          <p:cNvSpPr>
            <a:spLocks noGrp="1"/>
          </p:cNvSpPr>
          <p:nvPr>
            <p:ph sz="half" idx="2"/>
          </p:nvPr>
        </p:nvSpPr>
        <p:spPr>
          <a:xfrm>
            <a:off x="550192" y="2671761"/>
            <a:ext cx="5428278"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31B32-2174-FA4A-B819-3017EECD1CA6}"/>
              </a:ext>
            </a:extLst>
          </p:cNvPr>
          <p:cNvSpPr>
            <a:spLocks noGrp="1"/>
          </p:cNvSpPr>
          <p:nvPr>
            <p:ph type="body" sz="quarter" idx="3"/>
          </p:nvPr>
        </p:nvSpPr>
        <p:spPr>
          <a:xfrm>
            <a:off x="6172200" y="1857373"/>
            <a:ext cx="5428280" cy="6477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6D4DFB-FEBF-F147-84E3-1F6180B0BF3A}"/>
              </a:ext>
            </a:extLst>
          </p:cNvPr>
          <p:cNvSpPr>
            <a:spLocks noGrp="1"/>
          </p:cNvSpPr>
          <p:nvPr>
            <p:ph sz="quarter" idx="4"/>
          </p:nvPr>
        </p:nvSpPr>
        <p:spPr>
          <a:xfrm>
            <a:off x="6172199" y="2671761"/>
            <a:ext cx="5428281" cy="35179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A5265B-AD07-B94C-8B63-5ED1677E9701}"/>
              </a:ext>
            </a:extLst>
          </p:cNvPr>
          <p:cNvSpPr>
            <a:spLocks noGrp="1"/>
          </p:cNvSpPr>
          <p:nvPr>
            <p:ph type="dt" sz="half" idx="10"/>
          </p:nvPr>
        </p:nvSpPr>
        <p:spPr>
          <a:xfrm>
            <a:off x="550191" y="6356350"/>
            <a:ext cx="2743200" cy="365125"/>
          </a:xfrm>
          <a:prstGeom prst="rect">
            <a:avLst/>
          </a:prstGeom>
        </p:spPr>
        <p:txBody>
          <a:bodyPr/>
          <a:lstStyle/>
          <a:p>
            <a:fld id="{63A16E7A-A311-EC48-9053-49DC35F52040}" type="datetime1">
              <a:rPr lang="en-AU" smtClean="0"/>
              <a:t>8/05/2022</a:t>
            </a:fld>
            <a:endParaRPr lang="en-US" dirty="0"/>
          </a:p>
        </p:txBody>
      </p:sp>
      <p:sp>
        <p:nvSpPr>
          <p:cNvPr id="8" name="Footer Placeholder 7">
            <a:extLst>
              <a:ext uri="{FF2B5EF4-FFF2-40B4-BE49-F238E27FC236}">
                <a16:creationId xmlns:a16="http://schemas.microsoft.com/office/drawing/2014/main" id="{FA883901-1DF2-054A-8629-2D76CDC5B16D}"/>
              </a:ext>
            </a:extLst>
          </p:cNvPr>
          <p:cNvSpPr>
            <a:spLocks noGrp="1"/>
          </p:cNvSpPr>
          <p:nvPr>
            <p:ph type="ftr" sz="quarter" idx="11"/>
          </p:nvPr>
        </p:nvSpPr>
        <p:spPr>
          <a:xfrm>
            <a:off x="3293391" y="6356350"/>
            <a:ext cx="8348416"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CB681B1-3ECF-AF40-8A77-0E29BCB28D55}"/>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30202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2FCA-D37C-4B41-A081-A059FE4DC29C}"/>
              </a:ext>
            </a:extLst>
          </p:cNvPr>
          <p:cNvSpPr>
            <a:spLocks noGrp="1"/>
          </p:cNvSpPr>
          <p:nvPr>
            <p:ph type="title"/>
          </p:nvPr>
        </p:nvSpPr>
        <p:spPr>
          <a:xfrm>
            <a:off x="550191" y="365125"/>
            <a:ext cx="9887917" cy="140168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C92170E-4173-4649-82C3-1DAF6ECF519F}"/>
              </a:ext>
            </a:extLst>
          </p:cNvPr>
          <p:cNvSpPr>
            <a:spLocks noGrp="1"/>
          </p:cNvSpPr>
          <p:nvPr>
            <p:ph type="dt" sz="half" idx="10"/>
          </p:nvPr>
        </p:nvSpPr>
        <p:spPr>
          <a:xfrm>
            <a:off x="550191" y="6356350"/>
            <a:ext cx="2743200" cy="365125"/>
          </a:xfrm>
          <a:prstGeom prst="rect">
            <a:avLst/>
          </a:prstGeom>
        </p:spPr>
        <p:txBody>
          <a:bodyPr/>
          <a:lstStyle/>
          <a:p>
            <a:fld id="{1BA0721A-4309-5442-9655-9E214D986AE2}" type="datetime1">
              <a:rPr lang="en-AU" smtClean="0"/>
              <a:t>8/05/2022</a:t>
            </a:fld>
            <a:endParaRPr lang="en-US" dirty="0"/>
          </a:p>
        </p:txBody>
      </p:sp>
      <p:sp>
        <p:nvSpPr>
          <p:cNvPr id="4" name="Footer Placeholder 3">
            <a:extLst>
              <a:ext uri="{FF2B5EF4-FFF2-40B4-BE49-F238E27FC236}">
                <a16:creationId xmlns:a16="http://schemas.microsoft.com/office/drawing/2014/main" id="{653838DF-BCD1-8940-842D-C4A57010F88F}"/>
              </a:ext>
            </a:extLst>
          </p:cNvPr>
          <p:cNvSpPr>
            <a:spLocks noGrp="1"/>
          </p:cNvSpPr>
          <p:nvPr>
            <p:ph type="ftr" sz="quarter" idx="11"/>
          </p:nvPr>
        </p:nvSpPr>
        <p:spPr>
          <a:xfrm>
            <a:off x="3293391" y="6356350"/>
            <a:ext cx="8348415"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C6054EC-4C5F-AE4E-ADE1-081DE3BB422D}"/>
              </a:ext>
            </a:extLst>
          </p:cNvPr>
          <p:cNvSpPr>
            <a:spLocks noGrp="1"/>
          </p:cNvSpPr>
          <p:nvPr>
            <p:ph type="sldNum" sz="quarter" idx="12"/>
          </p:nvPr>
        </p:nvSpPr>
        <p:spPr>
          <a:xfrm>
            <a:off x="11641807" y="6356350"/>
            <a:ext cx="550192" cy="365125"/>
          </a:xfrm>
          <a:prstGeom prst="rect">
            <a:avLst/>
          </a:prstGeom>
        </p:spPr>
        <p:txBody>
          <a:bodyPr/>
          <a:lstStyle/>
          <a:p>
            <a:fld id="{713AB538-E724-0A46-AEB0-E520B1BBAFEE}" type="slidenum">
              <a:rPr lang="en-US" smtClean="0"/>
              <a:t>‹#›</a:t>
            </a:fld>
            <a:endParaRPr lang="en-US" dirty="0"/>
          </a:p>
        </p:txBody>
      </p:sp>
    </p:spTree>
    <p:extLst>
      <p:ext uri="{BB962C8B-B14F-4D97-AF65-F5344CB8AC3E}">
        <p14:creationId xmlns:p14="http://schemas.microsoft.com/office/powerpoint/2010/main" val="117750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1CFD1A-D332-474C-8C0A-863C652DFF40}"/>
              </a:ext>
            </a:extLst>
          </p:cNvPr>
          <p:cNvSpPr>
            <a:spLocks noGrp="1"/>
          </p:cNvSpPr>
          <p:nvPr>
            <p:ph type="title"/>
          </p:nvPr>
        </p:nvSpPr>
        <p:spPr>
          <a:xfrm>
            <a:off x="550191" y="609599"/>
            <a:ext cx="9887917" cy="115720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BC8A4AE-B2D4-FB42-BF76-4B250FB6874E}"/>
              </a:ext>
            </a:extLst>
          </p:cNvPr>
          <p:cNvSpPr>
            <a:spLocks noGrp="1"/>
          </p:cNvSpPr>
          <p:nvPr>
            <p:ph type="body" idx="1"/>
          </p:nvPr>
        </p:nvSpPr>
        <p:spPr>
          <a:xfrm>
            <a:off x="550191" y="2090057"/>
            <a:ext cx="10770952" cy="40869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3178CB-5AF7-9142-B41D-92F44527A913}"/>
              </a:ext>
            </a:extLst>
          </p:cNvPr>
          <p:cNvSpPr>
            <a:spLocks noGrp="1"/>
          </p:cNvSpPr>
          <p:nvPr>
            <p:ph type="dt" sz="half" idx="2"/>
          </p:nvPr>
        </p:nvSpPr>
        <p:spPr>
          <a:xfrm>
            <a:off x="550191"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Arial Nova" panose="020B0504020202020204" pitchFamily="34" charset="0"/>
              </a:defRPr>
            </a:lvl1pPr>
          </a:lstStyle>
          <a:p>
            <a:fld id="{F91D74E2-673D-5443-AB82-5465FF08957A}" type="datetime1">
              <a:rPr lang="en-AU" smtClean="0"/>
              <a:t>8/05/2022</a:t>
            </a:fld>
            <a:endParaRPr lang="en-US" dirty="0"/>
          </a:p>
        </p:txBody>
      </p:sp>
      <p:sp>
        <p:nvSpPr>
          <p:cNvPr id="5" name="Footer Placeholder 4">
            <a:extLst>
              <a:ext uri="{FF2B5EF4-FFF2-40B4-BE49-F238E27FC236}">
                <a16:creationId xmlns:a16="http://schemas.microsoft.com/office/drawing/2014/main" id="{67DAB519-1EEA-6346-94EE-D604390397A4}"/>
              </a:ext>
            </a:extLst>
          </p:cNvPr>
          <p:cNvSpPr>
            <a:spLocks noGrp="1"/>
          </p:cNvSpPr>
          <p:nvPr>
            <p:ph type="ftr" sz="quarter" idx="3"/>
          </p:nvPr>
        </p:nvSpPr>
        <p:spPr>
          <a:xfrm>
            <a:off x="3293391" y="6356350"/>
            <a:ext cx="8307089" cy="365125"/>
          </a:xfrm>
          <a:prstGeom prst="rect">
            <a:avLst/>
          </a:prstGeom>
        </p:spPr>
        <p:txBody>
          <a:bodyPr vert="horz" lIns="91440" tIns="45720" rIns="91440" bIns="45720" rtlCol="0" anchor="ctr"/>
          <a:lstStyle>
            <a:lvl1pPr algn="r">
              <a:defRPr sz="1200" b="0" i="0">
                <a:solidFill>
                  <a:schemeClr val="tx1">
                    <a:tint val="75000"/>
                  </a:schemeClr>
                </a:solidFill>
                <a:latin typeface="Arial Nova" panose="020B05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09AAB5E-3638-C242-93CA-BB88433F0F4C}"/>
              </a:ext>
            </a:extLst>
          </p:cNvPr>
          <p:cNvSpPr>
            <a:spLocks noGrp="1"/>
          </p:cNvSpPr>
          <p:nvPr>
            <p:ph type="sldNum" sz="quarter" idx="4"/>
          </p:nvPr>
        </p:nvSpPr>
        <p:spPr>
          <a:xfrm>
            <a:off x="11600481" y="6356350"/>
            <a:ext cx="591518" cy="365125"/>
          </a:xfrm>
          <a:prstGeom prst="rect">
            <a:avLst/>
          </a:prstGeom>
        </p:spPr>
        <p:txBody>
          <a:bodyPr vert="horz" lIns="91440" tIns="45720" rIns="91440" bIns="45720" rtlCol="0" anchor="ctr"/>
          <a:lstStyle>
            <a:lvl1pPr algn="ctr">
              <a:defRPr sz="1200" b="0" i="0">
                <a:solidFill>
                  <a:schemeClr val="tx1">
                    <a:tint val="75000"/>
                  </a:schemeClr>
                </a:solidFill>
                <a:latin typeface="Arial Nova" panose="020B0504020202020204" pitchFamily="34" charset="0"/>
              </a:defRPr>
            </a:lvl1pPr>
          </a:lstStyle>
          <a:p>
            <a:fld id="{713AB538-E724-0A46-AEB0-E520B1BBAFEE}" type="slidenum">
              <a:rPr lang="en-US" smtClean="0"/>
              <a:pPr/>
              <a:t>‹#›</a:t>
            </a:fld>
            <a:endParaRPr lang="en-US" dirty="0"/>
          </a:p>
        </p:txBody>
      </p:sp>
    </p:spTree>
    <p:extLst>
      <p:ext uri="{BB962C8B-B14F-4D97-AF65-F5344CB8AC3E}">
        <p14:creationId xmlns:p14="http://schemas.microsoft.com/office/powerpoint/2010/main" val="50604714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5" r:id="rId4"/>
    <p:sldLayoutId id="2147483649" r:id="rId5"/>
    <p:sldLayoutId id="2147483650" r:id="rId6"/>
    <p:sldLayoutId id="2147483652" r:id="rId7"/>
    <p:sldLayoutId id="2147483653" r:id="rId8"/>
    <p:sldLayoutId id="2147483654" r:id="rId9"/>
    <p:sldLayoutId id="2147483655" r:id="rId10"/>
    <p:sldLayoutId id="2147483656" r:id="rId11"/>
    <p:sldLayoutId id="2147483657" r:id="rId12"/>
    <p:sldLayoutId id="2147483667" r:id="rId13"/>
    <p:sldLayoutId id="2147483668" r:id="rId14"/>
    <p:sldLayoutId id="2147483662" r:id="rId15"/>
    <p:sldLayoutId id="2147483663" r:id="rId16"/>
    <p:sldLayoutId id="2147483664" r:id="rId17"/>
    <p:sldLayoutId id="2147483666" r:id="rId18"/>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Nova"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Nova"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Nova"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Nova"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emo.com.au/energy-systems/electricity/national-electricity-market-nem/market-operations/retail-and-metering/market-settlement-and-transfer-solutions-msats"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emo.com.au/energy-systems/electricity/national-electricity-market-nem/market-operations/retail-and-metering"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63905-2EFC-024A-993F-90E6961A1515}"/>
              </a:ext>
            </a:extLst>
          </p:cNvPr>
          <p:cNvSpPr>
            <a:spLocks noGrp="1"/>
          </p:cNvSpPr>
          <p:nvPr>
            <p:ph type="ctrTitle"/>
          </p:nvPr>
        </p:nvSpPr>
        <p:spPr>
          <a:xfrm>
            <a:off x="724931" y="683741"/>
            <a:ext cx="7552170" cy="3031524"/>
          </a:xfrm>
        </p:spPr>
        <p:txBody>
          <a:bodyPr/>
          <a:lstStyle/>
          <a:p>
            <a:r>
              <a:rPr lang="en-US" dirty="0"/>
              <a:t>ERCF Meeting #4</a:t>
            </a:r>
          </a:p>
        </p:txBody>
      </p:sp>
      <p:sp>
        <p:nvSpPr>
          <p:cNvPr id="3" name="Subtitle 2">
            <a:extLst>
              <a:ext uri="{FF2B5EF4-FFF2-40B4-BE49-F238E27FC236}">
                <a16:creationId xmlns:a16="http://schemas.microsoft.com/office/drawing/2014/main" id="{D0A3EBAE-12C6-DB44-95E1-63A79C4B4C9D}"/>
              </a:ext>
            </a:extLst>
          </p:cNvPr>
          <p:cNvSpPr>
            <a:spLocks noGrp="1"/>
          </p:cNvSpPr>
          <p:nvPr>
            <p:ph type="subTitle" idx="1"/>
          </p:nvPr>
        </p:nvSpPr>
        <p:spPr/>
        <p:txBody>
          <a:bodyPr>
            <a:normAutofit fontScale="92500"/>
          </a:bodyPr>
          <a:lstStyle/>
          <a:p>
            <a:r>
              <a:rPr lang="en-AU" sz="2400" dirty="0">
                <a:solidFill>
                  <a:schemeClr val="bg1"/>
                </a:solidFill>
              </a:rPr>
              <a:t>28 April 2022</a:t>
            </a:r>
          </a:p>
          <a:p>
            <a:endParaRPr lang="en-AU" sz="2400" dirty="0">
              <a:solidFill>
                <a:schemeClr val="bg1"/>
              </a:solidFill>
            </a:endParaRPr>
          </a:p>
          <a:p>
            <a:r>
              <a:rPr lang="en-AU" sz="2400" dirty="0">
                <a:solidFill>
                  <a:schemeClr val="bg1"/>
                </a:solidFill>
              </a:rPr>
              <a:t>This meeting is being recorded for the purpose of minute taking.</a:t>
            </a:r>
          </a:p>
        </p:txBody>
      </p:sp>
    </p:spTree>
    <p:extLst>
      <p:ext uri="{BB962C8B-B14F-4D97-AF65-F5344CB8AC3E}">
        <p14:creationId xmlns:p14="http://schemas.microsoft.com/office/powerpoint/2010/main" val="913798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ICF Register Update</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10</a:t>
            </a:fld>
            <a:endParaRPr lang="en-US" dirty="0"/>
          </a:p>
        </p:txBody>
      </p:sp>
      <p:graphicFrame>
        <p:nvGraphicFramePr>
          <p:cNvPr id="5" name="Table 5">
            <a:extLst>
              <a:ext uri="{FF2B5EF4-FFF2-40B4-BE49-F238E27FC236}">
                <a16:creationId xmlns:a16="http://schemas.microsoft.com/office/drawing/2014/main" id="{F46125B2-9562-4884-A36A-B69833BB2820}"/>
              </a:ext>
            </a:extLst>
          </p:cNvPr>
          <p:cNvGraphicFramePr>
            <a:graphicFrameLocks noGrp="1"/>
          </p:cNvGraphicFramePr>
          <p:nvPr>
            <p:extLst>
              <p:ext uri="{D42A27DB-BD31-4B8C-83A1-F6EECF244321}">
                <p14:modId xmlns:p14="http://schemas.microsoft.com/office/powerpoint/2010/main" val="1527684697"/>
              </p:ext>
            </p:extLst>
          </p:nvPr>
        </p:nvGraphicFramePr>
        <p:xfrm>
          <a:off x="346075" y="1341966"/>
          <a:ext cx="11499850" cy="5318760"/>
        </p:xfrm>
        <a:graphic>
          <a:graphicData uri="http://schemas.openxmlformats.org/drawingml/2006/table">
            <a:tbl>
              <a:tblPr firstRow="1" bandRow="1">
                <a:tableStyleId>{5C22544A-7EE6-4342-B048-85BDC9FD1C3A}</a:tableStyleId>
              </a:tblPr>
              <a:tblGrid>
                <a:gridCol w="1924050">
                  <a:extLst>
                    <a:ext uri="{9D8B030D-6E8A-4147-A177-3AD203B41FA5}">
                      <a16:colId xmlns:a16="http://schemas.microsoft.com/office/drawing/2014/main" val="2171794509"/>
                    </a:ext>
                  </a:extLst>
                </a:gridCol>
                <a:gridCol w="5854700">
                  <a:extLst>
                    <a:ext uri="{9D8B030D-6E8A-4147-A177-3AD203B41FA5}">
                      <a16:colId xmlns:a16="http://schemas.microsoft.com/office/drawing/2014/main" val="407523814"/>
                    </a:ext>
                  </a:extLst>
                </a:gridCol>
                <a:gridCol w="1250950">
                  <a:extLst>
                    <a:ext uri="{9D8B030D-6E8A-4147-A177-3AD203B41FA5}">
                      <a16:colId xmlns:a16="http://schemas.microsoft.com/office/drawing/2014/main" val="3180989401"/>
                    </a:ext>
                  </a:extLst>
                </a:gridCol>
                <a:gridCol w="819150">
                  <a:extLst>
                    <a:ext uri="{9D8B030D-6E8A-4147-A177-3AD203B41FA5}">
                      <a16:colId xmlns:a16="http://schemas.microsoft.com/office/drawing/2014/main" val="228671551"/>
                    </a:ext>
                  </a:extLst>
                </a:gridCol>
                <a:gridCol w="1651000">
                  <a:extLst>
                    <a:ext uri="{9D8B030D-6E8A-4147-A177-3AD203B41FA5}">
                      <a16:colId xmlns:a16="http://schemas.microsoft.com/office/drawing/2014/main" val="1911316030"/>
                    </a:ext>
                  </a:extLst>
                </a:gridCol>
              </a:tblGrid>
              <a:tr h="370840">
                <a:tc>
                  <a:txBody>
                    <a:bodyPr/>
                    <a:lstStyle/>
                    <a:p>
                      <a:pPr algn="ctr"/>
                      <a:r>
                        <a:rPr lang="en-AU" sz="1300" dirty="0"/>
                        <a:t>Issue/Change Title</a:t>
                      </a:r>
                    </a:p>
                  </a:txBody>
                  <a:tcPr/>
                </a:tc>
                <a:tc>
                  <a:txBody>
                    <a:bodyPr/>
                    <a:lstStyle/>
                    <a:p>
                      <a:pPr algn="ctr"/>
                      <a:r>
                        <a:rPr lang="en-AU" sz="1300" dirty="0"/>
                        <a:t>Short Description</a:t>
                      </a:r>
                    </a:p>
                  </a:txBody>
                  <a:tcPr/>
                </a:tc>
                <a:tc>
                  <a:txBody>
                    <a:bodyPr/>
                    <a:lstStyle/>
                    <a:p>
                      <a:pPr algn="ctr"/>
                      <a:r>
                        <a:rPr lang="en-AU" sz="1300" dirty="0"/>
                        <a:t>Proponent</a:t>
                      </a:r>
                    </a:p>
                  </a:txBody>
                  <a:tcPr/>
                </a:tc>
                <a:tc>
                  <a:txBody>
                    <a:bodyPr/>
                    <a:lstStyle/>
                    <a:p>
                      <a:pPr algn="ctr"/>
                      <a:r>
                        <a:rPr lang="en-AU" sz="1300" dirty="0"/>
                        <a:t>ICF Ref#</a:t>
                      </a:r>
                    </a:p>
                  </a:txBody>
                  <a:tcPr/>
                </a:tc>
                <a:tc>
                  <a:txBody>
                    <a:bodyPr/>
                    <a:lstStyle/>
                    <a:p>
                      <a:pPr algn="ctr"/>
                      <a:r>
                        <a:rPr lang="en-AU" sz="1300" dirty="0"/>
                        <a:t>Current Status/Update</a:t>
                      </a:r>
                    </a:p>
                  </a:txBody>
                  <a:tcPr/>
                </a:tc>
                <a:extLst>
                  <a:ext uri="{0D108BD9-81ED-4DB2-BD59-A6C34878D82A}">
                    <a16:rowId xmlns:a16="http://schemas.microsoft.com/office/drawing/2014/main" val="2104204085"/>
                  </a:ext>
                </a:extLst>
              </a:tr>
              <a:tr h="370840">
                <a:tc>
                  <a:txBody>
                    <a:bodyPr/>
                    <a:lstStyle/>
                    <a:p>
                      <a:r>
                        <a:rPr lang="en-AU" sz="1300" dirty="0"/>
                        <a:t>Incorrect ‘Meter Manufacturer’ and ‘Meter Model’ obligations associated to CR305x transactions in CATS Procedures v5.3</a:t>
                      </a:r>
                    </a:p>
                  </a:txBody>
                  <a:tcPr/>
                </a:tc>
                <a:tc>
                  <a:txBody>
                    <a:bodyPr/>
                    <a:lstStyle/>
                    <a:p>
                      <a:r>
                        <a:rPr lang="en-AU" sz="1300" dirty="0"/>
                        <a:t>From 7 Nov 2022, ‘Meter Manufacturer’ and ‘Meter Model’ will become Mandatory fields in MSATS. An issue has been identified in the application of this obligation associated to situations where a new MPB needs to remove a meter from MSATS where these fields have not been previously populated.</a:t>
                      </a:r>
                    </a:p>
                    <a:p>
                      <a:r>
                        <a:rPr lang="en-AU" sz="1300" dirty="0"/>
                        <a:t>CATS Procedures v5.3, effective date 7 Nov 2022, states that for CR3004/5 transactions that ‘Meter Manufacturer’ and ‘Meter Model’ </a:t>
                      </a:r>
                      <a:r>
                        <a:rPr lang="en-AU" sz="1300" dirty="0">
                          <a:solidFill>
                            <a:srgbClr val="FF0000"/>
                          </a:solidFill>
                        </a:rPr>
                        <a:t>are only required when the status code is ‘C’</a:t>
                      </a:r>
                      <a:r>
                        <a:rPr lang="en-AU" sz="1300" dirty="0"/>
                        <a:t> (Current), however, this is not stated for CR305x transactions, the procedure currently states that these fields must always be supplied, even for a removal.</a:t>
                      </a:r>
                    </a:p>
                    <a:p>
                      <a:r>
                        <a:rPr lang="en-AU" sz="1300" dirty="0"/>
                        <a:t>AEMO is recommending for this misalignment to be fixed as part of the next REMP consultation.</a:t>
                      </a:r>
                    </a:p>
                  </a:txBody>
                  <a:tcPr/>
                </a:tc>
                <a:tc>
                  <a:txBody>
                    <a:bodyPr/>
                    <a:lstStyle/>
                    <a:p>
                      <a:pPr algn="ctr"/>
                      <a:r>
                        <a:rPr lang="pl-PL" sz="1300"/>
                        <a:t>Jackie Krizmanic </a:t>
                      </a:r>
                      <a:r>
                        <a:rPr lang="en-AU" sz="1300" dirty="0"/>
                        <a:t>(AEMO)</a:t>
                      </a:r>
                    </a:p>
                  </a:txBody>
                  <a:tcPr/>
                </a:tc>
                <a:tc>
                  <a:txBody>
                    <a:bodyPr/>
                    <a:lstStyle/>
                    <a:p>
                      <a:pPr algn="ctr"/>
                      <a:r>
                        <a:rPr lang="en-AU" sz="1300" dirty="0"/>
                        <a:t>061</a:t>
                      </a:r>
                    </a:p>
                  </a:txBody>
                  <a:tcPr/>
                </a:tc>
                <a:tc>
                  <a:txBody>
                    <a:bodyPr/>
                    <a:lstStyle/>
                    <a:p>
                      <a:r>
                        <a:rPr lang="en-AU" sz="1300" dirty="0"/>
                        <a:t>Included in the CDR Consultation</a:t>
                      </a:r>
                    </a:p>
                  </a:txBody>
                  <a:tcPr>
                    <a:solidFill>
                      <a:srgbClr val="92D050"/>
                    </a:solidFill>
                  </a:tcPr>
                </a:tc>
                <a:extLst>
                  <a:ext uri="{0D108BD9-81ED-4DB2-BD59-A6C34878D82A}">
                    <a16:rowId xmlns:a16="http://schemas.microsoft.com/office/drawing/2014/main" val="4161662296"/>
                  </a:ext>
                </a:extLst>
              </a:tr>
              <a:tr h="370840">
                <a:tc>
                  <a:txBody>
                    <a:bodyPr/>
                    <a:lstStyle/>
                    <a:p>
                      <a:r>
                        <a:rPr lang="en-AU" sz="1300" dirty="0"/>
                        <a:t>GPS Coordinates Value where no GPS coverage is available at the metering installation.</a:t>
                      </a:r>
                    </a:p>
                  </a:txBody>
                  <a:tcPr/>
                </a:tc>
                <a:tc>
                  <a:txBody>
                    <a:bodyPr/>
                    <a:lstStyle/>
                    <a:p>
                      <a:r>
                        <a:rPr lang="en-AU" sz="1300" dirty="0"/>
                        <a:t>PLUS ES proposes the following to mitigate unnecessary handling of GPS Coordinates.</a:t>
                      </a:r>
                    </a:p>
                    <a:p>
                      <a:r>
                        <a:rPr lang="en-AU" sz="1300" dirty="0"/>
                        <a:t>• All MPBs must use a specific value which will indicate to the industry that GPS coverage was not available at the metering installation</a:t>
                      </a:r>
                    </a:p>
                    <a:p>
                      <a:r>
                        <a:rPr lang="en-AU" sz="1300" dirty="0"/>
                        <a:t>• The proposed value is 0.00000 (5-7 decimal places) to align with the format specified in the NMI Standing Data Procedure.</a:t>
                      </a:r>
                    </a:p>
                    <a:p>
                      <a:r>
                        <a:rPr lang="en-AU" sz="1300" dirty="0"/>
                        <a:t>• GPSCoordinatesLat, GPSCoordinatesLong field description to be updated in the NMI Standing Data Procedure to reflect the proposed value and prerequisite for its use.</a:t>
                      </a:r>
                    </a:p>
                  </a:txBody>
                  <a:tcPr/>
                </a:tc>
                <a:tc>
                  <a:txBody>
                    <a:bodyPr/>
                    <a:lstStyle/>
                    <a:p>
                      <a:pPr algn="ctr"/>
                      <a:r>
                        <a:rPr lang="en-AU" sz="1300" dirty="0"/>
                        <a:t>Helen Vassos (PLUS ES)</a:t>
                      </a:r>
                    </a:p>
                  </a:txBody>
                  <a:tcPr/>
                </a:tc>
                <a:tc>
                  <a:txBody>
                    <a:bodyPr/>
                    <a:lstStyle/>
                    <a:p>
                      <a:pPr algn="ctr"/>
                      <a:r>
                        <a:rPr lang="en-AU" sz="1300" dirty="0"/>
                        <a:t>062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dirty="0"/>
                        <a:t>Included in the CDR Consultation</a:t>
                      </a:r>
                    </a:p>
                  </a:txBody>
                  <a:tcPr>
                    <a:solidFill>
                      <a:srgbClr val="92D050"/>
                    </a:solidFill>
                  </a:tcPr>
                </a:tc>
                <a:extLst>
                  <a:ext uri="{0D108BD9-81ED-4DB2-BD59-A6C34878D82A}">
                    <a16:rowId xmlns:a16="http://schemas.microsoft.com/office/drawing/2014/main" val="1226648257"/>
                  </a:ext>
                </a:extLst>
              </a:tr>
              <a:tr h="370840">
                <a:tc>
                  <a:txBody>
                    <a:bodyPr/>
                    <a:lstStyle/>
                    <a:p>
                      <a:r>
                        <a:rPr lang="en-AU" sz="1300" dirty="0"/>
                        <a:t>Additional Transformer Valid Values</a:t>
                      </a:r>
                    </a:p>
                  </a:txBody>
                  <a:tcPr/>
                </a:tc>
                <a:tc>
                  <a:txBody>
                    <a:bodyPr/>
                    <a:lstStyle/>
                    <a:p>
                      <a:r>
                        <a:rPr lang="en-AU" sz="1300" dirty="0"/>
                        <a:t>There are several values missing from the transformer enumerated field lists in the “STANDING DATA FOR MSATS V5.2” document. Some are common values which will impact most metering participants, e.g., CT Ratio (Connected) = 3000:5</a:t>
                      </a:r>
                    </a:p>
                  </a:txBody>
                  <a:tcPr/>
                </a:tc>
                <a:tc>
                  <a:txBody>
                    <a:bodyPr/>
                    <a:lstStyle/>
                    <a:p>
                      <a:pPr algn="ctr"/>
                      <a:r>
                        <a:rPr lang="en-AU" sz="1300" dirty="0"/>
                        <a:t>Steven Thomson</a:t>
                      </a:r>
                    </a:p>
                    <a:p>
                      <a:pPr algn="ctr"/>
                      <a:r>
                        <a:rPr lang="en-AU" sz="1300" dirty="0"/>
                        <a:t>(Intellihub)</a:t>
                      </a:r>
                    </a:p>
                  </a:txBody>
                  <a:tcPr/>
                </a:tc>
                <a:tc>
                  <a:txBody>
                    <a:bodyPr/>
                    <a:lstStyle/>
                    <a:p>
                      <a:pPr algn="ctr"/>
                      <a:r>
                        <a:rPr lang="en-AU" sz="1300" dirty="0"/>
                        <a:t>063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dirty="0"/>
                        <a:t>Included in the CDR Consultation</a:t>
                      </a:r>
                    </a:p>
                  </a:txBody>
                  <a:tcPr>
                    <a:solidFill>
                      <a:srgbClr val="92D050"/>
                    </a:solidFill>
                  </a:tcPr>
                </a:tc>
                <a:extLst>
                  <a:ext uri="{0D108BD9-81ED-4DB2-BD59-A6C34878D82A}">
                    <a16:rowId xmlns:a16="http://schemas.microsoft.com/office/drawing/2014/main" val="4035815675"/>
                  </a:ext>
                </a:extLst>
              </a:tr>
            </a:tbl>
          </a:graphicData>
        </a:graphic>
      </p:graphicFrame>
    </p:spTree>
    <p:extLst>
      <p:ext uri="{BB962C8B-B14F-4D97-AF65-F5344CB8AC3E}">
        <p14:creationId xmlns:p14="http://schemas.microsoft.com/office/powerpoint/2010/main" val="324941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FF68-2DE9-4E1A-BFF2-F970EC160836}"/>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5EC8CE4D-54E7-482F-A636-850861E9711C}"/>
              </a:ext>
            </a:extLst>
          </p:cNvPr>
          <p:cNvSpPr>
            <a:spLocks noGrp="1"/>
          </p:cNvSpPr>
          <p:nvPr>
            <p:ph idx="1"/>
          </p:nvPr>
        </p:nvSpPr>
        <p:spPr>
          <a:xfrm>
            <a:off x="550191" y="1454272"/>
            <a:ext cx="10727409" cy="5403728"/>
          </a:xfrm>
        </p:spPr>
        <p:txBody>
          <a:bodyPr>
            <a:normAutofit fontScale="85000" lnSpcReduction="20000"/>
          </a:bodyPr>
          <a:lstStyle/>
          <a:p>
            <a:r>
              <a:rPr lang="en-AU" sz="1800" dirty="0">
                <a:latin typeface="+mn-lt"/>
                <a:cs typeface="Times New Roman" panose="02020603050405020304" pitchFamily="18" charset="0"/>
              </a:rPr>
              <a:t>Blaine spoke to the ‘ICF Register Update’ slides</a:t>
            </a:r>
          </a:p>
          <a:p>
            <a:r>
              <a:rPr lang="en-AU" sz="1800" dirty="0">
                <a:latin typeface="+mn-lt"/>
                <a:cs typeface="Times New Roman" panose="02020603050405020304" pitchFamily="18" charset="0"/>
              </a:rPr>
              <a:t>Jane Hutson (EQ) asked if there was an indicative go live date for ICF-017</a:t>
            </a:r>
          </a:p>
          <a:p>
            <a:pPr lvl="1"/>
            <a:r>
              <a:rPr lang="en-AU" sz="1600" dirty="0">
                <a:latin typeface="+mn-lt"/>
                <a:cs typeface="Times New Roman" panose="02020603050405020304" pitchFamily="18" charset="0"/>
              </a:rPr>
              <a:t>Jackie Krizmanic (AEMO) suggested June 2022, to allow for MDM requirements and any final feedback being received and considered – an email will be sent out to MDPs prior to its implementation</a:t>
            </a:r>
          </a:p>
          <a:p>
            <a:r>
              <a:rPr lang="en-AU" sz="1800" dirty="0">
                <a:latin typeface="+mn-lt"/>
                <a:cs typeface="Times New Roman" panose="02020603050405020304" pitchFamily="18" charset="0"/>
              </a:rPr>
              <a:t>Jackie Krizmanic (AEMO) spoke to ICF-044 and ICF-054. </a:t>
            </a:r>
          </a:p>
          <a:p>
            <a:pPr lvl="1"/>
            <a:r>
              <a:rPr lang="en-AU" sz="1600" dirty="0">
                <a:latin typeface="+mn-lt"/>
                <a:cs typeface="Times New Roman" panose="02020603050405020304" pitchFamily="18" charset="0"/>
              </a:rPr>
              <a:t>Jackie stated that for ICF-044, MDPs were sceptical of including a scaling of data substitution type, stating there was concern that is wouldn’t be used. They believed there was no benefit for type 6 &amp; 7 metering data. The MDPs believe it may sit better with CT and VT sites. 10 to 12 of the MDPs stated they would not use the new sub type. MDPs with larger sites said they may use the code. </a:t>
            </a:r>
          </a:p>
          <a:p>
            <a:pPr lvl="1"/>
            <a:r>
              <a:rPr lang="en-AU" sz="1600" dirty="0">
                <a:latin typeface="+mn-lt"/>
                <a:cs typeface="Times New Roman" panose="02020603050405020304" pitchFamily="18" charset="0"/>
              </a:rPr>
              <a:t>Shaun Cupitt (Alinta) stated that p</a:t>
            </a:r>
            <a:r>
              <a:rPr lang="en-AU" sz="1600" dirty="0">
                <a:effectLst/>
                <a:latin typeface="+mn-lt"/>
                <a:ea typeface="Calibri" panose="020F0502020204030204" pitchFamily="34" charset="0"/>
                <a:cs typeface="Times New Roman" panose="02020603050405020304" pitchFamily="18" charset="0"/>
              </a:rPr>
              <a:t>art of the reason it was raised was due to the impact </a:t>
            </a:r>
            <a:r>
              <a:rPr lang="en-AU" sz="1600" dirty="0">
                <a:latin typeface="+mn-lt"/>
                <a:ea typeface="Calibri" panose="020F0502020204030204" pitchFamily="34" charset="0"/>
                <a:cs typeface="Times New Roman" panose="02020603050405020304" pitchFamily="18" charset="0"/>
              </a:rPr>
              <a:t>of </a:t>
            </a:r>
            <a:r>
              <a:rPr lang="en-AU" sz="1600" dirty="0">
                <a:effectLst/>
                <a:latin typeface="+mn-lt"/>
                <a:ea typeface="Calibri" panose="020F0502020204030204" pitchFamily="34" charset="0"/>
                <a:cs typeface="Times New Roman" panose="02020603050405020304" pitchFamily="18" charset="0"/>
              </a:rPr>
              <a:t>COVID-19, as there was a strong likelihood that consumption from 12 months ago wouldn’t be indicative of what consumption is being used now as more people are working from home etc.</a:t>
            </a:r>
          </a:p>
          <a:p>
            <a:pPr lvl="1"/>
            <a:r>
              <a:rPr lang="en-AU" sz="1600" dirty="0">
                <a:latin typeface="+mn-lt"/>
                <a:cs typeface="Times New Roman" panose="02020603050405020304" pitchFamily="18" charset="0"/>
              </a:rPr>
              <a:t>Blaine Miner (AEMO) stated that there is already a provision in Metrology Part B that allows a variation to the more common types e.g. ‘Agreed’ sub type</a:t>
            </a:r>
          </a:p>
          <a:p>
            <a:pPr lvl="1"/>
            <a:r>
              <a:rPr lang="en-AU" sz="1600" dirty="0">
                <a:latin typeface="+mn-lt"/>
                <a:cs typeface="Times New Roman" panose="02020603050405020304" pitchFamily="18" charset="0"/>
              </a:rPr>
              <a:t>Shaun Cupitt (Alinta) mentioned that the Agreed type created a large overhead due to agreement being required between all parties</a:t>
            </a:r>
            <a:endParaRPr lang="en-AU" sz="1600" dirty="0">
              <a:effectLst/>
              <a:latin typeface="+mn-lt"/>
              <a:ea typeface="Calibri" panose="020F0502020204030204" pitchFamily="34" charset="0"/>
              <a:cs typeface="Times New Roman" panose="02020603050405020304" pitchFamily="18" charset="0"/>
            </a:endParaRPr>
          </a:p>
          <a:p>
            <a:pPr lvl="1"/>
            <a:r>
              <a:rPr lang="en-AU" sz="1600" dirty="0">
                <a:latin typeface="+mn-lt"/>
                <a:cs typeface="Times New Roman" panose="02020603050405020304" pitchFamily="18" charset="0"/>
              </a:rPr>
              <a:t>Jackie Krizmanic (AEMO) noted that the MDPs were not keen on splitting out some of the reasons and that the majority of them were in favour of not having an agreement. </a:t>
            </a:r>
          </a:p>
          <a:p>
            <a:pPr lvl="1"/>
            <a:r>
              <a:rPr lang="en-AU" sz="1600" dirty="0">
                <a:latin typeface="+mn-lt"/>
                <a:cs typeface="Times New Roman" panose="02020603050405020304" pitchFamily="18" charset="0"/>
              </a:rPr>
              <a:t>Shaun Cupitt (Alinta) suggested, and the ERCF agreed, for ICF-044 to be closed and for ICF-054 to cover the intent of both ICF-044 and ICF-054</a:t>
            </a:r>
            <a:endParaRPr lang="en-AU" sz="2800" dirty="0">
              <a:latin typeface="+mn-lt"/>
            </a:endParaRPr>
          </a:p>
          <a:p>
            <a:pPr lvl="1"/>
            <a:r>
              <a:rPr lang="en-AU" sz="1600" dirty="0">
                <a:solidFill>
                  <a:srgbClr val="FF0000"/>
                </a:solidFill>
                <a:latin typeface="+mn-lt"/>
                <a:cs typeface="Times New Roman" panose="02020603050405020304" pitchFamily="18" charset="0"/>
              </a:rPr>
              <a:t>Action: </a:t>
            </a:r>
          </a:p>
          <a:p>
            <a:pPr lvl="2"/>
            <a:r>
              <a:rPr lang="en-AU" sz="1600" dirty="0">
                <a:latin typeface="+mn-lt"/>
                <a:cs typeface="Times New Roman" panose="02020603050405020304" pitchFamily="18" charset="0"/>
              </a:rPr>
              <a:t>AEMO to send out a call for nominations and agenda items to the ERCF to attend a ‘Substitution Type review’ workshop</a:t>
            </a:r>
            <a:r>
              <a:rPr lang="en-AU" sz="1200" dirty="0">
                <a:latin typeface="+mn-lt"/>
                <a:cs typeface="Times New Roman" panose="02020603050405020304" pitchFamily="18" charset="0"/>
              </a:rPr>
              <a:t>.</a:t>
            </a:r>
          </a:p>
          <a:p>
            <a:pPr lvl="3"/>
            <a:r>
              <a:rPr lang="en-AU" sz="1500" dirty="0">
                <a:latin typeface="+mn-lt"/>
                <a:cs typeface="Times New Roman" panose="02020603050405020304" pitchFamily="18" charset="0"/>
              </a:rPr>
              <a:t>Potential agenda items</a:t>
            </a:r>
          </a:p>
          <a:p>
            <a:pPr lvl="4"/>
            <a:r>
              <a:rPr lang="en-AU" sz="1500" dirty="0">
                <a:latin typeface="+mn-lt"/>
                <a:cs typeface="Times New Roman" panose="02020603050405020304" pitchFamily="18" charset="0"/>
              </a:rPr>
              <a:t>Holistic review/background</a:t>
            </a:r>
          </a:p>
          <a:p>
            <a:pPr lvl="4"/>
            <a:r>
              <a:rPr lang="en-AU" sz="1500" dirty="0">
                <a:latin typeface="+mn-lt"/>
                <a:cs typeface="Times New Roman" panose="02020603050405020304" pitchFamily="18" charset="0"/>
              </a:rPr>
              <a:t>Confirmation of the current issue/pain points for Retailers and MDPs</a:t>
            </a:r>
          </a:p>
          <a:p>
            <a:pPr lvl="4"/>
            <a:r>
              <a:rPr lang="en-AU" sz="1500" dirty="0">
                <a:latin typeface="+mn-lt"/>
                <a:cs typeface="Times New Roman" panose="02020603050405020304" pitchFamily="18" charset="0"/>
              </a:rPr>
              <a:t>Possible solutions/next steps</a:t>
            </a:r>
            <a:r>
              <a:rPr lang="en-AU" sz="1000" dirty="0">
                <a:latin typeface="+mn-lt"/>
                <a:cs typeface="Times New Roman" panose="02020603050405020304" pitchFamily="18" charset="0"/>
              </a:rPr>
              <a:t> </a:t>
            </a:r>
          </a:p>
          <a:p>
            <a:pPr lvl="2"/>
            <a:r>
              <a:rPr lang="en-AU" sz="1500" dirty="0">
                <a:latin typeface="+mn-lt"/>
                <a:cs typeface="Times New Roman" panose="02020603050405020304" pitchFamily="18" charset="0"/>
              </a:rPr>
              <a:t>AEMO to close ICF-044, noting that the issue will be considered as part of ICF-54</a:t>
            </a:r>
          </a:p>
          <a:p>
            <a:pPr lvl="2"/>
            <a:r>
              <a:rPr lang="en-AU" sz="1500" dirty="0">
                <a:latin typeface="+mn-lt"/>
                <a:cs typeface="Times New Roman" panose="02020603050405020304" pitchFamily="18" charset="0"/>
              </a:rPr>
              <a:t>AEMO to send out the updated ICF-054 as part of the notes, following feedback for the MDP WG</a:t>
            </a:r>
            <a:endParaRPr lang="en-AU" sz="1600" dirty="0">
              <a:latin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2AAF8F6E-28C1-49E9-8A23-E6E29BB360AA}"/>
              </a:ext>
            </a:extLst>
          </p:cNvPr>
          <p:cNvSpPr>
            <a:spLocks noGrp="1"/>
          </p:cNvSpPr>
          <p:nvPr>
            <p:ph type="sldNum" sz="quarter" idx="12"/>
          </p:nvPr>
        </p:nvSpPr>
        <p:spPr/>
        <p:txBody>
          <a:bodyPr/>
          <a:lstStyle/>
          <a:p>
            <a:fld id="{713AB538-E724-0A46-AEB0-E520B1BBAFEE}" type="slidenum">
              <a:rPr lang="en-US" smtClean="0"/>
              <a:t>11</a:t>
            </a:fld>
            <a:endParaRPr lang="en-US" dirty="0"/>
          </a:p>
        </p:txBody>
      </p:sp>
    </p:spTree>
    <p:extLst>
      <p:ext uri="{BB962C8B-B14F-4D97-AF65-F5344CB8AC3E}">
        <p14:creationId xmlns:p14="http://schemas.microsoft.com/office/powerpoint/2010/main" val="279150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1E97-BF3C-4DC1-B8BB-815DFB60EC8D}"/>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135E2EEB-4524-48BB-84B1-1695D57E4306}"/>
              </a:ext>
            </a:extLst>
          </p:cNvPr>
          <p:cNvSpPr>
            <a:spLocks noGrp="1"/>
          </p:cNvSpPr>
          <p:nvPr>
            <p:ph idx="1"/>
          </p:nvPr>
        </p:nvSpPr>
        <p:spPr>
          <a:xfrm>
            <a:off x="550190" y="1424354"/>
            <a:ext cx="10727409" cy="4752609"/>
          </a:xfrm>
        </p:spPr>
        <p:txBody>
          <a:bodyPr>
            <a:normAutofit/>
          </a:bodyPr>
          <a:lstStyle/>
          <a:p>
            <a:r>
              <a:rPr lang="en-AU" sz="1800" dirty="0">
                <a:latin typeface="+mn-lt"/>
              </a:rPr>
              <a:t>ICF0-63 – Dino Ou (Endeavour) questioned why CT ratios required a consultation to change the values whereas values such as Meter Manufacturer does not?</a:t>
            </a:r>
          </a:p>
          <a:p>
            <a:pPr lvl="1"/>
            <a:r>
              <a:rPr lang="en-AU" sz="1600" dirty="0">
                <a:latin typeface="+mn-lt"/>
              </a:rPr>
              <a:t>Blaine Miner (AEMO) noted that the Standing Data for MSATS document is not a NER Procedure, meaning that changes to the document don’t require a full consultation under NER 8.9. </a:t>
            </a:r>
          </a:p>
          <a:p>
            <a:pPr lvl="1"/>
            <a:r>
              <a:rPr lang="en-AU" sz="1600" dirty="0">
                <a:latin typeface="+mn-lt"/>
              </a:rPr>
              <a:t>Jackie Krizmanic (AEMO) noted that the typical distinction between the treatment of enumerated values in the procedure is the potential impact to customer billing outcomes i.e. does the list support a billing outcome or is it for information purposes only</a:t>
            </a:r>
          </a:p>
          <a:p>
            <a:pPr lvl="1"/>
            <a:r>
              <a:rPr lang="en-AU" sz="1600" dirty="0">
                <a:latin typeface="+mn-lt"/>
              </a:rPr>
              <a:t>Dino Ou (Endeavour) asked if the transformer values could be managed in a similar manner to network tariff code?</a:t>
            </a:r>
          </a:p>
          <a:p>
            <a:pPr lvl="2"/>
            <a:r>
              <a:rPr lang="en-AU" sz="1600" dirty="0">
                <a:latin typeface="+mn-lt"/>
              </a:rPr>
              <a:t>Jackie Krizmanic (AEMO) noted that the different is that tariffs are in tables, not just a drop down list, and retailers have the ability to look up a tariff code in the table, but are unable to look up transformer values anywhere except in the Standing Data for MSATS document</a:t>
            </a:r>
          </a:p>
          <a:p>
            <a:r>
              <a:rPr lang="en-AU" sz="1800" dirty="0">
                <a:solidFill>
                  <a:srgbClr val="FF0000"/>
                </a:solidFill>
                <a:latin typeface="+mn-lt"/>
              </a:rPr>
              <a:t>Action:</a:t>
            </a:r>
            <a:r>
              <a:rPr lang="en-AU" sz="1800" dirty="0">
                <a:latin typeface="+mn-lt"/>
              </a:rPr>
              <a:t> </a:t>
            </a:r>
          </a:p>
          <a:p>
            <a:pPr lvl="1"/>
            <a:r>
              <a:rPr lang="en-AU" sz="1600" dirty="0">
                <a:latin typeface="+mn-lt"/>
              </a:rPr>
              <a:t>ERCF members to provide suggestions/preferences as to how to best manage Standing Data for MSATS enumerated lists, being conscious of list efficiency vs potential impacts to participants systems</a:t>
            </a:r>
          </a:p>
          <a:p>
            <a:pPr lvl="1"/>
            <a:r>
              <a:rPr lang="en-AU" sz="1600" dirty="0">
                <a:latin typeface="+mn-lt"/>
              </a:rPr>
              <a:t>AEMO to confirm contact details for ENMs, to request for further information to progress ICF-055</a:t>
            </a:r>
          </a:p>
          <a:p>
            <a:pPr lvl="2"/>
            <a:r>
              <a:rPr lang="en-AU" sz="1600" dirty="0">
                <a:latin typeface="+mn-lt"/>
              </a:rPr>
              <a:t>May be able to use the reporting contact details AEMO currently has</a:t>
            </a:r>
          </a:p>
          <a:p>
            <a:pPr lvl="1"/>
            <a:r>
              <a:rPr lang="en-AU" sz="1600" dirty="0">
                <a:latin typeface="+mn-lt"/>
              </a:rPr>
              <a:t>AEMO to update the proponent of ICF-054 to Mark Leschke</a:t>
            </a:r>
          </a:p>
          <a:p>
            <a:endParaRPr lang="en-AU" dirty="0"/>
          </a:p>
          <a:p>
            <a:endParaRPr lang="en-AU" dirty="0"/>
          </a:p>
        </p:txBody>
      </p:sp>
      <p:sp>
        <p:nvSpPr>
          <p:cNvPr id="4" name="Slide Number Placeholder 3">
            <a:extLst>
              <a:ext uri="{FF2B5EF4-FFF2-40B4-BE49-F238E27FC236}">
                <a16:creationId xmlns:a16="http://schemas.microsoft.com/office/drawing/2014/main" id="{76FB17CF-F4E9-464B-9FB0-CD577E0369D3}"/>
              </a:ext>
            </a:extLst>
          </p:cNvPr>
          <p:cNvSpPr>
            <a:spLocks noGrp="1"/>
          </p:cNvSpPr>
          <p:nvPr>
            <p:ph type="sldNum" sz="quarter" idx="12"/>
          </p:nvPr>
        </p:nvSpPr>
        <p:spPr/>
        <p:txBody>
          <a:bodyPr/>
          <a:lstStyle/>
          <a:p>
            <a:fld id="{713AB538-E724-0A46-AEB0-E520B1BBAFEE}" type="slidenum">
              <a:rPr lang="en-US" smtClean="0"/>
              <a:t>12</a:t>
            </a:fld>
            <a:endParaRPr lang="en-US" dirty="0"/>
          </a:p>
        </p:txBody>
      </p:sp>
    </p:spTree>
    <p:extLst>
      <p:ext uri="{BB962C8B-B14F-4D97-AF65-F5344CB8AC3E}">
        <p14:creationId xmlns:p14="http://schemas.microsoft.com/office/powerpoint/2010/main" val="386620875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p:txBody>
          <a:bodyPr/>
          <a:lstStyle/>
          <a:p>
            <a:r>
              <a:rPr lang="en-AU" dirty="0"/>
              <a:t>Subgroup Updates</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a:lstStyle/>
          <a:p>
            <a:r>
              <a:rPr lang="en-AU" dirty="0">
                <a:solidFill>
                  <a:schemeClr val="bg1"/>
                </a:solidFill>
              </a:rPr>
              <a:t>Proponents</a:t>
            </a:r>
          </a:p>
        </p:txBody>
      </p:sp>
    </p:spTree>
    <p:extLst>
      <p:ext uri="{BB962C8B-B14F-4D97-AF65-F5344CB8AC3E}">
        <p14:creationId xmlns:p14="http://schemas.microsoft.com/office/powerpoint/2010/main" val="95742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Subgroup Updates</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14</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extLst>
              <p:ext uri="{D42A27DB-BD31-4B8C-83A1-F6EECF244321}">
                <p14:modId xmlns:p14="http://schemas.microsoft.com/office/powerpoint/2010/main" val="704878858"/>
              </p:ext>
            </p:extLst>
          </p:nvPr>
        </p:nvGraphicFramePr>
        <p:xfrm>
          <a:off x="345703" y="1586565"/>
          <a:ext cx="11296105" cy="5074920"/>
        </p:xfrm>
        <a:graphic>
          <a:graphicData uri="http://schemas.openxmlformats.org/drawingml/2006/table">
            <a:tbl>
              <a:tblPr firstRow="1" bandRow="1">
                <a:tableStyleId>{5C22544A-7EE6-4342-B048-85BDC9FD1C3A}</a:tableStyleId>
              </a:tblPr>
              <a:tblGrid>
                <a:gridCol w="1534676">
                  <a:extLst>
                    <a:ext uri="{9D8B030D-6E8A-4147-A177-3AD203B41FA5}">
                      <a16:colId xmlns:a16="http://schemas.microsoft.com/office/drawing/2014/main" val="1280604933"/>
                    </a:ext>
                  </a:extLst>
                </a:gridCol>
                <a:gridCol w="5251246">
                  <a:extLst>
                    <a:ext uri="{9D8B030D-6E8A-4147-A177-3AD203B41FA5}">
                      <a16:colId xmlns:a16="http://schemas.microsoft.com/office/drawing/2014/main" val="3772542534"/>
                    </a:ext>
                  </a:extLst>
                </a:gridCol>
                <a:gridCol w="628418">
                  <a:extLst>
                    <a:ext uri="{9D8B030D-6E8A-4147-A177-3AD203B41FA5}">
                      <a16:colId xmlns:a16="http://schemas.microsoft.com/office/drawing/2014/main" val="827891186"/>
                    </a:ext>
                  </a:extLst>
                </a:gridCol>
                <a:gridCol w="679622">
                  <a:extLst>
                    <a:ext uri="{9D8B030D-6E8A-4147-A177-3AD203B41FA5}">
                      <a16:colId xmlns:a16="http://schemas.microsoft.com/office/drawing/2014/main" val="1638329819"/>
                    </a:ext>
                  </a:extLst>
                </a:gridCol>
                <a:gridCol w="1037967">
                  <a:extLst>
                    <a:ext uri="{9D8B030D-6E8A-4147-A177-3AD203B41FA5}">
                      <a16:colId xmlns:a16="http://schemas.microsoft.com/office/drawing/2014/main" val="2830213857"/>
                    </a:ext>
                  </a:extLst>
                </a:gridCol>
                <a:gridCol w="2164176">
                  <a:extLst>
                    <a:ext uri="{9D8B030D-6E8A-4147-A177-3AD203B41FA5}">
                      <a16:colId xmlns:a16="http://schemas.microsoft.com/office/drawing/2014/main" val="467352366"/>
                    </a:ext>
                  </a:extLst>
                </a:gridCol>
              </a:tblGrid>
              <a:tr h="370840">
                <a:tc>
                  <a:txBody>
                    <a:bodyPr/>
                    <a:lstStyle/>
                    <a:p>
                      <a:pPr algn="ctr"/>
                      <a:r>
                        <a:rPr lang="en-AU" sz="1400" dirty="0"/>
                        <a:t>Issue/Change Title</a:t>
                      </a:r>
                    </a:p>
                  </a:txBody>
                  <a:tcPr/>
                </a:tc>
                <a:tc>
                  <a:txBody>
                    <a:bodyPr/>
                    <a:lstStyle/>
                    <a:p>
                      <a:pPr algn="ctr"/>
                      <a:r>
                        <a:rPr lang="en-AU" sz="1400" dirty="0"/>
                        <a:t>Short Description</a:t>
                      </a:r>
                    </a:p>
                  </a:txBody>
                  <a:tcPr/>
                </a:tc>
                <a:tc>
                  <a:txBody>
                    <a:bodyPr/>
                    <a:lstStyle/>
                    <a:p>
                      <a:pPr algn="ctr"/>
                      <a:r>
                        <a:rPr lang="en-AU" sz="1400" dirty="0"/>
                        <a:t>ICF Ref#</a:t>
                      </a:r>
                    </a:p>
                  </a:txBody>
                  <a:tcPr/>
                </a:tc>
                <a:tc>
                  <a:txBody>
                    <a:bodyPr/>
                    <a:lstStyle/>
                    <a:p>
                      <a:pPr algn="ctr"/>
                      <a:r>
                        <a:rPr lang="en-AU" sz="1400" dirty="0"/>
                        <a:t>Status</a:t>
                      </a:r>
                    </a:p>
                  </a:txBody>
                  <a:tcPr/>
                </a:tc>
                <a:tc>
                  <a:txBody>
                    <a:bodyPr/>
                    <a:lstStyle/>
                    <a:p>
                      <a:pPr algn="ctr"/>
                      <a:r>
                        <a:rPr lang="en-AU" sz="1400" dirty="0"/>
                        <a:t>Proponent</a:t>
                      </a:r>
                    </a:p>
                  </a:txBody>
                  <a:tcPr/>
                </a:tc>
                <a:tc>
                  <a:txBody>
                    <a:bodyPr/>
                    <a:lstStyle/>
                    <a:p>
                      <a:pPr algn="ctr"/>
                      <a:r>
                        <a:rPr lang="en-AU" sz="1400" dirty="0"/>
                        <a:t>Current Status/Update</a:t>
                      </a:r>
                    </a:p>
                  </a:txBody>
                  <a:tcPr/>
                </a:tc>
                <a:extLst>
                  <a:ext uri="{0D108BD9-81ED-4DB2-BD59-A6C34878D82A}">
                    <a16:rowId xmlns:a16="http://schemas.microsoft.com/office/drawing/2014/main" val="1712118184"/>
                  </a:ext>
                </a:extLst>
              </a:tr>
              <a:tr h="370840">
                <a:tc>
                  <a:txBody>
                    <a:bodyPr/>
                    <a:lstStyle/>
                    <a:p>
                      <a:r>
                        <a:rPr lang="en-AU" sz="1300" kern="1200" dirty="0">
                          <a:solidFill>
                            <a:schemeClr val="dk1"/>
                          </a:solidFill>
                          <a:latin typeface="+mn-lt"/>
                          <a:ea typeface="+mn-ea"/>
                          <a:cs typeface="+mn-cs"/>
                        </a:rPr>
                        <a:t>NMI Status</a:t>
                      </a:r>
                    </a:p>
                  </a:txBody>
                  <a:tcPr marL="68580" marR="68580" marT="0" marB="0"/>
                </a:tc>
                <a:tc>
                  <a:txBody>
                    <a:bodyPr/>
                    <a:lstStyle/>
                    <a:p>
                      <a:r>
                        <a:rPr lang="en-AU" sz="1300" kern="1200" dirty="0">
                          <a:solidFill>
                            <a:schemeClr val="dk1"/>
                          </a:solidFill>
                          <a:latin typeface="+mn-lt"/>
                          <a:ea typeface="+mn-ea"/>
                          <a:cs typeface="+mn-cs"/>
                        </a:rPr>
                        <a:t>PlusES is proposing that the NMI status must be updated by the LNSP when they become aware that the supply status to the connection point is different from what is recorded in MSATS.  i.e. the updating of the NMI status should not only occur when the LNSP has effected an energisation service.</a:t>
                      </a:r>
                    </a:p>
                  </a:txBody>
                  <a:tcPr marL="68580" marR="68580" marT="0" marB="0"/>
                </a:tc>
                <a:tc>
                  <a:txBody>
                    <a:bodyPr/>
                    <a:lstStyle/>
                    <a:p>
                      <a:pPr algn="ctr"/>
                      <a:r>
                        <a:rPr lang="en-AU" sz="1300" kern="1200" dirty="0">
                          <a:solidFill>
                            <a:schemeClr val="dk1"/>
                          </a:solidFill>
                          <a:latin typeface="+mn-lt"/>
                          <a:ea typeface="+mn-ea"/>
                          <a:cs typeface="+mn-cs"/>
                        </a:rPr>
                        <a:t>52</a:t>
                      </a:r>
                    </a:p>
                  </a:txBody>
                  <a:tcPr marL="68580" marR="68580" marT="0" marB="0"/>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Helen Vassos (PlusES)</a:t>
                      </a:r>
                    </a:p>
                  </a:txBody>
                  <a:tcPr marL="68580" marR="68580" marT="0" marB="0"/>
                </a:tc>
                <a:tc>
                  <a:txBody>
                    <a:bodyPr/>
                    <a:lstStyle/>
                    <a:p>
                      <a:r>
                        <a:rPr lang="en-AU" sz="1300" dirty="0"/>
                        <a:t>Subgroup met on 7 April 2022</a:t>
                      </a:r>
                    </a:p>
                  </a:txBody>
                  <a:tcPr/>
                </a:tc>
                <a:extLst>
                  <a:ext uri="{0D108BD9-81ED-4DB2-BD59-A6C34878D82A}">
                    <a16:rowId xmlns:a16="http://schemas.microsoft.com/office/drawing/2014/main" val="1309395832"/>
                  </a:ext>
                </a:extLst>
              </a:tr>
              <a:tr h="370840">
                <a:tc>
                  <a:txBody>
                    <a:bodyPr/>
                    <a:lstStyle/>
                    <a:p>
                      <a:r>
                        <a:rPr lang="en-AU" sz="1300" kern="1200" dirty="0">
                          <a:solidFill>
                            <a:schemeClr val="dk1"/>
                          </a:solidFill>
                          <a:latin typeface="+mn-lt"/>
                          <a:ea typeface="+mn-ea"/>
                          <a:cs typeface="+mn-cs"/>
                        </a:rPr>
                        <a:t>NCONUML GPS Coordinates </a:t>
                      </a:r>
                    </a:p>
                  </a:txBody>
                  <a:tcPr marL="68580" marR="68580" marT="0" marB="0"/>
                </a:tc>
                <a:tc>
                  <a:txBody>
                    <a:bodyPr/>
                    <a:lstStyle/>
                    <a:p>
                      <a:r>
                        <a:rPr lang="en-AU" sz="1300" kern="1200" dirty="0">
                          <a:solidFill>
                            <a:schemeClr val="dk1"/>
                          </a:solidFill>
                          <a:latin typeface="+mn-lt"/>
                          <a:ea typeface="+mn-ea"/>
                          <a:cs typeface="+mn-cs"/>
                        </a:rPr>
                        <a:t>Origin is proposing that the ‘GPS Lat and Long’ (1 location per NMI) requirements for NCONUML sites follow the same rules as remotely read meters (i.e., For NMIs with remotely read meters: MANDATORY for new NMIs established from the effective date of these Procedures and all NMIs when they have a physical field site visit, REQUIRED for all other NMIs.</a:t>
                      </a:r>
                    </a:p>
                  </a:txBody>
                  <a:tcPr marL="68580" marR="68580" marT="0" marB="0"/>
                </a:tc>
                <a:tc>
                  <a:txBody>
                    <a:bodyPr/>
                    <a:lstStyle/>
                    <a:p>
                      <a:pPr algn="ctr"/>
                      <a:r>
                        <a:rPr lang="en-AU" sz="1300" kern="1200" dirty="0">
                          <a:solidFill>
                            <a:schemeClr val="dk1"/>
                          </a:solidFill>
                          <a:latin typeface="+mn-lt"/>
                          <a:ea typeface="+mn-ea"/>
                          <a:cs typeface="+mn-cs"/>
                        </a:rPr>
                        <a:t>57</a:t>
                      </a:r>
                    </a:p>
                  </a:txBody>
                  <a:tcPr marL="68580" marR="68580" marT="0" marB="0"/>
                </a:tc>
                <a:tc>
                  <a:txBody>
                    <a:bodyPr/>
                    <a:lstStyle/>
                    <a:p>
                      <a:pPr algn="ct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Aakash Sembey (Origin)</a:t>
                      </a:r>
                    </a:p>
                  </a:txBody>
                  <a:tcPr marL="68580" marR="68580" marT="0" marB="0"/>
                </a:tc>
                <a:tc>
                  <a:txBody>
                    <a:bodyPr/>
                    <a:lstStyle/>
                    <a:p>
                      <a:pPr marL="0" marR="0" lvl="0" indent="0" algn="l" rtl="0" eaLnBrk="1" fontAlgn="auto" latinLnBrk="0" hangingPunct="1">
                        <a:lnSpc>
                          <a:spcPct val="100000"/>
                        </a:lnSpc>
                        <a:spcBef>
                          <a:spcPts val="0"/>
                        </a:spcBef>
                        <a:spcAft>
                          <a:spcPts val="0"/>
                        </a:spcAft>
                        <a:buClrTx/>
                        <a:buSzTx/>
                        <a:buFontTx/>
                        <a:buNone/>
                      </a:pPr>
                      <a:r>
                        <a:rPr lang="en-AU" sz="1300" kern="1200" dirty="0">
                          <a:solidFill>
                            <a:schemeClr val="dk1"/>
                          </a:solidFill>
                          <a:latin typeface="+mn-lt"/>
                          <a:ea typeface="+mn-ea"/>
                          <a:cs typeface="+mn-cs"/>
                        </a:rPr>
                        <a:t>Subgroup met for the second time on 18 March – Origin assessing their position</a:t>
                      </a:r>
                    </a:p>
                  </a:txBody>
                  <a:tcPr/>
                </a:tc>
                <a:extLst>
                  <a:ext uri="{0D108BD9-81ED-4DB2-BD59-A6C34878D82A}">
                    <a16:rowId xmlns:a16="http://schemas.microsoft.com/office/drawing/2014/main" val="115729417"/>
                  </a:ext>
                </a:extLst>
              </a:tr>
              <a:tr h="370840">
                <a:tc>
                  <a:txBody>
                    <a:bodyPr/>
                    <a:lstStyle/>
                    <a:p>
                      <a:r>
                        <a:rPr lang="en-AU" sz="1300" kern="1200" dirty="0">
                          <a:solidFill>
                            <a:schemeClr val="dk1"/>
                          </a:solidFill>
                          <a:latin typeface="+mn-lt"/>
                          <a:ea typeface="+mn-ea"/>
                          <a:cs typeface="+mn-cs"/>
                        </a:rPr>
                        <a:t>Incorrect Assignment of the MC</a:t>
                      </a:r>
                    </a:p>
                  </a:txBody>
                  <a:tcPr marL="68580" marR="68580" marT="0" marB="0"/>
                </a:tc>
                <a:tc>
                  <a:txBody>
                    <a:bodyPr/>
                    <a:lstStyle/>
                    <a:p>
                      <a:r>
                        <a:rPr lang="en-AU" sz="1300" kern="1200" dirty="0">
                          <a:solidFill>
                            <a:schemeClr val="dk1"/>
                          </a:solidFill>
                          <a:latin typeface="+mn-lt"/>
                          <a:ea typeface="+mn-ea"/>
                          <a:cs typeface="+mn-cs"/>
                        </a:rPr>
                        <a:t>PlusES is engaging members of the ERCF to consider how the Incorrect nomination of contestable MCs can be better managed.</a:t>
                      </a:r>
                    </a:p>
                  </a:txBody>
                  <a:tcPr marL="68580" marR="68580" marT="0" marB="0"/>
                </a:tc>
                <a:tc>
                  <a:txBody>
                    <a:bodyPr/>
                    <a:lstStyle/>
                    <a:p>
                      <a:pPr algn="ctr"/>
                      <a:r>
                        <a:rPr lang="en-AU" sz="1300" kern="1200" dirty="0">
                          <a:solidFill>
                            <a:schemeClr val="dk1"/>
                          </a:solidFill>
                          <a:latin typeface="+mn-lt"/>
                          <a:ea typeface="+mn-ea"/>
                          <a:cs typeface="+mn-cs"/>
                        </a:rPr>
                        <a:t>TBD</a:t>
                      </a:r>
                    </a:p>
                  </a:txBody>
                  <a:tcPr marL="68580" marR="68580" marT="0" marB="0"/>
                </a:tc>
                <a:tc>
                  <a:txBody>
                    <a:bodyPr/>
                    <a:lstStyle/>
                    <a:p>
                      <a:pPr algn="ct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Helen Vassos (PlusES)</a:t>
                      </a:r>
                    </a:p>
                  </a:txBody>
                  <a:tcPr marL="68580" marR="68580" marT="0" marB="0"/>
                </a:tc>
                <a:tc>
                  <a:txBody>
                    <a:bodyPr/>
                    <a:lstStyle/>
                    <a:p>
                      <a:r>
                        <a:rPr lang="en-AU" sz="1300" dirty="0"/>
                        <a:t>Subgroup met on 31 March 2022</a:t>
                      </a:r>
                    </a:p>
                  </a:txBody>
                  <a:tcPr/>
                </a:tc>
                <a:extLst>
                  <a:ext uri="{0D108BD9-81ED-4DB2-BD59-A6C34878D82A}">
                    <a16:rowId xmlns:a16="http://schemas.microsoft.com/office/drawing/2014/main" val="4039265902"/>
                  </a:ext>
                </a:extLst>
              </a:tr>
              <a:tr h="370840">
                <a:tc>
                  <a:txBody>
                    <a:bodyPr/>
                    <a:lstStyle/>
                    <a:p>
                      <a:r>
                        <a:rPr lang="en-AU" sz="1300" kern="1200" dirty="0">
                          <a:solidFill>
                            <a:schemeClr val="dk1"/>
                          </a:solidFill>
                          <a:latin typeface="+mn-lt"/>
                          <a:ea typeface="+mn-ea"/>
                          <a:cs typeface="+mn-cs"/>
                        </a:rPr>
                        <a:t>Clarification of End Date in Inventory Table</a:t>
                      </a:r>
                    </a:p>
                  </a:txBody>
                  <a:tcPr marL="68580" marR="68580" marT="0" marB="0"/>
                </a:tc>
                <a:tc>
                  <a:txBody>
                    <a:bodyPr/>
                    <a:lstStyle/>
                    <a:p>
                      <a:r>
                        <a:rPr lang="en-AU" sz="1300" kern="1200" dirty="0">
                          <a:solidFill>
                            <a:schemeClr val="dk1"/>
                          </a:solidFill>
                          <a:latin typeface="+mn-lt"/>
                          <a:ea typeface="+mn-ea"/>
                          <a:cs typeface="+mn-cs"/>
                        </a:rPr>
                        <a:t>AGL has raised the issue that Inventory Tables are being populated and maintained inconsistently between DNSPs and that the data being provided by some DNSPs are seen as being inadequate.</a:t>
                      </a:r>
                    </a:p>
                  </a:txBody>
                  <a:tcPr marL="68580" marR="68580" marT="0" marB="0"/>
                </a:tc>
                <a:tc>
                  <a:txBody>
                    <a:bodyPr/>
                    <a:lstStyle/>
                    <a:p>
                      <a:pPr algn="ctr"/>
                      <a:r>
                        <a:rPr lang="en-AU" sz="1300" kern="1200" dirty="0">
                          <a:solidFill>
                            <a:schemeClr val="dk1"/>
                          </a:solidFill>
                          <a:latin typeface="+mn-lt"/>
                          <a:ea typeface="+mn-ea"/>
                          <a:cs typeface="+mn-cs"/>
                        </a:rPr>
                        <a:t>56</a:t>
                      </a:r>
                    </a:p>
                  </a:txBody>
                  <a:tcPr marL="68580" marR="68580" marT="0" marB="0"/>
                </a:tc>
                <a:tc>
                  <a:txBody>
                    <a:bodyPr/>
                    <a:lstStyle/>
                    <a:p>
                      <a:pPr algn="ct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Mark Riley (AGL)</a:t>
                      </a:r>
                    </a:p>
                  </a:txBody>
                  <a:tcPr marL="68580" marR="68580" marT="0" marB="0"/>
                </a:tc>
                <a:tc>
                  <a:txBody>
                    <a:bodyPr/>
                    <a:lstStyle/>
                    <a:p>
                      <a:r>
                        <a:rPr lang="en-AU" sz="1300" dirty="0"/>
                        <a:t>Subgroup met on 6 April 2022</a:t>
                      </a:r>
                    </a:p>
                  </a:txBody>
                  <a:tcPr/>
                </a:tc>
                <a:extLst>
                  <a:ext uri="{0D108BD9-81ED-4DB2-BD59-A6C34878D82A}">
                    <a16:rowId xmlns:a16="http://schemas.microsoft.com/office/drawing/2014/main" val="2244534032"/>
                  </a:ext>
                </a:extLst>
              </a:tr>
              <a:tr h="370840">
                <a:tc>
                  <a:txBody>
                    <a:bodyPr/>
                    <a:lstStyle/>
                    <a:p>
                      <a:r>
                        <a:rPr lang="en-AU" sz="1300" kern="1200" dirty="0">
                          <a:solidFill>
                            <a:schemeClr val="dk1"/>
                          </a:solidFill>
                          <a:latin typeface="+mn-lt"/>
                          <a:ea typeface="+mn-ea"/>
                          <a:cs typeface="+mn-cs"/>
                        </a:rPr>
                        <a:t>Review of NMI Classifications</a:t>
                      </a:r>
                    </a:p>
                  </a:txBody>
                  <a:tcPr marL="68580" marR="68580" marT="0" marB="0"/>
                </a:tc>
                <a:tc>
                  <a:txBody>
                    <a:bodyPr/>
                    <a:lstStyle/>
                    <a:p>
                      <a:r>
                        <a:rPr lang="en-AU" sz="1300" kern="1200" dirty="0">
                          <a:solidFill>
                            <a:schemeClr val="dk1"/>
                          </a:solidFill>
                          <a:latin typeface="+mn-lt"/>
                          <a:ea typeface="+mn-ea"/>
                          <a:cs typeface="+mn-cs"/>
                        </a:rPr>
                        <a:t>AGL is proposing that the basis of, and the NMI classifications themselves, be reviewed to ensure they appropriately communicate the service a NMI represents.</a:t>
                      </a:r>
                    </a:p>
                  </a:txBody>
                  <a:tcPr marL="68580" marR="68580" marT="0" marB="0"/>
                </a:tc>
                <a:tc>
                  <a:txBody>
                    <a:bodyPr/>
                    <a:lstStyle/>
                    <a:p>
                      <a:pPr algn="ctr"/>
                      <a:r>
                        <a:rPr lang="en-AU" sz="1300" kern="1200" dirty="0">
                          <a:solidFill>
                            <a:schemeClr val="dk1"/>
                          </a:solidFill>
                          <a:latin typeface="+mn-lt"/>
                          <a:ea typeface="+mn-ea"/>
                          <a:cs typeface="+mn-cs"/>
                        </a:rPr>
                        <a:t>59</a:t>
                      </a:r>
                    </a:p>
                  </a:txBody>
                  <a:tcPr marL="68580" marR="68580" marT="0" marB="0"/>
                </a:tc>
                <a:tc>
                  <a:txBody>
                    <a:bodyPr/>
                    <a:lstStyle/>
                    <a:p>
                      <a:pPr algn="ct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Mark Riley (AGL)</a:t>
                      </a:r>
                    </a:p>
                  </a:txBody>
                  <a:tcPr marL="68580" marR="68580" marT="0" marB="0"/>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300" kern="1200" dirty="0">
                          <a:solidFill>
                            <a:schemeClr val="dk1"/>
                          </a:solidFill>
                          <a:latin typeface="+mn-lt"/>
                          <a:ea typeface="+mn-ea"/>
                          <a:cs typeface="+mn-cs"/>
                        </a:rPr>
                        <a:t>Proponent considering next steps</a:t>
                      </a:r>
                    </a:p>
                  </a:txBody>
                  <a:tcPr/>
                </a:tc>
                <a:extLst>
                  <a:ext uri="{0D108BD9-81ED-4DB2-BD59-A6C34878D82A}">
                    <a16:rowId xmlns:a16="http://schemas.microsoft.com/office/drawing/2014/main" val="1279461186"/>
                  </a:ext>
                </a:extLst>
              </a:tr>
              <a:tr h="370840">
                <a:tc>
                  <a:txBody>
                    <a:bodyPr/>
                    <a:lstStyle/>
                    <a:p>
                      <a:r>
                        <a:rPr lang="en-AU" sz="1300" kern="1200" dirty="0">
                          <a:solidFill>
                            <a:schemeClr val="dk1"/>
                          </a:solidFill>
                          <a:latin typeface="+mn-lt"/>
                          <a:ea typeface="+mn-ea"/>
                          <a:cs typeface="+mn-cs"/>
                        </a:rPr>
                        <a:t>‘Spikes’ in settlement volumes within a 30-minute period</a:t>
                      </a:r>
                    </a:p>
                  </a:txBody>
                  <a:tcPr marL="68580" marR="68580" marT="0" marB="0"/>
                </a:tc>
                <a:tc>
                  <a:txBody>
                    <a:bodyPr/>
                    <a:lstStyle/>
                    <a:p>
                      <a:r>
                        <a:rPr lang="en-AU" sz="1300" kern="1200" dirty="0">
                          <a:solidFill>
                            <a:schemeClr val="dk1"/>
                          </a:solidFill>
                          <a:latin typeface="+mn-lt"/>
                          <a:ea typeface="+mn-ea"/>
                          <a:cs typeface="+mn-cs"/>
                        </a:rPr>
                        <a:t>Following the introduction of 5MS (1 Oct 2021), Powershop has witnessed peculiar ‘spikes’ in settlement volumes. This subgroup is being established to discuss and consider potential long-term solutions to address this issue.</a:t>
                      </a:r>
                    </a:p>
                  </a:txBody>
                  <a:tcPr marL="68580" marR="68580" marT="0" marB="0"/>
                </a:tc>
                <a:tc>
                  <a:txBody>
                    <a:bodyPr/>
                    <a:lstStyle/>
                    <a:p>
                      <a:pPr algn="ctr"/>
                      <a:r>
                        <a:rPr lang="en-AU" sz="1300" kern="1200" dirty="0">
                          <a:solidFill>
                            <a:schemeClr val="dk1"/>
                          </a:solidFill>
                          <a:latin typeface="+mn-lt"/>
                          <a:ea typeface="+mn-ea"/>
                          <a:cs typeface="+mn-cs"/>
                        </a:rPr>
                        <a:t>60</a:t>
                      </a:r>
                    </a:p>
                  </a:txBody>
                  <a:tcPr marL="68580" marR="68580" marT="0" marB="0"/>
                </a:tc>
                <a:tc>
                  <a:txBody>
                    <a:bodyPr/>
                    <a:lstStyle/>
                    <a:p>
                      <a:pPr algn="ctr"/>
                      <a:r>
                        <a:rPr lang="en-AU" sz="1300" kern="1200" dirty="0">
                          <a:solidFill>
                            <a:schemeClr val="dk1"/>
                          </a:solidFill>
                          <a:latin typeface="+mn-lt"/>
                          <a:ea typeface="+mn-ea"/>
                          <a:cs typeface="+mn-cs"/>
                        </a:rPr>
                        <a:t>Active</a:t>
                      </a:r>
                    </a:p>
                  </a:txBody>
                  <a:tcPr/>
                </a:tc>
                <a:tc>
                  <a:txBody>
                    <a:bodyPr/>
                    <a:lstStyle/>
                    <a:p>
                      <a:pPr algn="ctr"/>
                      <a:r>
                        <a:rPr lang="en-AU" sz="1300" kern="1200" dirty="0">
                          <a:solidFill>
                            <a:schemeClr val="dk1"/>
                          </a:solidFill>
                          <a:latin typeface="+mn-lt"/>
                          <a:ea typeface="+mn-ea"/>
                          <a:cs typeface="+mn-cs"/>
                        </a:rPr>
                        <a:t>Shaun Hooper (Powershop)</a:t>
                      </a:r>
                    </a:p>
                  </a:txBody>
                  <a:tcPr marL="68580" marR="68580" marT="0" marB="0"/>
                </a:tc>
                <a:tc>
                  <a:txBody>
                    <a:bodyPr/>
                    <a:lstStyle/>
                    <a:p>
                      <a:r>
                        <a:rPr lang="en-AU" sz="1300" dirty="0"/>
                        <a:t>Subgroup met on 25 March 2022. Second meeting scheduled for Friday 6 May.</a:t>
                      </a:r>
                    </a:p>
                  </a:txBody>
                  <a:tcPr/>
                </a:tc>
                <a:extLst>
                  <a:ext uri="{0D108BD9-81ED-4DB2-BD59-A6C34878D82A}">
                    <a16:rowId xmlns:a16="http://schemas.microsoft.com/office/drawing/2014/main" val="1546410620"/>
                  </a:ext>
                </a:extLst>
              </a:tr>
            </a:tbl>
          </a:graphicData>
        </a:graphic>
      </p:graphicFrame>
    </p:spTree>
    <p:extLst>
      <p:ext uri="{BB962C8B-B14F-4D97-AF65-F5344CB8AC3E}">
        <p14:creationId xmlns:p14="http://schemas.microsoft.com/office/powerpoint/2010/main" val="1690978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0C3B5-1EBB-4CF7-B938-0D328CF2C49F}"/>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28770B4C-2D02-40C8-8955-201BD54950C3}"/>
              </a:ext>
            </a:extLst>
          </p:cNvPr>
          <p:cNvSpPr>
            <a:spLocks noGrp="1"/>
          </p:cNvSpPr>
          <p:nvPr>
            <p:ph idx="1"/>
          </p:nvPr>
        </p:nvSpPr>
        <p:spPr>
          <a:xfrm>
            <a:off x="550190" y="1371600"/>
            <a:ext cx="10727409" cy="5257800"/>
          </a:xfrm>
        </p:spPr>
        <p:txBody>
          <a:bodyPr>
            <a:noAutofit/>
          </a:bodyPr>
          <a:lstStyle/>
          <a:p>
            <a:r>
              <a:rPr lang="en-AU" sz="1200" dirty="0">
                <a:latin typeface="+mn-lt"/>
              </a:rPr>
              <a:t>NMI Status (ICF-052) </a:t>
            </a:r>
          </a:p>
          <a:p>
            <a:pPr lvl="1"/>
            <a:r>
              <a:rPr lang="en-AU" sz="1200" dirty="0">
                <a:latin typeface="+mn-lt"/>
              </a:rPr>
              <a:t>Helen Vassos (Plus ES) stated that notes from the last subgroup meeting will be sent out shortly and noted that a meeting invite will be sent for the next subgroup meeting in the coming week</a:t>
            </a:r>
          </a:p>
          <a:p>
            <a:r>
              <a:rPr lang="en-AU" sz="1200" dirty="0">
                <a:latin typeface="+mn-lt"/>
              </a:rPr>
              <a:t>NCONUML GPS Coordinates (ICF-057) </a:t>
            </a:r>
          </a:p>
          <a:p>
            <a:pPr lvl="1"/>
            <a:r>
              <a:rPr lang="en-AU" sz="1200" dirty="0">
                <a:latin typeface="+mn-lt"/>
              </a:rPr>
              <a:t>Aakash Sembey (Origin) gave an update on ICF-057 and noted the result of the subgroup was that there was not a one size fits all solution. Aakash recommended that the ICF should be withdrawn/closed and that Participants should continue to work with the Networks to work through issues on an adhoc basis. </a:t>
            </a:r>
          </a:p>
          <a:p>
            <a:pPr lvl="1"/>
            <a:r>
              <a:rPr lang="en-AU" sz="1200" dirty="0">
                <a:latin typeface="+mn-lt"/>
              </a:rPr>
              <a:t>Mark Riley (AGL) requested to wait until the next ERCF to withdraw/close this ICF, to allow additional time for Mark and Aakash to consider new connections only.</a:t>
            </a:r>
          </a:p>
          <a:p>
            <a:pPr lvl="1"/>
            <a:r>
              <a:rPr lang="en-AU" sz="1200" dirty="0">
                <a:solidFill>
                  <a:srgbClr val="FF0000"/>
                </a:solidFill>
                <a:latin typeface="+mn-lt"/>
              </a:rPr>
              <a:t>Action: </a:t>
            </a:r>
            <a:r>
              <a:rPr lang="en-AU" sz="1200" dirty="0">
                <a:latin typeface="+mn-lt"/>
              </a:rPr>
              <a:t>Mark and Aakash to consider if a solution is possible for ICF-057 for new NCONUMLs only</a:t>
            </a:r>
          </a:p>
          <a:p>
            <a:r>
              <a:rPr lang="en-AU" sz="1200" dirty="0">
                <a:latin typeface="+mn-lt"/>
              </a:rPr>
              <a:t>Incorrect Assignment of the contestable MC (no current ICF) </a:t>
            </a:r>
          </a:p>
          <a:p>
            <a:pPr lvl="1"/>
            <a:r>
              <a:rPr lang="en-AU" sz="1200" dirty="0">
                <a:latin typeface="+mn-lt"/>
              </a:rPr>
              <a:t>Helen Vassos (Plus ES) stated that notes from the last subgroup meeting will be sent out shortly and noted that a meeting invite will be sent for the next subgroup meeting in the coming week</a:t>
            </a:r>
          </a:p>
          <a:p>
            <a:r>
              <a:rPr lang="en-AU" sz="1200" dirty="0">
                <a:latin typeface="+mn-lt"/>
              </a:rPr>
              <a:t>Clarification of End Date in Inventory Tables (ICF-056)</a:t>
            </a:r>
          </a:p>
          <a:p>
            <a:pPr lvl="1"/>
            <a:r>
              <a:rPr lang="en-AU" sz="1200" dirty="0">
                <a:latin typeface="+mn-lt"/>
              </a:rPr>
              <a:t>The subgroup agreed that the current headings in the inventory table are interpretable and may not contain all of the information preferred by Retailers:</a:t>
            </a:r>
          </a:p>
          <a:p>
            <a:pPr lvl="2"/>
            <a:r>
              <a:rPr lang="en-AU" sz="1200" dirty="0">
                <a:latin typeface="+mn-lt"/>
              </a:rPr>
              <a:t>Action is now with Mark to:</a:t>
            </a:r>
          </a:p>
          <a:p>
            <a:pPr marL="1714500" lvl="3" indent="-342900">
              <a:buFont typeface="+mj-lt"/>
              <a:buAutoNum type="arabicPeriod"/>
            </a:pPr>
            <a:r>
              <a:rPr lang="en-AU" sz="1200" dirty="0">
                <a:latin typeface="+mn-lt"/>
              </a:rPr>
              <a:t>Update the current ICF to focus on the consistent population of the existing table content</a:t>
            </a:r>
          </a:p>
          <a:p>
            <a:pPr marL="1714500" lvl="3" indent="-342900">
              <a:buFont typeface="+mj-lt"/>
              <a:buAutoNum type="arabicPeriod"/>
            </a:pPr>
            <a:r>
              <a:rPr lang="en-AU" sz="1200" dirty="0">
                <a:latin typeface="+mn-lt"/>
              </a:rPr>
              <a:t>Raise a new ICF to support the proposed new content to add to the inventory tables</a:t>
            </a:r>
          </a:p>
          <a:p>
            <a:r>
              <a:rPr lang="en-AU" sz="1200" dirty="0">
                <a:latin typeface="+mn-lt"/>
              </a:rPr>
              <a:t>Review of NMI Classifications (ICF-059)</a:t>
            </a:r>
          </a:p>
          <a:p>
            <a:pPr marL="685800" lvl="2">
              <a:spcBef>
                <a:spcPts val="1000"/>
              </a:spcBef>
            </a:pPr>
            <a:r>
              <a:rPr lang="en-AU" sz="1200" dirty="0">
                <a:latin typeface="+mn-lt"/>
              </a:rPr>
              <a:t>Mark Riley (AGL) suggested that ICF059 should be placed on hold until associated NER consultations have commenced</a:t>
            </a:r>
          </a:p>
          <a:p>
            <a:pPr marL="228600" lvl="1">
              <a:spcBef>
                <a:spcPts val="1000"/>
              </a:spcBef>
            </a:pPr>
            <a:r>
              <a:rPr lang="en-AU" sz="1200" dirty="0">
                <a:latin typeface="+mn-lt"/>
              </a:rPr>
              <a:t>‘Spikes’ in Settlement Volumes within a 30-minute period (ICF-060)</a:t>
            </a:r>
          </a:p>
          <a:p>
            <a:pPr marL="685800" lvl="2">
              <a:spcBef>
                <a:spcPts val="1000"/>
              </a:spcBef>
            </a:pPr>
            <a:r>
              <a:rPr lang="en-AU" sz="1200" dirty="0">
                <a:latin typeface="+mn-lt"/>
              </a:rPr>
              <a:t>Shaun Hooper gave an update on ICF60. Meeting with AEMO representatives scheduled for Friday 6 May to discuss analysis and possible long term solutions.</a:t>
            </a:r>
          </a:p>
        </p:txBody>
      </p:sp>
      <p:sp>
        <p:nvSpPr>
          <p:cNvPr id="4" name="Slide Number Placeholder 3">
            <a:extLst>
              <a:ext uri="{FF2B5EF4-FFF2-40B4-BE49-F238E27FC236}">
                <a16:creationId xmlns:a16="http://schemas.microsoft.com/office/drawing/2014/main" id="{E831455E-4195-4477-8580-218B6B9536C2}"/>
              </a:ext>
            </a:extLst>
          </p:cNvPr>
          <p:cNvSpPr>
            <a:spLocks noGrp="1"/>
          </p:cNvSpPr>
          <p:nvPr>
            <p:ph type="sldNum" sz="quarter" idx="12"/>
          </p:nvPr>
        </p:nvSpPr>
        <p:spPr/>
        <p:txBody>
          <a:bodyPr/>
          <a:lstStyle/>
          <a:p>
            <a:fld id="{713AB538-E724-0A46-AEB0-E520B1BBAFEE}" type="slidenum">
              <a:rPr lang="en-US" smtClean="0"/>
              <a:t>15</a:t>
            </a:fld>
            <a:endParaRPr lang="en-US" dirty="0"/>
          </a:p>
        </p:txBody>
      </p:sp>
    </p:spTree>
    <p:extLst>
      <p:ext uri="{BB962C8B-B14F-4D97-AF65-F5344CB8AC3E}">
        <p14:creationId xmlns:p14="http://schemas.microsoft.com/office/powerpoint/2010/main" val="56956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p:txBody>
          <a:bodyPr/>
          <a:lstStyle/>
          <a:p>
            <a:r>
              <a:rPr lang="en-AU" dirty="0"/>
              <a:t>Consultations Update</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a:lstStyle/>
          <a:p>
            <a:r>
              <a:rPr lang="en-AU" dirty="0">
                <a:solidFill>
                  <a:schemeClr val="bg1"/>
                </a:solidFill>
              </a:rPr>
              <a:t>Blaine Miner</a:t>
            </a:r>
          </a:p>
        </p:txBody>
      </p:sp>
    </p:spTree>
    <p:extLst>
      <p:ext uri="{BB962C8B-B14F-4D97-AF65-F5344CB8AC3E}">
        <p14:creationId xmlns:p14="http://schemas.microsoft.com/office/powerpoint/2010/main" val="257762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Consultations Updates</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17</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extLst>
              <p:ext uri="{D42A27DB-BD31-4B8C-83A1-F6EECF244321}">
                <p14:modId xmlns:p14="http://schemas.microsoft.com/office/powerpoint/2010/main" val="4187036423"/>
              </p:ext>
            </p:extLst>
          </p:nvPr>
        </p:nvGraphicFramePr>
        <p:xfrm>
          <a:off x="550191" y="1332948"/>
          <a:ext cx="10800092" cy="5222240"/>
        </p:xfrm>
        <a:graphic>
          <a:graphicData uri="http://schemas.openxmlformats.org/drawingml/2006/table">
            <a:tbl>
              <a:tblPr firstRow="1" bandRow="1">
                <a:tableStyleId>{5C22544A-7EE6-4342-B048-85BDC9FD1C3A}</a:tableStyleId>
              </a:tblPr>
              <a:tblGrid>
                <a:gridCol w="1167398">
                  <a:extLst>
                    <a:ext uri="{9D8B030D-6E8A-4147-A177-3AD203B41FA5}">
                      <a16:colId xmlns:a16="http://schemas.microsoft.com/office/drawing/2014/main" val="1280604933"/>
                    </a:ext>
                  </a:extLst>
                </a:gridCol>
                <a:gridCol w="5147191">
                  <a:extLst>
                    <a:ext uri="{9D8B030D-6E8A-4147-A177-3AD203B41FA5}">
                      <a16:colId xmlns:a16="http://schemas.microsoft.com/office/drawing/2014/main" val="3772542534"/>
                    </a:ext>
                  </a:extLst>
                </a:gridCol>
                <a:gridCol w="4485503">
                  <a:extLst>
                    <a:ext uri="{9D8B030D-6E8A-4147-A177-3AD203B41FA5}">
                      <a16:colId xmlns:a16="http://schemas.microsoft.com/office/drawing/2014/main" val="467352366"/>
                    </a:ext>
                  </a:extLst>
                </a:gridCol>
              </a:tblGrid>
              <a:tr h="370840">
                <a:tc>
                  <a:txBody>
                    <a:bodyPr/>
                    <a:lstStyle/>
                    <a:p>
                      <a:pPr algn="ctr"/>
                      <a:r>
                        <a:rPr lang="en-AU" sz="1400" dirty="0"/>
                        <a:t>Consultation</a:t>
                      </a:r>
                    </a:p>
                  </a:txBody>
                  <a:tcPr/>
                </a:tc>
                <a:tc>
                  <a:txBody>
                    <a:bodyPr/>
                    <a:lstStyle/>
                    <a:p>
                      <a:pPr algn="ctr"/>
                      <a:r>
                        <a:rPr lang="en-AU" sz="1400" dirty="0"/>
                        <a:t>Short Description</a:t>
                      </a:r>
                    </a:p>
                  </a:txBody>
                  <a:tcPr/>
                </a:tc>
                <a:tc>
                  <a:txBody>
                    <a:bodyPr/>
                    <a:lstStyle/>
                    <a:p>
                      <a:pPr algn="ctr"/>
                      <a:r>
                        <a:rPr lang="en-AU" sz="1400" dirty="0"/>
                        <a:t>Current Status/Update</a:t>
                      </a:r>
                    </a:p>
                  </a:txBody>
                  <a:tcPr/>
                </a:tc>
                <a:extLst>
                  <a:ext uri="{0D108BD9-81ED-4DB2-BD59-A6C34878D82A}">
                    <a16:rowId xmlns:a16="http://schemas.microsoft.com/office/drawing/2014/main" val="1712118184"/>
                  </a:ext>
                </a:extLst>
              </a:tr>
              <a:tr h="446425">
                <a:tc>
                  <a:txBody>
                    <a:bodyPr/>
                    <a:lstStyle/>
                    <a:p>
                      <a:r>
                        <a:rPr lang="en-AU" sz="1200" dirty="0">
                          <a:effectLst/>
                          <a:latin typeface="+mn-lt"/>
                          <a:ea typeface="Calibri" panose="020F0502020204030204" pitchFamily="34" charset="0"/>
                        </a:rPr>
                        <a:t>B2B Procedures v3.8</a:t>
                      </a:r>
                    </a:p>
                  </a:txBody>
                  <a:tcPr marL="68580" marR="68580" marT="0" marB="0"/>
                </a:tc>
                <a:tc>
                  <a:txBody>
                    <a:bodyPr/>
                    <a:lstStyle/>
                    <a:p>
                      <a:r>
                        <a:rPr lang="en-AU" sz="1200" dirty="0">
                          <a:effectLst/>
                          <a:latin typeface="+mn-lt"/>
                          <a:ea typeface="Calibri" panose="020F0502020204030204" pitchFamily="34" charset="0"/>
                        </a:rPr>
                        <a:t>The changes (Changes) which are proposed (Proposal) are intended to:</a:t>
                      </a:r>
                    </a:p>
                    <a:p>
                      <a:pPr marL="171450" indent="-171450">
                        <a:buFont typeface="Arial" panose="020B0604020202020204" pitchFamily="34" charset="0"/>
                        <a:buChar char="•"/>
                      </a:pPr>
                      <a:r>
                        <a:rPr lang="en-AU" sz="1200" dirty="0">
                          <a:effectLst/>
                          <a:latin typeface="+mn-lt"/>
                          <a:ea typeface="Calibri" panose="020F0502020204030204" pitchFamily="34" charset="0"/>
                        </a:rPr>
                        <a:t>Determine the more efficient and effective method of managing re-energisation by an incoming retailer when there are two service providers (DNSP and MC) who may have undertaken or will undertake the deenergisation, to better mitigate the risk of customers being left off supply</a:t>
                      </a:r>
                    </a:p>
                    <a:p>
                      <a:pPr marL="171450" indent="-171450">
                        <a:buFont typeface="Arial" panose="020B0604020202020204" pitchFamily="34" charset="0"/>
                        <a:buChar char="•"/>
                      </a:pPr>
                      <a:endParaRPr lang="en-AU" sz="1200" dirty="0">
                        <a:effectLst/>
                        <a:latin typeface="+mn-lt"/>
                        <a:ea typeface="Calibri" panose="020F0502020204030204" pitchFamily="34" charset="0"/>
                      </a:endParaRPr>
                    </a:p>
                    <a:p>
                      <a:pPr marL="171450" indent="-171450">
                        <a:buFont typeface="Arial" panose="020B0604020202020204" pitchFamily="34" charset="0"/>
                        <a:buChar char="•"/>
                      </a:pPr>
                      <a:r>
                        <a:rPr lang="en-AU" sz="1200" dirty="0">
                          <a:effectLst/>
                          <a:latin typeface="+mn-lt"/>
                          <a:ea typeface="Calibri" panose="020F0502020204030204" pitchFamily="34" charset="0"/>
                        </a:rPr>
                        <a:t>Deliver uniformity and process efficiencies in B2B communications for shared fuse arrangements to support the Metering Coordinator Planned Interruption (MCPI) rule change, which introduced new obligations on Retailers and MCs to provide information to the DNSP regarding the shared fuse status at a site.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rgbClr val="FF0000"/>
                          </a:solidFill>
                          <a:latin typeface="+mn-lt"/>
                        </a:rPr>
                        <a:t>Indictive dates:</a:t>
                      </a:r>
                    </a:p>
                    <a:p>
                      <a:pPr marL="171450" indent="-171450">
                        <a:buFont typeface="Arial" panose="020B0604020202020204" pitchFamily="34" charset="0"/>
                        <a:buChar char="•"/>
                      </a:pPr>
                      <a:r>
                        <a:rPr lang="en-AU" sz="1200" dirty="0">
                          <a:latin typeface="+mn-lt"/>
                        </a:rPr>
                        <a:t>18 May 2022 - Publication of Draft Report and Determination</a:t>
                      </a:r>
                    </a:p>
                    <a:p>
                      <a:pPr marL="171450" indent="-171450">
                        <a:buFont typeface="Arial" panose="020B0604020202020204" pitchFamily="34" charset="0"/>
                        <a:buChar char="•"/>
                      </a:pPr>
                      <a:r>
                        <a:rPr lang="en-AU" sz="1200" dirty="0">
                          <a:latin typeface="+mn-lt"/>
                        </a:rPr>
                        <a:t>1 June 2022 - Submissions in response to Draft Report due</a:t>
                      </a:r>
                    </a:p>
                    <a:p>
                      <a:pPr marL="171450" indent="-171450">
                        <a:buFont typeface="Arial" panose="020B0604020202020204" pitchFamily="34" charset="0"/>
                        <a:buChar char="•"/>
                      </a:pPr>
                      <a:r>
                        <a:rPr lang="en-AU" sz="1200" dirty="0">
                          <a:latin typeface="+mn-lt"/>
                        </a:rPr>
                        <a:t>5 July 2022 - Publication of Final Report and Determination</a:t>
                      </a:r>
                    </a:p>
                    <a:p>
                      <a:pPr marL="171450" indent="-171450">
                        <a:buFont typeface="Arial" panose="020B0604020202020204" pitchFamily="34" charset="0"/>
                        <a:buChar char="•"/>
                      </a:pPr>
                      <a:endParaRPr lang="en-AU" sz="1200" dirty="0">
                        <a:latin typeface="+mn-lt"/>
                      </a:endParaRPr>
                    </a:p>
                    <a:p>
                      <a:pPr marL="0" indent="0">
                        <a:buFont typeface="Arial" panose="020B0604020202020204" pitchFamily="34" charset="0"/>
                        <a:buNone/>
                      </a:pPr>
                      <a:r>
                        <a:rPr lang="en-AU" sz="1200" dirty="0">
                          <a:latin typeface="+mn-lt"/>
                        </a:rPr>
                        <a:t>The B2BWG has provided its recommendations to the IEC, based on the Initial consultation responses.  The IEC met on Friday 22 Apr to determine which Coincident Service Order option will be included in the Draft Report.</a:t>
                      </a:r>
                    </a:p>
                  </a:txBody>
                  <a:tcPr/>
                </a:tc>
                <a:extLst>
                  <a:ext uri="{0D108BD9-81ED-4DB2-BD59-A6C34878D82A}">
                    <a16:rowId xmlns:a16="http://schemas.microsoft.com/office/drawing/2014/main" val="1863078486"/>
                  </a:ext>
                </a:extLst>
              </a:tr>
              <a:tr h="370840">
                <a:tc>
                  <a:txBody>
                    <a:bodyPr/>
                    <a:lstStyle/>
                    <a:p>
                      <a:r>
                        <a:rPr lang="en-AU" sz="1200" dirty="0">
                          <a:effectLst/>
                          <a:latin typeface="+mn-lt"/>
                          <a:ea typeface="Calibri" panose="020F0502020204030204" pitchFamily="34" charset="0"/>
                        </a:rPr>
                        <a:t>Standalone Power Systems (SAPS)</a:t>
                      </a:r>
                    </a:p>
                  </a:txBody>
                  <a:tcPr marL="68580" marR="68580" marT="0" marB="0"/>
                </a:tc>
                <a:tc>
                  <a:txBody>
                    <a:bodyPr/>
                    <a:lstStyle/>
                    <a:p>
                      <a:r>
                        <a:rPr lang="en-AU" sz="1200" dirty="0">
                          <a:effectLst/>
                          <a:latin typeface="+mn-lt"/>
                          <a:ea typeface="Calibri" panose="020F0502020204030204" pitchFamily="34" charset="0"/>
                        </a:rPr>
                        <a:t>AEMO has prepared this Issues Paper to facilitate informed debate and feedback by industry about the most efficient way to meet the objectives for implementing the SAPS Framework in AEMO Retail Electricity Market and Settlement procedures. AEMO has considered three options so that a participant can identify in MSATS a NMI that is connected to a SAPS.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rgbClr val="FF0000"/>
                          </a:solidFill>
                          <a:latin typeface="+mn-lt"/>
                        </a:rPr>
                        <a:t>Indictive dates:</a:t>
                      </a:r>
                    </a:p>
                    <a:p>
                      <a:pPr marL="171450" indent="-171450">
                        <a:buFont typeface="Arial" panose="020B0604020202020204" pitchFamily="34" charset="0"/>
                        <a:buChar char="•"/>
                      </a:pPr>
                      <a:r>
                        <a:rPr lang="en-AU" sz="1200" dirty="0">
                          <a:latin typeface="+mn-lt"/>
                        </a:rPr>
                        <a:t>9 May 2022 - Publication of Draft Report and Determination</a:t>
                      </a:r>
                    </a:p>
                    <a:p>
                      <a:pPr marL="171450" indent="-171450">
                        <a:buFont typeface="Arial" panose="020B0604020202020204" pitchFamily="34" charset="0"/>
                        <a:buChar char="•"/>
                      </a:pPr>
                      <a:r>
                        <a:rPr lang="en-AU" sz="1200" dirty="0">
                          <a:latin typeface="+mn-lt"/>
                        </a:rPr>
                        <a:t>24 May 2022 - Submissions in response to Draft Report due</a:t>
                      </a:r>
                    </a:p>
                    <a:p>
                      <a:pPr marL="171450" indent="-171450">
                        <a:buFont typeface="Arial" panose="020B0604020202020204" pitchFamily="34" charset="0"/>
                        <a:buChar char="•"/>
                      </a:pPr>
                      <a:r>
                        <a:rPr lang="en-AU" sz="1200" dirty="0">
                          <a:latin typeface="+mn-lt"/>
                        </a:rPr>
                        <a:t>5 July 2022 - Publication of Final Report and Determination</a:t>
                      </a:r>
                    </a:p>
                    <a:p>
                      <a:pPr marL="171450" indent="-171450">
                        <a:buFont typeface="Arial" panose="020B0604020202020204" pitchFamily="34" charset="0"/>
                        <a:buChar char="•"/>
                      </a:pPr>
                      <a:endParaRPr lang="en-AU" sz="1200" dirty="0">
                        <a:latin typeface="+mn-lt"/>
                      </a:endParaRPr>
                    </a:p>
                    <a:p>
                      <a:pPr marL="0" indent="0">
                        <a:buFont typeface="Arial" panose="020B0604020202020204" pitchFamily="34" charset="0"/>
                        <a:buNone/>
                      </a:pPr>
                      <a:r>
                        <a:rPr lang="en-AU" sz="1200" dirty="0">
                          <a:latin typeface="+mn-lt"/>
                        </a:rPr>
                        <a:t>Majority of respondents preferred Option #2 - TNI Codes with special</a:t>
                      </a:r>
                    </a:p>
                    <a:p>
                      <a:pPr marL="0" indent="0">
                        <a:buFont typeface="Arial" panose="020B0604020202020204" pitchFamily="34" charset="0"/>
                        <a:buNone/>
                      </a:pPr>
                      <a:r>
                        <a:rPr lang="en-AU" sz="1200" dirty="0">
                          <a:latin typeface="+mn-lt"/>
                        </a:rPr>
                        <a:t>convention or format for SAPS TNI Codes</a:t>
                      </a:r>
                    </a:p>
                  </a:txBody>
                  <a:tcPr/>
                </a:tc>
                <a:extLst>
                  <a:ext uri="{0D108BD9-81ED-4DB2-BD59-A6C34878D82A}">
                    <a16:rowId xmlns:a16="http://schemas.microsoft.com/office/drawing/2014/main" val="115729417"/>
                  </a:ext>
                </a:extLst>
              </a:tr>
              <a:tr h="370840">
                <a:tc>
                  <a:txBody>
                    <a:bodyPr/>
                    <a:lstStyle/>
                    <a:p>
                      <a:r>
                        <a:rPr lang="en-AU" sz="1200" dirty="0">
                          <a:effectLst/>
                          <a:latin typeface="+mn-lt"/>
                          <a:ea typeface="Calibri" panose="020F0502020204030204" pitchFamily="34" charset="0"/>
                        </a:rPr>
                        <a:t>Consumer Data Right (CDR)</a:t>
                      </a:r>
                    </a:p>
                  </a:txBody>
                  <a:tcPr marL="68580" marR="68580" marT="0" marB="0"/>
                </a:tc>
                <a:tc>
                  <a:txBody>
                    <a:bodyPr/>
                    <a:lstStyle/>
                    <a:p>
                      <a:r>
                        <a:rPr lang="en-AU" sz="1200" dirty="0">
                          <a:effectLst/>
                          <a:latin typeface="+mn-lt"/>
                          <a:ea typeface="Calibri" panose="020F0502020204030204" pitchFamily="34" charset="0"/>
                        </a:rPr>
                        <a:t>Consumer Data Right (CDR) is Australian Government legislation, introduced in November 2017, to give more control and choice to consumers on how their data is shared and used. CDR has been introduced as an amendment to the Competition and Consumer Act under Australian Commonwealth legislation. AEMO has published an Issues Paper regarding the most efficient way to meet AEMO’s Consumer Data Right (CDR) obligations and other matters which require modification </a:t>
                      </a:r>
                      <a:r>
                        <a:rPr lang="en-AU" sz="1200" dirty="0">
                          <a:solidFill>
                            <a:srgbClr val="FF0000"/>
                          </a:solidFill>
                          <a:effectLst/>
                          <a:latin typeface="+mn-lt"/>
                          <a:ea typeface="Calibri" panose="020F0502020204030204" pitchFamily="34" charset="0"/>
                        </a:rPr>
                        <a:t>(including ICF 061, ICF 062 and ICF 063)</a:t>
                      </a:r>
                      <a:r>
                        <a:rPr lang="en-AU" sz="1200" dirty="0">
                          <a:effectLst/>
                          <a:latin typeface="+mn-lt"/>
                          <a:ea typeface="Calibri" panose="020F0502020204030204" pitchFamily="34" charset="0"/>
                        </a:rPr>
                        <a:t>. </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rgbClr val="FF0000"/>
                          </a:solidFill>
                          <a:latin typeface="+mn-lt"/>
                        </a:rPr>
                        <a:t>Indictive dates:</a:t>
                      </a:r>
                    </a:p>
                    <a:p>
                      <a:pPr marL="171450" indent="-171450">
                        <a:buFont typeface="Arial" panose="020B0604020202020204" pitchFamily="34" charset="0"/>
                        <a:buChar char="•"/>
                      </a:pPr>
                      <a:r>
                        <a:rPr lang="en-AU" sz="1200" dirty="0">
                          <a:latin typeface="+mn-lt"/>
                        </a:rPr>
                        <a:t>26 April 2022 - Issues Paper published</a:t>
                      </a:r>
                    </a:p>
                    <a:p>
                      <a:pPr marL="171450" indent="-171450">
                        <a:buFont typeface="Arial" panose="020B0604020202020204" pitchFamily="34" charset="0"/>
                        <a:buChar char="•"/>
                      </a:pPr>
                      <a:r>
                        <a:rPr lang="en-AU" sz="1200" dirty="0">
                          <a:latin typeface="+mn-lt"/>
                        </a:rPr>
                        <a:t>2 June 2022 - Submissions due on Issues Paper</a:t>
                      </a:r>
                    </a:p>
                    <a:p>
                      <a:pPr marL="171450" indent="-171450">
                        <a:buFont typeface="Arial" panose="020B0604020202020204" pitchFamily="34" charset="0"/>
                        <a:buChar char="•"/>
                      </a:pPr>
                      <a:r>
                        <a:rPr lang="en-AU" sz="1200" dirty="0">
                          <a:latin typeface="+mn-lt"/>
                        </a:rPr>
                        <a:t>30 June 2022 - Draft Report published</a:t>
                      </a:r>
                    </a:p>
                    <a:p>
                      <a:pPr marL="171450" indent="-171450">
                        <a:buFont typeface="Arial" panose="020B0604020202020204" pitchFamily="34" charset="0"/>
                        <a:buChar char="•"/>
                      </a:pPr>
                      <a:r>
                        <a:rPr lang="en-AU" sz="1200" dirty="0">
                          <a:latin typeface="+mn-lt"/>
                        </a:rPr>
                        <a:t>15 July 2022 - Submissions due on Draft Report</a:t>
                      </a:r>
                    </a:p>
                    <a:p>
                      <a:pPr marL="171450" indent="-171450">
                        <a:buFont typeface="Arial" panose="020B0604020202020204" pitchFamily="34" charset="0"/>
                        <a:buChar char="•"/>
                      </a:pPr>
                      <a:r>
                        <a:rPr lang="en-AU" sz="1200" dirty="0">
                          <a:latin typeface="+mn-lt"/>
                        </a:rPr>
                        <a:t>26 August 2022 - Final Report published</a:t>
                      </a:r>
                    </a:p>
                  </a:txBody>
                  <a:tcPr/>
                </a:tc>
                <a:extLst>
                  <a:ext uri="{0D108BD9-81ED-4DB2-BD59-A6C34878D82A}">
                    <a16:rowId xmlns:a16="http://schemas.microsoft.com/office/drawing/2014/main" val="990513161"/>
                  </a:ext>
                </a:extLst>
              </a:tr>
              <a:tr h="370840">
                <a:tc>
                  <a:txBody>
                    <a:bodyPr/>
                    <a:lstStyle/>
                    <a:p>
                      <a:r>
                        <a:rPr lang="en-AU" sz="1200" dirty="0">
                          <a:effectLst/>
                          <a:latin typeface="+mn-lt"/>
                          <a:ea typeface="Calibri" panose="020F0502020204030204" pitchFamily="34" charset="0"/>
                        </a:rPr>
                        <a:t>IESS</a:t>
                      </a:r>
                    </a:p>
                  </a:txBody>
                  <a:tcPr marL="68580" marR="68580" marT="0" marB="0">
                    <a:solidFill>
                      <a:schemeClr val="accent4">
                        <a:lumMod val="20000"/>
                        <a:lumOff val="80000"/>
                      </a:schemeClr>
                    </a:solidFill>
                  </a:tcPr>
                </a:tc>
                <a:tc>
                  <a:txBody>
                    <a:bodyPr/>
                    <a:lstStyle/>
                    <a:p>
                      <a:r>
                        <a:rPr lang="en-AU" sz="1200" dirty="0">
                          <a:effectLst/>
                          <a:latin typeface="+mn-lt"/>
                          <a:ea typeface="Calibri" panose="020F0502020204030204" pitchFamily="34" charset="0"/>
                        </a:rPr>
                        <a:t>High-level impact assessments currently occurring, covering both B2M and B2B procedures/documents</a:t>
                      </a:r>
                    </a:p>
                  </a:txBody>
                  <a:tcPr marL="68580" marR="68580" marT="0" marB="0">
                    <a:solidFill>
                      <a:schemeClr val="accent4">
                        <a:lumMod val="20000"/>
                        <a:lumOff val="80000"/>
                      </a:schemeClr>
                    </a:solidFill>
                  </a:tcPr>
                </a:tc>
                <a:tc>
                  <a:txBody>
                    <a:bodyPr/>
                    <a:lstStyle/>
                    <a:p>
                      <a:r>
                        <a:rPr lang="en-AU" sz="1200" dirty="0">
                          <a:latin typeface="+mn-lt"/>
                        </a:rPr>
                        <a:t>Q3 or Q4 2022</a:t>
                      </a:r>
                    </a:p>
                  </a:txBody>
                  <a:tcPr>
                    <a:solidFill>
                      <a:schemeClr val="accent4">
                        <a:lumMod val="20000"/>
                        <a:lumOff val="80000"/>
                      </a:schemeClr>
                    </a:solidFill>
                  </a:tcPr>
                </a:tc>
                <a:extLst>
                  <a:ext uri="{0D108BD9-81ED-4DB2-BD59-A6C34878D82A}">
                    <a16:rowId xmlns:a16="http://schemas.microsoft.com/office/drawing/2014/main" val="475972774"/>
                  </a:ext>
                </a:extLst>
              </a:tr>
            </a:tbl>
          </a:graphicData>
        </a:graphic>
      </p:graphicFrame>
    </p:spTree>
    <p:extLst>
      <p:ext uri="{BB962C8B-B14F-4D97-AF65-F5344CB8AC3E}">
        <p14:creationId xmlns:p14="http://schemas.microsoft.com/office/powerpoint/2010/main" val="2107794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2B22-96DC-44D6-8987-78251CE4E2F8}"/>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8E63265B-0C8E-47FC-A2B4-12626D32A0CD}"/>
              </a:ext>
            </a:extLst>
          </p:cNvPr>
          <p:cNvSpPr>
            <a:spLocks noGrp="1"/>
          </p:cNvSpPr>
          <p:nvPr>
            <p:ph idx="1"/>
          </p:nvPr>
        </p:nvSpPr>
        <p:spPr>
          <a:xfrm>
            <a:off x="550190" y="1371600"/>
            <a:ext cx="10727409" cy="4805363"/>
          </a:xfrm>
        </p:spPr>
        <p:txBody>
          <a:bodyPr>
            <a:normAutofit/>
          </a:bodyPr>
          <a:lstStyle/>
          <a:p>
            <a:r>
              <a:rPr lang="en-AU" sz="1600" dirty="0">
                <a:latin typeface="+mn-lt"/>
              </a:rPr>
              <a:t>Daniel Hoolihan (EQ) stated that the SAPS consultation was focused on the identification of TNIs and questioned where the conversation was in regards to the settlement process</a:t>
            </a:r>
          </a:p>
          <a:p>
            <a:pPr lvl="1"/>
            <a:r>
              <a:rPr lang="en-AU" sz="1600" dirty="0">
                <a:latin typeface="+mn-lt"/>
              </a:rPr>
              <a:t>Blaine Miner (AEMO) took it on notice to confirm this information with other parts of AEMO and forward to the ERCF. </a:t>
            </a:r>
          </a:p>
          <a:p>
            <a:r>
              <a:rPr lang="en-AU" sz="1600" dirty="0">
                <a:latin typeface="+mn-lt"/>
              </a:rPr>
              <a:t>Rob Lo Giudice (Alinta) raised a question re CDR, if consideration had been given to the fact that the information is already shared via the B2B platform and as AEMO has access to this platform could make themselves a notified party. Rob stated this would be more efficient and more readily available and asked why an MSATS solution was decided since the information is delayed in MSATS. </a:t>
            </a:r>
          </a:p>
          <a:p>
            <a:pPr lvl="1"/>
            <a:r>
              <a:rPr lang="en-AU" sz="1600" dirty="0">
                <a:latin typeface="+mn-lt"/>
              </a:rPr>
              <a:t>Blaine Miner (AEMO) stated that any preferred options or alternatives should be provided via participant submissions </a:t>
            </a:r>
          </a:p>
          <a:p>
            <a:pPr lvl="1"/>
            <a:r>
              <a:rPr lang="en-AU" sz="1600" dirty="0">
                <a:latin typeface="+mn-lt"/>
              </a:rPr>
              <a:t>Kate Gordon (AEMO) reached out to Luke Barlow re this question and Luke provided the following response:</a:t>
            </a:r>
          </a:p>
          <a:p>
            <a:pPr lvl="2"/>
            <a:r>
              <a:rPr lang="en-AU" sz="1600" dirty="0">
                <a:latin typeface="+mn-lt"/>
              </a:rPr>
              <a:t>The Customer contact details service order was previously considered however contact details cannot able be used as a proxy under the CDR definitions.  </a:t>
            </a:r>
          </a:p>
          <a:p>
            <a:pPr lvl="2"/>
            <a:r>
              <a:rPr lang="en-AU" sz="1600" dirty="0">
                <a:latin typeface="+mn-lt"/>
              </a:rPr>
              <a:t>The Reenergise service order was also considered however this option was seen as inadequate as properties can be deenergised then reenergised for commercial reasons with the same customer </a:t>
            </a:r>
          </a:p>
          <a:p>
            <a:pPr lvl="2"/>
            <a:r>
              <a:rPr lang="en-AU" sz="1600" dirty="0">
                <a:latin typeface="+mn-lt"/>
              </a:rPr>
              <a:t>The ‘Move in’ CR (not B2B) was also considered however concerns were raised about the periodic misuse of this CR and therefore this option was deemed unreliable </a:t>
            </a:r>
          </a:p>
          <a:p>
            <a:pPr lvl="1"/>
            <a:r>
              <a:rPr lang="en-AU" sz="1600" dirty="0">
                <a:solidFill>
                  <a:srgbClr val="FF0000"/>
                </a:solidFill>
                <a:latin typeface="+mn-lt"/>
              </a:rPr>
              <a:t>Action: </a:t>
            </a:r>
            <a:r>
              <a:rPr lang="en-AU" sz="1600" dirty="0">
                <a:latin typeface="+mn-lt"/>
              </a:rPr>
              <a:t>AEMO to consider running a CDR workshop, similar to SAPS, to provide broader information/context re CDR e.g. MSATS and Retailer onboarding</a:t>
            </a:r>
            <a:endParaRPr lang="en-AU" sz="1600" dirty="0">
              <a:solidFill>
                <a:srgbClr val="FF0000"/>
              </a:solidFill>
              <a:latin typeface="+mn-lt"/>
            </a:endParaRPr>
          </a:p>
          <a:p>
            <a:pPr lvl="2"/>
            <a:endParaRPr lang="en-AU" sz="1600" dirty="0">
              <a:latin typeface="+mn-lt"/>
            </a:endParaRPr>
          </a:p>
        </p:txBody>
      </p:sp>
      <p:sp>
        <p:nvSpPr>
          <p:cNvPr id="4" name="Slide Number Placeholder 3">
            <a:extLst>
              <a:ext uri="{FF2B5EF4-FFF2-40B4-BE49-F238E27FC236}">
                <a16:creationId xmlns:a16="http://schemas.microsoft.com/office/drawing/2014/main" id="{A646CECA-FCD1-441C-A1DF-012181435FA1}"/>
              </a:ext>
            </a:extLst>
          </p:cNvPr>
          <p:cNvSpPr>
            <a:spLocks noGrp="1"/>
          </p:cNvSpPr>
          <p:nvPr>
            <p:ph type="sldNum" sz="quarter" idx="12"/>
          </p:nvPr>
        </p:nvSpPr>
        <p:spPr/>
        <p:txBody>
          <a:bodyPr/>
          <a:lstStyle/>
          <a:p>
            <a:fld id="{713AB538-E724-0A46-AEB0-E520B1BBAFEE}" type="slidenum">
              <a:rPr lang="en-US" smtClean="0"/>
              <a:t>18</a:t>
            </a:fld>
            <a:endParaRPr lang="en-US" dirty="0"/>
          </a:p>
        </p:txBody>
      </p:sp>
    </p:spTree>
    <p:extLst>
      <p:ext uri="{BB962C8B-B14F-4D97-AF65-F5344CB8AC3E}">
        <p14:creationId xmlns:p14="http://schemas.microsoft.com/office/powerpoint/2010/main" val="277768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a:xfrm>
            <a:off x="724930" y="683741"/>
            <a:ext cx="8377506" cy="2570205"/>
          </a:xfrm>
        </p:spPr>
        <p:txBody>
          <a:bodyPr/>
          <a:lstStyle/>
          <a:p>
            <a:r>
              <a:rPr lang="en-AU" dirty="0"/>
              <a:t>General Business and </a:t>
            </a:r>
            <a:br>
              <a:rPr lang="en-AU" dirty="0"/>
            </a:br>
            <a:r>
              <a:rPr lang="en-AU" dirty="0"/>
              <a:t>Next Steps</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a:lstStyle/>
          <a:p>
            <a:r>
              <a:rPr lang="en-AU" dirty="0">
                <a:solidFill>
                  <a:schemeClr val="bg1"/>
                </a:solidFill>
              </a:rPr>
              <a:t>Blaine Miner</a:t>
            </a:r>
          </a:p>
        </p:txBody>
      </p:sp>
    </p:spTree>
    <p:extLst>
      <p:ext uri="{BB962C8B-B14F-4D97-AF65-F5344CB8AC3E}">
        <p14:creationId xmlns:p14="http://schemas.microsoft.com/office/powerpoint/2010/main" val="976919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FF68-2DE9-4E1A-BFF2-F970EC160836}"/>
              </a:ext>
            </a:extLst>
          </p:cNvPr>
          <p:cNvSpPr>
            <a:spLocks noGrp="1"/>
          </p:cNvSpPr>
          <p:nvPr>
            <p:ph type="title"/>
          </p:nvPr>
        </p:nvSpPr>
        <p:spPr/>
        <p:txBody>
          <a:bodyPr/>
          <a:lstStyle/>
          <a:p>
            <a:r>
              <a:rPr lang="en-AU" dirty="0"/>
              <a:t>Attendees</a:t>
            </a:r>
          </a:p>
        </p:txBody>
      </p:sp>
      <p:sp>
        <p:nvSpPr>
          <p:cNvPr id="4" name="Slide Number Placeholder 3">
            <a:extLst>
              <a:ext uri="{FF2B5EF4-FFF2-40B4-BE49-F238E27FC236}">
                <a16:creationId xmlns:a16="http://schemas.microsoft.com/office/drawing/2014/main" id="{2AAF8F6E-28C1-49E9-8A23-E6E29BB360AA}"/>
              </a:ext>
            </a:extLst>
          </p:cNvPr>
          <p:cNvSpPr>
            <a:spLocks noGrp="1"/>
          </p:cNvSpPr>
          <p:nvPr>
            <p:ph type="sldNum" sz="quarter" idx="12"/>
          </p:nvPr>
        </p:nvSpPr>
        <p:spPr/>
        <p:txBody>
          <a:bodyPr/>
          <a:lstStyle/>
          <a:p>
            <a:fld id="{713AB538-E724-0A46-AEB0-E520B1BBAFEE}" type="slidenum">
              <a:rPr lang="en-US" smtClean="0"/>
              <a:t>2</a:t>
            </a:fld>
            <a:endParaRPr lang="en-US" dirty="0"/>
          </a:p>
        </p:txBody>
      </p:sp>
      <p:graphicFrame>
        <p:nvGraphicFramePr>
          <p:cNvPr id="5" name="Content Placeholder 4">
            <a:extLst>
              <a:ext uri="{FF2B5EF4-FFF2-40B4-BE49-F238E27FC236}">
                <a16:creationId xmlns:a16="http://schemas.microsoft.com/office/drawing/2014/main" id="{E9E567C8-6AE5-4CB2-85C3-78A5B46E7750}"/>
              </a:ext>
            </a:extLst>
          </p:cNvPr>
          <p:cNvGraphicFramePr>
            <a:graphicFrameLocks noGrp="1"/>
          </p:cNvGraphicFramePr>
          <p:nvPr>
            <p:ph idx="1"/>
            <p:extLst>
              <p:ext uri="{D42A27DB-BD31-4B8C-83A1-F6EECF244321}">
                <p14:modId xmlns:p14="http://schemas.microsoft.com/office/powerpoint/2010/main" val="521958101"/>
              </p:ext>
            </p:extLst>
          </p:nvPr>
        </p:nvGraphicFramePr>
        <p:xfrm>
          <a:off x="550863" y="1454150"/>
          <a:ext cx="1778000" cy="400050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364324113"/>
                    </a:ext>
                  </a:extLst>
                </a:gridCol>
              </a:tblGrid>
              <a:tr h="190500">
                <a:tc>
                  <a:txBody>
                    <a:bodyPr/>
                    <a:lstStyle/>
                    <a:p>
                      <a:pPr algn="l" fontAlgn="b"/>
                      <a:r>
                        <a:rPr lang="en-AU" sz="1100" u="none" strike="noStrike" dirty="0">
                          <a:effectLst/>
                        </a:rPr>
                        <a:t>Aakash Sembey</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21708951"/>
                  </a:ext>
                </a:extLst>
              </a:tr>
              <a:tr h="190500">
                <a:tc>
                  <a:txBody>
                    <a:bodyPr/>
                    <a:lstStyle/>
                    <a:p>
                      <a:pPr algn="l" fontAlgn="b"/>
                      <a:r>
                        <a:rPr lang="en-AU" sz="1100" u="none" strike="noStrike" dirty="0">
                          <a:effectLst/>
                        </a:rPr>
                        <a:t>Adrian Honey</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5898177"/>
                  </a:ext>
                </a:extLst>
              </a:tr>
              <a:tr h="190500">
                <a:tc>
                  <a:txBody>
                    <a:bodyPr/>
                    <a:lstStyle/>
                    <a:p>
                      <a:pPr algn="l" fontAlgn="b"/>
                      <a:r>
                        <a:rPr lang="en-AU" sz="1100" u="none" strike="noStrike" dirty="0">
                          <a:effectLst/>
                        </a:rPr>
                        <a:t>Blaine Miner</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9599786"/>
                  </a:ext>
                </a:extLst>
              </a:tr>
              <a:tr h="190500">
                <a:tc>
                  <a:txBody>
                    <a:bodyPr/>
                    <a:lstStyle/>
                    <a:p>
                      <a:pPr algn="l" fontAlgn="b"/>
                      <a:r>
                        <a:rPr lang="en-AU" sz="1100" u="none" strike="noStrike" dirty="0">
                          <a:effectLst/>
                        </a:rPr>
                        <a:t>Carla Adolfo</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2556921"/>
                  </a:ext>
                </a:extLst>
              </a:tr>
              <a:tr h="190500">
                <a:tc>
                  <a:txBody>
                    <a:bodyPr/>
                    <a:lstStyle/>
                    <a:p>
                      <a:pPr algn="l" fontAlgn="b"/>
                      <a:r>
                        <a:rPr lang="en-AU" sz="1100" u="none" strike="noStrike" dirty="0">
                          <a:effectLst/>
                        </a:rPr>
                        <a:t>Chantal Wright</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5069818"/>
                  </a:ext>
                </a:extLst>
              </a:tr>
              <a:tr h="190500">
                <a:tc>
                  <a:txBody>
                    <a:bodyPr/>
                    <a:lstStyle/>
                    <a:p>
                      <a:pPr algn="l" fontAlgn="b"/>
                      <a:r>
                        <a:rPr lang="en-AU" sz="1100" u="none" strike="noStrike" dirty="0">
                          <a:effectLst/>
                        </a:rPr>
                        <a:t>Christophe Bechia</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2889240"/>
                  </a:ext>
                </a:extLst>
              </a:tr>
              <a:tr h="190500">
                <a:tc>
                  <a:txBody>
                    <a:bodyPr/>
                    <a:lstStyle/>
                    <a:p>
                      <a:pPr algn="l" fontAlgn="b"/>
                      <a:r>
                        <a:rPr lang="en-AU" sz="1100" u="none" strike="noStrike" dirty="0">
                          <a:effectLst/>
                        </a:rPr>
                        <a:t>Damien Tillig</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53419734"/>
                  </a:ext>
                </a:extLst>
              </a:tr>
              <a:tr h="190500">
                <a:tc>
                  <a:txBody>
                    <a:bodyPr/>
                    <a:lstStyle/>
                    <a:p>
                      <a:pPr algn="l" fontAlgn="b"/>
                      <a:r>
                        <a:rPr lang="en-AU" sz="1100" u="none" strike="noStrike" dirty="0">
                          <a:effectLst/>
                        </a:rPr>
                        <a:t>Dan Hillier</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813867"/>
                  </a:ext>
                </a:extLst>
              </a:tr>
              <a:tr h="190500">
                <a:tc>
                  <a:txBody>
                    <a:bodyPr/>
                    <a:lstStyle/>
                    <a:p>
                      <a:pPr algn="l" fontAlgn="b"/>
                      <a:r>
                        <a:rPr lang="en-AU" sz="1100" u="none" strike="noStrike" dirty="0">
                          <a:effectLst/>
                        </a:rPr>
                        <a:t>Daniel Evans</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8828360"/>
                  </a:ext>
                </a:extLst>
              </a:tr>
              <a:tr h="190500">
                <a:tc>
                  <a:txBody>
                    <a:bodyPr/>
                    <a:lstStyle/>
                    <a:p>
                      <a:pPr algn="l" fontAlgn="b"/>
                      <a:r>
                        <a:rPr lang="en-AU" sz="1100" u="none" strike="noStrike" dirty="0">
                          <a:effectLst/>
                        </a:rPr>
                        <a:t>Daniel Hoolihan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7293720"/>
                  </a:ext>
                </a:extLst>
              </a:tr>
              <a:tr h="190500">
                <a:tc>
                  <a:txBody>
                    <a:bodyPr/>
                    <a:lstStyle/>
                    <a:p>
                      <a:pPr algn="l" fontAlgn="b"/>
                      <a:r>
                        <a:rPr lang="en-AU" sz="1100" u="none" strike="noStrike" dirty="0">
                          <a:effectLst/>
                        </a:rPr>
                        <a:t>Dean Knight</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84691831"/>
                  </a:ext>
                </a:extLst>
              </a:tr>
              <a:tr h="190500">
                <a:tc>
                  <a:txBody>
                    <a:bodyPr/>
                    <a:lstStyle/>
                    <a:p>
                      <a:pPr algn="l" fontAlgn="b"/>
                      <a:r>
                        <a:rPr lang="en-AU" sz="1100" u="none" strike="noStrike" dirty="0">
                          <a:effectLst/>
                        </a:rPr>
                        <a:t>Dino Ou</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9396224"/>
                  </a:ext>
                </a:extLst>
              </a:tr>
              <a:tr h="190500">
                <a:tc>
                  <a:txBody>
                    <a:bodyPr/>
                    <a:lstStyle/>
                    <a:p>
                      <a:pPr algn="l" fontAlgn="b"/>
                      <a:r>
                        <a:rPr lang="en-AU" sz="1100" u="none" strike="noStrike" dirty="0">
                          <a:effectLst/>
                        </a:rPr>
                        <a:t>Ellie Carey</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9476720"/>
                  </a:ext>
                </a:extLst>
              </a:tr>
              <a:tr h="190500">
                <a:tc>
                  <a:txBody>
                    <a:bodyPr/>
                    <a:lstStyle/>
                    <a:p>
                      <a:pPr algn="l" fontAlgn="b"/>
                      <a:r>
                        <a:rPr lang="en-AU" sz="1100" u="none" strike="noStrike" dirty="0">
                          <a:effectLst/>
                        </a:rPr>
                        <a:t>Emille Kueh</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406313"/>
                  </a:ext>
                </a:extLst>
              </a:tr>
              <a:tr h="190500">
                <a:tc>
                  <a:txBody>
                    <a:bodyPr/>
                    <a:lstStyle/>
                    <a:p>
                      <a:pPr algn="l" fontAlgn="b"/>
                      <a:r>
                        <a:rPr lang="en-AU" sz="1100" u="none" strike="noStrike" dirty="0">
                          <a:effectLst/>
                        </a:rPr>
                        <a:t>Graeme Ferguson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54582839"/>
                  </a:ext>
                </a:extLst>
              </a:tr>
              <a:tr h="190500">
                <a:tc>
                  <a:txBody>
                    <a:bodyPr/>
                    <a:lstStyle/>
                    <a:p>
                      <a:pPr algn="l" fontAlgn="b"/>
                      <a:r>
                        <a:rPr lang="en-AU" sz="1100" u="none" strike="noStrike" dirty="0">
                          <a:effectLst/>
                        </a:rPr>
                        <a:t>Greg Szot</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236394"/>
                  </a:ext>
                </a:extLst>
              </a:tr>
              <a:tr h="190500">
                <a:tc>
                  <a:txBody>
                    <a:bodyPr/>
                    <a:lstStyle/>
                    <a:p>
                      <a:pPr algn="l" fontAlgn="b"/>
                      <a:r>
                        <a:rPr lang="en-AU" sz="1100" u="none" strike="noStrike" dirty="0">
                          <a:effectLst/>
                        </a:rPr>
                        <a:t>Hadi Mostafavi</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76937953"/>
                  </a:ext>
                </a:extLst>
              </a:tr>
              <a:tr h="190500">
                <a:tc>
                  <a:txBody>
                    <a:bodyPr/>
                    <a:lstStyle/>
                    <a:p>
                      <a:pPr algn="l" fontAlgn="b"/>
                      <a:r>
                        <a:rPr lang="en-AU" sz="1100" u="none" strike="noStrike" dirty="0">
                          <a:effectLst/>
                        </a:rPr>
                        <a:t>Helen Vassos</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51046759"/>
                  </a:ext>
                </a:extLst>
              </a:tr>
              <a:tr h="190500">
                <a:tc>
                  <a:txBody>
                    <a:bodyPr/>
                    <a:lstStyle/>
                    <a:p>
                      <a:pPr algn="l" fontAlgn="b"/>
                      <a:r>
                        <a:rPr lang="en-AU" sz="1100" u="none" strike="noStrike" dirty="0">
                          <a:effectLst/>
                        </a:rPr>
                        <a:t>Jackie Krizmanic</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76465975"/>
                  </a:ext>
                </a:extLst>
              </a:tr>
              <a:tr h="190500">
                <a:tc>
                  <a:txBody>
                    <a:bodyPr/>
                    <a:lstStyle/>
                    <a:p>
                      <a:pPr algn="l" fontAlgn="b"/>
                      <a:r>
                        <a:rPr lang="en-AU" sz="1100" u="none" strike="noStrike" dirty="0">
                          <a:effectLst/>
                        </a:rPr>
                        <a:t>Jeff Roberts</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82890574"/>
                  </a:ext>
                </a:extLst>
              </a:tr>
              <a:tr h="190500">
                <a:tc>
                  <a:txBody>
                    <a:bodyPr/>
                    <a:lstStyle/>
                    <a:p>
                      <a:pPr algn="l" fontAlgn="b"/>
                      <a:r>
                        <a:rPr lang="en-AU" sz="1100" u="none" strike="noStrike" dirty="0">
                          <a:effectLst/>
                        </a:rPr>
                        <a:t>Jo Sullivan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0597062"/>
                  </a:ext>
                </a:extLst>
              </a:tr>
            </a:tbl>
          </a:graphicData>
        </a:graphic>
      </p:graphicFrame>
      <p:graphicFrame>
        <p:nvGraphicFramePr>
          <p:cNvPr id="6" name="Table 5">
            <a:extLst>
              <a:ext uri="{FF2B5EF4-FFF2-40B4-BE49-F238E27FC236}">
                <a16:creationId xmlns:a16="http://schemas.microsoft.com/office/drawing/2014/main" id="{E4386659-24B4-4BCA-B947-6633F4890BA3}"/>
              </a:ext>
            </a:extLst>
          </p:cNvPr>
          <p:cNvGraphicFramePr>
            <a:graphicFrameLocks noGrp="1"/>
          </p:cNvGraphicFramePr>
          <p:nvPr>
            <p:extLst>
              <p:ext uri="{D42A27DB-BD31-4B8C-83A1-F6EECF244321}">
                <p14:modId xmlns:p14="http://schemas.microsoft.com/office/powerpoint/2010/main" val="1801808703"/>
              </p:ext>
            </p:extLst>
          </p:nvPr>
        </p:nvGraphicFramePr>
        <p:xfrm>
          <a:off x="3204028" y="1454150"/>
          <a:ext cx="1778000" cy="400050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335370444"/>
                    </a:ext>
                  </a:extLst>
                </a:gridCol>
              </a:tblGrid>
              <a:tr h="190500">
                <a:tc>
                  <a:txBody>
                    <a:bodyPr/>
                    <a:lstStyle/>
                    <a:p>
                      <a:pPr algn="l" fontAlgn="b"/>
                      <a:r>
                        <a:rPr lang="en-AU" sz="1100" u="none" strike="noStrike" dirty="0">
                          <a:effectLst/>
                        </a:rPr>
                        <a:t>Justin Betlehem</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6886932"/>
                  </a:ext>
                </a:extLst>
              </a:tr>
              <a:tr h="190500">
                <a:tc>
                  <a:txBody>
                    <a:bodyPr/>
                    <a:lstStyle/>
                    <a:p>
                      <a:pPr algn="l" fontAlgn="b"/>
                      <a:r>
                        <a:rPr lang="en-AU" sz="1100" u="none" strike="noStrike" dirty="0">
                          <a:effectLst/>
                        </a:rPr>
                        <a:t>Kamal Kisto</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6251128"/>
                  </a:ext>
                </a:extLst>
              </a:tr>
              <a:tr h="190500">
                <a:tc>
                  <a:txBody>
                    <a:bodyPr/>
                    <a:lstStyle/>
                    <a:p>
                      <a:pPr algn="l" fontAlgn="b"/>
                      <a:r>
                        <a:rPr lang="en-AU" sz="1100" u="none" strike="noStrike" dirty="0">
                          <a:effectLst/>
                        </a:rPr>
                        <a:t>Kambiz Vessali</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0574287"/>
                  </a:ext>
                </a:extLst>
              </a:tr>
              <a:tr h="190500">
                <a:tc>
                  <a:txBody>
                    <a:bodyPr/>
                    <a:lstStyle/>
                    <a:p>
                      <a:pPr algn="l" fontAlgn="b"/>
                      <a:r>
                        <a:rPr lang="en-AU" sz="1100" u="none" strike="noStrike" dirty="0">
                          <a:effectLst/>
                        </a:rPr>
                        <a:t>Karel Mallinson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0748201"/>
                  </a:ext>
                </a:extLst>
              </a:tr>
              <a:tr h="190500">
                <a:tc>
                  <a:txBody>
                    <a:bodyPr/>
                    <a:lstStyle/>
                    <a:p>
                      <a:pPr algn="l" fontAlgn="b"/>
                      <a:r>
                        <a:rPr lang="en-AU" sz="1100" u="none" strike="noStrike" dirty="0">
                          <a:effectLst/>
                        </a:rPr>
                        <a:t>Kate Gordon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647226"/>
                  </a:ext>
                </a:extLst>
              </a:tr>
              <a:tr h="190500">
                <a:tc>
                  <a:txBody>
                    <a:bodyPr/>
                    <a:lstStyle/>
                    <a:p>
                      <a:pPr algn="l" fontAlgn="b"/>
                      <a:r>
                        <a:rPr lang="en-AU" sz="1100" u="none" strike="noStrike" dirty="0">
                          <a:effectLst/>
                        </a:rPr>
                        <a:t>Kevin Boutchard</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3693633"/>
                  </a:ext>
                </a:extLst>
              </a:tr>
              <a:tr h="190500">
                <a:tc>
                  <a:txBody>
                    <a:bodyPr/>
                    <a:lstStyle/>
                    <a:p>
                      <a:pPr algn="l" fontAlgn="b"/>
                      <a:r>
                        <a:rPr lang="en-AU" sz="1100" u="none" strike="noStrike" dirty="0">
                          <a:effectLst/>
                        </a:rPr>
                        <a:t>Mamta Madan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0474655"/>
                  </a:ext>
                </a:extLst>
              </a:tr>
              <a:tr h="190500">
                <a:tc>
                  <a:txBody>
                    <a:bodyPr/>
                    <a:lstStyle/>
                    <a:p>
                      <a:pPr algn="l" fontAlgn="b"/>
                      <a:r>
                        <a:rPr lang="en-AU" sz="1100" u="none" strike="noStrike" dirty="0">
                          <a:effectLst/>
                        </a:rPr>
                        <a:t>Mark Leschke</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5577422"/>
                  </a:ext>
                </a:extLst>
              </a:tr>
              <a:tr h="190500">
                <a:tc>
                  <a:txBody>
                    <a:bodyPr/>
                    <a:lstStyle/>
                    <a:p>
                      <a:pPr algn="l" fontAlgn="b"/>
                      <a:r>
                        <a:rPr lang="en-AU" sz="1100" u="none" strike="noStrike" dirty="0">
                          <a:effectLst/>
                        </a:rPr>
                        <a:t>Mark Riley</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01902703"/>
                  </a:ext>
                </a:extLst>
              </a:tr>
              <a:tr h="190500">
                <a:tc>
                  <a:txBody>
                    <a:bodyPr/>
                    <a:lstStyle/>
                    <a:p>
                      <a:pPr algn="l" fontAlgn="b"/>
                      <a:r>
                        <a:rPr lang="en-AU" sz="1100" u="none" strike="noStrike" dirty="0">
                          <a:effectLst/>
                        </a:rPr>
                        <a:t>Matthew Giampiccolo</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78402643"/>
                  </a:ext>
                </a:extLst>
              </a:tr>
              <a:tr h="190500">
                <a:tc>
                  <a:txBody>
                    <a:bodyPr/>
                    <a:lstStyle/>
                    <a:p>
                      <a:pPr algn="l" fontAlgn="b"/>
                      <a:r>
                        <a:rPr lang="en-AU" sz="1100" u="none" strike="noStrike" dirty="0">
                          <a:effectLst/>
                        </a:rPr>
                        <a:t>Mussan Larnach</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19710085"/>
                  </a:ext>
                </a:extLst>
              </a:tr>
              <a:tr h="190500">
                <a:tc>
                  <a:txBody>
                    <a:bodyPr/>
                    <a:lstStyle/>
                    <a:p>
                      <a:pPr algn="l" fontAlgn="b"/>
                      <a:r>
                        <a:rPr lang="en-AU" sz="1100" u="none" strike="noStrike" dirty="0">
                          <a:effectLst/>
                        </a:rPr>
                        <a:t>Paul Greenwood</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1427871"/>
                  </a:ext>
                </a:extLst>
              </a:tr>
              <a:tr h="190500">
                <a:tc>
                  <a:txBody>
                    <a:bodyPr/>
                    <a:lstStyle/>
                    <a:p>
                      <a:pPr algn="l" fontAlgn="b"/>
                      <a:r>
                        <a:rPr lang="en-AU" sz="1100" u="none" strike="noStrike" dirty="0">
                          <a:effectLst/>
                        </a:rPr>
                        <a:t>Richard Metherell</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0413773"/>
                  </a:ext>
                </a:extLst>
              </a:tr>
              <a:tr h="190500">
                <a:tc>
                  <a:txBody>
                    <a:bodyPr/>
                    <a:lstStyle/>
                    <a:p>
                      <a:pPr algn="l" fontAlgn="b"/>
                      <a:r>
                        <a:rPr lang="en-AU" sz="1100" u="none" strike="noStrike" dirty="0">
                          <a:effectLst/>
                        </a:rPr>
                        <a:t>Robert Lo Giudice</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2175229"/>
                  </a:ext>
                </a:extLst>
              </a:tr>
              <a:tr h="190500">
                <a:tc>
                  <a:txBody>
                    <a:bodyPr/>
                    <a:lstStyle/>
                    <a:p>
                      <a:pPr algn="l" fontAlgn="b"/>
                      <a:r>
                        <a:rPr lang="en-AU" sz="1100" u="none" strike="noStrike" dirty="0">
                          <a:effectLst/>
                        </a:rPr>
                        <a:t>Sagar Shah</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8903803"/>
                  </a:ext>
                </a:extLst>
              </a:tr>
              <a:tr h="190500">
                <a:tc>
                  <a:txBody>
                    <a:bodyPr/>
                    <a:lstStyle/>
                    <a:p>
                      <a:pPr algn="l" fontAlgn="b"/>
                      <a:r>
                        <a:rPr lang="en-AU" sz="1100" u="none" strike="noStrike" dirty="0">
                          <a:effectLst/>
                        </a:rPr>
                        <a:t>Shaun Cupitt</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8634206"/>
                  </a:ext>
                </a:extLst>
              </a:tr>
              <a:tr h="190500">
                <a:tc>
                  <a:txBody>
                    <a:bodyPr/>
                    <a:lstStyle/>
                    <a:p>
                      <a:pPr algn="l" fontAlgn="b"/>
                      <a:r>
                        <a:rPr lang="en-AU" sz="1100" u="none" strike="noStrike" dirty="0">
                          <a:effectLst/>
                        </a:rPr>
                        <a:t>Shaun Hooper</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3353383"/>
                  </a:ext>
                </a:extLst>
              </a:tr>
              <a:tr h="190500">
                <a:tc>
                  <a:txBody>
                    <a:bodyPr/>
                    <a:lstStyle/>
                    <a:p>
                      <a:pPr algn="l" fontAlgn="b"/>
                      <a:r>
                        <a:rPr lang="en-AU" sz="1100" u="none" strike="noStrike" dirty="0">
                          <a:effectLst/>
                        </a:rPr>
                        <a:t>Steven Thomson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8615566"/>
                  </a:ext>
                </a:extLst>
              </a:tr>
              <a:tr h="190500">
                <a:tc>
                  <a:txBody>
                    <a:bodyPr/>
                    <a:lstStyle/>
                    <a:p>
                      <a:pPr algn="l" fontAlgn="b"/>
                      <a:r>
                        <a:rPr lang="en-AU" sz="1100" u="none" strike="noStrike" dirty="0">
                          <a:effectLst/>
                        </a:rPr>
                        <a:t>Sue Richardson</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4004401"/>
                  </a:ext>
                </a:extLst>
              </a:tr>
              <a:tr h="190500">
                <a:tc>
                  <a:txBody>
                    <a:bodyPr/>
                    <a:lstStyle/>
                    <a:p>
                      <a:pPr algn="l" fontAlgn="b"/>
                      <a:r>
                        <a:rPr lang="en-AU" sz="1100" u="none" strike="noStrike" dirty="0">
                          <a:effectLst/>
                        </a:rPr>
                        <a:t>Wayne Turner</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3982401"/>
                  </a:ext>
                </a:extLst>
              </a:tr>
              <a:tr h="190500">
                <a:tc>
                  <a:txBody>
                    <a:bodyPr/>
                    <a:lstStyle/>
                    <a:p>
                      <a:pPr algn="l" fontAlgn="b"/>
                      <a:r>
                        <a:rPr lang="en-AU" sz="1100" u="none" strike="noStrike" dirty="0">
                          <a:effectLst/>
                        </a:rPr>
                        <a:t>Zahara Magriplis</a:t>
                      </a:r>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23765090"/>
                  </a:ext>
                </a:extLst>
              </a:tr>
            </a:tbl>
          </a:graphicData>
        </a:graphic>
      </p:graphicFrame>
    </p:spTree>
    <p:extLst>
      <p:ext uri="{BB962C8B-B14F-4D97-AF65-F5344CB8AC3E}">
        <p14:creationId xmlns:p14="http://schemas.microsoft.com/office/powerpoint/2010/main" val="214314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7290-289D-4D9E-B623-9CD5FBFF85C7}"/>
              </a:ext>
            </a:extLst>
          </p:cNvPr>
          <p:cNvSpPr>
            <a:spLocks noGrp="1"/>
          </p:cNvSpPr>
          <p:nvPr>
            <p:ph type="title"/>
          </p:nvPr>
        </p:nvSpPr>
        <p:spPr/>
        <p:txBody>
          <a:bodyPr>
            <a:normAutofit/>
          </a:bodyPr>
          <a:lstStyle/>
          <a:p>
            <a:r>
              <a:rPr lang="en-AU" dirty="0"/>
              <a:t>AEMO Website Updates</a:t>
            </a:r>
          </a:p>
        </p:txBody>
      </p:sp>
      <p:sp>
        <p:nvSpPr>
          <p:cNvPr id="3" name="Content Placeholder 2">
            <a:extLst>
              <a:ext uri="{FF2B5EF4-FFF2-40B4-BE49-F238E27FC236}">
                <a16:creationId xmlns:a16="http://schemas.microsoft.com/office/drawing/2014/main" id="{BBB4BCBB-3BC5-419B-A4B3-14180461E521}"/>
              </a:ext>
            </a:extLst>
          </p:cNvPr>
          <p:cNvSpPr>
            <a:spLocks noGrp="1"/>
          </p:cNvSpPr>
          <p:nvPr>
            <p:ph idx="1"/>
          </p:nvPr>
        </p:nvSpPr>
        <p:spPr>
          <a:xfrm>
            <a:off x="550191" y="1421027"/>
            <a:ext cx="10727409" cy="5090983"/>
          </a:xfrm>
        </p:spPr>
        <p:txBody>
          <a:bodyPr vert="horz" lIns="91440" tIns="45720" rIns="91440" bIns="45720" rtlCol="0" anchor="t">
            <a:normAutofit/>
          </a:bodyPr>
          <a:lstStyle/>
          <a:p>
            <a:pPr>
              <a:lnSpc>
                <a:spcPct val="100000"/>
              </a:lnSpc>
            </a:pPr>
            <a:r>
              <a:rPr lang="en-AU" sz="2000" dirty="0">
                <a:latin typeface="Arial Nova"/>
              </a:rPr>
              <a:t>AEMO has/are in the process of publishing the following documents to its website:</a:t>
            </a:r>
          </a:p>
          <a:p>
            <a:pPr marL="457200" lvl="1" indent="0">
              <a:lnSpc>
                <a:spcPct val="100000"/>
              </a:lnSpc>
              <a:buNone/>
            </a:pPr>
            <a:endParaRPr lang="en-AU" sz="1600" dirty="0"/>
          </a:p>
          <a:p>
            <a:pPr marL="457200" lvl="1" indent="0">
              <a:lnSpc>
                <a:spcPct val="100000"/>
              </a:lnSpc>
              <a:buNone/>
            </a:pPr>
            <a:endParaRPr lang="en-AU" sz="1800" dirty="0"/>
          </a:p>
          <a:p>
            <a:pPr lvl="1">
              <a:lnSpc>
                <a:spcPct val="100000"/>
              </a:lnSpc>
            </a:pPr>
            <a:endParaRPr lang="en-AU" sz="1600" dirty="0"/>
          </a:p>
          <a:p>
            <a:pPr marL="0" indent="0">
              <a:buNone/>
            </a:pPr>
            <a:endParaRPr lang="en-AU" dirty="0"/>
          </a:p>
        </p:txBody>
      </p:sp>
      <p:sp>
        <p:nvSpPr>
          <p:cNvPr id="4" name="Slide Number Placeholder 3">
            <a:extLst>
              <a:ext uri="{FF2B5EF4-FFF2-40B4-BE49-F238E27FC236}">
                <a16:creationId xmlns:a16="http://schemas.microsoft.com/office/drawing/2014/main" id="{34DA614A-CC33-48D5-8586-E6F93D2A6BE0}"/>
              </a:ext>
            </a:extLst>
          </p:cNvPr>
          <p:cNvSpPr>
            <a:spLocks noGrp="1"/>
          </p:cNvSpPr>
          <p:nvPr>
            <p:ph type="sldNum" sz="quarter" idx="12"/>
          </p:nvPr>
        </p:nvSpPr>
        <p:spPr/>
        <p:txBody>
          <a:bodyPr/>
          <a:lstStyle/>
          <a:p>
            <a:fld id="{713AB538-E724-0A46-AEB0-E520B1BBAFEE}" type="slidenum">
              <a:rPr lang="en-US" smtClean="0"/>
              <a:t>20</a:t>
            </a:fld>
            <a:endParaRPr lang="en-US" dirty="0"/>
          </a:p>
        </p:txBody>
      </p:sp>
      <p:graphicFrame>
        <p:nvGraphicFramePr>
          <p:cNvPr id="5" name="Table 5">
            <a:extLst>
              <a:ext uri="{FF2B5EF4-FFF2-40B4-BE49-F238E27FC236}">
                <a16:creationId xmlns:a16="http://schemas.microsoft.com/office/drawing/2014/main" id="{D6E0E883-BA6D-497B-97E0-996DF9918314}"/>
              </a:ext>
            </a:extLst>
          </p:cNvPr>
          <p:cNvGraphicFramePr>
            <a:graphicFrameLocks noGrp="1"/>
          </p:cNvGraphicFramePr>
          <p:nvPr>
            <p:extLst>
              <p:ext uri="{D42A27DB-BD31-4B8C-83A1-F6EECF244321}">
                <p14:modId xmlns:p14="http://schemas.microsoft.com/office/powerpoint/2010/main" val="1469583166"/>
              </p:ext>
            </p:extLst>
          </p:nvPr>
        </p:nvGraphicFramePr>
        <p:xfrm>
          <a:off x="2090599" y="2002790"/>
          <a:ext cx="6807099" cy="4353560"/>
        </p:xfrm>
        <a:graphic>
          <a:graphicData uri="http://schemas.openxmlformats.org/drawingml/2006/table">
            <a:tbl>
              <a:tblPr firstRow="1" bandRow="1">
                <a:tableStyleId>{5C22544A-7EE6-4342-B048-85BDC9FD1C3A}</a:tableStyleId>
              </a:tblPr>
              <a:tblGrid>
                <a:gridCol w="4162575">
                  <a:extLst>
                    <a:ext uri="{9D8B030D-6E8A-4147-A177-3AD203B41FA5}">
                      <a16:colId xmlns:a16="http://schemas.microsoft.com/office/drawing/2014/main" val="367337024"/>
                    </a:ext>
                  </a:extLst>
                </a:gridCol>
                <a:gridCol w="947292">
                  <a:extLst>
                    <a:ext uri="{9D8B030D-6E8A-4147-A177-3AD203B41FA5}">
                      <a16:colId xmlns:a16="http://schemas.microsoft.com/office/drawing/2014/main" val="1808565037"/>
                    </a:ext>
                  </a:extLst>
                </a:gridCol>
                <a:gridCol w="1697232">
                  <a:extLst>
                    <a:ext uri="{9D8B030D-6E8A-4147-A177-3AD203B41FA5}">
                      <a16:colId xmlns:a16="http://schemas.microsoft.com/office/drawing/2014/main" val="272826437"/>
                    </a:ext>
                  </a:extLst>
                </a:gridCol>
              </a:tblGrid>
              <a:tr h="0">
                <a:tc>
                  <a:txBody>
                    <a:bodyPr/>
                    <a:lstStyle/>
                    <a:p>
                      <a:r>
                        <a:rPr lang="en-AU" sz="1200" dirty="0"/>
                        <a:t>Procedure</a:t>
                      </a:r>
                    </a:p>
                  </a:txBody>
                  <a:tcPr anchor="ctr"/>
                </a:tc>
                <a:tc>
                  <a:txBody>
                    <a:bodyPr/>
                    <a:lstStyle/>
                    <a:p>
                      <a:pPr algn="ctr"/>
                      <a:r>
                        <a:rPr lang="en-AU" sz="1200" dirty="0"/>
                        <a:t>Version #</a:t>
                      </a:r>
                    </a:p>
                  </a:txBody>
                  <a:tcPr anchor="ctr"/>
                </a:tc>
                <a:tc>
                  <a:txBody>
                    <a:bodyPr/>
                    <a:lstStyle/>
                    <a:p>
                      <a:pPr algn="ctr"/>
                      <a:r>
                        <a:rPr lang="en-AU" sz="1200" dirty="0"/>
                        <a:t>Effective Date</a:t>
                      </a:r>
                    </a:p>
                  </a:txBody>
                  <a:tcPr anchor="ctr"/>
                </a:tc>
                <a:extLst>
                  <a:ext uri="{0D108BD9-81ED-4DB2-BD59-A6C34878D82A}">
                    <a16:rowId xmlns:a16="http://schemas.microsoft.com/office/drawing/2014/main" val="3951751989"/>
                  </a:ext>
                </a:extLst>
              </a:tr>
              <a:tr h="370840">
                <a:tc>
                  <a:txBody>
                    <a:bodyPr/>
                    <a:lstStyle/>
                    <a:p>
                      <a:r>
                        <a:rPr lang="en-AU" sz="1200" dirty="0"/>
                        <a:t>B2B eHub Accreditation </a:t>
                      </a:r>
                    </a:p>
                  </a:txBody>
                  <a:tcPr anchor="ctr"/>
                </a:tc>
                <a:tc>
                  <a:txBody>
                    <a:bodyPr/>
                    <a:lstStyle/>
                    <a:p>
                      <a:pPr algn="ctr"/>
                      <a:r>
                        <a:rPr lang="en-AU" sz="1200" dirty="0"/>
                        <a:t>1.4</a:t>
                      </a:r>
                    </a:p>
                  </a:txBody>
                  <a:tcPr anchor="ctr"/>
                </a:tc>
                <a:tc>
                  <a:txBody>
                    <a:bodyPr/>
                    <a:lstStyle/>
                    <a:p>
                      <a:pPr algn="ctr"/>
                      <a:r>
                        <a:rPr lang="en-AU" sz="1200" dirty="0"/>
                        <a:t>1 May 2022</a:t>
                      </a:r>
                    </a:p>
                  </a:txBody>
                  <a:tcPr anchor="ctr"/>
                </a:tc>
                <a:extLst>
                  <a:ext uri="{0D108BD9-81ED-4DB2-BD59-A6C34878D82A}">
                    <a16:rowId xmlns:a16="http://schemas.microsoft.com/office/drawing/2014/main" val="2080697309"/>
                  </a:ext>
                </a:extLst>
              </a:tr>
              <a:tr h="370840">
                <a:tc>
                  <a:txBody>
                    <a:bodyPr/>
                    <a:lstStyle/>
                    <a:p>
                      <a:r>
                        <a:rPr lang="en-AU" sz="1200" dirty="0"/>
                        <a:t>MDFF Specification NEM12 NEM13 </a:t>
                      </a:r>
                    </a:p>
                  </a:txBody>
                  <a:tcPr anchor="ctr"/>
                </a:tc>
                <a:tc>
                  <a:txBody>
                    <a:bodyPr/>
                    <a:lstStyle/>
                    <a:p>
                      <a:pPr algn="ctr"/>
                      <a:r>
                        <a:rPr lang="en-AU" sz="1200" dirty="0"/>
                        <a:t>2.5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1 May 2022</a:t>
                      </a:r>
                    </a:p>
                  </a:txBody>
                  <a:tcPr anchor="ctr"/>
                </a:tc>
                <a:extLst>
                  <a:ext uri="{0D108BD9-81ED-4DB2-BD59-A6C34878D82A}">
                    <a16:rowId xmlns:a16="http://schemas.microsoft.com/office/drawing/2014/main" val="2384794945"/>
                  </a:ext>
                </a:extLst>
              </a:tr>
              <a:tr h="370840">
                <a:tc>
                  <a:txBody>
                    <a:bodyPr/>
                    <a:lstStyle/>
                    <a:p>
                      <a:r>
                        <a:rPr lang="en-AU" sz="1200" dirty="0"/>
                        <a:t>Metrology Procedure Part A </a:t>
                      </a:r>
                    </a:p>
                  </a:txBody>
                  <a:tcPr anchor="ctr"/>
                </a:tc>
                <a:tc>
                  <a:txBody>
                    <a:bodyPr/>
                    <a:lstStyle/>
                    <a:p>
                      <a:pPr algn="ctr"/>
                      <a:r>
                        <a:rPr lang="en-AU" sz="1200" dirty="0"/>
                        <a:t>7.4</a:t>
                      </a:r>
                    </a:p>
                  </a:txBody>
                  <a:tcPr anchor="ctr"/>
                </a:tc>
                <a:tc>
                  <a:txBody>
                    <a:bodyPr/>
                    <a:lstStyle/>
                    <a:p>
                      <a:pPr algn="ctr"/>
                      <a:r>
                        <a:rPr lang="en-AU" sz="1200" dirty="0"/>
                        <a:t>1 May 2022</a:t>
                      </a:r>
                    </a:p>
                  </a:txBody>
                  <a:tcPr anchor="ctr"/>
                </a:tc>
                <a:extLst>
                  <a:ext uri="{0D108BD9-81ED-4DB2-BD59-A6C34878D82A}">
                    <a16:rowId xmlns:a16="http://schemas.microsoft.com/office/drawing/2014/main" val="2453397468"/>
                  </a:ext>
                </a:extLst>
              </a:tr>
              <a:tr h="370840">
                <a:tc>
                  <a:txBody>
                    <a:bodyPr/>
                    <a:lstStyle/>
                    <a:p>
                      <a:r>
                        <a:rPr lang="en-AU" sz="1200" dirty="0"/>
                        <a:t>Metrology Procedure Part B </a:t>
                      </a:r>
                    </a:p>
                  </a:txBody>
                  <a:tcPr anchor="ctr"/>
                </a:tc>
                <a:tc>
                  <a:txBody>
                    <a:bodyPr/>
                    <a:lstStyle/>
                    <a:p>
                      <a:pPr algn="ctr"/>
                      <a:r>
                        <a:rPr lang="en-AU" sz="1200" dirty="0"/>
                        <a:t>7.3</a:t>
                      </a:r>
                    </a:p>
                  </a:txBody>
                  <a:tcPr anchor="ctr"/>
                </a:tc>
                <a:tc>
                  <a:txBody>
                    <a:bodyPr/>
                    <a:lstStyle/>
                    <a:p>
                      <a:pPr algn="ctr"/>
                      <a:r>
                        <a:rPr lang="en-AU" sz="1200" dirty="0"/>
                        <a:t>1 May 2022</a:t>
                      </a:r>
                    </a:p>
                  </a:txBody>
                  <a:tcPr anchor="ctr"/>
                </a:tc>
                <a:extLst>
                  <a:ext uri="{0D108BD9-81ED-4DB2-BD59-A6C34878D82A}">
                    <a16:rowId xmlns:a16="http://schemas.microsoft.com/office/drawing/2014/main" val="3408851217"/>
                  </a:ext>
                </a:extLst>
              </a:tr>
              <a:tr h="370840">
                <a:tc>
                  <a:txBody>
                    <a:bodyPr/>
                    <a:lstStyle/>
                    <a:p>
                      <a:r>
                        <a:rPr lang="en-AU" sz="1200" dirty="0"/>
                        <a:t>MSATS Procedures - CATS </a:t>
                      </a:r>
                    </a:p>
                  </a:txBody>
                  <a:tcPr anchor="ctr"/>
                </a:tc>
                <a:tc>
                  <a:txBody>
                    <a:bodyPr/>
                    <a:lstStyle/>
                    <a:p>
                      <a:pPr algn="ctr"/>
                      <a:r>
                        <a:rPr lang="en-AU" sz="1200" dirty="0"/>
                        <a:t>5.1</a:t>
                      </a:r>
                    </a:p>
                  </a:txBody>
                  <a:tcPr anchor="ctr"/>
                </a:tc>
                <a:tc>
                  <a:txBody>
                    <a:bodyPr/>
                    <a:lstStyle/>
                    <a:p>
                      <a:pPr algn="ctr"/>
                      <a:r>
                        <a:rPr lang="en-AU" sz="1200" dirty="0"/>
                        <a:t>1 May 2022</a:t>
                      </a:r>
                    </a:p>
                  </a:txBody>
                  <a:tcPr anchor="ctr"/>
                </a:tc>
                <a:extLst>
                  <a:ext uri="{0D108BD9-81ED-4DB2-BD59-A6C34878D82A}">
                    <a16:rowId xmlns:a16="http://schemas.microsoft.com/office/drawing/2014/main" val="1248367051"/>
                  </a:ext>
                </a:extLst>
              </a:tr>
              <a:tr h="370840">
                <a:tc>
                  <a:txBody>
                    <a:bodyPr/>
                    <a:lstStyle/>
                    <a:p>
                      <a:r>
                        <a:rPr lang="en-AU" sz="1200" dirty="0"/>
                        <a:t>MSATS Procedures - WIGS </a:t>
                      </a:r>
                    </a:p>
                  </a:txBody>
                  <a:tcPr anchor="ctr"/>
                </a:tc>
                <a:tc>
                  <a:txBody>
                    <a:bodyPr/>
                    <a:lstStyle/>
                    <a:p>
                      <a:pPr algn="ctr"/>
                      <a:r>
                        <a:rPr lang="en-AU" sz="1200" dirty="0"/>
                        <a:t>5.1</a:t>
                      </a:r>
                    </a:p>
                  </a:txBody>
                  <a:tcPr anchor="ctr"/>
                </a:tc>
                <a:tc>
                  <a:txBody>
                    <a:bodyPr/>
                    <a:lstStyle/>
                    <a:p>
                      <a:pPr algn="ctr"/>
                      <a:r>
                        <a:rPr lang="en-AU" sz="1200" dirty="0"/>
                        <a:t>1 May 2022</a:t>
                      </a:r>
                    </a:p>
                  </a:txBody>
                  <a:tcPr anchor="ctr"/>
                </a:tc>
                <a:extLst>
                  <a:ext uri="{0D108BD9-81ED-4DB2-BD59-A6C34878D82A}">
                    <a16:rowId xmlns:a16="http://schemas.microsoft.com/office/drawing/2014/main" val="2387815862"/>
                  </a:ext>
                </a:extLst>
              </a:tr>
              <a:tr h="370840">
                <a:tc>
                  <a:txBody>
                    <a:bodyPr/>
                    <a:lstStyle/>
                    <a:p>
                      <a:r>
                        <a:rPr lang="en-AU" sz="1200" dirty="0"/>
                        <a:t>MSATS Procedures - MDM Procedure </a:t>
                      </a:r>
                    </a:p>
                  </a:txBody>
                  <a:tcPr anchor="ctr"/>
                </a:tc>
                <a:tc>
                  <a:txBody>
                    <a:bodyPr/>
                    <a:lstStyle/>
                    <a:p>
                      <a:pPr algn="ctr"/>
                      <a:r>
                        <a:rPr lang="en-AU" sz="1200" dirty="0"/>
                        <a:t>4.3</a:t>
                      </a:r>
                    </a:p>
                  </a:txBody>
                  <a:tcPr anchor="ctr"/>
                </a:tc>
                <a:tc>
                  <a:txBody>
                    <a:bodyPr/>
                    <a:lstStyle/>
                    <a:p>
                      <a:pPr algn="ctr"/>
                      <a:r>
                        <a:rPr lang="en-AU" sz="1200" dirty="0"/>
                        <a:t>1 May 2022</a:t>
                      </a:r>
                    </a:p>
                  </a:txBody>
                  <a:tcPr anchor="ctr"/>
                </a:tc>
                <a:extLst>
                  <a:ext uri="{0D108BD9-81ED-4DB2-BD59-A6C34878D82A}">
                    <a16:rowId xmlns:a16="http://schemas.microsoft.com/office/drawing/2014/main" val="1053026567"/>
                  </a:ext>
                </a:extLst>
              </a:tr>
              <a:tr h="370840">
                <a:tc>
                  <a:txBody>
                    <a:bodyPr/>
                    <a:lstStyle/>
                    <a:p>
                      <a:r>
                        <a:rPr lang="en-AU" sz="1200" dirty="0"/>
                        <a:t>NEM RoLR Processes Part A and Part B </a:t>
                      </a:r>
                    </a:p>
                  </a:txBody>
                  <a:tcPr anchor="ctr"/>
                </a:tc>
                <a:tc>
                  <a:txBody>
                    <a:bodyPr/>
                    <a:lstStyle/>
                    <a:p>
                      <a:pPr algn="ctr"/>
                      <a:r>
                        <a:rPr lang="en-AU" sz="1200" dirty="0"/>
                        <a:t>2.3</a:t>
                      </a:r>
                    </a:p>
                  </a:txBody>
                  <a:tcPr anchor="ctr"/>
                </a:tc>
                <a:tc>
                  <a:txBody>
                    <a:bodyPr/>
                    <a:lstStyle/>
                    <a:p>
                      <a:pPr algn="ctr"/>
                      <a:r>
                        <a:rPr lang="en-AU" sz="1200" dirty="0"/>
                        <a:t>1 May 2022</a:t>
                      </a:r>
                    </a:p>
                  </a:txBody>
                  <a:tcPr anchor="ctr"/>
                </a:tc>
                <a:extLst>
                  <a:ext uri="{0D108BD9-81ED-4DB2-BD59-A6C34878D82A}">
                    <a16:rowId xmlns:a16="http://schemas.microsoft.com/office/drawing/2014/main" val="688684575"/>
                  </a:ext>
                </a:extLst>
              </a:tr>
              <a:tr h="370840">
                <a:tc>
                  <a:txBody>
                    <a:bodyPr/>
                    <a:lstStyle/>
                    <a:p>
                      <a:r>
                        <a:rPr lang="en-AU" sz="1200" dirty="0"/>
                        <a:t>Retail Electricity Market Procedures – Glossary and Framework </a:t>
                      </a:r>
                    </a:p>
                  </a:txBody>
                  <a:tcPr anchor="ctr"/>
                </a:tc>
                <a:tc>
                  <a:txBody>
                    <a:bodyPr/>
                    <a:lstStyle/>
                    <a:p>
                      <a:pPr algn="ctr"/>
                      <a:r>
                        <a:rPr lang="en-AU" sz="1200" dirty="0"/>
                        <a:t>3.5</a:t>
                      </a:r>
                    </a:p>
                  </a:txBody>
                  <a:tcPr anchor="ctr"/>
                </a:tc>
                <a:tc>
                  <a:txBody>
                    <a:bodyPr/>
                    <a:lstStyle/>
                    <a:p>
                      <a:pPr algn="ctr"/>
                      <a:r>
                        <a:rPr lang="en-AU" sz="1200" dirty="0"/>
                        <a:t>1 May 2022</a:t>
                      </a:r>
                    </a:p>
                  </a:txBody>
                  <a:tcPr anchor="ctr"/>
                </a:tc>
                <a:extLst>
                  <a:ext uri="{0D108BD9-81ED-4DB2-BD59-A6C34878D82A}">
                    <a16:rowId xmlns:a16="http://schemas.microsoft.com/office/drawing/2014/main" val="1988012164"/>
                  </a:ext>
                </a:extLst>
              </a:tr>
              <a:tr h="370840">
                <a:tc>
                  <a:txBody>
                    <a:bodyPr/>
                    <a:lstStyle/>
                    <a:p>
                      <a:r>
                        <a:rPr lang="en-AU" sz="1200" dirty="0"/>
                        <a:t>Standing Data for MSATS </a:t>
                      </a:r>
                    </a:p>
                  </a:txBody>
                  <a:tcPr anchor="ctr"/>
                </a:tc>
                <a:tc>
                  <a:txBody>
                    <a:bodyPr/>
                    <a:lstStyle/>
                    <a:p>
                      <a:pPr algn="ctr"/>
                      <a:r>
                        <a:rPr lang="en-AU" sz="1200" dirty="0"/>
                        <a:t>5.11</a:t>
                      </a:r>
                    </a:p>
                  </a:txBody>
                  <a:tcPr anchor="ctr"/>
                </a:tc>
                <a:tc>
                  <a:txBody>
                    <a:bodyPr/>
                    <a:lstStyle/>
                    <a:p>
                      <a:pPr algn="ctr"/>
                      <a:r>
                        <a:rPr lang="en-AU" sz="1200" dirty="0"/>
                        <a:t>1 May 2022</a:t>
                      </a:r>
                    </a:p>
                  </a:txBody>
                  <a:tcPr anchor="ctr"/>
                </a:tc>
                <a:extLst>
                  <a:ext uri="{0D108BD9-81ED-4DB2-BD59-A6C34878D82A}">
                    <a16:rowId xmlns:a16="http://schemas.microsoft.com/office/drawing/2014/main" val="516950165"/>
                  </a:ext>
                </a:extLst>
              </a:tr>
              <a:tr h="370840">
                <a:tc>
                  <a:txBody>
                    <a:bodyPr/>
                    <a:lstStyle/>
                    <a:p>
                      <a:r>
                        <a:rPr lang="en-AU" sz="1200" dirty="0"/>
                        <a:t>Exemption Procedure Meter Installation Malfunctions </a:t>
                      </a:r>
                    </a:p>
                  </a:txBody>
                  <a:tcPr anchor="ctr"/>
                </a:tc>
                <a:tc>
                  <a:txBody>
                    <a:bodyPr/>
                    <a:lstStyle/>
                    <a:p>
                      <a:pPr algn="ctr"/>
                      <a:r>
                        <a:rPr lang="en-AU" sz="1200" dirty="0"/>
                        <a:t>1.2</a:t>
                      </a:r>
                    </a:p>
                  </a:txBody>
                  <a:tcPr anchor="ctr"/>
                </a:tc>
                <a:tc>
                  <a:txBody>
                    <a:bodyPr/>
                    <a:lstStyle/>
                    <a:p>
                      <a:pPr algn="ctr"/>
                      <a:r>
                        <a:rPr lang="en-AU" sz="1200" dirty="0"/>
                        <a:t>1 May 2022</a:t>
                      </a:r>
                    </a:p>
                  </a:txBody>
                  <a:tcPr anchor="ctr"/>
                </a:tc>
                <a:extLst>
                  <a:ext uri="{0D108BD9-81ED-4DB2-BD59-A6C34878D82A}">
                    <a16:rowId xmlns:a16="http://schemas.microsoft.com/office/drawing/2014/main" val="907417596"/>
                  </a:ext>
                </a:extLst>
              </a:tr>
            </a:tbl>
          </a:graphicData>
        </a:graphic>
      </p:graphicFrame>
    </p:spTree>
    <p:extLst>
      <p:ext uri="{BB962C8B-B14F-4D97-AF65-F5344CB8AC3E}">
        <p14:creationId xmlns:p14="http://schemas.microsoft.com/office/powerpoint/2010/main" val="330544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7290-289D-4D9E-B623-9CD5FBFF85C7}"/>
              </a:ext>
            </a:extLst>
          </p:cNvPr>
          <p:cNvSpPr>
            <a:spLocks noGrp="1"/>
          </p:cNvSpPr>
          <p:nvPr>
            <p:ph type="title"/>
          </p:nvPr>
        </p:nvSpPr>
        <p:spPr/>
        <p:txBody>
          <a:bodyPr>
            <a:normAutofit/>
          </a:bodyPr>
          <a:lstStyle/>
          <a:p>
            <a:r>
              <a:rPr lang="en-AU" dirty="0"/>
              <a:t>AEMO Website Updates</a:t>
            </a:r>
          </a:p>
        </p:txBody>
      </p:sp>
      <p:sp>
        <p:nvSpPr>
          <p:cNvPr id="3" name="Content Placeholder 2">
            <a:extLst>
              <a:ext uri="{FF2B5EF4-FFF2-40B4-BE49-F238E27FC236}">
                <a16:creationId xmlns:a16="http://schemas.microsoft.com/office/drawing/2014/main" id="{BBB4BCBB-3BC5-419B-A4B3-14180461E521}"/>
              </a:ext>
            </a:extLst>
          </p:cNvPr>
          <p:cNvSpPr>
            <a:spLocks noGrp="1"/>
          </p:cNvSpPr>
          <p:nvPr>
            <p:ph idx="1"/>
          </p:nvPr>
        </p:nvSpPr>
        <p:spPr>
          <a:xfrm>
            <a:off x="550191" y="1539145"/>
            <a:ext cx="6771358" cy="5090983"/>
          </a:xfrm>
        </p:spPr>
        <p:txBody>
          <a:bodyPr vert="horz" lIns="91440" tIns="45720" rIns="91440" bIns="45720" rtlCol="0" anchor="t">
            <a:normAutofit/>
          </a:bodyPr>
          <a:lstStyle/>
          <a:p>
            <a:pPr>
              <a:lnSpc>
                <a:spcPct val="100000"/>
              </a:lnSpc>
            </a:pPr>
            <a:r>
              <a:rPr lang="en-AU" sz="2000" dirty="0"/>
              <a:t>Under a new banner of ‘Future effected dated versions’</a:t>
            </a:r>
          </a:p>
          <a:p>
            <a:pPr lvl="1">
              <a:lnSpc>
                <a:spcPct val="100000"/>
              </a:lnSpc>
            </a:pPr>
            <a:r>
              <a:rPr lang="en-AU" sz="1600" dirty="0"/>
              <a:t>MSATS Procedures: CATS Procedure Principles and Obligations v5.3</a:t>
            </a:r>
          </a:p>
          <a:p>
            <a:pPr lvl="1">
              <a:lnSpc>
                <a:spcPct val="100000"/>
              </a:lnSpc>
            </a:pPr>
            <a:r>
              <a:rPr lang="en-AU" sz="1600" dirty="0"/>
              <a:t>MSATS Procedures: Procedure for the Management of Wholesale, Interconnector, Generator and Sample (WIGS) NMIs v5.3</a:t>
            </a:r>
          </a:p>
          <a:p>
            <a:pPr lvl="1">
              <a:lnSpc>
                <a:spcPct val="100000"/>
              </a:lnSpc>
            </a:pPr>
            <a:r>
              <a:rPr lang="en-AU" sz="1600" dirty="0"/>
              <a:t>Standing Data for MSATS v5.3 </a:t>
            </a:r>
          </a:p>
          <a:p>
            <a:pPr lvl="1">
              <a:lnSpc>
                <a:spcPct val="100000"/>
              </a:lnSpc>
            </a:pPr>
            <a:r>
              <a:rPr lang="en-AU" sz="1600" dirty="0"/>
              <a:t>Below the ‘Current version: Effective from 1 May 2022’ section</a:t>
            </a:r>
          </a:p>
          <a:p>
            <a:pPr lvl="2">
              <a:lnSpc>
                <a:spcPct val="100000"/>
              </a:lnSpc>
            </a:pPr>
            <a:r>
              <a:rPr lang="en-AU" sz="1400" dirty="0"/>
              <a:t>Published to </a:t>
            </a:r>
            <a:r>
              <a:rPr lang="en-AU" sz="1400" dirty="0">
                <a:hlinkClick r:id="rId2"/>
              </a:rPr>
              <a:t>https://aemo.com.au/energy-systems/electricity/national-electricity-market-nem/market-operations/retail-and-metering/market-settlement-and-transfer-solutions-msats</a:t>
            </a:r>
            <a:endParaRPr lang="en-AU" sz="1400" dirty="0"/>
          </a:p>
          <a:p>
            <a:pPr>
              <a:lnSpc>
                <a:spcPct val="100000"/>
              </a:lnSpc>
            </a:pPr>
            <a:endParaRPr lang="en-AU" sz="1600" dirty="0"/>
          </a:p>
          <a:p>
            <a:pPr marL="0" indent="0">
              <a:buNone/>
            </a:pPr>
            <a:endParaRPr lang="en-AU" dirty="0"/>
          </a:p>
        </p:txBody>
      </p:sp>
      <p:sp>
        <p:nvSpPr>
          <p:cNvPr id="4" name="Slide Number Placeholder 3">
            <a:extLst>
              <a:ext uri="{FF2B5EF4-FFF2-40B4-BE49-F238E27FC236}">
                <a16:creationId xmlns:a16="http://schemas.microsoft.com/office/drawing/2014/main" id="{34DA614A-CC33-48D5-8586-E6F93D2A6BE0}"/>
              </a:ext>
            </a:extLst>
          </p:cNvPr>
          <p:cNvSpPr>
            <a:spLocks noGrp="1"/>
          </p:cNvSpPr>
          <p:nvPr>
            <p:ph type="sldNum" sz="quarter" idx="12"/>
          </p:nvPr>
        </p:nvSpPr>
        <p:spPr/>
        <p:txBody>
          <a:bodyPr/>
          <a:lstStyle/>
          <a:p>
            <a:fld id="{713AB538-E724-0A46-AEB0-E520B1BBAFEE}" type="slidenum">
              <a:rPr lang="en-US" smtClean="0"/>
              <a:t>21</a:t>
            </a:fld>
            <a:endParaRPr lang="en-US" dirty="0"/>
          </a:p>
        </p:txBody>
      </p:sp>
      <p:pic>
        <p:nvPicPr>
          <p:cNvPr id="6" name="Picture 5">
            <a:extLst>
              <a:ext uri="{FF2B5EF4-FFF2-40B4-BE49-F238E27FC236}">
                <a16:creationId xmlns:a16="http://schemas.microsoft.com/office/drawing/2014/main" id="{16CE4EDE-F7BF-4461-9A81-2E2B6E46C805}"/>
              </a:ext>
            </a:extLst>
          </p:cNvPr>
          <p:cNvPicPr>
            <a:picLocks noChangeAspect="1"/>
          </p:cNvPicPr>
          <p:nvPr/>
        </p:nvPicPr>
        <p:blipFill>
          <a:blip r:embed="rId3"/>
          <a:stretch>
            <a:fillRect/>
          </a:stretch>
        </p:blipFill>
        <p:spPr>
          <a:xfrm>
            <a:off x="7465590" y="1447799"/>
            <a:ext cx="4326360" cy="5273676"/>
          </a:xfrm>
          <a:prstGeom prst="rect">
            <a:avLst/>
          </a:prstGeom>
          <a:ln>
            <a:solidFill>
              <a:schemeClr val="accent1">
                <a:shade val="50000"/>
              </a:schemeClr>
            </a:solidFill>
          </a:ln>
        </p:spPr>
      </p:pic>
    </p:spTree>
    <p:extLst>
      <p:ext uri="{BB962C8B-B14F-4D97-AF65-F5344CB8AC3E}">
        <p14:creationId xmlns:p14="http://schemas.microsoft.com/office/powerpoint/2010/main" val="21773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7290-289D-4D9E-B623-9CD5FBFF85C7}"/>
              </a:ext>
            </a:extLst>
          </p:cNvPr>
          <p:cNvSpPr>
            <a:spLocks noGrp="1"/>
          </p:cNvSpPr>
          <p:nvPr>
            <p:ph type="title"/>
          </p:nvPr>
        </p:nvSpPr>
        <p:spPr/>
        <p:txBody>
          <a:bodyPr>
            <a:normAutofit/>
          </a:bodyPr>
          <a:lstStyle/>
          <a:p>
            <a:r>
              <a:rPr lang="en-AU" dirty="0"/>
              <a:t>AEMO Website Updates</a:t>
            </a:r>
          </a:p>
        </p:txBody>
      </p:sp>
      <p:sp>
        <p:nvSpPr>
          <p:cNvPr id="3" name="Content Placeholder 2">
            <a:extLst>
              <a:ext uri="{FF2B5EF4-FFF2-40B4-BE49-F238E27FC236}">
                <a16:creationId xmlns:a16="http://schemas.microsoft.com/office/drawing/2014/main" id="{BBB4BCBB-3BC5-419B-A4B3-14180461E521}"/>
              </a:ext>
            </a:extLst>
          </p:cNvPr>
          <p:cNvSpPr>
            <a:spLocks noGrp="1"/>
          </p:cNvSpPr>
          <p:nvPr>
            <p:ph idx="1"/>
          </p:nvPr>
        </p:nvSpPr>
        <p:spPr>
          <a:xfrm>
            <a:off x="550192" y="1421027"/>
            <a:ext cx="10657558" cy="5090983"/>
          </a:xfrm>
        </p:spPr>
        <p:txBody>
          <a:bodyPr vert="horz" lIns="91440" tIns="45720" rIns="91440" bIns="45720" rtlCol="0" anchor="t">
            <a:normAutofit/>
          </a:bodyPr>
          <a:lstStyle/>
          <a:p>
            <a:pPr>
              <a:lnSpc>
                <a:spcPct val="100000"/>
              </a:lnSpc>
            </a:pPr>
            <a:r>
              <a:rPr lang="en-AU" sz="2000" dirty="0"/>
              <a:t>The latest ‘Retail Electricity Market Procedures Version History Table (April 2022)’ document</a:t>
            </a:r>
          </a:p>
          <a:p>
            <a:pPr lvl="1">
              <a:lnSpc>
                <a:spcPct val="100000"/>
              </a:lnSpc>
            </a:pPr>
            <a:r>
              <a:rPr lang="en-AU" sz="1600" dirty="0"/>
              <a:t>Published at the top of the </a:t>
            </a:r>
            <a:r>
              <a:rPr lang="en-AU" sz="1600" dirty="0">
                <a:hlinkClick r:id="rId2"/>
              </a:rPr>
              <a:t>https://aemo.com.au/energy-systems/electricity/national-electricity-market-nem/market-operations/retail-and-metering</a:t>
            </a:r>
            <a:r>
              <a:rPr lang="en-AU" sz="1600" dirty="0"/>
              <a:t> webpage</a:t>
            </a:r>
          </a:p>
          <a:p>
            <a:pPr marL="457200" lvl="1" indent="0">
              <a:lnSpc>
                <a:spcPct val="100000"/>
              </a:lnSpc>
              <a:buNone/>
            </a:pPr>
            <a:endParaRPr lang="en-AU" sz="1800" dirty="0"/>
          </a:p>
          <a:p>
            <a:pPr lvl="1">
              <a:lnSpc>
                <a:spcPct val="100000"/>
              </a:lnSpc>
            </a:pPr>
            <a:endParaRPr lang="en-AU" sz="1600" dirty="0"/>
          </a:p>
          <a:p>
            <a:pPr marL="0" indent="0">
              <a:buNone/>
            </a:pPr>
            <a:endParaRPr lang="en-AU" dirty="0"/>
          </a:p>
        </p:txBody>
      </p:sp>
      <p:sp>
        <p:nvSpPr>
          <p:cNvPr id="4" name="Slide Number Placeholder 3">
            <a:extLst>
              <a:ext uri="{FF2B5EF4-FFF2-40B4-BE49-F238E27FC236}">
                <a16:creationId xmlns:a16="http://schemas.microsoft.com/office/drawing/2014/main" id="{34DA614A-CC33-48D5-8586-E6F93D2A6BE0}"/>
              </a:ext>
            </a:extLst>
          </p:cNvPr>
          <p:cNvSpPr>
            <a:spLocks noGrp="1"/>
          </p:cNvSpPr>
          <p:nvPr>
            <p:ph type="sldNum" sz="quarter" idx="12"/>
          </p:nvPr>
        </p:nvSpPr>
        <p:spPr/>
        <p:txBody>
          <a:bodyPr/>
          <a:lstStyle/>
          <a:p>
            <a:fld id="{713AB538-E724-0A46-AEB0-E520B1BBAFEE}" type="slidenum">
              <a:rPr lang="en-US" smtClean="0"/>
              <a:t>22</a:t>
            </a:fld>
            <a:endParaRPr lang="en-US" dirty="0"/>
          </a:p>
        </p:txBody>
      </p:sp>
      <p:pic>
        <p:nvPicPr>
          <p:cNvPr id="8" name="Picture 7">
            <a:extLst>
              <a:ext uri="{FF2B5EF4-FFF2-40B4-BE49-F238E27FC236}">
                <a16:creationId xmlns:a16="http://schemas.microsoft.com/office/drawing/2014/main" id="{8BB0ED16-77D4-4E17-AE92-91BEAE1E3B5F}"/>
              </a:ext>
            </a:extLst>
          </p:cNvPr>
          <p:cNvPicPr>
            <a:picLocks noChangeAspect="1"/>
          </p:cNvPicPr>
          <p:nvPr/>
        </p:nvPicPr>
        <p:blipFill>
          <a:blip r:embed="rId3"/>
          <a:stretch>
            <a:fillRect/>
          </a:stretch>
        </p:blipFill>
        <p:spPr>
          <a:xfrm>
            <a:off x="351485" y="3046656"/>
            <a:ext cx="3506054" cy="2274643"/>
          </a:xfrm>
          <a:prstGeom prst="rect">
            <a:avLst/>
          </a:prstGeom>
          <a:ln>
            <a:solidFill>
              <a:schemeClr val="accent1">
                <a:shade val="50000"/>
              </a:schemeClr>
            </a:solidFill>
          </a:ln>
        </p:spPr>
      </p:pic>
      <p:pic>
        <p:nvPicPr>
          <p:cNvPr id="7" name="Picture 6">
            <a:extLst>
              <a:ext uri="{FF2B5EF4-FFF2-40B4-BE49-F238E27FC236}">
                <a16:creationId xmlns:a16="http://schemas.microsoft.com/office/drawing/2014/main" id="{79D3983E-3541-4FC8-A601-E5D81CDCC297}"/>
              </a:ext>
            </a:extLst>
          </p:cNvPr>
          <p:cNvPicPr>
            <a:picLocks noChangeAspect="1"/>
          </p:cNvPicPr>
          <p:nvPr/>
        </p:nvPicPr>
        <p:blipFill>
          <a:blip r:embed="rId4"/>
          <a:stretch>
            <a:fillRect/>
          </a:stretch>
        </p:blipFill>
        <p:spPr>
          <a:xfrm>
            <a:off x="3955047" y="2989507"/>
            <a:ext cx="7747000" cy="3443490"/>
          </a:xfrm>
          <a:prstGeom prst="rect">
            <a:avLst/>
          </a:prstGeom>
        </p:spPr>
      </p:pic>
    </p:spTree>
    <p:extLst>
      <p:ext uri="{BB962C8B-B14F-4D97-AF65-F5344CB8AC3E}">
        <p14:creationId xmlns:p14="http://schemas.microsoft.com/office/powerpoint/2010/main" val="1991787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6D0-B35B-47A7-92DE-CB8E2B7422E4}"/>
              </a:ext>
            </a:extLst>
          </p:cNvPr>
          <p:cNvSpPr>
            <a:spLocks noGrp="1"/>
          </p:cNvSpPr>
          <p:nvPr>
            <p:ph type="title"/>
          </p:nvPr>
        </p:nvSpPr>
        <p:spPr/>
        <p:txBody>
          <a:bodyPr/>
          <a:lstStyle/>
          <a:p>
            <a:r>
              <a:rPr lang="en-AU" dirty="0"/>
              <a:t>Notes</a:t>
            </a:r>
          </a:p>
        </p:txBody>
      </p:sp>
      <p:sp>
        <p:nvSpPr>
          <p:cNvPr id="3" name="Content Placeholder 2">
            <a:extLst>
              <a:ext uri="{FF2B5EF4-FFF2-40B4-BE49-F238E27FC236}">
                <a16:creationId xmlns:a16="http://schemas.microsoft.com/office/drawing/2014/main" id="{2300F5BA-C4DB-4E2B-BFE7-8068EEA487DE}"/>
              </a:ext>
            </a:extLst>
          </p:cNvPr>
          <p:cNvSpPr>
            <a:spLocks noGrp="1"/>
          </p:cNvSpPr>
          <p:nvPr>
            <p:ph idx="1"/>
          </p:nvPr>
        </p:nvSpPr>
        <p:spPr>
          <a:xfrm>
            <a:off x="550191" y="1609832"/>
            <a:ext cx="10727409" cy="4086906"/>
          </a:xfrm>
        </p:spPr>
        <p:txBody>
          <a:bodyPr>
            <a:normAutofit/>
          </a:bodyPr>
          <a:lstStyle/>
          <a:p>
            <a:r>
              <a:rPr lang="en-AU" sz="1600" dirty="0">
                <a:latin typeface="+mn-lt"/>
              </a:rPr>
              <a:t>Blaine Miner (AEMO) noted the new procedures coming into effect as of 1 May 2022</a:t>
            </a:r>
          </a:p>
          <a:p>
            <a:r>
              <a:rPr lang="en-AU" sz="1600" dirty="0">
                <a:latin typeface="+mn-lt"/>
              </a:rPr>
              <a:t>Blaine Miner (AEMO) walked through changes to the AEMO website, to make procedures more easily accessible and visible</a:t>
            </a:r>
          </a:p>
          <a:p>
            <a:r>
              <a:rPr lang="en-AU" sz="1600" dirty="0">
                <a:latin typeface="+mn-lt"/>
              </a:rPr>
              <a:t>Blaine Miner (AEMO) called for any other business</a:t>
            </a:r>
          </a:p>
          <a:p>
            <a:pPr lvl="1"/>
            <a:r>
              <a:rPr lang="en-AU" sz="1600" dirty="0">
                <a:latin typeface="+mn-lt"/>
              </a:rPr>
              <a:t>Kamal Kristo (Origin) noted that there is a requirement to send notification to the LNSP of shared fuse noted a difficulty in consolidating email addresses that would have those notifications sent to across the LNSP’s. Kamal asked if there were thoughts on how this could be better managed.</a:t>
            </a:r>
          </a:p>
          <a:p>
            <a:pPr lvl="1"/>
            <a:r>
              <a:rPr lang="en-AU" sz="1600" dirty="0">
                <a:latin typeface="+mn-lt"/>
              </a:rPr>
              <a:t>Helen Vassos (PlusES) noted that the B2B working group is considering adding the LNSP email addresses in the B2B Guide as a potential option</a:t>
            </a:r>
          </a:p>
          <a:p>
            <a:pPr lvl="2"/>
            <a:r>
              <a:rPr lang="en-AU" sz="1200" dirty="0">
                <a:latin typeface="+mn-lt"/>
              </a:rPr>
              <a:t>Update - The B2B Working group has decided against adding the LNSP email address in the B2B Guide</a:t>
            </a:r>
          </a:p>
          <a:p>
            <a:pPr lvl="1"/>
            <a:r>
              <a:rPr lang="en-AU" sz="1600" dirty="0">
                <a:solidFill>
                  <a:srgbClr val="FF0000"/>
                </a:solidFill>
                <a:latin typeface="+mn-lt"/>
              </a:rPr>
              <a:t>Action: </a:t>
            </a:r>
            <a:r>
              <a:rPr lang="en-AU" sz="1600" dirty="0">
                <a:latin typeface="+mn-lt"/>
              </a:rPr>
              <a:t>LNSPs to send their preferred email address for shared fused notifications to the ERCF inbox. </a:t>
            </a:r>
          </a:p>
        </p:txBody>
      </p:sp>
      <p:sp>
        <p:nvSpPr>
          <p:cNvPr id="4" name="Slide Number Placeholder 3">
            <a:extLst>
              <a:ext uri="{FF2B5EF4-FFF2-40B4-BE49-F238E27FC236}">
                <a16:creationId xmlns:a16="http://schemas.microsoft.com/office/drawing/2014/main" id="{5C0D767E-114A-400F-8C39-0B0162BF8ED3}"/>
              </a:ext>
            </a:extLst>
          </p:cNvPr>
          <p:cNvSpPr>
            <a:spLocks noGrp="1"/>
          </p:cNvSpPr>
          <p:nvPr>
            <p:ph type="sldNum" sz="quarter" idx="12"/>
          </p:nvPr>
        </p:nvSpPr>
        <p:spPr/>
        <p:txBody>
          <a:bodyPr/>
          <a:lstStyle/>
          <a:p>
            <a:fld id="{713AB538-E724-0A46-AEB0-E520B1BBAFEE}" type="slidenum">
              <a:rPr lang="en-US" smtClean="0"/>
              <a:t>23</a:t>
            </a:fld>
            <a:endParaRPr lang="en-US" dirty="0"/>
          </a:p>
        </p:txBody>
      </p:sp>
    </p:spTree>
    <p:extLst>
      <p:ext uri="{BB962C8B-B14F-4D97-AF65-F5344CB8AC3E}">
        <p14:creationId xmlns:p14="http://schemas.microsoft.com/office/powerpoint/2010/main" val="278398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7290-289D-4D9E-B623-9CD5FBFF85C7}"/>
              </a:ext>
            </a:extLst>
          </p:cNvPr>
          <p:cNvSpPr>
            <a:spLocks noGrp="1"/>
          </p:cNvSpPr>
          <p:nvPr>
            <p:ph type="title"/>
          </p:nvPr>
        </p:nvSpPr>
        <p:spPr/>
        <p:txBody>
          <a:bodyPr>
            <a:normAutofit/>
          </a:bodyPr>
          <a:lstStyle/>
          <a:p>
            <a:r>
              <a:rPr lang="en-AU" dirty="0"/>
              <a:t>Next Steps</a:t>
            </a:r>
          </a:p>
        </p:txBody>
      </p:sp>
      <p:sp>
        <p:nvSpPr>
          <p:cNvPr id="3" name="Content Placeholder 2">
            <a:extLst>
              <a:ext uri="{FF2B5EF4-FFF2-40B4-BE49-F238E27FC236}">
                <a16:creationId xmlns:a16="http://schemas.microsoft.com/office/drawing/2014/main" id="{BBB4BCBB-3BC5-419B-A4B3-14180461E521}"/>
              </a:ext>
            </a:extLst>
          </p:cNvPr>
          <p:cNvSpPr>
            <a:spLocks noGrp="1"/>
          </p:cNvSpPr>
          <p:nvPr>
            <p:ph idx="1"/>
          </p:nvPr>
        </p:nvSpPr>
        <p:spPr>
          <a:xfrm>
            <a:off x="550191" y="1626507"/>
            <a:ext cx="10727409" cy="4086906"/>
          </a:xfrm>
        </p:spPr>
        <p:txBody>
          <a:bodyPr vert="horz" lIns="91440" tIns="45720" rIns="91440" bIns="45720" rtlCol="0" anchor="t">
            <a:normAutofit/>
          </a:bodyPr>
          <a:lstStyle/>
          <a:p>
            <a:pPr>
              <a:lnSpc>
                <a:spcPct val="100000"/>
              </a:lnSpc>
            </a:pPr>
            <a:r>
              <a:rPr lang="en-AU" sz="2000" dirty="0">
                <a:latin typeface="Arial Nova"/>
              </a:rPr>
              <a:t>Actions and notes to be circulated asap</a:t>
            </a:r>
            <a:endParaRPr lang="en-AU" dirty="0"/>
          </a:p>
          <a:p>
            <a:pPr>
              <a:lnSpc>
                <a:spcPct val="100000"/>
              </a:lnSpc>
            </a:pPr>
            <a:r>
              <a:rPr lang="en-AU" sz="2000" dirty="0"/>
              <a:t>Next meeting currently scheduled for Thursday 26 May</a:t>
            </a:r>
          </a:p>
          <a:p>
            <a:pPr>
              <a:lnSpc>
                <a:spcPct val="100000"/>
              </a:lnSpc>
            </a:pPr>
            <a:r>
              <a:rPr lang="en-AU" sz="2000" dirty="0"/>
              <a:t>Please send through any proposed agenda items, questions or comments to ERCF@aemo.com.au</a:t>
            </a:r>
          </a:p>
          <a:p>
            <a:pPr marL="0" indent="0">
              <a:buNone/>
            </a:pPr>
            <a:endParaRPr lang="en-AU" dirty="0"/>
          </a:p>
        </p:txBody>
      </p:sp>
      <p:sp>
        <p:nvSpPr>
          <p:cNvPr id="4" name="Slide Number Placeholder 3">
            <a:extLst>
              <a:ext uri="{FF2B5EF4-FFF2-40B4-BE49-F238E27FC236}">
                <a16:creationId xmlns:a16="http://schemas.microsoft.com/office/drawing/2014/main" id="{34DA614A-CC33-48D5-8586-E6F93D2A6BE0}"/>
              </a:ext>
            </a:extLst>
          </p:cNvPr>
          <p:cNvSpPr>
            <a:spLocks noGrp="1"/>
          </p:cNvSpPr>
          <p:nvPr>
            <p:ph type="sldNum" sz="quarter" idx="12"/>
          </p:nvPr>
        </p:nvSpPr>
        <p:spPr/>
        <p:txBody>
          <a:bodyPr/>
          <a:lstStyle/>
          <a:p>
            <a:fld id="{713AB538-E724-0A46-AEB0-E520B1BBAFEE}" type="slidenum">
              <a:rPr lang="en-US" smtClean="0"/>
              <a:t>24</a:t>
            </a:fld>
            <a:endParaRPr lang="en-US" dirty="0"/>
          </a:p>
        </p:txBody>
      </p:sp>
    </p:spTree>
    <p:extLst>
      <p:ext uri="{BB962C8B-B14F-4D97-AF65-F5344CB8AC3E}">
        <p14:creationId xmlns:p14="http://schemas.microsoft.com/office/powerpoint/2010/main" val="322098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a:xfrm>
            <a:off x="724930" y="683741"/>
            <a:ext cx="8091615" cy="2570205"/>
          </a:xfrm>
        </p:spPr>
        <p:txBody>
          <a:bodyPr/>
          <a:lstStyle/>
          <a:p>
            <a:r>
              <a:rPr lang="en-AU" dirty="0"/>
              <a:t>Appendix</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a:lstStyle/>
          <a:p>
            <a:endParaRPr lang="en-AU" dirty="0">
              <a:solidFill>
                <a:schemeClr val="bg1"/>
              </a:solidFill>
            </a:endParaRPr>
          </a:p>
        </p:txBody>
      </p:sp>
    </p:spTree>
    <p:extLst>
      <p:ext uri="{BB962C8B-B14F-4D97-AF65-F5344CB8AC3E}">
        <p14:creationId xmlns:p14="http://schemas.microsoft.com/office/powerpoint/2010/main" val="2345783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a:xfrm>
            <a:off x="724930" y="683741"/>
            <a:ext cx="8091615" cy="2570205"/>
          </a:xfrm>
        </p:spPr>
        <p:txBody>
          <a:bodyPr/>
          <a:lstStyle/>
          <a:p>
            <a:r>
              <a:rPr lang="en-AU" dirty="0"/>
              <a:t>ERCF Release Summary</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vert="horz" lIns="91440" tIns="45720" rIns="91440" bIns="45720" rtlCol="0" anchor="t">
            <a:normAutofit/>
          </a:bodyPr>
          <a:lstStyle/>
          <a:p>
            <a:endParaRPr lang="en-AU" dirty="0">
              <a:solidFill>
                <a:schemeClr val="bg1"/>
              </a:solidFill>
            </a:endParaRPr>
          </a:p>
        </p:txBody>
      </p:sp>
    </p:spTree>
    <p:extLst>
      <p:ext uri="{BB962C8B-B14F-4D97-AF65-F5344CB8AC3E}">
        <p14:creationId xmlns:p14="http://schemas.microsoft.com/office/powerpoint/2010/main" val="1757873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ERCF Release Summary</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27</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nvGraphicFramePr>
        <p:xfrm>
          <a:off x="351880" y="1797091"/>
          <a:ext cx="5363120" cy="4577080"/>
        </p:xfrm>
        <a:graphic>
          <a:graphicData uri="http://schemas.openxmlformats.org/drawingml/2006/table">
            <a:tbl>
              <a:tblPr firstRow="1" bandRow="1">
                <a:tableStyleId>{5C22544A-7EE6-4342-B048-85BDC9FD1C3A}</a:tableStyleId>
              </a:tblPr>
              <a:tblGrid>
                <a:gridCol w="764525">
                  <a:extLst>
                    <a:ext uri="{9D8B030D-6E8A-4147-A177-3AD203B41FA5}">
                      <a16:colId xmlns:a16="http://schemas.microsoft.com/office/drawing/2014/main" val="1280604933"/>
                    </a:ext>
                  </a:extLst>
                </a:gridCol>
                <a:gridCol w="2478722">
                  <a:extLst>
                    <a:ext uri="{9D8B030D-6E8A-4147-A177-3AD203B41FA5}">
                      <a16:colId xmlns:a16="http://schemas.microsoft.com/office/drawing/2014/main" val="3772542534"/>
                    </a:ext>
                  </a:extLst>
                </a:gridCol>
                <a:gridCol w="2119873">
                  <a:extLst>
                    <a:ext uri="{9D8B030D-6E8A-4147-A177-3AD203B41FA5}">
                      <a16:colId xmlns:a16="http://schemas.microsoft.com/office/drawing/2014/main" val="577506831"/>
                    </a:ext>
                  </a:extLst>
                </a:gridCol>
              </a:tblGrid>
              <a:tr h="370840">
                <a:tc>
                  <a:txBody>
                    <a:bodyPr/>
                    <a:lstStyle/>
                    <a:p>
                      <a:pPr algn="ctr"/>
                      <a:r>
                        <a:rPr lang="en-AU" sz="1200" dirty="0"/>
                        <a:t>ICF ID</a:t>
                      </a:r>
                    </a:p>
                  </a:txBody>
                  <a:tcPr/>
                </a:tc>
                <a:tc>
                  <a:txBody>
                    <a:bodyPr/>
                    <a:lstStyle/>
                    <a:p>
                      <a:pPr algn="ctr"/>
                      <a:r>
                        <a:rPr lang="en-AU" sz="1200" dirty="0"/>
                        <a:t>Description</a:t>
                      </a:r>
                    </a:p>
                  </a:txBody>
                  <a:tcPr/>
                </a:tc>
                <a:tc>
                  <a:txBody>
                    <a:bodyPr/>
                    <a:lstStyle/>
                    <a:p>
                      <a:pPr algn="ctr"/>
                      <a:r>
                        <a:rPr lang="en-AU" sz="1200" dirty="0"/>
                        <a:t>Document Impacted</a:t>
                      </a:r>
                    </a:p>
                  </a:txBody>
                  <a:tcPr/>
                </a:tc>
                <a:extLst>
                  <a:ext uri="{0D108BD9-81ED-4DB2-BD59-A6C34878D82A}">
                    <a16:rowId xmlns:a16="http://schemas.microsoft.com/office/drawing/2014/main" val="1712118184"/>
                  </a:ext>
                </a:extLst>
              </a:tr>
              <a:tr h="370840">
                <a:tc>
                  <a:txBody>
                    <a:bodyPr/>
                    <a:lstStyle/>
                    <a:p>
                      <a:pPr algn="ctr"/>
                      <a:r>
                        <a:rPr lang="en-AU" sz="1200" dirty="0"/>
                        <a:t>019</a:t>
                      </a:r>
                    </a:p>
                  </a:txBody>
                  <a:tcPr/>
                </a:tc>
                <a:tc>
                  <a:txBody>
                    <a:bodyPr/>
                    <a:lstStyle/>
                    <a:p>
                      <a:r>
                        <a:rPr lang="en-AU" sz="1200" dirty="0"/>
                        <a:t>Verification of Metering Data for Meters with Remote Capabilities</a:t>
                      </a:r>
                    </a:p>
                  </a:txBody>
                  <a:tcPr/>
                </a:tc>
                <a:tc>
                  <a:txBody>
                    <a:bodyPr/>
                    <a:lstStyle/>
                    <a:p>
                      <a:pPr marL="171450" indent="-171450">
                        <a:buFont typeface="Arial" panose="020B0604020202020204" pitchFamily="34" charset="0"/>
                        <a:buChar char="•"/>
                      </a:pPr>
                      <a:r>
                        <a:rPr lang="en-AU" sz="1200" dirty="0"/>
                        <a:t>Metrology Procedure Part A</a:t>
                      </a:r>
                    </a:p>
                  </a:txBody>
                  <a:tcPr/>
                </a:tc>
                <a:extLst>
                  <a:ext uri="{0D108BD9-81ED-4DB2-BD59-A6C34878D82A}">
                    <a16:rowId xmlns:a16="http://schemas.microsoft.com/office/drawing/2014/main" val="3024407166"/>
                  </a:ext>
                </a:extLst>
              </a:tr>
              <a:tr h="255405">
                <a:tc>
                  <a:txBody>
                    <a:bodyPr/>
                    <a:lstStyle/>
                    <a:p>
                      <a:pPr algn="ctr"/>
                      <a:r>
                        <a:rPr lang="en-AU" sz="1200" dirty="0"/>
                        <a:t>020</a:t>
                      </a:r>
                    </a:p>
                  </a:txBody>
                  <a:tcPr/>
                </a:tc>
                <a:tc>
                  <a:txBody>
                    <a:bodyPr/>
                    <a:lstStyle/>
                    <a:p>
                      <a:r>
                        <a:rPr lang="en-AU" sz="1200" dirty="0"/>
                        <a:t>Clarification of Use of Terms Validation and Verification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Metrology Procedure Part B </a:t>
                      </a:r>
                    </a:p>
                    <a:p>
                      <a:pPr marL="171450" indent="-171450">
                        <a:buFont typeface="Arial" panose="020B0604020202020204" pitchFamily="34" charset="0"/>
                        <a:buChar char="•"/>
                      </a:pPr>
                      <a:r>
                        <a:rPr lang="en-AU" sz="1200" dirty="0"/>
                        <a:t>SLP MP</a:t>
                      </a:r>
                    </a:p>
                  </a:txBody>
                  <a:tcPr/>
                </a:tc>
                <a:extLst>
                  <a:ext uri="{0D108BD9-81ED-4DB2-BD59-A6C34878D82A}">
                    <a16:rowId xmlns:a16="http://schemas.microsoft.com/office/drawing/2014/main" val="12671782"/>
                  </a:ext>
                </a:extLst>
              </a:tr>
              <a:tr h="370840">
                <a:tc>
                  <a:txBody>
                    <a:bodyPr/>
                    <a:lstStyle/>
                    <a:p>
                      <a:pPr algn="ctr"/>
                      <a:r>
                        <a:rPr lang="en-AU" sz="1200" dirty="0"/>
                        <a:t>021</a:t>
                      </a:r>
                    </a:p>
                  </a:txBody>
                  <a:tcPr/>
                </a:tc>
                <a:tc>
                  <a:txBody>
                    <a:bodyPr/>
                    <a:lstStyle/>
                    <a:p>
                      <a:r>
                        <a:rPr lang="en-AU" sz="1200" dirty="0"/>
                        <a:t>Removal of End User Details from the Inventory Table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Metrology Procedure Part B </a:t>
                      </a:r>
                    </a:p>
                  </a:txBody>
                  <a:tcPr/>
                </a:tc>
                <a:extLst>
                  <a:ext uri="{0D108BD9-81ED-4DB2-BD59-A6C34878D82A}">
                    <a16:rowId xmlns:a16="http://schemas.microsoft.com/office/drawing/2014/main" val="2176093970"/>
                  </a:ext>
                </a:extLst>
              </a:tr>
              <a:tr h="370840">
                <a:tc>
                  <a:txBody>
                    <a:bodyPr/>
                    <a:lstStyle/>
                    <a:p>
                      <a:pPr algn="ctr"/>
                      <a:r>
                        <a:rPr lang="en-AU" sz="1200" dirty="0"/>
                        <a:t>023</a:t>
                      </a:r>
                    </a:p>
                  </a:txBody>
                  <a:tcPr/>
                </a:tc>
                <a:tc>
                  <a:txBody>
                    <a:bodyPr/>
                    <a:lstStyle/>
                    <a:p>
                      <a:r>
                        <a:rPr lang="en-AU" sz="1200" dirty="0"/>
                        <a:t>Process when remote collection of metering data fails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Metrology Procedure Part 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SLP MDP Services</a:t>
                      </a:r>
                    </a:p>
                  </a:txBody>
                  <a:tcPr/>
                </a:tc>
                <a:extLst>
                  <a:ext uri="{0D108BD9-81ED-4DB2-BD59-A6C34878D82A}">
                    <a16:rowId xmlns:a16="http://schemas.microsoft.com/office/drawing/2014/main" val="232718289"/>
                  </a:ext>
                </a:extLst>
              </a:tr>
              <a:tr h="370840">
                <a:tc>
                  <a:txBody>
                    <a:bodyPr/>
                    <a:lstStyle/>
                    <a:p>
                      <a:pPr algn="ctr"/>
                      <a:r>
                        <a:rPr lang="en-AU" sz="1200" dirty="0"/>
                        <a:t>025</a:t>
                      </a:r>
                    </a:p>
                  </a:txBody>
                  <a:tcPr/>
                </a:tc>
                <a:tc>
                  <a:txBody>
                    <a:bodyPr/>
                    <a:lstStyle/>
                    <a:p>
                      <a:r>
                        <a:rPr lang="en-AU" sz="1200" dirty="0"/>
                        <a:t>Removal of ‘N’ Metering Data Quality Flag</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Metrology Procedure Part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Metering Data File Format Specification NEM12 &amp; NEM 13 (MDFF Specification) </a:t>
                      </a:r>
                    </a:p>
                  </a:txBody>
                  <a:tcPr/>
                </a:tc>
                <a:extLst>
                  <a:ext uri="{0D108BD9-81ED-4DB2-BD59-A6C34878D82A}">
                    <a16:rowId xmlns:a16="http://schemas.microsoft.com/office/drawing/2014/main" val="802309055"/>
                  </a:ext>
                </a:extLst>
              </a:tr>
              <a:tr h="370840">
                <a:tc>
                  <a:txBody>
                    <a:bodyPr/>
                    <a:lstStyle/>
                    <a:p>
                      <a:pPr algn="ctr"/>
                      <a:r>
                        <a:rPr lang="en-AU" sz="1200" dirty="0"/>
                        <a:t>027</a:t>
                      </a:r>
                    </a:p>
                  </a:txBody>
                  <a:tcPr/>
                </a:tc>
                <a:tc>
                  <a:txBody>
                    <a:bodyPr/>
                    <a:lstStyle/>
                    <a:p>
                      <a:r>
                        <a:rPr lang="en-AU" sz="1200" dirty="0"/>
                        <a:t>Average Daily Load at Datastream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Standing Data for MSATS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Glossary and Framework</a:t>
                      </a:r>
                    </a:p>
                  </a:txBody>
                  <a:tcPr/>
                </a:tc>
                <a:extLst>
                  <a:ext uri="{0D108BD9-81ED-4DB2-BD59-A6C34878D82A}">
                    <a16:rowId xmlns:a16="http://schemas.microsoft.com/office/drawing/2014/main" val="1411676049"/>
                  </a:ext>
                </a:extLst>
              </a:tr>
              <a:tr h="370840">
                <a:tc>
                  <a:txBody>
                    <a:bodyPr/>
                    <a:lstStyle/>
                    <a:p>
                      <a:pPr algn="ctr"/>
                      <a:r>
                        <a:rPr lang="en-AU" sz="1200" dirty="0"/>
                        <a:t>028</a:t>
                      </a:r>
                    </a:p>
                  </a:txBody>
                  <a:tcPr/>
                </a:tc>
                <a:tc>
                  <a:txBody>
                    <a:bodyPr/>
                    <a:lstStyle/>
                    <a:p>
                      <a:r>
                        <a:rPr lang="en-AU" sz="1200" dirty="0"/>
                        <a:t>Remove Failed Retailer MSATS User Access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RoLR Processes</a:t>
                      </a:r>
                    </a:p>
                  </a:txBody>
                  <a:tcPr/>
                </a:tc>
                <a:extLst>
                  <a:ext uri="{0D108BD9-81ED-4DB2-BD59-A6C34878D82A}">
                    <a16:rowId xmlns:a16="http://schemas.microsoft.com/office/drawing/2014/main" val="1835508926"/>
                  </a:ext>
                </a:extLst>
              </a:tr>
              <a:tr h="370840">
                <a:tc>
                  <a:txBody>
                    <a:bodyPr/>
                    <a:lstStyle/>
                    <a:p>
                      <a:pPr algn="ctr"/>
                      <a:r>
                        <a:rPr lang="en-AU" sz="1200" dirty="0"/>
                        <a:t>029</a:t>
                      </a:r>
                    </a:p>
                  </a:txBody>
                  <a:tcPr/>
                </a:tc>
                <a:tc>
                  <a:txBody>
                    <a:bodyPr/>
                    <a:lstStyle/>
                    <a:p>
                      <a:r>
                        <a:rPr lang="en-AU" sz="1200" dirty="0"/>
                        <a:t>Amendment or Reversion of Definition of Register ID Field in MSATS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CATS 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WIGS Procedure;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Standing Data for MSATS</a:t>
                      </a:r>
                    </a:p>
                  </a:txBody>
                  <a:tcPr/>
                </a:tc>
                <a:extLst>
                  <a:ext uri="{0D108BD9-81ED-4DB2-BD59-A6C34878D82A}">
                    <a16:rowId xmlns:a16="http://schemas.microsoft.com/office/drawing/2014/main" val="3161597952"/>
                  </a:ext>
                </a:extLst>
              </a:tr>
            </a:tbl>
          </a:graphicData>
        </a:graphic>
      </p:graphicFrame>
      <p:graphicFrame>
        <p:nvGraphicFramePr>
          <p:cNvPr id="5" name="Table 5">
            <a:extLst>
              <a:ext uri="{FF2B5EF4-FFF2-40B4-BE49-F238E27FC236}">
                <a16:creationId xmlns:a16="http://schemas.microsoft.com/office/drawing/2014/main" id="{96B06CB2-D149-437D-B674-D56309811F6A}"/>
              </a:ext>
            </a:extLst>
          </p:cNvPr>
          <p:cNvGraphicFramePr>
            <a:graphicFrameLocks noGrp="1"/>
          </p:cNvGraphicFramePr>
          <p:nvPr/>
        </p:nvGraphicFramePr>
        <p:xfrm>
          <a:off x="5876240" y="1797091"/>
          <a:ext cx="5363120" cy="3576320"/>
        </p:xfrm>
        <a:graphic>
          <a:graphicData uri="http://schemas.openxmlformats.org/drawingml/2006/table">
            <a:tbl>
              <a:tblPr firstRow="1" bandRow="1">
                <a:tableStyleId>{5C22544A-7EE6-4342-B048-85BDC9FD1C3A}</a:tableStyleId>
              </a:tblPr>
              <a:tblGrid>
                <a:gridCol w="764525">
                  <a:extLst>
                    <a:ext uri="{9D8B030D-6E8A-4147-A177-3AD203B41FA5}">
                      <a16:colId xmlns:a16="http://schemas.microsoft.com/office/drawing/2014/main" val="1280604933"/>
                    </a:ext>
                  </a:extLst>
                </a:gridCol>
                <a:gridCol w="2478722">
                  <a:extLst>
                    <a:ext uri="{9D8B030D-6E8A-4147-A177-3AD203B41FA5}">
                      <a16:colId xmlns:a16="http://schemas.microsoft.com/office/drawing/2014/main" val="3772542534"/>
                    </a:ext>
                  </a:extLst>
                </a:gridCol>
                <a:gridCol w="2119873">
                  <a:extLst>
                    <a:ext uri="{9D8B030D-6E8A-4147-A177-3AD203B41FA5}">
                      <a16:colId xmlns:a16="http://schemas.microsoft.com/office/drawing/2014/main" val="577506831"/>
                    </a:ext>
                  </a:extLst>
                </a:gridCol>
              </a:tblGrid>
              <a:tr h="370840">
                <a:tc>
                  <a:txBody>
                    <a:bodyPr/>
                    <a:lstStyle/>
                    <a:p>
                      <a:pPr algn="ctr"/>
                      <a:r>
                        <a:rPr lang="en-AU" sz="1200" dirty="0"/>
                        <a:t>ICF ID</a:t>
                      </a:r>
                    </a:p>
                  </a:txBody>
                  <a:tcPr/>
                </a:tc>
                <a:tc>
                  <a:txBody>
                    <a:bodyPr/>
                    <a:lstStyle/>
                    <a:p>
                      <a:pPr algn="ctr"/>
                      <a:r>
                        <a:rPr lang="en-AU" sz="1200" dirty="0"/>
                        <a:t>Description</a:t>
                      </a:r>
                    </a:p>
                  </a:txBody>
                  <a:tcPr/>
                </a:tc>
                <a:tc>
                  <a:txBody>
                    <a:bodyPr/>
                    <a:lstStyle/>
                    <a:p>
                      <a:pPr algn="ctr"/>
                      <a:r>
                        <a:rPr lang="en-AU" sz="1200" dirty="0"/>
                        <a:t>Document Impacted</a:t>
                      </a:r>
                    </a:p>
                  </a:txBody>
                  <a:tcPr/>
                </a:tc>
                <a:extLst>
                  <a:ext uri="{0D108BD9-81ED-4DB2-BD59-A6C34878D82A}">
                    <a16:rowId xmlns:a16="http://schemas.microsoft.com/office/drawing/2014/main" val="1712118184"/>
                  </a:ext>
                </a:extLst>
              </a:tr>
              <a:tr h="370840">
                <a:tc>
                  <a:txBody>
                    <a:bodyPr/>
                    <a:lstStyle/>
                    <a:p>
                      <a:pPr algn="ctr"/>
                      <a:r>
                        <a:rPr lang="en-AU" sz="1200" dirty="0"/>
                        <a:t>030</a:t>
                      </a:r>
                    </a:p>
                  </a:txBody>
                  <a:tcPr/>
                </a:tc>
                <a:tc>
                  <a:txBody>
                    <a:bodyPr/>
                    <a:lstStyle/>
                    <a:p>
                      <a:r>
                        <a:rPr lang="en-AU" sz="1200" dirty="0"/>
                        <a:t>Configuration of data channels and meter data obligations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SLP MDP Services</a:t>
                      </a:r>
                    </a:p>
                  </a:txBody>
                  <a:tcPr/>
                </a:tc>
                <a:extLst>
                  <a:ext uri="{0D108BD9-81ED-4DB2-BD59-A6C34878D82A}">
                    <a16:rowId xmlns:a16="http://schemas.microsoft.com/office/drawing/2014/main" val="660477918"/>
                  </a:ext>
                </a:extLst>
              </a:tr>
              <a:tr h="370840">
                <a:tc>
                  <a:txBody>
                    <a:bodyPr/>
                    <a:lstStyle/>
                    <a:p>
                      <a:pPr algn="ctr"/>
                      <a:r>
                        <a:rPr lang="en-AU" sz="1200" dirty="0"/>
                        <a:t>042</a:t>
                      </a:r>
                    </a:p>
                  </a:txBody>
                  <a:tcPr/>
                </a:tc>
                <a:tc>
                  <a:txBody>
                    <a:bodyPr/>
                    <a:lstStyle/>
                    <a:p>
                      <a:r>
                        <a:rPr lang="en-AU" sz="1200" dirty="0"/>
                        <a:t>New Reason Code for extreme events</a:t>
                      </a:r>
                    </a:p>
                  </a:txBody>
                  <a:tcPr/>
                </a:tc>
                <a:tc>
                  <a:txBody>
                    <a:bodyPr/>
                    <a:lstStyle/>
                    <a:p>
                      <a:pPr marL="171450" indent="-171450">
                        <a:buFont typeface="Arial" panose="020B0604020202020204" pitchFamily="34" charset="0"/>
                        <a:buChar char="•"/>
                      </a:pPr>
                      <a:r>
                        <a:rPr lang="en-AU" sz="1200" dirty="0"/>
                        <a:t>MDFF Specification</a:t>
                      </a:r>
                    </a:p>
                  </a:txBody>
                  <a:tcPr/>
                </a:tc>
                <a:extLst>
                  <a:ext uri="{0D108BD9-81ED-4DB2-BD59-A6C34878D82A}">
                    <a16:rowId xmlns:a16="http://schemas.microsoft.com/office/drawing/2014/main" val="1835649104"/>
                  </a:ext>
                </a:extLst>
              </a:tr>
              <a:tr h="370840">
                <a:tc>
                  <a:txBody>
                    <a:bodyPr/>
                    <a:lstStyle/>
                    <a:p>
                      <a:pPr algn="ctr"/>
                      <a:r>
                        <a:rPr lang="en-AU" sz="1200" dirty="0"/>
                        <a:t>045</a:t>
                      </a:r>
                    </a:p>
                  </a:txBody>
                  <a:tcPr/>
                </a:tc>
                <a:tc>
                  <a:txBody>
                    <a:bodyPr/>
                    <a:lstStyle/>
                    <a:p>
                      <a:r>
                        <a:rPr lang="en-AU" sz="1200" dirty="0"/>
                        <a:t>B2B Accreditation Procedure Clarification</a:t>
                      </a:r>
                    </a:p>
                  </a:txBody>
                  <a:tcPr/>
                </a:tc>
                <a:tc>
                  <a:txBody>
                    <a:bodyPr/>
                    <a:lstStyle/>
                    <a:p>
                      <a:pPr marL="171450" indent="-171450">
                        <a:buFont typeface="Arial" panose="020B0604020202020204" pitchFamily="34" charset="0"/>
                        <a:buChar char="•"/>
                      </a:pPr>
                      <a:r>
                        <a:rPr lang="en-AU" sz="1200" dirty="0"/>
                        <a:t>B2B E-Hub Participant Accreditation and Revocation Process (B2B Process)</a:t>
                      </a:r>
                    </a:p>
                  </a:txBody>
                  <a:tcPr/>
                </a:tc>
                <a:extLst>
                  <a:ext uri="{0D108BD9-81ED-4DB2-BD59-A6C34878D82A}">
                    <a16:rowId xmlns:a16="http://schemas.microsoft.com/office/drawing/2014/main" val="3347857729"/>
                  </a:ext>
                </a:extLst>
              </a:tr>
              <a:tr h="370840">
                <a:tc>
                  <a:txBody>
                    <a:bodyPr/>
                    <a:lstStyle/>
                    <a:p>
                      <a:pPr algn="ctr"/>
                      <a:r>
                        <a:rPr lang="en-AU" sz="1200" dirty="0"/>
                        <a:t>046/048</a:t>
                      </a:r>
                    </a:p>
                  </a:txBody>
                  <a:tcPr/>
                </a:tc>
                <a:tc>
                  <a:txBody>
                    <a:bodyPr/>
                    <a:lstStyle/>
                    <a:p>
                      <a:r>
                        <a:rPr lang="en-AU" sz="1200" dirty="0"/>
                        <a:t>Clarification of Metrology Part A Clause 12.5. Reference to</a:t>
                      </a:r>
                    </a:p>
                    <a:p>
                      <a:r>
                        <a:rPr lang="en-AU" sz="1200" dirty="0"/>
                        <a:t>AS60044</a:t>
                      </a:r>
                    </a:p>
                  </a:txBody>
                  <a:tcPr/>
                </a:tc>
                <a:tc>
                  <a:txBody>
                    <a:bodyPr/>
                    <a:lstStyle/>
                    <a:p>
                      <a:pPr marL="171450" indent="-171450">
                        <a:buFont typeface="Arial" panose="020B0604020202020204" pitchFamily="34" charset="0"/>
                        <a:buChar char="•"/>
                      </a:pPr>
                      <a:r>
                        <a:rPr lang="en-AU" sz="1200" dirty="0"/>
                        <a:t>Metrology Procedure Part A</a:t>
                      </a:r>
                    </a:p>
                  </a:txBody>
                  <a:tcPr/>
                </a:tc>
                <a:extLst>
                  <a:ext uri="{0D108BD9-81ED-4DB2-BD59-A6C34878D82A}">
                    <a16:rowId xmlns:a16="http://schemas.microsoft.com/office/drawing/2014/main" val="3024407166"/>
                  </a:ext>
                </a:extLst>
              </a:tr>
              <a:tr h="370840">
                <a:tc>
                  <a:txBody>
                    <a:bodyPr/>
                    <a:lstStyle/>
                    <a:p>
                      <a:pPr algn="ctr"/>
                      <a:r>
                        <a:rPr lang="en-AU" sz="1200" dirty="0"/>
                        <a:t>050</a:t>
                      </a:r>
                    </a:p>
                  </a:txBody>
                  <a:tcPr/>
                </a:tc>
                <a:tc>
                  <a:txBody>
                    <a:bodyPr/>
                    <a:lstStyle/>
                    <a:p>
                      <a:r>
                        <a:rPr lang="en-AU" sz="1200" dirty="0"/>
                        <a:t>NREG and GENERATR NMI Classifications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CATS Procedure</a:t>
                      </a:r>
                    </a:p>
                  </a:txBody>
                  <a:tcPr/>
                </a:tc>
                <a:extLst>
                  <a:ext uri="{0D108BD9-81ED-4DB2-BD59-A6C34878D82A}">
                    <a16:rowId xmlns:a16="http://schemas.microsoft.com/office/drawing/2014/main" val="2176093970"/>
                  </a:ext>
                </a:extLst>
              </a:tr>
              <a:tr h="370840">
                <a:tc>
                  <a:txBody>
                    <a:bodyPr/>
                    <a:lstStyle/>
                    <a:p>
                      <a:pPr algn="ctr"/>
                      <a:r>
                        <a:rPr lang="en-AU" sz="1200" dirty="0"/>
                        <a:t>M001</a:t>
                      </a:r>
                    </a:p>
                  </a:txBody>
                  <a:tcPr/>
                </a:tc>
                <a:tc>
                  <a:txBody>
                    <a:bodyPr/>
                    <a:lstStyle/>
                    <a:p>
                      <a:r>
                        <a:rPr lang="en-AU" sz="1200" dirty="0"/>
                        <a:t>Process to detect energy data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SLP MDP Services</a:t>
                      </a:r>
                    </a:p>
                  </a:txBody>
                  <a:tcPr/>
                </a:tc>
                <a:extLst>
                  <a:ext uri="{0D108BD9-81ED-4DB2-BD59-A6C34878D82A}">
                    <a16:rowId xmlns:a16="http://schemas.microsoft.com/office/drawing/2014/main" val="232718289"/>
                  </a:ext>
                </a:extLst>
              </a:tr>
            </a:tbl>
          </a:graphicData>
        </a:graphic>
      </p:graphicFrame>
      <p:sp>
        <p:nvSpPr>
          <p:cNvPr id="6" name="TextBox 5">
            <a:extLst>
              <a:ext uri="{FF2B5EF4-FFF2-40B4-BE49-F238E27FC236}">
                <a16:creationId xmlns:a16="http://schemas.microsoft.com/office/drawing/2014/main" id="{211FC5E2-2536-4689-BF5C-533F1DA14116}"/>
              </a:ext>
            </a:extLst>
          </p:cNvPr>
          <p:cNvSpPr txBox="1"/>
          <p:nvPr/>
        </p:nvSpPr>
        <p:spPr>
          <a:xfrm>
            <a:off x="351880" y="1315995"/>
            <a:ext cx="2020330" cy="461665"/>
          </a:xfrm>
          <a:prstGeom prst="rect">
            <a:avLst/>
          </a:prstGeom>
          <a:noFill/>
        </p:spPr>
        <p:txBody>
          <a:bodyPr wrap="square" rtlCol="0">
            <a:spAutoFit/>
          </a:bodyPr>
          <a:lstStyle/>
          <a:p>
            <a:r>
              <a:rPr lang="en-AU" sz="2400" dirty="0">
                <a:solidFill>
                  <a:srgbClr val="FF0000"/>
                </a:solidFill>
              </a:rPr>
              <a:t>May 2022:</a:t>
            </a:r>
          </a:p>
        </p:txBody>
      </p:sp>
      <p:sp>
        <p:nvSpPr>
          <p:cNvPr id="7" name="TextBox 6">
            <a:extLst>
              <a:ext uri="{FF2B5EF4-FFF2-40B4-BE49-F238E27FC236}">
                <a16:creationId xmlns:a16="http://schemas.microsoft.com/office/drawing/2014/main" id="{B3D343FC-18FD-4910-B2B4-95F6A3141A21}"/>
              </a:ext>
            </a:extLst>
          </p:cNvPr>
          <p:cNvSpPr txBox="1"/>
          <p:nvPr/>
        </p:nvSpPr>
        <p:spPr>
          <a:xfrm>
            <a:off x="348934" y="6413698"/>
            <a:ext cx="10732131" cy="307777"/>
          </a:xfrm>
          <a:prstGeom prst="rect">
            <a:avLst/>
          </a:prstGeom>
          <a:noFill/>
        </p:spPr>
        <p:txBody>
          <a:bodyPr wrap="square" rtlCol="0">
            <a:spAutoFit/>
          </a:bodyPr>
          <a:lstStyle/>
          <a:p>
            <a:r>
              <a:rPr lang="en-AU" sz="1400" dirty="0"/>
              <a:t>* Please note that the above summary only contains ERCF initiated changes and does not include other initiatives such as MCPI, MSDR, GS, etc.</a:t>
            </a:r>
          </a:p>
        </p:txBody>
      </p:sp>
    </p:spTree>
    <p:extLst>
      <p:ext uri="{BB962C8B-B14F-4D97-AF65-F5344CB8AC3E}">
        <p14:creationId xmlns:p14="http://schemas.microsoft.com/office/powerpoint/2010/main" val="1123907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ERCF Release Summary</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28</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nvGraphicFramePr>
        <p:xfrm>
          <a:off x="351880" y="1797091"/>
          <a:ext cx="5363120" cy="2753360"/>
        </p:xfrm>
        <a:graphic>
          <a:graphicData uri="http://schemas.openxmlformats.org/drawingml/2006/table">
            <a:tbl>
              <a:tblPr firstRow="1" bandRow="1">
                <a:tableStyleId>{5C22544A-7EE6-4342-B048-85BDC9FD1C3A}</a:tableStyleId>
              </a:tblPr>
              <a:tblGrid>
                <a:gridCol w="764525">
                  <a:extLst>
                    <a:ext uri="{9D8B030D-6E8A-4147-A177-3AD203B41FA5}">
                      <a16:colId xmlns:a16="http://schemas.microsoft.com/office/drawing/2014/main" val="1280604933"/>
                    </a:ext>
                  </a:extLst>
                </a:gridCol>
                <a:gridCol w="2478722">
                  <a:extLst>
                    <a:ext uri="{9D8B030D-6E8A-4147-A177-3AD203B41FA5}">
                      <a16:colId xmlns:a16="http://schemas.microsoft.com/office/drawing/2014/main" val="3772542534"/>
                    </a:ext>
                  </a:extLst>
                </a:gridCol>
                <a:gridCol w="2119873">
                  <a:extLst>
                    <a:ext uri="{9D8B030D-6E8A-4147-A177-3AD203B41FA5}">
                      <a16:colId xmlns:a16="http://schemas.microsoft.com/office/drawing/2014/main" val="577506831"/>
                    </a:ext>
                  </a:extLst>
                </a:gridCol>
              </a:tblGrid>
              <a:tr h="370840">
                <a:tc>
                  <a:txBody>
                    <a:bodyPr/>
                    <a:lstStyle/>
                    <a:p>
                      <a:pPr algn="ctr"/>
                      <a:r>
                        <a:rPr lang="en-AU" sz="1200" dirty="0"/>
                        <a:t>ICF ID</a:t>
                      </a:r>
                    </a:p>
                  </a:txBody>
                  <a:tcPr/>
                </a:tc>
                <a:tc>
                  <a:txBody>
                    <a:bodyPr/>
                    <a:lstStyle/>
                    <a:p>
                      <a:pPr algn="ctr"/>
                      <a:r>
                        <a:rPr lang="en-AU" sz="1200" dirty="0"/>
                        <a:t>Description</a:t>
                      </a:r>
                    </a:p>
                  </a:txBody>
                  <a:tcPr/>
                </a:tc>
                <a:tc>
                  <a:txBody>
                    <a:bodyPr/>
                    <a:lstStyle/>
                    <a:p>
                      <a:pPr algn="ctr"/>
                      <a:r>
                        <a:rPr lang="en-AU" sz="1200" dirty="0"/>
                        <a:t>Document Impacted</a:t>
                      </a:r>
                    </a:p>
                  </a:txBody>
                  <a:tcPr/>
                </a:tc>
                <a:extLst>
                  <a:ext uri="{0D108BD9-81ED-4DB2-BD59-A6C34878D82A}">
                    <a16:rowId xmlns:a16="http://schemas.microsoft.com/office/drawing/2014/main" val="1712118184"/>
                  </a:ext>
                </a:extLst>
              </a:tr>
              <a:tr h="370840">
                <a:tc>
                  <a:txBody>
                    <a:bodyPr/>
                    <a:lstStyle/>
                    <a:p>
                      <a:pPr algn="ctr"/>
                      <a:r>
                        <a:rPr lang="en-AU" sz="1200" dirty="0"/>
                        <a:t>013</a:t>
                      </a:r>
                    </a:p>
                  </a:txBody>
                  <a:tcPr/>
                </a:tc>
                <a:tc>
                  <a:txBody>
                    <a:bodyPr/>
                    <a:lstStyle/>
                    <a:p>
                      <a:r>
                        <a:rPr lang="en-AU" sz="1200" dirty="0"/>
                        <a:t>Change Cancellation Timeframe for CR6800</a:t>
                      </a:r>
                    </a:p>
                  </a:txBody>
                  <a:tcPr/>
                </a:tc>
                <a:tc>
                  <a:txBody>
                    <a:bodyPr/>
                    <a:lstStyle/>
                    <a:p>
                      <a:pPr marL="171450" indent="-171450">
                        <a:buFont typeface="Arial" panose="020B0604020202020204" pitchFamily="34" charset="0"/>
                        <a:buChar char="•"/>
                      </a:pPr>
                      <a:r>
                        <a:rPr lang="en-AU" sz="1200" dirty="0"/>
                        <a:t>CATS Procedure</a:t>
                      </a:r>
                    </a:p>
                  </a:txBody>
                  <a:tcPr/>
                </a:tc>
                <a:extLst>
                  <a:ext uri="{0D108BD9-81ED-4DB2-BD59-A6C34878D82A}">
                    <a16:rowId xmlns:a16="http://schemas.microsoft.com/office/drawing/2014/main" val="3024407166"/>
                  </a:ext>
                </a:extLst>
              </a:tr>
              <a:tr h="255405">
                <a:tc>
                  <a:txBody>
                    <a:bodyPr/>
                    <a:lstStyle/>
                    <a:p>
                      <a:pPr algn="ctr"/>
                      <a:r>
                        <a:rPr lang="en-AU" sz="1200" dirty="0"/>
                        <a:t>016</a:t>
                      </a:r>
                    </a:p>
                  </a:txBody>
                  <a:tcPr/>
                </a:tc>
                <a:tc>
                  <a:txBody>
                    <a:bodyPr/>
                    <a:lstStyle/>
                    <a:p>
                      <a:r>
                        <a:rPr lang="en-AU" sz="1200" dirty="0"/>
                        <a:t>Reinstatement of MC Objection of BadParty” for Victorian SMALL NMIs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CATS Procedure</a:t>
                      </a:r>
                    </a:p>
                  </a:txBody>
                  <a:tcPr/>
                </a:tc>
                <a:extLst>
                  <a:ext uri="{0D108BD9-81ED-4DB2-BD59-A6C34878D82A}">
                    <a16:rowId xmlns:a16="http://schemas.microsoft.com/office/drawing/2014/main" val="12671782"/>
                  </a:ext>
                </a:extLst>
              </a:tr>
              <a:tr h="370840">
                <a:tc>
                  <a:txBody>
                    <a:bodyPr/>
                    <a:lstStyle/>
                    <a:p>
                      <a:pPr algn="ctr"/>
                      <a:r>
                        <a:rPr lang="en-AU" sz="1200" dirty="0"/>
                        <a:t>031</a:t>
                      </a:r>
                    </a:p>
                  </a:txBody>
                  <a:tcPr/>
                </a:tc>
                <a:tc>
                  <a:txBody>
                    <a:bodyPr/>
                    <a:lstStyle/>
                    <a:p>
                      <a:r>
                        <a:rPr lang="en-AU" sz="1200" dirty="0"/>
                        <a:t>Revision of definitions of SMALL and LARGE NMI Classifications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CATS Procedure</a:t>
                      </a:r>
                    </a:p>
                  </a:txBody>
                  <a:tcPr/>
                </a:tc>
                <a:extLst>
                  <a:ext uri="{0D108BD9-81ED-4DB2-BD59-A6C34878D82A}">
                    <a16:rowId xmlns:a16="http://schemas.microsoft.com/office/drawing/2014/main" val="2176093970"/>
                  </a:ext>
                </a:extLst>
              </a:tr>
              <a:tr h="370840">
                <a:tc>
                  <a:txBody>
                    <a:bodyPr/>
                    <a:lstStyle/>
                    <a:p>
                      <a:pPr algn="ctr"/>
                      <a:r>
                        <a:rPr lang="en-AU" sz="1200" dirty="0"/>
                        <a:t>049</a:t>
                      </a:r>
                    </a:p>
                  </a:txBody>
                  <a:tcPr/>
                </a:tc>
                <a:tc>
                  <a:txBody>
                    <a:bodyPr/>
                    <a:lstStyle/>
                    <a:p>
                      <a:r>
                        <a:rPr lang="en-AU" sz="1200" dirty="0"/>
                        <a:t>Controlled Load Enumerations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Standing Data for MSATS </a:t>
                      </a:r>
                    </a:p>
                  </a:txBody>
                  <a:tcPr/>
                </a:tc>
                <a:extLst>
                  <a:ext uri="{0D108BD9-81ED-4DB2-BD59-A6C34878D82A}">
                    <a16:rowId xmlns:a16="http://schemas.microsoft.com/office/drawing/2014/main" val="232718289"/>
                  </a:ext>
                </a:extLst>
              </a:tr>
              <a:tr h="370840">
                <a:tc>
                  <a:txBody>
                    <a:bodyPr/>
                    <a:lstStyle/>
                    <a:p>
                      <a:pPr algn="ctr"/>
                      <a:r>
                        <a:rPr lang="en-AU" sz="1200" dirty="0"/>
                        <a:t>053</a:t>
                      </a:r>
                    </a:p>
                  </a:txBody>
                  <a:tcPr/>
                </a:tc>
                <a:tc>
                  <a:txBody>
                    <a:bodyPr/>
                    <a:lstStyle/>
                    <a:p>
                      <a:r>
                        <a:rPr lang="en-AU" sz="1200" dirty="0"/>
                        <a:t>GPS Coordinates Minimum Requirements. Connection configuration clarification</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Standing Data for MSATS </a:t>
                      </a:r>
                    </a:p>
                  </a:txBody>
                  <a:tcPr/>
                </a:tc>
                <a:extLst>
                  <a:ext uri="{0D108BD9-81ED-4DB2-BD59-A6C34878D82A}">
                    <a16:rowId xmlns:a16="http://schemas.microsoft.com/office/drawing/2014/main" val="802309055"/>
                  </a:ext>
                </a:extLst>
              </a:tr>
            </a:tbl>
          </a:graphicData>
        </a:graphic>
      </p:graphicFrame>
      <p:sp>
        <p:nvSpPr>
          <p:cNvPr id="6" name="TextBox 5">
            <a:extLst>
              <a:ext uri="{FF2B5EF4-FFF2-40B4-BE49-F238E27FC236}">
                <a16:creationId xmlns:a16="http://schemas.microsoft.com/office/drawing/2014/main" id="{211FC5E2-2536-4689-BF5C-533F1DA14116}"/>
              </a:ext>
            </a:extLst>
          </p:cNvPr>
          <p:cNvSpPr txBox="1"/>
          <p:nvPr/>
        </p:nvSpPr>
        <p:spPr>
          <a:xfrm>
            <a:off x="351879" y="1315995"/>
            <a:ext cx="2434569" cy="461665"/>
          </a:xfrm>
          <a:prstGeom prst="rect">
            <a:avLst/>
          </a:prstGeom>
          <a:noFill/>
        </p:spPr>
        <p:txBody>
          <a:bodyPr wrap="square" rtlCol="0">
            <a:spAutoFit/>
          </a:bodyPr>
          <a:lstStyle/>
          <a:p>
            <a:r>
              <a:rPr lang="en-AU" sz="2400" dirty="0">
                <a:solidFill>
                  <a:srgbClr val="FF0000"/>
                </a:solidFill>
              </a:rPr>
              <a:t>November 2022:</a:t>
            </a:r>
          </a:p>
        </p:txBody>
      </p:sp>
      <p:sp>
        <p:nvSpPr>
          <p:cNvPr id="7" name="TextBox 6">
            <a:extLst>
              <a:ext uri="{FF2B5EF4-FFF2-40B4-BE49-F238E27FC236}">
                <a16:creationId xmlns:a16="http://schemas.microsoft.com/office/drawing/2014/main" id="{86950ED8-69DB-4023-8B42-6A5E44EF67F8}"/>
              </a:ext>
            </a:extLst>
          </p:cNvPr>
          <p:cNvSpPr txBox="1"/>
          <p:nvPr/>
        </p:nvSpPr>
        <p:spPr>
          <a:xfrm>
            <a:off x="348934" y="6413698"/>
            <a:ext cx="10732131" cy="307777"/>
          </a:xfrm>
          <a:prstGeom prst="rect">
            <a:avLst/>
          </a:prstGeom>
          <a:noFill/>
        </p:spPr>
        <p:txBody>
          <a:bodyPr wrap="square" rtlCol="0">
            <a:spAutoFit/>
          </a:bodyPr>
          <a:lstStyle/>
          <a:p>
            <a:r>
              <a:rPr lang="en-AU" sz="1400" dirty="0"/>
              <a:t>* Please note that the above summary only contains ERCF initiated changes and does not include other initiatives such as MCPI, MSDR, GS, etc.</a:t>
            </a:r>
          </a:p>
        </p:txBody>
      </p:sp>
    </p:spTree>
    <p:extLst>
      <p:ext uri="{BB962C8B-B14F-4D97-AF65-F5344CB8AC3E}">
        <p14:creationId xmlns:p14="http://schemas.microsoft.com/office/powerpoint/2010/main" val="443997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97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FD8D-C328-4454-9928-4D1A3AB1803B}"/>
              </a:ext>
            </a:extLst>
          </p:cNvPr>
          <p:cNvSpPr>
            <a:spLocks noGrp="1"/>
          </p:cNvSpPr>
          <p:nvPr>
            <p:ph type="title"/>
          </p:nvPr>
        </p:nvSpPr>
        <p:spPr/>
        <p:txBody>
          <a:bodyPr/>
          <a:lstStyle/>
          <a:p>
            <a:r>
              <a:rPr lang="en-AU" dirty="0"/>
              <a:t>Online forum housekeeping</a:t>
            </a:r>
          </a:p>
        </p:txBody>
      </p:sp>
      <p:sp>
        <p:nvSpPr>
          <p:cNvPr id="3" name="Content Placeholder 2">
            <a:extLst>
              <a:ext uri="{FF2B5EF4-FFF2-40B4-BE49-F238E27FC236}">
                <a16:creationId xmlns:a16="http://schemas.microsoft.com/office/drawing/2014/main" id="{3B4217CD-5721-44D1-BA6E-25E6B93BBE72}"/>
              </a:ext>
            </a:extLst>
          </p:cNvPr>
          <p:cNvSpPr>
            <a:spLocks noGrp="1"/>
          </p:cNvSpPr>
          <p:nvPr>
            <p:ph idx="1"/>
          </p:nvPr>
        </p:nvSpPr>
        <p:spPr>
          <a:xfrm>
            <a:off x="550191" y="1733798"/>
            <a:ext cx="10727409" cy="4086906"/>
          </a:xfrm>
        </p:spPr>
        <p:txBody>
          <a:bodyPr>
            <a:normAutofit fontScale="62500" lnSpcReduction="20000"/>
          </a:bodyPr>
          <a:lstStyle/>
          <a:p>
            <a:pPr marL="514350" indent="-514350">
              <a:lnSpc>
                <a:spcPct val="120000"/>
              </a:lnSpc>
              <a:buFont typeface="+mj-lt"/>
              <a:buAutoNum type="arabicPeriod"/>
            </a:pPr>
            <a:r>
              <a:rPr lang="en-AU" dirty="0"/>
              <a:t>Please mute your microphone, this helps with audio quality as background noises distract from the information being shared.</a:t>
            </a:r>
          </a:p>
          <a:p>
            <a:pPr marL="514350" indent="-514350">
              <a:lnSpc>
                <a:spcPct val="120000"/>
              </a:lnSpc>
              <a:buFont typeface="+mj-lt"/>
              <a:buAutoNum type="arabicPeriod"/>
            </a:pPr>
            <a:r>
              <a:rPr lang="en-AU" dirty="0"/>
              <a:t>Video is optional, but having it turned off helps with performance and minimises distractions.</a:t>
            </a:r>
          </a:p>
          <a:p>
            <a:pPr marL="514350" indent="-514350">
              <a:lnSpc>
                <a:spcPct val="120000"/>
              </a:lnSpc>
              <a:buFont typeface="+mj-lt"/>
              <a:buAutoNum type="arabicPeriod"/>
            </a:pPr>
            <a:r>
              <a:rPr lang="en-AU" dirty="0"/>
              <a:t>We ask that you utilise the Chat function for any questions or comments you may have. This aids note keeping and keeps discussions flowing smoothly. </a:t>
            </a:r>
          </a:p>
          <a:p>
            <a:pPr marL="514350" indent="-514350">
              <a:lnSpc>
                <a:spcPct val="120000"/>
              </a:lnSpc>
              <a:buFont typeface="+mj-lt"/>
              <a:buAutoNum type="arabicPeriod"/>
            </a:pPr>
            <a:r>
              <a:rPr lang="en-AU" dirty="0"/>
              <a:t>Raise your hand if you wish to speak to an item. This keeps conversations orderly. </a:t>
            </a:r>
          </a:p>
          <a:p>
            <a:pPr marL="514350" indent="-514350">
              <a:lnSpc>
                <a:spcPct val="120000"/>
              </a:lnSpc>
              <a:buFont typeface="+mj-lt"/>
              <a:buAutoNum type="arabicPeriod"/>
            </a:pPr>
            <a:r>
              <a:rPr lang="en-AU" dirty="0"/>
              <a:t>If you have dialled in via phone, please email ERCF@aemo.com.au your name and organisation for our records.</a:t>
            </a:r>
          </a:p>
          <a:p>
            <a:pPr marL="514350" indent="-514350">
              <a:lnSpc>
                <a:spcPct val="120000"/>
              </a:lnSpc>
              <a:buFont typeface="+mj-lt"/>
              <a:buAutoNum type="arabicPeriod"/>
            </a:pPr>
            <a:r>
              <a:rPr lang="en-AU" dirty="0"/>
              <a:t>If you name appears abbreviated on Teams, please add your name and organisation to the chat for our records.</a:t>
            </a:r>
          </a:p>
          <a:p>
            <a:pPr marL="514350" indent="-514350">
              <a:lnSpc>
                <a:spcPct val="120000"/>
              </a:lnSpc>
              <a:buFont typeface="+mj-lt"/>
              <a:buAutoNum type="arabicPeriod"/>
            </a:pPr>
            <a:r>
              <a:rPr lang="en-AU" dirty="0"/>
              <a:t>Be respectful of all participants and the process. </a:t>
            </a:r>
          </a:p>
        </p:txBody>
      </p:sp>
      <p:sp>
        <p:nvSpPr>
          <p:cNvPr id="4" name="Slide Number Placeholder 3">
            <a:extLst>
              <a:ext uri="{FF2B5EF4-FFF2-40B4-BE49-F238E27FC236}">
                <a16:creationId xmlns:a16="http://schemas.microsoft.com/office/drawing/2014/main" id="{C22DEBBE-D4F0-4A5A-ABCF-58D746961B97}"/>
              </a:ext>
            </a:extLst>
          </p:cNvPr>
          <p:cNvSpPr>
            <a:spLocks noGrp="1"/>
          </p:cNvSpPr>
          <p:nvPr>
            <p:ph type="sldNum" sz="quarter" idx="12"/>
          </p:nvPr>
        </p:nvSpPr>
        <p:spPr/>
        <p:txBody>
          <a:bodyPr/>
          <a:lstStyle/>
          <a:p>
            <a:fld id="{713AB538-E724-0A46-AEB0-E520B1BBAFEE}" type="slidenum">
              <a:rPr lang="en-US" smtClean="0"/>
              <a:t>3</a:t>
            </a:fld>
            <a:endParaRPr lang="en-US" dirty="0"/>
          </a:p>
        </p:txBody>
      </p:sp>
    </p:spTree>
    <p:extLst>
      <p:ext uri="{BB962C8B-B14F-4D97-AF65-F5344CB8AC3E}">
        <p14:creationId xmlns:p14="http://schemas.microsoft.com/office/powerpoint/2010/main" val="1256773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1FD8D-C328-4454-9928-4D1A3AB1803B}"/>
              </a:ext>
            </a:extLst>
          </p:cNvPr>
          <p:cNvSpPr>
            <a:spLocks noGrp="1"/>
          </p:cNvSpPr>
          <p:nvPr>
            <p:ph type="title"/>
          </p:nvPr>
        </p:nvSpPr>
        <p:spPr/>
        <p:txBody>
          <a:bodyPr>
            <a:normAutofit fontScale="90000"/>
          </a:bodyPr>
          <a:lstStyle/>
          <a:p>
            <a:r>
              <a:rPr lang="en-AU" dirty="0"/>
              <a:t>AEMO Competition Law </a:t>
            </a:r>
            <a:br>
              <a:rPr lang="en-AU" dirty="0"/>
            </a:br>
            <a:r>
              <a:rPr lang="en-AU" dirty="0"/>
              <a:t>Meeting Protocol</a:t>
            </a:r>
          </a:p>
        </p:txBody>
      </p:sp>
      <p:sp>
        <p:nvSpPr>
          <p:cNvPr id="3" name="Content Placeholder 2">
            <a:extLst>
              <a:ext uri="{FF2B5EF4-FFF2-40B4-BE49-F238E27FC236}">
                <a16:creationId xmlns:a16="http://schemas.microsoft.com/office/drawing/2014/main" id="{3B4217CD-5721-44D1-BA6E-25E6B93BBE72}"/>
              </a:ext>
            </a:extLst>
          </p:cNvPr>
          <p:cNvSpPr>
            <a:spLocks noGrp="1"/>
          </p:cNvSpPr>
          <p:nvPr>
            <p:ph idx="1"/>
          </p:nvPr>
        </p:nvSpPr>
        <p:spPr>
          <a:xfrm>
            <a:off x="550191" y="1846613"/>
            <a:ext cx="10727409" cy="4631418"/>
          </a:xfrm>
        </p:spPr>
        <p:txBody>
          <a:bodyPr>
            <a:normAutofit fontScale="40000" lnSpcReduction="20000"/>
          </a:bodyPr>
          <a:lstStyle/>
          <a:p>
            <a:pPr>
              <a:lnSpc>
                <a:spcPct val="120000"/>
              </a:lnSpc>
            </a:pPr>
            <a:r>
              <a:rPr lang="en-AU" dirty="0"/>
              <a:t>AEMO is committed to complying with all applicable laws, including the Competition and Consumer Act 2010 (CCA). In any dealings with AEMO regarding proposed reforms or other initiatives, all participants agree to adhere to the CCA at all times and to comply with this Protocol. Participants must arrange for their representatives to be briefed on competition law risks and obligations.</a:t>
            </a:r>
          </a:p>
          <a:p>
            <a:pPr>
              <a:lnSpc>
                <a:spcPct val="120000"/>
              </a:lnSpc>
            </a:pPr>
            <a:r>
              <a:rPr lang="en-AU" dirty="0"/>
              <a:t>Participants in AEMO discussions must: </a:t>
            </a:r>
          </a:p>
          <a:p>
            <a:pPr>
              <a:lnSpc>
                <a:spcPct val="120000"/>
              </a:lnSpc>
            </a:pPr>
            <a:r>
              <a:rPr lang="en-AU" dirty="0"/>
              <a:t>Ensure that discussions are limited to the matters contemplated by the agenda for the discussion  </a:t>
            </a:r>
          </a:p>
          <a:p>
            <a:pPr>
              <a:lnSpc>
                <a:spcPct val="120000"/>
              </a:lnSpc>
            </a:pPr>
            <a:r>
              <a:rPr lang="en-AU" dirty="0"/>
              <a:t>Make independent and unilateral decisions about their commercial positions and approach in relation to the matters under discussion with AEMO</a:t>
            </a:r>
          </a:p>
          <a:p>
            <a:pPr>
              <a:lnSpc>
                <a:spcPct val="120000"/>
              </a:lnSpc>
            </a:pPr>
            <a:r>
              <a:rPr lang="en-AU" dirty="0"/>
              <a:t>Immediately and clearly raise an objection with AEMO or the Chair of the meeting if a matter is discussed that the participant is concerned may give rise to competition law risks or a breach of this Protocol</a:t>
            </a:r>
          </a:p>
          <a:p>
            <a:pPr>
              <a:lnSpc>
                <a:spcPct val="120000"/>
              </a:lnSpc>
            </a:pPr>
            <a:r>
              <a:rPr lang="en-AU" dirty="0"/>
              <a:t>Participants in AEMO meetings must not discuss or agree on the following topics:</a:t>
            </a:r>
          </a:p>
          <a:p>
            <a:pPr>
              <a:lnSpc>
                <a:spcPct val="120000"/>
              </a:lnSpc>
            </a:pPr>
            <a:r>
              <a:rPr lang="en-AU" dirty="0"/>
              <a:t>Which customers they will supply or market to</a:t>
            </a:r>
          </a:p>
          <a:p>
            <a:pPr>
              <a:lnSpc>
                <a:spcPct val="120000"/>
              </a:lnSpc>
            </a:pPr>
            <a:r>
              <a:rPr lang="en-AU" dirty="0"/>
              <a:t>The price or other terms at which Participants will supply</a:t>
            </a:r>
          </a:p>
          <a:p>
            <a:pPr>
              <a:lnSpc>
                <a:spcPct val="120000"/>
              </a:lnSpc>
            </a:pPr>
            <a:r>
              <a:rPr lang="en-AU" dirty="0"/>
              <a:t>Bids or tenders, including the nature of a bid that a Participant intends to make or whether the Participant will participate in the bid</a:t>
            </a:r>
          </a:p>
          <a:p>
            <a:pPr>
              <a:lnSpc>
                <a:spcPct val="120000"/>
              </a:lnSpc>
            </a:pPr>
            <a:r>
              <a:rPr lang="en-AU" dirty="0"/>
              <a:t>Which suppliers Participants will acquire from (or the price or other terms on which they acquire goods or services)</a:t>
            </a:r>
          </a:p>
          <a:p>
            <a:pPr>
              <a:lnSpc>
                <a:spcPct val="120000"/>
              </a:lnSpc>
            </a:pPr>
            <a:r>
              <a:rPr lang="en-AU" dirty="0"/>
              <a:t>Refusing to supply a person or company access to any products, services or inputs they require</a:t>
            </a:r>
          </a:p>
          <a:p>
            <a:pPr marL="0" indent="0">
              <a:lnSpc>
                <a:spcPct val="120000"/>
              </a:lnSpc>
              <a:buNone/>
            </a:pPr>
            <a:r>
              <a:rPr lang="en-AU" dirty="0"/>
              <a:t>Under no circumstances must Participants share Competitively Sensitive Information. Competitively Sensitive Information means confidential information relating to a Participant which if disclosed to a competitor could affect its current or future commercial strategies, such as pricing information, customer terms and conditions, supply terms and conditions, sales, marketing or procurement strategies, product development, margins, costs, capacity or production planning.</a:t>
            </a:r>
          </a:p>
        </p:txBody>
      </p:sp>
      <p:sp>
        <p:nvSpPr>
          <p:cNvPr id="4" name="Slide Number Placeholder 3">
            <a:extLst>
              <a:ext uri="{FF2B5EF4-FFF2-40B4-BE49-F238E27FC236}">
                <a16:creationId xmlns:a16="http://schemas.microsoft.com/office/drawing/2014/main" id="{C22DEBBE-D4F0-4A5A-ABCF-58D746961B97}"/>
              </a:ext>
            </a:extLst>
          </p:cNvPr>
          <p:cNvSpPr>
            <a:spLocks noGrp="1"/>
          </p:cNvSpPr>
          <p:nvPr>
            <p:ph type="sldNum" sz="quarter" idx="12"/>
          </p:nvPr>
        </p:nvSpPr>
        <p:spPr/>
        <p:txBody>
          <a:bodyPr/>
          <a:lstStyle/>
          <a:p>
            <a:fld id="{713AB538-E724-0A46-AEB0-E520B1BBAFEE}" type="slidenum">
              <a:rPr lang="en-US" smtClean="0"/>
              <a:t>4</a:t>
            </a:fld>
            <a:endParaRPr lang="en-US" dirty="0"/>
          </a:p>
        </p:txBody>
      </p:sp>
    </p:spTree>
    <p:extLst>
      <p:ext uri="{BB962C8B-B14F-4D97-AF65-F5344CB8AC3E}">
        <p14:creationId xmlns:p14="http://schemas.microsoft.com/office/powerpoint/2010/main" val="27320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64E74-D269-C146-B4E5-2DFE60494038}"/>
              </a:ext>
            </a:extLst>
          </p:cNvPr>
          <p:cNvSpPr>
            <a:spLocks noGrp="1"/>
          </p:cNvSpPr>
          <p:nvPr>
            <p:ph idx="1"/>
          </p:nvPr>
        </p:nvSpPr>
        <p:spPr>
          <a:xfrm>
            <a:off x="550191" y="1607708"/>
            <a:ext cx="10781838" cy="4086906"/>
          </a:xfrm>
        </p:spPr>
        <p:txBody>
          <a:bodyPr vert="horz" lIns="91440" tIns="45720" rIns="91440" bIns="45720" rtlCol="0" anchor="t">
            <a:normAutofit/>
          </a:bodyPr>
          <a:lstStyle/>
          <a:p>
            <a:pPr marL="514350" indent="-514350">
              <a:lnSpc>
                <a:spcPct val="114000"/>
              </a:lnSpc>
              <a:buFont typeface="+mj-lt"/>
              <a:buAutoNum type="arabicPeriod"/>
            </a:pPr>
            <a:r>
              <a:rPr lang="en-US" sz="2400" dirty="0"/>
              <a:t>Welcome &amp; agenda</a:t>
            </a:r>
          </a:p>
          <a:p>
            <a:pPr marL="514350" indent="-514350">
              <a:lnSpc>
                <a:spcPct val="113999"/>
              </a:lnSpc>
              <a:buAutoNum type="arabicPeriod"/>
            </a:pPr>
            <a:r>
              <a:rPr lang="en-US" sz="2400" dirty="0">
                <a:latin typeface="Arial Nova"/>
              </a:rPr>
              <a:t>ICF Register Update</a:t>
            </a:r>
            <a:endParaRPr lang="en-US" dirty="0"/>
          </a:p>
          <a:p>
            <a:pPr marL="514350" indent="-514350">
              <a:lnSpc>
                <a:spcPct val="114000"/>
              </a:lnSpc>
              <a:buFont typeface="+mj-lt"/>
              <a:buAutoNum type="arabicPeriod"/>
            </a:pPr>
            <a:r>
              <a:rPr lang="en-US" sz="2400" dirty="0"/>
              <a:t>Subgroup Updates</a:t>
            </a:r>
          </a:p>
          <a:p>
            <a:pPr marL="514350" indent="-514350">
              <a:lnSpc>
                <a:spcPct val="114000"/>
              </a:lnSpc>
              <a:buFont typeface="+mj-lt"/>
              <a:buAutoNum type="arabicPeriod"/>
            </a:pPr>
            <a:r>
              <a:rPr lang="en-US" sz="2400" dirty="0"/>
              <a:t>Consultations Update</a:t>
            </a:r>
          </a:p>
          <a:p>
            <a:pPr marL="514350" indent="-514350">
              <a:lnSpc>
                <a:spcPct val="114000"/>
              </a:lnSpc>
              <a:buFont typeface="+mj-lt"/>
              <a:buAutoNum type="arabicPeriod"/>
            </a:pPr>
            <a:r>
              <a:rPr lang="en-AU" sz="2400" dirty="0"/>
              <a:t>General Business​ and Next Steps</a:t>
            </a:r>
          </a:p>
          <a:p>
            <a:pPr lvl="1">
              <a:lnSpc>
                <a:spcPct val="114000"/>
              </a:lnSpc>
            </a:pPr>
            <a:r>
              <a:rPr lang="en-AU" sz="2000" dirty="0"/>
              <a:t>Procedures and documents published to AEMO’s website</a:t>
            </a:r>
          </a:p>
          <a:p>
            <a:pPr marL="514350" indent="-514350">
              <a:lnSpc>
                <a:spcPct val="114000"/>
              </a:lnSpc>
              <a:buFont typeface="+mj-lt"/>
              <a:buAutoNum type="arabicPeriod"/>
            </a:pPr>
            <a:r>
              <a:rPr lang="en-AU" sz="2400" dirty="0"/>
              <a:t>Appendix</a:t>
            </a:r>
          </a:p>
          <a:p>
            <a:pPr lvl="1">
              <a:lnSpc>
                <a:spcPct val="114000"/>
              </a:lnSpc>
            </a:pPr>
            <a:r>
              <a:rPr lang="en-AU" sz="2000" dirty="0"/>
              <a:t>ERCF Release Summary</a:t>
            </a:r>
          </a:p>
          <a:p>
            <a:pPr marL="0" indent="0">
              <a:buNone/>
            </a:pPr>
            <a:endParaRPr lang="en-US" dirty="0"/>
          </a:p>
        </p:txBody>
      </p:sp>
      <p:sp>
        <p:nvSpPr>
          <p:cNvPr id="5" name="Slide Number Placeholder 4">
            <a:extLst>
              <a:ext uri="{FF2B5EF4-FFF2-40B4-BE49-F238E27FC236}">
                <a16:creationId xmlns:a16="http://schemas.microsoft.com/office/drawing/2014/main" id="{7E1221EE-EAA1-D742-87AD-02A2EB9E3979}"/>
              </a:ext>
            </a:extLst>
          </p:cNvPr>
          <p:cNvSpPr>
            <a:spLocks noGrp="1"/>
          </p:cNvSpPr>
          <p:nvPr>
            <p:ph type="sldNum" sz="quarter" idx="12"/>
          </p:nvPr>
        </p:nvSpPr>
        <p:spPr/>
        <p:txBody>
          <a:bodyPr/>
          <a:lstStyle/>
          <a:p>
            <a:fld id="{713AB538-E724-0A46-AEB0-E520B1BBAFEE}" type="slidenum">
              <a:rPr lang="en-US" smtClean="0"/>
              <a:t>5</a:t>
            </a:fld>
            <a:endParaRPr lang="en-US" dirty="0"/>
          </a:p>
        </p:txBody>
      </p:sp>
      <p:sp>
        <p:nvSpPr>
          <p:cNvPr id="2" name="Title 1">
            <a:extLst>
              <a:ext uri="{FF2B5EF4-FFF2-40B4-BE49-F238E27FC236}">
                <a16:creationId xmlns:a16="http://schemas.microsoft.com/office/drawing/2014/main" id="{A826D7B5-4002-7B49-9CAD-99FE99DBF511}"/>
              </a:ext>
            </a:extLst>
          </p:cNvPr>
          <p:cNvSpPr>
            <a:spLocks noGrp="1"/>
          </p:cNvSpPr>
          <p:nvPr>
            <p:ph type="title"/>
          </p:nvPr>
        </p:nvSpPr>
        <p:spPr>
          <a:xfrm>
            <a:off x="550191" y="561859"/>
            <a:ext cx="9887917" cy="1051787"/>
          </a:xfrm>
        </p:spPr>
        <p:txBody>
          <a:bodyPr>
            <a:normAutofit/>
          </a:bodyPr>
          <a:lstStyle/>
          <a:p>
            <a:r>
              <a:rPr lang="en-US" sz="4000" dirty="0"/>
              <a:t>Agenda</a:t>
            </a:r>
          </a:p>
        </p:txBody>
      </p:sp>
    </p:spTree>
    <p:extLst>
      <p:ext uri="{BB962C8B-B14F-4D97-AF65-F5344CB8AC3E}">
        <p14:creationId xmlns:p14="http://schemas.microsoft.com/office/powerpoint/2010/main" val="54268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0811-24AA-487D-B426-6A6D08E6FD3B}"/>
              </a:ext>
            </a:extLst>
          </p:cNvPr>
          <p:cNvSpPr>
            <a:spLocks noGrp="1"/>
          </p:cNvSpPr>
          <p:nvPr>
            <p:ph type="ctrTitle"/>
          </p:nvPr>
        </p:nvSpPr>
        <p:spPr/>
        <p:txBody>
          <a:bodyPr/>
          <a:lstStyle/>
          <a:p>
            <a:r>
              <a:rPr lang="en-AU" dirty="0"/>
              <a:t>ICF Register Update</a:t>
            </a:r>
          </a:p>
        </p:txBody>
      </p:sp>
      <p:sp>
        <p:nvSpPr>
          <p:cNvPr id="3" name="Subtitle 2">
            <a:extLst>
              <a:ext uri="{FF2B5EF4-FFF2-40B4-BE49-F238E27FC236}">
                <a16:creationId xmlns:a16="http://schemas.microsoft.com/office/drawing/2014/main" id="{EC0CAB50-36F7-431A-8183-360E9BC3081F}"/>
              </a:ext>
            </a:extLst>
          </p:cNvPr>
          <p:cNvSpPr>
            <a:spLocks noGrp="1"/>
          </p:cNvSpPr>
          <p:nvPr>
            <p:ph type="subTitle" idx="1"/>
          </p:nvPr>
        </p:nvSpPr>
        <p:spPr/>
        <p:txBody>
          <a:bodyPr/>
          <a:lstStyle/>
          <a:p>
            <a:r>
              <a:rPr lang="en-AU" dirty="0">
                <a:solidFill>
                  <a:schemeClr val="bg1"/>
                </a:solidFill>
              </a:rPr>
              <a:t>Blaine Miner</a:t>
            </a:r>
          </a:p>
        </p:txBody>
      </p:sp>
    </p:spTree>
    <p:extLst>
      <p:ext uri="{BB962C8B-B14F-4D97-AF65-F5344CB8AC3E}">
        <p14:creationId xmlns:p14="http://schemas.microsoft.com/office/powerpoint/2010/main" val="3095622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ICF Register Update</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7</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extLst>
              <p:ext uri="{D42A27DB-BD31-4B8C-83A1-F6EECF244321}">
                <p14:modId xmlns:p14="http://schemas.microsoft.com/office/powerpoint/2010/main" val="1330364298"/>
              </p:ext>
            </p:extLst>
          </p:nvPr>
        </p:nvGraphicFramePr>
        <p:xfrm>
          <a:off x="345703" y="1444061"/>
          <a:ext cx="11167425" cy="4119880"/>
        </p:xfrm>
        <a:graphic>
          <a:graphicData uri="http://schemas.openxmlformats.org/drawingml/2006/table">
            <a:tbl>
              <a:tblPr firstRow="1" bandRow="1">
                <a:tableStyleId>{5C22544A-7EE6-4342-B048-85BDC9FD1C3A}</a:tableStyleId>
              </a:tblPr>
              <a:tblGrid>
                <a:gridCol w="1767302">
                  <a:extLst>
                    <a:ext uri="{9D8B030D-6E8A-4147-A177-3AD203B41FA5}">
                      <a16:colId xmlns:a16="http://schemas.microsoft.com/office/drawing/2014/main" val="1280604933"/>
                    </a:ext>
                  </a:extLst>
                </a:gridCol>
                <a:gridCol w="4275095">
                  <a:extLst>
                    <a:ext uri="{9D8B030D-6E8A-4147-A177-3AD203B41FA5}">
                      <a16:colId xmlns:a16="http://schemas.microsoft.com/office/drawing/2014/main" val="3772542534"/>
                    </a:ext>
                  </a:extLst>
                </a:gridCol>
                <a:gridCol w="1297803">
                  <a:extLst>
                    <a:ext uri="{9D8B030D-6E8A-4147-A177-3AD203B41FA5}">
                      <a16:colId xmlns:a16="http://schemas.microsoft.com/office/drawing/2014/main" val="2830213857"/>
                    </a:ext>
                  </a:extLst>
                </a:gridCol>
                <a:gridCol w="951470">
                  <a:extLst>
                    <a:ext uri="{9D8B030D-6E8A-4147-A177-3AD203B41FA5}">
                      <a16:colId xmlns:a16="http://schemas.microsoft.com/office/drawing/2014/main" val="2290939241"/>
                    </a:ext>
                  </a:extLst>
                </a:gridCol>
                <a:gridCol w="2875755">
                  <a:extLst>
                    <a:ext uri="{9D8B030D-6E8A-4147-A177-3AD203B41FA5}">
                      <a16:colId xmlns:a16="http://schemas.microsoft.com/office/drawing/2014/main" val="467352366"/>
                    </a:ext>
                  </a:extLst>
                </a:gridCol>
              </a:tblGrid>
              <a:tr h="370840">
                <a:tc>
                  <a:txBody>
                    <a:bodyPr/>
                    <a:lstStyle/>
                    <a:p>
                      <a:pPr algn="ctr"/>
                      <a:r>
                        <a:rPr lang="en-AU" sz="1300" dirty="0"/>
                        <a:t>Issue/Change Title</a:t>
                      </a:r>
                    </a:p>
                  </a:txBody>
                  <a:tcPr/>
                </a:tc>
                <a:tc>
                  <a:txBody>
                    <a:bodyPr/>
                    <a:lstStyle/>
                    <a:p>
                      <a:pPr algn="ctr"/>
                      <a:r>
                        <a:rPr lang="en-AU" sz="1300" dirty="0"/>
                        <a:t>Short Description</a:t>
                      </a:r>
                    </a:p>
                  </a:txBody>
                  <a:tcPr/>
                </a:tc>
                <a:tc>
                  <a:txBody>
                    <a:bodyPr/>
                    <a:lstStyle/>
                    <a:p>
                      <a:pPr algn="ctr"/>
                      <a:r>
                        <a:rPr lang="en-AU" sz="1300" dirty="0"/>
                        <a:t>Proponent</a:t>
                      </a:r>
                    </a:p>
                  </a:txBody>
                  <a:tcPr/>
                </a:tc>
                <a:tc>
                  <a:txBody>
                    <a:bodyPr/>
                    <a:lstStyle/>
                    <a:p>
                      <a:pPr algn="ctr"/>
                      <a:r>
                        <a:rPr lang="en-AU" sz="1300" dirty="0"/>
                        <a:t>ICF Ref#</a:t>
                      </a:r>
                    </a:p>
                  </a:txBody>
                  <a:tcPr/>
                </a:tc>
                <a:tc>
                  <a:txBody>
                    <a:bodyPr/>
                    <a:lstStyle/>
                    <a:p>
                      <a:pPr algn="ctr"/>
                      <a:r>
                        <a:rPr lang="en-AU" sz="1300" dirty="0"/>
                        <a:t>Current Status/Update</a:t>
                      </a:r>
                    </a:p>
                  </a:txBody>
                  <a:tcPr/>
                </a:tc>
                <a:extLst>
                  <a:ext uri="{0D108BD9-81ED-4DB2-BD59-A6C34878D82A}">
                    <a16:rowId xmlns:a16="http://schemas.microsoft.com/office/drawing/2014/main" val="1712118184"/>
                  </a:ext>
                </a:extLst>
              </a:tr>
              <a:tr h="370840">
                <a:tc>
                  <a:txBody>
                    <a:bodyPr/>
                    <a:lstStyle/>
                    <a:p>
                      <a:r>
                        <a:rPr lang="en-AU" sz="1300" dirty="0"/>
                        <a:t>ADWNAN Reporting changes</a:t>
                      </a:r>
                    </a:p>
                  </a:txBody>
                  <a:tcPr/>
                </a:tc>
                <a:tc>
                  <a:txBody>
                    <a:bodyPr/>
                    <a:lstStyle/>
                    <a:p>
                      <a:r>
                        <a:rPr lang="en-AU" sz="1300" dirty="0"/>
                        <a:t>Assignment of Interval ADWNANs to MDP in AEMO Performance Reports</a:t>
                      </a:r>
                    </a:p>
                  </a:txBody>
                  <a:tcPr/>
                </a:tc>
                <a:tc>
                  <a:txBody>
                    <a:bodyPr/>
                    <a:lstStyle/>
                    <a:p>
                      <a:pPr algn="ctr"/>
                      <a:r>
                        <a:rPr lang="en-AU" sz="1300" dirty="0"/>
                        <a:t>Jane Hutson, EQ</a:t>
                      </a:r>
                    </a:p>
                  </a:txBody>
                  <a:tcPr/>
                </a:tc>
                <a:tc>
                  <a:txBody>
                    <a:bodyPr/>
                    <a:lstStyle/>
                    <a:p>
                      <a:pPr algn="ctr"/>
                      <a:r>
                        <a:rPr lang="en-AU" sz="1300" dirty="0"/>
                        <a:t>017</a:t>
                      </a:r>
                    </a:p>
                  </a:txBody>
                  <a:tcPr/>
                </a:tc>
                <a:tc>
                  <a:txBody>
                    <a:bodyPr/>
                    <a:lstStyle/>
                    <a:p>
                      <a:r>
                        <a:rPr lang="en-AU" sz="1300" dirty="0"/>
                        <a:t>Final feedback being sought from MDPs prior to the report being implemented in Production (request sent out 26 Apr)</a:t>
                      </a:r>
                    </a:p>
                  </a:txBody>
                  <a:tcPr>
                    <a:solidFill>
                      <a:srgbClr val="FDD26E"/>
                    </a:solidFill>
                  </a:tcPr>
                </a:tc>
                <a:extLst>
                  <a:ext uri="{0D108BD9-81ED-4DB2-BD59-A6C34878D82A}">
                    <a16:rowId xmlns:a16="http://schemas.microsoft.com/office/drawing/2014/main" val="3024407166"/>
                  </a:ext>
                </a:extLst>
              </a:tr>
              <a:tr h="370840">
                <a:tc>
                  <a:txBody>
                    <a:bodyPr/>
                    <a:lstStyle/>
                    <a:p>
                      <a:r>
                        <a:rPr lang="en-AU" sz="1300" dirty="0"/>
                        <a:t>Child NMI standing data quality - TNI and DLF</a:t>
                      </a:r>
                    </a:p>
                  </a:txBody>
                  <a:tcPr/>
                </a:tc>
                <a:tc>
                  <a:txBody>
                    <a:bodyPr/>
                    <a:lstStyle/>
                    <a:p>
                      <a:r>
                        <a:rPr lang="en-AU" sz="1300" dirty="0"/>
                        <a:t>ENM compliance requirement includes maintenance of standing data of Child NMIs – TNI and DLF I. </a:t>
                      </a:r>
                    </a:p>
                    <a:p>
                      <a:r>
                        <a:rPr lang="en-AU" sz="1300" dirty="0"/>
                        <a:t>Child NMI TNI and DLF is directly inherited from parent NMI TNI and DLF for all child NMIs except Child NMIs with site specific TNIs. </a:t>
                      </a:r>
                    </a:p>
                    <a:p>
                      <a:r>
                        <a:rPr lang="en-AU" sz="1300" dirty="0"/>
                        <a:t>ENMs currently do not have visibility on parent NMI standing data and to any changes made on the parent NMI standing data (CRs raised on Parent NMIs). </a:t>
                      </a:r>
                    </a:p>
                    <a:p>
                      <a:r>
                        <a:rPr lang="en-AU" sz="1300" dirty="0"/>
                        <a:t>This results in an issue as the Child NMI TNI and DLF becomes inaccurate when a parent NMI TNI and DLF are changed in the market but not updated to the ENMs. </a:t>
                      </a:r>
                    </a:p>
                    <a:p>
                      <a:r>
                        <a:rPr lang="en-AU" sz="1300" dirty="0"/>
                        <a:t>This affects the Child NMI billing in the market resulting in incorrect billing of consumers. * This also directly affects the SDQ report in MSATS and in turn our ENM compliance report from AEMO.</a:t>
                      </a:r>
                    </a:p>
                  </a:txBody>
                  <a:tcPr/>
                </a:tc>
                <a:tc>
                  <a:txBody>
                    <a:bodyPr/>
                    <a:lstStyle/>
                    <a:p>
                      <a:pPr algn="ctr"/>
                      <a:r>
                        <a:rPr lang="en-AU" sz="1300" dirty="0"/>
                        <a:t>intelenm@energyintel.com.au</a:t>
                      </a:r>
                    </a:p>
                  </a:txBody>
                  <a:tcPr/>
                </a:tc>
                <a:tc>
                  <a:txBody>
                    <a:bodyPr/>
                    <a:lstStyle/>
                    <a:p>
                      <a:pPr algn="ctr"/>
                      <a:r>
                        <a:rPr lang="en-AU" sz="1300" dirty="0"/>
                        <a:t>032</a:t>
                      </a:r>
                    </a:p>
                  </a:txBody>
                  <a:tcPr/>
                </a:tc>
                <a:tc>
                  <a:txBody>
                    <a:bodyPr/>
                    <a:lstStyle/>
                    <a:p>
                      <a:pPr lvl="0">
                        <a:buNone/>
                      </a:pPr>
                      <a:r>
                        <a:rPr lang="en-AU" sz="1300" b="0" i="0" u="none" strike="noStrike" noProof="0" dirty="0">
                          <a:solidFill>
                            <a:schemeClr val="bg1"/>
                          </a:solidFill>
                          <a:latin typeface="+mn-lt"/>
                        </a:rPr>
                        <a:t>Awaiting advice from AEMO’s IT area re implementation, targeting May 2023 release.</a:t>
                      </a:r>
                    </a:p>
                  </a:txBody>
                  <a:tcPr>
                    <a:solidFill>
                      <a:srgbClr val="7C7FAB"/>
                    </a:solidFill>
                  </a:tcPr>
                </a:tc>
                <a:extLst>
                  <a:ext uri="{0D108BD9-81ED-4DB2-BD59-A6C34878D82A}">
                    <a16:rowId xmlns:a16="http://schemas.microsoft.com/office/drawing/2014/main" val="12671782"/>
                  </a:ext>
                </a:extLst>
              </a:tr>
            </a:tbl>
          </a:graphicData>
        </a:graphic>
      </p:graphicFrame>
    </p:spTree>
    <p:extLst>
      <p:ext uri="{BB962C8B-B14F-4D97-AF65-F5344CB8AC3E}">
        <p14:creationId xmlns:p14="http://schemas.microsoft.com/office/powerpoint/2010/main" val="240122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ICF Register Update</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8</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extLst>
              <p:ext uri="{D42A27DB-BD31-4B8C-83A1-F6EECF244321}">
                <p14:modId xmlns:p14="http://schemas.microsoft.com/office/powerpoint/2010/main" val="2032594890"/>
              </p:ext>
            </p:extLst>
          </p:nvPr>
        </p:nvGraphicFramePr>
        <p:xfrm>
          <a:off x="345703" y="1444061"/>
          <a:ext cx="11167425" cy="5186680"/>
        </p:xfrm>
        <a:graphic>
          <a:graphicData uri="http://schemas.openxmlformats.org/drawingml/2006/table">
            <a:tbl>
              <a:tblPr firstRow="1" bandRow="1">
                <a:tableStyleId>{5C22544A-7EE6-4342-B048-85BDC9FD1C3A}</a:tableStyleId>
              </a:tblPr>
              <a:tblGrid>
                <a:gridCol w="1810551">
                  <a:extLst>
                    <a:ext uri="{9D8B030D-6E8A-4147-A177-3AD203B41FA5}">
                      <a16:colId xmlns:a16="http://schemas.microsoft.com/office/drawing/2014/main" val="1280604933"/>
                    </a:ext>
                  </a:extLst>
                </a:gridCol>
                <a:gridCol w="4873938">
                  <a:extLst>
                    <a:ext uri="{9D8B030D-6E8A-4147-A177-3AD203B41FA5}">
                      <a16:colId xmlns:a16="http://schemas.microsoft.com/office/drawing/2014/main" val="3772542534"/>
                    </a:ext>
                  </a:extLst>
                </a:gridCol>
                <a:gridCol w="1162338">
                  <a:extLst>
                    <a:ext uri="{9D8B030D-6E8A-4147-A177-3AD203B41FA5}">
                      <a16:colId xmlns:a16="http://schemas.microsoft.com/office/drawing/2014/main" val="2830213857"/>
                    </a:ext>
                  </a:extLst>
                </a:gridCol>
                <a:gridCol w="821724">
                  <a:extLst>
                    <a:ext uri="{9D8B030D-6E8A-4147-A177-3AD203B41FA5}">
                      <a16:colId xmlns:a16="http://schemas.microsoft.com/office/drawing/2014/main" val="2290939241"/>
                    </a:ext>
                  </a:extLst>
                </a:gridCol>
                <a:gridCol w="2498874">
                  <a:extLst>
                    <a:ext uri="{9D8B030D-6E8A-4147-A177-3AD203B41FA5}">
                      <a16:colId xmlns:a16="http://schemas.microsoft.com/office/drawing/2014/main" val="467352366"/>
                    </a:ext>
                  </a:extLst>
                </a:gridCol>
              </a:tblGrid>
              <a:tr h="370840">
                <a:tc>
                  <a:txBody>
                    <a:bodyPr/>
                    <a:lstStyle/>
                    <a:p>
                      <a:pPr algn="ctr"/>
                      <a:r>
                        <a:rPr lang="en-AU" sz="1300" dirty="0"/>
                        <a:t>Issue/Change Title</a:t>
                      </a:r>
                    </a:p>
                  </a:txBody>
                  <a:tcPr/>
                </a:tc>
                <a:tc>
                  <a:txBody>
                    <a:bodyPr/>
                    <a:lstStyle/>
                    <a:p>
                      <a:pPr algn="ctr"/>
                      <a:r>
                        <a:rPr lang="en-AU" sz="1300" dirty="0"/>
                        <a:t>Short Description</a:t>
                      </a:r>
                    </a:p>
                  </a:txBody>
                  <a:tcPr/>
                </a:tc>
                <a:tc>
                  <a:txBody>
                    <a:bodyPr/>
                    <a:lstStyle/>
                    <a:p>
                      <a:pPr algn="ctr"/>
                      <a:r>
                        <a:rPr lang="en-AU" sz="1300" dirty="0"/>
                        <a:t>Proponent</a:t>
                      </a:r>
                    </a:p>
                  </a:txBody>
                  <a:tcPr/>
                </a:tc>
                <a:tc>
                  <a:txBody>
                    <a:bodyPr/>
                    <a:lstStyle/>
                    <a:p>
                      <a:pPr algn="ctr"/>
                      <a:r>
                        <a:rPr lang="en-AU" sz="1300" dirty="0"/>
                        <a:t>ICF Ref#</a:t>
                      </a:r>
                    </a:p>
                  </a:txBody>
                  <a:tcPr/>
                </a:tc>
                <a:tc>
                  <a:txBody>
                    <a:bodyPr/>
                    <a:lstStyle/>
                    <a:p>
                      <a:pPr algn="ctr"/>
                      <a:r>
                        <a:rPr lang="en-AU" sz="1300" dirty="0"/>
                        <a:t>Current Status/Update</a:t>
                      </a:r>
                    </a:p>
                  </a:txBody>
                  <a:tcPr/>
                </a:tc>
                <a:extLst>
                  <a:ext uri="{0D108BD9-81ED-4DB2-BD59-A6C34878D82A}">
                    <a16:rowId xmlns:a16="http://schemas.microsoft.com/office/drawing/2014/main" val="1712118184"/>
                  </a:ext>
                </a:extLst>
              </a:tr>
              <a:tr h="370840">
                <a:tc>
                  <a:txBody>
                    <a:bodyPr/>
                    <a:lstStyle/>
                    <a:p>
                      <a:r>
                        <a:rPr lang="en-AU" sz="1300" dirty="0"/>
                        <a:t>New Substitution method</a:t>
                      </a:r>
                    </a:p>
                  </a:txBody>
                  <a:tcPr/>
                </a:tc>
                <a:tc>
                  <a:txBody>
                    <a:bodyPr/>
                    <a:lstStyle/>
                    <a:p>
                      <a:r>
                        <a:rPr lang="en-AU" sz="1300" dirty="0"/>
                        <a:t>Currently MDP’s are largely limited to the substitution methodologies in the Metrology Procedure Part B which can drive an inaccurate consumption.  </a:t>
                      </a:r>
                    </a:p>
                    <a:p>
                      <a:r>
                        <a:rPr lang="en-AU" sz="1300" dirty="0"/>
                        <a:t>MDPs need a substitution / estimation methodology which allows them the ability to adjust metering data by factors to ensure that it aligns with actual consumption without the need to obtain all participants permissions.</a:t>
                      </a:r>
                    </a:p>
                  </a:txBody>
                  <a:tcPr/>
                </a:tc>
                <a:tc>
                  <a:txBody>
                    <a:bodyPr/>
                    <a:lstStyle/>
                    <a:p>
                      <a:pPr algn="ctr"/>
                      <a:r>
                        <a:rPr lang="en-AU" sz="1300" dirty="0"/>
                        <a:t>Mark Riley (AGL)</a:t>
                      </a:r>
                    </a:p>
                    <a:p>
                      <a:pPr algn="ctr"/>
                      <a:r>
                        <a:rPr lang="en-AU" sz="1300" dirty="0"/>
                        <a:t>Shaun Cupitt (Alinta)</a:t>
                      </a:r>
                    </a:p>
                  </a:txBody>
                  <a:tcPr/>
                </a:tc>
                <a:tc>
                  <a:txBody>
                    <a:bodyPr/>
                    <a:lstStyle/>
                    <a:p>
                      <a:pPr algn="ctr"/>
                      <a:r>
                        <a:rPr lang="en-AU" sz="1300" dirty="0"/>
                        <a:t>044</a:t>
                      </a:r>
                    </a:p>
                  </a:txBody>
                  <a:tcPr/>
                </a:tc>
                <a:tc>
                  <a:txBody>
                    <a:bodyPr/>
                    <a:lstStyle/>
                    <a:p>
                      <a:r>
                        <a:rPr lang="en-AU" sz="1300" dirty="0">
                          <a:solidFill>
                            <a:srgbClr val="FF0000"/>
                          </a:solidFill>
                        </a:rPr>
                        <a:t>MDP Working Group feedback: </a:t>
                      </a:r>
                    </a:p>
                    <a:p>
                      <a:r>
                        <a:rPr lang="en-AU" sz="1300" dirty="0"/>
                        <a:t>The proposed methodology was not supported by most MDPs. MDPs believe that the existing Substitution Types specified in Met Part B can accommodate the scenarios mentioned in the ICF.</a:t>
                      </a:r>
                    </a:p>
                  </a:txBody>
                  <a:tcPr>
                    <a:solidFill>
                      <a:srgbClr val="FDD26E"/>
                    </a:solidFill>
                  </a:tcPr>
                </a:tc>
                <a:extLst>
                  <a:ext uri="{0D108BD9-81ED-4DB2-BD59-A6C34878D82A}">
                    <a16:rowId xmlns:a16="http://schemas.microsoft.com/office/drawing/2014/main" val="4039265902"/>
                  </a:ext>
                </a:extLst>
              </a:tr>
              <a:tr h="370840">
                <a:tc>
                  <a:txBody>
                    <a:bodyPr/>
                    <a:lstStyle/>
                    <a:p>
                      <a:r>
                        <a:rPr lang="en-AU" sz="1300" dirty="0"/>
                        <a:t>Updating Network Tariff for a Greenfield NMI</a:t>
                      </a:r>
                    </a:p>
                  </a:txBody>
                  <a:tcPr/>
                </a:tc>
                <a:tc>
                  <a:txBody>
                    <a:bodyPr/>
                    <a:lstStyle/>
                    <a:p>
                      <a:r>
                        <a:rPr lang="en-AU" sz="1300" dirty="0"/>
                        <a:t>Configuration change to validation in MSATS on the CR3101 to allow the CR3101 to continue rather than reject on a Greenfield NMI. </a:t>
                      </a:r>
                    </a:p>
                  </a:txBody>
                  <a:tcPr/>
                </a:tc>
                <a:tc>
                  <a:txBody>
                    <a:bodyPr/>
                    <a:lstStyle/>
                    <a:p>
                      <a:pPr algn="ctr"/>
                      <a:r>
                        <a:rPr lang="en-AU" sz="1300" dirty="0"/>
                        <a:t>Laura Peirano (UE)</a:t>
                      </a:r>
                    </a:p>
                  </a:txBody>
                  <a:tcPr/>
                </a:tc>
                <a:tc>
                  <a:txBody>
                    <a:bodyPr/>
                    <a:lstStyle/>
                    <a:p>
                      <a:pPr algn="ctr"/>
                      <a:r>
                        <a:rPr lang="en-AU" sz="1300" dirty="0"/>
                        <a:t>047</a:t>
                      </a:r>
                    </a:p>
                  </a:txBody>
                  <a:tcPr/>
                </a:tc>
                <a:tc>
                  <a:txBody>
                    <a:bodyPr/>
                    <a:lstStyle/>
                    <a:p>
                      <a:pPr lvl="0">
                        <a:buNone/>
                      </a:pPr>
                      <a:r>
                        <a:rPr lang="en-AU" sz="1300" b="0" i="0" u="none" strike="noStrike" noProof="0" dirty="0">
                          <a:solidFill>
                            <a:schemeClr val="bg1"/>
                          </a:solidFill>
                          <a:latin typeface="+mn-lt"/>
                        </a:rPr>
                        <a:t>Awaiting advice from AEMO’s IT area re implementation, targeting May 2023 release.</a:t>
                      </a:r>
                    </a:p>
                  </a:txBody>
                  <a:tcPr>
                    <a:solidFill>
                      <a:srgbClr val="7C7FAB"/>
                    </a:solidFill>
                  </a:tcPr>
                </a:tc>
                <a:extLst>
                  <a:ext uri="{0D108BD9-81ED-4DB2-BD59-A6C34878D82A}">
                    <a16:rowId xmlns:a16="http://schemas.microsoft.com/office/drawing/2014/main" val="2244534032"/>
                  </a:ext>
                </a:extLst>
              </a:tr>
              <a:tr h="370840">
                <a:tc>
                  <a:txBody>
                    <a:bodyPr/>
                    <a:lstStyle/>
                    <a:p>
                      <a:r>
                        <a:rPr lang="en-AU" sz="1300" dirty="0"/>
                        <a:t>NMI Status Updates </a:t>
                      </a:r>
                    </a:p>
                  </a:txBody>
                  <a:tcPr/>
                </a:tc>
                <a:tc>
                  <a:txBody>
                    <a:bodyPr/>
                    <a:lstStyle/>
                    <a:p>
                      <a:r>
                        <a:rPr lang="en-AU" sz="1300" dirty="0"/>
                        <a:t>Proposes more explicit obligations regarding LNSPs reflecting NMI status energisations/de-energisations in MSATS regardless of the mechanism that triggered the status and this trigger point being from when LNSPs are advised of said status.</a:t>
                      </a:r>
                    </a:p>
                  </a:txBody>
                  <a:tcPr/>
                </a:tc>
                <a:tc>
                  <a:txBody>
                    <a:bodyPr/>
                    <a:lstStyle/>
                    <a:p>
                      <a:pPr algn="ctr"/>
                      <a:r>
                        <a:rPr lang="en-AU" sz="1300" dirty="0"/>
                        <a:t>Helen Vassos (PLUS ES)</a:t>
                      </a:r>
                    </a:p>
                  </a:txBody>
                  <a:tcPr/>
                </a:tc>
                <a:tc>
                  <a:txBody>
                    <a:bodyPr/>
                    <a:lstStyle/>
                    <a:p>
                      <a:pPr algn="ctr"/>
                      <a:r>
                        <a:rPr lang="en-AU" sz="1300" dirty="0"/>
                        <a:t>052</a:t>
                      </a:r>
                    </a:p>
                  </a:txBody>
                  <a:tcPr/>
                </a:tc>
                <a:tc>
                  <a:txBody>
                    <a:bodyPr/>
                    <a:lstStyle/>
                    <a:p>
                      <a:r>
                        <a:rPr lang="en-AU" sz="1300" dirty="0"/>
                        <a:t>Refer to subgroup update</a:t>
                      </a:r>
                    </a:p>
                  </a:txBody>
                  <a:tcPr>
                    <a:solidFill>
                      <a:schemeClr val="accent6">
                        <a:lumMod val="60000"/>
                        <a:lumOff val="40000"/>
                      </a:schemeClr>
                    </a:solidFill>
                  </a:tcPr>
                </a:tc>
                <a:extLst>
                  <a:ext uri="{0D108BD9-81ED-4DB2-BD59-A6C34878D82A}">
                    <a16:rowId xmlns:a16="http://schemas.microsoft.com/office/drawing/2014/main" val="687473122"/>
                  </a:ext>
                </a:extLst>
              </a:tr>
              <a:tr h="370840">
                <a:tc>
                  <a:txBody>
                    <a:bodyPr/>
                    <a:lstStyle/>
                    <a:p>
                      <a:r>
                        <a:rPr lang="en-AU" sz="1300" dirty="0"/>
                        <a:t>Substitution Review</a:t>
                      </a:r>
                    </a:p>
                  </a:txBody>
                  <a:tcPr/>
                </a:tc>
                <a:tc>
                  <a:txBody>
                    <a:bodyPr/>
                    <a:lstStyle/>
                    <a:p>
                      <a:r>
                        <a:rPr lang="en-AU" sz="1300" dirty="0"/>
                        <a:t>The review requires consideration for new substitution rules to be implemented for interval metering data to replicate substitution rules derived from Manually Read Interval Meters and Accumulative Meters.</a:t>
                      </a:r>
                    </a:p>
                  </a:txBody>
                  <a:tcPr/>
                </a:tc>
                <a:tc>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r>
                        <a:rPr lang="en-AU" sz="1300" dirty="0"/>
                        <a:t>Mark Riley (AGL)</a:t>
                      </a:r>
                    </a:p>
                  </a:txBody>
                  <a:tcPr/>
                </a:tc>
                <a:tc>
                  <a:txBody>
                    <a:bodyPr/>
                    <a:lstStyle/>
                    <a:p>
                      <a:pPr algn="ctr"/>
                      <a:r>
                        <a:rPr lang="en-AU" sz="1300" dirty="0"/>
                        <a:t>054</a:t>
                      </a:r>
                    </a:p>
                  </a:txBody>
                  <a:tcPr/>
                </a:tc>
                <a:tc>
                  <a:txBody>
                    <a:bodyPr/>
                    <a:lstStyle/>
                    <a:p>
                      <a:r>
                        <a:rPr lang="en-AU" sz="1300" dirty="0">
                          <a:solidFill>
                            <a:srgbClr val="FF0000"/>
                          </a:solidFill>
                        </a:rPr>
                        <a:t>MDP Working Group feedback:</a:t>
                      </a:r>
                    </a:p>
                    <a:p>
                      <a:r>
                        <a:rPr lang="en-AU" sz="1300" dirty="0">
                          <a:solidFill>
                            <a:schemeClr val="tx1"/>
                          </a:solidFill>
                        </a:rPr>
                        <a:t>ICF updated to remove Type 23, as this is ultimately the same as Type 15, and changed some wording for the existing Type 20. </a:t>
                      </a:r>
                    </a:p>
                  </a:txBody>
                  <a:tcPr>
                    <a:solidFill>
                      <a:srgbClr val="FDD26E"/>
                    </a:solidFill>
                  </a:tcPr>
                </a:tc>
                <a:extLst>
                  <a:ext uri="{0D108BD9-81ED-4DB2-BD59-A6C34878D82A}">
                    <a16:rowId xmlns:a16="http://schemas.microsoft.com/office/drawing/2014/main" val="2512948131"/>
                  </a:ext>
                </a:extLst>
              </a:tr>
              <a:tr h="370840">
                <a:tc>
                  <a:txBody>
                    <a:bodyPr/>
                    <a:lstStyle/>
                    <a:p>
                      <a:r>
                        <a:rPr lang="en-AU" sz="1300" dirty="0"/>
                        <a:t>Clarifying when an embedded network code must be issued</a:t>
                      </a:r>
                    </a:p>
                  </a:txBody>
                  <a:tcPr/>
                </a:tc>
                <a:tc>
                  <a:txBody>
                    <a:bodyPr/>
                    <a:lstStyle/>
                    <a:p>
                      <a:r>
                        <a:rPr lang="en-AU" sz="1300" dirty="0"/>
                        <a:t>Clarifying EN interpretations of the relevant clause, so the clauses are applicable regardless of the Distributor’s embedded network application process.</a:t>
                      </a:r>
                    </a:p>
                  </a:txBody>
                  <a:tcPr/>
                </a:tc>
                <a:tc>
                  <a:txBody>
                    <a:bodyPr/>
                    <a:lstStyle/>
                    <a:p>
                      <a:pPr algn="ctr"/>
                      <a:r>
                        <a:rPr lang="en-AU" sz="1300" dirty="0"/>
                        <a:t>Dino Ou (Endeavour)</a:t>
                      </a:r>
                    </a:p>
                  </a:txBody>
                  <a:tcPr/>
                </a:tc>
                <a:tc>
                  <a:txBody>
                    <a:bodyPr/>
                    <a:lstStyle/>
                    <a:p>
                      <a:pPr algn="ctr"/>
                      <a:r>
                        <a:rPr lang="en-AU" sz="1300" dirty="0"/>
                        <a:t>055</a:t>
                      </a:r>
                    </a:p>
                  </a:txBody>
                  <a:tcPr/>
                </a:tc>
                <a:tc>
                  <a:txBody>
                    <a:bodyPr/>
                    <a:lstStyle/>
                    <a:p>
                      <a:r>
                        <a:rPr lang="en-AU" sz="1300" dirty="0"/>
                        <a:t>Awaiting additional information from ENMs</a:t>
                      </a:r>
                    </a:p>
                    <a:p>
                      <a:endParaRPr lang="en-AU" sz="1300" dirty="0"/>
                    </a:p>
                  </a:txBody>
                  <a:tcPr>
                    <a:solidFill>
                      <a:srgbClr val="FDD26E"/>
                    </a:solidFill>
                  </a:tcPr>
                </a:tc>
                <a:extLst>
                  <a:ext uri="{0D108BD9-81ED-4DB2-BD59-A6C34878D82A}">
                    <a16:rowId xmlns:a16="http://schemas.microsoft.com/office/drawing/2014/main" val="1956469266"/>
                  </a:ext>
                </a:extLst>
              </a:tr>
            </a:tbl>
          </a:graphicData>
        </a:graphic>
      </p:graphicFrame>
    </p:spTree>
    <p:extLst>
      <p:ext uri="{BB962C8B-B14F-4D97-AF65-F5344CB8AC3E}">
        <p14:creationId xmlns:p14="http://schemas.microsoft.com/office/powerpoint/2010/main" val="305998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A61C-6F07-4F4B-B7CA-9B533ED73024}"/>
              </a:ext>
            </a:extLst>
          </p:cNvPr>
          <p:cNvSpPr>
            <a:spLocks noGrp="1"/>
          </p:cNvSpPr>
          <p:nvPr>
            <p:ph type="title"/>
          </p:nvPr>
        </p:nvSpPr>
        <p:spPr/>
        <p:txBody>
          <a:bodyPr/>
          <a:lstStyle/>
          <a:p>
            <a:r>
              <a:rPr lang="en-AU" dirty="0"/>
              <a:t>ICF Register Update</a:t>
            </a:r>
          </a:p>
        </p:txBody>
      </p:sp>
      <p:sp>
        <p:nvSpPr>
          <p:cNvPr id="4" name="Slide Number Placeholder 3">
            <a:extLst>
              <a:ext uri="{FF2B5EF4-FFF2-40B4-BE49-F238E27FC236}">
                <a16:creationId xmlns:a16="http://schemas.microsoft.com/office/drawing/2014/main" id="{172B26ED-1BD7-4988-B117-D99B6790979F}"/>
              </a:ext>
            </a:extLst>
          </p:cNvPr>
          <p:cNvSpPr>
            <a:spLocks noGrp="1"/>
          </p:cNvSpPr>
          <p:nvPr>
            <p:ph type="sldNum" sz="quarter" idx="12"/>
          </p:nvPr>
        </p:nvSpPr>
        <p:spPr/>
        <p:txBody>
          <a:bodyPr/>
          <a:lstStyle/>
          <a:p>
            <a:fld id="{713AB538-E724-0A46-AEB0-E520B1BBAFEE}" type="slidenum">
              <a:rPr lang="en-US" smtClean="0"/>
              <a:t>9</a:t>
            </a:fld>
            <a:endParaRPr lang="en-US" dirty="0"/>
          </a:p>
        </p:txBody>
      </p:sp>
      <p:graphicFrame>
        <p:nvGraphicFramePr>
          <p:cNvPr id="3" name="Table 5">
            <a:extLst>
              <a:ext uri="{FF2B5EF4-FFF2-40B4-BE49-F238E27FC236}">
                <a16:creationId xmlns:a16="http://schemas.microsoft.com/office/drawing/2014/main" id="{EBC7CD37-B5B2-40F4-B061-62917BF97FE5}"/>
              </a:ext>
            </a:extLst>
          </p:cNvPr>
          <p:cNvGraphicFramePr>
            <a:graphicFrameLocks noGrp="1"/>
          </p:cNvGraphicFramePr>
          <p:nvPr>
            <p:extLst>
              <p:ext uri="{D42A27DB-BD31-4B8C-83A1-F6EECF244321}">
                <p14:modId xmlns:p14="http://schemas.microsoft.com/office/powerpoint/2010/main" val="4117682100"/>
              </p:ext>
            </p:extLst>
          </p:nvPr>
        </p:nvGraphicFramePr>
        <p:xfrm>
          <a:off x="345703" y="1527187"/>
          <a:ext cx="11167425" cy="4104640"/>
        </p:xfrm>
        <a:graphic>
          <a:graphicData uri="http://schemas.openxmlformats.org/drawingml/2006/table">
            <a:tbl>
              <a:tblPr firstRow="1" bandRow="1">
                <a:tableStyleId>{5C22544A-7EE6-4342-B048-85BDC9FD1C3A}</a:tableStyleId>
              </a:tblPr>
              <a:tblGrid>
                <a:gridCol w="2233485">
                  <a:extLst>
                    <a:ext uri="{9D8B030D-6E8A-4147-A177-3AD203B41FA5}">
                      <a16:colId xmlns:a16="http://schemas.microsoft.com/office/drawing/2014/main" val="1280604933"/>
                    </a:ext>
                  </a:extLst>
                </a:gridCol>
                <a:gridCol w="4649515">
                  <a:extLst>
                    <a:ext uri="{9D8B030D-6E8A-4147-A177-3AD203B41FA5}">
                      <a16:colId xmlns:a16="http://schemas.microsoft.com/office/drawing/2014/main" val="3772542534"/>
                    </a:ext>
                  </a:extLst>
                </a:gridCol>
                <a:gridCol w="1274029">
                  <a:extLst>
                    <a:ext uri="{9D8B030D-6E8A-4147-A177-3AD203B41FA5}">
                      <a16:colId xmlns:a16="http://schemas.microsoft.com/office/drawing/2014/main" val="2830213857"/>
                    </a:ext>
                  </a:extLst>
                </a:gridCol>
                <a:gridCol w="776911">
                  <a:extLst>
                    <a:ext uri="{9D8B030D-6E8A-4147-A177-3AD203B41FA5}">
                      <a16:colId xmlns:a16="http://schemas.microsoft.com/office/drawing/2014/main" val="2290939241"/>
                    </a:ext>
                  </a:extLst>
                </a:gridCol>
                <a:gridCol w="2233485">
                  <a:extLst>
                    <a:ext uri="{9D8B030D-6E8A-4147-A177-3AD203B41FA5}">
                      <a16:colId xmlns:a16="http://schemas.microsoft.com/office/drawing/2014/main" val="467352366"/>
                    </a:ext>
                  </a:extLst>
                </a:gridCol>
              </a:tblGrid>
              <a:tr h="370840">
                <a:tc>
                  <a:txBody>
                    <a:bodyPr/>
                    <a:lstStyle/>
                    <a:p>
                      <a:pPr algn="ctr"/>
                      <a:r>
                        <a:rPr lang="en-AU" sz="1300" dirty="0"/>
                        <a:t>Issue/Change Title</a:t>
                      </a:r>
                    </a:p>
                  </a:txBody>
                  <a:tcPr/>
                </a:tc>
                <a:tc>
                  <a:txBody>
                    <a:bodyPr/>
                    <a:lstStyle/>
                    <a:p>
                      <a:pPr algn="ctr"/>
                      <a:r>
                        <a:rPr lang="en-AU" sz="1300" dirty="0"/>
                        <a:t>Short Description</a:t>
                      </a:r>
                    </a:p>
                  </a:txBody>
                  <a:tcPr/>
                </a:tc>
                <a:tc>
                  <a:txBody>
                    <a:bodyPr/>
                    <a:lstStyle/>
                    <a:p>
                      <a:pPr algn="ctr"/>
                      <a:r>
                        <a:rPr lang="en-AU" sz="1300" dirty="0"/>
                        <a:t>Proponent</a:t>
                      </a:r>
                    </a:p>
                  </a:txBody>
                  <a:tcPr/>
                </a:tc>
                <a:tc>
                  <a:txBody>
                    <a:bodyPr/>
                    <a:lstStyle/>
                    <a:p>
                      <a:pPr algn="ctr"/>
                      <a:r>
                        <a:rPr lang="en-AU" sz="1300" dirty="0"/>
                        <a:t>ICF Ref#</a:t>
                      </a:r>
                    </a:p>
                  </a:txBody>
                  <a:tcPr/>
                </a:tc>
                <a:tc>
                  <a:txBody>
                    <a:bodyPr/>
                    <a:lstStyle/>
                    <a:p>
                      <a:pPr algn="ctr"/>
                      <a:r>
                        <a:rPr lang="en-AU" sz="1300" dirty="0"/>
                        <a:t>Current Status/Update</a:t>
                      </a:r>
                    </a:p>
                  </a:txBody>
                  <a:tcPr/>
                </a:tc>
                <a:extLst>
                  <a:ext uri="{0D108BD9-81ED-4DB2-BD59-A6C34878D82A}">
                    <a16:rowId xmlns:a16="http://schemas.microsoft.com/office/drawing/2014/main" val="1712118184"/>
                  </a:ext>
                </a:extLst>
              </a:tr>
              <a:tr h="370840">
                <a:tc>
                  <a:txBody>
                    <a:bodyPr/>
                    <a:lstStyle/>
                    <a:p>
                      <a:r>
                        <a:rPr lang="en-AU" sz="1300" dirty="0"/>
                        <a:t>Clarification of End Date in Inventory Table</a:t>
                      </a:r>
                    </a:p>
                  </a:txBody>
                  <a:tcPr/>
                </a:tc>
                <a:tc>
                  <a:txBody>
                    <a:bodyPr/>
                    <a:lstStyle/>
                    <a:p>
                      <a:r>
                        <a:rPr lang="en-AU" sz="1300" dirty="0"/>
                        <a:t>Some MDPs are using NCONUML Inventory Table End Date to identify when the metering data is last calculated, updating it each month. Proposal is to clarify the end-date be when there is a change to consumption or abolishment. If not, the End Date should be reflected as 31.12.9999.</a:t>
                      </a:r>
                    </a:p>
                  </a:txBody>
                  <a:tcPr/>
                </a:tc>
                <a:tc>
                  <a:txBody>
                    <a:bodyPr/>
                    <a:lstStyle/>
                    <a:p>
                      <a:pPr algn="ctr"/>
                      <a:r>
                        <a:rPr lang="en-AU" sz="1300" dirty="0"/>
                        <a:t>Mark Riley (AGL)</a:t>
                      </a:r>
                    </a:p>
                  </a:txBody>
                  <a:tcPr/>
                </a:tc>
                <a:tc>
                  <a:txBody>
                    <a:bodyPr/>
                    <a:lstStyle/>
                    <a:p>
                      <a:pPr algn="ctr"/>
                      <a:r>
                        <a:rPr lang="en-AU" sz="1300" dirty="0"/>
                        <a:t>056</a:t>
                      </a:r>
                    </a:p>
                  </a:txBody>
                  <a:tcPr/>
                </a:tc>
                <a:tc>
                  <a:txBody>
                    <a:bodyPr/>
                    <a:lstStyle/>
                    <a:p>
                      <a:r>
                        <a:rPr lang="en-AU" sz="1300" dirty="0"/>
                        <a:t>Refer to subgroup update</a:t>
                      </a:r>
                    </a:p>
                  </a:txBody>
                  <a:tcPr>
                    <a:solidFill>
                      <a:schemeClr val="accent6">
                        <a:lumMod val="60000"/>
                        <a:lumOff val="40000"/>
                      </a:schemeClr>
                    </a:solidFill>
                  </a:tcPr>
                </a:tc>
                <a:extLst>
                  <a:ext uri="{0D108BD9-81ED-4DB2-BD59-A6C34878D82A}">
                    <a16:rowId xmlns:a16="http://schemas.microsoft.com/office/drawing/2014/main" val="1109052323"/>
                  </a:ext>
                </a:extLst>
              </a:tr>
              <a:tr h="370840">
                <a:tc>
                  <a:txBody>
                    <a:bodyPr/>
                    <a:lstStyle/>
                    <a:p>
                      <a:r>
                        <a:rPr lang="en-AU" sz="1300" dirty="0"/>
                        <a:t>NCONUML GPS Location </a:t>
                      </a:r>
                    </a:p>
                  </a:txBody>
                  <a:tcPr/>
                </a:tc>
                <a:tc>
                  <a:txBody>
                    <a:bodyPr/>
                    <a:lstStyle/>
                    <a:p>
                      <a:r>
                        <a:rPr lang="en-AU" sz="1300" dirty="0"/>
                        <a:t>Some customers cannot confirm ownership of or locate unmetered assets. Proposal is to introduce 7-decimal point GPS obligations for NCONUML meters. M for Greenfield, R for Brownfield sites, which would also help with sample testing. </a:t>
                      </a:r>
                    </a:p>
                  </a:txBody>
                  <a:tcPr/>
                </a:tc>
                <a:tc>
                  <a:txBody>
                    <a:bodyPr/>
                    <a:lstStyle/>
                    <a:p>
                      <a:pPr algn="ctr"/>
                      <a:r>
                        <a:rPr lang="en-AU" sz="1300" dirty="0"/>
                        <a:t>Aakash Sembey (Origin)</a:t>
                      </a:r>
                    </a:p>
                  </a:txBody>
                  <a:tcPr/>
                </a:tc>
                <a:tc>
                  <a:txBody>
                    <a:bodyPr/>
                    <a:lstStyle/>
                    <a:p>
                      <a:pPr algn="ctr"/>
                      <a:r>
                        <a:rPr lang="en-AU" sz="1300" dirty="0"/>
                        <a:t>057</a:t>
                      </a: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en-AU" sz="1300" dirty="0"/>
                        <a:t>Refer to subgroup update</a:t>
                      </a:r>
                    </a:p>
                  </a:txBody>
                  <a:tcPr>
                    <a:solidFill>
                      <a:schemeClr val="accent6">
                        <a:lumMod val="60000"/>
                        <a:lumOff val="40000"/>
                      </a:schemeClr>
                    </a:solidFill>
                  </a:tcPr>
                </a:tc>
                <a:extLst>
                  <a:ext uri="{0D108BD9-81ED-4DB2-BD59-A6C34878D82A}">
                    <a16:rowId xmlns:a16="http://schemas.microsoft.com/office/drawing/2014/main" val="3353632424"/>
                  </a:ext>
                </a:extLst>
              </a:tr>
              <a:tr h="370840">
                <a:tc>
                  <a:txBody>
                    <a:bodyPr/>
                    <a:lstStyle/>
                    <a:p>
                      <a:r>
                        <a:rPr lang="en-AU" sz="1300" dirty="0"/>
                        <a:t>Review of NMI Classifications </a:t>
                      </a:r>
                    </a:p>
                  </a:txBody>
                  <a:tcPr/>
                </a:tc>
                <a:tc>
                  <a:txBody>
                    <a:bodyPr/>
                    <a:lstStyle/>
                    <a:p>
                      <a:r>
                        <a:rPr lang="en-AU" sz="1300" dirty="0"/>
                        <a:t>Some NMI Classifications are defined according to consumption, while some are defined according to throughput. The descriptions should be updated for consistency and to better accommodate for new connection arrangements (EG: those associated with IESS)</a:t>
                      </a:r>
                    </a:p>
                  </a:txBody>
                  <a:tcPr/>
                </a:tc>
                <a:tc>
                  <a:txBody>
                    <a:bodyPr/>
                    <a:lstStyle/>
                    <a:p>
                      <a:pPr algn="ctr"/>
                      <a:r>
                        <a:rPr lang="en-AU" sz="1300" dirty="0"/>
                        <a:t>Mark Riley (AGL)</a:t>
                      </a:r>
                    </a:p>
                  </a:txBody>
                  <a:tcPr/>
                </a:tc>
                <a:tc>
                  <a:txBody>
                    <a:bodyPr/>
                    <a:lstStyle/>
                    <a:p>
                      <a:pPr algn="ctr"/>
                      <a:r>
                        <a:rPr lang="en-AU" sz="1300" dirty="0"/>
                        <a:t>059</a:t>
                      </a:r>
                    </a:p>
                  </a:txBody>
                  <a:tcPr/>
                </a:tc>
                <a:tc>
                  <a:txBody>
                    <a:bodyPr/>
                    <a:lstStyle/>
                    <a:p>
                      <a:r>
                        <a:rPr lang="en-AU" sz="1300" dirty="0"/>
                        <a:t>Refer to subgroup update</a:t>
                      </a:r>
                    </a:p>
                  </a:txBody>
                  <a:tcPr>
                    <a:solidFill>
                      <a:schemeClr val="accent6">
                        <a:lumMod val="60000"/>
                        <a:lumOff val="40000"/>
                      </a:schemeClr>
                    </a:solidFill>
                  </a:tcPr>
                </a:tc>
                <a:extLst>
                  <a:ext uri="{0D108BD9-81ED-4DB2-BD59-A6C34878D82A}">
                    <a16:rowId xmlns:a16="http://schemas.microsoft.com/office/drawing/2014/main" val="3058295176"/>
                  </a:ext>
                </a:extLst>
              </a:tr>
              <a:tr h="370840">
                <a:tc>
                  <a:txBody>
                    <a:bodyPr/>
                    <a:lstStyle/>
                    <a:p>
                      <a:r>
                        <a:rPr lang="en-AU" sz="1300" dirty="0"/>
                        <a:t>‘Spikes’ in settlement volumes within a 30-minute period</a:t>
                      </a:r>
                    </a:p>
                  </a:txBody>
                  <a:tcPr/>
                </a:tc>
                <a:tc>
                  <a:txBody>
                    <a:bodyPr/>
                    <a:lstStyle/>
                    <a:p>
                      <a:r>
                        <a:rPr lang="en-AU" sz="1300" dirty="0"/>
                        <a:t>Following the introduction of 5MS, participants have witnessed peculiar ‘spikes’ in settlement volumes. These spikes occur within a 30-minute period and are a consequence of using the methodology outlined in AEMO’s Metrology Procedures Part B. </a:t>
                      </a:r>
                    </a:p>
                  </a:txBody>
                  <a:tcPr/>
                </a:tc>
                <a:tc>
                  <a:txBody>
                    <a:bodyPr/>
                    <a:lstStyle/>
                    <a:p>
                      <a:pPr algn="ctr"/>
                      <a:r>
                        <a:rPr lang="en-AU" sz="1300" dirty="0"/>
                        <a:t>Shaun Hooper (Powershop)</a:t>
                      </a:r>
                    </a:p>
                  </a:txBody>
                  <a:tcPr/>
                </a:tc>
                <a:tc>
                  <a:txBody>
                    <a:bodyPr/>
                    <a:lstStyle/>
                    <a:p>
                      <a:pPr algn="ctr"/>
                      <a:r>
                        <a:rPr lang="en-AU" sz="1300" dirty="0"/>
                        <a:t>060</a:t>
                      </a:r>
                    </a:p>
                  </a:txBody>
                  <a:tcPr/>
                </a:tc>
                <a:tc>
                  <a:txBody>
                    <a:bodyPr/>
                    <a:lstStyle/>
                    <a:p>
                      <a:r>
                        <a:rPr lang="en-AU" sz="1300" dirty="0"/>
                        <a:t>Refer to subgroup update</a:t>
                      </a:r>
                    </a:p>
                  </a:txBody>
                  <a:tcPr>
                    <a:solidFill>
                      <a:schemeClr val="accent6">
                        <a:lumMod val="60000"/>
                        <a:lumOff val="40000"/>
                      </a:schemeClr>
                    </a:solidFill>
                  </a:tcPr>
                </a:tc>
                <a:extLst>
                  <a:ext uri="{0D108BD9-81ED-4DB2-BD59-A6C34878D82A}">
                    <a16:rowId xmlns:a16="http://schemas.microsoft.com/office/drawing/2014/main" val="4167292030"/>
                  </a:ext>
                </a:extLst>
              </a:tr>
            </a:tbl>
          </a:graphicData>
        </a:graphic>
      </p:graphicFrame>
    </p:spTree>
    <p:extLst>
      <p:ext uri="{BB962C8B-B14F-4D97-AF65-F5344CB8AC3E}">
        <p14:creationId xmlns:p14="http://schemas.microsoft.com/office/powerpoint/2010/main" val="859599130"/>
      </p:ext>
    </p:extLst>
  </p:cSld>
  <p:clrMapOvr>
    <a:masterClrMapping/>
  </p:clrMapOvr>
</p:sld>
</file>

<file path=ppt/theme/theme1.xml><?xml version="1.0" encoding="utf-8"?>
<a:theme xmlns:a="http://schemas.openxmlformats.org/drawingml/2006/main" name="Office Theme">
  <a:themeElements>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MO_Presentation_Template" id="{E01486A7-6E0B-4076-91AE-D4B660B6F459}" vid="{CD071F8C-74AF-4613-9581-33FAA49469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EMO">
    <a:dk1>
      <a:srgbClr val="424242"/>
    </a:dk1>
    <a:lt1>
      <a:srgbClr val="FFFFFF"/>
    </a:lt1>
    <a:dk2>
      <a:srgbClr val="3C1053"/>
    </a:dk2>
    <a:lt2>
      <a:srgbClr val="EEEEF0"/>
    </a:lt2>
    <a:accent1>
      <a:srgbClr val="6B3077"/>
    </a:accent1>
    <a:accent2>
      <a:srgbClr val="A3519B"/>
    </a:accent2>
    <a:accent3>
      <a:srgbClr val="9B2241"/>
    </a:accent3>
    <a:accent4>
      <a:srgbClr val="FDD26E"/>
    </a:accent4>
    <a:accent5>
      <a:srgbClr val="A1D883"/>
    </a:accent5>
    <a:accent6>
      <a:srgbClr val="40C1AC"/>
    </a:accent6>
    <a:hlink>
      <a:srgbClr val="606EB2"/>
    </a:hlink>
    <a:folHlink>
      <a:srgbClr val="A3DB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8DA666050D4E4A8B0FCA8707E29AD3" ma:contentTypeVersion="9" ma:contentTypeDescription="Create a new document." ma:contentTypeScope="" ma:versionID="505880670c3edaea43b1dff8bad2694e">
  <xsd:schema xmlns:xsd="http://www.w3.org/2001/XMLSchema" xmlns:xs="http://www.w3.org/2001/XMLSchema" xmlns:p="http://schemas.microsoft.com/office/2006/metadata/properties" xmlns:ns2="7a5e3dc6-3a1d-4b35-b2c5-04f34cca87f3" xmlns:ns3="fb957b8e-f6a3-4ee3-84fe-d390e906d706" targetNamespace="http://schemas.microsoft.com/office/2006/metadata/properties" ma:root="true" ma:fieldsID="5dcd1d64b409ea44f7196c4e1c5c59a4" ns2:_="" ns3:_="">
    <xsd:import namespace="7a5e3dc6-3a1d-4b35-b2c5-04f34cca87f3"/>
    <xsd:import namespace="fb957b8e-f6a3-4ee3-84fe-d390e906d7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5e3dc6-3a1d-4b35-b2c5-04f34cca87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57b8e-f6a3-4ee3-84fe-d390e906d7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b957b8e-f6a3-4ee3-84fe-d390e906d706">
      <UserInfo>
        <DisplayName>Blaine Miner</DisplayName>
        <AccountId>63</AccountId>
        <AccountType/>
      </UserInfo>
    </SharedWithUsers>
  </documentManagement>
</p:properties>
</file>

<file path=customXml/itemProps1.xml><?xml version="1.0" encoding="utf-8"?>
<ds:datastoreItem xmlns:ds="http://schemas.openxmlformats.org/officeDocument/2006/customXml" ds:itemID="{87967C0C-0BDE-4CBD-9027-A2203855BC15}">
  <ds:schemaRefs>
    <ds:schemaRef ds:uri="7a5e3dc6-3a1d-4b35-b2c5-04f34cca87f3"/>
    <ds:schemaRef ds:uri="fb957b8e-f6a3-4ee3-84fe-d390e906d7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AE1D37-81E9-44F2-BC6D-AAEFD581B58B}">
  <ds:schemaRefs>
    <ds:schemaRef ds:uri="http://schemas.microsoft.com/sharepoint/v3/contenttype/forms"/>
  </ds:schemaRefs>
</ds:datastoreItem>
</file>

<file path=customXml/itemProps3.xml><?xml version="1.0" encoding="utf-8"?>
<ds:datastoreItem xmlns:ds="http://schemas.openxmlformats.org/officeDocument/2006/customXml" ds:itemID="{45E77B95-0654-4AAC-A6DC-3704C6B302D2}">
  <ds:schemaRefs>
    <ds:schemaRef ds:uri="http://purl.org/dc/dcmitype/"/>
    <ds:schemaRef ds:uri="http://schemas.microsoft.com/office/2006/documentManagement/types"/>
    <ds:schemaRef ds:uri="7a5e3dc6-3a1d-4b35-b2c5-04f34cca87f3"/>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fb957b8e-f6a3-4ee3-84fe-d390e906d70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TotalTime>
  <Words>4727</Words>
  <Application>Microsoft Office PowerPoint</Application>
  <PresentationFormat>Widescreen</PresentationFormat>
  <Paragraphs>494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ERCF Meeting #4</vt:lpstr>
      <vt:lpstr>Attendees</vt:lpstr>
      <vt:lpstr>Online forum housekeeping</vt:lpstr>
      <vt:lpstr>AEMO Competition Law  Meeting Protocol</vt:lpstr>
      <vt:lpstr>Agenda</vt:lpstr>
      <vt:lpstr>ICF Register Update</vt:lpstr>
      <vt:lpstr>ICF Register Update</vt:lpstr>
      <vt:lpstr>ICF Register Update</vt:lpstr>
      <vt:lpstr>ICF Register Update</vt:lpstr>
      <vt:lpstr>ICF Register Update</vt:lpstr>
      <vt:lpstr>Notes</vt:lpstr>
      <vt:lpstr>Notes</vt:lpstr>
      <vt:lpstr>Subgroup Updates</vt:lpstr>
      <vt:lpstr>Subgroup Updates</vt:lpstr>
      <vt:lpstr>Notes</vt:lpstr>
      <vt:lpstr>Consultations Update</vt:lpstr>
      <vt:lpstr>Consultations Updates</vt:lpstr>
      <vt:lpstr>Notes</vt:lpstr>
      <vt:lpstr>General Business and  Next Steps</vt:lpstr>
      <vt:lpstr>AEMO Website Updates</vt:lpstr>
      <vt:lpstr>AEMO Website Updates</vt:lpstr>
      <vt:lpstr>AEMO Website Updates</vt:lpstr>
      <vt:lpstr>Notes</vt:lpstr>
      <vt:lpstr>Next Steps</vt:lpstr>
      <vt:lpstr>Appendix</vt:lpstr>
      <vt:lpstr>ERCF Release Summary</vt:lpstr>
      <vt:lpstr>ERCF Release Summary</vt:lpstr>
      <vt:lpstr>ERCF Release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MSDR Focus Group #2</dc:title>
  <dc:creator>Blaine Miner</dc:creator>
  <cp:lastModifiedBy>Blaine Miner</cp:lastModifiedBy>
  <cp:revision>2</cp:revision>
  <dcterms:created xsi:type="dcterms:W3CDTF">2022-02-07T05:29:03Z</dcterms:created>
  <dcterms:modified xsi:type="dcterms:W3CDTF">2022-05-08T22:58:10Z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0x010100EE8DA666050D4E4A8B0FCA8707E29AD3</vt:lpwstr>
  </property>
</Properties>
</file>