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Layouts/slideLayout5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6.xml" ContentType="application/vnd.openxmlformats-officedocument.theme+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theme/theme5.xml" ContentType="application/vnd.openxmlformats-officedocument.theme+xml"/>
  <Override PartName="/ppt/charts/chart1.xml" ContentType="application/vnd.openxmlformats-officedocument.drawingml.chart+xml"/>
  <Override PartName="/ppt/theme/theme7.xml" ContentType="application/vnd.openxmlformats-officedocument.theme+xml"/>
  <Override PartName="/ppt/charts/style7.xml" ContentType="application/vnd.ms-office.chartstyle+xml"/>
  <Override PartName="/ppt/theme/themeOverride7.xml" ContentType="application/vnd.openxmlformats-officedocument.themeOverride+xml"/>
  <Override PartName="/ppt/charts/colors7.xml" ContentType="application/vnd.ms-office.chartcolorstyle+xml"/>
  <Override PartName="/ppt/theme/themeOverride9.xml" ContentType="application/vnd.openxmlformats-officedocument.themeOverride+xml"/>
  <Override PartName="/ppt/charts/colors6.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style6.xml" ContentType="application/vnd.ms-office.chartstyle+xml"/>
  <Override PartName="/ppt/theme/themeOverride10.xml" ContentType="application/vnd.openxmlformats-officedocument.themeOverride+xml"/>
  <Override PartName="/ppt/charts/colors5.xml" ContentType="application/vnd.ms-office.chartcolorstyle+xml"/>
  <Override PartName="/ppt/charts/style5.xml" ContentType="application/vnd.ms-office.chartstyle+xml"/>
  <Override PartName="/ppt/charts/chart6.xml" ContentType="application/vnd.openxmlformats-officedocument.drawingml.chart+xml"/>
  <Override PartName="/ppt/theme/themeOverride6.xml" ContentType="application/vnd.openxmlformats-officedocument.themeOverride+xml"/>
  <Override PartName="/ppt/charts/colors4.xml" ContentType="application/vnd.ms-office.chartcolorstyle+xml"/>
  <Override PartName="/ppt/charts/style4.xml" ContentType="application/vnd.ms-office.chartstyle+xml"/>
  <Override PartName="/ppt/charts/chart5.xml" ContentType="application/vnd.openxmlformats-officedocument.drawingml.chart+xml"/>
  <Override PartName="/ppt/charts/colors3.xml" ContentType="application/vnd.ms-office.chartcolorstyle+xml"/>
  <Override PartName="/ppt/charts/style3.xml" ContentType="application/vnd.ms-office.chartstyle+xml"/>
  <Override PartName="/ppt/charts/chart4.xml" ContentType="application/vnd.openxmlformats-officedocument.drawingml.chart+xml"/>
  <Override PartName="/ppt/theme/themeOverride5.xml" ContentType="application/vnd.openxmlformats-officedocument.themeOverride+xml"/>
  <Override PartName="/ppt/charts/colors2.xml" ContentType="application/vnd.ms-office.chartcolorstyle+xml"/>
  <Override PartName="/ppt/charts/style2.xml" ContentType="application/vnd.ms-office.chartstyle+xml"/>
  <Override PartName="/ppt/charts/chart3.xml" ContentType="application/vnd.openxmlformats-officedocument.drawingml.chart+xml"/>
  <Override PartName="/ppt/theme/themeOverride4.xml" ContentType="application/vnd.openxmlformats-officedocument.themeOverride+xml"/>
  <Override PartName="/ppt/charts/colors1.xml" ContentType="application/vnd.ms-office.chartcolorstyle+xml"/>
  <Override PartName="/ppt/charts/style1.xml" ContentType="application/vnd.ms-office.chartstyle+xml"/>
  <Override PartName="/ppt/charts/chart2.xml" ContentType="application/vnd.openxmlformats-officedocument.drawingml.chart+xml"/>
  <Override PartName="/ppt/theme/themeOverride3.xml" ContentType="application/vnd.openxmlformats-officedocument.themeOverrid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Override2.xml" ContentType="application/vnd.openxmlformats-officedocument.themeOverride+xml"/>
  <Override PartName="/ppt/theme/themeOverride1.xml" ContentType="application/vnd.openxmlformats-officedocument.themeOverr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1.xml" ContentType="application/vnd.openxmlformats-officedocument.themeOverride+xml"/>
  <Override PartName="/ppt/theme/themeOverride8.xml" ContentType="application/vnd.openxmlformats-officedocument.themeOverr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8.xml" ContentType="application/vnd.openxmlformats-officedocument.drawingml.chart+xml"/>
  <Override PartName="/ppt/charts/chart7.xml" ContentType="application/vnd.openxmlformats-officedocument.drawingml.chart+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3.xml" ContentType="application/vnd.openxmlformats-officedocument.presentationml.tags+xml"/>
  <Override PartName="/ppt/tags/tag1.xml" ContentType="application/vnd.openxmlformats-officedocument.presentationml.tags+xml"/>
  <Override PartName="/ppt/tags/tag2.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4.xml" ContentType="application/vnd.openxmlformats-officedocument.presentationml.tag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75" r:id="rId4"/>
    <p:sldMasterId id="2147483688" r:id="rId5"/>
    <p:sldMasterId id="2147483701" r:id="rId6"/>
    <p:sldMasterId id="2147483713" r:id="rId7"/>
    <p:sldMasterId id="2147483725" r:id="rId8"/>
    <p:sldMasterId id="2147483737" r:id="rId9"/>
    <p:sldMasterId id="2147483749" r:id="rId10"/>
    <p:sldMasterId id="2147483762" r:id="rId11"/>
    <p:sldMasterId id="2147483774" r:id="rId12"/>
  </p:sldMasterIdLst>
  <p:notesMasterIdLst>
    <p:notesMasterId r:id="rId63"/>
  </p:notesMasterIdLst>
  <p:sldIdLst>
    <p:sldId id="1300" r:id="rId13"/>
    <p:sldId id="475" r:id="rId14"/>
    <p:sldId id="258" r:id="rId15"/>
    <p:sldId id="1706" r:id="rId16"/>
    <p:sldId id="1716" r:id="rId17"/>
    <p:sldId id="1476" r:id="rId18"/>
    <p:sldId id="295" r:id="rId19"/>
    <p:sldId id="2177" r:id="rId20"/>
    <p:sldId id="2186" r:id="rId21"/>
    <p:sldId id="2134806210" r:id="rId22"/>
    <p:sldId id="2134806212" r:id="rId23"/>
    <p:sldId id="2134806213" r:id="rId24"/>
    <p:sldId id="259" r:id="rId25"/>
    <p:sldId id="2134806214" r:id="rId26"/>
    <p:sldId id="1712" r:id="rId27"/>
    <p:sldId id="1660" r:id="rId28"/>
    <p:sldId id="1524" r:id="rId29"/>
    <p:sldId id="434" r:id="rId30"/>
    <p:sldId id="1370" r:id="rId31"/>
    <p:sldId id="1526" r:id="rId32"/>
    <p:sldId id="1531" r:id="rId33"/>
    <p:sldId id="1661" r:id="rId34"/>
    <p:sldId id="1648" r:id="rId35"/>
    <p:sldId id="1664" r:id="rId36"/>
    <p:sldId id="1663" r:id="rId37"/>
    <p:sldId id="1669" r:id="rId38"/>
    <p:sldId id="1668" r:id="rId39"/>
    <p:sldId id="1533" r:id="rId40"/>
    <p:sldId id="1647" r:id="rId41"/>
    <p:sldId id="1504" r:id="rId42"/>
    <p:sldId id="1659" r:id="rId43"/>
    <p:sldId id="1710" r:id="rId44"/>
    <p:sldId id="257" r:id="rId45"/>
    <p:sldId id="457" r:id="rId46"/>
    <p:sldId id="451" r:id="rId47"/>
    <p:sldId id="458" r:id="rId48"/>
    <p:sldId id="459" r:id="rId49"/>
    <p:sldId id="450" r:id="rId50"/>
    <p:sldId id="1714" r:id="rId51"/>
    <p:sldId id="422" r:id="rId52"/>
    <p:sldId id="436" r:id="rId53"/>
    <p:sldId id="440" r:id="rId54"/>
    <p:sldId id="437" r:id="rId55"/>
    <p:sldId id="439" r:id="rId56"/>
    <p:sldId id="442" r:id="rId57"/>
    <p:sldId id="438" r:id="rId58"/>
    <p:sldId id="431" r:id="rId59"/>
    <p:sldId id="256" r:id="rId60"/>
    <p:sldId id="1715" r:id="rId61"/>
    <p:sldId id="1705" r:id="rId62"/>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guide id="3" orient="horz" pos="3861" userDrawn="1">
          <p15:clr>
            <a:srgbClr val="A4A3A4"/>
          </p15:clr>
        </p15:guide>
        <p15:guide id="4" pos="211" userDrawn="1">
          <p15:clr>
            <a:srgbClr val="A4A3A4"/>
          </p15:clr>
        </p15:guide>
        <p15:guide id="5" orient="horz" pos="3929" userDrawn="1">
          <p15:clr>
            <a:srgbClr val="A4A3A4"/>
          </p15:clr>
        </p15:guide>
        <p15:guide id="6" pos="7401" userDrawn="1">
          <p15:clr>
            <a:srgbClr val="A4A3A4"/>
          </p15:clr>
        </p15:guide>
        <p15:guide id="7" orient="horz" pos="338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Luke Barlow" initials="LB" lastIdx="7" clrIdx="6">
    <p:extLst>
      <p:ext uri="{19B8F6BF-5375-455C-9EA6-DF929625EA0E}">
        <p15:presenceInfo xmlns:p15="http://schemas.microsoft.com/office/powerpoint/2012/main" userId="S::Luke.Barlow@aemo.com.au::4c287999-aa80-4531-a6b2-a202992adbb2" providerId="AD"/>
      </p:ext>
    </p:extLst>
  </p:cmAuthor>
  <p:cmAuthor id="1" name="Avi Tan" initials="AT" lastIdx="11" clrIdx="0">
    <p:extLst>
      <p:ext uri="{19B8F6BF-5375-455C-9EA6-DF929625EA0E}">
        <p15:presenceInfo xmlns:p15="http://schemas.microsoft.com/office/powerpoint/2012/main" userId="S-1-5-21-256186967-1468483519-2110688028-33281" providerId="AD"/>
      </p:ext>
    </p:extLst>
  </p:cmAuthor>
  <p:cmAuthor id="8" name="Kate Reid" initials="KR" lastIdx="1" clrIdx="7">
    <p:extLst>
      <p:ext uri="{19B8F6BF-5375-455C-9EA6-DF929625EA0E}">
        <p15:presenceInfo xmlns:p15="http://schemas.microsoft.com/office/powerpoint/2012/main" userId="S::Kate.Reid@aemo.com.au::2a2e30df-372b-476c-9927-5d715112eb37" providerId="AD"/>
      </p:ext>
    </p:extLst>
  </p:cmAuthor>
  <p:cmAuthor id="2" name="Stuart Allott" initials="SA" lastIdx="8" clrIdx="1">
    <p:extLst>
      <p:ext uri="{19B8F6BF-5375-455C-9EA6-DF929625EA0E}">
        <p15:presenceInfo xmlns:p15="http://schemas.microsoft.com/office/powerpoint/2012/main" userId="S-1-5-21-256186967-1468483519-2110688028-19941" providerId="AD"/>
      </p:ext>
    </p:extLst>
  </p:cmAuthor>
  <p:cmAuthor id="9" name="Luke Wines" initials="LW" lastIdx="5" clrIdx="8">
    <p:extLst>
      <p:ext uri="{19B8F6BF-5375-455C-9EA6-DF929625EA0E}">
        <p15:presenceInfo xmlns:p15="http://schemas.microsoft.com/office/powerpoint/2012/main" userId="S::Luke.Wines@aemo.com.au::4fce1828-4e8e-472e-892d-105ec4082d2e" providerId="AD"/>
      </p:ext>
    </p:extLst>
  </p:cmAuthor>
  <p:cmAuthor id="3" name="Jo Witters" initials="JW" lastIdx="13" clrIdx="2">
    <p:extLst>
      <p:ext uri="{19B8F6BF-5375-455C-9EA6-DF929625EA0E}">
        <p15:presenceInfo xmlns:p15="http://schemas.microsoft.com/office/powerpoint/2012/main" userId="S-1-5-21-256186967-1468483519-2110688028-2205" providerId="AD"/>
      </p:ext>
    </p:extLst>
  </p:cmAuthor>
  <p:cmAuthor id="4" name="Violette Mouchaileh" initials="VM" lastIdx="16" clrIdx="3">
    <p:extLst>
      <p:ext uri="{19B8F6BF-5375-455C-9EA6-DF929625EA0E}">
        <p15:presenceInfo xmlns:p15="http://schemas.microsoft.com/office/powerpoint/2012/main" userId="S-1-5-21-256186967-1468483519-2110688028-1734" providerId="AD"/>
      </p:ext>
    </p:extLst>
  </p:cmAuthor>
  <p:cmAuthor id="5" name="Audrey Zibelman" initials="AZ" lastIdx="13" clrIdx="4">
    <p:extLst>
      <p:ext uri="{19B8F6BF-5375-455C-9EA6-DF929625EA0E}">
        <p15:presenceInfo xmlns:p15="http://schemas.microsoft.com/office/powerpoint/2012/main" userId="dc500893-15aa-4f1c-a439-7eddd46cb32a" providerId="Windows Live"/>
      </p:ext>
    </p:extLst>
  </p:cmAuthor>
  <p:cmAuthor id="6" name="Sarah Squire" initials="SS" lastIdx="7" clrIdx="5">
    <p:extLst>
      <p:ext uri="{19B8F6BF-5375-455C-9EA6-DF929625EA0E}">
        <p15:presenceInfo xmlns:p15="http://schemas.microsoft.com/office/powerpoint/2012/main" userId="S::Sarah.Squire@aemo.com.au::580e1777-19b0-48d1-9f9c-c685fb5db15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0F3C"/>
    <a:srgbClr val="82859C"/>
    <a:srgbClr val="8789A1"/>
    <a:srgbClr val="D9D9D9"/>
    <a:srgbClr val="B3E0EE"/>
    <a:srgbClr val="C41230"/>
    <a:srgbClr val="E1A8E9"/>
    <a:srgbClr val="45134D"/>
    <a:srgbClr val="FF6699"/>
    <a:srgbClr val="EFF3F4"/>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46" autoAdjust="0"/>
    <p:restoredTop sz="65273" autoAdjust="0"/>
  </p:normalViewPr>
  <p:slideViewPr>
    <p:cSldViewPr snapToGrid="0">
      <p:cViewPr varScale="1">
        <p:scale>
          <a:sx n="68" d="100"/>
          <a:sy n="68" d="100"/>
        </p:scale>
        <p:origin x="768" y="48"/>
      </p:cViewPr>
      <p:guideLst>
        <p:guide orient="horz" pos="2092"/>
        <p:guide pos="3840"/>
        <p:guide orient="horz" pos="3861"/>
        <p:guide pos="211"/>
        <p:guide orient="horz" pos="3929"/>
        <p:guide pos="7401"/>
        <p:guide orient="horz" pos="338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customXml" Target="../customXml/item6.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commentAuthors" Target="commentAuthors.xml"/><Relationship Id="rId69" Type="http://schemas.openxmlformats.org/officeDocument/2006/relationships/customXml" Target="../customXml/item4.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customXml" Target="../customXml/item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3.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embeddings/oleObject8.bin"/></Relationships>
</file>

<file path=ppt/charts/_rels/chart11.xml.rels><?xml version="1.0" encoding="UTF-8" standalone="yes"?>
<Relationships xmlns="http://schemas.openxmlformats.org/package/2006/relationships"><Relationship Id="rId3" Type="http://schemas.openxmlformats.org/officeDocument/2006/relationships/oleObject" Target="https://aemocloud.sharepoint.com/sites/MarketInsightsTeam/Shared%20Documents/QED%20-%20Quarterly%20Energy%20Dynamics/QED%202020%20Q4/Prices/SA%20gas%20and%20elec.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oleObject" Target="https://aemocloud.sharepoint.com/sites/MarketInsightsTeam/Shared%20Documents/QED%20-%20Quarterly%20Energy%20Dynamics/QED%202020%20Q4/Prices/Elec%20prices%20-%20QED.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5.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6.bin"/></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7.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C:\Users\CLarsen\Desktop\QED%20Q420_Final%20data\negative%20pric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419849117537265"/>
          <c:y val="5.0925925925925923E-2"/>
          <c:w val="0.79614772243877452"/>
          <c:h val="0.8089981426014583"/>
        </c:manualLayout>
      </c:layout>
      <c:lineChart>
        <c:grouping val="standard"/>
        <c:varyColors val="0"/>
        <c:ser>
          <c:idx val="1"/>
          <c:order val="0"/>
          <c:tx>
            <c:strRef>
              <c:f>'Historical Q4 OD'!$U$3</c:f>
              <c:strCache>
                <c:ptCount val="1"/>
                <c:pt idx="0">
                  <c:v>Operational Demand</c:v>
                </c:pt>
              </c:strCache>
            </c:strRef>
          </c:tx>
          <c:spPr>
            <a:ln w="19050">
              <a:solidFill>
                <a:schemeClr val="accent2"/>
              </a:solidFill>
            </a:ln>
          </c:spPr>
          <c:marker>
            <c:symbol val="none"/>
          </c:marker>
          <c:dPt>
            <c:idx val="20"/>
            <c:bubble3D val="0"/>
            <c:spPr>
              <a:ln w="19050" cap="rnd">
                <a:solidFill>
                  <a:schemeClr val="accent1"/>
                </a:solidFill>
                <a:prstDash val="sysDash"/>
                <a:round/>
              </a:ln>
              <a:effectLst/>
            </c:spPr>
            <c:extLst>
              <c:ext xmlns:c16="http://schemas.microsoft.com/office/drawing/2014/chart" uri="{C3380CC4-5D6E-409C-BE32-E72D297353CC}">
                <c16:uniqueId val="{00000001-B570-4FEA-87CA-EAEEBEC2C967}"/>
              </c:ext>
            </c:extLst>
          </c:dPt>
          <c:cat>
            <c:numRef>
              <c:f>'Historical Q4 OD'!$S$4:$S$24</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'Historical Q4 OD'!$U$4:$U$24</c:f>
              <c:numCache>
                <c:formatCode>0</c:formatCode>
                <c:ptCount val="21"/>
                <c:pt idx="0">
                  <c:v>20041.045289855072</c:v>
                </c:pt>
                <c:pt idx="1">
                  <c:v>20325.723278985508</c:v>
                </c:pt>
                <c:pt idx="2">
                  <c:v>21044.395606884056</c:v>
                </c:pt>
                <c:pt idx="3">
                  <c:v>21435.045516304348</c:v>
                </c:pt>
                <c:pt idx="4">
                  <c:v>21796.305027173912</c:v>
                </c:pt>
                <c:pt idx="5">
                  <c:v>22290.1884057971</c:v>
                </c:pt>
                <c:pt idx="6">
                  <c:v>22699.19927536232</c:v>
                </c:pt>
                <c:pt idx="7">
                  <c:v>22974.449954710144</c:v>
                </c:pt>
                <c:pt idx="8">
                  <c:v>23024.940217391304</c:v>
                </c:pt>
                <c:pt idx="9">
                  <c:v>23592.7196557971</c:v>
                </c:pt>
                <c:pt idx="10">
                  <c:v>22579.171195652172</c:v>
                </c:pt>
                <c:pt idx="11">
                  <c:v>22358.1553442029</c:v>
                </c:pt>
                <c:pt idx="12">
                  <c:v>21775.260643115944</c:v>
                </c:pt>
                <c:pt idx="13">
                  <c:v>21377.332427536232</c:v>
                </c:pt>
                <c:pt idx="14">
                  <c:v>21153.263360507248</c:v>
                </c:pt>
                <c:pt idx="15">
                  <c:v>21642.0147192029</c:v>
                </c:pt>
                <c:pt idx="16">
                  <c:v>21383.407382246376</c:v>
                </c:pt>
                <c:pt idx="17">
                  <c:v>21263.740942028984</c:v>
                </c:pt>
                <c:pt idx="18">
                  <c:v>21050.979619565216</c:v>
                </c:pt>
                <c:pt idx="19">
                  <c:v>20960.540534420288</c:v>
                </c:pt>
                <c:pt idx="20">
                  <c:v>20341.0009057971</c:v>
                </c:pt>
              </c:numCache>
            </c:numRef>
          </c:val>
          <c:smooth val="0"/>
          <c:extLst>
            <c:ext xmlns:c16="http://schemas.microsoft.com/office/drawing/2014/chart" uri="{C3380CC4-5D6E-409C-BE32-E72D297353CC}">
              <c16:uniqueId val="{00000002-B570-4FEA-87CA-EAEEBEC2C967}"/>
            </c:ext>
          </c:extLst>
        </c:ser>
        <c:ser>
          <c:idx val="0"/>
          <c:order val="1"/>
          <c:tx>
            <c:strRef>
              <c:f>'Historical Q4 OD'!$U$3</c:f>
              <c:strCache>
                <c:ptCount val="1"/>
                <c:pt idx="0">
                  <c:v>Operational Demand</c:v>
                </c:pt>
              </c:strCache>
            </c:strRef>
          </c:tx>
          <c:spPr>
            <a:ln w="19050" cap="rnd">
              <a:solidFill>
                <a:schemeClr val="accent2"/>
              </a:solidFill>
              <a:round/>
            </a:ln>
            <a:effectLst/>
          </c:spPr>
          <c:marker>
            <c:symbol val="none"/>
          </c:marker>
          <c:dPt>
            <c:idx val="20"/>
            <c:bubble3D val="0"/>
            <c:spPr>
              <a:ln w="19050" cap="rnd">
                <a:solidFill>
                  <a:schemeClr val="accent1"/>
                </a:solidFill>
                <a:prstDash val="sysDash"/>
                <a:round/>
              </a:ln>
              <a:effectLst/>
            </c:spPr>
            <c:extLst>
              <c:ext xmlns:c16="http://schemas.microsoft.com/office/drawing/2014/chart" uri="{C3380CC4-5D6E-409C-BE32-E72D297353CC}">
                <c16:uniqueId val="{00000004-B570-4FEA-87CA-EAEEBEC2C967}"/>
              </c:ext>
            </c:extLst>
          </c:dPt>
          <c:cat>
            <c:numRef>
              <c:f>'Historical Q4 OD'!$S$4:$S$24</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'Historical Q4 OD'!$U$4:$U$24</c:f>
              <c:numCache>
                <c:formatCode>0</c:formatCode>
                <c:ptCount val="21"/>
                <c:pt idx="0">
                  <c:v>20041.045289855072</c:v>
                </c:pt>
                <c:pt idx="1">
                  <c:v>20325.723278985508</c:v>
                </c:pt>
                <c:pt idx="2">
                  <c:v>21044.395606884056</c:v>
                </c:pt>
                <c:pt idx="3">
                  <c:v>21435.045516304348</c:v>
                </c:pt>
                <c:pt idx="4">
                  <c:v>21796.305027173912</c:v>
                </c:pt>
                <c:pt idx="5">
                  <c:v>22290.1884057971</c:v>
                </c:pt>
                <c:pt idx="6">
                  <c:v>22699.19927536232</c:v>
                </c:pt>
                <c:pt idx="7">
                  <c:v>22974.449954710144</c:v>
                </c:pt>
                <c:pt idx="8">
                  <c:v>23024.940217391304</c:v>
                </c:pt>
                <c:pt idx="9">
                  <c:v>23592.7196557971</c:v>
                </c:pt>
                <c:pt idx="10">
                  <c:v>22579.171195652172</c:v>
                </c:pt>
                <c:pt idx="11">
                  <c:v>22358.1553442029</c:v>
                </c:pt>
                <c:pt idx="12">
                  <c:v>21775.260643115944</c:v>
                </c:pt>
                <c:pt idx="13">
                  <c:v>21377.332427536232</c:v>
                </c:pt>
                <c:pt idx="14">
                  <c:v>21153.263360507248</c:v>
                </c:pt>
                <c:pt idx="15">
                  <c:v>21642.0147192029</c:v>
                </c:pt>
                <c:pt idx="16">
                  <c:v>21383.407382246376</c:v>
                </c:pt>
                <c:pt idx="17">
                  <c:v>21263.740942028984</c:v>
                </c:pt>
                <c:pt idx="18">
                  <c:v>21050.979619565216</c:v>
                </c:pt>
                <c:pt idx="19">
                  <c:v>20960.540534420288</c:v>
                </c:pt>
                <c:pt idx="20">
                  <c:v>20341.0009057971</c:v>
                </c:pt>
              </c:numCache>
            </c:numRef>
          </c:val>
          <c:smooth val="0"/>
          <c:extLst>
            <c:ext xmlns:c16="http://schemas.microsoft.com/office/drawing/2014/chart" uri="{C3380CC4-5D6E-409C-BE32-E72D297353CC}">
              <c16:uniqueId val="{00000005-B570-4FEA-87CA-EAEEBEC2C967}"/>
            </c:ext>
          </c:extLst>
        </c:ser>
        <c:dLbls>
          <c:showLegendKey val="0"/>
          <c:showVal val="0"/>
          <c:showCatName val="0"/>
          <c:showSerName val="0"/>
          <c:showPercent val="0"/>
          <c:showBubbleSize val="0"/>
        </c:dLbls>
        <c:smooth val="0"/>
        <c:axId val="508460816"/>
        <c:axId val="508461472"/>
      </c:lineChart>
      <c:catAx>
        <c:axId val="50846081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a:lstStyle/>
          <a:p>
            <a:pPr>
              <a:defRPr/>
            </a:pPr>
            <a:endParaRPr lang="en-US"/>
          </a:p>
        </c:txPr>
        <c:crossAx val="508461472"/>
        <c:crosses val="autoZero"/>
        <c:auto val="1"/>
        <c:lblAlgn val="ctr"/>
        <c:lblOffset val="100"/>
        <c:noMultiLvlLbl val="0"/>
      </c:catAx>
      <c:valAx>
        <c:axId val="508461472"/>
        <c:scaling>
          <c:orientation val="minMax"/>
          <c:min val="19000"/>
        </c:scaling>
        <c:delete val="0"/>
        <c:axPos val="l"/>
        <c:majorGridlines>
          <c:spPr>
            <a:ln w="9525" cap="flat" cmpd="sng" algn="ctr">
              <a:solidFill>
                <a:schemeClr val="bg1">
                  <a:lumMod val="95000"/>
                </a:schemeClr>
              </a:solidFill>
              <a:round/>
            </a:ln>
            <a:effectLst/>
          </c:spPr>
        </c:majorGridlines>
        <c:title>
          <c:tx>
            <c:rich>
              <a:bodyPr rot="-5400000" vert="horz"/>
              <a:lstStyle/>
              <a:p>
                <a:pPr>
                  <a:defRPr b="0"/>
                </a:pPr>
                <a:r>
                  <a:rPr lang="en-AU" b="0"/>
                  <a:t>Average</a:t>
                </a:r>
                <a:r>
                  <a:rPr lang="en-AU" b="0" baseline="0"/>
                  <a:t> o</a:t>
                </a:r>
                <a:r>
                  <a:rPr lang="en-AU" b="0"/>
                  <a:t>perational demand</a:t>
                </a:r>
                <a:r>
                  <a:rPr lang="en-AU" b="0" baseline="0"/>
                  <a:t> (MW)</a:t>
                </a:r>
                <a:endParaRPr lang="en-AU" b="0"/>
              </a:p>
            </c:rich>
          </c:tx>
          <c:layout>
            <c:manualLayout>
              <c:xMode val="edge"/>
              <c:yMode val="edge"/>
              <c:x val="1.6058130550660223E-2"/>
              <c:y val="0.18639094892142963"/>
            </c:manualLayout>
          </c:layout>
          <c:overlay val="0"/>
          <c:spPr>
            <a:noFill/>
            <a:ln>
              <a:noFill/>
            </a:ln>
            <a:effectLst/>
          </c:spPr>
        </c:title>
        <c:numFmt formatCode="#,##0" sourceLinked="0"/>
        <c:majorTickMark val="out"/>
        <c:minorTickMark val="none"/>
        <c:tickLblPos val="nextTo"/>
        <c:spPr>
          <a:noFill/>
          <a:ln>
            <a:solidFill>
              <a:schemeClr val="tx1"/>
            </a:solidFill>
          </a:ln>
          <a:effectLst/>
        </c:spPr>
        <c:txPr>
          <a:bodyPr rot="-60000000" vert="horz"/>
          <a:lstStyle/>
          <a:p>
            <a:pPr>
              <a:defRPr/>
            </a:pPr>
            <a:endParaRPr lang="en-US"/>
          </a:p>
        </c:txPr>
        <c:crossAx val="508460816"/>
        <c:crosses val="autoZero"/>
        <c:crossBetween val="between"/>
        <c:majorUnit val="1000"/>
      </c:valAx>
    </c:plotArea>
    <c:plotVisOnly val="1"/>
    <c:dispBlanksAs val="gap"/>
    <c:showDLblsOverMax val="0"/>
    <c:extLst/>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cked"/>
        <c:varyColors val="0"/>
        <c:ser>
          <c:idx val="0"/>
          <c:order val="0"/>
          <c:tx>
            <c:strRef>
              <c:f>'Q4 2020 pivot'!$A$35</c:f>
              <c:strCache>
                <c:ptCount val="1"/>
                <c:pt idx="0">
                  <c:v>Black coal</c:v>
                </c:pt>
              </c:strCache>
            </c:strRef>
          </c:tx>
          <c:spPr>
            <a:solidFill>
              <a:srgbClr val="000000">
                <a:lumMod val="75000"/>
                <a:lumOff val="25000"/>
              </a:srgbClr>
            </a:solidFill>
            <a:ln>
              <a:noFill/>
            </a:ln>
            <a:effectLst/>
          </c:spPr>
          <c:cat>
            <c:numRef>
              <c:f>'Q4 2020 pivot'!$B$34:$AW$34</c:f>
              <c:numCache>
                <c:formatCode>h:mm</c:formatCode>
                <c:ptCount val="48"/>
                <c:pt idx="0">
                  <c:v>0</c:v>
                </c:pt>
                <c:pt idx="1">
                  <c:v>2.0833333333333332E-2</c:v>
                </c:pt>
                <c:pt idx="2">
                  <c:v>4.1666666666666671E-2</c:v>
                </c:pt>
                <c:pt idx="3">
                  <c:v>6.2499999999999972E-2</c:v>
                </c:pt>
                <c:pt idx="4">
                  <c:v>8.3333333333333676E-2</c:v>
                </c:pt>
                <c:pt idx="5">
                  <c:v>0.10416666666666667</c:v>
                </c:pt>
                <c:pt idx="6">
                  <c:v>0.12499999999999968</c:v>
                </c:pt>
                <c:pt idx="7">
                  <c:v>0.14583333333333265</c:v>
                </c:pt>
                <c:pt idx="8">
                  <c:v>0.16666666666666666</c:v>
                </c:pt>
                <c:pt idx="9">
                  <c:v>0.18749999999999967</c:v>
                </c:pt>
                <c:pt idx="10">
                  <c:v>0.20833333333333265</c:v>
                </c:pt>
                <c:pt idx="11">
                  <c:v>0.22916666666666666</c:v>
                </c:pt>
                <c:pt idx="12">
                  <c:v>0.24999999999999964</c:v>
                </c:pt>
                <c:pt idx="13">
                  <c:v>0.2708333333333327</c:v>
                </c:pt>
                <c:pt idx="14">
                  <c:v>0.29166666666666669</c:v>
                </c:pt>
                <c:pt idx="15">
                  <c:v>0.31249999999999967</c:v>
                </c:pt>
                <c:pt idx="16">
                  <c:v>0.3333333333333327</c:v>
                </c:pt>
                <c:pt idx="17">
                  <c:v>0.35416666666666669</c:v>
                </c:pt>
                <c:pt idx="18">
                  <c:v>0.37499999999999967</c:v>
                </c:pt>
                <c:pt idx="19">
                  <c:v>0.3958333333333327</c:v>
                </c:pt>
                <c:pt idx="20">
                  <c:v>0.41666666666666669</c:v>
                </c:pt>
                <c:pt idx="21">
                  <c:v>0.43749999999999967</c:v>
                </c:pt>
                <c:pt idx="22">
                  <c:v>0.4583333333333327</c:v>
                </c:pt>
                <c:pt idx="23">
                  <c:v>0.47916666666666669</c:v>
                </c:pt>
                <c:pt idx="24">
                  <c:v>0.49999999999999972</c:v>
                </c:pt>
                <c:pt idx="25">
                  <c:v>0.52083333333333259</c:v>
                </c:pt>
                <c:pt idx="26">
                  <c:v>0.54166666666666663</c:v>
                </c:pt>
                <c:pt idx="27">
                  <c:v>0.56249999999999967</c:v>
                </c:pt>
                <c:pt idx="28">
                  <c:v>0.58333333333333259</c:v>
                </c:pt>
                <c:pt idx="29">
                  <c:v>0.60416666666666663</c:v>
                </c:pt>
                <c:pt idx="30">
                  <c:v>0.62499999999999967</c:v>
                </c:pt>
                <c:pt idx="31">
                  <c:v>0.64583333333333259</c:v>
                </c:pt>
                <c:pt idx="32">
                  <c:v>0.66666666666666663</c:v>
                </c:pt>
                <c:pt idx="33">
                  <c:v>0.68749999999999967</c:v>
                </c:pt>
                <c:pt idx="34">
                  <c:v>0.70833333333333259</c:v>
                </c:pt>
                <c:pt idx="35">
                  <c:v>0.72916666666666663</c:v>
                </c:pt>
                <c:pt idx="36">
                  <c:v>0.74999999999999967</c:v>
                </c:pt>
                <c:pt idx="37">
                  <c:v>0.77083333333333259</c:v>
                </c:pt>
                <c:pt idx="38">
                  <c:v>0.79166666666666663</c:v>
                </c:pt>
                <c:pt idx="39">
                  <c:v>0.81249999999999967</c:v>
                </c:pt>
                <c:pt idx="40">
                  <c:v>0.83333333333333259</c:v>
                </c:pt>
                <c:pt idx="41">
                  <c:v>0.85416666666666663</c:v>
                </c:pt>
                <c:pt idx="42">
                  <c:v>0.87499999999999967</c:v>
                </c:pt>
                <c:pt idx="43">
                  <c:v>0.89583333333333259</c:v>
                </c:pt>
                <c:pt idx="44">
                  <c:v>0.91666666666666663</c:v>
                </c:pt>
                <c:pt idx="45">
                  <c:v>0.93749999999999967</c:v>
                </c:pt>
                <c:pt idx="46">
                  <c:v>0.95833333333333259</c:v>
                </c:pt>
                <c:pt idx="47">
                  <c:v>0.97916666666666663</c:v>
                </c:pt>
              </c:numCache>
            </c:numRef>
          </c:cat>
          <c:val>
            <c:numRef>
              <c:f>'Q4 2020 pivot'!$B$35:$AW$35</c:f>
              <c:numCache>
                <c:formatCode>0.0%</c:formatCode>
                <c:ptCount val="48"/>
                <c:pt idx="0">
                  <c:v>0.48227225672877844</c:v>
                </c:pt>
                <c:pt idx="1">
                  <c:v>0.47162698412698434</c:v>
                </c:pt>
                <c:pt idx="2">
                  <c:v>0.4727053140096617</c:v>
                </c:pt>
                <c:pt idx="3">
                  <c:v>0.46718857832988253</c:v>
                </c:pt>
                <c:pt idx="4">
                  <c:v>0.44782824361628704</c:v>
                </c:pt>
                <c:pt idx="5">
                  <c:v>0.47520272601794372</c:v>
                </c:pt>
                <c:pt idx="6">
                  <c:v>0.44899715320910977</c:v>
                </c:pt>
                <c:pt idx="7">
                  <c:v>0.41553226363008983</c:v>
                </c:pt>
                <c:pt idx="8">
                  <c:v>0.38831953071083514</c:v>
                </c:pt>
                <c:pt idx="9">
                  <c:v>0.40603864734299505</c:v>
                </c:pt>
                <c:pt idx="10">
                  <c:v>0.3925703071083505</c:v>
                </c:pt>
                <c:pt idx="11">
                  <c:v>0.33996937543133166</c:v>
                </c:pt>
                <c:pt idx="12">
                  <c:v>0.32429045893719788</c:v>
                </c:pt>
                <c:pt idx="13">
                  <c:v>0.35009489302967567</c:v>
                </c:pt>
                <c:pt idx="14">
                  <c:v>0.36498590982286616</c:v>
                </c:pt>
                <c:pt idx="15">
                  <c:v>0.37692075015124027</c:v>
                </c:pt>
                <c:pt idx="16">
                  <c:v>0.40460418287097061</c:v>
                </c:pt>
                <c:pt idx="17">
                  <c:v>0.35001653439153413</c:v>
                </c:pt>
                <c:pt idx="18">
                  <c:v>0.36735126789474609</c:v>
                </c:pt>
                <c:pt idx="19">
                  <c:v>0.39037914078674957</c:v>
                </c:pt>
                <c:pt idx="20">
                  <c:v>0.36925108225108222</c:v>
                </c:pt>
                <c:pt idx="21">
                  <c:v>0.32814728548424205</c:v>
                </c:pt>
                <c:pt idx="22">
                  <c:v>0.29530519480519452</c:v>
                </c:pt>
                <c:pt idx="23">
                  <c:v>0.30031978603407172</c:v>
                </c:pt>
                <c:pt idx="24">
                  <c:v>0.30274209989806311</c:v>
                </c:pt>
                <c:pt idx="25">
                  <c:v>0.31692927170868357</c:v>
                </c:pt>
                <c:pt idx="26">
                  <c:v>0.29648950988073441</c:v>
                </c:pt>
                <c:pt idx="27">
                  <c:v>0.27533056779880738</c:v>
                </c:pt>
                <c:pt idx="28">
                  <c:v>0.31514213564213595</c:v>
                </c:pt>
                <c:pt idx="29">
                  <c:v>0.2569599285570246</c:v>
                </c:pt>
                <c:pt idx="30">
                  <c:v>0.28037870945479643</c:v>
                </c:pt>
                <c:pt idx="31">
                  <c:v>0.31055469289164922</c:v>
                </c:pt>
                <c:pt idx="32">
                  <c:v>0.2959660815324317</c:v>
                </c:pt>
                <c:pt idx="33">
                  <c:v>0.24464932712215345</c:v>
                </c:pt>
                <c:pt idx="34">
                  <c:v>0.26480126044554358</c:v>
                </c:pt>
                <c:pt idx="35">
                  <c:v>0.22302883645896326</c:v>
                </c:pt>
                <c:pt idx="36">
                  <c:v>0.23600831032896236</c:v>
                </c:pt>
                <c:pt idx="37">
                  <c:v>0.23598171152518949</c:v>
                </c:pt>
                <c:pt idx="38">
                  <c:v>0.25306245686680462</c:v>
                </c:pt>
                <c:pt idx="39">
                  <c:v>0.2506340579710144</c:v>
                </c:pt>
                <c:pt idx="40">
                  <c:v>0.29917615596963398</c:v>
                </c:pt>
                <c:pt idx="41">
                  <c:v>0.35640096618357459</c:v>
                </c:pt>
                <c:pt idx="42">
                  <c:v>0.35358436853002057</c:v>
                </c:pt>
                <c:pt idx="43">
                  <c:v>0.40188923395445136</c:v>
                </c:pt>
                <c:pt idx="44">
                  <c:v>0.36649197722567284</c:v>
                </c:pt>
                <c:pt idx="45">
                  <c:v>0.427687198067633</c:v>
                </c:pt>
                <c:pt idx="46">
                  <c:v>0.38488828502415467</c:v>
                </c:pt>
                <c:pt idx="47">
                  <c:v>0.45763457556935816</c:v>
                </c:pt>
              </c:numCache>
            </c:numRef>
          </c:val>
          <c:extLst>
            <c:ext xmlns:c16="http://schemas.microsoft.com/office/drawing/2014/chart" uri="{C3380CC4-5D6E-409C-BE32-E72D297353CC}">
              <c16:uniqueId val="{00000000-D8F1-45F7-8069-FBE27ECCBB61}"/>
            </c:ext>
          </c:extLst>
        </c:ser>
        <c:ser>
          <c:idx val="1"/>
          <c:order val="1"/>
          <c:tx>
            <c:strRef>
              <c:f>'Q4 2020 pivot'!$A$36</c:f>
              <c:strCache>
                <c:ptCount val="1"/>
                <c:pt idx="0">
                  <c:v>Brown coal</c:v>
                </c:pt>
              </c:strCache>
            </c:strRef>
          </c:tx>
          <c:spPr>
            <a:solidFill>
              <a:schemeClr val="accent4">
                <a:lumMod val="50000"/>
              </a:schemeClr>
            </a:solidFill>
            <a:ln>
              <a:noFill/>
            </a:ln>
            <a:effectLst/>
          </c:spPr>
          <c:cat>
            <c:numRef>
              <c:f>'Q4 2020 pivot'!$B$34:$AW$34</c:f>
              <c:numCache>
                <c:formatCode>h:mm</c:formatCode>
                <c:ptCount val="48"/>
                <c:pt idx="0">
                  <c:v>0</c:v>
                </c:pt>
                <c:pt idx="1">
                  <c:v>2.0833333333333332E-2</c:v>
                </c:pt>
                <c:pt idx="2">
                  <c:v>4.1666666666666671E-2</c:v>
                </c:pt>
                <c:pt idx="3">
                  <c:v>6.2499999999999972E-2</c:v>
                </c:pt>
                <c:pt idx="4">
                  <c:v>8.3333333333333676E-2</c:v>
                </c:pt>
                <c:pt idx="5">
                  <c:v>0.10416666666666667</c:v>
                </c:pt>
                <c:pt idx="6">
                  <c:v>0.12499999999999968</c:v>
                </c:pt>
                <c:pt idx="7">
                  <c:v>0.14583333333333265</c:v>
                </c:pt>
                <c:pt idx="8">
                  <c:v>0.16666666666666666</c:v>
                </c:pt>
                <c:pt idx="9">
                  <c:v>0.18749999999999967</c:v>
                </c:pt>
                <c:pt idx="10">
                  <c:v>0.20833333333333265</c:v>
                </c:pt>
                <c:pt idx="11">
                  <c:v>0.22916666666666666</c:v>
                </c:pt>
                <c:pt idx="12">
                  <c:v>0.24999999999999964</c:v>
                </c:pt>
                <c:pt idx="13">
                  <c:v>0.2708333333333327</c:v>
                </c:pt>
                <c:pt idx="14">
                  <c:v>0.29166666666666669</c:v>
                </c:pt>
                <c:pt idx="15">
                  <c:v>0.31249999999999967</c:v>
                </c:pt>
                <c:pt idx="16">
                  <c:v>0.3333333333333327</c:v>
                </c:pt>
                <c:pt idx="17">
                  <c:v>0.35416666666666669</c:v>
                </c:pt>
                <c:pt idx="18">
                  <c:v>0.37499999999999967</c:v>
                </c:pt>
                <c:pt idx="19">
                  <c:v>0.3958333333333327</c:v>
                </c:pt>
                <c:pt idx="20">
                  <c:v>0.41666666666666669</c:v>
                </c:pt>
                <c:pt idx="21">
                  <c:v>0.43749999999999967</c:v>
                </c:pt>
                <c:pt idx="22">
                  <c:v>0.4583333333333327</c:v>
                </c:pt>
                <c:pt idx="23">
                  <c:v>0.47916666666666669</c:v>
                </c:pt>
                <c:pt idx="24">
                  <c:v>0.49999999999999972</c:v>
                </c:pt>
                <c:pt idx="25">
                  <c:v>0.52083333333333259</c:v>
                </c:pt>
                <c:pt idx="26">
                  <c:v>0.54166666666666663</c:v>
                </c:pt>
                <c:pt idx="27">
                  <c:v>0.56249999999999967</c:v>
                </c:pt>
                <c:pt idx="28">
                  <c:v>0.58333333333333259</c:v>
                </c:pt>
                <c:pt idx="29">
                  <c:v>0.60416666666666663</c:v>
                </c:pt>
                <c:pt idx="30">
                  <c:v>0.62499999999999967</c:v>
                </c:pt>
                <c:pt idx="31">
                  <c:v>0.64583333333333259</c:v>
                </c:pt>
                <c:pt idx="32">
                  <c:v>0.66666666666666663</c:v>
                </c:pt>
                <c:pt idx="33">
                  <c:v>0.68749999999999967</c:v>
                </c:pt>
                <c:pt idx="34">
                  <c:v>0.70833333333333259</c:v>
                </c:pt>
                <c:pt idx="35">
                  <c:v>0.72916666666666663</c:v>
                </c:pt>
                <c:pt idx="36">
                  <c:v>0.74999999999999967</c:v>
                </c:pt>
                <c:pt idx="37">
                  <c:v>0.77083333333333259</c:v>
                </c:pt>
                <c:pt idx="38">
                  <c:v>0.79166666666666663</c:v>
                </c:pt>
                <c:pt idx="39">
                  <c:v>0.81249999999999967</c:v>
                </c:pt>
                <c:pt idx="40">
                  <c:v>0.83333333333333259</c:v>
                </c:pt>
                <c:pt idx="41">
                  <c:v>0.85416666666666663</c:v>
                </c:pt>
                <c:pt idx="42">
                  <c:v>0.87499999999999967</c:v>
                </c:pt>
                <c:pt idx="43">
                  <c:v>0.89583333333333259</c:v>
                </c:pt>
                <c:pt idx="44">
                  <c:v>0.91666666666666663</c:v>
                </c:pt>
                <c:pt idx="45">
                  <c:v>0.93749999999999967</c:v>
                </c:pt>
                <c:pt idx="46">
                  <c:v>0.95833333333333259</c:v>
                </c:pt>
                <c:pt idx="47">
                  <c:v>0.97916666666666663</c:v>
                </c:pt>
              </c:numCache>
            </c:numRef>
          </c:cat>
          <c:val>
            <c:numRef>
              <c:f>'Q4 2020 pivot'!$B$36:$AW$36</c:f>
              <c:numCache>
                <c:formatCode>0.0%</c:formatCode>
                <c:ptCount val="48"/>
                <c:pt idx="0">
                  <c:v>0.1161835748792272</c:v>
                </c:pt>
                <c:pt idx="1">
                  <c:v>0.12786835748792288</c:v>
                </c:pt>
                <c:pt idx="2">
                  <c:v>0.18318236714975838</c:v>
                </c:pt>
                <c:pt idx="3">
                  <c:v>0.21566166321601113</c:v>
                </c:pt>
                <c:pt idx="4">
                  <c:v>0.24024542788129738</c:v>
                </c:pt>
                <c:pt idx="5">
                  <c:v>0.23153467908902675</c:v>
                </c:pt>
                <c:pt idx="6">
                  <c:v>0.24517123878536931</c:v>
                </c:pt>
                <c:pt idx="7">
                  <c:v>0.23778899240855764</c:v>
                </c:pt>
                <c:pt idx="8">
                  <c:v>0.20888759489302952</c:v>
                </c:pt>
                <c:pt idx="9">
                  <c:v>0.18962215320910988</c:v>
                </c:pt>
                <c:pt idx="10">
                  <c:v>0.14076733954451343</c:v>
                </c:pt>
                <c:pt idx="11">
                  <c:v>0.12916882332643218</c:v>
                </c:pt>
                <c:pt idx="12">
                  <c:v>8.9363354037266932E-2</c:v>
                </c:pt>
                <c:pt idx="13">
                  <c:v>0.10833764665286388</c:v>
                </c:pt>
                <c:pt idx="14">
                  <c:v>0.13266045548654254</c:v>
                </c:pt>
                <c:pt idx="15">
                  <c:v>0.12286751361161545</c:v>
                </c:pt>
                <c:pt idx="16">
                  <c:v>0.11428139313801733</c:v>
                </c:pt>
                <c:pt idx="17">
                  <c:v>0.14994608350586616</c:v>
                </c:pt>
                <c:pt idx="18">
                  <c:v>9.1578741307002234E-2</c:v>
                </c:pt>
                <c:pt idx="19">
                  <c:v>0.13749568668046919</c:v>
                </c:pt>
                <c:pt idx="20">
                  <c:v>0.14134199134199127</c:v>
                </c:pt>
                <c:pt idx="21">
                  <c:v>0.20440821256038638</c:v>
                </c:pt>
                <c:pt idx="22">
                  <c:v>0.19277056277056293</c:v>
                </c:pt>
                <c:pt idx="23">
                  <c:v>0.19106198034769462</c:v>
                </c:pt>
                <c:pt idx="24">
                  <c:v>0.19709480122324161</c:v>
                </c:pt>
                <c:pt idx="25">
                  <c:v>0.18690476190476196</c:v>
                </c:pt>
                <c:pt idx="26">
                  <c:v>0.17218594933402992</c:v>
                </c:pt>
                <c:pt idx="27">
                  <c:v>0.16902601330913478</c:v>
                </c:pt>
                <c:pt idx="28">
                  <c:v>0.17275757575757555</c:v>
                </c:pt>
                <c:pt idx="29">
                  <c:v>0.13637686169446614</c:v>
                </c:pt>
                <c:pt idx="30">
                  <c:v>0.12577208419599745</c:v>
                </c:pt>
                <c:pt idx="31">
                  <c:v>0.10603864734299512</c:v>
                </c:pt>
                <c:pt idx="32">
                  <c:v>0.11299369112436285</c:v>
                </c:pt>
                <c:pt idx="33">
                  <c:v>9.654718771566595E-2</c:v>
                </c:pt>
                <c:pt idx="34">
                  <c:v>0.10215758228462397</c:v>
                </c:pt>
                <c:pt idx="35">
                  <c:v>0.10163339382940095</c:v>
                </c:pt>
                <c:pt idx="36">
                  <c:v>5.9430354267310727E-2</c:v>
                </c:pt>
                <c:pt idx="37">
                  <c:v>4.8645617667356936E-2</c:v>
                </c:pt>
                <c:pt idx="38">
                  <c:v>4.450483091787439E-2</c:v>
                </c:pt>
                <c:pt idx="39">
                  <c:v>3.6231884057971044E-2</c:v>
                </c:pt>
                <c:pt idx="40">
                  <c:v>2.3550724637681177E-2</c:v>
                </c:pt>
                <c:pt idx="41">
                  <c:v>3.6231884057971009E-2</c:v>
                </c:pt>
                <c:pt idx="42">
                  <c:v>5.9696342305038085E-2</c:v>
                </c:pt>
                <c:pt idx="43">
                  <c:v>8.066770186335416E-2</c:v>
                </c:pt>
                <c:pt idx="44">
                  <c:v>6.3112491373360877E-2</c:v>
                </c:pt>
                <c:pt idx="45">
                  <c:v>9.4142512077294627E-2</c:v>
                </c:pt>
                <c:pt idx="46">
                  <c:v>5.3215579710144754E-2</c:v>
                </c:pt>
                <c:pt idx="47">
                  <c:v>5.1554951690821478E-2</c:v>
                </c:pt>
              </c:numCache>
            </c:numRef>
          </c:val>
          <c:extLst>
            <c:ext xmlns:c16="http://schemas.microsoft.com/office/drawing/2014/chart" uri="{C3380CC4-5D6E-409C-BE32-E72D297353CC}">
              <c16:uniqueId val="{00000001-D8F1-45F7-8069-FBE27ECCBB61}"/>
            </c:ext>
          </c:extLst>
        </c:ser>
        <c:ser>
          <c:idx val="2"/>
          <c:order val="2"/>
          <c:tx>
            <c:strRef>
              <c:f>'Q4 2020 pivot'!$A$37</c:f>
              <c:strCache>
                <c:ptCount val="1"/>
                <c:pt idx="0">
                  <c:v>Gas</c:v>
                </c:pt>
              </c:strCache>
            </c:strRef>
          </c:tx>
          <c:spPr>
            <a:solidFill>
              <a:schemeClr val="accent5"/>
            </a:solidFill>
            <a:ln>
              <a:noFill/>
            </a:ln>
            <a:effectLst/>
          </c:spPr>
          <c:cat>
            <c:numRef>
              <c:f>'Q4 2020 pivot'!$B$34:$AW$34</c:f>
              <c:numCache>
                <c:formatCode>h:mm</c:formatCode>
                <c:ptCount val="48"/>
                <c:pt idx="0">
                  <c:v>0</c:v>
                </c:pt>
                <c:pt idx="1">
                  <c:v>2.0833333333333332E-2</c:v>
                </c:pt>
                <c:pt idx="2">
                  <c:v>4.1666666666666671E-2</c:v>
                </c:pt>
                <c:pt idx="3">
                  <c:v>6.2499999999999972E-2</c:v>
                </c:pt>
                <c:pt idx="4">
                  <c:v>8.3333333333333676E-2</c:v>
                </c:pt>
                <c:pt idx="5">
                  <c:v>0.10416666666666667</c:v>
                </c:pt>
                <c:pt idx="6">
                  <c:v>0.12499999999999968</c:v>
                </c:pt>
                <c:pt idx="7">
                  <c:v>0.14583333333333265</c:v>
                </c:pt>
                <c:pt idx="8">
                  <c:v>0.16666666666666666</c:v>
                </c:pt>
                <c:pt idx="9">
                  <c:v>0.18749999999999967</c:v>
                </c:pt>
                <c:pt idx="10">
                  <c:v>0.20833333333333265</c:v>
                </c:pt>
                <c:pt idx="11">
                  <c:v>0.22916666666666666</c:v>
                </c:pt>
                <c:pt idx="12">
                  <c:v>0.24999999999999964</c:v>
                </c:pt>
                <c:pt idx="13">
                  <c:v>0.2708333333333327</c:v>
                </c:pt>
                <c:pt idx="14">
                  <c:v>0.29166666666666669</c:v>
                </c:pt>
                <c:pt idx="15">
                  <c:v>0.31249999999999967</c:v>
                </c:pt>
                <c:pt idx="16">
                  <c:v>0.3333333333333327</c:v>
                </c:pt>
                <c:pt idx="17">
                  <c:v>0.35416666666666669</c:v>
                </c:pt>
                <c:pt idx="18">
                  <c:v>0.37499999999999967</c:v>
                </c:pt>
                <c:pt idx="19">
                  <c:v>0.3958333333333327</c:v>
                </c:pt>
                <c:pt idx="20">
                  <c:v>0.41666666666666669</c:v>
                </c:pt>
                <c:pt idx="21">
                  <c:v>0.43749999999999967</c:v>
                </c:pt>
                <c:pt idx="22">
                  <c:v>0.4583333333333327</c:v>
                </c:pt>
                <c:pt idx="23">
                  <c:v>0.47916666666666669</c:v>
                </c:pt>
                <c:pt idx="24">
                  <c:v>0.49999999999999972</c:v>
                </c:pt>
                <c:pt idx="25">
                  <c:v>0.52083333333333259</c:v>
                </c:pt>
                <c:pt idx="26">
                  <c:v>0.54166666666666663</c:v>
                </c:pt>
                <c:pt idx="27">
                  <c:v>0.56249999999999967</c:v>
                </c:pt>
                <c:pt idx="28">
                  <c:v>0.58333333333333259</c:v>
                </c:pt>
                <c:pt idx="29">
                  <c:v>0.60416666666666663</c:v>
                </c:pt>
                <c:pt idx="30">
                  <c:v>0.62499999999999967</c:v>
                </c:pt>
                <c:pt idx="31">
                  <c:v>0.64583333333333259</c:v>
                </c:pt>
                <c:pt idx="32">
                  <c:v>0.66666666666666663</c:v>
                </c:pt>
                <c:pt idx="33">
                  <c:v>0.68749999999999967</c:v>
                </c:pt>
                <c:pt idx="34">
                  <c:v>0.70833333333333259</c:v>
                </c:pt>
                <c:pt idx="35">
                  <c:v>0.72916666666666663</c:v>
                </c:pt>
                <c:pt idx="36">
                  <c:v>0.74999999999999967</c:v>
                </c:pt>
                <c:pt idx="37">
                  <c:v>0.77083333333333259</c:v>
                </c:pt>
                <c:pt idx="38">
                  <c:v>0.79166666666666663</c:v>
                </c:pt>
                <c:pt idx="39">
                  <c:v>0.81249999999999967</c:v>
                </c:pt>
                <c:pt idx="40">
                  <c:v>0.83333333333333259</c:v>
                </c:pt>
                <c:pt idx="41">
                  <c:v>0.85416666666666663</c:v>
                </c:pt>
                <c:pt idx="42">
                  <c:v>0.87499999999999967</c:v>
                </c:pt>
                <c:pt idx="43">
                  <c:v>0.89583333333333259</c:v>
                </c:pt>
                <c:pt idx="44">
                  <c:v>0.91666666666666663</c:v>
                </c:pt>
                <c:pt idx="45">
                  <c:v>0.93749999999999967</c:v>
                </c:pt>
                <c:pt idx="46">
                  <c:v>0.95833333333333259</c:v>
                </c:pt>
                <c:pt idx="47">
                  <c:v>0.97916666666666663</c:v>
                </c:pt>
              </c:numCache>
            </c:numRef>
          </c:cat>
          <c:val>
            <c:numRef>
              <c:f>'Q4 2020 pivot'!$B$37:$AW$37</c:f>
              <c:numCache>
                <c:formatCode>0.0%</c:formatCode>
                <c:ptCount val="48"/>
                <c:pt idx="0">
                  <c:v>0.14365942028985521</c:v>
                </c:pt>
                <c:pt idx="1">
                  <c:v>0.16080055210489994</c:v>
                </c:pt>
                <c:pt idx="2">
                  <c:v>0.107336956521739</c:v>
                </c:pt>
                <c:pt idx="3">
                  <c:v>0.11730072463768131</c:v>
                </c:pt>
                <c:pt idx="4">
                  <c:v>0.1177536231884057</c:v>
                </c:pt>
                <c:pt idx="5">
                  <c:v>0.10628019323671484</c:v>
                </c:pt>
                <c:pt idx="6">
                  <c:v>0.11231884057971026</c:v>
                </c:pt>
                <c:pt idx="7">
                  <c:v>0.12536231884057961</c:v>
                </c:pt>
                <c:pt idx="8">
                  <c:v>0.16082427536231872</c:v>
                </c:pt>
                <c:pt idx="9">
                  <c:v>0.15461093857832983</c:v>
                </c:pt>
                <c:pt idx="10">
                  <c:v>0.18798309178743958</c:v>
                </c:pt>
                <c:pt idx="11">
                  <c:v>0.21373792270531405</c:v>
                </c:pt>
                <c:pt idx="12">
                  <c:v>0.21773852657004847</c:v>
                </c:pt>
                <c:pt idx="13">
                  <c:v>0.21691683919944793</c:v>
                </c:pt>
                <c:pt idx="14">
                  <c:v>0.14085144927536244</c:v>
                </c:pt>
                <c:pt idx="15">
                  <c:v>0.13067150635208707</c:v>
                </c:pt>
                <c:pt idx="16">
                  <c:v>0.11183130239391603</c:v>
                </c:pt>
                <c:pt idx="17">
                  <c:v>0.1034722222222221</c:v>
                </c:pt>
                <c:pt idx="18">
                  <c:v>7.8955314009662061E-2</c:v>
                </c:pt>
                <c:pt idx="19">
                  <c:v>6.2349033816425231E-2</c:v>
                </c:pt>
                <c:pt idx="20">
                  <c:v>5.6767676767676745E-2</c:v>
                </c:pt>
                <c:pt idx="21">
                  <c:v>4.9516908212560412E-2</c:v>
                </c:pt>
                <c:pt idx="22">
                  <c:v>4.0565656565656569E-2</c:v>
                </c:pt>
                <c:pt idx="23">
                  <c:v>6.4713064713064733E-2</c:v>
                </c:pt>
                <c:pt idx="24">
                  <c:v>5.4074559487403542E-2</c:v>
                </c:pt>
                <c:pt idx="25">
                  <c:v>3.6305147058823567E-2</c:v>
                </c:pt>
                <c:pt idx="26">
                  <c:v>6.1856881692348015E-2</c:v>
                </c:pt>
                <c:pt idx="27">
                  <c:v>8.034309912712824E-2</c:v>
                </c:pt>
                <c:pt idx="28">
                  <c:v>9.2052669552669386E-2</c:v>
                </c:pt>
                <c:pt idx="29">
                  <c:v>9.7489413188142915E-2</c:v>
                </c:pt>
                <c:pt idx="30">
                  <c:v>9.933574879227057E-2</c:v>
                </c:pt>
                <c:pt idx="31">
                  <c:v>0.11896135265700508</c:v>
                </c:pt>
                <c:pt idx="32">
                  <c:v>0.14978826376285528</c:v>
                </c:pt>
                <c:pt idx="33">
                  <c:v>0.19003695077064642</c:v>
                </c:pt>
                <c:pt idx="34">
                  <c:v>0.24440411373260726</c:v>
                </c:pt>
                <c:pt idx="35">
                  <c:v>0.27007461181689851</c:v>
                </c:pt>
                <c:pt idx="36">
                  <c:v>0.28028597308488623</c:v>
                </c:pt>
                <c:pt idx="37">
                  <c:v>0.30059092477570731</c:v>
                </c:pt>
                <c:pt idx="38">
                  <c:v>0.32675120772946858</c:v>
                </c:pt>
                <c:pt idx="39">
                  <c:v>0.3400362318840579</c:v>
                </c:pt>
                <c:pt idx="40">
                  <c:v>0.35289855072463777</c:v>
                </c:pt>
                <c:pt idx="41">
                  <c:v>0.26524758454106284</c:v>
                </c:pt>
                <c:pt idx="42">
                  <c:v>0.25776397515527971</c:v>
                </c:pt>
                <c:pt idx="43">
                  <c:v>0.18458850931677009</c:v>
                </c:pt>
                <c:pt idx="44">
                  <c:v>0.23081219806763303</c:v>
                </c:pt>
                <c:pt idx="45">
                  <c:v>0.15798611111111119</c:v>
                </c:pt>
                <c:pt idx="46">
                  <c:v>0.24320652173913065</c:v>
                </c:pt>
                <c:pt idx="47">
                  <c:v>0.20280797101449261</c:v>
                </c:pt>
              </c:numCache>
            </c:numRef>
          </c:val>
          <c:extLst>
            <c:ext xmlns:c16="http://schemas.microsoft.com/office/drawing/2014/chart" uri="{C3380CC4-5D6E-409C-BE32-E72D297353CC}">
              <c16:uniqueId val="{00000002-D8F1-45F7-8069-FBE27ECCBB61}"/>
            </c:ext>
          </c:extLst>
        </c:ser>
        <c:ser>
          <c:idx val="3"/>
          <c:order val="3"/>
          <c:tx>
            <c:strRef>
              <c:f>'Q4 2020 pivot'!$A$38</c:f>
              <c:strCache>
                <c:ptCount val="1"/>
                <c:pt idx="0">
                  <c:v>Hydro</c:v>
                </c:pt>
              </c:strCache>
            </c:strRef>
          </c:tx>
          <c:spPr>
            <a:solidFill>
              <a:schemeClr val="accent6"/>
            </a:solidFill>
            <a:ln>
              <a:noFill/>
            </a:ln>
            <a:effectLst/>
          </c:spPr>
          <c:cat>
            <c:numRef>
              <c:f>'Q4 2020 pivot'!$B$34:$AW$34</c:f>
              <c:numCache>
                <c:formatCode>h:mm</c:formatCode>
                <c:ptCount val="48"/>
                <c:pt idx="0">
                  <c:v>0</c:v>
                </c:pt>
                <c:pt idx="1">
                  <c:v>2.0833333333333332E-2</c:v>
                </c:pt>
                <c:pt idx="2">
                  <c:v>4.1666666666666671E-2</c:v>
                </c:pt>
                <c:pt idx="3">
                  <c:v>6.2499999999999972E-2</c:v>
                </c:pt>
                <c:pt idx="4">
                  <c:v>8.3333333333333676E-2</c:v>
                </c:pt>
                <c:pt idx="5">
                  <c:v>0.10416666666666667</c:v>
                </c:pt>
                <c:pt idx="6">
                  <c:v>0.12499999999999968</c:v>
                </c:pt>
                <c:pt idx="7">
                  <c:v>0.14583333333333265</c:v>
                </c:pt>
                <c:pt idx="8">
                  <c:v>0.16666666666666666</c:v>
                </c:pt>
                <c:pt idx="9">
                  <c:v>0.18749999999999967</c:v>
                </c:pt>
                <c:pt idx="10">
                  <c:v>0.20833333333333265</c:v>
                </c:pt>
                <c:pt idx="11">
                  <c:v>0.22916666666666666</c:v>
                </c:pt>
                <c:pt idx="12">
                  <c:v>0.24999999999999964</c:v>
                </c:pt>
                <c:pt idx="13">
                  <c:v>0.2708333333333327</c:v>
                </c:pt>
                <c:pt idx="14">
                  <c:v>0.29166666666666669</c:v>
                </c:pt>
                <c:pt idx="15">
                  <c:v>0.31249999999999967</c:v>
                </c:pt>
                <c:pt idx="16">
                  <c:v>0.3333333333333327</c:v>
                </c:pt>
                <c:pt idx="17">
                  <c:v>0.35416666666666669</c:v>
                </c:pt>
                <c:pt idx="18">
                  <c:v>0.37499999999999967</c:v>
                </c:pt>
                <c:pt idx="19">
                  <c:v>0.3958333333333327</c:v>
                </c:pt>
                <c:pt idx="20">
                  <c:v>0.41666666666666669</c:v>
                </c:pt>
                <c:pt idx="21">
                  <c:v>0.43749999999999967</c:v>
                </c:pt>
                <c:pt idx="22">
                  <c:v>0.4583333333333327</c:v>
                </c:pt>
                <c:pt idx="23">
                  <c:v>0.47916666666666669</c:v>
                </c:pt>
                <c:pt idx="24">
                  <c:v>0.49999999999999972</c:v>
                </c:pt>
                <c:pt idx="25">
                  <c:v>0.52083333333333259</c:v>
                </c:pt>
                <c:pt idx="26">
                  <c:v>0.54166666666666663</c:v>
                </c:pt>
                <c:pt idx="27">
                  <c:v>0.56249999999999967</c:v>
                </c:pt>
                <c:pt idx="28">
                  <c:v>0.58333333333333259</c:v>
                </c:pt>
                <c:pt idx="29">
                  <c:v>0.60416666666666663</c:v>
                </c:pt>
                <c:pt idx="30">
                  <c:v>0.62499999999999967</c:v>
                </c:pt>
                <c:pt idx="31">
                  <c:v>0.64583333333333259</c:v>
                </c:pt>
                <c:pt idx="32">
                  <c:v>0.66666666666666663</c:v>
                </c:pt>
                <c:pt idx="33">
                  <c:v>0.68749999999999967</c:v>
                </c:pt>
                <c:pt idx="34">
                  <c:v>0.70833333333333259</c:v>
                </c:pt>
                <c:pt idx="35">
                  <c:v>0.72916666666666663</c:v>
                </c:pt>
                <c:pt idx="36">
                  <c:v>0.74999999999999967</c:v>
                </c:pt>
                <c:pt idx="37">
                  <c:v>0.77083333333333259</c:v>
                </c:pt>
                <c:pt idx="38">
                  <c:v>0.79166666666666663</c:v>
                </c:pt>
                <c:pt idx="39">
                  <c:v>0.81249999999999967</c:v>
                </c:pt>
                <c:pt idx="40">
                  <c:v>0.83333333333333259</c:v>
                </c:pt>
                <c:pt idx="41">
                  <c:v>0.85416666666666663</c:v>
                </c:pt>
                <c:pt idx="42">
                  <c:v>0.87499999999999967</c:v>
                </c:pt>
                <c:pt idx="43">
                  <c:v>0.89583333333333259</c:v>
                </c:pt>
                <c:pt idx="44">
                  <c:v>0.91666666666666663</c:v>
                </c:pt>
                <c:pt idx="45">
                  <c:v>0.93749999999999967</c:v>
                </c:pt>
                <c:pt idx="46">
                  <c:v>0.95833333333333259</c:v>
                </c:pt>
                <c:pt idx="47">
                  <c:v>0.97916666666666663</c:v>
                </c:pt>
              </c:numCache>
            </c:numRef>
          </c:cat>
          <c:val>
            <c:numRef>
              <c:f>'Q4 2020 pivot'!$B$38:$AW$38</c:f>
              <c:numCache>
                <c:formatCode>0.0%</c:formatCode>
                <c:ptCount val="48"/>
                <c:pt idx="0">
                  <c:v>0.23608523119392649</c:v>
                </c:pt>
                <c:pt idx="1">
                  <c:v>0.20667270531400933</c:v>
                </c:pt>
                <c:pt idx="2">
                  <c:v>0.18182367149758472</c:v>
                </c:pt>
                <c:pt idx="3">
                  <c:v>0.14287439613526565</c:v>
                </c:pt>
                <c:pt idx="4">
                  <c:v>0.11349637681159448</c:v>
                </c:pt>
                <c:pt idx="5">
                  <c:v>0.102355072463768</c:v>
                </c:pt>
                <c:pt idx="6">
                  <c:v>8.904416839199443E-2</c:v>
                </c:pt>
                <c:pt idx="7">
                  <c:v>0.1181159420289857</c:v>
                </c:pt>
                <c:pt idx="8">
                  <c:v>0.12892512077294691</c:v>
                </c:pt>
                <c:pt idx="9">
                  <c:v>0.15335144927536237</c:v>
                </c:pt>
                <c:pt idx="10">
                  <c:v>0.2264449620427883</c:v>
                </c:pt>
                <c:pt idx="11">
                  <c:v>0.23798740510697039</c:v>
                </c:pt>
                <c:pt idx="12">
                  <c:v>0.2866589026915114</c:v>
                </c:pt>
                <c:pt idx="13">
                  <c:v>0.25278640441683914</c:v>
                </c:pt>
                <c:pt idx="14">
                  <c:v>0.2882749597423509</c:v>
                </c:pt>
                <c:pt idx="15">
                  <c:v>0.2654869933454323</c:v>
                </c:pt>
                <c:pt idx="16">
                  <c:v>0.24758231786362422</c:v>
                </c:pt>
                <c:pt idx="17">
                  <c:v>0.25344202898550777</c:v>
                </c:pt>
                <c:pt idx="18">
                  <c:v>0.21351650563607069</c:v>
                </c:pt>
                <c:pt idx="19">
                  <c:v>0.15874309868875069</c:v>
                </c:pt>
                <c:pt idx="20">
                  <c:v>0.16087878787878818</c:v>
                </c:pt>
                <c:pt idx="21">
                  <c:v>0.16865942028985523</c:v>
                </c:pt>
                <c:pt idx="22">
                  <c:v>0.20037878787878796</c:v>
                </c:pt>
                <c:pt idx="23">
                  <c:v>0.16842112913541493</c:v>
                </c:pt>
                <c:pt idx="24">
                  <c:v>0.15333333333333329</c:v>
                </c:pt>
                <c:pt idx="25">
                  <c:v>0.14841123949579832</c:v>
                </c:pt>
                <c:pt idx="26">
                  <c:v>0.15949769304431102</c:v>
                </c:pt>
                <c:pt idx="27">
                  <c:v>0.17223230490018138</c:v>
                </c:pt>
                <c:pt idx="28">
                  <c:v>0.15071428571428572</c:v>
                </c:pt>
                <c:pt idx="29">
                  <c:v>0.21337683288681486</c:v>
                </c:pt>
                <c:pt idx="30">
                  <c:v>0.24057324016563142</c:v>
                </c:pt>
                <c:pt idx="31">
                  <c:v>0.26232099723947561</c:v>
                </c:pt>
                <c:pt idx="32">
                  <c:v>0.30692044512904937</c:v>
                </c:pt>
                <c:pt idx="33">
                  <c:v>0.33982487922705323</c:v>
                </c:pt>
                <c:pt idx="34">
                  <c:v>0.29820240255811969</c:v>
                </c:pt>
                <c:pt idx="35">
                  <c:v>0.33644888082274677</c:v>
                </c:pt>
                <c:pt idx="36">
                  <c:v>0.39196859903381631</c:v>
                </c:pt>
                <c:pt idx="37">
                  <c:v>0.38855676328502442</c:v>
                </c:pt>
                <c:pt idx="38">
                  <c:v>0.36481193926846101</c:v>
                </c:pt>
                <c:pt idx="39">
                  <c:v>0.35860507246376833</c:v>
                </c:pt>
                <c:pt idx="40">
                  <c:v>0.31305210489993113</c:v>
                </c:pt>
                <c:pt idx="41">
                  <c:v>0.32237318840579743</c:v>
                </c:pt>
                <c:pt idx="42">
                  <c:v>0.31702898550724623</c:v>
                </c:pt>
                <c:pt idx="43">
                  <c:v>0.29148982056590744</c:v>
                </c:pt>
                <c:pt idx="44">
                  <c:v>0.29308574879227051</c:v>
                </c:pt>
                <c:pt idx="45">
                  <c:v>0.26870471014492742</c:v>
                </c:pt>
                <c:pt idx="46">
                  <c:v>0.2754528985507243</c:v>
                </c:pt>
                <c:pt idx="47">
                  <c:v>0.27713293650793641</c:v>
                </c:pt>
              </c:numCache>
            </c:numRef>
          </c:val>
          <c:extLst>
            <c:ext xmlns:c16="http://schemas.microsoft.com/office/drawing/2014/chart" uri="{C3380CC4-5D6E-409C-BE32-E72D297353CC}">
              <c16:uniqueId val="{00000003-D8F1-45F7-8069-FBE27ECCBB61}"/>
            </c:ext>
          </c:extLst>
        </c:ser>
        <c:ser>
          <c:idx val="4"/>
          <c:order val="4"/>
          <c:tx>
            <c:strRef>
              <c:f>'Q4 2020 pivot'!$A$39</c:f>
              <c:strCache>
                <c:ptCount val="1"/>
                <c:pt idx="0">
                  <c:v>Solar</c:v>
                </c:pt>
              </c:strCache>
            </c:strRef>
          </c:tx>
          <c:spPr>
            <a:solidFill>
              <a:schemeClr val="accent4"/>
            </a:solidFill>
            <a:ln>
              <a:noFill/>
            </a:ln>
            <a:effectLst/>
          </c:spPr>
          <c:cat>
            <c:numRef>
              <c:f>'Q4 2020 pivot'!$B$34:$AW$34</c:f>
              <c:numCache>
                <c:formatCode>h:mm</c:formatCode>
                <c:ptCount val="48"/>
                <c:pt idx="0">
                  <c:v>0</c:v>
                </c:pt>
                <c:pt idx="1">
                  <c:v>2.0833333333333332E-2</c:v>
                </c:pt>
                <c:pt idx="2">
                  <c:v>4.1666666666666671E-2</c:v>
                </c:pt>
                <c:pt idx="3">
                  <c:v>6.2499999999999972E-2</c:v>
                </c:pt>
                <c:pt idx="4">
                  <c:v>8.3333333333333676E-2</c:v>
                </c:pt>
                <c:pt idx="5">
                  <c:v>0.10416666666666667</c:v>
                </c:pt>
                <c:pt idx="6">
                  <c:v>0.12499999999999968</c:v>
                </c:pt>
                <c:pt idx="7">
                  <c:v>0.14583333333333265</c:v>
                </c:pt>
                <c:pt idx="8">
                  <c:v>0.16666666666666666</c:v>
                </c:pt>
                <c:pt idx="9">
                  <c:v>0.18749999999999967</c:v>
                </c:pt>
                <c:pt idx="10">
                  <c:v>0.20833333333333265</c:v>
                </c:pt>
                <c:pt idx="11">
                  <c:v>0.22916666666666666</c:v>
                </c:pt>
                <c:pt idx="12">
                  <c:v>0.24999999999999964</c:v>
                </c:pt>
                <c:pt idx="13">
                  <c:v>0.2708333333333327</c:v>
                </c:pt>
                <c:pt idx="14">
                  <c:v>0.29166666666666669</c:v>
                </c:pt>
                <c:pt idx="15">
                  <c:v>0.31249999999999967</c:v>
                </c:pt>
                <c:pt idx="16">
                  <c:v>0.3333333333333327</c:v>
                </c:pt>
                <c:pt idx="17">
                  <c:v>0.35416666666666669</c:v>
                </c:pt>
                <c:pt idx="18">
                  <c:v>0.37499999999999967</c:v>
                </c:pt>
                <c:pt idx="19">
                  <c:v>0.3958333333333327</c:v>
                </c:pt>
                <c:pt idx="20">
                  <c:v>0.41666666666666669</c:v>
                </c:pt>
                <c:pt idx="21">
                  <c:v>0.43749999999999967</c:v>
                </c:pt>
                <c:pt idx="22">
                  <c:v>0.4583333333333327</c:v>
                </c:pt>
                <c:pt idx="23">
                  <c:v>0.47916666666666669</c:v>
                </c:pt>
                <c:pt idx="24">
                  <c:v>0.49999999999999972</c:v>
                </c:pt>
                <c:pt idx="25">
                  <c:v>0.52083333333333259</c:v>
                </c:pt>
                <c:pt idx="26">
                  <c:v>0.54166666666666663</c:v>
                </c:pt>
                <c:pt idx="27">
                  <c:v>0.56249999999999967</c:v>
                </c:pt>
                <c:pt idx="28">
                  <c:v>0.58333333333333259</c:v>
                </c:pt>
                <c:pt idx="29">
                  <c:v>0.60416666666666663</c:v>
                </c:pt>
                <c:pt idx="30">
                  <c:v>0.62499999999999967</c:v>
                </c:pt>
                <c:pt idx="31">
                  <c:v>0.64583333333333259</c:v>
                </c:pt>
                <c:pt idx="32">
                  <c:v>0.66666666666666663</c:v>
                </c:pt>
                <c:pt idx="33">
                  <c:v>0.68749999999999967</c:v>
                </c:pt>
                <c:pt idx="34">
                  <c:v>0.70833333333333259</c:v>
                </c:pt>
                <c:pt idx="35">
                  <c:v>0.72916666666666663</c:v>
                </c:pt>
                <c:pt idx="36">
                  <c:v>0.74999999999999967</c:v>
                </c:pt>
                <c:pt idx="37">
                  <c:v>0.77083333333333259</c:v>
                </c:pt>
                <c:pt idx="38">
                  <c:v>0.79166666666666663</c:v>
                </c:pt>
                <c:pt idx="39">
                  <c:v>0.81249999999999967</c:v>
                </c:pt>
                <c:pt idx="40">
                  <c:v>0.83333333333333259</c:v>
                </c:pt>
                <c:pt idx="41">
                  <c:v>0.85416666666666663</c:v>
                </c:pt>
                <c:pt idx="42">
                  <c:v>0.87499999999999967</c:v>
                </c:pt>
                <c:pt idx="43">
                  <c:v>0.89583333333333259</c:v>
                </c:pt>
                <c:pt idx="44">
                  <c:v>0.91666666666666663</c:v>
                </c:pt>
                <c:pt idx="45">
                  <c:v>0.93749999999999967</c:v>
                </c:pt>
                <c:pt idx="46">
                  <c:v>0.95833333333333259</c:v>
                </c:pt>
                <c:pt idx="47">
                  <c:v>0.97916666666666663</c:v>
                </c:pt>
              </c:numCache>
            </c:numRef>
          </c:cat>
          <c:val>
            <c:numRef>
              <c:f>'Q4 2020 pivot'!$B$39:$AW$39</c:f>
              <c:numCache>
                <c:formatCode>0.0%</c:formatCode>
                <c:ptCount val="48"/>
                <c:pt idx="0">
                  <c:v>0</c:v>
                </c:pt>
                <c:pt idx="1">
                  <c:v>0</c:v>
                </c:pt>
                <c:pt idx="2">
                  <c:v>0</c:v>
                </c:pt>
                <c:pt idx="3">
                  <c:v>0</c:v>
                </c:pt>
                <c:pt idx="4">
                  <c:v>0</c:v>
                </c:pt>
                <c:pt idx="5">
                  <c:v>0</c:v>
                </c:pt>
                <c:pt idx="6">
                  <c:v>0</c:v>
                </c:pt>
                <c:pt idx="7">
                  <c:v>0</c:v>
                </c:pt>
                <c:pt idx="8">
                  <c:v>0</c:v>
                </c:pt>
                <c:pt idx="9">
                  <c:v>0</c:v>
                </c:pt>
                <c:pt idx="10">
                  <c:v>0</c:v>
                </c:pt>
                <c:pt idx="11">
                  <c:v>9.0579710144927635E-4</c:v>
                </c:pt>
                <c:pt idx="12">
                  <c:v>3.0365769496204296E-3</c:v>
                </c:pt>
                <c:pt idx="13">
                  <c:v>3.3212560386473417E-3</c:v>
                </c:pt>
                <c:pt idx="14">
                  <c:v>1.0645272601794334E-2</c:v>
                </c:pt>
                <c:pt idx="15">
                  <c:v>2.687537810042346E-2</c:v>
                </c:pt>
                <c:pt idx="16">
                  <c:v>1.8321666234551913E-2</c:v>
                </c:pt>
                <c:pt idx="17">
                  <c:v>3.120196530522619E-2</c:v>
                </c:pt>
                <c:pt idx="18">
                  <c:v>3.1538992408557634E-2</c:v>
                </c:pt>
                <c:pt idx="19">
                  <c:v>4.8024499654934431E-2</c:v>
                </c:pt>
                <c:pt idx="20">
                  <c:v>3.3362193362193357E-2</c:v>
                </c:pt>
                <c:pt idx="21">
                  <c:v>2.0384748102139399E-2</c:v>
                </c:pt>
                <c:pt idx="22">
                  <c:v>3.7146464646464636E-2</c:v>
                </c:pt>
                <c:pt idx="23">
                  <c:v>3.5947584161869911E-2</c:v>
                </c:pt>
                <c:pt idx="24">
                  <c:v>4.7282656181738762E-2</c:v>
                </c:pt>
                <c:pt idx="25">
                  <c:v>6.2473739495798299E-2</c:v>
                </c:pt>
                <c:pt idx="26">
                  <c:v>4.2278227561591344E-2</c:v>
                </c:pt>
                <c:pt idx="27">
                  <c:v>4.9248120300751839E-2</c:v>
                </c:pt>
                <c:pt idx="28">
                  <c:v>4.5733766233766175E-2</c:v>
                </c:pt>
                <c:pt idx="29">
                  <c:v>5.7923544493417453E-2</c:v>
                </c:pt>
                <c:pt idx="30">
                  <c:v>4.2693236714975838E-2</c:v>
                </c:pt>
                <c:pt idx="31">
                  <c:v>3.8244047619047657E-2</c:v>
                </c:pt>
                <c:pt idx="32">
                  <c:v>3.0396524225925332E-2</c:v>
                </c:pt>
                <c:pt idx="33">
                  <c:v>2.7634000460087432E-2</c:v>
                </c:pt>
                <c:pt idx="34">
                  <c:v>1.5626599655637795E-2</c:v>
                </c:pt>
                <c:pt idx="35">
                  <c:v>9.0744101633393887E-3</c:v>
                </c:pt>
                <c:pt idx="36">
                  <c:v>2.2644927536231915E-3</c:v>
                </c:pt>
                <c:pt idx="37">
                  <c:v>1.8115942028985533E-3</c:v>
                </c:pt>
                <c:pt idx="38">
                  <c:v>0</c:v>
                </c:pt>
                <c:pt idx="39">
                  <c:v>0</c:v>
                </c:pt>
                <c:pt idx="40">
                  <c:v>0</c:v>
                </c:pt>
                <c:pt idx="41">
                  <c:v>0</c:v>
                </c:pt>
                <c:pt idx="42">
                  <c:v>0</c:v>
                </c:pt>
                <c:pt idx="43">
                  <c:v>0</c:v>
                </c:pt>
                <c:pt idx="44">
                  <c:v>0</c:v>
                </c:pt>
                <c:pt idx="45">
                  <c:v>0</c:v>
                </c:pt>
                <c:pt idx="46">
                  <c:v>0</c:v>
                </c:pt>
                <c:pt idx="47">
                  <c:v>0</c:v>
                </c:pt>
              </c:numCache>
            </c:numRef>
          </c:val>
          <c:extLst>
            <c:ext xmlns:c16="http://schemas.microsoft.com/office/drawing/2014/chart" uri="{C3380CC4-5D6E-409C-BE32-E72D297353CC}">
              <c16:uniqueId val="{00000004-D8F1-45F7-8069-FBE27ECCBB61}"/>
            </c:ext>
          </c:extLst>
        </c:ser>
        <c:ser>
          <c:idx val="5"/>
          <c:order val="5"/>
          <c:tx>
            <c:strRef>
              <c:f>'Q4 2020 pivot'!$A$40</c:f>
              <c:strCache>
                <c:ptCount val="1"/>
                <c:pt idx="0">
                  <c:v>Wind</c:v>
                </c:pt>
              </c:strCache>
            </c:strRef>
          </c:tx>
          <c:spPr>
            <a:solidFill>
              <a:srgbClr val="00B050"/>
            </a:solidFill>
            <a:ln>
              <a:noFill/>
            </a:ln>
            <a:effectLst/>
          </c:spPr>
          <c:cat>
            <c:numRef>
              <c:f>'Q4 2020 pivot'!$B$34:$AW$34</c:f>
              <c:numCache>
                <c:formatCode>h:mm</c:formatCode>
                <c:ptCount val="48"/>
                <c:pt idx="0">
                  <c:v>0</c:v>
                </c:pt>
                <c:pt idx="1">
                  <c:v>2.0833333333333332E-2</c:v>
                </c:pt>
                <c:pt idx="2">
                  <c:v>4.1666666666666671E-2</c:v>
                </c:pt>
                <c:pt idx="3">
                  <c:v>6.2499999999999972E-2</c:v>
                </c:pt>
                <c:pt idx="4">
                  <c:v>8.3333333333333676E-2</c:v>
                </c:pt>
                <c:pt idx="5">
                  <c:v>0.10416666666666667</c:v>
                </c:pt>
                <c:pt idx="6">
                  <c:v>0.12499999999999968</c:v>
                </c:pt>
                <c:pt idx="7">
                  <c:v>0.14583333333333265</c:v>
                </c:pt>
                <c:pt idx="8">
                  <c:v>0.16666666666666666</c:v>
                </c:pt>
                <c:pt idx="9">
                  <c:v>0.18749999999999967</c:v>
                </c:pt>
                <c:pt idx="10">
                  <c:v>0.20833333333333265</c:v>
                </c:pt>
                <c:pt idx="11">
                  <c:v>0.22916666666666666</c:v>
                </c:pt>
                <c:pt idx="12">
                  <c:v>0.24999999999999964</c:v>
                </c:pt>
                <c:pt idx="13">
                  <c:v>0.2708333333333327</c:v>
                </c:pt>
                <c:pt idx="14">
                  <c:v>0.29166666666666669</c:v>
                </c:pt>
                <c:pt idx="15">
                  <c:v>0.31249999999999967</c:v>
                </c:pt>
                <c:pt idx="16">
                  <c:v>0.3333333333333327</c:v>
                </c:pt>
                <c:pt idx="17">
                  <c:v>0.35416666666666669</c:v>
                </c:pt>
                <c:pt idx="18">
                  <c:v>0.37499999999999967</c:v>
                </c:pt>
                <c:pt idx="19">
                  <c:v>0.3958333333333327</c:v>
                </c:pt>
                <c:pt idx="20">
                  <c:v>0.41666666666666669</c:v>
                </c:pt>
                <c:pt idx="21">
                  <c:v>0.43749999999999967</c:v>
                </c:pt>
                <c:pt idx="22">
                  <c:v>0.4583333333333327</c:v>
                </c:pt>
                <c:pt idx="23">
                  <c:v>0.47916666666666669</c:v>
                </c:pt>
                <c:pt idx="24">
                  <c:v>0.49999999999999972</c:v>
                </c:pt>
                <c:pt idx="25">
                  <c:v>0.52083333333333259</c:v>
                </c:pt>
                <c:pt idx="26">
                  <c:v>0.54166666666666663</c:v>
                </c:pt>
                <c:pt idx="27">
                  <c:v>0.56249999999999967</c:v>
                </c:pt>
                <c:pt idx="28">
                  <c:v>0.58333333333333259</c:v>
                </c:pt>
                <c:pt idx="29">
                  <c:v>0.60416666666666663</c:v>
                </c:pt>
                <c:pt idx="30">
                  <c:v>0.62499999999999967</c:v>
                </c:pt>
                <c:pt idx="31">
                  <c:v>0.64583333333333259</c:v>
                </c:pt>
                <c:pt idx="32">
                  <c:v>0.66666666666666663</c:v>
                </c:pt>
                <c:pt idx="33">
                  <c:v>0.68749999999999967</c:v>
                </c:pt>
                <c:pt idx="34">
                  <c:v>0.70833333333333259</c:v>
                </c:pt>
                <c:pt idx="35">
                  <c:v>0.72916666666666663</c:v>
                </c:pt>
                <c:pt idx="36">
                  <c:v>0.74999999999999967</c:v>
                </c:pt>
                <c:pt idx="37">
                  <c:v>0.77083333333333259</c:v>
                </c:pt>
                <c:pt idx="38">
                  <c:v>0.79166666666666663</c:v>
                </c:pt>
                <c:pt idx="39">
                  <c:v>0.81249999999999967</c:v>
                </c:pt>
                <c:pt idx="40">
                  <c:v>0.83333333333333259</c:v>
                </c:pt>
                <c:pt idx="41">
                  <c:v>0.85416666666666663</c:v>
                </c:pt>
                <c:pt idx="42">
                  <c:v>0.87499999999999967</c:v>
                </c:pt>
                <c:pt idx="43">
                  <c:v>0.89583333333333259</c:v>
                </c:pt>
                <c:pt idx="44">
                  <c:v>0.91666666666666663</c:v>
                </c:pt>
                <c:pt idx="45">
                  <c:v>0.93749999999999967</c:v>
                </c:pt>
                <c:pt idx="46">
                  <c:v>0.95833333333333259</c:v>
                </c:pt>
                <c:pt idx="47">
                  <c:v>0.97916666666666663</c:v>
                </c:pt>
              </c:numCache>
            </c:numRef>
          </c:cat>
          <c:val>
            <c:numRef>
              <c:f>'Q4 2020 pivot'!$B$40:$AW$40</c:f>
              <c:numCache>
                <c:formatCode>0.0%</c:formatCode>
                <c:ptCount val="48"/>
                <c:pt idx="0">
                  <c:v>8.2125603864734321E-3</c:v>
                </c:pt>
                <c:pt idx="1">
                  <c:v>2.0048309178743968E-2</c:v>
                </c:pt>
                <c:pt idx="2">
                  <c:v>3.2608695652173905E-2</c:v>
                </c:pt>
                <c:pt idx="3">
                  <c:v>4.4293478260869601E-2</c:v>
                </c:pt>
                <c:pt idx="4">
                  <c:v>6.4009661835748868E-2</c:v>
                </c:pt>
                <c:pt idx="5">
                  <c:v>7.5569358178053853E-2</c:v>
                </c:pt>
                <c:pt idx="6">
                  <c:v>8.6956521739130335E-2</c:v>
                </c:pt>
                <c:pt idx="7">
                  <c:v>8.6896135265700378E-2</c:v>
                </c:pt>
                <c:pt idx="8">
                  <c:v>9.492753623188413E-2</c:v>
                </c:pt>
                <c:pt idx="9">
                  <c:v>7.4275362318840563E-2</c:v>
                </c:pt>
                <c:pt idx="10">
                  <c:v>3.7741545893719829E-2</c:v>
                </c:pt>
                <c:pt idx="11">
                  <c:v>4.1545893719806763E-2</c:v>
                </c:pt>
                <c:pt idx="12">
                  <c:v>5.3096963423050411E-2</c:v>
                </c:pt>
                <c:pt idx="13">
                  <c:v>3.4989648033126305E-2</c:v>
                </c:pt>
                <c:pt idx="14">
                  <c:v>3.6782551184725093E-2</c:v>
                </c:pt>
                <c:pt idx="15">
                  <c:v>5.0378100423472495E-2</c:v>
                </c:pt>
                <c:pt idx="16">
                  <c:v>5.5699593812116463E-2</c:v>
                </c:pt>
                <c:pt idx="17">
                  <c:v>8.7340211117384881E-2</c:v>
                </c:pt>
                <c:pt idx="18">
                  <c:v>0.17670591787439599</c:v>
                </c:pt>
                <c:pt idx="19">
                  <c:v>0.17410426731078901</c:v>
                </c:pt>
                <c:pt idx="20">
                  <c:v>0.18257792207792203</c:v>
                </c:pt>
                <c:pt idx="21">
                  <c:v>0.18746980676328495</c:v>
                </c:pt>
                <c:pt idx="22">
                  <c:v>0.17949999999999988</c:v>
                </c:pt>
                <c:pt idx="23">
                  <c:v>0.17621300657014935</c:v>
                </c:pt>
                <c:pt idx="24">
                  <c:v>0.18820299985437611</c:v>
                </c:pt>
                <c:pt idx="25">
                  <c:v>0.21132265406162448</c:v>
                </c:pt>
                <c:pt idx="26">
                  <c:v>0.22059719683120046</c:v>
                </c:pt>
                <c:pt idx="27">
                  <c:v>0.19466338259441718</c:v>
                </c:pt>
                <c:pt idx="28">
                  <c:v>0.18889826839826834</c:v>
                </c:pt>
                <c:pt idx="29">
                  <c:v>0.20464523377409025</c:v>
                </c:pt>
                <c:pt idx="30">
                  <c:v>0.18398248792270508</c:v>
                </c:pt>
                <c:pt idx="31">
                  <c:v>0.12421928916494121</c:v>
                </c:pt>
                <c:pt idx="32">
                  <c:v>6.9391739536930133E-2</c:v>
                </c:pt>
                <c:pt idx="33">
                  <c:v>6.1737261329652474E-2</c:v>
                </c:pt>
                <c:pt idx="34">
                  <c:v>5.8852203452929248E-2</c:v>
                </c:pt>
                <c:pt idx="35">
                  <c:v>4.9001814882032653E-2</c:v>
                </c:pt>
                <c:pt idx="36">
                  <c:v>1.268115942028987E-2</c:v>
                </c:pt>
                <c:pt idx="37">
                  <c:v>7.8502415458937217E-3</c:v>
                </c:pt>
                <c:pt idx="38">
                  <c:v>3.6231884057971019E-3</c:v>
                </c:pt>
                <c:pt idx="39">
                  <c:v>5.4347826086956538E-3</c:v>
                </c:pt>
                <c:pt idx="40">
                  <c:v>1.8115942028985527E-3</c:v>
                </c:pt>
                <c:pt idx="41">
                  <c:v>1.1231884057970997E-2</c:v>
                </c:pt>
                <c:pt idx="42">
                  <c:v>3.6231884057970976E-3</c:v>
                </c:pt>
                <c:pt idx="43">
                  <c:v>2.3248792270531411E-2</c:v>
                </c:pt>
                <c:pt idx="44">
                  <c:v>3.3816425120772951E-2</c:v>
                </c:pt>
                <c:pt idx="45">
                  <c:v>3.1099033816425113E-2</c:v>
                </c:pt>
                <c:pt idx="46">
                  <c:v>2.149758454106282E-2</c:v>
                </c:pt>
                <c:pt idx="47">
                  <c:v>1.8115942028985523E-3</c:v>
                </c:pt>
              </c:numCache>
            </c:numRef>
          </c:val>
          <c:extLst>
            <c:ext xmlns:c16="http://schemas.microsoft.com/office/drawing/2014/chart" uri="{C3380CC4-5D6E-409C-BE32-E72D297353CC}">
              <c16:uniqueId val="{00000005-D8F1-45F7-8069-FBE27ECCBB61}"/>
            </c:ext>
          </c:extLst>
        </c:ser>
        <c:ser>
          <c:idx val="6"/>
          <c:order val="6"/>
          <c:tx>
            <c:strRef>
              <c:f>'Q4 2020 pivot'!$A$41</c:f>
              <c:strCache>
                <c:ptCount val="1"/>
                <c:pt idx="0">
                  <c:v>Other</c:v>
                </c:pt>
              </c:strCache>
            </c:strRef>
          </c:tx>
          <c:spPr>
            <a:solidFill>
              <a:schemeClr val="accent1">
                <a:lumMod val="60000"/>
              </a:schemeClr>
            </a:solidFill>
            <a:ln>
              <a:noFill/>
            </a:ln>
            <a:effectLst/>
          </c:spPr>
          <c:cat>
            <c:numRef>
              <c:f>'Q4 2020 pivot'!$B$34:$AW$34</c:f>
              <c:numCache>
                <c:formatCode>h:mm</c:formatCode>
                <c:ptCount val="48"/>
                <c:pt idx="0">
                  <c:v>0</c:v>
                </c:pt>
                <c:pt idx="1">
                  <c:v>2.0833333333333332E-2</c:v>
                </c:pt>
                <c:pt idx="2">
                  <c:v>4.1666666666666671E-2</c:v>
                </c:pt>
                <c:pt idx="3">
                  <c:v>6.2499999999999972E-2</c:v>
                </c:pt>
                <c:pt idx="4">
                  <c:v>8.3333333333333676E-2</c:v>
                </c:pt>
                <c:pt idx="5">
                  <c:v>0.10416666666666667</c:v>
                </c:pt>
                <c:pt idx="6">
                  <c:v>0.12499999999999968</c:v>
                </c:pt>
                <c:pt idx="7">
                  <c:v>0.14583333333333265</c:v>
                </c:pt>
                <c:pt idx="8">
                  <c:v>0.16666666666666666</c:v>
                </c:pt>
                <c:pt idx="9">
                  <c:v>0.18749999999999967</c:v>
                </c:pt>
                <c:pt idx="10">
                  <c:v>0.20833333333333265</c:v>
                </c:pt>
                <c:pt idx="11">
                  <c:v>0.22916666666666666</c:v>
                </c:pt>
                <c:pt idx="12">
                  <c:v>0.24999999999999964</c:v>
                </c:pt>
                <c:pt idx="13">
                  <c:v>0.2708333333333327</c:v>
                </c:pt>
                <c:pt idx="14">
                  <c:v>0.29166666666666669</c:v>
                </c:pt>
                <c:pt idx="15">
                  <c:v>0.31249999999999967</c:v>
                </c:pt>
                <c:pt idx="16">
                  <c:v>0.3333333333333327</c:v>
                </c:pt>
                <c:pt idx="17">
                  <c:v>0.35416666666666669</c:v>
                </c:pt>
                <c:pt idx="18">
                  <c:v>0.37499999999999967</c:v>
                </c:pt>
                <c:pt idx="19">
                  <c:v>0.3958333333333327</c:v>
                </c:pt>
                <c:pt idx="20">
                  <c:v>0.41666666666666669</c:v>
                </c:pt>
                <c:pt idx="21">
                  <c:v>0.43749999999999967</c:v>
                </c:pt>
                <c:pt idx="22">
                  <c:v>0.4583333333333327</c:v>
                </c:pt>
                <c:pt idx="23">
                  <c:v>0.47916666666666669</c:v>
                </c:pt>
                <c:pt idx="24">
                  <c:v>0.49999999999999972</c:v>
                </c:pt>
                <c:pt idx="25">
                  <c:v>0.52083333333333259</c:v>
                </c:pt>
                <c:pt idx="26">
                  <c:v>0.54166666666666663</c:v>
                </c:pt>
                <c:pt idx="27">
                  <c:v>0.56249999999999967</c:v>
                </c:pt>
                <c:pt idx="28">
                  <c:v>0.58333333333333259</c:v>
                </c:pt>
                <c:pt idx="29">
                  <c:v>0.60416666666666663</c:v>
                </c:pt>
                <c:pt idx="30">
                  <c:v>0.62499999999999967</c:v>
                </c:pt>
                <c:pt idx="31">
                  <c:v>0.64583333333333259</c:v>
                </c:pt>
                <c:pt idx="32">
                  <c:v>0.66666666666666663</c:v>
                </c:pt>
                <c:pt idx="33">
                  <c:v>0.68749999999999967</c:v>
                </c:pt>
                <c:pt idx="34">
                  <c:v>0.70833333333333259</c:v>
                </c:pt>
                <c:pt idx="35">
                  <c:v>0.72916666666666663</c:v>
                </c:pt>
                <c:pt idx="36">
                  <c:v>0.74999999999999967</c:v>
                </c:pt>
                <c:pt idx="37">
                  <c:v>0.77083333333333259</c:v>
                </c:pt>
                <c:pt idx="38">
                  <c:v>0.79166666666666663</c:v>
                </c:pt>
                <c:pt idx="39">
                  <c:v>0.81249999999999967</c:v>
                </c:pt>
                <c:pt idx="40">
                  <c:v>0.83333333333333259</c:v>
                </c:pt>
                <c:pt idx="41">
                  <c:v>0.85416666666666663</c:v>
                </c:pt>
                <c:pt idx="42">
                  <c:v>0.87499999999999967</c:v>
                </c:pt>
                <c:pt idx="43">
                  <c:v>0.89583333333333259</c:v>
                </c:pt>
                <c:pt idx="44">
                  <c:v>0.91666666666666663</c:v>
                </c:pt>
                <c:pt idx="45">
                  <c:v>0.93749999999999967</c:v>
                </c:pt>
                <c:pt idx="46">
                  <c:v>0.95833333333333259</c:v>
                </c:pt>
                <c:pt idx="47">
                  <c:v>0.97916666666666663</c:v>
                </c:pt>
              </c:numCache>
            </c:numRef>
          </c:cat>
          <c:val>
            <c:numRef>
              <c:f>'Q4 2020 pivot'!$B$41:$AW$41</c:f>
              <c:numCache>
                <c:formatCode>0.0%</c:formatCode>
                <c:ptCount val="48"/>
                <c:pt idx="0">
                  <c:v>1.3586956521739135E-2</c:v>
                </c:pt>
                <c:pt idx="1">
                  <c:v>1.2983091787439394E-2</c:v>
                </c:pt>
                <c:pt idx="2">
                  <c:v>2.2342995169082225E-2</c:v>
                </c:pt>
                <c:pt idx="3">
                  <c:v>1.26811594202898E-2</c:v>
                </c:pt>
                <c:pt idx="4">
                  <c:v>1.6666666666666607E-2</c:v>
                </c:pt>
                <c:pt idx="5">
                  <c:v>9.0579710144927938E-3</c:v>
                </c:pt>
                <c:pt idx="6">
                  <c:v>1.7512077294685735E-2</c:v>
                </c:pt>
                <c:pt idx="7">
                  <c:v>1.6304347826086918E-2</c:v>
                </c:pt>
                <c:pt idx="8">
                  <c:v>1.8115942028985588E-2</c:v>
                </c:pt>
                <c:pt idx="9">
                  <c:v>2.2101449275362284E-2</c:v>
                </c:pt>
                <c:pt idx="10">
                  <c:v>1.449275362318847E-2</c:v>
                </c:pt>
                <c:pt idx="11">
                  <c:v>3.6684782608695787E-2</c:v>
                </c:pt>
                <c:pt idx="12">
                  <c:v>2.5815217391304546E-2</c:v>
                </c:pt>
                <c:pt idx="13">
                  <c:v>3.3553312629399756E-2</c:v>
                </c:pt>
                <c:pt idx="14">
                  <c:v>2.5799401886358431E-2</c:v>
                </c:pt>
                <c:pt idx="15">
                  <c:v>2.6799758015728981E-2</c:v>
                </c:pt>
                <c:pt idx="16">
                  <c:v>4.7679543686803605E-2</c:v>
                </c:pt>
                <c:pt idx="17">
                  <c:v>2.4580954472258831E-2</c:v>
                </c:pt>
                <c:pt idx="18">
                  <c:v>4.0353260869565366E-2</c:v>
                </c:pt>
                <c:pt idx="19">
                  <c:v>2.8904273061882035E-2</c:v>
                </c:pt>
                <c:pt idx="20">
                  <c:v>5.5820346320346159E-2</c:v>
                </c:pt>
                <c:pt idx="21">
                  <c:v>4.1413618587531564E-2</c:v>
                </c:pt>
                <c:pt idx="22">
                  <c:v>5.4333333333333567E-2</c:v>
                </c:pt>
                <c:pt idx="23">
                  <c:v>6.332344903773468E-2</c:v>
                </c:pt>
                <c:pt idx="24">
                  <c:v>5.7269550021843418E-2</c:v>
                </c:pt>
                <c:pt idx="25">
                  <c:v>3.7653186274509753E-2</c:v>
                </c:pt>
                <c:pt idx="26">
                  <c:v>4.709454165578475E-2</c:v>
                </c:pt>
                <c:pt idx="27">
                  <c:v>5.9156511969579162E-2</c:v>
                </c:pt>
                <c:pt idx="28">
                  <c:v>3.4701298701298899E-2</c:v>
                </c:pt>
                <c:pt idx="29">
                  <c:v>3.3228185406043886E-2</c:v>
                </c:pt>
                <c:pt idx="30">
                  <c:v>2.7264492753623193E-2</c:v>
                </c:pt>
                <c:pt idx="31">
                  <c:v>3.9660973084886142E-2</c:v>
                </c:pt>
                <c:pt idx="32">
                  <c:v>3.4543254688445324E-2</c:v>
                </c:pt>
                <c:pt idx="33">
                  <c:v>3.9570393374740886E-2</c:v>
                </c:pt>
                <c:pt idx="34">
                  <c:v>1.5955837870538336E-2</c:v>
                </c:pt>
                <c:pt idx="35">
                  <c:v>1.0738052026618261E-2</c:v>
                </c:pt>
                <c:pt idx="36">
                  <c:v>1.7361111111111271E-2</c:v>
                </c:pt>
                <c:pt idx="37">
                  <c:v>1.656314699792949E-2</c:v>
                </c:pt>
                <c:pt idx="38">
                  <c:v>7.2463768115942351E-3</c:v>
                </c:pt>
                <c:pt idx="39">
                  <c:v>9.0579710144925718E-3</c:v>
                </c:pt>
                <c:pt idx="40">
                  <c:v>9.5108695652174058E-3</c:v>
                </c:pt>
                <c:pt idx="41">
                  <c:v>8.5144927536231485E-3</c:v>
                </c:pt>
                <c:pt idx="42">
                  <c:v>8.3031400966183666E-3</c:v>
                </c:pt>
                <c:pt idx="43">
                  <c:v>1.8115942028985477E-2</c:v>
                </c:pt>
                <c:pt idx="44">
                  <c:v>1.2681159420289689E-2</c:v>
                </c:pt>
                <c:pt idx="45">
                  <c:v>2.0380434782608758E-2</c:v>
                </c:pt>
                <c:pt idx="46">
                  <c:v>2.1739130434782927E-2</c:v>
                </c:pt>
                <c:pt idx="47">
                  <c:v>9.0579710144927938E-3</c:v>
                </c:pt>
              </c:numCache>
            </c:numRef>
          </c:val>
          <c:extLst>
            <c:ext xmlns:c16="http://schemas.microsoft.com/office/drawing/2014/chart" uri="{C3380CC4-5D6E-409C-BE32-E72D297353CC}">
              <c16:uniqueId val="{00000006-D8F1-45F7-8069-FBE27ECCBB61}"/>
            </c:ext>
          </c:extLst>
        </c:ser>
        <c:dLbls>
          <c:showLegendKey val="0"/>
          <c:showVal val="0"/>
          <c:showCatName val="0"/>
          <c:showSerName val="0"/>
          <c:showPercent val="0"/>
          <c:showBubbleSize val="0"/>
        </c:dLbls>
        <c:axId val="916310984"/>
        <c:axId val="916310328"/>
      </c:areaChart>
      <c:catAx>
        <c:axId val="916310984"/>
        <c:scaling>
          <c:orientation val="minMax"/>
        </c:scaling>
        <c:delete val="0"/>
        <c:axPos val="b"/>
        <c:numFmt formatCode="h:mm" sourceLinked="1"/>
        <c:majorTickMark val="out"/>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916310328"/>
        <c:crosses val="autoZero"/>
        <c:auto val="1"/>
        <c:lblAlgn val="ctr"/>
        <c:lblOffset val="100"/>
        <c:tickLblSkip val="4"/>
        <c:tickMarkSkip val="4"/>
        <c:noMultiLvlLbl val="0"/>
      </c:catAx>
      <c:valAx>
        <c:axId val="916310328"/>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AU"/>
                  <a:t>% of time set</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916310984"/>
        <c:crosses val="autoZero"/>
        <c:crossBetween val="midCat"/>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solidFill>
          <a:latin typeface="+mn-lt"/>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409951057989732E-2"/>
          <c:y val="4.6121593291404611E-2"/>
          <c:w val="0.83917329677741592"/>
          <c:h val="0.73830162037037039"/>
        </c:manualLayout>
      </c:layout>
      <c:lineChart>
        <c:grouping val="standard"/>
        <c:varyColors val="0"/>
        <c:ser>
          <c:idx val="1"/>
          <c:order val="1"/>
          <c:tx>
            <c:strRef>
              <c:f>Data!$E$2</c:f>
              <c:strCache>
                <c:ptCount val="1"/>
                <c:pt idx="0">
                  <c:v>Electricity [LHS]</c:v>
                </c:pt>
              </c:strCache>
            </c:strRef>
          </c:tx>
          <c:spPr>
            <a:ln w="19050" cap="rnd">
              <a:solidFill>
                <a:schemeClr val="accent1"/>
              </a:solidFill>
              <a:round/>
            </a:ln>
            <a:effectLst/>
          </c:spPr>
          <c:marker>
            <c:symbol val="none"/>
          </c:marker>
          <c:cat>
            <c:multiLvlStrRef>
              <c:f>Data!$A$3:$B$22</c:f>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2016</c:v>
                  </c:pt>
                  <c:pt idx="4">
                    <c:v>2017</c:v>
                  </c:pt>
                  <c:pt idx="8">
                    <c:v>2018</c:v>
                  </c:pt>
                  <c:pt idx="12">
                    <c:v>2019</c:v>
                  </c:pt>
                  <c:pt idx="16">
                    <c:v>2020</c:v>
                  </c:pt>
                </c:lvl>
              </c:multiLvlStrCache>
            </c:multiLvlStrRef>
          </c:cat>
          <c:val>
            <c:numRef>
              <c:f>Data!$E$3:$E$22</c:f>
              <c:numCache>
                <c:formatCode>General</c:formatCode>
                <c:ptCount val="20"/>
                <c:pt idx="0">
                  <c:v>45.903674450549502</c:v>
                </c:pt>
                <c:pt idx="1">
                  <c:v>75.940947802197798</c:v>
                </c:pt>
                <c:pt idx="2">
                  <c:v>84.290634057971005</c:v>
                </c:pt>
                <c:pt idx="3">
                  <c:v>56.354972826087</c:v>
                </c:pt>
                <c:pt idx="4">
                  <c:v>97.022847222222197</c:v>
                </c:pt>
                <c:pt idx="5">
                  <c:v>115.35627518315</c:v>
                </c:pt>
                <c:pt idx="6">
                  <c:v>96.591410778985505</c:v>
                </c:pt>
                <c:pt idx="7">
                  <c:v>80.619381793478297</c:v>
                </c:pt>
                <c:pt idx="8">
                  <c:v>89.762430555555596</c:v>
                </c:pt>
                <c:pt idx="9">
                  <c:v>92.1014491758242</c:v>
                </c:pt>
                <c:pt idx="10">
                  <c:v>81.215027173913001</c:v>
                </c:pt>
                <c:pt idx="11">
                  <c:v>95.473308423912997</c:v>
                </c:pt>
                <c:pt idx="12">
                  <c:v>113.38724537037</c:v>
                </c:pt>
                <c:pt idx="13">
                  <c:v>91.366387362637397</c:v>
                </c:pt>
                <c:pt idx="14">
                  <c:v>74.3563994565217</c:v>
                </c:pt>
                <c:pt idx="15">
                  <c:v>58.452099184782597</c:v>
                </c:pt>
                <c:pt idx="16">
                  <c:v>50.982749542124502</c:v>
                </c:pt>
                <c:pt idx="17">
                  <c:v>39.566385073260101</c:v>
                </c:pt>
                <c:pt idx="18">
                  <c:v>39.923840579710102</c:v>
                </c:pt>
                <c:pt idx="19">
                  <c:v>28.7206702898551</c:v>
                </c:pt>
              </c:numCache>
            </c:numRef>
          </c:val>
          <c:smooth val="0"/>
          <c:extLst>
            <c:ext xmlns:c16="http://schemas.microsoft.com/office/drawing/2014/chart" uri="{C3380CC4-5D6E-409C-BE32-E72D297353CC}">
              <c16:uniqueId val="{00000000-FEF6-4B82-BA8B-065F4F384AEC}"/>
            </c:ext>
          </c:extLst>
        </c:ser>
        <c:dLbls>
          <c:showLegendKey val="0"/>
          <c:showVal val="0"/>
          <c:showCatName val="0"/>
          <c:showSerName val="0"/>
          <c:showPercent val="0"/>
          <c:showBubbleSize val="0"/>
        </c:dLbls>
        <c:marker val="1"/>
        <c:smooth val="0"/>
        <c:axId val="1047703736"/>
        <c:axId val="1047704064"/>
      </c:lineChart>
      <c:lineChart>
        <c:grouping val="standard"/>
        <c:varyColors val="0"/>
        <c:ser>
          <c:idx val="0"/>
          <c:order val="0"/>
          <c:tx>
            <c:strRef>
              <c:f>Data!$D$2</c:f>
              <c:strCache>
                <c:ptCount val="1"/>
                <c:pt idx="0">
                  <c:v>Gas [RHS]</c:v>
                </c:pt>
              </c:strCache>
            </c:strRef>
          </c:tx>
          <c:spPr>
            <a:ln w="19050" cap="rnd">
              <a:solidFill>
                <a:schemeClr val="accent5"/>
              </a:solidFill>
              <a:round/>
            </a:ln>
            <a:effectLst/>
          </c:spPr>
          <c:marker>
            <c:symbol val="none"/>
          </c:marker>
          <c:cat>
            <c:multiLvlStrRef>
              <c:f>Data!$A$3:$B$22</c:f>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2016</c:v>
                  </c:pt>
                  <c:pt idx="4">
                    <c:v>2017</c:v>
                  </c:pt>
                  <c:pt idx="8">
                    <c:v>2018</c:v>
                  </c:pt>
                  <c:pt idx="12">
                    <c:v>2019</c:v>
                  </c:pt>
                  <c:pt idx="16">
                    <c:v>2020</c:v>
                  </c:pt>
                </c:lvl>
              </c:multiLvlStrCache>
            </c:multiLvlStrRef>
          </c:cat>
          <c:val>
            <c:numRef>
              <c:f>Data!$D$3:$D$22</c:f>
              <c:numCache>
                <c:formatCode>General</c:formatCode>
                <c:ptCount val="20"/>
                <c:pt idx="0">
                  <c:v>5.28</c:v>
                </c:pt>
                <c:pt idx="1">
                  <c:v>7.55</c:v>
                </c:pt>
                <c:pt idx="2">
                  <c:v>9.57</c:v>
                </c:pt>
                <c:pt idx="3">
                  <c:v>7.17</c:v>
                </c:pt>
                <c:pt idx="4">
                  <c:v>9.48</c:v>
                </c:pt>
                <c:pt idx="5">
                  <c:v>9.11</c:v>
                </c:pt>
                <c:pt idx="6">
                  <c:v>8.25</c:v>
                </c:pt>
                <c:pt idx="7">
                  <c:v>7.19</c:v>
                </c:pt>
                <c:pt idx="8">
                  <c:v>8.65</c:v>
                </c:pt>
                <c:pt idx="9">
                  <c:v>8.16</c:v>
                </c:pt>
                <c:pt idx="10">
                  <c:v>9.33</c:v>
                </c:pt>
                <c:pt idx="11">
                  <c:v>10.35</c:v>
                </c:pt>
                <c:pt idx="12">
                  <c:v>10.26</c:v>
                </c:pt>
                <c:pt idx="13">
                  <c:v>10.45</c:v>
                </c:pt>
                <c:pt idx="14">
                  <c:v>8.89</c:v>
                </c:pt>
                <c:pt idx="15">
                  <c:v>8.1999999999999993</c:v>
                </c:pt>
                <c:pt idx="16">
                  <c:v>6.27</c:v>
                </c:pt>
                <c:pt idx="17">
                  <c:v>5.13</c:v>
                </c:pt>
                <c:pt idx="18">
                  <c:v>5.41</c:v>
                </c:pt>
                <c:pt idx="19">
                  <c:v>6</c:v>
                </c:pt>
              </c:numCache>
            </c:numRef>
          </c:val>
          <c:smooth val="0"/>
          <c:extLst>
            <c:ext xmlns:c16="http://schemas.microsoft.com/office/drawing/2014/chart" uri="{C3380CC4-5D6E-409C-BE32-E72D297353CC}">
              <c16:uniqueId val="{00000001-FEF6-4B82-BA8B-065F4F384AEC}"/>
            </c:ext>
          </c:extLst>
        </c:ser>
        <c:dLbls>
          <c:showLegendKey val="0"/>
          <c:showVal val="0"/>
          <c:showCatName val="0"/>
          <c:showSerName val="0"/>
          <c:showPercent val="0"/>
          <c:showBubbleSize val="0"/>
        </c:dLbls>
        <c:marker val="1"/>
        <c:smooth val="0"/>
        <c:axId val="1050734960"/>
        <c:axId val="1050732336"/>
      </c:lineChart>
      <c:catAx>
        <c:axId val="1047703736"/>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47704064"/>
        <c:crosses val="autoZero"/>
        <c:auto val="1"/>
        <c:lblAlgn val="ctr"/>
        <c:lblOffset val="100"/>
        <c:tickMarkSkip val="4"/>
        <c:noMultiLvlLbl val="0"/>
      </c:catAx>
      <c:valAx>
        <c:axId val="1047704064"/>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AU"/>
                  <a:t>Electricity Price $/MWh</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47703736"/>
        <c:crosses val="autoZero"/>
        <c:crossBetween val="between"/>
      </c:valAx>
      <c:valAx>
        <c:axId val="1050732336"/>
        <c:scaling>
          <c:orientation val="minMax"/>
          <c:max val="14"/>
        </c:scaling>
        <c:delete val="0"/>
        <c:axPos val="r"/>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AU"/>
                  <a:t>Gas Price $/GJ</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50734960"/>
        <c:crosses val="max"/>
        <c:crossBetween val="between"/>
      </c:valAx>
      <c:catAx>
        <c:axId val="1050734960"/>
        <c:scaling>
          <c:orientation val="minMax"/>
        </c:scaling>
        <c:delete val="1"/>
        <c:axPos val="b"/>
        <c:numFmt formatCode="General" sourceLinked="1"/>
        <c:majorTickMark val="out"/>
        <c:minorTickMark val="none"/>
        <c:tickLblPos val="nextTo"/>
        <c:crossAx val="1050732336"/>
        <c:crosses val="autoZero"/>
        <c:auto val="1"/>
        <c:lblAlgn val="ctr"/>
        <c:lblOffset val="100"/>
        <c:noMultiLvlLbl val="0"/>
      </c:catAx>
      <c:spPr>
        <a:noFill/>
        <a:ln>
          <a:noFill/>
        </a:ln>
        <a:effectLst/>
      </c:spPr>
    </c:plotArea>
    <c:legend>
      <c:legendPos val="b"/>
      <c:layout>
        <c:manualLayout>
          <c:xMode val="edge"/>
          <c:yMode val="edge"/>
          <c:x val="0.61678689075488125"/>
          <c:y val="6.6268055555555552E-2"/>
          <c:w val="0.24230229113611534"/>
          <c:h val="7.871458333333333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589776143042749"/>
          <c:y val="9.3143973016154791E-2"/>
          <c:w val="0.76652615312511607"/>
          <c:h val="0.66348472222222221"/>
        </c:manualLayout>
      </c:layout>
      <c:lineChart>
        <c:grouping val="standard"/>
        <c:varyColors val="0"/>
        <c:ser>
          <c:idx val="1"/>
          <c:order val="0"/>
          <c:tx>
            <c:strRef>
              <c:f>Results!$C$18</c:f>
              <c:strCache>
                <c:ptCount val="1"/>
                <c:pt idx="0">
                  <c:v>VIC [RHS axis]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dPt>
            <c:idx val="8"/>
            <c:marker>
              <c:symbol val="circle"/>
              <c:size val="5"/>
              <c:spPr>
                <a:solidFill>
                  <a:schemeClr val="accent2"/>
                </a:solidFill>
                <a:ln w="9525">
                  <a:solidFill>
                    <a:schemeClr val="accent2"/>
                  </a:solidFill>
                  <a:prstDash val="sysDash"/>
                </a:ln>
                <a:effectLst/>
              </c:spPr>
            </c:marker>
            <c:bubble3D val="0"/>
            <c:spPr>
              <a:ln w="19050" cap="rnd">
                <a:solidFill>
                  <a:schemeClr val="accent2"/>
                </a:solidFill>
                <a:prstDash val="sysDash"/>
                <a:round/>
              </a:ln>
              <a:effectLst/>
            </c:spPr>
            <c:extLst>
              <c:ext xmlns:c16="http://schemas.microsoft.com/office/drawing/2014/chart" uri="{C3380CC4-5D6E-409C-BE32-E72D297353CC}">
                <c16:uniqueId val="{00000001-0B5F-40F9-A16D-578D163CFDA5}"/>
              </c:ext>
            </c:extLst>
          </c:dPt>
          <c:cat>
            <c:numRef>
              <c:f>Results!$A$19:$A$27</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Results!$C$19:$C$27</c:f>
              <c:numCache>
                <c:formatCode>General</c:formatCode>
                <c:ptCount val="9"/>
                <c:pt idx="0">
                  <c:v>3821</c:v>
                </c:pt>
                <c:pt idx="1">
                  <c:v>3859</c:v>
                </c:pt>
                <c:pt idx="2">
                  <c:v>3602</c:v>
                </c:pt>
                <c:pt idx="3">
                  <c:v>3673</c:v>
                </c:pt>
                <c:pt idx="4">
                  <c:v>3401</c:v>
                </c:pt>
                <c:pt idx="5">
                  <c:v>3217</c:v>
                </c:pt>
                <c:pt idx="6">
                  <c:v>3484</c:v>
                </c:pt>
                <c:pt idx="7">
                  <c:v>3363</c:v>
                </c:pt>
                <c:pt idx="8">
                  <c:v>2529</c:v>
                </c:pt>
              </c:numCache>
            </c:numRef>
          </c:val>
          <c:smooth val="0"/>
          <c:extLst>
            <c:ext xmlns:c16="http://schemas.microsoft.com/office/drawing/2014/chart" uri="{C3380CC4-5D6E-409C-BE32-E72D297353CC}">
              <c16:uniqueId val="{00000002-0B5F-40F9-A16D-578D163CFDA5}"/>
            </c:ext>
          </c:extLst>
        </c:ser>
        <c:dLbls>
          <c:showLegendKey val="0"/>
          <c:showVal val="0"/>
          <c:showCatName val="0"/>
          <c:showSerName val="0"/>
          <c:showPercent val="0"/>
          <c:showBubbleSize val="0"/>
        </c:dLbls>
        <c:marker val="1"/>
        <c:smooth val="0"/>
        <c:axId val="1080437400"/>
        <c:axId val="1080437728"/>
      </c:lineChart>
      <c:catAx>
        <c:axId val="1080437400"/>
        <c:scaling>
          <c:orientation val="minMax"/>
        </c:scaling>
        <c:delete val="0"/>
        <c:axPos val="b"/>
        <c:numFmt formatCode="General" sourceLinked="1"/>
        <c:majorTickMark val="out"/>
        <c:minorTickMark val="none"/>
        <c:tickLblPos val="nextTo"/>
        <c:spPr>
          <a:noFill/>
          <a:ln w="9525" cap="flat" cmpd="sng" algn="ctr">
            <a:solidFill>
              <a:schemeClr val="tx2"/>
            </a:solidFill>
            <a:round/>
          </a:ln>
          <a:effectLst/>
        </c:spPr>
        <c:txPr>
          <a:bodyPr rot="-5400000" spcFirstLastPara="1" vertOverflow="ellipsis"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080437728"/>
        <c:crosses val="autoZero"/>
        <c:auto val="1"/>
        <c:lblAlgn val="ctr"/>
        <c:lblOffset val="100"/>
        <c:noMultiLvlLbl val="0"/>
      </c:catAx>
      <c:valAx>
        <c:axId val="1080437728"/>
        <c:scaling>
          <c:orientation val="minMax"/>
          <c:min val="2000"/>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AU"/>
                  <a:t>VIC minimum demand (MW)</a:t>
                </a:r>
              </a:p>
            </c:rich>
          </c:tx>
          <c:layout>
            <c:manualLayout>
              <c:xMode val="edge"/>
              <c:yMode val="edge"/>
              <c:x val="4.1596201142052279E-3"/>
              <c:y val="8.1008902077151335E-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080437400"/>
        <c:crosses val="autoZero"/>
        <c:crossBetween val="between"/>
        <c:majorUnit val="4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3354131726314"/>
          <c:y val="8.7085039847147244E-2"/>
          <c:w val="0.78937647460132465"/>
          <c:h val="0.66954370782416206"/>
        </c:manualLayout>
      </c:layout>
      <c:lineChart>
        <c:grouping val="standard"/>
        <c:varyColors val="0"/>
        <c:ser>
          <c:idx val="0"/>
          <c:order val="0"/>
          <c:tx>
            <c:strRef>
              <c:f>Results!$B$18</c:f>
              <c:strCache>
                <c:ptCount val="1"/>
                <c:pt idx="0">
                  <c:v>SA [LHS axis]</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dPt>
            <c:idx val="8"/>
            <c:marker>
              <c:symbol val="circle"/>
              <c:size val="5"/>
              <c:spPr>
                <a:solidFill>
                  <a:schemeClr val="accent4"/>
                </a:solidFill>
                <a:ln w="9525">
                  <a:solidFill>
                    <a:schemeClr val="accent4"/>
                  </a:solidFill>
                  <a:prstDash val="sysDash"/>
                </a:ln>
                <a:effectLst/>
              </c:spPr>
            </c:marker>
            <c:bubble3D val="0"/>
            <c:spPr>
              <a:ln w="19050" cap="rnd">
                <a:solidFill>
                  <a:schemeClr val="accent4"/>
                </a:solidFill>
                <a:prstDash val="sysDash"/>
                <a:round/>
              </a:ln>
              <a:effectLst/>
            </c:spPr>
            <c:extLst>
              <c:ext xmlns:c16="http://schemas.microsoft.com/office/drawing/2014/chart" uri="{C3380CC4-5D6E-409C-BE32-E72D297353CC}">
                <c16:uniqueId val="{00000001-09B7-40A4-B045-452E7449108F}"/>
              </c:ext>
            </c:extLst>
          </c:dPt>
          <c:cat>
            <c:numRef>
              <c:f>Results!$A$19:$A$27</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Results!$B$19:$B$27</c:f>
              <c:numCache>
                <c:formatCode>General</c:formatCode>
                <c:ptCount val="9"/>
                <c:pt idx="0">
                  <c:v>1041</c:v>
                </c:pt>
                <c:pt idx="1">
                  <c:v>981</c:v>
                </c:pt>
                <c:pt idx="2">
                  <c:v>790</c:v>
                </c:pt>
                <c:pt idx="3">
                  <c:v>864</c:v>
                </c:pt>
                <c:pt idx="4">
                  <c:v>642</c:v>
                </c:pt>
                <c:pt idx="5">
                  <c:v>661</c:v>
                </c:pt>
                <c:pt idx="6">
                  <c:v>599</c:v>
                </c:pt>
                <c:pt idx="7">
                  <c:v>458</c:v>
                </c:pt>
                <c:pt idx="8">
                  <c:v>300</c:v>
                </c:pt>
              </c:numCache>
            </c:numRef>
          </c:val>
          <c:smooth val="0"/>
          <c:extLst>
            <c:ext xmlns:c16="http://schemas.microsoft.com/office/drawing/2014/chart" uri="{C3380CC4-5D6E-409C-BE32-E72D297353CC}">
              <c16:uniqueId val="{00000002-09B7-40A4-B045-452E7449108F}"/>
            </c:ext>
          </c:extLst>
        </c:ser>
        <c:dLbls>
          <c:showLegendKey val="0"/>
          <c:showVal val="0"/>
          <c:showCatName val="0"/>
          <c:showSerName val="0"/>
          <c:showPercent val="0"/>
          <c:showBubbleSize val="0"/>
        </c:dLbls>
        <c:marker val="1"/>
        <c:smooth val="0"/>
        <c:axId val="1080437400"/>
        <c:axId val="1080437728"/>
      </c:lineChart>
      <c:catAx>
        <c:axId val="1080437400"/>
        <c:scaling>
          <c:orientation val="minMax"/>
        </c:scaling>
        <c:delete val="0"/>
        <c:axPos val="b"/>
        <c:numFmt formatCode="General" sourceLinked="1"/>
        <c:majorTickMark val="out"/>
        <c:minorTickMark val="none"/>
        <c:tickLblPos val="nextTo"/>
        <c:spPr>
          <a:noFill/>
          <a:ln w="9525" cap="flat" cmpd="sng" algn="ctr">
            <a:solidFill>
              <a:schemeClr val="tx2"/>
            </a:solidFill>
            <a:round/>
          </a:ln>
          <a:effectLst/>
        </c:spPr>
        <c:txPr>
          <a:bodyPr rot="-5400000" spcFirstLastPara="1" vertOverflow="ellipsis"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080437728"/>
        <c:crosses val="autoZero"/>
        <c:auto val="1"/>
        <c:lblAlgn val="ctr"/>
        <c:lblOffset val="100"/>
        <c:noMultiLvlLbl val="0"/>
      </c:catAx>
      <c:valAx>
        <c:axId val="1080437728"/>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AU"/>
                  <a:t>SA minimum demand </a:t>
                </a:r>
              </a:p>
              <a:p>
                <a:pPr>
                  <a:defRPr/>
                </a:pPr>
                <a:r>
                  <a:rPr lang="en-AU"/>
                  <a:t>(MW)</a:t>
                </a:r>
              </a:p>
            </c:rich>
          </c:tx>
          <c:layout>
            <c:manualLayout>
              <c:xMode val="edge"/>
              <c:yMode val="edge"/>
              <c:x val="8.5509110548907027E-3"/>
              <c:y val="9.7849136625265051E-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080437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95902777777777"/>
          <c:y val="3.4632030339344318E-2"/>
          <c:w val="0.80104027777777775"/>
          <c:h val="0.78032337962962961"/>
        </c:manualLayout>
      </c:layout>
      <c:lineChart>
        <c:grouping val="standard"/>
        <c:varyColors val="0"/>
        <c:ser>
          <c:idx val="0"/>
          <c:order val="0"/>
          <c:tx>
            <c:strRef>
              <c:f>Sheet2!$B$16</c:f>
              <c:strCache>
                <c:ptCount val="1"/>
                <c:pt idx="0">
                  <c:v>NSW</c:v>
                </c:pt>
              </c:strCache>
            </c:strRef>
          </c:tx>
          <c:spPr>
            <a:ln w="19050" cap="rnd">
              <a:solidFill>
                <a:schemeClr val="accent3"/>
              </a:solidFill>
              <a:round/>
            </a:ln>
            <a:effectLst/>
          </c:spPr>
          <c:marker>
            <c:symbol val="none"/>
          </c:marker>
          <c:cat>
            <c:strRef>
              <c:f>Sheet2!$A$17:$A$22</c:f>
              <c:strCache>
                <c:ptCount val="6"/>
                <c:pt idx="0">
                  <c:v>Q3 2019</c:v>
                </c:pt>
                <c:pt idx="1">
                  <c:v>Q4 2019</c:v>
                </c:pt>
                <c:pt idx="2">
                  <c:v>Q1 2020</c:v>
                </c:pt>
                <c:pt idx="3">
                  <c:v>Q2 2020</c:v>
                </c:pt>
                <c:pt idx="4">
                  <c:v>Q3 2020</c:v>
                </c:pt>
                <c:pt idx="5">
                  <c:v>Q4 2020</c:v>
                </c:pt>
              </c:strCache>
            </c:strRef>
          </c:cat>
          <c:val>
            <c:numRef>
              <c:f>Sheet2!$B$17:$B$22</c:f>
              <c:numCache>
                <c:formatCode>General</c:formatCode>
                <c:ptCount val="6"/>
                <c:pt idx="0">
                  <c:v>83.614981884057826</c:v>
                </c:pt>
                <c:pt idx="1">
                  <c:v>74.639207427536007</c:v>
                </c:pt>
                <c:pt idx="2">
                  <c:v>85.934977106226881</c:v>
                </c:pt>
                <c:pt idx="3">
                  <c:v>43.45141483516484</c:v>
                </c:pt>
                <c:pt idx="4">
                  <c:v>46.334605978260832</c:v>
                </c:pt>
                <c:pt idx="5">
                  <c:v>63.927384510869622</c:v>
                </c:pt>
              </c:numCache>
            </c:numRef>
          </c:val>
          <c:smooth val="0"/>
          <c:extLst>
            <c:ext xmlns:c16="http://schemas.microsoft.com/office/drawing/2014/chart" uri="{C3380CC4-5D6E-409C-BE32-E72D297353CC}">
              <c16:uniqueId val="{00000000-663C-4F13-BE51-6909BD515F75}"/>
            </c:ext>
          </c:extLst>
        </c:ser>
        <c:ser>
          <c:idx val="1"/>
          <c:order val="1"/>
          <c:tx>
            <c:strRef>
              <c:f>Sheet2!$C$16</c:f>
              <c:strCache>
                <c:ptCount val="1"/>
                <c:pt idx="0">
                  <c:v>VIC</c:v>
                </c:pt>
              </c:strCache>
            </c:strRef>
          </c:tx>
          <c:spPr>
            <a:ln w="19050" cap="rnd">
              <a:solidFill>
                <a:schemeClr val="accent2"/>
              </a:solidFill>
              <a:round/>
            </a:ln>
            <a:effectLst/>
          </c:spPr>
          <c:marker>
            <c:symbol val="none"/>
          </c:marker>
          <c:cat>
            <c:strRef>
              <c:f>Sheet2!$A$17:$A$22</c:f>
              <c:strCache>
                <c:ptCount val="6"/>
                <c:pt idx="0">
                  <c:v>Q3 2019</c:v>
                </c:pt>
                <c:pt idx="1">
                  <c:v>Q4 2019</c:v>
                </c:pt>
                <c:pt idx="2">
                  <c:v>Q1 2020</c:v>
                </c:pt>
                <c:pt idx="3">
                  <c:v>Q2 2020</c:v>
                </c:pt>
                <c:pt idx="4">
                  <c:v>Q3 2020</c:v>
                </c:pt>
                <c:pt idx="5">
                  <c:v>Q4 2020</c:v>
                </c:pt>
              </c:strCache>
            </c:strRef>
          </c:cat>
          <c:val>
            <c:numRef>
              <c:f>Sheet2!$C$17:$C$22</c:f>
              <c:numCache>
                <c:formatCode>General</c:formatCode>
                <c:ptCount val="6"/>
                <c:pt idx="0">
                  <c:v>98.476671195652202</c:v>
                </c:pt>
                <c:pt idx="1">
                  <c:v>76.783711503623465</c:v>
                </c:pt>
                <c:pt idx="2">
                  <c:v>78.844775641025961</c:v>
                </c:pt>
                <c:pt idx="3">
                  <c:v>40.568418040292961</c:v>
                </c:pt>
                <c:pt idx="4">
                  <c:v>50.822740036231849</c:v>
                </c:pt>
                <c:pt idx="5">
                  <c:v>37.480778985507222</c:v>
                </c:pt>
              </c:numCache>
            </c:numRef>
          </c:val>
          <c:smooth val="0"/>
          <c:extLst>
            <c:ext xmlns:c16="http://schemas.microsoft.com/office/drawing/2014/chart" uri="{C3380CC4-5D6E-409C-BE32-E72D297353CC}">
              <c16:uniqueId val="{00000001-663C-4F13-BE51-6909BD515F75}"/>
            </c:ext>
          </c:extLst>
        </c:ser>
        <c:ser>
          <c:idx val="2"/>
          <c:order val="2"/>
          <c:tx>
            <c:strRef>
              <c:f>Sheet2!$D$16</c:f>
              <c:strCache>
                <c:ptCount val="1"/>
                <c:pt idx="0">
                  <c:v>SA</c:v>
                </c:pt>
              </c:strCache>
            </c:strRef>
          </c:tx>
          <c:spPr>
            <a:ln w="19050" cap="rnd">
              <a:solidFill>
                <a:schemeClr val="accent4"/>
              </a:solidFill>
              <a:round/>
            </a:ln>
            <a:effectLst/>
          </c:spPr>
          <c:marker>
            <c:symbol val="none"/>
          </c:marker>
          <c:cat>
            <c:strRef>
              <c:f>Sheet2!$A$17:$A$22</c:f>
              <c:strCache>
                <c:ptCount val="6"/>
                <c:pt idx="0">
                  <c:v>Q3 2019</c:v>
                </c:pt>
                <c:pt idx="1">
                  <c:v>Q4 2019</c:v>
                </c:pt>
                <c:pt idx="2">
                  <c:v>Q1 2020</c:v>
                </c:pt>
                <c:pt idx="3">
                  <c:v>Q2 2020</c:v>
                </c:pt>
                <c:pt idx="4">
                  <c:v>Q3 2020</c:v>
                </c:pt>
                <c:pt idx="5">
                  <c:v>Q4 2020</c:v>
                </c:pt>
              </c:strCache>
            </c:strRef>
          </c:cat>
          <c:val>
            <c:numRef>
              <c:f>Sheet2!$D$17:$D$22</c:f>
              <c:numCache>
                <c:formatCode>General</c:formatCode>
                <c:ptCount val="6"/>
                <c:pt idx="0">
                  <c:v>75.241732336956574</c:v>
                </c:pt>
                <c:pt idx="1">
                  <c:v>67.591845561594226</c:v>
                </c:pt>
                <c:pt idx="2">
                  <c:v>64.790711996336967</c:v>
                </c:pt>
                <c:pt idx="3">
                  <c:v>40.312275641025742</c:v>
                </c:pt>
                <c:pt idx="4">
                  <c:v>40.308734148550762</c:v>
                </c:pt>
                <c:pt idx="5">
                  <c:v>28.740790307971032</c:v>
                </c:pt>
              </c:numCache>
            </c:numRef>
          </c:val>
          <c:smooth val="0"/>
          <c:extLst>
            <c:ext xmlns:c16="http://schemas.microsoft.com/office/drawing/2014/chart" uri="{C3380CC4-5D6E-409C-BE32-E72D297353CC}">
              <c16:uniqueId val="{00000002-663C-4F13-BE51-6909BD515F75}"/>
            </c:ext>
          </c:extLst>
        </c:ser>
        <c:ser>
          <c:idx val="3"/>
          <c:order val="3"/>
          <c:tx>
            <c:strRef>
              <c:f>Sheet2!$E$16</c:f>
              <c:strCache>
                <c:ptCount val="1"/>
                <c:pt idx="0">
                  <c:v>QLD</c:v>
                </c:pt>
              </c:strCache>
            </c:strRef>
          </c:tx>
          <c:spPr>
            <a:ln w="19050" cap="rnd">
              <a:solidFill>
                <a:schemeClr val="accent1"/>
              </a:solidFill>
              <a:round/>
            </a:ln>
            <a:effectLst/>
          </c:spPr>
          <c:marker>
            <c:symbol val="none"/>
          </c:marker>
          <c:cat>
            <c:strRef>
              <c:f>Sheet2!$A$17:$A$22</c:f>
              <c:strCache>
                <c:ptCount val="6"/>
                <c:pt idx="0">
                  <c:v>Q3 2019</c:v>
                </c:pt>
                <c:pt idx="1">
                  <c:v>Q4 2019</c:v>
                </c:pt>
                <c:pt idx="2">
                  <c:v>Q1 2020</c:v>
                </c:pt>
                <c:pt idx="3">
                  <c:v>Q2 2020</c:v>
                </c:pt>
                <c:pt idx="4">
                  <c:v>Q3 2020</c:v>
                </c:pt>
                <c:pt idx="5">
                  <c:v>Q4 2020</c:v>
                </c:pt>
              </c:strCache>
            </c:strRef>
          </c:cat>
          <c:val>
            <c:numRef>
              <c:f>Sheet2!$E$17:$E$22</c:f>
              <c:numCache>
                <c:formatCode>General</c:formatCode>
                <c:ptCount val="6"/>
                <c:pt idx="0">
                  <c:v>62.178994565217323</c:v>
                </c:pt>
                <c:pt idx="1">
                  <c:v>63.379705615942051</c:v>
                </c:pt>
                <c:pt idx="2">
                  <c:v>53.961565934066016</c:v>
                </c:pt>
                <c:pt idx="3">
                  <c:v>33.927696886446881</c:v>
                </c:pt>
                <c:pt idx="4">
                  <c:v>32.065563858695754</c:v>
                </c:pt>
                <c:pt idx="5">
                  <c:v>45.003971920289814</c:v>
                </c:pt>
              </c:numCache>
            </c:numRef>
          </c:val>
          <c:smooth val="0"/>
          <c:extLst>
            <c:ext xmlns:c16="http://schemas.microsoft.com/office/drawing/2014/chart" uri="{C3380CC4-5D6E-409C-BE32-E72D297353CC}">
              <c16:uniqueId val="{00000003-663C-4F13-BE51-6909BD515F75}"/>
            </c:ext>
          </c:extLst>
        </c:ser>
        <c:dLbls>
          <c:showLegendKey val="0"/>
          <c:showVal val="0"/>
          <c:showCatName val="0"/>
          <c:showSerName val="0"/>
          <c:showPercent val="0"/>
          <c:showBubbleSize val="0"/>
        </c:dLbls>
        <c:smooth val="0"/>
        <c:axId val="1094843976"/>
        <c:axId val="1094836104"/>
      </c:lineChart>
      <c:catAx>
        <c:axId val="1094843976"/>
        <c:scaling>
          <c:orientation val="minMax"/>
        </c:scaling>
        <c:delete val="0"/>
        <c:axPos val="b"/>
        <c:numFmt formatCode="General" sourceLinked="1"/>
        <c:majorTickMark val="out"/>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94836104"/>
        <c:crosses val="autoZero"/>
        <c:auto val="1"/>
        <c:lblAlgn val="ctr"/>
        <c:lblOffset val="100"/>
        <c:noMultiLvlLbl val="0"/>
      </c:catAx>
      <c:valAx>
        <c:axId val="1094836104"/>
        <c:scaling>
          <c:orientation val="minMax"/>
          <c:min val="0"/>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AU"/>
                  <a:t>Quarterly average price ($/MWh)</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94843976"/>
        <c:crosses val="autoZero"/>
        <c:crossBetween val="midCat"/>
      </c:valAx>
      <c:spPr>
        <a:noFill/>
        <a:ln>
          <a:noFill/>
        </a:ln>
        <a:effectLst/>
      </c:spPr>
    </c:plotArea>
    <c:legend>
      <c:legendPos val="b"/>
      <c:layout>
        <c:manualLayout>
          <c:xMode val="edge"/>
          <c:yMode val="edge"/>
          <c:x val="0.29536006944444443"/>
          <c:y val="0.90357314814814815"/>
          <c:w val="0.46660625"/>
          <c:h val="6.40888888888888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solidFill>
          <a:latin typeface="+mn-l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144805493580113"/>
          <c:y val="3.8158796296296295E-2"/>
          <c:w val="0.77122207849707869"/>
          <c:h val="0.69418541666666667"/>
        </c:manualLayout>
      </c:layout>
      <c:lineChart>
        <c:grouping val="standard"/>
        <c:varyColors val="0"/>
        <c:ser>
          <c:idx val="0"/>
          <c:order val="0"/>
          <c:tx>
            <c:strRef>
              <c:f>'chart data final'!$B$2</c:f>
              <c:strCache>
                <c:ptCount val="1"/>
                <c:pt idx="0">
                  <c:v> NSW </c:v>
                </c:pt>
              </c:strCache>
            </c:strRef>
          </c:tx>
          <c:spPr>
            <a:ln w="19050" cap="rnd">
              <a:solidFill>
                <a:schemeClr val="accent3"/>
              </a:solidFill>
              <a:prstDash val="sysDash"/>
              <a:round/>
            </a:ln>
            <a:effectLst/>
          </c:spPr>
          <c:marker>
            <c:symbol val="none"/>
          </c:marker>
          <c:cat>
            <c:numRef>
              <c:f>'chart data final'!$A$29:$A$68</c:f>
              <c:numCache>
                <c:formatCode>m/d/yyyy</c:formatCode>
                <c:ptCount val="40"/>
                <c:pt idx="0">
                  <c:v>43927</c:v>
                </c:pt>
                <c:pt idx="1">
                  <c:v>43934</c:v>
                </c:pt>
                <c:pt idx="2">
                  <c:v>43941</c:v>
                </c:pt>
                <c:pt idx="3">
                  <c:v>43948</c:v>
                </c:pt>
                <c:pt idx="4">
                  <c:v>43955</c:v>
                </c:pt>
                <c:pt idx="5">
                  <c:v>43962</c:v>
                </c:pt>
                <c:pt idx="6">
                  <c:v>43969</c:v>
                </c:pt>
                <c:pt idx="7">
                  <c:v>43976</c:v>
                </c:pt>
                <c:pt idx="8">
                  <c:v>43983</c:v>
                </c:pt>
                <c:pt idx="9">
                  <c:v>43990</c:v>
                </c:pt>
                <c:pt idx="10">
                  <c:v>43997</c:v>
                </c:pt>
                <c:pt idx="11">
                  <c:v>44004</c:v>
                </c:pt>
                <c:pt idx="12">
                  <c:v>44011</c:v>
                </c:pt>
                <c:pt idx="13">
                  <c:v>44018</c:v>
                </c:pt>
                <c:pt idx="14">
                  <c:v>44025</c:v>
                </c:pt>
                <c:pt idx="15">
                  <c:v>44032</c:v>
                </c:pt>
                <c:pt idx="16">
                  <c:v>44039</c:v>
                </c:pt>
                <c:pt idx="17">
                  <c:v>44046</c:v>
                </c:pt>
                <c:pt idx="18">
                  <c:v>44053</c:v>
                </c:pt>
                <c:pt idx="19">
                  <c:v>44060</c:v>
                </c:pt>
                <c:pt idx="20">
                  <c:v>44067</c:v>
                </c:pt>
                <c:pt idx="21">
                  <c:v>44074</c:v>
                </c:pt>
                <c:pt idx="22">
                  <c:v>44081</c:v>
                </c:pt>
                <c:pt idx="23">
                  <c:v>44088</c:v>
                </c:pt>
                <c:pt idx="24">
                  <c:v>44095</c:v>
                </c:pt>
                <c:pt idx="25">
                  <c:v>44102</c:v>
                </c:pt>
                <c:pt idx="26">
                  <c:v>44109</c:v>
                </c:pt>
                <c:pt idx="27">
                  <c:v>44116</c:v>
                </c:pt>
                <c:pt idx="28">
                  <c:v>44123</c:v>
                </c:pt>
                <c:pt idx="29">
                  <c:v>44130</c:v>
                </c:pt>
                <c:pt idx="30">
                  <c:v>44137</c:v>
                </c:pt>
                <c:pt idx="31">
                  <c:v>44144</c:v>
                </c:pt>
                <c:pt idx="32">
                  <c:v>44151</c:v>
                </c:pt>
                <c:pt idx="33">
                  <c:v>44158</c:v>
                </c:pt>
                <c:pt idx="34">
                  <c:v>44165</c:v>
                </c:pt>
                <c:pt idx="35">
                  <c:v>44172</c:v>
                </c:pt>
                <c:pt idx="36">
                  <c:v>44179</c:v>
                </c:pt>
                <c:pt idx="37">
                  <c:v>44186</c:v>
                </c:pt>
                <c:pt idx="38">
                  <c:v>44193</c:v>
                </c:pt>
                <c:pt idx="39">
                  <c:v>44196</c:v>
                </c:pt>
              </c:numCache>
            </c:numRef>
          </c:cat>
          <c:val>
            <c:numRef>
              <c:f>'chart data final'!$B$29:$B$68</c:f>
              <c:numCache>
                <c:formatCode>_-"$"* #,##0_-;\-"$"* #,##0_-;_-"$"* "-"??_-;_-@_-</c:formatCode>
                <c:ptCount val="40"/>
                <c:pt idx="0">
                  <c:v>58.239999999999995</c:v>
                </c:pt>
                <c:pt idx="1">
                  <c:v>56.9</c:v>
                </c:pt>
                <c:pt idx="2">
                  <c:v>57.23</c:v>
                </c:pt>
                <c:pt idx="3">
                  <c:v>55.573999999999998</c:v>
                </c:pt>
                <c:pt idx="4">
                  <c:v>55.661999999999999</c:v>
                </c:pt>
                <c:pt idx="5">
                  <c:v>56.2</c:v>
                </c:pt>
                <c:pt idx="6">
                  <c:v>55.272000000000006</c:v>
                </c:pt>
                <c:pt idx="7">
                  <c:v>57.326000000000001</c:v>
                </c:pt>
                <c:pt idx="8">
                  <c:v>59.034000000000006</c:v>
                </c:pt>
                <c:pt idx="9">
                  <c:v>58.739999999999995</c:v>
                </c:pt>
                <c:pt idx="10">
                  <c:v>58.31</c:v>
                </c:pt>
                <c:pt idx="11">
                  <c:v>56.814</c:v>
                </c:pt>
                <c:pt idx="12">
                  <c:v>55.106000000000009</c:v>
                </c:pt>
                <c:pt idx="13">
                  <c:v>55.463999999999999</c:v>
                </c:pt>
                <c:pt idx="14">
                  <c:v>54.64</c:v>
                </c:pt>
                <c:pt idx="15">
                  <c:v>56.230000000000004</c:v>
                </c:pt>
                <c:pt idx="16">
                  <c:v>55.448</c:v>
                </c:pt>
                <c:pt idx="17">
                  <c:v>55.031999999999996</c:v>
                </c:pt>
                <c:pt idx="18">
                  <c:v>54.327999999999996</c:v>
                </c:pt>
                <c:pt idx="19">
                  <c:v>54.177999999999997</c:v>
                </c:pt>
                <c:pt idx="20">
                  <c:v>54.564000000000007</c:v>
                </c:pt>
                <c:pt idx="21">
                  <c:v>55.396000000000001</c:v>
                </c:pt>
                <c:pt idx="22">
                  <c:v>55.820000000000007</c:v>
                </c:pt>
                <c:pt idx="23">
                  <c:v>56.084000000000003</c:v>
                </c:pt>
                <c:pt idx="24">
                  <c:v>55.462000000000003</c:v>
                </c:pt>
                <c:pt idx="25">
                  <c:v>54.378</c:v>
                </c:pt>
                <c:pt idx="26">
                  <c:v>53.334000000000003</c:v>
                </c:pt>
              </c:numCache>
            </c:numRef>
          </c:val>
          <c:smooth val="0"/>
          <c:extLst>
            <c:ext xmlns:c16="http://schemas.microsoft.com/office/drawing/2014/chart" uri="{C3380CC4-5D6E-409C-BE32-E72D297353CC}">
              <c16:uniqueId val="{00000000-9B89-40C5-84FE-089F2242779B}"/>
            </c:ext>
          </c:extLst>
        </c:ser>
        <c:ser>
          <c:idx val="1"/>
          <c:order val="1"/>
          <c:tx>
            <c:strRef>
              <c:f>'chart data final'!$C$2</c:f>
              <c:strCache>
                <c:ptCount val="1"/>
                <c:pt idx="0">
                  <c:v> VIC </c:v>
                </c:pt>
              </c:strCache>
            </c:strRef>
          </c:tx>
          <c:spPr>
            <a:ln w="19050" cap="rnd">
              <a:solidFill>
                <a:schemeClr val="tx2"/>
              </a:solidFill>
              <a:prstDash val="sysDash"/>
              <a:round/>
            </a:ln>
            <a:effectLst/>
          </c:spPr>
          <c:marker>
            <c:symbol val="none"/>
          </c:marker>
          <c:cat>
            <c:numRef>
              <c:f>'chart data final'!$A$29:$A$68</c:f>
              <c:numCache>
                <c:formatCode>m/d/yyyy</c:formatCode>
                <c:ptCount val="40"/>
                <c:pt idx="0">
                  <c:v>43927</c:v>
                </c:pt>
                <c:pt idx="1">
                  <c:v>43934</c:v>
                </c:pt>
                <c:pt idx="2">
                  <c:v>43941</c:v>
                </c:pt>
                <c:pt idx="3">
                  <c:v>43948</c:v>
                </c:pt>
                <c:pt idx="4">
                  <c:v>43955</c:v>
                </c:pt>
                <c:pt idx="5">
                  <c:v>43962</c:v>
                </c:pt>
                <c:pt idx="6">
                  <c:v>43969</c:v>
                </c:pt>
                <c:pt idx="7">
                  <c:v>43976</c:v>
                </c:pt>
                <c:pt idx="8">
                  <c:v>43983</c:v>
                </c:pt>
                <c:pt idx="9">
                  <c:v>43990</c:v>
                </c:pt>
                <c:pt idx="10">
                  <c:v>43997</c:v>
                </c:pt>
                <c:pt idx="11">
                  <c:v>44004</c:v>
                </c:pt>
                <c:pt idx="12">
                  <c:v>44011</c:v>
                </c:pt>
                <c:pt idx="13">
                  <c:v>44018</c:v>
                </c:pt>
                <c:pt idx="14">
                  <c:v>44025</c:v>
                </c:pt>
                <c:pt idx="15">
                  <c:v>44032</c:v>
                </c:pt>
                <c:pt idx="16">
                  <c:v>44039</c:v>
                </c:pt>
                <c:pt idx="17">
                  <c:v>44046</c:v>
                </c:pt>
                <c:pt idx="18">
                  <c:v>44053</c:v>
                </c:pt>
                <c:pt idx="19">
                  <c:v>44060</c:v>
                </c:pt>
                <c:pt idx="20">
                  <c:v>44067</c:v>
                </c:pt>
                <c:pt idx="21">
                  <c:v>44074</c:v>
                </c:pt>
                <c:pt idx="22">
                  <c:v>44081</c:v>
                </c:pt>
                <c:pt idx="23">
                  <c:v>44088</c:v>
                </c:pt>
                <c:pt idx="24">
                  <c:v>44095</c:v>
                </c:pt>
                <c:pt idx="25">
                  <c:v>44102</c:v>
                </c:pt>
                <c:pt idx="26">
                  <c:v>44109</c:v>
                </c:pt>
                <c:pt idx="27">
                  <c:v>44116</c:v>
                </c:pt>
                <c:pt idx="28">
                  <c:v>44123</c:v>
                </c:pt>
                <c:pt idx="29">
                  <c:v>44130</c:v>
                </c:pt>
                <c:pt idx="30">
                  <c:v>44137</c:v>
                </c:pt>
                <c:pt idx="31">
                  <c:v>44144</c:v>
                </c:pt>
                <c:pt idx="32">
                  <c:v>44151</c:v>
                </c:pt>
                <c:pt idx="33">
                  <c:v>44158</c:v>
                </c:pt>
                <c:pt idx="34">
                  <c:v>44165</c:v>
                </c:pt>
                <c:pt idx="35">
                  <c:v>44172</c:v>
                </c:pt>
                <c:pt idx="36">
                  <c:v>44179</c:v>
                </c:pt>
                <c:pt idx="37">
                  <c:v>44186</c:v>
                </c:pt>
                <c:pt idx="38">
                  <c:v>44193</c:v>
                </c:pt>
                <c:pt idx="39">
                  <c:v>44196</c:v>
                </c:pt>
              </c:numCache>
            </c:numRef>
          </c:cat>
          <c:val>
            <c:numRef>
              <c:f>'chart data final'!$C$29:$C$68</c:f>
              <c:numCache>
                <c:formatCode>_-"$"* #,##0_-;\-"$"* #,##0_-;_-"$"* "-"??_-;_-@_-</c:formatCode>
                <c:ptCount val="40"/>
                <c:pt idx="0">
                  <c:v>54.494000000000007</c:v>
                </c:pt>
                <c:pt idx="1">
                  <c:v>54.00333333333333</c:v>
                </c:pt>
                <c:pt idx="2">
                  <c:v>55.012</c:v>
                </c:pt>
                <c:pt idx="3">
                  <c:v>53.802</c:v>
                </c:pt>
                <c:pt idx="4">
                  <c:v>54.05</c:v>
                </c:pt>
                <c:pt idx="5">
                  <c:v>54.667999999999992</c:v>
                </c:pt>
                <c:pt idx="6">
                  <c:v>54.52</c:v>
                </c:pt>
                <c:pt idx="7">
                  <c:v>55.585999999999999</c:v>
                </c:pt>
                <c:pt idx="8">
                  <c:v>58.19</c:v>
                </c:pt>
                <c:pt idx="9">
                  <c:v>60.082500000000003</c:v>
                </c:pt>
                <c:pt idx="10">
                  <c:v>60.838000000000001</c:v>
                </c:pt>
                <c:pt idx="11">
                  <c:v>59.33</c:v>
                </c:pt>
                <c:pt idx="12">
                  <c:v>56.263999999999996</c:v>
                </c:pt>
                <c:pt idx="13">
                  <c:v>56.86</c:v>
                </c:pt>
                <c:pt idx="14">
                  <c:v>56.765999999999998</c:v>
                </c:pt>
                <c:pt idx="15">
                  <c:v>59.255999999999993</c:v>
                </c:pt>
                <c:pt idx="16">
                  <c:v>58.953999999999994</c:v>
                </c:pt>
                <c:pt idx="17">
                  <c:v>58.844000000000008</c:v>
                </c:pt>
                <c:pt idx="18">
                  <c:v>58.394000000000005</c:v>
                </c:pt>
                <c:pt idx="19">
                  <c:v>58.125999999999998</c:v>
                </c:pt>
                <c:pt idx="20">
                  <c:v>58.914000000000009</c:v>
                </c:pt>
                <c:pt idx="21">
                  <c:v>58.645999999999994</c:v>
                </c:pt>
                <c:pt idx="22">
                  <c:v>58.558000000000007</c:v>
                </c:pt>
                <c:pt idx="23">
                  <c:v>57.724000000000004</c:v>
                </c:pt>
                <c:pt idx="24">
                  <c:v>56.716000000000008</c:v>
                </c:pt>
                <c:pt idx="25">
                  <c:v>55.290000000000006</c:v>
                </c:pt>
                <c:pt idx="26">
                  <c:v>54.072000000000003</c:v>
                </c:pt>
              </c:numCache>
            </c:numRef>
          </c:val>
          <c:smooth val="0"/>
          <c:extLst>
            <c:ext xmlns:c16="http://schemas.microsoft.com/office/drawing/2014/chart" uri="{C3380CC4-5D6E-409C-BE32-E72D297353CC}">
              <c16:uniqueId val="{00000001-9B89-40C5-84FE-089F2242779B}"/>
            </c:ext>
          </c:extLst>
        </c:ser>
        <c:ser>
          <c:idx val="2"/>
          <c:order val="2"/>
          <c:tx>
            <c:strRef>
              <c:f>'chart data final'!$D$2</c:f>
              <c:strCache>
                <c:ptCount val="1"/>
                <c:pt idx="0">
                  <c:v> QLD </c:v>
                </c:pt>
              </c:strCache>
            </c:strRef>
          </c:tx>
          <c:spPr>
            <a:ln w="19050" cap="rnd">
              <a:solidFill>
                <a:schemeClr val="accent1"/>
              </a:solidFill>
              <a:prstDash val="sysDash"/>
              <a:round/>
            </a:ln>
            <a:effectLst/>
          </c:spPr>
          <c:marker>
            <c:symbol val="none"/>
          </c:marker>
          <c:cat>
            <c:numRef>
              <c:f>'chart data final'!$A$29:$A$68</c:f>
              <c:numCache>
                <c:formatCode>m/d/yyyy</c:formatCode>
                <c:ptCount val="40"/>
                <c:pt idx="0">
                  <c:v>43927</c:v>
                </c:pt>
                <c:pt idx="1">
                  <c:v>43934</c:v>
                </c:pt>
                <c:pt idx="2">
                  <c:v>43941</c:v>
                </c:pt>
                <c:pt idx="3">
                  <c:v>43948</c:v>
                </c:pt>
                <c:pt idx="4">
                  <c:v>43955</c:v>
                </c:pt>
                <c:pt idx="5">
                  <c:v>43962</c:v>
                </c:pt>
                <c:pt idx="6">
                  <c:v>43969</c:v>
                </c:pt>
                <c:pt idx="7">
                  <c:v>43976</c:v>
                </c:pt>
                <c:pt idx="8">
                  <c:v>43983</c:v>
                </c:pt>
                <c:pt idx="9">
                  <c:v>43990</c:v>
                </c:pt>
                <c:pt idx="10">
                  <c:v>43997</c:v>
                </c:pt>
                <c:pt idx="11">
                  <c:v>44004</c:v>
                </c:pt>
                <c:pt idx="12">
                  <c:v>44011</c:v>
                </c:pt>
                <c:pt idx="13">
                  <c:v>44018</c:v>
                </c:pt>
                <c:pt idx="14">
                  <c:v>44025</c:v>
                </c:pt>
                <c:pt idx="15">
                  <c:v>44032</c:v>
                </c:pt>
                <c:pt idx="16">
                  <c:v>44039</c:v>
                </c:pt>
                <c:pt idx="17">
                  <c:v>44046</c:v>
                </c:pt>
                <c:pt idx="18">
                  <c:v>44053</c:v>
                </c:pt>
                <c:pt idx="19">
                  <c:v>44060</c:v>
                </c:pt>
                <c:pt idx="20">
                  <c:v>44067</c:v>
                </c:pt>
                <c:pt idx="21">
                  <c:v>44074</c:v>
                </c:pt>
                <c:pt idx="22">
                  <c:v>44081</c:v>
                </c:pt>
                <c:pt idx="23">
                  <c:v>44088</c:v>
                </c:pt>
                <c:pt idx="24">
                  <c:v>44095</c:v>
                </c:pt>
                <c:pt idx="25">
                  <c:v>44102</c:v>
                </c:pt>
                <c:pt idx="26">
                  <c:v>44109</c:v>
                </c:pt>
                <c:pt idx="27">
                  <c:v>44116</c:v>
                </c:pt>
                <c:pt idx="28">
                  <c:v>44123</c:v>
                </c:pt>
                <c:pt idx="29">
                  <c:v>44130</c:v>
                </c:pt>
                <c:pt idx="30">
                  <c:v>44137</c:v>
                </c:pt>
                <c:pt idx="31">
                  <c:v>44144</c:v>
                </c:pt>
                <c:pt idx="32">
                  <c:v>44151</c:v>
                </c:pt>
                <c:pt idx="33">
                  <c:v>44158</c:v>
                </c:pt>
                <c:pt idx="34">
                  <c:v>44165</c:v>
                </c:pt>
                <c:pt idx="35">
                  <c:v>44172</c:v>
                </c:pt>
                <c:pt idx="36">
                  <c:v>44179</c:v>
                </c:pt>
                <c:pt idx="37">
                  <c:v>44186</c:v>
                </c:pt>
                <c:pt idx="38">
                  <c:v>44193</c:v>
                </c:pt>
                <c:pt idx="39">
                  <c:v>44196</c:v>
                </c:pt>
              </c:numCache>
            </c:numRef>
          </c:cat>
          <c:val>
            <c:numRef>
              <c:f>'chart data final'!$D$29:$D$68</c:f>
              <c:numCache>
                <c:formatCode>_-"$"* #,##0_-;\-"$"* #,##0_-;_-"$"* "-"??_-;_-@_-</c:formatCode>
                <c:ptCount val="40"/>
                <c:pt idx="0">
                  <c:v>49.19</c:v>
                </c:pt>
                <c:pt idx="1">
                  <c:v>48.02</c:v>
                </c:pt>
                <c:pt idx="2">
                  <c:v>48.043999999999997</c:v>
                </c:pt>
                <c:pt idx="3">
                  <c:v>45.741999999999997</c:v>
                </c:pt>
                <c:pt idx="4">
                  <c:v>45.547999999999995</c:v>
                </c:pt>
                <c:pt idx="5">
                  <c:v>44.152000000000001</c:v>
                </c:pt>
                <c:pt idx="6">
                  <c:v>42.826000000000008</c:v>
                </c:pt>
                <c:pt idx="7">
                  <c:v>43.583999999999996</c:v>
                </c:pt>
                <c:pt idx="8">
                  <c:v>45.019999999999996</c:v>
                </c:pt>
                <c:pt idx="9">
                  <c:v>45.4</c:v>
                </c:pt>
                <c:pt idx="10">
                  <c:v>44.96</c:v>
                </c:pt>
                <c:pt idx="11">
                  <c:v>43.46</c:v>
                </c:pt>
                <c:pt idx="12">
                  <c:v>41.045999999999999</c:v>
                </c:pt>
                <c:pt idx="13">
                  <c:v>40.380000000000003</c:v>
                </c:pt>
                <c:pt idx="14">
                  <c:v>39.666000000000004</c:v>
                </c:pt>
                <c:pt idx="15">
                  <c:v>39.251999999999995</c:v>
                </c:pt>
                <c:pt idx="16">
                  <c:v>39.353999999999999</c:v>
                </c:pt>
                <c:pt idx="17">
                  <c:v>38.823999999999998</c:v>
                </c:pt>
                <c:pt idx="18">
                  <c:v>40.25</c:v>
                </c:pt>
                <c:pt idx="19">
                  <c:v>40.96</c:v>
                </c:pt>
                <c:pt idx="20">
                  <c:v>41.506000000000007</c:v>
                </c:pt>
                <c:pt idx="21">
                  <c:v>41.56</c:v>
                </c:pt>
                <c:pt idx="22">
                  <c:v>42.242000000000004</c:v>
                </c:pt>
                <c:pt idx="23">
                  <c:v>42.543999999999997</c:v>
                </c:pt>
                <c:pt idx="24">
                  <c:v>42.171999999999997</c:v>
                </c:pt>
                <c:pt idx="25">
                  <c:v>41.077999999999996</c:v>
                </c:pt>
                <c:pt idx="26">
                  <c:v>40.281999999999996</c:v>
                </c:pt>
              </c:numCache>
            </c:numRef>
          </c:val>
          <c:smooth val="0"/>
          <c:extLst>
            <c:ext xmlns:c16="http://schemas.microsoft.com/office/drawing/2014/chart" uri="{C3380CC4-5D6E-409C-BE32-E72D297353CC}">
              <c16:uniqueId val="{00000002-9B89-40C5-84FE-089F2242779B}"/>
            </c:ext>
          </c:extLst>
        </c:ser>
        <c:ser>
          <c:idx val="3"/>
          <c:order val="3"/>
          <c:tx>
            <c:strRef>
              <c:f>'chart data final'!$E$2</c:f>
              <c:strCache>
                <c:ptCount val="1"/>
                <c:pt idx="0">
                  <c:v> SA </c:v>
                </c:pt>
              </c:strCache>
            </c:strRef>
          </c:tx>
          <c:spPr>
            <a:ln w="19050" cap="rnd">
              <a:solidFill>
                <a:schemeClr val="accent4"/>
              </a:solidFill>
              <a:prstDash val="sysDash"/>
              <a:round/>
            </a:ln>
            <a:effectLst/>
          </c:spPr>
          <c:marker>
            <c:symbol val="none"/>
          </c:marker>
          <c:cat>
            <c:numRef>
              <c:f>'chart data final'!$A$29:$A$68</c:f>
              <c:numCache>
                <c:formatCode>m/d/yyyy</c:formatCode>
                <c:ptCount val="40"/>
                <c:pt idx="0">
                  <c:v>43927</c:v>
                </c:pt>
                <c:pt idx="1">
                  <c:v>43934</c:v>
                </c:pt>
                <c:pt idx="2">
                  <c:v>43941</c:v>
                </c:pt>
                <c:pt idx="3">
                  <c:v>43948</c:v>
                </c:pt>
                <c:pt idx="4">
                  <c:v>43955</c:v>
                </c:pt>
                <c:pt idx="5">
                  <c:v>43962</c:v>
                </c:pt>
                <c:pt idx="6">
                  <c:v>43969</c:v>
                </c:pt>
                <c:pt idx="7">
                  <c:v>43976</c:v>
                </c:pt>
                <c:pt idx="8">
                  <c:v>43983</c:v>
                </c:pt>
                <c:pt idx="9">
                  <c:v>43990</c:v>
                </c:pt>
                <c:pt idx="10">
                  <c:v>43997</c:v>
                </c:pt>
                <c:pt idx="11">
                  <c:v>44004</c:v>
                </c:pt>
                <c:pt idx="12">
                  <c:v>44011</c:v>
                </c:pt>
                <c:pt idx="13">
                  <c:v>44018</c:v>
                </c:pt>
                <c:pt idx="14">
                  <c:v>44025</c:v>
                </c:pt>
                <c:pt idx="15">
                  <c:v>44032</c:v>
                </c:pt>
                <c:pt idx="16">
                  <c:v>44039</c:v>
                </c:pt>
                <c:pt idx="17">
                  <c:v>44046</c:v>
                </c:pt>
                <c:pt idx="18">
                  <c:v>44053</c:v>
                </c:pt>
                <c:pt idx="19">
                  <c:v>44060</c:v>
                </c:pt>
                <c:pt idx="20">
                  <c:v>44067</c:v>
                </c:pt>
                <c:pt idx="21">
                  <c:v>44074</c:v>
                </c:pt>
                <c:pt idx="22">
                  <c:v>44081</c:v>
                </c:pt>
                <c:pt idx="23">
                  <c:v>44088</c:v>
                </c:pt>
                <c:pt idx="24">
                  <c:v>44095</c:v>
                </c:pt>
                <c:pt idx="25">
                  <c:v>44102</c:v>
                </c:pt>
                <c:pt idx="26">
                  <c:v>44109</c:v>
                </c:pt>
                <c:pt idx="27">
                  <c:v>44116</c:v>
                </c:pt>
                <c:pt idx="28">
                  <c:v>44123</c:v>
                </c:pt>
                <c:pt idx="29">
                  <c:v>44130</c:v>
                </c:pt>
                <c:pt idx="30">
                  <c:v>44137</c:v>
                </c:pt>
                <c:pt idx="31">
                  <c:v>44144</c:v>
                </c:pt>
                <c:pt idx="32">
                  <c:v>44151</c:v>
                </c:pt>
                <c:pt idx="33">
                  <c:v>44158</c:v>
                </c:pt>
                <c:pt idx="34">
                  <c:v>44165</c:v>
                </c:pt>
                <c:pt idx="35">
                  <c:v>44172</c:v>
                </c:pt>
                <c:pt idx="36">
                  <c:v>44179</c:v>
                </c:pt>
                <c:pt idx="37">
                  <c:v>44186</c:v>
                </c:pt>
                <c:pt idx="38">
                  <c:v>44193</c:v>
                </c:pt>
                <c:pt idx="39">
                  <c:v>44196</c:v>
                </c:pt>
              </c:numCache>
            </c:numRef>
          </c:cat>
          <c:val>
            <c:numRef>
              <c:f>'chart data final'!$E$29:$E$68</c:f>
              <c:numCache>
                <c:formatCode>_-"$"* #,##0_-;\-"$"* #,##0_-;_-"$"* "-"??_-;_-@_-</c:formatCode>
                <c:ptCount val="40"/>
                <c:pt idx="0">
                  <c:v>53.374000000000002</c:v>
                </c:pt>
                <c:pt idx="1">
                  <c:v>53</c:v>
                </c:pt>
                <c:pt idx="2">
                  <c:v>53.644000000000005</c:v>
                </c:pt>
                <c:pt idx="3">
                  <c:v>54.274000000000001</c:v>
                </c:pt>
                <c:pt idx="4">
                  <c:v>53.963999999999999</c:v>
                </c:pt>
                <c:pt idx="5">
                  <c:v>54.648000000000003</c:v>
                </c:pt>
                <c:pt idx="6">
                  <c:v>55.225999999999999</c:v>
                </c:pt>
                <c:pt idx="7">
                  <c:v>55.95</c:v>
                </c:pt>
                <c:pt idx="8">
                  <c:v>58.552</c:v>
                </c:pt>
                <c:pt idx="9">
                  <c:v>59.725000000000001</c:v>
                </c:pt>
                <c:pt idx="10">
                  <c:v>60.248000000000005</c:v>
                </c:pt>
                <c:pt idx="11">
                  <c:v>59.753999999999998</c:v>
                </c:pt>
                <c:pt idx="12">
                  <c:v>57.96</c:v>
                </c:pt>
                <c:pt idx="13">
                  <c:v>57.592000000000006</c:v>
                </c:pt>
                <c:pt idx="14">
                  <c:v>57.04</c:v>
                </c:pt>
                <c:pt idx="15">
                  <c:v>58.853999999999999</c:v>
                </c:pt>
                <c:pt idx="16">
                  <c:v>59.225999999999999</c:v>
                </c:pt>
                <c:pt idx="17">
                  <c:v>58.6</c:v>
                </c:pt>
                <c:pt idx="18">
                  <c:v>57.986000000000004</c:v>
                </c:pt>
                <c:pt idx="19">
                  <c:v>56.845999999999989</c:v>
                </c:pt>
                <c:pt idx="20">
                  <c:v>56.532000000000004</c:v>
                </c:pt>
                <c:pt idx="21">
                  <c:v>56.220000000000006</c:v>
                </c:pt>
                <c:pt idx="22">
                  <c:v>55.907999999999994</c:v>
                </c:pt>
                <c:pt idx="23">
                  <c:v>54.740000000000009</c:v>
                </c:pt>
                <c:pt idx="24">
                  <c:v>54.17</c:v>
                </c:pt>
                <c:pt idx="25">
                  <c:v>52.765999999999998</c:v>
                </c:pt>
                <c:pt idx="26">
                  <c:v>50.876000000000005</c:v>
                </c:pt>
              </c:numCache>
            </c:numRef>
          </c:val>
          <c:smooth val="0"/>
          <c:extLst>
            <c:ext xmlns:c16="http://schemas.microsoft.com/office/drawing/2014/chart" uri="{C3380CC4-5D6E-409C-BE32-E72D297353CC}">
              <c16:uniqueId val="{00000003-9B89-40C5-84FE-089F2242779B}"/>
            </c:ext>
          </c:extLst>
        </c:ser>
        <c:ser>
          <c:idx val="4"/>
          <c:order val="4"/>
          <c:tx>
            <c:strRef>
              <c:f>'chart data final'!$F$2</c:f>
              <c:strCache>
                <c:ptCount val="1"/>
                <c:pt idx="0">
                  <c:v> NSW </c:v>
                </c:pt>
              </c:strCache>
            </c:strRef>
          </c:tx>
          <c:spPr>
            <a:ln w="19050" cap="rnd">
              <a:solidFill>
                <a:schemeClr val="accent3"/>
              </a:solidFill>
              <a:round/>
            </a:ln>
            <a:effectLst/>
          </c:spPr>
          <c:marker>
            <c:symbol val="none"/>
          </c:marker>
          <c:cat>
            <c:numRef>
              <c:f>'chart data final'!$A$29:$A$68</c:f>
              <c:numCache>
                <c:formatCode>m/d/yyyy</c:formatCode>
                <c:ptCount val="40"/>
                <c:pt idx="0">
                  <c:v>43927</c:v>
                </c:pt>
                <c:pt idx="1">
                  <c:v>43934</c:v>
                </c:pt>
                <c:pt idx="2">
                  <c:v>43941</c:v>
                </c:pt>
                <c:pt idx="3">
                  <c:v>43948</c:v>
                </c:pt>
                <c:pt idx="4">
                  <c:v>43955</c:v>
                </c:pt>
                <c:pt idx="5">
                  <c:v>43962</c:v>
                </c:pt>
                <c:pt idx="6">
                  <c:v>43969</c:v>
                </c:pt>
                <c:pt idx="7">
                  <c:v>43976</c:v>
                </c:pt>
                <c:pt idx="8">
                  <c:v>43983</c:v>
                </c:pt>
                <c:pt idx="9">
                  <c:v>43990</c:v>
                </c:pt>
                <c:pt idx="10">
                  <c:v>43997</c:v>
                </c:pt>
                <c:pt idx="11">
                  <c:v>44004</c:v>
                </c:pt>
                <c:pt idx="12">
                  <c:v>44011</c:v>
                </c:pt>
                <c:pt idx="13">
                  <c:v>44018</c:v>
                </c:pt>
                <c:pt idx="14">
                  <c:v>44025</c:v>
                </c:pt>
                <c:pt idx="15">
                  <c:v>44032</c:v>
                </c:pt>
                <c:pt idx="16">
                  <c:v>44039</c:v>
                </c:pt>
                <c:pt idx="17">
                  <c:v>44046</c:v>
                </c:pt>
                <c:pt idx="18">
                  <c:v>44053</c:v>
                </c:pt>
                <c:pt idx="19">
                  <c:v>44060</c:v>
                </c:pt>
                <c:pt idx="20">
                  <c:v>44067</c:v>
                </c:pt>
                <c:pt idx="21">
                  <c:v>44074</c:v>
                </c:pt>
                <c:pt idx="22">
                  <c:v>44081</c:v>
                </c:pt>
                <c:pt idx="23">
                  <c:v>44088</c:v>
                </c:pt>
                <c:pt idx="24">
                  <c:v>44095</c:v>
                </c:pt>
                <c:pt idx="25">
                  <c:v>44102</c:v>
                </c:pt>
                <c:pt idx="26">
                  <c:v>44109</c:v>
                </c:pt>
                <c:pt idx="27">
                  <c:v>44116</c:v>
                </c:pt>
                <c:pt idx="28">
                  <c:v>44123</c:v>
                </c:pt>
                <c:pt idx="29">
                  <c:v>44130</c:v>
                </c:pt>
                <c:pt idx="30">
                  <c:v>44137</c:v>
                </c:pt>
                <c:pt idx="31">
                  <c:v>44144</c:v>
                </c:pt>
                <c:pt idx="32">
                  <c:v>44151</c:v>
                </c:pt>
                <c:pt idx="33">
                  <c:v>44158</c:v>
                </c:pt>
                <c:pt idx="34">
                  <c:v>44165</c:v>
                </c:pt>
                <c:pt idx="35">
                  <c:v>44172</c:v>
                </c:pt>
                <c:pt idx="36">
                  <c:v>44179</c:v>
                </c:pt>
                <c:pt idx="37">
                  <c:v>44186</c:v>
                </c:pt>
                <c:pt idx="38">
                  <c:v>44193</c:v>
                </c:pt>
                <c:pt idx="39">
                  <c:v>44196</c:v>
                </c:pt>
              </c:numCache>
            </c:numRef>
          </c:cat>
          <c:val>
            <c:numRef>
              <c:f>'chart data final'!$F$29:$F$68</c:f>
              <c:numCache>
                <c:formatCode>General</c:formatCode>
                <c:ptCount val="40"/>
                <c:pt idx="26" formatCode="_-&quot;$&quot;* #,##0_-;\-&quot;$&quot;* #,##0_-;_-&quot;$&quot;* &quot;-&quot;??_-;_-@_-">
                  <c:v>53.334000000000003</c:v>
                </c:pt>
                <c:pt idx="27" formatCode="_-&quot;$&quot;* #,##0_-;\-&quot;$&quot;* #,##0_-;_-&quot;$&quot;* &quot;-&quot;??_-;_-@_-">
                  <c:v>54.71</c:v>
                </c:pt>
                <c:pt idx="28" formatCode="_-&quot;$&quot;* #,##0_-;\-&quot;$&quot;* #,##0_-;_-&quot;$&quot;* &quot;-&quot;??_-;_-@_-">
                  <c:v>55.83</c:v>
                </c:pt>
                <c:pt idx="29" formatCode="_-&quot;$&quot;* #,##0_-;\-&quot;$&quot;* #,##0_-;_-&quot;$&quot;* &quot;-&quot;??_-;_-@_-">
                  <c:v>57.05</c:v>
                </c:pt>
                <c:pt idx="30" formatCode="_-&quot;$&quot;* #,##0_-;\-&quot;$&quot;* #,##0_-;_-&quot;$&quot;* &quot;-&quot;??_-;_-@_-">
                  <c:v>56.762</c:v>
                </c:pt>
                <c:pt idx="31" formatCode="_-&quot;$&quot;* #,##0_-;\-&quot;$&quot;* #,##0_-;_-&quot;$&quot;* &quot;-&quot;??_-;_-@_-">
                  <c:v>57.013999999999996</c:v>
                </c:pt>
                <c:pt idx="32" formatCode="_-&quot;$&quot;* #,##0_-;\-&quot;$&quot;* #,##0_-;_-&quot;$&quot;* &quot;-&quot;??_-;_-@_-">
                  <c:v>57.637999999999998</c:v>
                </c:pt>
                <c:pt idx="33" formatCode="_-&quot;$&quot;* #,##0_-;\-&quot;$&quot;* #,##0_-;_-&quot;$&quot;* &quot;-&quot;??_-;_-@_-">
                  <c:v>57.387999999999998</c:v>
                </c:pt>
                <c:pt idx="34" formatCode="_-&quot;$&quot;* #,##0_-;\-&quot;$&quot;* #,##0_-;_-&quot;$&quot;* &quot;-&quot;??_-;_-@_-">
                  <c:v>58.037999999999997</c:v>
                </c:pt>
                <c:pt idx="35" formatCode="_-&quot;$&quot;* #,##0_-;\-&quot;$&quot;* #,##0_-;_-&quot;$&quot;* &quot;-&quot;??_-;_-@_-">
                  <c:v>56.688000000000002</c:v>
                </c:pt>
                <c:pt idx="36" formatCode="_-&quot;$&quot;* #,##0_-;\-&quot;$&quot;* #,##0_-;_-&quot;$&quot;* &quot;-&quot;??_-;_-@_-">
                  <c:v>55.612000000000002</c:v>
                </c:pt>
                <c:pt idx="37" formatCode="_-&quot;$&quot;* #,##0_-;\-&quot;$&quot;* #,##0_-;_-&quot;$&quot;* &quot;-&quot;??_-;_-@_-">
                  <c:v>57.428000000000011</c:v>
                </c:pt>
                <c:pt idx="38" formatCode="_-&quot;$&quot;* #,##0_-;\-&quot;$&quot;* #,##0_-;_-&quot;$&quot;* &quot;-&quot;??_-;_-@_-">
                  <c:v>58.959999999999994</c:v>
                </c:pt>
                <c:pt idx="39" formatCode="_-&quot;$&quot;* #,##0_-;\-&quot;$&quot;* #,##0_-;_-&quot;$&quot;* &quot;-&quot;??_-;_-@_-">
                  <c:v>57.893333333333338</c:v>
                </c:pt>
              </c:numCache>
            </c:numRef>
          </c:val>
          <c:smooth val="0"/>
          <c:extLst>
            <c:ext xmlns:c16="http://schemas.microsoft.com/office/drawing/2014/chart" uri="{C3380CC4-5D6E-409C-BE32-E72D297353CC}">
              <c16:uniqueId val="{00000004-9B89-40C5-84FE-089F2242779B}"/>
            </c:ext>
          </c:extLst>
        </c:ser>
        <c:ser>
          <c:idx val="5"/>
          <c:order val="5"/>
          <c:tx>
            <c:strRef>
              <c:f>'chart data final'!$G$2</c:f>
              <c:strCache>
                <c:ptCount val="1"/>
                <c:pt idx="0">
                  <c:v> VIC </c:v>
                </c:pt>
              </c:strCache>
            </c:strRef>
          </c:tx>
          <c:spPr>
            <a:ln w="19050" cap="rnd">
              <a:solidFill>
                <a:schemeClr val="tx2"/>
              </a:solidFill>
              <a:round/>
            </a:ln>
            <a:effectLst/>
          </c:spPr>
          <c:marker>
            <c:symbol val="none"/>
          </c:marker>
          <c:cat>
            <c:numRef>
              <c:f>'chart data final'!$A$29:$A$68</c:f>
              <c:numCache>
                <c:formatCode>m/d/yyyy</c:formatCode>
                <c:ptCount val="40"/>
                <c:pt idx="0">
                  <c:v>43927</c:v>
                </c:pt>
                <c:pt idx="1">
                  <c:v>43934</c:v>
                </c:pt>
                <c:pt idx="2">
                  <c:v>43941</c:v>
                </c:pt>
                <c:pt idx="3">
                  <c:v>43948</c:v>
                </c:pt>
                <c:pt idx="4">
                  <c:v>43955</c:v>
                </c:pt>
                <c:pt idx="5">
                  <c:v>43962</c:v>
                </c:pt>
                <c:pt idx="6">
                  <c:v>43969</c:v>
                </c:pt>
                <c:pt idx="7">
                  <c:v>43976</c:v>
                </c:pt>
                <c:pt idx="8">
                  <c:v>43983</c:v>
                </c:pt>
                <c:pt idx="9">
                  <c:v>43990</c:v>
                </c:pt>
                <c:pt idx="10">
                  <c:v>43997</c:v>
                </c:pt>
                <c:pt idx="11">
                  <c:v>44004</c:v>
                </c:pt>
                <c:pt idx="12">
                  <c:v>44011</c:v>
                </c:pt>
                <c:pt idx="13">
                  <c:v>44018</c:v>
                </c:pt>
                <c:pt idx="14">
                  <c:v>44025</c:v>
                </c:pt>
                <c:pt idx="15">
                  <c:v>44032</c:v>
                </c:pt>
                <c:pt idx="16">
                  <c:v>44039</c:v>
                </c:pt>
                <c:pt idx="17">
                  <c:v>44046</c:v>
                </c:pt>
                <c:pt idx="18">
                  <c:v>44053</c:v>
                </c:pt>
                <c:pt idx="19">
                  <c:v>44060</c:v>
                </c:pt>
                <c:pt idx="20">
                  <c:v>44067</c:v>
                </c:pt>
                <c:pt idx="21">
                  <c:v>44074</c:v>
                </c:pt>
                <c:pt idx="22">
                  <c:v>44081</c:v>
                </c:pt>
                <c:pt idx="23">
                  <c:v>44088</c:v>
                </c:pt>
                <c:pt idx="24">
                  <c:v>44095</c:v>
                </c:pt>
                <c:pt idx="25">
                  <c:v>44102</c:v>
                </c:pt>
                <c:pt idx="26">
                  <c:v>44109</c:v>
                </c:pt>
                <c:pt idx="27">
                  <c:v>44116</c:v>
                </c:pt>
                <c:pt idx="28">
                  <c:v>44123</c:v>
                </c:pt>
                <c:pt idx="29">
                  <c:v>44130</c:v>
                </c:pt>
                <c:pt idx="30">
                  <c:v>44137</c:v>
                </c:pt>
                <c:pt idx="31">
                  <c:v>44144</c:v>
                </c:pt>
                <c:pt idx="32">
                  <c:v>44151</c:v>
                </c:pt>
                <c:pt idx="33">
                  <c:v>44158</c:v>
                </c:pt>
                <c:pt idx="34">
                  <c:v>44165</c:v>
                </c:pt>
                <c:pt idx="35">
                  <c:v>44172</c:v>
                </c:pt>
                <c:pt idx="36">
                  <c:v>44179</c:v>
                </c:pt>
                <c:pt idx="37">
                  <c:v>44186</c:v>
                </c:pt>
                <c:pt idx="38">
                  <c:v>44193</c:v>
                </c:pt>
                <c:pt idx="39">
                  <c:v>44196</c:v>
                </c:pt>
              </c:numCache>
            </c:numRef>
          </c:cat>
          <c:val>
            <c:numRef>
              <c:f>'chart data final'!$G$29:$G$68</c:f>
              <c:numCache>
                <c:formatCode>General</c:formatCode>
                <c:ptCount val="40"/>
                <c:pt idx="26" formatCode="_-&quot;$&quot;* #,##0_-;\-&quot;$&quot;* #,##0_-;_-&quot;$&quot;* &quot;-&quot;??_-;_-@_-">
                  <c:v>54.072000000000003</c:v>
                </c:pt>
                <c:pt idx="27" formatCode="_-&quot;$&quot;* #,##0_-;\-&quot;$&quot;* #,##0_-;_-&quot;$&quot;* &quot;-&quot;??_-;_-@_-">
                  <c:v>54.327999999999996</c:v>
                </c:pt>
                <c:pt idx="28" formatCode="_-&quot;$&quot;* #,##0_-;\-&quot;$&quot;* #,##0_-;_-&quot;$&quot;* &quot;-&quot;??_-;_-@_-">
                  <c:v>55.082000000000008</c:v>
                </c:pt>
                <c:pt idx="29" formatCode="_-&quot;$&quot;* #,##0_-;\-&quot;$&quot;* #,##0_-;_-&quot;$&quot;* &quot;-&quot;??_-;_-@_-">
                  <c:v>55.61</c:v>
                </c:pt>
                <c:pt idx="30" formatCode="_-&quot;$&quot;* #,##0_-;\-&quot;$&quot;* #,##0_-;_-&quot;$&quot;* &quot;-&quot;??_-;_-@_-">
                  <c:v>55.231999999999992</c:v>
                </c:pt>
                <c:pt idx="31" formatCode="_-&quot;$&quot;* #,##0_-;\-&quot;$&quot;* #,##0_-;_-&quot;$&quot;* &quot;-&quot;??_-;_-@_-">
                  <c:v>55.122</c:v>
                </c:pt>
                <c:pt idx="32" formatCode="_-&quot;$&quot;* #,##0_-;\-&quot;$&quot;* #,##0_-;_-&quot;$&quot;* &quot;-&quot;??_-;_-@_-">
                  <c:v>55.012</c:v>
                </c:pt>
                <c:pt idx="33" formatCode="_-&quot;$&quot;* #,##0_-;\-&quot;$&quot;* #,##0_-;_-&quot;$&quot;* &quot;-&quot;??_-;_-@_-">
                  <c:v>53.931999999999995</c:v>
                </c:pt>
                <c:pt idx="34" formatCode="_-&quot;$&quot;* #,##0_-;\-&quot;$&quot;* #,##0_-;_-&quot;$&quot;* &quot;-&quot;??_-;_-@_-">
                  <c:v>53.25</c:v>
                </c:pt>
                <c:pt idx="35" formatCode="_-&quot;$&quot;* #,##0_-;\-&quot;$&quot;* #,##0_-;_-&quot;$&quot;* &quot;-&quot;??_-;_-@_-">
                  <c:v>52.089999999999996</c:v>
                </c:pt>
                <c:pt idx="36" formatCode="_-&quot;$&quot;* #,##0_-;\-&quot;$&quot;* #,##0_-;_-&quot;$&quot;* &quot;-&quot;??_-;_-@_-">
                  <c:v>50.769999999999996</c:v>
                </c:pt>
                <c:pt idx="37" formatCode="_-&quot;$&quot;* #,##0_-;\-&quot;$&quot;* #,##0_-;_-&quot;$&quot;* &quot;-&quot;??_-;_-@_-">
                  <c:v>50.395999999999994</c:v>
                </c:pt>
                <c:pt idx="38" formatCode="_-&quot;$&quot;* #,##0_-;\-&quot;$&quot;* #,##0_-;_-&quot;$&quot;* &quot;-&quot;??_-;_-@_-">
                  <c:v>49.9</c:v>
                </c:pt>
                <c:pt idx="39" formatCode="_-&quot;$&quot;* #,##0_-;\-&quot;$&quot;* #,##0_-;_-&quot;$&quot;* &quot;-&quot;??_-;_-@_-">
                  <c:v>48.889999999999993</c:v>
                </c:pt>
              </c:numCache>
            </c:numRef>
          </c:val>
          <c:smooth val="0"/>
          <c:extLst>
            <c:ext xmlns:c16="http://schemas.microsoft.com/office/drawing/2014/chart" uri="{C3380CC4-5D6E-409C-BE32-E72D297353CC}">
              <c16:uniqueId val="{00000005-9B89-40C5-84FE-089F2242779B}"/>
            </c:ext>
          </c:extLst>
        </c:ser>
        <c:ser>
          <c:idx val="6"/>
          <c:order val="6"/>
          <c:tx>
            <c:strRef>
              <c:f>'chart data final'!$H$2</c:f>
              <c:strCache>
                <c:ptCount val="1"/>
                <c:pt idx="0">
                  <c:v> QLD </c:v>
                </c:pt>
              </c:strCache>
            </c:strRef>
          </c:tx>
          <c:spPr>
            <a:ln w="19050" cap="rnd">
              <a:solidFill>
                <a:schemeClr val="accent1"/>
              </a:solidFill>
              <a:round/>
            </a:ln>
            <a:effectLst/>
          </c:spPr>
          <c:marker>
            <c:symbol val="none"/>
          </c:marker>
          <c:cat>
            <c:numRef>
              <c:f>'chart data final'!$A$29:$A$68</c:f>
              <c:numCache>
                <c:formatCode>m/d/yyyy</c:formatCode>
                <c:ptCount val="40"/>
                <c:pt idx="0">
                  <c:v>43927</c:v>
                </c:pt>
                <c:pt idx="1">
                  <c:v>43934</c:v>
                </c:pt>
                <c:pt idx="2">
                  <c:v>43941</c:v>
                </c:pt>
                <c:pt idx="3">
                  <c:v>43948</c:v>
                </c:pt>
                <c:pt idx="4">
                  <c:v>43955</c:v>
                </c:pt>
                <c:pt idx="5">
                  <c:v>43962</c:v>
                </c:pt>
                <c:pt idx="6">
                  <c:v>43969</c:v>
                </c:pt>
                <c:pt idx="7">
                  <c:v>43976</c:v>
                </c:pt>
                <c:pt idx="8">
                  <c:v>43983</c:v>
                </c:pt>
                <c:pt idx="9">
                  <c:v>43990</c:v>
                </c:pt>
                <c:pt idx="10">
                  <c:v>43997</c:v>
                </c:pt>
                <c:pt idx="11">
                  <c:v>44004</c:v>
                </c:pt>
                <c:pt idx="12">
                  <c:v>44011</c:v>
                </c:pt>
                <c:pt idx="13">
                  <c:v>44018</c:v>
                </c:pt>
                <c:pt idx="14">
                  <c:v>44025</c:v>
                </c:pt>
                <c:pt idx="15">
                  <c:v>44032</c:v>
                </c:pt>
                <c:pt idx="16">
                  <c:v>44039</c:v>
                </c:pt>
                <c:pt idx="17">
                  <c:v>44046</c:v>
                </c:pt>
                <c:pt idx="18">
                  <c:v>44053</c:v>
                </c:pt>
                <c:pt idx="19">
                  <c:v>44060</c:v>
                </c:pt>
                <c:pt idx="20">
                  <c:v>44067</c:v>
                </c:pt>
                <c:pt idx="21">
                  <c:v>44074</c:v>
                </c:pt>
                <c:pt idx="22">
                  <c:v>44081</c:v>
                </c:pt>
                <c:pt idx="23">
                  <c:v>44088</c:v>
                </c:pt>
                <c:pt idx="24">
                  <c:v>44095</c:v>
                </c:pt>
                <c:pt idx="25">
                  <c:v>44102</c:v>
                </c:pt>
                <c:pt idx="26">
                  <c:v>44109</c:v>
                </c:pt>
                <c:pt idx="27">
                  <c:v>44116</c:v>
                </c:pt>
                <c:pt idx="28">
                  <c:v>44123</c:v>
                </c:pt>
                <c:pt idx="29">
                  <c:v>44130</c:v>
                </c:pt>
                <c:pt idx="30">
                  <c:v>44137</c:v>
                </c:pt>
                <c:pt idx="31">
                  <c:v>44144</c:v>
                </c:pt>
                <c:pt idx="32">
                  <c:v>44151</c:v>
                </c:pt>
                <c:pt idx="33">
                  <c:v>44158</c:v>
                </c:pt>
                <c:pt idx="34">
                  <c:v>44165</c:v>
                </c:pt>
                <c:pt idx="35">
                  <c:v>44172</c:v>
                </c:pt>
                <c:pt idx="36">
                  <c:v>44179</c:v>
                </c:pt>
                <c:pt idx="37">
                  <c:v>44186</c:v>
                </c:pt>
                <c:pt idx="38">
                  <c:v>44193</c:v>
                </c:pt>
                <c:pt idx="39">
                  <c:v>44196</c:v>
                </c:pt>
              </c:numCache>
            </c:numRef>
          </c:cat>
          <c:val>
            <c:numRef>
              <c:f>'chart data final'!$H$29:$H$68</c:f>
              <c:numCache>
                <c:formatCode>General</c:formatCode>
                <c:ptCount val="40"/>
                <c:pt idx="26" formatCode="_-&quot;$&quot;* #,##0_-;\-&quot;$&quot;* #,##0_-;_-&quot;$&quot;* &quot;-&quot;??_-;_-@_-">
                  <c:v>40.281999999999996</c:v>
                </c:pt>
                <c:pt idx="27" formatCode="_-&quot;$&quot;* #,##0_-;\-&quot;$&quot;* #,##0_-;_-&quot;$&quot;* &quot;-&quot;??_-;_-@_-">
                  <c:v>41.016000000000005</c:v>
                </c:pt>
                <c:pt idx="28" formatCode="_-&quot;$&quot;* #,##0_-;\-&quot;$&quot;* #,##0_-;_-&quot;$&quot;* &quot;-&quot;??_-;_-@_-">
                  <c:v>41.676000000000002</c:v>
                </c:pt>
                <c:pt idx="29" formatCode="_-&quot;$&quot;* #,##0_-;\-&quot;$&quot;* #,##0_-;_-&quot;$&quot;* &quot;-&quot;??_-;_-@_-">
                  <c:v>42.2</c:v>
                </c:pt>
                <c:pt idx="30" formatCode="_-&quot;$&quot;* #,##0_-;\-&quot;$&quot;* #,##0_-;_-&quot;$&quot;* &quot;-&quot;??_-;_-@_-">
                  <c:v>42.507999999999996</c:v>
                </c:pt>
                <c:pt idx="31" formatCode="_-&quot;$&quot;* #,##0_-;\-&quot;$&quot;* #,##0_-;_-&quot;$&quot;* &quot;-&quot;??_-;_-@_-">
                  <c:v>42.946000000000005</c:v>
                </c:pt>
                <c:pt idx="32" formatCode="_-&quot;$&quot;* #,##0_-;\-&quot;$&quot;* #,##0_-;_-&quot;$&quot;* &quot;-&quot;??_-;_-@_-">
                  <c:v>43.123999999999995</c:v>
                </c:pt>
                <c:pt idx="33" formatCode="_-&quot;$&quot;* #,##0_-;\-&quot;$&quot;* #,##0_-;_-&quot;$&quot;* &quot;-&quot;??_-;_-@_-">
                  <c:v>42.085999999999999</c:v>
                </c:pt>
                <c:pt idx="34" formatCode="_-&quot;$&quot;* #,##0_-;\-&quot;$&quot;* #,##0_-;_-&quot;$&quot;* &quot;-&quot;??_-;_-@_-">
                  <c:v>42.671999999999997</c:v>
                </c:pt>
                <c:pt idx="35" formatCode="_-&quot;$&quot;* #,##0_-;\-&quot;$&quot;* #,##0_-;_-&quot;$&quot;* &quot;-&quot;??_-;_-@_-">
                  <c:v>41.36</c:v>
                </c:pt>
                <c:pt idx="36" formatCode="_-&quot;$&quot;* #,##0_-;\-&quot;$&quot;* #,##0_-;_-&quot;$&quot;* &quot;-&quot;??_-;_-@_-">
                  <c:v>41.529999999999994</c:v>
                </c:pt>
                <c:pt idx="37" formatCode="_-&quot;$&quot;* #,##0_-;\-&quot;$&quot;* #,##0_-;_-&quot;$&quot;* &quot;-&quot;??_-;_-@_-">
                  <c:v>42.738</c:v>
                </c:pt>
                <c:pt idx="38" formatCode="_-&quot;$&quot;* #,##0_-;\-&quot;$&quot;* #,##0_-;_-&quot;$&quot;* &quot;-&quot;??_-;_-@_-">
                  <c:v>43.344999999999999</c:v>
                </c:pt>
                <c:pt idx="39" formatCode="_-&quot;$&quot;* #,##0_-;\-&quot;$&quot;* #,##0_-;_-&quot;$&quot;* &quot;-&quot;??_-;_-@_-">
                  <c:v>43.193333333333328</c:v>
                </c:pt>
              </c:numCache>
            </c:numRef>
          </c:val>
          <c:smooth val="0"/>
          <c:extLst>
            <c:ext xmlns:c16="http://schemas.microsoft.com/office/drawing/2014/chart" uri="{C3380CC4-5D6E-409C-BE32-E72D297353CC}">
              <c16:uniqueId val="{00000006-9B89-40C5-84FE-089F2242779B}"/>
            </c:ext>
          </c:extLst>
        </c:ser>
        <c:ser>
          <c:idx val="7"/>
          <c:order val="7"/>
          <c:tx>
            <c:strRef>
              <c:f>'chart data final'!$I$2</c:f>
              <c:strCache>
                <c:ptCount val="1"/>
                <c:pt idx="0">
                  <c:v> SA </c:v>
                </c:pt>
              </c:strCache>
            </c:strRef>
          </c:tx>
          <c:spPr>
            <a:ln w="19050" cap="rnd">
              <a:solidFill>
                <a:schemeClr val="accent4"/>
              </a:solidFill>
              <a:round/>
            </a:ln>
            <a:effectLst/>
          </c:spPr>
          <c:marker>
            <c:symbol val="none"/>
          </c:marker>
          <c:cat>
            <c:numRef>
              <c:f>'chart data final'!$A$29:$A$68</c:f>
              <c:numCache>
                <c:formatCode>m/d/yyyy</c:formatCode>
                <c:ptCount val="40"/>
                <c:pt idx="0">
                  <c:v>43927</c:v>
                </c:pt>
                <c:pt idx="1">
                  <c:v>43934</c:v>
                </c:pt>
                <c:pt idx="2">
                  <c:v>43941</c:v>
                </c:pt>
                <c:pt idx="3">
                  <c:v>43948</c:v>
                </c:pt>
                <c:pt idx="4">
                  <c:v>43955</c:v>
                </c:pt>
                <c:pt idx="5">
                  <c:v>43962</c:v>
                </c:pt>
                <c:pt idx="6">
                  <c:v>43969</c:v>
                </c:pt>
                <c:pt idx="7">
                  <c:v>43976</c:v>
                </c:pt>
                <c:pt idx="8">
                  <c:v>43983</c:v>
                </c:pt>
                <c:pt idx="9">
                  <c:v>43990</c:v>
                </c:pt>
                <c:pt idx="10">
                  <c:v>43997</c:v>
                </c:pt>
                <c:pt idx="11">
                  <c:v>44004</c:v>
                </c:pt>
                <c:pt idx="12">
                  <c:v>44011</c:v>
                </c:pt>
                <c:pt idx="13">
                  <c:v>44018</c:v>
                </c:pt>
                <c:pt idx="14">
                  <c:v>44025</c:v>
                </c:pt>
                <c:pt idx="15">
                  <c:v>44032</c:v>
                </c:pt>
                <c:pt idx="16">
                  <c:v>44039</c:v>
                </c:pt>
                <c:pt idx="17">
                  <c:v>44046</c:v>
                </c:pt>
                <c:pt idx="18">
                  <c:v>44053</c:v>
                </c:pt>
                <c:pt idx="19">
                  <c:v>44060</c:v>
                </c:pt>
                <c:pt idx="20">
                  <c:v>44067</c:v>
                </c:pt>
                <c:pt idx="21">
                  <c:v>44074</c:v>
                </c:pt>
                <c:pt idx="22">
                  <c:v>44081</c:v>
                </c:pt>
                <c:pt idx="23">
                  <c:v>44088</c:v>
                </c:pt>
                <c:pt idx="24">
                  <c:v>44095</c:v>
                </c:pt>
                <c:pt idx="25">
                  <c:v>44102</c:v>
                </c:pt>
                <c:pt idx="26">
                  <c:v>44109</c:v>
                </c:pt>
                <c:pt idx="27">
                  <c:v>44116</c:v>
                </c:pt>
                <c:pt idx="28">
                  <c:v>44123</c:v>
                </c:pt>
                <c:pt idx="29">
                  <c:v>44130</c:v>
                </c:pt>
                <c:pt idx="30">
                  <c:v>44137</c:v>
                </c:pt>
                <c:pt idx="31">
                  <c:v>44144</c:v>
                </c:pt>
                <c:pt idx="32">
                  <c:v>44151</c:v>
                </c:pt>
                <c:pt idx="33">
                  <c:v>44158</c:v>
                </c:pt>
                <c:pt idx="34">
                  <c:v>44165</c:v>
                </c:pt>
                <c:pt idx="35">
                  <c:v>44172</c:v>
                </c:pt>
                <c:pt idx="36">
                  <c:v>44179</c:v>
                </c:pt>
                <c:pt idx="37">
                  <c:v>44186</c:v>
                </c:pt>
                <c:pt idx="38">
                  <c:v>44193</c:v>
                </c:pt>
                <c:pt idx="39">
                  <c:v>44196</c:v>
                </c:pt>
              </c:numCache>
            </c:numRef>
          </c:cat>
          <c:val>
            <c:numRef>
              <c:f>'chart data final'!$I$29:$I$68</c:f>
              <c:numCache>
                <c:formatCode>General</c:formatCode>
                <c:ptCount val="40"/>
                <c:pt idx="26" formatCode="_-&quot;$&quot;* #,##0_-;\-&quot;$&quot;* #,##0_-;_-&quot;$&quot;* &quot;-&quot;??_-;_-@_-">
                  <c:v>50.876000000000005</c:v>
                </c:pt>
                <c:pt idx="27" formatCode="_-&quot;$&quot;* #,##0_-;\-&quot;$&quot;* #,##0_-;_-&quot;$&quot;* &quot;-&quot;??_-;_-@_-">
                  <c:v>51.224000000000004</c:v>
                </c:pt>
                <c:pt idx="28" formatCode="_-&quot;$&quot;* #,##0_-;\-&quot;$&quot;* #,##0_-;_-&quot;$&quot;* &quot;-&quot;??_-;_-@_-">
                  <c:v>51.39</c:v>
                </c:pt>
                <c:pt idx="29" formatCode="_-&quot;$&quot;* #,##0_-;\-&quot;$&quot;* #,##0_-;_-&quot;$&quot;* &quot;-&quot;??_-;_-@_-">
                  <c:v>52.094000000000008</c:v>
                </c:pt>
                <c:pt idx="30" formatCode="_-&quot;$&quot;* #,##0_-;\-&quot;$&quot;* #,##0_-;_-&quot;$&quot;* &quot;-&quot;??_-;_-@_-">
                  <c:v>52.448</c:v>
                </c:pt>
                <c:pt idx="31" formatCode="_-&quot;$&quot;* #,##0_-;\-&quot;$&quot;* #,##0_-;_-&quot;$&quot;* &quot;-&quot;??_-;_-@_-">
                  <c:v>52.52</c:v>
                </c:pt>
                <c:pt idx="32" formatCode="_-&quot;$&quot;* #,##0_-;\-&quot;$&quot;* #,##0_-;_-&quot;$&quot;* &quot;-&quot;??_-;_-@_-">
                  <c:v>52.52</c:v>
                </c:pt>
                <c:pt idx="33" formatCode="_-&quot;$&quot;* #,##0_-;\-&quot;$&quot;* #,##0_-;_-&quot;$&quot;* &quot;-&quot;??_-;_-@_-">
                  <c:v>52.05</c:v>
                </c:pt>
                <c:pt idx="34" formatCode="_-&quot;$&quot;* #,##0_-;\-&quot;$&quot;* #,##0_-;_-&quot;$&quot;* &quot;-&quot;??_-;_-@_-">
                  <c:v>51.9</c:v>
                </c:pt>
                <c:pt idx="35" formatCode="_-&quot;$&quot;* #,##0_-;\-&quot;$&quot;* #,##0_-;_-&quot;$&quot;* &quot;-&quot;??_-;_-@_-">
                  <c:v>50.45</c:v>
                </c:pt>
                <c:pt idx="36" formatCode="_-&quot;$&quot;* #,##0_-;\-&quot;$&quot;* #,##0_-;_-&quot;$&quot;* &quot;-&quot;??_-;_-@_-">
                  <c:v>48.878000000000007</c:v>
                </c:pt>
                <c:pt idx="37" formatCode="_-&quot;$&quot;* #,##0_-;\-&quot;$&quot;* #,##0_-;_-&quot;$&quot;* &quot;-&quot;??_-;_-@_-">
                  <c:v>48.288000000000004</c:v>
                </c:pt>
                <c:pt idx="38" formatCode="_-&quot;$&quot;* #,##0_-;\-&quot;$&quot;* #,##0_-;_-&quot;$&quot;* &quot;-&quot;??_-;_-@_-">
                  <c:v>48.22</c:v>
                </c:pt>
                <c:pt idx="39" formatCode="_-&quot;$&quot;* #,##0_-;\-&quot;$&quot;* #,##0_-;_-&quot;$&quot;* &quot;-&quot;??_-;_-@_-">
                  <c:v>47.379999999999995</c:v>
                </c:pt>
              </c:numCache>
            </c:numRef>
          </c:val>
          <c:smooth val="0"/>
          <c:extLst>
            <c:ext xmlns:c16="http://schemas.microsoft.com/office/drawing/2014/chart" uri="{C3380CC4-5D6E-409C-BE32-E72D297353CC}">
              <c16:uniqueId val="{00000007-9B89-40C5-84FE-089F2242779B}"/>
            </c:ext>
          </c:extLst>
        </c:ser>
        <c:dLbls>
          <c:showLegendKey val="0"/>
          <c:showVal val="0"/>
          <c:showCatName val="0"/>
          <c:showSerName val="0"/>
          <c:showPercent val="0"/>
          <c:showBubbleSize val="0"/>
        </c:dLbls>
        <c:smooth val="0"/>
        <c:axId val="657120520"/>
        <c:axId val="657119536"/>
      </c:lineChart>
      <c:dateAx>
        <c:axId val="657120520"/>
        <c:scaling>
          <c:orientation val="minMax"/>
        </c:scaling>
        <c:delete val="0"/>
        <c:axPos val="b"/>
        <c:numFmt formatCode="mmm\-yyyy" sourceLinked="0"/>
        <c:majorTickMark val="out"/>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57119536"/>
        <c:crosses val="autoZero"/>
        <c:auto val="1"/>
        <c:lblOffset val="100"/>
        <c:baseTimeUnit val="days"/>
      </c:dateAx>
      <c:valAx>
        <c:axId val="657119536"/>
        <c:scaling>
          <c:orientation val="minMax"/>
          <c:min val="30"/>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Cal21 swap prices – 7 day average</a:t>
                </a:r>
                <a:r>
                  <a:rPr lang="en-US" baseline="0"/>
                  <a:t> ($/MWh)</a:t>
                </a:r>
                <a:endParaRPr lang="en-US"/>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_-&quot;$&quot;* #,##0_-;\-&quot;$&quot;* #,##0_-;_-&quot;$&quot;* &quot;-&quot;??_-;_-@_-" sourceLinked="1"/>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57120520"/>
        <c:crosses val="autoZero"/>
        <c:crossBetween val="between"/>
      </c:valAx>
      <c:spPr>
        <a:noFill/>
        <a:ln>
          <a:noFill/>
        </a:ln>
        <a:effectLst/>
      </c:spPr>
    </c:plotArea>
    <c:legend>
      <c:legendPos val="b"/>
      <c:legendEntry>
        <c:idx val="0"/>
        <c:delete val="1"/>
      </c:legendEntry>
      <c:legendEntry>
        <c:idx val="1"/>
        <c:delete val="1"/>
      </c:legendEntry>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79392361111112"/>
          <c:y val="6.0700090557049176E-2"/>
          <c:w val="0.83915746527777779"/>
          <c:h val="0.66048148148148145"/>
        </c:manualLayout>
      </c:layout>
      <c:barChart>
        <c:barDir val="col"/>
        <c:grouping val="stacked"/>
        <c:varyColors val="0"/>
        <c:ser>
          <c:idx val="0"/>
          <c:order val="0"/>
          <c:tx>
            <c:strRef>
              <c:f>'Annual Output'!$O$3</c:f>
              <c:strCache>
                <c:ptCount val="1"/>
                <c:pt idx="0">
                  <c:v>Wind</c:v>
                </c:pt>
              </c:strCache>
            </c:strRef>
          </c:tx>
          <c:spPr>
            <a:solidFill>
              <a:srgbClr val="00B050"/>
            </a:solidFill>
            <a:ln>
              <a:solidFill>
                <a:schemeClr val="tx2"/>
              </a:solidFill>
            </a:ln>
            <a:effectLst/>
          </c:spPr>
          <c:invertIfNegative val="0"/>
          <c:cat>
            <c:numRef>
              <c:f>'Annual Output'!$B$4:$B$14</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'Annual Output'!$O$4:$O$14</c:f>
              <c:numCache>
                <c:formatCode>_-* #,##0.0_-;\-* #,##0.0_-;_-* "-"??_-;_-@_-</c:formatCode>
                <c:ptCount val="11"/>
                <c:pt idx="0">
                  <c:v>4.4733499999999999</c:v>
                </c:pt>
                <c:pt idx="1">
                  <c:v>5.6676599999999997</c:v>
                </c:pt>
                <c:pt idx="2">
                  <c:v>6.3523500000000004</c:v>
                </c:pt>
                <c:pt idx="3">
                  <c:v>8.0042799999999996</c:v>
                </c:pt>
                <c:pt idx="4">
                  <c:v>8.5093499999999995</c:v>
                </c:pt>
                <c:pt idx="5">
                  <c:v>10.04956</c:v>
                </c:pt>
                <c:pt idx="6">
                  <c:v>11.192680000000001</c:v>
                </c:pt>
                <c:pt idx="7">
                  <c:v>11.377540000000002</c:v>
                </c:pt>
                <c:pt idx="8">
                  <c:v>14.32775</c:v>
                </c:pt>
                <c:pt idx="9">
                  <c:v>16.945869999999999</c:v>
                </c:pt>
                <c:pt idx="10">
                  <c:v>19.683041070000026</c:v>
                </c:pt>
              </c:numCache>
            </c:numRef>
          </c:val>
          <c:extLst>
            <c:ext xmlns:c16="http://schemas.microsoft.com/office/drawing/2014/chart" uri="{C3380CC4-5D6E-409C-BE32-E72D297353CC}">
              <c16:uniqueId val="{00000000-AB3B-4512-BCA7-F167D63D445A}"/>
            </c:ext>
          </c:extLst>
        </c:ser>
        <c:ser>
          <c:idx val="1"/>
          <c:order val="1"/>
          <c:tx>
            <c:strRef>
              <c:f>'Annual Output'!$N$3</c:f>
              <c:strCache>
                <c:ptCount val="1"/>
                <c:pt idx="0">
                  <c:v>Grid Solar</c:v>
                </c:pt>
              </c:strCache>
            </c:strRef>
          </c:tx>
          <c:spPr>
            <a:solidFill>
              <a:schemeClr val="accent4"/>
            </a:solidFill>
            <a:ln>
              <a:solidFill>
                <a:schemeClr val="tx2"/>
              </a:solidFill>
            </a:ln>
            <a:effectLst/>
          </c:spPr>
          <c:invertIfNegative val="0"/>
          <c:cat>
            <c:numRef>
              <c:f>'Annual Output'!$B$4:$B$14</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'Annual Output'!$N$4:$N$14</c:f>
              <c:numCache>
                <c:formatCode>_-* #,##0.0_-;\-* #,##0.0_-;_-* "-"??_-;_-@_-</c:formatCode>
                <c:ptCount val="11"/>
                <c:pt idx="0">
                  <c:v>0</c:v>
                </c:pt>
                <c:pt idx="1">
                  <c:v>0</c:v>
                </c:pt>
                <c:pt idx="2">
                  <c:v>0</c:v>
                </c:pt>
                <c:pt idx="3">
                  <c:v>0</c:v>
                </c:pt>
                <c:pt idx="4">
                  <c:v>0</c:v>
                </c:pt>
                <c:pt idx="5">
                  <c:v>0.18447999999999998</c:v>
                </c:pt>
                <c:pt idx="6">
                  <c:v>0.47793000000000002</c:v>
                </c:pt>
                <c:pt idx="7">
                  <c:v>0.63472000000000006</c:v>
                </c:pt>
                <c:pt idx="8">
                  <c:v>1.8700600000000001</c:v>
                </c:pt>
                <c:pt idx="9">
                  <c:v>5.1143599999999996</c:v>
                </c:pt>
                <c:pt idx="10">
                  <c:v>6.703377694999987</c:v>
                </c:pt>
              </c:numCache>
            </c:numRef>
          </c:val>
          <c:extLst>
            <c:ext xmlns:c16="http://schemas.microsoft.com/office/drawing/2014/chart" uri="{C3380CC4-5D6E-409C-BE32-E72D297353CC}">
              <c16:uniqueId val="{00000001-AB3B-4512-BCA7-F167D63D445A}"/>
            </c:ext>
          </c:extLst>
        </c:ser>
        <c:dLbls>
          <c:showLegendKey val="0"/>
          <c:showVal val="0"/>
          <c:showCatName val="0"/>
          <c:showSerName val="0"/>
          <c:showPercent val="0"/>
          <c:showBubbleSize val="0"/>
        </c:dLbls>
        <c:gapWidth val="70"/>
        <c:overlap val="100"/>
        <c:axId val="577932952"/>
        <c:axId val="577933280"/>
      </c:barChart>
      <c:catAx>
        <c:axId val="577932952"/>
        <c:scaling>
          <c:orientation val="minMax"/>
        </c:scaling>
        <c:delete val="0"/>
        <c:axPos val="b"/>
        <c:numFmt formatCode="General" sourceLinked="1"/>
        <c:majorTickMark val="out"/>
        <c:minorTickMark val="none"/>
        <c:tickLblPos val="nextTo"/>
        <c:spPr>
          <a:noFill/>
          <a:ln w="9525" cap="flat" cmpd="sng" algn="ctr">
            <a:solidFill>
              <a:schemeClr val="tx2"/>
            </a:solidFill>
            <a:round/>
          </a:ln>
          <a:effectLst/>
        </c:spPr>
        <c:txPr>
          <a:bodyPr rot="-5400000" spcFirstLastPara="1" vertOverflow="ellipsis" wrap="square" anchor="ctr" anchorCtr="1"/>
          <a:lstStyle/>
          <a:p>
            <a:pPr>
              <a:defRPr lang="en-AU" sz="1200" b="0" i="0" u="none" strike="noStrike" kern="1200" baseline="0">
                <a:solidFill>
                  <a:schemeClr val="tx2"/>
                </a:solidFill>
                <a:latin typeface="+mn-lt"/>
                <a:ea typeface="+mn-ea"/>
                <a:cs typeface="+mn-cs"/>
              </a:defRPr>
            </a:pPr>
            <a:endParaRPr lang="en-US"/>
          </a:p>
        </c:txPr>
        <c:crossAx val="577933280"/>
        <c:crosses val="autoZero"/>
        <c:auto val="1"/>
        <c:lblAlgn val="ctr"/>
        <c:lblOffset val="100"/>
        <c:noMultiLvlLbl val="0"/>
      </c:catAx>
      <c:valAx>
        <c:axId val="577933280"/>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lang="en-AU" sz="1200" b="0" i="0" u="none" strike="noStrike" kern="1200" baseline="0">
                    <a:solidFill>
                      <a:schemeClr val="tx2"/>
                    </a:solidFill>
                    <a:latin typeface="+mn-lt"/>
                    <a:ea typeface="+mn-ea"/>
                    <a:cs typeface="+mn-cs"/>
                  </a:defRPr>
                </a:pPr>
                <a:r>
                  <a:rPr lang="en-AU"/>
                  <a:t>Annual VRE output</a:t>
                </a:r>
                <a:r>
                  <a:rPr lang="en-AU" baseline="0"/>
                  <a:t> </a:t>
                </a:r>
                <a:r>
                  <a:rPr lang="en-AU"/>
                  <a:t>(</a:t>
                </a:r>
                <a:r>
                  <a:rPr lang="en-AU" err="1"/>
                  <a:t>TWh</a:t>
                </a:r>
                <a:r>
                  <a:rPr lang="en-AU"/>
                  <a:t>)</a:t>
                </a:r>
              </a:p>
            </c:rich>
          </c:tx>
          <c:overlay val="0"/>
          <c:spPr>
            <a:noFill/>
            <a:ln>
              <a:noFill/>
            </a:ln>
            <a:effectLst/>
          </c:spPr>
          <c:txPr>
            <a:bodyPr rot="-5400000" spcFirstLastPara="1" vertOverflow="ellipsis" vert="horz" wrap="square" anchor="ctr" anchorCtr="1"/>
            <a:lstStyle/>
            <a:p>
              <a:pPr>
                <a:defRPr lang="en-AU" sz="1200" b="0" i="0" u="none" strike="noStrike" kern="1200" baseline="0">
                  <a:solidFill>
                    <a:schemeClr val="tx2"/>
                  </a:solidFill>
                  <a:latin typeface="+mn-lt"/>
                  <a:ea typeface="+mn-ea"/>
                  <a:cs typeface="+mn-cs"/>
                </a:defRPr>
              </a:pPr>
              <a:endParaRPr lang="en-US"/>
            </a:p>
          </c:txPr>
        </c:title>
        <c:numFmt formatCode="#,##0" sourceLinked="0"/>
        <c:majorTickMark val="out"/>
        <c:minorTickMark val="none"/>
        <c:tickLblPos val="nextTo"/>
        <c:spPr>
          <a:noFill/>
          <a:ln>
            <a:solidFill>
              <a:schemeClr val="tx2"/>
            </a:solidFill>
          </a:ln>
          <a:effectLst/>
        </c:spPr>
        <c:txPr>
          <a:bodyPr rot="-60000000" spcFirstLastPara="1" vertOverflow="ellipsis" vert="horz" wrap="square" anchor="ctr" anchorCtr="1"/>
          <a:lstStyle/>
          <a:p>
            <a:pPr algn="ctr" rtl="0">
              <a:defRPr lang="en-AU" sz="1200" b="0" i="0" u="none" strike="noStrike" kern="1200" baseline="0">
                <a:solidFill>
                  <a:schemeClr val="tx2"/>
                </a:solidFill>
                <a:latin typeface="+mn-lt"/>
                <a:ea typeface="+mn-ea"/>
                <a:cs typeface="+mn-cs"/>
              </a:defRPr>
            </a:pPr>
            <a:endParaRPr lang="en-US"/>
          </a:p>
        </c:txPr>
        <c:crossAx val="577932952"/>
        <c:crosses val="autoZero"/>
        <c:crossBetween val="between"/>
      </c:valAx>
      <c:spPr>
        <a:noFill/>
        <a:ln>
          <a:noFill/>
        </a:ln>
        <a:effectLst/>
      </c:spPr>
    </c:plotArea>
    <c:legend>
      <c:legendPos val="b"/>
      <c:layout>
        <c:manualLayout>
          <c:xMode val="edge"/>
          <c:yMode val="edge"/>
          <c:x val="0.23267430555555554"/>
          <c:y val="0.10299768518518521"/>
          <c:w val="0.28005138888888892"/>
          <c:h val="9.4432870370370389E-2"/>
        </c:manualLayout>
      </c:layout>
      <c:overlay val="0"/>
      <c:spPr>
        <a:noFill/>
        <a:ln>
          <a:noFill/>
        </a:ln>
        <a:effectLst/>
      </c:spPr>
      <c:txPr>
        <a:bodyPr rot="0" spcFirstLastPara="1" vertOverflow="ellipsis" vert="horz" wrap="square" anchor="ctr" anchorCtr="1"/>
        <a:lstStyle/>
        <a:p>
          <a:pPr>
            <a:defRPr lang="en-AU" sz="12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lgn="ctr" rtl="0">
        <a:defRPr lang="en-AU" sz="1200" b="0" i="0" u="none" strike="noStrike" kern="1200" baseline="0">
          <a:solidFill>
            <a:schemeClr val="tx2"/>
          </a:solidFill>
          <a:latin typeface="+mn-lt"/>
          <a:ea typeface="+mn-ea"/>
          <a:cs typeface="+mn-cs"/>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'chart Q420'!$C$2</c:f>
              <c:strCache>
                <c:ptCount val="1"/>
                <c:pt idx="0">
                  <c:v>Emissions</c:v>
                </c:pt>
              </c:strCache>
            </c:strRef>
          </c:tx>
          <c:spPr>
            <a:solidFill>
              <a:schemeClr val="accent6">
                <a:lumMod val="90000"/>
              </a:schemeClr>
            </a:solidFill>
            <a:ln>
              <a:solidFill>
                <a:srgbClr val="222324"/>
              </a:solidFill>
            </a:ln>
            <a:effectLst/>
          </c:spPr>
          <c:invertIfNegative val="0"/>
          <c:dPt>
            <c:idx val="9"/>
            <c:invertIfNegative val="0"/>
            <c:bubble3D val="0"/>
            <c:spPr>
              <a:solidFill>
                <a:schemeClr val="accent1"/>
              </a:solidFill>
              <a:ln>
                <a:solidFill>
                  <a:srgbClr val="222324"/>
                </a:solidFill>
              </a:ln>
              <a:effectLst/>
            </c:spPr>
            <c:extLst>
              <c:ext xmlns:c16="http://schemas.microsoft.com/office/drawing/2014/chart" uri="{C3380CC4-5D6E-409C-BE32-E72D297353CC}">
                <c16:uniqueId val="{00000001-BB8E-4CEF-8C7E-3769E167DD82}"/>
              </c:ext>
            </c:extLst>
          </c:dPt>
          <c:cat>
            <c:numRef>
              <c:f>'chart Q420'!$B$3:$B$12</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'chart Q420'!$C$3:$C$12</c:f>
              <c:numCache>
                <c:formatCode>_-* #,##0.0_-;\-* #,##0.0_-;_-* "-"??_-;_-@_-</c:formatCode>
                <c:ptCount val="10"/>
                <c:pt idx="0">
                  <c:v>43.693115034164883</c:v>
                </c:pt>
                <c:pt idx="1">
                  <c:v>40.118186262624604</c:v>
                </c:pt>
                <c:pt idx="2">
                  <c:v>38.218693190482952</c:v>
                </c:pt>
                <c:pt idx="3">
                  <c:v>41.741577293082024</c:v>
                </c:pt>
                <c:pt idx="4">
                  <c:v>42.143012976598683</c:v>
                </c:pt>
                <c:pt idx="5">
                  <c:v>39.520454220205728</c:v>
                </c:pt>
                <c:pt idx="6">
                  <c:v>38.244743334658345</c:v>
                </c:pt>
                <c:pt idx="7">
                  <c:v>34.786259773671325</c:v>
                </c:pt>
                <c:pt idx="8">
                  <c:v>32.966427611073208</c:v>
                </c:pt>
                <c:pt idx="9">
                  <c:v>30.525075305589205</c:v>
                </c:pt>
              </c:numCache>
            </c:numRef>
          </c:val>
          <c:extLst>
            <c:ext xmlns:c16="http://schemas.microsoft.com/office/drawing/2014/chart" uri="{C3380CC4-5D6E-409C-BE32-E72D297353CC}">
              <c16:uniqueId val="{00000002-BB8E-4CEF-8C7E-3769E167DD82}"/>
            </c:ext>
          </c:extLst>
        </c:ser>
        <c:dLbls>
          <c:showLegendKey val="0"/>
          <c:showVal val="0"/>
          <c:showCatName val="0"/>
          <c:showSerName val="0"/>
          <c:showPercent val="0"/>
          <c:showBubbleSize val="0"/>
        </c:dLbls>
        <c:gapWidth val="50"/>
        <c:overlap val="-27"/>
        <c:axId val="558752080"/>
        <c:axId val="558755360"/>
      </c:barChart>
      <c:lineChart>
        <c:grouping val="standard"/>
        <c:varyColors val="0"/>
        <c:ser>
          <c:idx val="1"/>
          <c:order val="1"/>
          <c:tx>
            <c:strRef>
              <c:f>'chart Q420'!$D$2</c:f>
              <c:strCache>
                <c:ptCount val="1"/>
                <c:pt idx="0">
                  <c:v>Emissions Intensity</c:v>
                </c:pt>
              </c:strCache>
            </c:strRef>
          </c:tx>
          <c:spPr>
            <a:ln w="19050" cap="rnd">
              <a:solidFill>
                <a:schemeClr val="accent2"/>
              </a:solidFill>
              <a:round/>
            </a:ln>
            <a:effectLst/>
          </c:spPr>
          <c:marker>
            <c:symbol val="none"/>
          </c:marker>
          <c:cat>
            <c:numRef>
              <c:f>'chart Q420'!$B$3:$B$12</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'chart Q420'!$D$3:$D$12</c:f>
              <c:numCache>
                <c:formatCode>_(* #,##0.00_);_(* \(#,##0.00\);_(* "-"??_);_(@_)</c:formatCode>
                <c:ptCount val="10"/>
                <c:pt idx="0">
                  <c:v>0.93206881090313976</c:v>
                </c:pt>
                <c:pt idx="1">
                  <c:v>0.87850951476903527</c:v>
                </c:pt>
                <c:pt idx="2">
                  <c:v>0.850071507900515</c:v>
                </c:pt>
                <c:pt idx="3">
                  <c:v>0.91727147298392286</c:v>
                </c:pt>
                <c:pt idx="4">
                  <c:v>0.91926603812174768</c:v>
                </c:pt>
                <c:pt idx="5">
                  <c:v>0.86882963454975382</c:v>
                </c:pt>
                <c:pt idx="6">
                  <c:v>0.83737947574218041</c:v>
                </c:pt>
                <c:pt idx="7">
                  <c:v>0.77057142872730666</c:v>
                </c:pt>
                <c:pt idx="8">
                  <c:v>0.7293297553470498</c:v>
                </c:pt>
                <c:pt idx="9">
                  <c:v>0.69264723612561485</c:v>
                </c:pt>
              </c:numCache>
            </c:numRef>
          </c:val>
          <c:smooth val="0"/>
          <c:extLst>
            <c:ext xmlns:c16="http://schemas.microsoft.com/office/drawing/2014/chart" uri="{C3380CC4-5D6E-409C-BE32-E72D297353CC}">
              <c16:uniqueId val="{00000003-BB8E-4CEF-8C7E-3769E167DD82}"/>
            </c:ext>
          </c:extLst>
        </c:ser>
        <c:dLbls>
          <c:showLegendKey val="0"/>
          <c:showVal val="0"/>
          <c:showCatName val="0"/>
          <c:showSerName val="0"/>
          <c:showPercent val="0"/>
          <c:showBubbleSize val="0"/>
        </c:dLbls>
        <c:marker val="1"/>
        <c:smooth val="0"/>
        <c:axId val="561256344"/>
        <c:axId val="561259296"/>
      </c:lineChart>
      <c:catAx>
        <c:axId val="55875208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58755360"/>
        <c:crosses val="autoZero"/>
        <c:auto val="1"/>
        <c:lblAlgn val="ctr"/>
        <c:lblOffset val="100"/>
        <c:noMultiLvlLbl val="0"/>
      </c:catAx>
      <c:valAx>
        <c:axId val="558755360"/>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Emissions (MtCO</a:t>
                </a:r>
                <a:r>
                  <a:rPr lang="en-US" baseline="-25000"/>
                  <a:t>2</a:t>
                </a:r>
                <a:r>
                  <a:rPr lang="en-US"/>
                  <a:t>-e)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_(* #,##0_);_(* \(#,##0\);_(* &quot;-&quot;_);_(@_)"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58752080"/>
        <c:crosses val="autoZero"/>
        <c:crossBetween val="between"/>
      </c:valAx>
      <c:valAx>
        <c:axId val="561259296"/>
        <c:scaling>
          <c:orientation val="minMax"/>
          <c:min val="0"/>
        </c:scaling>
        <c:delete val="0"/>
        <c:axPos val="r"/>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Emissions Intensity </a:t>
                </a:r>
              </a:p>
              <a:p>
                <a:pPr>
                  <a:defRPr/>
                </a:pPr>
                <a:r>
                  <a:rPr lang="en-US"/>
                  <a:t>(tCO</a:t>
                </a:r>
                <a:r>
                  <a:rPr lang="en-US" baseline="-25000"/>
                  <a:t>2</a:t>
                </a:r>
                <a:r>
                  <a:rPr lang="en-US"/>
                  <a:t>-e/MWh)</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_-* #,##0.0_-;\-* #,##0.0_-;_-* &quot;-&quot;?_-;_-@_-" sourceLinked="0"/>
        <c:majorTickMark val="out"/>
        <c:minorTickMark val="none"/>
        <c:tickLblPos val="nextTo"/>
        <c:spPr>
          <a:noFill/>
          <a:ln>
            <a:solidFill>
              <a:srgbClr val="222324"/>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61256344"/>
        <c:crosses val="max"/>
        <c:crossBetween val="between"/>
      </c:valAx>
      <c:catAx>
        <c:axId val="561256344"/>
        <c:scaling>
          <c:orientation val="minMax"/>
        </c:scaling>
        <c:delete val="1"/>
        <c:axPos val="b"/>
        <c:numFmt formatCode="General" sourceLinked="1"/>
        <c:majorTickMark val="out"/>
        <c:minorTickMark val="none"/>
        <c:tickLblPos val="nextTo"/>
        <c:crossAx val="56125929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28142361111112"/>
          <c:y val="3.6168840287163648E-2"/>
          <c:w val="0.83746510416666664"/>
          <c:h val="0.70890277509610156"/>
        </c:manualLayout>
      </c:layout>
      <c:barChart>
        <c:barDir val="col"/>
        <c:grouping val="stacked"/>
        <c:varyColors val="0"/>
        <c:ser>
          <c:idx val="1"/>
          <c:order val="0"/>
          <c:tx>
            <c:strRef>
              <c:f>'Qtr Chart Data'!$F$4</c:f>
              <c:strCache>
                <c:ptCount val="1"/>
                <c:pt idx="0">
                  <c:v>System strength</c:v>
                </c:pt>
              </c:strCache>
            </c:strRef>
          </c:tx>
          <c:spPr>
            <a:solidFill>
              <a:srgbClr val="00B050"/>
            </a:solidFill>
            <a:ln>
              <a:solidFill>
                <a:schemeClr val="tx1"/>
              </a:solidFill>
            </a:ln>
            <a:effectLst/>
          </c:spPr>
          <c:invertIfNegative val="0"/>
          <c:cat>
            <c:multiLvlStrRef>
              <c:f>'Qtr Chart Data'!$D$5:$E$12</c:f>
              <c:multiLvlStrCache>
                <c:ptCount val="8"/>
                <c:lvl>
                  <c:pt idx="0">
                    <c:v>Q1</c:v>
                  </c:pt>
                  <c:pt idx="1">
                    <c:v>Q2</c:v>
                  </c:pt>
                  <c:pt idx="2">
                    <c:v>Q3</c:v>
                  </c:pt>
                  <c:pt idx="3">
                    <c:v>Q4</c:v>
                  </c:pt>
                  <c:pt idx="4">
                    <c:v>Q1</c:v>
                  </c:pt>
                  <c:pt idx="5">
                    <c:v>Q2</c:v>
                  </c:pt>
                  <c:pt idx="6">
                    <c:v>Q3</c:v>
                  </c:pt>
                  <c:pt idx="7">
                    <c:v>Q4</c:v>
                  </c:pt>
                </c:lvl>
                <c:lvl>
                  <c:pt idx="0">
                    <c:v>2019</c:v>
                  </c:pt>
                  <c:pt idx="1">
                    <c:v>2019</c:v>
                  </c:pt>
                  <c:pt idx="2">
                    <c:v>2019</c:v>
                  </c:pt>
                  <c:pt idx="3">
                    <c:v>2019</c:v>
                  </c:pt>
                  <c:pt idx="4">
                    <c:v>2020</c:v>
                  </c:pt>
                  <c:pt idx="5">
                    <c:v>2020</c:v>
                  </c:pt>
                  <c:pt idx="6">
                    <c:v>2020</c:v>
                  </c:pt>
                  <c:pt idx="7">
                    <c:v>2020</c:v>
                  </c:pt>
                </c:lvl>
              </c:multiLvlStrCache>
            </c:multiLvlStrRef>
          </c:cat>
          <c:val>
            <c:numRef>
              <c:f>'Qtr Chart Data'!$F$5:$F$12</c:f>
              <c:numCache>
                <c:formatCode>0.0</c:formatCode>
                <c:ptCount val="8"/>
                <c:pt idx="0">
                  <c:v>3.3391375451388892</c:v>
                </c:pt>
                <c:pt idx="1">
                  <c:v>16.233274311660558</c:v>
                </c:pt>
                <c:pt idx="2">
                  <c:v>37.181759084767521</c:v>
                </c:pt>
                <c:pt idx="3">
                  <c:v>32.694128848882841</c:v>
                </c:pt>
                <c:pt idx="4">
                  <c:v>9.3281186858974365</c:v>
                </c:pt>
                <c:pt idx="5">
                  <c:v>49.626556377060439</c:v>
                </c:pt>
                <c:pt idx="6">
                  <c:v>74.052495069444447</c:v>
                </c:pt>
                <c:pt idx="7">
                  <c:v>38.271773940594805</c:v>
                </c:pt>
              </c:numCache>
            </c:numRef>
          </c:val>
          <c:extLst>
            <c:ext xmlns:c16="http://schemas.microsoft.com/office/drawing/2014/chart" uri="{C3380CC4-5D6E-409C-BE32-E72D297353CC}">
              <c16:uniqueId val="{00000000-797C-4645-B12F-AB67CE0C0852}"/>
            </c:ext>
          </c:extLst>
        </c:ser>
        <c:ser>
          <c:idx val="2"/>
          <c:order val="1"/>
          <c:tx>
            <c:strRef>
              <c:f>'Qtr Chart Data'!$G$4</c:f>
              <c:strCache>
                <c:ptCount val="1"/>
                <c:pt idx="0">
                  <c:v>Economic</c:v>
                </c:pt>
              </c:strCache>
            </c:strRef>
          </c:tx>
          <c:spPr>
            <a:solidFill>
              <a:schemeClr val="accent3"/>
            </a:solidFill>
            <a:ln>
              <a:solidFill>
                <a:schemeClr val="tx1"/>
              </a:solidFill>
            </a:ln>
            <a:effectLst/>
          </c:spPr>
          <c:invertIfNegative val="0"/>
          <c:cat>
            <c:multiLvlStrRef>
              <c:f>'Qtr Chart Data'!$D$5:$E$12</c:f>
              <c:multiLvlStrCache>
                <c:ptCount val="8"/>
                <c:lvl>
                  <c:pt idx="0">
                    <c:v>Q1</c:v>
                  </c:pt>
                  <c:pt idx="1">
                    <c:v>Q2</c:v>
                  </c:pt>
                  <c:pt idx="2">
                    <c:v>Q3</c:v>
                  </c:pt>
                  <c:pt idx="3">
                    <c:v>Q4</c:v>
                  </c:pt>
                  <c:pt idx="4">
                    <c:v>Q1</c:v>
                  </c:pt>
                  <c:pt idx="5">
                    <c:v>Q2</c:v>
                  </c:pt>
                  <c:pt idx="6">
                    <c:v>Q3</c:v>
                  </c:pt>
                  <c:pt idx="7">
                    <c:v>Q4</c:v>
                  </c:pt>
                </c:lvl>
                <c:lvl>
                  <c:pt idx="0">
                    <c:v>2019</c:v>
                  </c:pt>
                  <c:pt idx="1">
                    <c:v>2019</c:v>
                  </c:pt>
                  <c:pt idx="2">
                    <c:v>2019</c:v>
                  </c:pt>
                  <c:pt idx="3">
                    <c:v>2019</c:v>
                  </c:pt>
                  <c:pt idx="4">
                    <c:v>2020</c:v>
                  </c:pt>
                  <c:pt idx="5">
                    <c:v>2020</c:v>
                  </c:pt>
                  <c:pt idx="6">
                    <c:v>2020</c:v>
                  </c:pt>
                  <c:pt idx="7">
                    <c:v>2020</c:v>
                  </c:pt>
                </c:lvl>
              </c:multiLvlStrCache>
            </c:multiLvlStrRef>
          </c:cat>
          <c:val>
            <c:numRef>
              <c:f>'Qtr Chart Data'!$G$5:$G$12</c:f>
              <c:numCache>
                <c:formatCode>0.0</c:formatCode>
                <c:ptCount val="8"/>
                <c:pt idx="0">
                  <c:v>0.22474368672839506</c:v>
                </c:pt>
                <c:pt idx="1">
                  <c:v>2.5621613579822955</c:v>
                </c:pt>
                <c:pt idx="2">
                  <c:v>22.603356559103258</c:v>
                </c:pt>
                <c:pt idx="3">
                  <c:v>18.82761026419082</c:v>
                </c:pt>
                <c:pt idx="4">
                  <c:v>14.521195563568376</c:v>
                </c:pt>
                <c:pt idx="5">
                  <c:v>13.996770190018314</c:v>
                </c:pt>
                <c:pt idx="6">
                  <c:v>46.666137784948674</c:v>
                </c:pt>
                <c:pt idx="7">
                  <c:v>63.379384837333944</c:v>
                </c:pt>
              </c:numCache>
            </c:numRef>
          </c:val>
          <c:extLst>
            <c:ext xmlns:c16="http://schemas.microsoft.com/office/drawing/2014/chart" uri="{C3380CC4-5D6E-409C-BE32-E72D297353CC}">
              <c16:uniqueId val="{00000001-797C-4645-B12F-AB67CE0C0852}"/>
            </c:ext>
          </c:extLst>
        </c:ser>
        <c:ser>
          <c:idx val="0"/>
          <c:order val="2"/>
          <c:tx>
            <c:strRef>
              <c:f>'Qtr Chart Data'!$H$4</c:f>
              <c:strCache>
                <c:ptCount val="1"/>
                <c:pt idx="0">
                  <c:v>Other</c:v>
                </c:pt>
              </c:strCache>
            </c:strRef>
          </c:tx>
          <c:spPr>
            <a:solidFill>
              <a:schemeClr val="accent2"/>
            </a:solidFill>
            <a:ln>
              <a:solidFill>
                <a:schemeClr val="tx1"/>
              </a:solidFill>
            </a:ln>
            <a:effectLst/>
          </c:spPr>
          <c:invertIfNegative val="0"/>
          <c:cat>
            <c:multiLvlStrRef>
              <c:f>'Qtr Chart Data'!$D$5:$E$12</c:f>
              <c:multiLvlStrCache>
                <c:ptCount val="8"/>
                <c:lvl>
                  <c:pt idx="0">
                    <c:v>Q1</c:v>
                  </c:pt>
                  <c:pt idx="1">
                    <c:v>Q2</c:v>
                  </c:pt>
                  <c:pt idx="2">
                    <c:v>Q3</c:v>
                  </c:pt>
                  <c:pt idx="3">
                    <c:v>Q4</c:v>
                  </c:pt>
                  <c:pt idx="4">
                    <c:v>Q1</c:v>
                  </c:pt>
                  <c:pt idx="5">
                    <c:v>Q2</c:v>
                  </c:pt>
                  <c:pt idx="6">
                    <c:v>Q3</c:v>
                  </c:pt>
                  <c:pt idx="7">
                    <c:v>Q4</c:v>
                  </c:pt>
                </c:lvl>
                <c:lvl>
                  <c:pt idx="0">
                    <c:v>2019</c:v>
                  </c:pt>
                  <c:pt idx="1">
                    <c:v>2019</c:v>
                  </c:pt>
                  <c:pt idx="2">
                    <c:v>2019</c:v>
                  </c:pt>
                  <c:pt idx="3">
                    <c:v>2019</c:v>
                  </c:pt>
                  <c:pt idx="4">
                    <c:v>2020</c:v>
                  </c:pt>
                  <c:pt idx="5">
                    <c:v>2020</c:v>
                  </c:pt>
                  <c:pt idx="6">
                    <c:v>2020</c:v>
                  </c:pt>
                  <c:pt idx="7">
                    <c:v>2020</c:v>
                  </c:pt>
                </c:lvl>
              </c:multiLvlStrCache>
            </c:multiLvlStrRef>
          </c:cat>
          <c:val>
            <c:numRef>
              <c:f>'Qtr Chart Data'!$H$5:$H$12</c:f>
              <c:numCache>
                <c:formatCode>0.0</c:formatCode>
                <c:ptCount val="8"/>
                <c:pt idx="0">
                  <c:v>15.00783236226852</c:v>
                </c:pt>
                <c:pt idx="1">
                  <c:v>22.703622383623319</c:v>
                </c:pt>
                <c:pt idx="2">
                  <c:v>41.712645210220408</c:v>
                </c:pt>
                <c:pt idx="3">
                  <c:v>42.621005610658209</c:v>
                </c:pt>
                <c:pt idx="4">
                  <c:v>38.118448647359571</c:v>
                </c:pt>
                <c:pt idx="5">
                  <c:v>26.671109169719173</c:v>
                </c:pt>
                <c:pt idx="6">
                  <c:v>66.476193698294068</c:v>
                </c:pt>
                <c:pt idx="7">
                  <c:v>88.943135225694448</c:v>
                </c:pt>
              </c:numCache>
            </c:numRef>
          </c:val>
          <c:extLst>
            <c:ext xmlns:c16="http://schemas.microsoft.com/office/drawing/2014/chart" uri="{C3380CC4-5D6E-409C-BE32-E72D297353CC}">
              <c16:uniqueId val="{00000002-797C-4645-B12F-AB67CE0C0852}"/>
            </c:ext>
          </c:extLst>
        </c:ser>
        <c:ser>
          <c:idx val="3"/>
          <c:order val="3"/>
          <c:tx>
            <c:strRef>
              <c:f>'Qtr Chart Data'!$I$4</c:f>
              <c:strCache>
                <c:ptCount val="1"/>
                <c:pt idx="0">
                  <c:v>Solar</c:v>
                </c:pt>
              </c:strCache>
            </c:strRef>
          </c:tx>
          <c:spPr>
            <a:solidFill>
              <a:schemeClr val="accent4"/>
            </a:solidFill>
            <a:ln>
              <a:solidFill>
                <a:schemeClr val="tx2"/>
              </a:solidFill>
            </a:ln>
            <a:effectLst/>
          </c:spPr>
          <c:invertIfNegative val="0"/>
          <c:val>
            <c:numRef>
              <c:f>'Qtr Chart Data'!$I$5:$I$12</c:f>
              <c:numCache>
                <c:formatCode>0.0</c:formatCode>
                <c:ptCount val="8"/>
                <c:pt idx="0">
                  <c:v>0</c:v>
                </c:pt>
                <c:pt idx="1">
                  <c:v>0</c:v>
                </c:pt>
                <c:pt idx="2">
                  <c:v>14.154312267657991</c:v>
                </c:pt>
                <c:pt idx="3">
                  <c:v>74.537169642857123</c:v>
                </c:pt>
                <c:pt idx="4">
                  <c:v>54.691066433566441</c:v>
                </c:pt>
                <c:pt idx="5">
                  <c:v>9.9148553369707226</c:v>
                </c:pt>
                <c:pt idx="6">
                  <c:v>0</c:v>
                </c:pt>
                <c:pt idx="7">
                  <c:v>0</c:v>
                </c:pt>
              </c:numCache>
            </c:numRef>
          </c:val>
          <c:extLst>
            <c:ext xmlns:c16="http://schemas.microsoft.com/office/drawing/2014/chart" uri="{C3380CC4-5D6E-409C-BE32-E72D297353CC}">
              <c16:uniqueId val="{00000003-797C-4645-B12F-AB67CE0C0852}"/>
            </c:ext>
          </c:extLst>
        </c:ser>
        <c:ser>
          <c:idx val="4"/>
          <c:order val="4"/>
          <c:tx>
            <c:strRef>
              <c:f>'Qtr Chart Data'!$J$4</c:f>
              <c:strCache>
                <c:ptCount val="1"/>
                <c:pt idx="0">
                  <c:v>Separation</c:v>
                </c:pt>
              </c:strCache>
            </c:strRef>
          </c:tx>
          <c:spPr>
            <a:solidFill>
              <a:schemeClr val="accent6"/>
            </a:solidFill>
            <a:ln>
              <a:solidFill>
                <a:schemeClr val="tx2"/>
              </a:solidFill>
            </a:ln>
            <a:effectLst/>
          </c:spPr>
          <c:invertIfNegative val="0"/>
          <c:val>
            <c:numRef>
              <c:f>'Qtr Chart Data'!$J$5:$J$12</c:f>
              <c:numCache>
                <c:formatCode>0.0</c:formatCode>
                <c:ptCount val="8"/>
                <c:pt idx="0">
                  <c:v>0</c:v>
                </c:pt>
                <c:pt idx="1">
                  <c:v>0</c:v>
                </c:pt>
                <c:pt idx="2">
                  <c:v>0</c:v>
                </c:pt>
                <c:pt idx="3">
                  <c:v>0</c:v>
                </c:pt>
                <c:pt idx="4">
                  <c:v>87.197449664429527</c:v>
                </c:pt>
                <c:pt idx="5">
                  <c:v>0</c:v>
                </c:pt>
                <c:pt idx="6">
                  <c:v>0</c:v>
                </c:pt>
                <c:pt idx="7">
                  <c:v>0</c:v>
                </c:pt>
              </c:numCache>
            </c:numRef>
          </c:val>
          <c:extLst>
            <c:ext xmlns:c16="http://schemas.microsoft.com/office/drawing/2014/chart" uri="{C3380CC4-5D6E-409C-BE32-E72D297353CC}">
              <c16:uniqueId val="{00000004-797C-4645-B12F-AB67CE0C0852}"/>
            </c:ext>
          </c:extLst>
        </c:ser>
        <c:dLbls>
          <c:showLegendKey val="0"/>
          <c:showVal val="0"/>
          <c:showCatName val="0"/>
          <c:showSerName val="0"/>
          <c:showPercent val="0"/>
          <c:showBubbleSize val="0"/>
        </c:dLbls>
        <c:gapWidth val="70"/>
        <c:overlap val="100"/>
        <c:axId val="916268048"/>
        <c:axId val="916261488"/>
      </c:barChart>
      <c:catAx>
        <c:axId val="91626804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916261488"/>
        <c:crosses val="autoZero"/>
        <c:auto val="1"/>
        <c:lblAlgn val="ctr"/>
        <c:lblOffset val="100"/>
        <c:noMultiLvlLbl val="0"/>
      </c:catAx>
      <c:valAx>
        <c:axId val="916261488"/>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AU"/>
                  <a:t>Average curtailed (MW)</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916268048"/>
        <c:crosses val="autoZero"/>
        <c:crossBetween val="between"/>
      </c:valAx>
      <c:spPr>
        <a:noFill/>
        <a:ln>
          <a:noFill/>
        </a:ln>
        <a:effectLst/>
      </c:spPr>
    </c:plotArea>
    <c:legend>
      <c:legendPos val="b"/>
      <c:layout>
        <c:manualLayout>
          <c:xMode val="edge"/>
          <c:yMode val="edge"/>
          <c:x val="0.10017829861111111"/>
          <c:y val="0.92253427182250602"/>
          <c:w val="0.83492118055555553"/>
          <c:h val="6.0746695687279494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5"/>
            </a:solidFill>
            <a:ln>
              <a:solidFill>
                <a:srgbClr val="222324"/>
              </a:solidFill>
            </a:ln>
            <a:effectLst/>
          </c:spPr>
          <c:invertIfNegative val="0"/>
          <c:dPt>
            <c:idx val="4"/>
            <c:invertIfNegative val="0"/>
            <c:bubble3D val="0"/>
            <c:spPr>
              <a:solidFill>
                <a:srgbClr val="82859C"/>
              </a:solidFill>
              <a:ln>
                <a:solidFill>
                  <a:srgbClr val="222324"/>
                </a:solidFill>
              </a:ln>
              <a:effectLst/>
            </c:spPr>
            <c:extLst>
              <c:ext xmlns:c16="http://schemas.microsoft.com/office/drawing/2014/chart" uri="{C3380CC4-5D6E-409C-BE32-E72D297353CC}">
                <c16:uniqueId val="{00000001-7C15-47A5-B6EC-3AD860374E3A}"/>
              </c:ext>
            </c:extLst>
          </c:dPt>
          <c:dPt>
            <c:idx val="5"/>
            <c:invertIfNegative val="0"/>
            <c:bubble3D val="0"/>
            <c:spPr>
              <a:solidFill>
                <a:schemeClr val="accent1"/>
              </a:solidFill>
              <a:ln>
                <a:solidFill>
                  <a:srgbClr val="222324"/>
                </a:solidFill>
              </a:ln>
              <a:effectLst/>
            </c:spPr>
            <c:extLst>
              <c:ext xmlns:c16="http://schemas.microsoft.com/office/drawing/2014/chart" uri="{C3380CC4-5D6E-409C-BE32-E72D297353CC}">
                <c16:uniqueId val="{00000003-7C15-47A5-B6EC-3AD860374E3A}"/>
              </c:ext>
            </c:extLst>
          </c:dPt>
          <c:dPt>
            <c:idx val="10"/>
            <c:invertIfNegative val="0"/>
            <c:bubble3D val="0"/>
            <c:spPr>
              <a:solidFill>
                <a:srgbClr val="82859C"/>
              </a:solidFill>
              <a:ln>
                <a:solidFill>
                  <a:srgbClr val="222324"/>
                </a:solidFill>
              </a:ln>
              <a:effectLst/>
            </c:spPr>
            <c:extLst>
              <c:ext xmlns:c16="http://schemas.microsoft.com/office/drawing/2014/chart" uri="{C3380CC4-5D6E-409C-BE32-E72D297353CC}">
                <c16:uniqueId val="{00000005-7C15-47A5-B6EC-3AD860374E3A}"/>
              </c:ext>
            </c:extLst>
          </c:dPt>
          <c:dPt>
            <c:idx val="11"/>
            <c:invertIfNegative val="0"/>
            <c:bubble3D val="0"/>
            <c:spPr>
              <a:solidFill>
                <a:schemeClr val="accent1"/>
              </a:solidFill>
              <a:ln>
                <a:solidFill>
                  <a:srgbClr val="222324"/>
                </a:solidFill>
              </a:ln>
              <a:effectLst/>
            </c:spPr>
            <c:extLst>
              <c:ext xmlns:c16="http://schemas.microsoft.com/office/drawing/2014/chart" uri="{C3380CC4-5D6E-409C-BE32-E72D297353CC}">
                <c16:uniqueId val="{00000007-7C15-47A5-B6EC-3AD860374E3A}"/>
              </c:ext>
            </c:extLst>
          </c:dPt>
          <c:dPt>
            <c:idx val="16"/>
            <c:invertIfNegative val="0"/>
            <c:bubble3D val="0"/>
            <c:spPr>
              <a:solidFill>
                <a:srgbClr val="82859C"/>
              </a:solidFill>
              <a:ln>
                <a:solidFill>
                  <a:srgbClr val="222324"/>
                </a:solidFill>
              </a:ln>
              <a:effectLst/>
            </c:spPr>
            <c:extLst>
              <c:ext xmlns:c16="http://schemas.microsoft.com/office/drawing/2014/chart" uri="{C3380CC4-5D6E-409C-BE32-E72D297353CC}">
                <c16:uniqueId val="{00000009-7C15-47A5-B6EC-3AD860374E3A}"/>
              </c:ext>
            </c:extLst>
          </c:dPt>
          <c:dPt>
            <c:idx val="17"/>
            <c:invertIfNegative val="0"/>
            <c:bubble3D val="0"/>
            <c:spPr>
              <a:solidFill>
                <a:schemeClr val="accent1"/>
              </a:solidFill>
              <a:ln>
                <a:solidFill>
                  <a:srgbClr val="222324"/>
                </a:solidFill>
              </a:ln>
              <a:effectLst/>
            </c:spPr>
            <c:extLst>
              <c:ext xmlns:c16="http://schemas.microsoft.com/office/drawing/2014/chart" uri="{C3380CC4-5D6E-409C-BE32-E72D297353CC}">
                <c16:uniqueId val="{0000000B-7C15-47A5-B6EC-3AD860374E3A}"/>
              </c:ext>
            </c:extLst>
          </c:dPt>
          <c:cat>
            <c:multiLvlStrRef>
              <c:f>'Chart data2'!$B$28:$D$45</c:f>
              <c:multiLvlStrCache>
                <c:ptCount val="18"/>
                <c:lvl>
                  <c:pt idx="0">
                    <c:v>Q3</c:v>
                  </c:pt>
                  <c:pt idx="1">
                    <c:v>Q4</c:v>
                  </c:pt>
                  <c:pt idx="2">
                    <c:v>Q1</c:v>
                  </c:pt>
                  <c:pt idx="3">
                    <c:v>Q2</c:v>
                  </c:pt>
                  <c:pt idx="4">
                    <c:v>Q3</c:v>
                  </c:pt>
                  <c:pt idx="5">
                    <c:v>Q4</c:v>
                  </c:pt>
                  <c:pt idx="6">
                    <c:v>Q3</c:v>
                  </c:pt>
                  <c:pt idx="7">
                    <c:v>Q4</c:v>
                  </c:pt>
                  <c:pt idx="8">
                    <c:v>Q1</c:v>
                  </c:pt>
                  <c:pt idx="9">
                    <c:v>Q2</c:v>
                  </c:pt>
                  <c:pt idx="10">
                    <c:v>Q3</c:v>
                  </c:pt>
                  <c:pt idx="11">
                    <c:v>Q4</c:v>
                  </c:pt>
                  <c:pt idx="12">
                    <c:v>Q3</c:v>
                  </c:pt>
                  <c:pt idx="13">
                    <c:v>Q4</c:v>
                  </c:pt>
                  <c:pt idx="14">
                    <c:v>Q1</c:v>
                  </c:pt>
                  <c:pt idx="15">
                    <c:v>Q2</c:v>
                  </c:pt>
                  <c:pt idx="16">
                    <c:v>Q3</c:v>
                  </c:pt>
                  <c:pt idx="17">
                    <c:v>Q4</c:v>
                  </c:pt>
                </c:lvl>
                <c:lvl>
                  <c:pt idx="0">
                    <c:v>2019</c:v>
                  </c:pt>
                  <c:pt idx="2">
                    <c:v>2020</c:v>
                  </c:pt>
                  <c:pt idx="6">
                    <c:v>2019</c:v>
                  </c:pt>
                  <c:pt idx="8">
                    <c:v>2020</c:v>
                  </c:pt>
                  <c:pt idx="12">
                    <c:v>2019</c:v>
                  </c:pt>
                  <c:pt idx="14">
                    <c:v>2020</c:v>
                  </c:pt>
                </c:lvl>
                <c:lvl>
                  <c:pt idx="0">
                    <c:v>South Australia</c:v>
                  </c:pt>
                  <c:pt idx="6">
                    <c:v>Victoria</c:v>
                  </c:pt>
                  <c:pt idx="12">
                    <c:v>Queensland</c:v>
                  </c:pt>
                </c:lvl>
              </c:multiLvlStrCache>
            </c:multiLvlStrRef>
          </c:cat>
          <c:val>
            <c:numRef>
              <c:f>'Chart data2'!$E$28:$E$45</c:f>
              <c:numCache>
                <c:formatCode>0%</c:formatCode>
                <c:ptCount val="18"/>
                <c:pt idx="0">
                  <c:v>8.2427536231884063E-2</c:v>
                </c:pt>
                <c:pt idx="1">
                  <c:v>7.5181159420289856E-2</c:v>
                </c:pt>
                <c:pt idx="2">
                  <c:v>7.3946886446886448E-2</c:v>
                </c:pt>
                <c:pt idx="3">
                  <c:v>5.1739926739926737E-2</c:v>
                </c:pt>
                <c:pt idx="4">
                  <c:v>0.10167572463768115</c:v>
                </c:pt>
                <c:pt idx="5">
                  <c:v>0.17391304347826086</c:v>
                </c:pt>
                <c:pt idx="6">
                  <c:v>1.2001811594202898E-2</c:v>
                </c:pt>
                <c:pt idx="7">
                  <c:v>1.4266304347826086E-2</c:v>
                </c:pt>
                <c:pt idx="8">
                  <c:v>1.5338827838827838E-2</c:v>
                </c:pt>
                <c:pt idx="9">
                  <c:v>3.891941391941392E-2</c:v>
                </c:pt>
                <c:pt idx="10">
                  <c:v>3.147644927536232E-2</c:v>
                </c:pt>
                <c:pt idx="11">
                  <c:v>9.7826086956521743E-2</c:v>
                </c:pt>
                <c:pt idx="12">
                  <c:v>4.4836956521739128E-2</c:v>
                </c:pt>
                <c:pt idx="13">
                  <c:v>2.0380434782608696E-2</c:v>
                </c:pt>
                <c:pt idx="14">
                  <c:v>2.7472527472527475E-3</c:v>
                </c:pt>
                <c:pt idx="15">
                  <c:v>3.6401098901098904E-2</c:v>
                </c:pt>
                <c:pt idx="16">
                  <c:v>8.4918478260869568E-2</c:v>
                </c:pt>
                <c:pt idx="17">
                  <c:v>3.5099637681159424E-2</c:v>
                </c:pt>
              </c:numCache>
            </c:numRef>
          </c:val>
          <c:extLst>
            <c:ext xmlns:c16="http://schemas.microsoft.com/office/drawing/2014/chart" uri="{C3380CC4-5D6E-409C-BE32-E72D297353CC}">
              <c16:uniqueId val="{0000000C-7C15-47A5-B6EC-3AD860374E3A}"/>
            </c:ext>
          </c:extLst>
        </c:ser>
        <c:dLbls>
          <c:showLegendKey val="0"/>
          <c:showVal val="0"/>
          <c:showCatName val="0"/>
          <c:showSerName val="0"/>
          <c:showPercent val="0"/>
          <c:showBubbleSize val="0"/>
        </c:dLbls>
        <c:gapWidth val="70"/>
        <c:overlap val="-27"/>
        <c:axId val="487431304"/>
        <c:axId val="487431632"/>
      </c:barChart>
      <c:catAx>
        <c:axId val="487431304"/>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87431632"/>
        <c:crosses val="autoZero"/>
        <c:auto val="1"/>
        <c:lblAlgn val="ctr"/>
        <c:lblOffset val="100"/>
        <c:noMultiLvlLbl val="0"/>
      </c:catAx>
      <c:valAx>
        <c:axId val="487431632"/>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Negative price occurrence (%)</a:t>
                </a:r>
              </a:p>
            </c:rich>
          </c:tx>
          <c:layout>
            <c:manualLayout>
              <c:xMode val="edge"/>
              <c:yMode val="edge"/>
              <c:x val="2.4253472222222221E-2"/>
              <c:y val="0.1787888888888888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87431304"/>
        <c:crosses val="autoZero"/>
        <c:crossBetween val="between"/>
        <c:majorUnit val="4.0000000000000008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C89D40-3DD3-45C4-AAD4-B1CDBE5124C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AU"/>
        </a:p>
      </dgm:t>
    </dgm:pt>
    <dgm:pt modelId="{870C9CEB-0A22-48D2-ADDB-088B78AF4C40}">
      <dgm:prSet phldrT="[Text]"/>
      <dgm:spPr/>
      <dgm:t>
        <a:bodyPr/>
        <a:lstStyle/>
        <a:p>
          <a:r>
            <a:rPr lang="en-AU"/>
            <a:t>Entry-level</a:t>
          </a:r>
        </a:p>
      </dgm:t>
    </dgm:pt>
    <dgm:pt modelId="{58CB3E4E-7E84-4E16-AC67-6621D259BCCA}" type="parTrans" cxnId="{E18DE285-5FFB-4DC5-B337-6067C901A9E8}">
      <dgm:prSet/>
      <dgm:spPr/>
      <dgm:t>
        <a:bodyPr/>
        <a:lstStyle/>
        <a:p>
          <a:endParaRPr lang="en-AU"/>
        </a:p>
      </dgm:t>
    </dgm:pt>
    <dgm:pt modelId="{8F711768-7E20-41D1-94E5-418DB50CF24E}" type="sibTrans" cxnId="{E18DE285-5FFB-4DC5-B337-6067C901A9E8}">
      <dgm:prSet/>
      <dgm:spPr/>
      <dgm:t>
        <a:bodyPr/>
        <a:lstStyle/>
        <a:p>
          <a:endParaRPr lang="en-AU"/>
        </a:p>
      </dgm:t>
    </dgm:pt>
    <dgm:pt modelId="{D77297E0-D076-465D-B291-5386175ABFA5}">
      <dgm:prSet/>
      <dgm:spPr/>
      <dgm:t>
        <a:bodyPr/>
        <a:lstStyle/>
        <a:p>
          <a:r>
            <a:rPr lang="en-AU"/>
            <a:t>eLearning (NEM &amp; Gas)</a:t>
          </a:r>
        </a:p>
      </dgm:t>
    </dgm:pt>
    <dgm:pt modelId="{688D9ADF-299D-402B-87F2-15EF29F0BA78}" type="parTrans" cxnId="{29C26625-F717-4ACD-9B8D-4C7E0F46825B}">
      <dgm:prSet/>
      <dgm:spPr/>
      <dgm:t>
        <a:bodyPr/>
        <a:lstStyle/>
        <a:p>
          <a:endParaRPr lang="en-AU"/>
        </a:p>
      </dgm:t>
    </dgm:pt>
    <dgm:pt modelId="{B23E8E6F-1B66-48B8-B7D8-7E708BE2159E}" type="sibTrans" cxnId="{29C26625-F717-4ACD-9B8D-4C7E0F46825B}">
      <dgm:prSet/>
      <dgm:spPr/>
      <dgm:t>
        <a:bodyPr/>
        <a:lstStyle/>
        <a:p>
          <a:endParaRPr lang="en-AU"/>
        </a:p>
      </dgm:t>
    </dgm:pt>
    <dgm:pt modelId="{54BE88D7-5CAF-40B2-856E-38CE1823530C}">
      <dgm:prSet/>
      <dgm:spPr/>
      <dgm:t>
        <a:bodyPr/>
        <a:lstStyle/>
        <a:p>
          <a:r>
            <a:rPr lang="en-AU"/>
            <a:t>Advanced &amp; Technical</a:t>
          </a:r>
        </a:p>
      </dgm:t>
    </dgm:pt>
    <dgm:pt modelId="{DDAD823C-0D4E-4F13-8082-7A13FDC1FB77}" type="parTrans" cxnId="{FD4EDB8A-2430-43E9-A306-3B5C204E10C0}">
      <dgm:prSet/>
      <dgm:spPr/>
      <dgm:t>
        <a:bodyPr/>
        <a:lstStyle/>
        <a:p>
          <a:endParaRPr lang="en-AU"/>
        </a:p>
      </dgm:t>
    </dgm:pt>
    <dgm:pt modelId="{991F07CD-3904-4C8C-85E0-19AA595602C7}" type="sibTrans" cxnId="{FD4EDB8A-2430-43E9-A306-3B5C204E10C0}">
      <dgm:prSet/>
      <dgm:spPr/>
      <dgm:t>
        <a:bodyPr/>
        <a:lstStyle/>
        <a:p>
          <a:endParaRPr lang="en-AU"/>
        </a:p>
      </dgm:t>
    </dgm:pt>
    <dgm:pt modelId="{69D23782-84D5-4D04-AB0F-050A76340B62}">
      <dgm:prSet/>
      <dgm:spPr/>
      <dgm:t>
        <a:bodyPr/>
        <a:lstStyle/>
        <a:p>
          <a:r>
            <a:rPr lang="en-AU"/>
            <a:t>Network and FCAS Constraints in the NEM</a:t>
          </a:r>
        </a:p>
      </dgm:t>
    </dgm:pt>
    <dgm:pt modelId="{6B4EF40E-4E75-4F8C-9B0D-4E544EFFF729}" type="parTrans" cxnId="{F1F46B10-4FAF-43A1-8A2A-B64FE5EEC8F1}">
      <dgm:prSet/>
      <dgm:spPr/>
      <dgm:t>
        <a:bodyPr/>
        <a:lstStyle/>
        <a:p>
          <a:endParaRPr lang="en-AU"/>
        </a:p>
      </dgm:t>
    </dgm:pt>
    <dgm:pt modelId="{CCE52298-243F-43F8-8D65-700F2E56517B}" type="sibTrans" cxnId="{F1F46B10-4FAF-43A1-8A2A-B64FE5EEC8F1}">
      <dgm:prSet/>
      <dgm:spPr/>
      <dgm:t>
        <a:bodyPr/>
        <a:lstStyle/>
        <a:p>
          <a:endParaRPr lang="en-AU"/>
        </a:p>
      </dgm:t>
    </dgm:pt>
    <dgm:pt modelId="{127E1CC9-FBB4-4343-BD57-9CB0BC89F680}">
      <dgm:prSet/>
      <dgm:spPr/>
      <dgm:t>
        <a:bodyPr/>
        <a:lstStyle/>
        <a:p>
          <a:r>
            <a:rPr lang="en-AU"/>
            <a:t>Understanding MSATS</a:t>
          </a:r>
        </a:p>
      </dgm:t>
    </dgm:pt>
    <dgm:pt modelId="{33F4CAAF-D787-428C-86C8-BF755C814A06}" type="parTrans" cxnId="{E39B08E7-E1F2-40DA-9581-77C65275C48B}">
      <dgm:prSet/>
      <dgm:spPr/>
      <dgm:t>
        <a:bodyPr/>
        <a:lstStyle/>
        <a:p>
          <a:endParaRPr lang="en-AU"/>
        </a:p>
      </dgm:t>
    </dgm:pt>
    <dgm:pt modelId="{9B9AB8AE-D62C-4471-9BD5-573326CD9772}" type="sibTrans" cxnId="{E39B08E7-E1F2-40DA-9581-77C65275C48B}">
      <dgm:prSet/>
      <dgm:spPr/>
      <dgm:t>
        <a:bodyPr/>
        <a:lstStyle/>
        <a:p>
          <a:endParaRPr lang="en-AU"/>
        </a:p>
      </dgm:t>
    </dgm:pt>
    <dgm:pt modelId="{EDEA7B4C-06BF-414F-BD2E-ABE660A87656}">
      <dgm:prSet/>
      <dgm:spPr/>
      <dgm:t>
        <a:bodyPr/>
        <a:lstStyle/>
        <a:p>
          <a:r>
            <a:rPr lang="en-AU"/>
            <a:t>Fundamentals webinars (NEM &amp; Gas)</a:t>
          </a:r>
        </a:p>
      </dgm:t>
    </dgm:pt>
    <dgm:pt modelId="{35A7034C-627A-4F44-85B1-0F7DE4917B98}" type="parTrans" cxnId="{44FB0DAA-1F07-4AA0-8DE8-3849AE8CF1B0}">
      <dgm:prSet/>
      <dgm:spPr/>
      <dgm:t>
        <a:bodyPr/>
        <a:lstStyle/>
        <a:p>
          <a:endParaRPr lang="en-AU"/>
        </a:p>
      </dgm:t>
    </dgm:pt>
    <dgm:pt modelId="{3369318E-3A34-4820-8E23-C837DE3400BE}" type="sibTrans" cxnId="{44FB0DAA-1F07-4AA0-8DE8-3849AE8CF1B0}">
      <dgm:prSet/>
      <dgm:spPr/>
      <dgm:t>
        <a:bodyPr/>
        <a:lstStyle/>
        <a:p>
          <a:endParaRPr lang="en-AU"/>
        </a:p>
      </dgm:t>
    </dgm:pt>
    <dgm:pt modelId="{CB128530-4A9D-44FB-B232-909F610A0AAC}">
      <dgm:prSet/>
      <dgm:spPr/>
      <dgm:t>
        <a:bodyPr/>
        <a:lstStyle/>
        <a:p>
          <a:r>
            <a:rPr lang="en-AU"/>
            <a:t>Broad</a:t>
          </a:r>
        </a:p>
      </dgm:t>
    </dgm:pt>
    <dgm:pt modelId="{A94CD85B-62B8-44AD-A8E2-723F6833409F}" type="parTrans" cxnId="{32E8DEBC-C9E5-4760-855F-D0B49807E9E9}">
      <dgm:prSet/>
      <dgm:spPr/>
      <dgm:t>
        <a:bodyPr/>
        <a:lstStyle/>
        <a:p>
          <a:endParaRPr lang="en-AU"/>
        </a:p>
      </dgm:t>
    </dgm:pt>
    <dgm:pt modelId="{4506A87A-DE67-44C6-BFDE-6168AD59E9FA}" type="sibTrans" cxnId="{32E8DEBC-C9E5-4760-855F-D0B49807E9E9}">
      <dgm:prSet/>
      <dgm:spPr/>
      <dgm:t>
        <a:bodyPr/>
        <a:lstStyle/>
        <a:p>
          <a:endParaRPr lang="en-AU"/>
        </a:p>
      </dgm:t>
    </dgm:pt>
    <dgm:pt modelId="{047141C4-1776-45E4-8CAF-08314804314F}">
      <dgm:prSet/>
      <dgm:spPr/>
      <dgm:t>
        <a:bodyPr/>
        <a:lstStyle/>
        <a:p>
          <a:r>
            <a:rPr lang="en-AU"/>
            <a:t>NEM Overview</a:t>
          </a:r>
        </a:p>
      </dgm:t>
    </dgm:pt>
    <dgm:pt modelId="{62812187-7CC5-48D1-83E0-BD49C64C7533}" type="parTrans" cxnId="{0B89BE7E-EED3-4D18-AFBC-537A87625350}">
      <dgm:prSet/>
      <dgm:spPr/>
      <dgm:t>
        <a:bodyPr/>
        <a:lstStyle/>
        <a:p>
          <a:endParaRPr lang="en-AU"/>
        </a:p>
      </dgm:t>
    </dgm:pt>
    <dgm:pt modelId="{8DB58BBA-8237-48BE-B4BC-434AE1DB1B8D}" type="sibTrans" cxnId="{0B89BE7E-EED3-4D18-AFBC-537A87625350}">
      <dgm:prSet/>
      <dgm:spPr/>
      <dgm:t>
        <a:bodyPr/>
        <a:lstStyle/>
        <a:p>
          <a:endParaRPr lang="en-AU"/>
        </a:p>
      </dgm:t>
    </dgm:pt>
    <dgm:pt modelId="{97DA43D2-C9D5-4E8D-BA42-837A236D360F}">
      <dgm:prSet/>
      <dgm:spPr/>
      <dgm:t>
        <a:bodyPr/>
        <a:lstStyle/>
        <a:p>
          <a:r>
            <a:rPr lang="en-AU"/>
            <a:t>Metrology for the NEM</a:t>
          </a:r>
        </a:p>
      </dgm:t>
    </dgm:pt>
    <dgm:pt modelId="{1433E1DD-204C-4053-8912-1FDD0B90EF53}" type="parTrans" cxnId="{8A031499-6FBE-4449-992F-146FE463DE7A}">
      <dgm:prSet/>
      <dgm:spPr/>
      <dgm:t>
        <a:bodyPr/>
        <a:lstStyle/>
        <a:p>
          <a:endParaRPr lang="en-AU"/>
        </a:p>
      </dgm:t>
    </dgm:pt>
    <dgm:pt modelId="{651932EF-6D2C-4870-A4F4-9E6EC631CE46}" type="sibTrans" cxnId="{8A031499-6FBE-4449-992F-146FE463DE7A}">
      <dgm:prSet/>
      <dgm:spPr/>
      <dgm:t>
        <a:bodyPr/>
        <a:lstStyle/>
        <a:p>
          <a:endParaRPr lang="en-AU"/>
        </a:p>
      </dgm:t>
    </dgm:pt>
    <dgm:pt modelId="{CC2B396F-4053-418D-95F1-70E95073F993}">
      <dgm:prSet/>
      <dgm:spPr/>
      <dgm:t>
        <a:bodyPr/>
        <a:lstStyle/>
        <a:p>
          <a:r>
            <a:rPr lang="en-AU"/>
            <a:t>STTM Overview</a:t>
          </a:r>
        </a:p>
      </dgm:t>
    </dgm:pt>
    <dgm:pt modelId="{7220A91D-84D9-4825-855C-CB0BF6F3F62F}" type="parTrans" cxnId="{0785EE8A-1210-419F-BD0C-39E78CCC8CEE}">
      <dgm:prSet/>
      <dgm:spPr/>
      <dgm:t>
        <a:bodyPr/>
        <a:lstStyle/>
        <a:p>
          <a:endParaRPr lang="en-AU"/>
        </a:p>
      </dgm:t>
    </dgm:pt>
    <dgm:pt modelId="{4DF209AA-EC66-4EC9-B8DD-822DD7EAC46F}" type="sibTrans" cxnId="{0785EE8A-1210-419F-BD0C-39E78CCC8CEE}">
      <dgm:prSet/>
      <dgm:spPr/>
      <dgm:t>
        <a:bodyPr/>
        <a:lstStyle/>
        <a:p>
          <a:endParaRPr lang="en-AU"/>
        </a:p>
      </dgm:t>
    </dgm:pt>
    <dgm:pt modelId="{64571C34-37DE-4541-B7A9-BB744BBC4C43}">
      <dgm:prSet/>
      <dgm:spPr/>
      <dgm:t>
        <a:bodyPr/>
        <a:lstStyle/>
        <a:p>
          <a:r>
            <a:rPr lang="en-AU"/>
            <a:t>DWGM Overview</a:t>
          </a:r>
        </a:p>
      </dgm:t>
    </dgm:pt>
    <dgm:pt modelId="{89DA5A6C-05E5-4CF9-A66C-612A0F7D9843}" type="parTrans" cxnId="{1ED9B415-7C7E-4B4E-8A6A-F256E30DE621}">
      <dgm:prSet/>
      <dgm:spPr/>
      <dgm:t>
        <a:bodyPr/>
        <a:lstStyle/>
        <a:p>
          <a:endParaRPr lang="en-AU"/>
        </a:p>
      </dgm:t>
    </dgm:pt>
    <dgm:pt modelId="{E4CBF66A-9DFC-4A1B-9091-C5878A721906}" type="sibTrans" cxnId="{1ED9B415-7C7E-4B4E-8A6A-F256E30DE621}">
      <dgm:prSet/>
      <dgm:spPr/>
      <dgm:t>
        <a:bodyPr/>
        <a:lstStyle/>
        <a:p>
          <a:endParaRPr lang="en-AU"/>
        </a:p>
      </dgm:t>
    </dgm:pt>
    <dgm:pt modelId="{78E44C26-5F1D-4E42-9F03-96507C774110}">
      <dgm:prSet/>
      <dgm:spPr/>
      <dgm:t>
        <a:bodyPr/>
        <a:lstStyle/>
        <a:p>
          <a:r>
            <a:rPr lang="en-AU"/>
            <a:t>WEM Introduction</a:t>
          </a:r>
        </a:p>
      </dgm:t>
    </dgm:pt>
    <dgm:pt modelId="{C0FFEC14-A01B-43A9-8E53-C560DB83F8AE}" type="parTrans" cxnId="{AEEC61D7-C1AC-40B8-890B-3DD7E73EC10E}">
      <dgm:prSet/>
      <dgm:spPr/>
      <dgm:t>
        <a:bodyPr/>
        <a:lstStyle/>
        <a:p>
          <a:endParaRPr lang="en-AU"/>
        </a:p>
      </dgm:t>
    </dgm:pt>
    <dgm:pt modelId="{2F30F4E3-7E58-4AED-8225-3F9CEC21A9CF}" type="sibTrans" cxnId="{AEEC61D7-C1AC-40B8-890B-3DD7E73EC10E}">
      <dgm:prSet/>
      <dgm:spPr/>
      <dgm:t>
        <a:bodyPr/>
        <a:lstStyle/>
        <a:p>
          <a:endParaRPr lang="en-AU"/>
        </a:p>
      </dgm:t>
    </dgm:pt>
    <dgm:pt modelId="{322B5BE7-5BF0-486D-88BC-7D14F07BD4C0}">
      <dgm:prSet/>
      <dgm:spPr/>
      <dgm:t>
        <a:bodyPr/>
        <a:lstStyle/>
        <a:p>
          <a:r>
            <a:rPr lang="en-AU"/>
            <a:t>Reserve Capacity Mechanism</a:t>
          </a:r>
        </a:p>
      </dgm:t>
    </dgm:pt>
    <dgm:pt modelId="{3479C367-3236-4EDA-A36A-6608DC7EF1BF}" type="parTrans" cxnId="{3C60BD7A-85C5-46D1-8FF7-2F400B2E6AE6}">
      <dgm:prSet/>
      <dgm:spPr/>
      <dgm:t>
        <a:bodyPr/>
        <a:lstStyle/>
        <a:p>
          <a:endParaRPr lang="en-AU"/>
        </a:p>
      </dgm:t>
    </dgm:pt>
    <dgm:pt modelId="{531817E3-BF6D-45C8-8E31-2C0A673F0BDA}" type="sibTrans" cxnId="{3C60BD7A-85C5-46D1-8FF7-2F400B2E6AE6}">
      <dgm:prSet/>
      <dgm:spPr/>
      <dgm:t>
        <a:bodyPr/>
        <a:lstStyle/>
        <a:p>
          <a:endParaRPr lang="en-AU"/>
        </a:p>
      </dgm:t>
    </dgm:pt>
    <dgm:pt modelId="{CD5DB305-B1E2-44F0-B080-D428948AAEBC}">
      <dgm:prSet/>
      <dgm:spPr/>
      <dgm:t>
        <a:bodyPr/>
        <a:lstStyle/>
        <a:p>
          <a:r>
            <a:rPr lang="en-AU"/>
            <a:t>WEM: Power Systems and Energy Markets</a:t>
          </a:r>
        </a:p>
      </dgm:t>
    </dgm:pt>
    <dgm:pt modelId="{97708FE4-3C99-4BEF-B284-D4B4D5FA0A7D}" type="parTrans" cxnId="{467CFA93-5B42-4149-B8A3-34A81F2C378C}">
      <dgm:prSet/>
      <dgm:spPr/>
      <dgm:t>
        <a:bodyPr/>
        <a:lstStyle/>
        <a:p>
          <a:endParaRPr lang="en-AU"/>
        </a:p>
      </dgm:t>
    </dgm:pt>
    <dgm:pt modelId="{9682C72B-1DEE-4D12-9BD7-C77CDEE04D9B}" type="sibTrans" cxnId="{467CFA93-5B42-4149-B8A3-34A81F2C378C}">
      <dgm:prSet/>
      <dgm:spPr/>
      <dgm:t>
        <a:bodyPr/>
        <a:lstStyle/>
        <a:p>
          <a:endParaRPr lang="en-AU"/>
        </a:p>
      </dgm:t>
    </dgm:pt>
    <dgm:pt modelId="{18E8C6B1-8DBA-48EF-9C73-6B9644FAC227}">
      <dgm:prSet/>
      <dgm:spPr/>
      <dgm:t>
        <a:bodyPr/>
        <a:lstStyle/>
        <a:p>
          <a:r>
            <a:rPr lang="en-AU"/>
            <a:t>Network Connections (under development)</a:t>
          </a:r>
        </a:p>
      </dgm:t>
    </dgm:pt>
    <dgm:pt modelId="{85746DAB-EB0F-4732-A00D-47D18BB79066}" type="parTrans" cxnId="{DFDDD1E4-1B0D-4B83-9B0D-DAFC0F5F0D72}">
      <dgm:prSet/>
      <dgm:spPr/>
      <dgm:t>
        <a:bodyPr/>
        <a:lstStyle/>
        <a:p>
          <a:endParaRPr lang="en-AU"/>
        </a:p>
      </dgm:t>
    </dgm:pt>
    <dgm:pt modelId="{A845FDFB-8848-44E8-B295-22069CEBA727}" type="sibTrans" cxnId="{DFDDD1E4-1B0D-4B83-9B0D-DAFC0F5F0D72}">
      <dgm:prSet/>
      <dgm:spPr/>
      <dgm:t>
        <a:bodyPr/>
        <a:lstStyle/>
        <a:p>
          <a:endParaRPr lang="en-AU"/>
        </a:p>
      </dgm:t>
    </dgm:pt>
    <dgm:pt modelId="{199B9328-AC81-4D7F-9896-0C51B964BF14}" type="pres">
      <dgm:prSet presAssocID="{17C89D40-3DD3-45C4-AAD4-B1CDBE5124C1}" presName="linear" presStyleCnt="0">
        <dgm:presLayoutVars>
          <dgm:animLvl val="lvl"/>
          <dgm:resizeHandles val="exact"/>
        </dgm:presLayoutVars>
      </dgm:prSet>
      <dgm:spPr/>
    </dgm:pt>
    <dgm:pt modelId="{8386C386-B41E-4F33-9244-A8B17DC1D7A2}" type="pres">
      <dgm:prSet presAssocID="{870C9CEB-0A22-48D2-ADDB-088B78AF4C40}" presName="parentText" presStyleLbl="node1" presStyleIdx="0" presStyleCnt="3">
        <dgm:presLayoutVars>
          <dgm:chMax val="0"/>
          <dgm:bulletEnabled val="1"/>
        </dgm:presLayoutVars>
      </dgm:prSet>
      <dgm:spPr/>
    </dgm:pt>
    <dgm:pt modelId="{5CBB1A9F-7C1F-4FA3-9C05-DD3306BF85E8}" type="pres">
      <dgm:prSet presAssocID="{870C9CEB-0A22-48D2-ADDB-088B78AF4C40}" presName="childText" presStyleLbl="revTx" presStyleIdx="0" presStyleCnt="3">
        <dgm:presLayoutVars>
          <dgm:bulletEnabled val="1"/>
        </dgm:presLayoutVars>
      </dgm:prSet>
      <dgm:spPr/>
    </dgm:pt>
    <dgm:pt modelId="{B48B948D-BD55-4D8B-A24A-6AE73D28B086}" type="pres">
      <dgm:prSet presAssocID="{CB128530-4A9D-44FB-B232-909F610A0AAC}" presName="parentText" presStyleLbl="node1" presStyleIdx="1" presStyleCnt="3">
        <dgm:presLayoutVars>
          <dgm:chMax val="0"/>
          <dgm:bulletEnabled val="1"/>
        </dgm:presLayoutVars>
      </dgm:prSet>
      <dgm:spPr/>
    </dgm:pt>
    <dgm:pt modelId="{44A515F9-223E-43DA-BD29-CD32530BE9E6}" type="pres">
      <dgm:prSet presAssocID="{CB128530-4A9D-44FB-B232-909F610A0AAC}" presName="childText" presStyleLbl="revTx" presStyleIdx="1" presStyleCnt="3">
        <dgm:presLayoutVars>
          <dgm:bulletEnabled val="1"/>
        </dgm:presLayoutVars>
      </dgm:prSet>
      <dgm:spPr/>
    </dgm:pt>
    <dgm:pt modelId="{B524C036-A9A5-4F2C-A2FD-6391A2CAD0BE}" type="pres">
      <dgm:prSet presAssocID="{54BE88D7-5CAF-40B2-856E-38CE1823530C}" presName="parentText" presStyleLbl="node1" presStyleIdx="2" presStyleCnt="3">
        <dgm:presLayoutVars>
          <dgm:chMax val="0"/>
          <dgm:bulletEnabled val="1"/>
        </dgm:presLayoutVars>
      </dgm:prSet>
      <dgm:spPr/>
    </dgm:pt>
    <dgm:pt modelId="{BD1E0591-49D4-4C44-8632-CADA9FF3A624}" type="pres">
      <dgm:prSet presAssocID="{54BE88D7-5CAF-40B2-856E-38CE1823530C}" presName="childText" presStyleLbl="revTx" presStyleIdx="2" presStyleCnt="3">
        <dgm:presLayoutVars>
          <dgm:bulletEnabled val="1"/>
        </dgm:presLayoutVars>
      </dgm:prSet>
      <dgm:spPr/>
    </dgm:pt>
  </dgm:ptLst>
  <dgm:cxnLst>
    <dgm:cxn modelId="{F1F46B10-4FAF-43A1-8A2A-B64FE5EEC8F1}" srcId="{54BE88D7-5CAF-40B2-856E-38CE1823530C}" destId="{69D23782-84D5-4D04-AB0F-050A76340B62}" srcOrd="0" destOrd="0" parTransId="{6B4EF40E-4E75-4F8C-9B0D-4E544EFFF729}" sibTransId="{CCE52298-243F-43F8-8D65-700F2E56517B}"/>
    <dgm:cxn modelId="{1ED9B415-7C7E-4B4E-8A6A-F256E30DE621}" srcId="{CB128530-4A9D-44FB-B232-909F610A0AAC}" destId="{64571C34-37DE-4541-B7A9-BB744BBC4C43}" srcOrd="2" destOrd="0" parTransId="{89DA5A6C-05E5-4CF9-A66C-612A0F7D9843}" sibTransId="{E4CBF66A-9DFC-4A1B-9091-C5878A721906}"/>
    <dgm:cxn modelId="{45382825-0A2C-4C8E-BEB6-59AF1BCEFA81}" type="presOf" srcId="{69D23782-84D5-4D04-AB0F-050A76340B62}" destId="{BD1E0591-49D4-4C44-8632-CADA9FF3A624}" srcOrd="0" destOrd="0" presId="urn:microsoft.com/office/officeart/2005/8/layout/vList2"/>
    <dgm:cxn modelId="{29C26625-F717-4ACD-9B8D-4C7E0F46825B}" srcId="{870C9CEB-0A22-48D2-ADDB-088B78AF4C40}" destId="{D77297E0-D076-465D-B291-5386175ABFA5}" srcOrd="0" destOrd="0" parTransId="{688D9ADF-299D-402B-87F2-15EF29F0BA78}" sibTransId="{B23E8E6F-1B66-48B8-B7D8-7E708BE2159E}"/>
    <dgm:cxn modelId="{C7737C26-9318-472E-AC28-5A8187EF6296}" type="presOf" srcId="{047141C4-1776-45E4-8CAF-08314804314F}" destId="{44A515F9-223E-43DA-BD29-CD32530BE9E6}" srcOrd="0" destOrd="0" presId="urn:microsoft.com/office/officeart/2005/8/layout/vList2"/>
    <dgm:cxn modelId="{1E536528-843E-495A-ACFC-2B63CCCB3157}" type="presOf" srcId="{870C9CEB-0A22-48D2-ADDB-088B78AF4C40}" destId="{8386C386-B41E-4F33-9244-A8B17DC1D7A2}" srcOrd="0" destOrd="0" presId="urn:microsoft.com/office/officeart/2005/8/layout/vList2"/>
    <dgm:cxn modelId="{85F19332-A830-49A2-B73F-47399403A21D}" type="presOf" srcId="{CD5DB305-B1E2-44F0-B080-D428948AAEBC}" destId="{BD1E0591-49D4-4C44-8632-CADA9FF3A624}" srcOrd="0" destOrd="4" presId="urn:microsoft.com/office/officeart/2005/8/layout/vList2"/>
    <dgm:cxn modelId="{CBF87E38-BAE1-4AA7-AF03-551E4643E41D}" type="presOf" srcId="{64571C34-37DE-4541-B7A9-BB744BBC4C43}" destId="{44A515F9-223E-43DA-BD29-CD32530BE9E6}" srcOrd="0" destOrd="2" presId="urn:microsoft.com/office/officeart/2005/8/layout/vList2"/>
    <dgm:cxn modelId="{90FDD261-1797-4048-8857-9E395C00BFD7}" type="presOf" srcId="{17C89D40-3DD3-45C4-AAD4-B1CDBE5124C1}" destId="{199B9328-AC81-4D7F-9896-0C51B964BF14}" srcOrd="0" destOrd="0" presId="urn:microsoft.com/office/officeart/2005/8/layout/vList2"/>
    <dgm:cxn modelId="{98710845-1534-4218-8286-C97F1075B5E0}" type="presOf" srcId="{D77297E0-D076-465D-B291-5386175ABFA5}" destId="{5CBB1A9F-7C1F-4FA3-9C05-DD3306BF85E8}" srcOrd="0" destOrd="0" presId="urn:microsoft.com/office/officeart/2005/8/layout/vList2"/>
    <dgm:cxn modelId="{2B83346C-BD57-4B1B-AFF3-79558D8786F8}" type="presOf" srcId="{78E44C26-5F1D-4E42-9F03-96507C774110}" destId="{44A515F9-223E-43DA-BD29-CD32530BE9E6}" srcOrd="0" destOrd="3" presId="urn:microsoft.com/office/officeart/2005/8/layout/vList2"/>
    <dgm:cxn modelId="{3C60BD7A-85C5-46D1-8FF7-2F400B2E6AE6}" srcId="{CB128530-4A9D-44FB-B232-909F610A0AAC}" destId="{322B5BE7-5BF0-486D-88BC-7D14F07BD4C0}" srcOrd="4" destOrd="0" parTransId="{3479C367-3236-4EDA-A36A-6608DC7EF1BF}" sibTransId="{531817E3-BF6D-45C8-8E31-2C0A673F0BDA}"/>
    <dgm:cxn modelId="{0B89BE7E-EED3-4D18-AFBC-537A87625350}" srcId="{CB128530-4A9D-44FB-B232-909F610A0AAC}" destId="{047141C4-1776-45E4-8CAF-08314804314F}" srcOrd="0" destOrd="0" parTransId="{62812187-7CC5-48D1-83E0-BD49C64C7533}" sibTransId="{8DB58BBA-8237-48BE-B4BC-434AE1DB1B8D}"/>
    <dgm:cxn modelId="{E18DE285-5FFB-4DC5-B337-6067C901A9E8}" srcId="{17C89D40-3DD3-45C4-AAD4-B1CDBE5124C1}" destId="{870C9CEB-0A22-48D2-ADDB-088B78AF4C40}" srcOrd="0" destOrd="0" parTransId="{58CB3E4E-7E84-4E16-AC67-6621D259BCCA}" sibTransId="{8F711768-7E20-41D1-94E5-418DB50CF24E}"/>
    <dgm:cxn modelId="{D955CB88-79CB-4F51-AF59-063D940D95F5}" type="presOf" srcId="{EDEA7B4C-06BF-414F-BD2E-ABE660A87656}" destId="{5CBB1A9F-7C1F-4FA3-9C05-DD3306BF85E8}" srcOrd="0" destOrd="1" presId="urn:microsoft.com/office/officeart/2005/8/layout/vList2"/>
    <dgm:cxn modelId="{56A9AC8A-716E-4EBC-84CF-F0EEBE496601}" type="presOf" srcId="{CC2B396F-4053-418D-95F1-70E95073F993}" destId="{44A515F9-223E-43DA-BD29-CD32530BE9E6}" srcOrd="0" destOrd="1" presId="urn:microsoft.com/office/officeart/2005/8/layout/vList2"/>
    <dgm:cxn modelId="{FD4EDB8A-2430-43E9-A306-3B5C204E10C0}" srcId="{17C89D40-3DD3-45C4-AAD4-B1CDBE5124C1}" destId="{54BE88D7-5CAF-40B2-856E-38CE1823530C}" srcOrd="2" destOrd="0" parTransId="{DDAD823C-0D4E-4F13-8082-7A13FDC1FB77}" sibTransId="{991F07CD-3904-4C8C-85E0-19AA595602C7}"/>
    <dgm:cxn modelId="{0785EE8A-1210-419F-BD0C-39E78CCC8CEE}" srcId="{CB128530-4A9D-44FB-B232-909F610A0AAC}" destId="{CC2B396F-4053-418D-95F1-70E95073F993}" srcOrd="1" destOrd="0" parTransId="{7220A91D-84D9-4825-855C-CB0BF6F3F62F}" sibTransId="{4DF209AA-EC66-4EC9-B8DD-822DD7EAC46F}"/>
    <dgm:cxn modelId="{467CFA93-5B42-4149-B8A3-34A81F2C378C}" srcId="{54BE88D7-5CAF-40B2-856E-38CE1823530C}" destId="{CD5DB305-B1E2-44F0-B080-D428948AAEBC}" srcOrd="4" destOrd="0" parTransId="{97708FE4-3C99-4BEF-B284-D4B4D5FA0A7D}" sibTransId="{9682C72B-1DEE-4D12-9BD7-C77CDEE04D9B}"/>
    <dgm:cxn modelId="{8A031499-6FBE-4449-992F-146FE463DE7A}" srcId="{54BE88D7-5CAF-40B2-856E-38CE1823530C}" destId="{97DA43D2-C9D5-4E8D-BA42-837A236D360F}" srcOrd="3" destOrd="0" parTransId="{1433E1DD-204C-4053-8912-1FDD0B90EF53}" sibTransId="{651932EF-6D2C-4870-A4F4-9E6EC631CE46}"/>
    <dgm:cxn modelId="{412EC7A4-40AD-4AAF-8F89-363D7A54EEB3}" type="presOf" srcId="{97DA43D2-C9D5-4E8D-BA42-837A236D360F}" destId="{BD1E0591-49D4-4C44-8632-CADA9FF3A624}" srcOrd="0" destOrd="3" presId="urn:microsoft.com/office/officeart/2005/8/layout/vList2"/>
    <dgm:cxn modelId="{44FB0DAA-1F07-4AA0-8DE8-3849AE8CF1B0}" srcId="{870C9CEB-0A22-48D2-ADDB-088B78AF4C40}" destId="{EDEA7B4C-06BF-414F-BD2E-ABE660A87656}" srcOrd="1" destOrd="0" parTransId="{35A7034C-627A-4F44-85B1-0F7DE4917B98}" sibTransId="{3369318E-3A34-4820-8E23-C837DE3400BE}"/>
    <dgm:cxn modelId="{E7B272BA-22D7-4918-9CCE-BFDE1A4D5BED}" type="presOf" srcId="{54BE88D7-5CAF-40B2-856E-38CE1823530C}" destId="{B524C036-A9A5-4F2C-A2FD-6391A2CAD0BE}" srcOrd="0" destOrd="0" presId="urn:microsoft.com/office/officeart/2005/8/layout/vList2"/>
    <dgm:cxn modelId="{32E8DEBC-C9E5-4760-855F-D0B49807E9E9}" srcId="{17C89D40-3DD3-45C4-AAD4-B1CDBE5124C1}" destId="{CB128530-4A9D-44FB-B232-909F610A0AAC}" srcOrd="1" destOrd="0" parTransId="{A94CD85B-62B8-44AD-A8E2-723F6833409F}" sibTransId="{4506A87A-DE67-44C6-BFDE-6168AD59E9FA}"/>
    <dgm:cxn modelId="{75E178D3-B3F6-4E97-AA9D-46CE6F74C348}" type="presOf" srcId="{127E1CC9-FBB4-4343-BD57-9CB0BC89F680}" destId="{BD1E0591-49D4-4C44-8632-CADA9FF3A624}" srcOrd="0" destOrd="2" presId="urn:microsoft.com/office/officeart/2005/8/layout/vList2"/>
    <dgm:cxn modelId="{AEEC61D7-C1AC-40B8-890B-3DD7E73EC10E}" srcId="{CB128530-4A9D-44FB-B232-909F610A0AAC}" destId="{78E44C26-5F1D-4E42-9F03-96507C774110}" srcOrd="3" destOrd="0" parTransId="{C0FFEC14-A01B-43A9-8E53-C560DB83F8AE}" sibTransId="{2F30F4E3-7E58-4AED-8225-3F9CEC21A9CF}"/>
    <dgm:cxn modelId="{AD315FDB-E526-4383-8983-DF0AE6D42270}" type="presOf" srcId="{18E8C6B1-8DBA-48EF-9C73-6B9644FAC227}" destId="{BD1E0591-49D4-4C44-8632-CADA9FF3A624}" srcOrd="0" destOrd="1" presId="urn:microsoft.com/office/officeart/2005/8/layout/vList2"/>
    <dgm:cxn modelId="{DFDDD1E4-1B0D-4B83-9B0D-DAFC0F5F0D72}" srcId="{54BE88D7-5CAF-40B2-856E-38CE1823530C}" destId="{18E8C6B1-8DBA-48EF-9C73-6B9644FAC227}" srcOrd="1" destOrd="0" parTransId="{85746DAB-EB0F-4732-A00D-47D18BB79066}" sibTransId="{A845FDFB-8848-44E8-B295-22069CEBA727}"/>
    <dgm:cxn modelId="{E39B08E7-E1F2-40DA-9581-77C65275C48B}" srcId="{54BE88D7-5CAF-40B2-856E-38CE1823530C}" destId="{127E1CC9-FBB4-4343-BD57-9CB0BC89F680}" srcOrd="2" destOrd="0" parTransId="{33F4CAAF-D787-428C-86C8-BF755C814A06}" sibTransId="{9B9AB8AE-D62C-4471-9BD5-573326CD9772}"/>
    <dgm:cxn modelId="{893231F0-2F80-428A-B0B9-E50C0F2D3DE3}" type="presOf" srcId="{322B5BE7-5BF0-486D-88BC-7D14F07BD4C0}" destId="{44A515F9-223E-43DA-BD29-CD32530BE9E6}" srcOrd="0" destOrd="4" presId="urn:microsoft.com/office/officeart/2005/8/layout/vList2"/>
    <dgm:cxn modelId="{468E3DF0-D2F4-4075-9E7B-8097CEFF4EF1}" type="presOf" srcId="{CB128530-4A9D-44FB-B232-909F610A0AAC}" destId="{B48B948D-BD55-4D8B-A24A-6AE73D28B086}" srcOrd="0" destOrd="0" presId="urn:microsoft.com/office/officeart/2005/8/layout/vList2"/>
    <dgm:cxn modelId="{D03E60EC-3A30-42F5-80CE-10A806C9AF65}" type="presParOf" srcId="{199B9328-AC81-4D7F-9896-0C51B964BF14}" destId="{8386C386-B41E-4F33-9244-A8B17DC1D7A2}" srcOrd="0" destOrd="0" presId="urn:microsoft.com/office/officeart/2005/8/layout/vList2"/>
    <dgm:cxn modelId="{671E1B0B-4AEA-4D3D-BC0E-14F3C1E78BE3}" type="presParOf" srcId="{199B9328-AC81-4D7F-9896-0C51B964BF14}" destId="{5CBB1A9F-7C1F-4FA3-9C05-DD3306BF85E8}" srcOrd="1" destOrd="0" presId="urn:microsoft.com/office/officeart/2005/8/layout/vList2"/>
    <dgm:cxn modelId="{FAEA06E1-9480-4E67-BEDA-DD00D8672F1D}" type="presParOf" srcId="{199B9328-AC81-4D7F-9896-0C51B964BF14}" destId="{B48B948D-BD55-4D8B-A24A-6AE73D28B086}" srcOrd="2" destOrd="0" presId="urn:microsoft.com/office/officeart/2005/8/layout/vList2"/>
    <dgm:cxn modelId="{434654D5-6E98-4661-96C7-4903D6A7C62D}" type="presParOf" srcId="{199B9328-AC81-4D7F-9896-0C51B964BF14}" destId="{44A515F9-223E-43DA-BD29-CD32530BE9E6}" srcOrd="3" destOrd="0" presId="urn:microsoft.com/office/officeart/2005/8/layout/vList2"/>
    <dgm:cxn modelId="{D829FF44-C56D-4B9B-88F1-1DBA6133DD03}" type="presParOf" srcId="{199B9328-AC81-4D7F-9896-0C51B964BF14}" destId="{B524C036-A9A5-4F2C-A2FD-6391A2CAD0BE}" srcOrd="4" destOrd="0" presId="urn:microsoft.com/office/officeart/2005/8/layout/vList2"/>
    <dgm:cxn modelId="{0C739F56-B0C3-490F-94A4-5A84BABDCAEB}" type="presParOf" srcId="{199B9328-AC81-4D7F-9896-0C51B964BF14}" destId="{BD1E0591-49D4-4C44-8632-CADA9FF3A624}"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6C386-B41E-4F33-9244-A8B17DC1D7A2}">
      <dsp:nvSpPr>
        <dsp:cNvPr id="0" name=""/>
        <dsp:cNvSpPr/>
      </dsp:nvSpPr>
      <dsp:spPr>
        <a:xfrm>
          <a:off x="0" y="104972"/>
          <a:ext cx="7724775"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AU" sz="2300" kern="1200"/>
            <a:t>Entry-level</a:t>
          </a:r>
        </a:p>
      </dsp:txBody>
      <dsp:txXfrm>
        <a:off x="26930" y="131902"/>
        <a:ext cx="7670915" cy="497795"/>
      </dsp:txXfrm>
    </dsp:sp>
    <dsp:sp modelId="{5CBB1A9F-7C1F-4FA3-9C05-DD3306BF85E8}">
      <dsp:nvSpPr>
        <dsp:cNvPr id="0" name=""/>
        <dsp:cNvSpPr/>
      </dsp:nvSpPr>
      <dsp:spPr>
        <a:xfrm>
          <a:off x="0" y="656627"/>
          <a:ext cx="7724775"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262"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AU" sz="1800" kern="1200"/>
            <a:t>eLearning (NEM &amp; Gas)</a:t>
          </a:r>
        </a:p>
        <a:p>
          <a:pPr marL="171450" lvl="1" indent="-171450" algn="l" defTabSz="800100">
            <a:lnSpc>
              <a:spcPct val="90000"/>
            </a:lnSpc>
            <a:spcBef>
              <a:spcPct val="0"/>
            </a:spcBef>
            <a:spcAft>
              <a:spcPct val="20000"/>
            </a:spcAft>
            <a:buChar char="•"/>
          </a:pPr>
          <a:r>
            <a:rPr lang="en-AU" sz="1800" kern="1200"/>
            <a:t>Fundamentals webinars (NEM &amp; Gas)</a:t>
          </a:r>
        </a:p>
      </dsp:txBody>
      <dsp:txXfrm>
        <a:off x="0" y="656627"/>
        <a:ext cx="7724775" cy="618930"/>
      </dsp:txXfrm>
    </dsp:sp>
    <dsp:sp modelId="{B48B948D-BD55-4D8B-A24A-6AE73D28B086}">
      <dsp:nvSpPr>
        <dsp:cNvPr id="0" name=""/>
        <dsp:cNvSpPr/>
      </dsp:nvSpPr>
      <dsp:spPr>
        <a:xfrm>
          <a:off x="0" y="1275557"/>
          <a:ext cx="7724775"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AU" sz="2300" kern="1200"/>
            <a:t>Broad</a:t>
          </a:r>
        </a:p>
      </dsp:txBody>
      <dsp:txXfrm>
        <a:off x="26930" y="1302487"/>
        <a:ext cx="7670915" cy="497795"/>
      </dsp:txXfrm>
    </dsp:sp>
    <dsp:sp modelId="{44A515F9-223E-43DA-BD29-CD32530BE9E6}">
      <dsp:nvSpPr>
        <dsp:cNvPr id="0" name=""/>
        <dsp:cNvSpPr/>
      </dsp:nvSpPr>
      <dsp:spPr>
        <a:xfrm>
          <a:off x="0" y="1827212"/>
          <a:ext cx="7724775" cy="1571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262"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AU" sz="1800" kern="1200"/>
            <a:t>NEM Overview</a:t>
          </a:r>
        </a:p>
        <a:p>
          <a:pPr marL="171450" lvl="1" indent="-171450" algn="l" defTabSz="800100">
            <a:lnSpc>
              <a:spcPct val="90000"/>
            </a:lnSpc>
            <a:spcBef>
              <a:spcPct val="0"/>
            </a:spcBef>
            <a:spcAft>
              <a:spcPct val="20000"/>
            </a:spcAft>
            <a:buChar char="•"/>
          </a:pPr>
          <a:r>
            <a:rPr lang="en-AU" sz="1800" kern="1200"/>
            <a:t>STTM Overview</a:t>
          </a:r>
        </a:p>
        <a:p>
          <a:pPr marL="171450" lvl="1" indent="-171450" algn="l" defTabSz="800100">
            <a:lnSpc>
              <a:spcPct val="90000"/>
            </a:lnSpc>
            <a:spcBef>
              <a:spcPct val="0"/>
            </a:spcBef>
            <a:spcAft>
              <a:spcPct val="20000"/>
            </a:spcAft>
            <a:buChar char="•"/>
          </a:pPr>
          <a:r>
            <a:rPr lang="en-AU" sz="1800" kern="1200"/>
            <a:t>DWGM Overview</a:t>
          </a:r>
        </a:p>
        <a:p>
          <a:pPr marL="171450" lvl="1" indent="-171450" algn="l" defTabSz="800100">
            <a:lnSpc>
              <a:spcPct val="90000"/>
            </a:lnSpc>
            <a:spcBef>
              <a:spcPct val="0"/>
            </a:spcBef>
            <a:spcAft>
              <a:spcPct val="20000"/>
            </a:spcAft>
            <a:buChar char="•"/>
          </a:pPr>
          <a:r>
            <a:rPr lang="en-AU" sz="1800" kern="1200"/>
            <a:t>WEM Introduction</a:t>
          </a:r>
        </a:p>
        <a:p>
          <a:pPr marL="171450" lvl="1" indent="-171450" algn="l" defTabSz="800100">
            <a:lnSpc>
              <a:spcPct val="90000"/>
            </a:lnSpc>
            <a:spcBef>
              <a:spcPct val="0"/>
            </a:spcBef>
            <a:spcAft>
              <a:spcPct val="20000"/>
            </a:spcAft>
            <a:buChar char="•"/>
          </a:pPr>
          <a:r>
            <a:rPr lang="en-AU" sz="1800" kern="1200"/>
            <a:t>Reserve Capacity Mechanism</a:t>
          </a:r>
        </a:p>
      </dsp:txBody>
      <dsp:txXfrm>
        <a:off x="0" y="1827212"/>
        <a:ext cx="7724775" cy="1571130"/>
      </dsp:txXfrm>
    </dsp:sp>
    <dsp:sp modelId="{B524C036-A9A5-4F2C-A2FD-6391A2CAD0BE}">
      <dsp:nvSpPr>
        <dsp:cNvPr id="0" name=""/>
        <dsp:cNvSpPr/>
      </dsp:nvSpPr>
      <dsp:spPr>
        <a:xfrm>
          <a:off x="0" y="3398342"/>
          <a:ext cx="7724775"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AU" sz="2300" kern="1200"/>
            <a:t>Advanced &amp; Technical</a:t>
          </a:r>
        </a:p>
      </dsp:txBody>
      <dsp:txXfrm>
        <a:off x="26930" y="3425272"/>
        <a:ext cx="7670915" cy="497795"/>
      </dsp:txXfrm>
    </dsp:sp>
    <dsp:sp modelId="{BD1E0591-49D4-4C44-8632-CADA9FF3A624}">
      <dsp:nvSpPr>
        <dsp:cNvPr id="0" name=""/>
        <dsp:cNvSpPr/>
      </dsp:nvSpPr>
      <dsp:spPr>
        <a:xfrm>
          <a:off x="0" y="3949997"/>
          <a:ext cx="7724775" cy="1571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262"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AU" sz="1800" kern="1200"/>
            <a:t>Network and FCAS Constraints in the NEM</a:t>
          </a:r>
        </a:p>
        <a:p>
          <a:pPr marL="171450" lvl="1" indent="-171450" algn="l" defTabSz="800100">
            <a:lnSpc>
              <a:spcPct val="90000"/>
            </a:lnSpc>
            <a:spcBef>
              <a:spcPct val="0"/>
            </a:spcBef>
            <a:spcAft>
              <a:spcPct val="20000"/>
            </a:spcAft>
            <a:buChar char="•"/>
          </a:pPr>
          <a:r>
            <a:rPr lang="en-AU" sz="1800" kern="1200"/>
            <a:t>Network Connections (under development)</a:t>
          </a:r>
        </a:p>
        <a:p>
          <a:pPr marL="171450" lvl="1" indent="-171450" algn="l" defTabSz="800100">
            <a:lnSpc>
              <a:spcPct val="90000"/>
            </a:lnSpc>
            <a:spcBef>
              <a:spcPct val="0"/>
            </a:spcBef>
            <a:spcAft>
              <a:spcPct val="20000"/>
            </a:spcAft>
            <a:buChar char="•"/>
          </a:pPr>
          <a:r>
            <a:rPr lang="en-AU" sz="1800" kern="1200"/>
            <a:t>Understanding MSATS</a:t>
          </a:r>
        </a:p>
        <a:p>
          <a:pPr marL="171450" lvl="1" indent="-171450" algn="l" defTabSz="800100">
            <a:lnSpc>
              <a:spcPct val="90000"/>
            </a:lnSpc>
            <a:spcBef>
              <a:spcPct val="0"/>
            </a:spcBef>
            <a:spcAft>
              <a:spcPct val="20000"/>
            </a:spcAft>
            <a:buChar char="•"/>
          </a:pPr>
          <a:r>
            <a:rPr lang="en-AU" sz="1800" kern="1200"/>
            <a:t>Metrology for the NEM</a:t>
          </a:r>
        </a:p>
        <a:p>
          <a:pPr marL="171450" lvl="1" indent="-171450" algn="l" defTabSz="800100">
            <a:lnSpc>
              <a:spcPct val="90000"/>
            </a:lnSpc>
            <a:spcBef>
              <a:spcPct val="0"/>
            </a:spcBef>
            <a:spcAft>
              <a:spcPct val="20000"/>
            </a:spcAft>
            <a:buChar char="•"/>
          </a:pPr>
          <a:r>
            <a:rPr lang="en-AU" sz="1800" kern="1200"/>
            <a:t>WEM: Power Systems and Energy Markets</a:t>
          </a:r>
        </a:p>
      </dsp:txBody>
      <dsp:txXfrm>
        <a:off x="0" y="3949997"/>
        <a:ext cx="7724775" cy="15711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3F2F622D-8D9F-4854-8FC5-3BE126DDE9D5}" type="datetimeFigureOut">
              <a:rPr lang="en-AU" smtClean="0"/>
              <a:t>18/02/2021</a:t>
            </a:fld>
            <a:endParaRPr lang="en-AU"/>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6A81E3B3-7F36-45A3-89BF-D08B33E04214}" type="slidenum">
              <a:rPr lang="en-AU" smtClean="0"/>
              <a:t>‹#›</a:t>
            </a:fld>
            <a:endParaRPr lang="en-AU"/>
          </a:p>
        </p:txBody>
      </p:sp>
    </p:spTree>
    <p:extLst>
      <p:ext uri="{BB962C8B-B14F-4D97-AF65-F5344CB8AC3E}">
        <p14:creationId xmlns:p14="http://schemas.microsoft.com/office/powerpoint/2010/main" val="1797947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8B63518-A865-4D37-8A89-7825A69793E0}" type="slidenum">
              <a:rPr lang="en-AU" smtClean="0"/>
              <a:t>0</a:t>
            </a:fld>
            <a:endParaRPr lang="en-AU"/>
          </a:p>
        </p:txBody>
      </p:sp>
    </p:spTree>
    <p:extLst>
      <p:ext uri="{BB962C8B-B14F-4D97-AF65-F5344CB8AC3E}">
        <p14:creationId xmlns:p14="http://schemas.microsoft.com/office/powerpoint/2010/main" val="1847617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89C0E-9F18-4F15-AFBB-82FA77786A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859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89C0E-9F18-4F15-AFBB-82FA77786A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482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67EBCB-BBE4-46B8-A344-BEE78ED4EAD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879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dirty="0"/>
              <a:t>A VPP broadly refers to an aggregation of resources </a:t>
            </a:r>
            <a:r>
              <a:rPr lang="en-AU" dirty="0">
                <a:ea typeface="+mn-lt"/>
                <a:cs typeface="+mn-lt"/>
              </a:rPr>
              <a:t>coordinated to deliver services for power system operation and markets</a:t>
            </a:r>
            <a:r>
              <a:rPr lang="en-AU" dirty="0"/>
              <a:t>. This includes: </a:t>
            </a:r>
            <a:endParaRPr lang="en-AU" dirty="0">
              <a:cs typeface="Segoe UI Semilight"/>
            </a:endParaRPr>
          </a:p>
          <a:p>
            <a:r>
              <a:rPr lang="en-AU" dirty="0"/>
              <a:t>storage (e.g. home battery)</a:t>
            </a:r>
          </a:p>
          <a:p>
            <a:r>
              <a:rPr lang="en-AU" dirty="0"/>
              <a:t>controllable loads (e.g. pool pump, air-conditioner</a:t>
            </a:r>
          </a:p>
          <a:p>
            <a:r>
              <a:rPr lang="en-AU" dirty="0"/>
              <a:t>decentralised generation (e.g. diesel generators)</a:t>
            </a:r>
          </a:p>
          <a:p>
            <a:pPr marL="0" indent="0">
              <a:buNone/>
            </a:pPr>
            <a:endParaRPr lang="en-AU" dirty="0">
              <a:cs typeface="Segoe UI Semilight"/>
            </a:endParaRPr>
          </a:p>
          <a:p>
            <a:pPr marL="457200" lvl="1"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67EBCB-BBE4-46B8-A344-BEE78ED4EAD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502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89C0E-9F18-4F15-AFBB-82FA77786A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276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AEMO has onboarded an additional five participants since July 2020, bringing the total to seven and increasing valuable diversity in technology and location of the VPPs.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DF985-E425-460F-A50D-41A25B88BD2D}"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593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67EBCB-BBE4-46B8-A344-BEE78ED4EAD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52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AU" dirty="0"/>
              <a:t>Tie in with ISP preso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67EBCB-BBE4-46B8-A344-BEE78ED4EAD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19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AU" sz="1200" kern="1200" dirty="0">
                <a:solidFill>
                  <a:schemeClr val="tx1"/>
                </a:solidFill>
                <a:effectLst/>
                <a:latin typeface="+mn-lt"/>
                <a:ea typeface="+mn-ea"/>
                <a:cs typeface="+mn-cs"/>
              </a:rPr>
              <a:t>All current VPP Demonstrations participants have been able to earn revenues in the six contingency FCAS markets. </a:t>
            </a:r>
          </a:p>
          <a:p>
            <a:pPr marL="171450" indent="-171450" algn="l">
              <a:buFont typeface="Arial" panose="020B0604020202020204" pitchFamily="34" charset="0"/>
              <a:buChar char="•"/>
            </a:pPr>
            <a:r>
              <a:rPr lang="en-AU" sz="1200" kern="1200" dirty="0">
                <a:solidFill>
                  <a:schemeClr val="tx1"/>
                </a:solidFill>
                <a:effectLst/>
                <a:latin typeface="+mn-lt"/>
                <a:ea typeface="+mn-ea"/>
                <a:cs typeface="+mn-cs"/>
              </a:rPr>
              <a:t>Higher prices typically occur during the summer months when there are more plant outages causing contingency events.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Energy Locals (Tesla) has steadily grown its portfolio by ~1 MW per month, which is also reflected in the earnings. </a:t>
            </a:r>
          </a:p>
          <a:p>
            <a:pPr marL="171450" indent="-171450" algn="l">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89C0E-9F18-4F15-AFBB-82FA77786A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153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Tie in with previous forum comment re min demand assistance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Aggregate net charge and discharge of both Energy Locals (Tesla) and AGL VPPs and South Australian operational demand on 11 October 2020, when the current (February 2021) minimum operational demand record of 300 MW was observed during the 1230 hrs trading interval.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The import/export capacity of VPPs in South Australia as at November 2020 is estimated to comprise up to 8% (~25.5 MW) of the minimum regional demand.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In this instance, VPPs assisted in elevating the South Australian operational demand by approximately 5 MW during the minimum demand period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While dispatch prices were low for most of the day prior to the evening peak, the 1330 hrs dispatch interval was the only interval where the price was negative ($-4.89).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89C0E-9F18-4F15-AFBB-82FA77786A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773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Welcome everyone. While you have a look at this slide, I want to remind you that </a:t>
            </a:r>
            <a:r>
              <a:rPr lang="en-AU" sz="1200" b="0" i="0" u="none" strike="noStrike" kern="1200" dirty="0">
                <a:solidFill>
                  <a:schemeClr val="tx1"/>
                </a:solidFill>
                <a:effectLst/>
                <a:latin typeface="+mn-lt"/>
                <a:ea typeface="+mn-ea"/>
                <a:cs typeface="+mn-cs"/>
              </a:rPr>
              <a:t>this is an opportunity to raise issues and share perspectives across the industry ahead of the first-stage submission date.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200" b="0" i="0" u="none" strike="noStrike" kern="1200" dirty="0">
                <a:solidFill>
                  <a:schemeClr val="tx1"/>
                </a:solidFill>
                <a:effectLst/>
                <a:latin typeface="+mn-lt"/>
                <a:ea typeface="+mn-ea"/>
                <a:cs typeface="+mn-cs"/>
              </a:rPr>
              <a:t>May I remind you that this is not the only opportunity to raise issues in the consultation. If you wish to discuss matters further with AEMO, please request a meeting in your formal first-stage submission.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200" b="0" i="0" u="none" strike="noStrike" kern="1200" dirty="0">
                <a:solidFill>
                  <a:schemeClr val="tx1"/>
                </a:solidFill>
                <a:effectLst/>
                <a:latin typeface="+mn-lt"/>
                <a:ea typeface="+mn-ea"/>
                <a:cs typeface="+mn-cs"/>
              </a:rPr>
              <a:t>Also, please use the raise your hand option if you would like to speak on the issue at hand as by default you will be muted as a participant.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AU" sz="1200" b="0" i="0" u="none" strike="noStrike"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6A81E3B3-7F36-45A3-89BF-D08B33E04214}" type="slidenum">
              <a:rPr lang="en-AU" smtClean="0"/>
              <a:t>2</a:t>
            </a:fld>
            <a:endParaRPr lang="en-AU"/>
          </a:p>
        </p:txBody>
      </p:sp>
    </p:spTree>
    <p:extLst>
      <p:ext uri="{BB962C8B-B14F-4D97-AF65-F5344CB8AC3E}">
        <p14:creationId xmlns:p14="http://schemas.microsoft.com/office/powerpoint/2010/main" val="3326426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470 completed digital surveys and 23 one-on-one in depth interviews</a:t>
            </a:r>
          </a:p>
          <a:p>
            <a:endParaRPr lang="en-AU" sz="1200" kern="1200" dirty="0">
              <a:solidFill>
                <a:schemeClr val="tx1"/>
              </a:solidFill>
              <a:effectLst/>
              <a:latin typeface="+mn-lt"/>
              <a:ea typeface="+mn-ea"/>
              <a:cs typeface="+mn-cs"/>
            </a:endParaRPr>
          </a:p>
          <a:p>
            <a:r>
              <a:rPr lang="en-AU" dirty="0"/>
              <a:t>Satisfaction with the VPP, as well as likelihood to recommend to others, was high, primary factors:</a:t>
            </a:r>
          </a:p>
          <a:p>
            <a:pPr marL="285750" indent="-285750">
              <a:buFont typeface="Arial" panose="020B0604020202020204" pitchFamily="34" charset="0"/>
              <a:buChar char="•"/>
            </a:pPr>
            <a:r>
              <a:rPr lang="en-AU" dirty="0"/>
              <a:t>Lowering energy bills and achieving faster payback on hardware for consumers.</a:t>
            </a:r>
          </a:p>
          <a:p>
            <a:pPr marL="285750" indent="-285750">
              <a:buFont typeface="Arial" panose="020B0604020202020204" pitchFamily="34" charset="0"/>
              <a:buChar char="•"/>
            </a:pPr>
            <a:r>
              <a:rPr lang="en-AU" dirty="0"/>
              <a:t>Willing to be part of the latest technology and pioneering in energy solution.</a:t>
            </a:r>
          </a:p>
          <a:p>
            <a:pPr marL="285750" indent="-285750">
              <a:buFont typeface="Arial" panose="020B0604020202020204" pitchFamily="34" charset="0"/>
              <a:buChar char="•"/>
            </a:pPr>
            <a:r>
              <a:rPr lang="en-AU" dirty="0"/>
              <a:t>Opportunity to utilise more cleaner energy.</a:t>
            </a:r>
          </a:p>
          <a:p>
            <a:pPr marL="285750" indent="-285750">
              <a:buFont typeface="Arial" panose="020B0604020202020204" pitchFamily="34" charset="0"/>
              <a:buChar char="•"/>
            </a:pPr>
            <a:r>
              <a:rPr lang="en-AU" dirty="0"/>
              <a:t>VPP positively holding very high potential for the community (e.g. avoiding outages).</a:t>
            </a:r>
            <a:r>
              <a:rPr lang="en-US" dirty="0"/>
              <a:t> </a:t>
            </a:r>
            <a:r>
              <a:rPr lang="en-AU" dirty="0"/>
              <a:t> </a:t>
            </a:r>
            <a:r>
              <a:rPr lang="en-US" dirty="0"/>
              <a:t> </a:t>
            </a:r>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89C0E-9F18-4F15-AFBB-82FA77786A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943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470 completed digital surveys and 23 one-on-one in depth interviews</a:t>
            </a:r>
          </a:p>
          <a:p>
            <a:endParaRPr lang="en-AU" sz="1200" kern="1200" dirty="0">
              <a:solidFill>
                <a:schemeClr val="tx1"/>
              </a:solidFill>
              <a:effectLst/>
              <a:latin typeface="+mn-lt"/>
              <a:ea typeface="+mn-ea"/>
              <a:cs typeface="+mn-cs"/>
            </a:endParaRPr>
          </a:p>
          <a:p>
            <a:r>
              <a:rPr lang="en-AU" dirty="0"/>
              <a:t>Satisfaction with the VPP, as well as likelihood to recommend to others, was high, primary factors:</a:t>
            </a:r>
          </a:p>
          <a:p>
            <a:pPr marL="285750" indent="-285750">
              <a:buFont typeface="Arial" panose="020B0604020202020204" pitchFamily="34" charset="0"/>
              <a:buChar char="•"/>
            </a:pPr>
            <a:r>
              <a:rPr lang="en-AU" dirty="0"/>
              <a:t>Lowering energy bills and achieving faster payback on hardware for consumers.</a:t>
            </a:r>
          </a:p>
          <a:p>
            <a:pPr marL="285750" indent="-285750">
              <a:buFont typeface="Arial" panose="020B0604020202020204" pitchFamily="34" charset="0"/>
              <a:buChar char="•"/>
            </a:pPr>
            <a:r>
              <a:rPr lang="en-AU" dirty="0"/>
              <a:t>Willing to be part of the latest technology and pioneering in energy solution.</a:t>
            </a:r>
          </a:p>
          <a:p>
            <a:pPr marL="285750" indent="-285750">
              <a:buFont typeface="Arial" panose="020B0604020202020204" pitchFamily="34" charset="0"/>
              <a:buChar char="•"/>
            </a:pPr>
            <a:r>
              <a:rPr lang="en-AU" dirty="0"/>
              <a:t>Opportunity to utilise more cleaner energy.</a:t>
            </a:r>
          </a:p>
          <a:p>
            <a:pPr marL="285750" indent="-285750">
              <a:buFont typeface="Arial" panose="020B0604020202020204" pitchFamily="34" charset="0"/>
              <a:buChar char="•"/>
            </a:pPr>
            <a:r>
              <a:rPr lang="en-AU" dirty="0"/>
              <a:t>VPP positively holding very high potential for the community (e.g. avoiding outages).</a:t>
            </a:r>
            <a:r>
              <a:rPr lang="en-US" dirty="0"/>
              <a:t> </a:t>
            </a:r>
            <a:r>
              <a:rPr lang="en-AU" dirty="0"/>
              <a:t> </a:t>
            </a:r>
            <a:r>
              <a:rPr lang="en-US" dirty="0"/>
              <a:t> </a:t>
            </a:r>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89C0E-9F18-4F15-AFBB-82FA77786A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802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89C0E-9F18-4F15-AFBB-82FA77786A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510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Related projects:</a:t>
            </a:r>
          </a:p>
          <a:p>
            <a:pPr marL="285750" indent="-285750">
              <a:buFont typeface="Arial" panose="020B0604020202020204" pitchFamily="34" charset="0"/>
              <a:buChar char="•"/>
            </a:pPr>
            <a:r>
              <a:rPr lang="en-AU" sz="1200" dirty="0"/>
              <a:t>WDR </a:t>
            </a:r>
          </a:p>
          <a:p>
            <a:pPr marL="285750" indent="-285750">
              <a:buFont typeface="Arial" panose="020B0604020202020204" pitchFamily="34" charset="0"/>
              <a:buChar char="•"/>
            </a:pPr>
            <a:r>
              <a:rPr lang="en-AU" sz="1200" dirty="0"/>
              <a:t>Vic marketplace trial</a:t>
            </a:r>
          </a:p>
          <a:p>
            <a:pPr marL="285750" indent="-285750">
              <a:buFont typeface="Arial" panose="020B0604020202020204" pitchFamily="34" charset="0"/>
              <a:buChar char="•"/>
            </a:pPr>
            <a:r>
              <a:rPr lang="en-AU" sz="1200" dirty="0"/>
              <a:t>WA Project Symphony</a:t>
            </a:r>
          </a:p>
          <a:p>
            <a:pPr marL="285750" indent="-285750">
              <a:buFont typeface="Arial" panose="020B0604020202020204" pitchFamily="34" charset="0"/>
              <a:buChar char="•"/>
            </a:pPr>
            <a:r>
              <a:rPr lang="en-AU" sz="1200" dirty="0"/>
              <a:t>2SM</a:t>
            </a:r>
          </a:p>
          <a:p>
            <a:pPr marL="285750" indent="-285750">
              <a:buFont typeface="Arial" panose="020B0604020202020204" pitchFamily="34" charset="0"/>
              <a:buChar char="•"/>
            </a:pPr>
            <a:r>
              <a:rPr lang="en-AU" sz="1200" dirty="0"/>
              <a:t>NEM2025</a:t>
            </a:r>
          </a:p>
          <a:p>
            <a:pPr marL="285750" indent="-285750">
              <a:buFont typeface="Arial" panose="020B0604020202020204" pitchFamily="34" charset="0"/>
              <a:buChar char="•"/>
            </a:pPr>
            <a:r>
              <a:rPr lang="en-AU" sz="1200" dirty="0"/>
              <a:t>ESS</a:t>
            </a:r>
          </a:p>
          <a:p>
            <a:pPr marL="285750" indent="-285750">
              <a:buFont typeface="Arial" panose="020B0604020202020204" pitchFamily="34" charset="0"/>
              <a:buChar char="•"/>
            </a:pPr>
            <a:r>
              <a:rPr lang="en-AU" sz="1200" dirty="0"/>
              <a:t>EVs</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DF985-E425-460F-A50D-41A25B88BD2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57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89C0E-9F18-4F15-AFBB-82FA77786A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706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89C0E-9F18-4F15-AFBB-82FA77786A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927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latin typeface="+mn-lt"/>
                <a:ea typeface="+mn-ea"/>
                <a:cs typeface="+mn-cs"/>
              </a:rPr>
              <a:t>~</a:t>
            </a:r>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3444F-D162-45D1-95FF-B3E2BE899D5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931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latin typeface="+mn-lt"/>
                <a:ea typeface="+mn-ea"/>
                <a:cs typeface="+mn-cs"/>
              </a:rPr>
              <a:t>~</a:t>
            </a:r>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3444F-D162-45D1-95FF-B3E2BE899D5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647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latin typeface="+mn-lt"/>
                <a:ea typeface="+mn-ea"/>
                <a:cs typeface="+mn-cs"/>
              </a:rPr>
              <a:t>~</a:t>
            </a:r>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3444F-D162-45D1-95FF-B3E2BE899D5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08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latin typeface="+mn-lt"/>
                <a:ea typeface="+mn-ea"/>
                <a:cs typeface="+mn-cs"/>
              </a:rPr>
              <a:t>~</a:t>
            </a:r>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3444F-D162-45D1-95FF-B3E2BE899D5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094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A81E3B3-7F36-45A3-89BF-D08B33E04214}" type="slidenum">
              <a:rPr lang="en-AU" smtClean="0"/>
              <a:t>4</a:t>
            </a:fld>
            <a:endParaRPr lang="en-AU"/>
          </a:p>
        </p:txBody>
      </p:sp>
    </p:spTree>
    <p:extLst>
      <p:ext uri="{BB962C8B-B14F-4D97-AF65-F5344CB8AC3E}">
        <p14:creationId xmlns:p14="http://schemas.microsoft.com/office/powerpoint/2010/main" val="2389073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latin typeface="+mn-lt"/>
                <a:ea typeface="+mn-ea"/>
                <a:cs typeface="+mn-cs"/>
              </a:rPr>
              <a:t>~</a:t>
            </a:r>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3444F-D162-45D1-95FF-B3E2BE899D5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744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89C0E-9F18-4F15-AFBB-82FA77786A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431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a:t>2 eLearning courses</a:t>
            </a:r>
          </a:p>
          <a:p>
            <a:pPr marL="171450" indent="-171450">
              <a:buFont typeface="Arial" panose="020B0604020202020204" pitchFamily="34" charset="0"/>
              <a:buChar char="•"/>
            </a:pPr>
            <a:r>
              <a:rPr lang="en-AU"/>
              <a:t>11 instructor-led courses on topics for NEM, WEM and East Coast gas</a:t>
            </a:r>
          </a:p>
          <a:p>
            <a:pPr marL="628650" lvl="1" indent="-171450">
              <a:buFont typeface="Arial" panose="020B0604020202020204" pitchFamily="34" charset="0"/>
              <a:buChar char="•"/>
            </a:pPr>
            <a:r>
              <a:rPr lang="en-AU"/>
              <a:t>Webinars are currently planned to transition from live delivery to recorded and available on-demand</a:t>
            </a:r>
          </a:p>
          <a:p>
            <a:pPr marL="171450" lvl="0" indent="-171450">
              <a:buFont typeface="Arial" panose="020B0604020202020204" pitchFamily="34" charset="0"/>
              <a:buChar char="•"/>
            </a:pPr>
            <a:r>
              <a:rPr lang="en-AU"/>
              <a:t>In 2019-20</a:t>
            </a:r>
          </a:p>
          <a:p>
            <a:pPr marL="628650" lvl="1" indent="-171450">
              <a:buFont typeface="Arial" panose="020B0604020202020204" pitchFamily="34" charset="0"/>
              <a:buChar char="•"/>
            </a:pPr>
            <a:r>
              <a:rPr lang="en-AU"/>
              <a:t>77 courses throughout the year</a:t>
            </a:r>
          </a:p>
          <a:p>
            <a:pPr marL="628650" lvl="1" indent="-171450">
              <a:buFont typeface="Arial" panose="020B0604020202020204" pitchFamily="34" charset="0"/>
              <a:buChar char="•"/>
            </a:pPr>
            <a:r>
              <a:rPr lang="en-AU"/>
              <a:t>Some postponements due to COVID-19 restrictions</a:t>
            </a:r>
          </a:p>
          <a:p>
            <a:pPr marL="628650" lvl="1" indent="-171450">
              <a:buFont typeface="Arial" panose="020B0604020202020204" pitchFamily="34" charset="0"/>
              <a:buChar char="•"/>
            </a:pPr>
            <a:r>
              <a:rPr lang="en-AU"/>
              <a:t>NEM Overview is the most frequent (24 times)</a:t>
            </a:r>
          </a:p>
          <a:p>
            <a:pPr marL="628650" lvl="1" indent="-171450">
              <a:buFont typeface="Arial" panose="020B0604020202020204" pitchFamily="34" charset="0"/>
              <a:buChar char="•"/>
            </a:pPr>
            <a:r>
              <a:rPr lang="en-AU"/>
              <a:t>Approx. 1,400 attendees at instructor–led courses (some overlap for people doing multiple courses)</a:t>
            </a:r>
          </a:p>
          <a:p>
            <a:pPr marL="628650" lvl="1" indent="-171450">
              <a:buFont typeface="Arial" panose="020B0604020202020204" pitchFamily="34" charset="0"/>
              <a:buChar char="•"/>
            </a:pPr>
            <a:r>
              <a:rPr lang="en-AU" err="1"/>
              <a:t>Approx</a:t>
            </a:r>
            <a:r>
              <a:rPr lang="en-AU"/>
              <a:t> 2,700 enrolments in eLearning (some overlap for people doing these and instructor-led courses)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C30EC-BBE2-42C1-8408-74381E0B097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464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A81E3B3-7F36-45A3-89BF-D08B33E04214}" type="slidenum">
              <a:rPr lang="en-AU" smtClean="0"/>
              <a:t>49</a:t>
            </a:fld>
            <a:endParaRPr lang="en-AU"/>
          </a:p>
        </p:txBody>
      </p:sp>
    </p:spTree>
    <p:extLst>
      <p:ext uri="{BB962C8B-B14F-4D97-AF65-F5344CB8AC3E}">
        <p14:creationId xmlns:p14="http://schemas.microsoft.com/office/powerpoint/2010/main" val="2126636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67EBCB-BBE4-46B8-A344-BEE78ED4EAD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759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E0D04A-2A0A-4305-B467-569823AADF4D}" type="slidenum">
              <a:rPr kumimoji="0" lang="en-AU"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097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E66B66-53E3-4BF8-A421-E541A50C3AA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04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50ED9-4DEB-4B01-BE5D-41A2E4C45F1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911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The Methodology is being developed through a two-stage consultation process. The draft Methodology will be published on 21 April, with submissions due by 19 May, and the Final ISP on 30 June 2021.</a:t>
            </a: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8B743-4D99-4BE5-AE92-A7E2E605B07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075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inputs are consulted on via the IASR consultation.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8B743-4D99-4BE5-AE92-A7E2E605B07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876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7.xml"/><Relationship Id="rId1" Type="http://schemas.openxmlformats.org/officeDocument/2006/relationships/themeOverride" Target="../theme/themeOverride2.xml"/><Relationship Id="rId4"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0A17322-8FE7-43EC-AE6B-06789323ED8A}"/>
              </a:ext>
            </a:extLst>
          </p:cNvPr>
          <p:cNvGrpSpPr/>
          <p:nvPr userDrawn="1"/>
        </p:nvGrpSpPr>
        <p:grpSpPr>
          <a:xfrm>
            <a:off x="-2935513" y="4064389"/>
            <a:ext cx="15659100" cy="3693368"/>
            <a:chOff x="-2935513" y="4064389"/>
            <a:chExt cx="15659100" cy="3693368"/>
          </a:xfrm>
        </p:grpSpPr>
        <p:sp>
          <p:nvSpPr>
            <p:cNvPr id="7" name="Freeform 15">
              <a:extLst>
                <a:ext uri="{FF2B5EF4-FFF2-40B4-BE49-F238E27FC236}">
                  <a16:creationId xmlns:a16="http://schemas.microsoft.com/office/drawing/2014/main" id="{332CD06C-42C1-4DF5-AEBC-2DBE2DAFBA10}"/>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76E05CA3-D21A-42E0-A63A-D375E1C1E26E}"/>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9" name="Picture 8">
            <a:extLst>
              <a:ext uri="{FF2B5EF4-FFF2-40B4-BE49-F238E27FC236}">
                <a16:creationId xmlns:a16="http://schemas.microsoft.com/office/drawing/2014/main" id="{9234F0ED-53FA-453F-AAA8-F2EA2B5748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70032" y="728148"/>
            <a:ext cx="3024336" cy="996252"/>
          </a:xfrm>
          <a:prstGeom prst="rect">
            <a:avLst/>
          </a:prstGeom>
        </p:spPr>
      </p:pic>
      <p:sp>
        <p:nvSpPr>
          <p:cNvPr id="10" name="Freeform: Shape 9">
            <a:extLst>
              <a:ext uri="{FF2B5EF4-FFF2-40B4-BE49-F238E27FC236}">
                <a16:creationId xmlns:a16="http://schemas.microsoft.com/office/drawing/2014/main" id="{7B9E9ED6-D0E9-4818-A55E-FEFC2F0CD672}"/>
              </a:ext>
            </a:extLst>
          </p:cNvPr>
          <p:cNvSpPr/>
          <p:nvPr userDrawn="1"/>
        </p:nvSpPr>
        <p:spPr>
          <a:xfrm>
            <a:off x="0" y="0"/>
            <a:ext cx="12192000" cy="6858000"/>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838800" y="2350800"/>
            <a:ext cx="9144000" cy="2387600"/>
          </a:xfrm>
        </p:spPr>
        <p:txBody>
          <a:bodyPr anchor="b"/>
          <a:lstStyle>
            <a:lvl1pPr algn="l">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838800" y="4899600"/>
            <a:ext cx="9144000" cy="626400"/>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11335871" y="6230847"/>
            <a:ext cx="576108" cy="365125"/>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9478496" y="6230847"/>
            <a:ext cx="1736066" cy="365125"/>
          </a:xfrm>
        </p:spPr>
        <p:txBody>
          <a:bodyPr/>
          <a:lstStyle>
            <a:lvl1pPr>
              <a:defRPr>
                <a:solidFill>
                  <a:schemeClr val="bg1"/>
                </a:solidFill>
              </a:defRPr>
            </a:lvl1pPr>
          </a:lstStyle>
          <a:p>
            <a:fld id="{DB25E40E-9DF4-47B5-BAB8-388FDD99D59B}" type="datetimeFigureOut">
              <a:rPr lang="en-AU" smtClean="0"/>
              <a:pPr/>
              <a:t>18/02/2021</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4020670" y="6230847"/>
            <a:ext cx="5336509" cy="365125"/>
          </a:xfrm>
        </p:spPr>
        <p:txBody>
          <a:bodyPr/>
          <a:lstStyle>
            <a:lvl1pPr>
              <a:defRPr>
                <a:solidFill>
                  <a:schemeClr val="bg1"/>
                </a:solidFill>
              </a:defRPr>
            </a:lvl1pPr>
          </a:lstStyle>
          <a:p>
            <a:endParaRPr lang="en-AU"/>
          </a:p>
        </p:txBody>
      </p:sp>
    </p:spTree>
    <p:extLst>
      <p:ext uri="{BB962C8B-B14F-4D97-AF65-F5344CB8AC3E}">
        <p14:creationId xmlns:p14="http://schemas.microsoft.com/office/powerpoint/2010/main" val="155616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userDrawn="1"/>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4201812" y="457200"/>
            <a:ext cx="7724987" cy="562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66400" y="3117600"/>
            <a:ext cx="3315600" cy="1846800"/>
          </a:xfrm>
        </p:spPr>
        <p:txBody>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11" name="Picture 10">
            <a:extLst>
              <a:ext uri="{FF2B5EF4-FFF2-40B4-BE49-F238E27FC236}">
                <a16:creationId xmlns:a16="http://schemas.microsoft.com/office/drawing/2014/main" id="{7B94471A-234C-42ED-A5ED-0798319382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20458619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1"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32"/>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315600" cy="1324800"/>
          </a:xfrm>
        </p:spPr>
        <p:txBody>
          <a:bodyPr anchor="t" anchorCtr="0">
            <a:noAutofit/>
          </a:bodyPr>
          <a:lstStyle>
            <a:lvl1pPr>
              <a:defRPr sz="3501"/>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4201813" y="457200"/>
            <a:ext cx="7724987" cy="5626800"/>
          </a:xfrm>
        </p:spPr>
        <p:txBody>
          <a:bodyPr/>
          <a:lstStyle>
            <a:lvl1pPr>
              <a:defRPr sz="2546"/>
            </a:lvl1pPr>
            <a:lvl2pPr>
              <a:defRPr sz="2228"/>
            </a:lvl2pPr>
            <a:lvl3pPr>
              <a:defRPr sz="1910"/>
            </a:lvl3pPr>
            <a:lvl4pPr>
              <a:defRPr sz="1591"/>
            </a:lvl4pPr>
            <a:lvl5pPr>
              <a:defRPr sz="1591"/>
            </a:lvl5pPr>
            <a:lvl6pPr>
              <a:defRPr sz="1591"/>
            </a:lvl6pPr>
            <a:lvl7pPr>
              <a:defRPr sz="1591"/>
            </a:lvl7pPr>
            <a:lvl8pPr>
              <a:defRPr sz="1591"/>
            </a:lvl8pPr>
            <a:lvl9pPr>
              <a:defRPr sz="159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66400" y="3117601"/>
            <a:ext cx="3315600" cy="1846800"/>
          </a:xfrm>
        </p:spPr>
        <p:txBody>
          <a:bodyPr>
            <a:normAutofit/>
          </a:bodyPr>
          <a:lstStyle>
            <a:lvl1pPr marL="0" indent="0">
              <a:buNone/>
              <a:defRPr sz="2228">
                <a:solidFill>
                  <a:schemeClr val="bg1"/>
                </a:solidFill>
              </a:defRPr>
            </a:lvl1pPr>
            <a:lvl2pPr marL="363755" indent="0">
              <a:buNone/>
              <a:defRPr sz="1114"/>
            </a:lvl2pPr>
            <a:lvl3pPr marL="727510" indent="0">
              <a:buNone/>
              <a:defRPr sz="954"/>
            </a:lvl3pPr>
            <a:lvl4pPr marL="1091265" indent="0">
              <a:buNone/>
              <a:defRPr sz="796"/>
            </a:lvl4pPr>
            <a:lvl5pPr marL="1455020" indent="0">
              <a:buNone/>
              <a:defRPr sz="796"/>
            </a:lvl5pPr>
            <a:lvl6pPr marL="1818775" indent="0">
              <a:buNone/>
              <a:defRPr sz="796"/>
            </a:lvl6pPr>
            <a:lvl7pPr marL="2182529" indent="0">
              <a:buNone/>
              <a:defRPr sz="796"/>
            </a:lvl7pPr>
            <a:lvl8pPr marL="2546285" indent="0">
              <a:buNone/>
              <a:defRPr sz="796"/>
            </a:lvl8pPr>
            <a:lvl9pPr marL="2910039" indent="0">
              <a:buNone/>
              <a:defRPr sz="796"/>
            </a:lvl9pPr>
          </a:lstStyle>
          <a:p>
            <a:pPr lvl="0"/>
            <a:r>
              <a:rPr lang="en-US"/>
              <a:t>Click to 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909D63CB-4136-4488-ADA2-60925DD5E2F8}" type="datetime1">
              <a:rPr lang="en-AU" smtClean="0"/>
              <a:t>18/02/2021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21D3960A-6011-4D1D-BD96-0DF9B17B3A28}" type="slidenum">
              <a:rPr lang="en-AU" smtClean="0"/>
              <a:t>‹#›</a:t>
            </a:fld>
            <a:endParaRPr lang="en-AU"/>
          </a:p>
        </p:txBody>
      </p:sp>
    </p:spTree>
    <p:extLst>
      <p:ext uri="{BB962C8B-B14F-4D97-AF65-F5344CB8AC3E}">
        <p14:creationId xmlns:p14="http://schemas.microsoft.com/office/powerpoint/2010/main" val="42218182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p:nvSpPr>
        <p:spPr>
          <a:xfrm>
            <a:off x="1"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32"/>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66400" y="457200"/>
            <a:ext cx="3315600" cy="1324800"/>
          </a:xfrm>
        </p:spPr>
        <p:txBody>
          <a:bodyPr anchor="t" anchorCtr="0">
            <a:noAutofit/>
          </a:bodyPr>
          <a:lstStyle>
            <a:lvl1pPr>
              <a:defRPr sz="3501"/>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4201813" y="457200"/>
            <a:ext cx="7724987" cy="5626800"/>
          </a:xfrm>
        </p:spPr>
        <p:txBody>
          <a:bodyPr/>
          <a:lstStyle>
            <a:lvl1pPr marL="0" indent="0">
              <a:buNone/>
              <a:defRPr sz="2546"/>
            </a:lvl1pPr>
            <a:lvl2pPr marL="363755" indent="0">
              <a:buNone/>
              <a:defRPr sz="2228"/>
            </a:lvl2pPr>
            <a:lvl3pPr marL="727510" indent="0">
              <a:buNone/>
              <a:defRPr sz="1910"/>
            </a:lvl3pPr>
            <a:lvl4pPr marL="1091265" indent="0">
              <a:buNone/>
              <a:defRPr sz="1591"/>
            </a:lvl4pPr>
            <a:lvl5pPr marL="1455020" indent="0">
              <a:buNone/>
              <a:defRPr sz="1591"/>
            </a:lvl5pPr>
            <a:lvl6pPr marL="1818775" indent="0">
              <a:buNone/>
              <a:defRPr sz="1591"/>
            </a:lvl6pPr>
            <a:lvl7pPr marL="2182529" indent="0">
              <a:buNone/>
              <a:defRPr sz="1591"/>
            </a:lvl7pPr>
            <a:lvl8pPr marL="2546285" indent="0">
              <a:buNone/>
              <a:defRPr sz="1591"/>
            </a:lvl8pPr>
            <a:lvl9pPr marL="2910039" indent="0">
              <a:buNone/>
              <a:defRPr sz="1591"/>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66400" y="3117601"/>
            <a:ext cx="3315600" cy="1846800"/>
          </a:xfrm>
        </p:spPr>
        <p:txBody>
          <a:bodyPr/>
          <a:lstStyle>
            <a:lvl1pPr marL="0" indent="0">
              <a:buNone/>
              <a:defRPr sz="2228">
                <a:solidFill>
                  <a:schemeClr val="bg1"/>
                </a:solidFill>
              </a:defRPr>
            </a:lvl1pPr>
            <a:lvl2pPr marL="363755" indent="0">
              <a:buNone/>
              <a:defRPr sz="1114"/>
            </a:lvl2pPr>
            <a:lvl3pPr marL="727510" indent="0">
              <a:buNone/>
              <a:defRPr sz="954"/>
            </a:lvl3pPr>
            <a:lvl4pPr marL="1091265" indent="0">
              <a:buNone/>
              <a:defRPr sz="796"/>
            </a:lvl4pPr>
            <a:lvl5pPr marL="1455020" indent="0">
              <a:buNone/>
              <a:defRPr sz="796"/>
            </a:lvl5pPr>
            <a:lvl6pPr marL="1818775" indent="0">
              <a:buNone/>
              <a:defRPr sz="796"/>
            </a:lvl6pPr>
            <a:lvl7pPr marL="2182529" indent="0">
              <a:buNone/>
              <a:defRPr sz="796"/>
            </a:lvl7pPr>
            <a:lvl8pPr marL="2546285" indent="0">
              <a:buNone/>
              <a:defRPr sz="796"/>
            </a:lvl8pPr>
            <a:lvl9pPr marL="2910039" indent="0">
              <a:buNone/>
              <a:defRPr sz="796"/>
            </a:lvl9pPr>
          </a:lstStyle>
          <a:p>
            <a:pPr lvl="0"/>
            <a:r>
              <a:rPr lang="en-US"/>
              <a:t>Click to 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DE30160A-BE3D-425B-99C7-4DB4D8624644}" type="datetime1">
              <a:rPr lang="en-AU" smtClean="0"/>
              <a:t>18/02/2021</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21D3960A-6011-4D1D-BD96-0DF9B17B3A28}" type="slidenum">
              <a:rPr lang="en-AU" smtClean="0"/>
              <a:t>‹#›</a:t>
            </a:fld>
            <a:endParaRPr lang="en-AU"/>
          </a:p>
        </p:txBody>
      </p:sp>
    </p:spTree>
    <p:extLst>
      <p:ext uri="{BB962C8B-B14F-4D97-AF65-F5344CB8AC3E}">
        <p14:creationId xmlns:p14="http://schemas.microsoft.com/office/powerpoint/2010/main" val="22580523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963A3D-4158-4862-80EF-B6397DC9CE90}"/>
              </a:ext>
            </a:extLst>
          </p:cNvPr>
          <p:cNvGrpSpPr/>
          <p:nvPr/>
        </p:nvGrpSpPr>
        <p:grpSpPr>
          <a:xfrm>
            <a:off x="-2371959" y="4816634"/>
            <a:ext cx="15259379" cy="2863277"/>
            <a:chOff x="-2935513" y="4064389"/>
            <a:chExt cx="15659100" cy="3693368"/>
          </a:xfrm>
        </p:grpSpPr>
        <p:sp>
          <p:nvSpPr>
            <p:cNvPr id="6" name="Freeform 15">
              <a:extLst>
                <a:ext uri="{FF2B5EF4-FFF2-40B4-BE49-F238E27FC236}">
                  <a16:creationId xmlns:a16="http://schemas.microsoft.com/office/drawing/2014/main" id="{847E1A0B-CD25-493E-BBD2-63F153442D8D}"/>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829544"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5E2C415D-48A1-4209-A679-82D52AD61504}"/>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829544"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D2C647D8-C790-464F-B73C-E653BB913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5383" y="2794639"/>
            <a:ext cx="4841236" cy="1268721"/>
          </a:xfrm>
          <a:prstGeom prst="rect">
            <a:avLst/>
          </a:prstGeom>
        </p:spPr>
      </p:pic>
    </p:spTree>
    <p:extLst>
      <p:ext uri="{BB962C8B-B14F-4D97-AF65-F5344CB8AC3E}">
        <p14:creationId xmlns:p14="http://schemas.microsoft.com/office/powerpoint/2010/main" val="919165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slide">
    <p:bg>
      <p:bgPr>
        <a:gradFill>
          <a:gsLst>
            <a:gs pos="5000">
              <a:schemeClr val="accent1"/>
            </a:gs>
            <a:gs pos="100000">
              <a:schemeClr val="accent2"/>
            </a:gs>
          </a:gsLst>
          <a:path path="circle">
            <a:fillToRect l="50000" t="130000" r="50000" b="-30000"/>
          </a:path>
        </a:gradFill>
        <a:effectLst/>
      </p:bgPr>
    </p:bg>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18F44716-4E6C-4B41-9840-44CD33336971}"/>
              </a:ext>
            </a:extLst>
          </p:cNvPr>
          <p:cNvSpPr/>
          <p:nvPr userDrawn="1"/>
        </p:nvSpPr>
        <p:spPr>
          <a:xfrm>
            <a:off x="0" y="0"/>
            <a:ext cx="12192000" cy="12284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useBgFill="1">
        <p:nvSpPr>
          <p:cNvPr id="3" name="Rectangle 2">
            <a:extLst>
              <a:ext uri="{FF2B5EF4-FFF2-40B4-BE49-F238E27FC236}">
                <a16:creationId xmlns:a16="http://schemas.microsoft.com/office/drawing/2014/main" id="{69E4B97D-D1D3-4278-BB9E-E383995A0930}"/>
              </a:ext>
            </a:extLst>
          </p:cNvPr>
          <p:cNvSpPr/>
          <p:nvPr userDrawn="1"/>
        </p:nvSpPr>
        <p:spPr>
          <a:xfrm>
            <a:off x="0" y="5629564"/>
            <a:ext cx="12192000" cy="12284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2434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389">
          <p15:clr>
            <a:srgbClr val="FBAE40"/>
          </p15:clr>
        </p15:guide>
        <p15:guide id="14" pos="275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accent2"/>
        </a:solidFill>
        <a:effectLst/>
      </p:bgPr>
    </p:bg>
    <p:spTree>
      <p:nvGrpSpPr>
        <p:cNvPr id="1" name=""/>
        <p:cNvGrpSpPr/>
        <p:nvPr/>
      </p:nvGrpSpPr>
      <p:grpSpPr>
        <a:xfrm>
          <a:off x="0" y="0"/>
          <a:ext cx="0" cy="0"/>
          <a:chOff x="0" y="0"/>
          <a:chExt cx="0" cy="0"/>
        </a:xfrm>
      </p:grpSpPr>
      <p:sp>
        <p:nvSpPr>
          <p:cNvPr id="9" name="Freeform 15">
            <a:extLst>
              <a:ext uri="{FF2B5EF4-FFF2-40B4-BE49-F238E27FC236}">
                <a16:creationId xmlns:a16="http://schemas.microsoft.com/office/drawing/2014/main" id="{A60732D9-43AE-45F7-B226-98D000B102F6}"/>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0" name="Freeform 16">
            <a:extLst>
              <a:ext uri="{FF2B5EF4-FFF2-40B4-BE49-F238E27FC236}">
                <a16:creationId xmlns:a16="http://schemas.microsoft.com/office/drawing/2014/main" id="{20B52A3C-76FF-428B-9F8F-F455D362E761}"/>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pic>
        <p:nvPicPr>
          <p:cNvPr id="7" name="Picture 6">
            <a:extLst>
              <a:ext uri="{FF2B5EF4-FFF2-40B4-BE49-F238E27FC236}">
                <a16:creationId xmlns:a16="http://schemas.microsoft.com/office/drawing/2014/main" id="{D7659222-D08F-45A0-BBAE-5F79E3B459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3232" y="2729735"/>
            <a:ext cx="4245537" cy="1398530"/>
          </a:xfrm>
          <a:prstGeom prst="rect">
            <a:avLst/>
          </a:prstGeom>
        </p:spPr>
      </p:pic>
    </p:spTree>
    <p:extLst>
      <p:ext uri="{BB962C8B-B14F-4D97-AF65-F5344CB8AC3E}">
        <p14:creationId xmlns:p14="http://schemas.microsoft.com/office/powerpoint/2010/main" val="2946466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332CD06C-42C1-4DF5-AEBC-2DBE2DAFBA10}"/>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76E05CA3-D21A-42E0-A63A-D375E1C1E26E}"/>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324"/>
              </a:solidFill>
              <a:effectLst/>
              <a:uLnTx/>
              <a:uFillTx/>
              <a:latin typeface="Futura Std Light"/>
              <a:ea typeface="+mn-ea"/>
              <a:cs typeface="+mn-cs"/>
              <a:sym typeface="Futura Std Light"/>
            </a:endParaRPr>
          </a:p>
        </p:txBody>
      </p:sp>
      <p:pic>
        <p:nvPicPr>
          <p:cNvPr id="9" name="Picture 8">
            <a:extLst>
              <a:ext uri="{FF2B5EF4-FFF2-40B4-BE49-F238E27FC236}">
                <a16:creationId xmlns:a16="http://schemas.microsoft.com/office/drawing/2014/main" id="{9234F0ED-53FA-453F-AAA8-F2EA2B5748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70032" y="728148"/>
            <a:ext cx="3024336" cy="996252"/>
          </a:xfrm>
          <a:prstGeom prst="rect">
            <a:avLst/>
          </a:prstGeom>
        </p:spPr>
      </p:pic>
      <p:sp>
        <p:nvSpPr>
          <p:cNvPr id="10" name="Freeform: Shape 9">
            <a:extLst>
              <a:ext uri="{FF2B5EF4-FFF2-40B4-BE49-F238E27FC236}">
                <a16:creationId xmlns:a16="http://schemas.microsoft.com/office/drawing/2014/main" id="{7B9E9ED6-D0E9-4818-A55E-FEFC2F0CD672}"/>
              </a:ext>
            </a:extLst>
          </p:cNvPr>
          <p:cNvSpPr/>
          <p:nvPr userDrawn="1"/>
        </p:nvSpPr>
        <p:spPr>
          <a:xfrm>
            <a:off x="0" y="0"/>
            <a:ext cx="12192000" cy="6858000"/>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838800" y="2350800"/>
            <a:ext cx="9144000" cy="2387600"/>
          </a:xfrm>
        </p:spPr>
        <p:txBody>
          <a:bodyPr anchor="b"/>
          <a:lstStyle>
            <a:lvl1pPr algn="l">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838800" y="4899600"/>
            <a:ext cx="9144000" cy="626400"/>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11335871" y="6230847"/>
            <a:ext cx="576108" cy="365125"/>
          </a:xfrm>
        </p:spPr>
        <p:txBody>
          <a:bodyPr/>
          <a:lstStyle>
            <a:lvl1pPr>
              <a:defRPr>
                <a:solidFill>
                  <a:schemeClr val="bg1"/>
                </a:solidFill>
              </a:defRPr>
            </a:lvl1pPr>
          </a:lstStyle>
          <a:p>
            <a:fld id="{4EC81F68-4976-451A-B2E9-79BCBD2F70CC}" type="slidenum">
              <a:rPr lang="en-AU" smtClean="0"/>
              <a:pPr/>
              <a:t>‹#›</a:t>
            </a:fld>
            <a:endParaRPr lang="en-AU" dirty="0"/>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9478496" y="6230847"/>
            <a:ext cx="1736066" cy="365125"/>
          </a:xfrm>
        </p:spPr>
        <p:txBody>
          <a:bodyPr/>
          <a:lstStyle>
            <a:lvl1pPr>
              <a:defRPr>
                <a:solidFill>
                  <a:schemeClr val="bg1"/>
                </a:solidFill>
              </a:defRPr>
            </a:lvl1pPr>
          </a:lstStyle>
          <a:p>
            <a:fld id="{DB25E40E-9DF4-47B5-BAB8-388FDD99D59B}" type="datetimeFigureOut">
              <a:rPr lang="en-AU" smtClean="0"/>
              <a:pPr/>
              <a:t>18/02/2021</a:t>
            </a:fld>
            <a:endParaRPr lang="en-AU" dirty="0"/>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4020670" y="6230847"/>
            <a:ext cx="5336509" cy="365125"/>
          </a:xfrm>
        </p:spPr>
        <p:txBody>
          <a:bodyPr/>
          <a:lstStyle>
            <a:lvl1pPr>
              <a:defRPr>
                <a:solidFill>
                  <a:schemeClr val="bg1"/>
                </a:solidFill>
              </a:defRPr>
            </a:lvl1pPr>
          </a:lstStyle>
          <a:p>
            <a:endParaRPr lang="en-AU" dirty="0"/>
          </a:p>
        </p:txBody>
      </p:sp>
    </p:spTree>
    <p:extLst>
      <p:ext uri="{BB962C8B-B14F-4D97-AF65-F5344CB8AC3E}">
        <p14:creationId xmlns:p14="http://schemas.microsoft.com/office/powerpoint/2010/main" val="2145092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dirty="0"/>
          </a:p>
        </p:txBody>
      </p:sp>
      <p:sp>
        <p:nvSpPr>
          <p:cNvPr id="9" name="Text Placeholder 8">
            <a:extLst>
              <a:ext uri="{FF2B5EF4-FFF2-40B4-BE49-F238E27FC236}">
                <a16:creationId xmlns:a16="http://schemas.microsoft.com/office/drawing/2014/main" id="{1F1E3B37-D501-42E3-9623-5B5A892FD8A7}"/>
              </a:ext>
            </a:extLst>
          </p:cNvPr>
          <p:cNvSpPr>
            <a:spLocks noGrp="1"/>
          </p:cNvSpPr>
          <p:nvPr>
            <p:ph type="body" sz="quarter" idx="13"/>
          </p:nvPr>
        </p:nvSpPr>
        <p:spPr>
          <a:xfrm>
            <a:off x="4201200" y="457200"/>
            <a:ext cx="7725600" cy="5626800"/>
          </a:xfrm>
        </p:spPr>
        <p:txBody>
          <a:bodyPr/>
          <a:lstStyle>
            <a:lvl1pPr marL="450850" indent="-4508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3" name="Picture 12">
            <a:extLst>
              <a:ext uri="{FF2B5EF4-FFF2-40B4-BE49-F238E27FC236}">
                <a16:creationId xmlns:a16="http://schemas.microsoft.com/office/drawing/2014/main" id="{9F9633F8-3251-4EEB-A1BB-AE6989B46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3331287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dirty="0"/>
          </a:p>
        </p:txBody>
      </p:sp>
    </p:spTree>
    <p:extLst>
      <p:ext uri="{BB962C8B-B14F-4D97-AF65-F5344CB8AC3E}">
        <p14:creationId xmlns:p14="http://schemas.microsoft.com/office/powerpoint/2010/main" val="2956827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DB25E40E-9DF4-47B5-BAB8-388FDD99D59B}" type="datetimeFigureOut">
              <a:rPr lang="en-AU" smtClean="0"/>
              <a:pPr/>
              <a:t>18/02/2021</a:t>
            </a:fld>
            <a:endParaRPr lang="en-AU" dirty="0"/>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dirty="0"/>
          </a:p>
        </p:txBody>
      </p:sp>
      <p:pic>
        <p:nvPicPr>
          <p:cNvPr id="9" name="Picture 8">
            <a:extLst>
              <a:ext uri="{FF2B5EF4-FFF2-40B4-BE49-F238E27FC236}">
                <a16:creationId xmlns:a16="http://schemas.microsoft.com/office/drawing/2014/main" id="{10290B17-B974-464F-8842-968877D087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1556147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35528" y="1825625"/>
            <a:ext cx="57564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6172200" y="1825625"/>
            <a:ext cx="575770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dirty="0"/>
          </a:p>
        </p:txBody>
      </p:sp>
    </p:spTree>
    <p:extLst>
      <p:ext uri="{BB962C8B-B14F-4D97-AF65-F5344CB8AC3E}">
        <p14:creationId xmlns:p14="http://schemas.microsoft.com/office/powerpoint/2010/main" val="1467130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34000" y="136800"/>
            <a:ext cx="9003600" cy="118800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34000" y="1681163"/>
            <a:ext cx="5763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34000" y="2505075"/>
            <a:ext cx="576357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6172200" y="1681163"/>
            <a:ext cx="5763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6172200" y="2505075"/>
            <a:ext cx="5763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dirty="0"/>
          </a:p>
        </p:txBody>
      </p:sp>
    </p:spTree>
    <p:extLst>
      <p:ext uri="{BB962C8B-B14F-4D97-AF65-F5344CB8AC3E}">
        <p14:creationId xmlns:p14="http://schemas.microsoft.com/office/powerpoint/2010/main" val="3292597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dirty="0"/>
          </a:p>
        </p:txBody>
      </p:sp>
    </p:spTree>
    <p:extLst>
      <p:ext uri="{BB962C8B-B14F-4D97-AF65-F5344CB8AC3E}">
        <p14:creationId xmlns:p14="http://schemas.microsoft.com/office/powerpoint/2010/main" val="168923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3399905"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033753" cy="1324800"/>
          </a:xfrm>
        </p:spPr>
        <p:txBody>
          <a:bodyPr anchor="t" anchorCtr="0">
            <a:noAutofit/>
          </a:bodyPr>
          <a:lstStyle>
            <a:lvl1pPr>
              <a:defRPr sz="4000"/>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a:xfrm>
            <a:off x="3666305" y="6356350"/>
            <a:ext cx="5708803" cy="365125"/>
          </a:xfrm>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1F1E3B37-D501-42E3-9623-5B5A892FD8A7}"/>
              </a:ext>
            </a:extLst>
          </p:cNvPr>
          <p:cNvSpPr>
            <a:spLocks noGrp="1"/>
          </p:cNvSpPr>
          <p:nvPr>
            <p:ph type="body" sz="quarter" idx="13"/>
          </p:nvPr>
        </p:nvSpPr>
        <p:spPr>
          <a:xfrm>
            <a:off x="3666305" y="457200"/>
            <a:ext cx="8260495" cy="5626800"/>
          </a:xfrm>
        </p:spPr>
        <p:txBody>
          <a:bodyPr/>
          <a:lstStyle>
            <a:lvl1pPr marL="450850" indent="-4508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3" name="Picture 12">
            <a:extLst>
              <a:ext uri="{FF2B5EF4-FFF2-40B4-BE49-F238E27FC236}">
                <a16:creationId xmlns:a16="http://schemas.microsoft.com/office/drawing/2014/main" id="{9F9633F8-3251-4EEB-A1BB-AE6989B46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3565433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dirty="0"/>
          </a:p>
        </p:txBody>
      </p:sp>
    </p:spTree>
    <p:extLst>
      <p:ext uri="{BB962C8B-B14F-4D97-AF65-F5344CB8AC3E}">
        <p14:creationId xmlns:p14="http://schemas.microsoft.com/office/powerpoint/2010/main" val="2002470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4201812" y="457200"/>
            <a:ext cx="7724987" cy="562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66400" y="3117600"/>
            <a:ext cx="3315600" cy="1846800"/>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dirty="0"/>
          </a:p>
        </p:txBody>
      </p:sp>
      <p:pic>
        <p:nvPicPr>
          <p:cNvPr id="12" name="Picture 11">
            <a:extLst>
              <a:ext uri="{FF2B5EF4-FFF2-40B4-BE49-F238E27FC236}">
                <a16:creationId xmlns:a16="http://schemas.microsoft.com/office/drawing/2014/main" id="{3CBDB7B8-31EA-4E99-B71D-922F603F3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209071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userDrawn="1"/>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4201812" y="457200"/>
            <a:ext cx="7724987" cy="562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AU" dirty="0"/>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66400" y="3117600"/>
            <a:ext cx="3315600" cy="1846800"/>
          </a:xfrm>
        </p:spPr>
        <p:txBody>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dirty="0"/>
          </a:p>
        </p:txBody>
      </p:sp>
      <p:pic>
        <p:nvPicPr>
          <p:cNvPr id="11" name="Picture 10">
            <a:extLst>
              <a:ext uri="{FF2B5EF4-FFF2-40B4-BE49-F238E27FC236}">
                <a16:creationId xmlns:a16="http://schemas.microsoft.com/office/drawing/2014/main" id="{7B94471A-234C-42ED-A5ED-0798319382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1473405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accent2"/>
        </a:solidFill>
        <a:effectLst/>
      </p:bgPr>
    </p:bg>
    <p:spTree>
      <p:nvGrpSpPr>
        <p:cNvPr id="1" name=""/>
        <p:cNvGrpSpPr/>
        <p:nvPr/>
      </p:nvGrpSpPr>
      <p:grpSpPr>
        <a:xfrm>
          <a:off x="0" y="0"/>
          <a:ext cx="0" cy="0"/>
          <a:chOff x="0" y="0"/>
          <a:chExt cx="0" cy="0"/>
        </a:xfrm>
      </p:grpSpPr>
      <p:sp>
        <p:nvSpPr>
          <p:cNvPr id="9" name="Freeform 15">
            <a:extLst>
              <a:ext uri="{FF2B5EF4-FFF2-40B4-BE49-F238E27FC236}">
                <a16:creationId xmlns:a16="http://schemas.microsoft.com/office/drawing/2014/main" id="{A60732D9-43AE-45F7-B226-98D000B102F6}"/>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324"/>
              </a:solidFill>
              <a:effectLst/>
              <a:uLnTx/>
              <a:uFillTx/>
              <a:latin typeface="Futura Std Light"/>
              <a:ea typeface="+mn-ea"/>
              <a:cs typeface="+mn-cs"/>
              <a:sym typeface="Futura Std Light"/>
            </a:endParaRPr>
          </a:p>
        </p:txBody>
      </p:sp>
      <p:sp>
        <p:nvSpPr>
          <p:cNvPr id="10" name="Freeform 16">
            <a:extLst>
              <a:ext uri="{FF2B5EF4-FFF2-40B4-BE49-F238E27FC236}">
                <a16:creationId xmlns:a16="http://schemas.microsoft.com/office/drawing/2014/main" id="{20B52A3C-76FF-428B-9F8F-F455D362E761}"/>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324"/>
              </a:solidFill>
              <a:effectLst/>
              <a:uLnTx/>
              <a:uFillTx/>
              <a:latin typeface="Futura Std Light"/>
              <a:ea typeface="+mn-ea"/>
              <a:cs typeface="+mn-cs"/>
              <a:sym typeface="Futura Std Light"/>
            </a:endParaRPr>
          </a:p>
        </p:txBody>
      </p:sp>
      <p:pic>
        <p:nvPicPr>
          <p:cNvPr id="7" name="Picture 6">
            <a:extLst>
              <a:ext uri="{FF2B5EF4-FFF2-40B4-BE49-F238E27FC236}">
                <a16:creationId xmlns:a16="http://schemas.microsoft.com/office/drawing/2014/main" id="{D7659222-D08F-45A0-BBAE-5F79E3B459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3232" y="2729735"/>
            <a:ext cx="4245537" cy="1398530"/>
          </a:xfrm>
          <a:prstGeom prst="rect">
            <a:avLst/>
          </a:prstGeom>
        </p:spPr>
      </p:pic>
    </p:spTree>
    <p:extLst>
      <p:ext uri="{BB962C8B-B14F-4D97-AF65-F5344CB8AC3E}">
        <p14:creationId xmlns:p14="http://schemas.microsoft.com/office/powerpoint/2010/main" val="35846155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 Column">
    <p:bg>
      <p:bgPr>
        <a:gradFill>
          <a:gsLst>
            <a:gs pos="0">
              <a:schemeClr val="accent2"/>
            </a:gs>
            <a:gs pos="60000">
              <a:schemeClr val="accent1"/>
            </a:gs>
          </a:gsLst>
          <a:lin ang="0" scaled="1"/>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08A777E-0C13-4534-827E-0E346AFA7289}"/>
              </a:ext>
            </a:extLst>
          </p:cNvPr>
          <p:cNvSpPr/>
          <p:nvPr userDrawn="1"/>
        </p:nvSpPr>
        <p:spPr>
          <a:xfrm>
            <a:off x="3504537" y="0"/>
            <a:ext cx="287463" cy="6858000"/>
          </a:xfrm>
          <a:prstGeom prst="rect">
            <a:avLst/>
          </a:prstGeom>
          <a:gradFill flip="none" rotWithShape="1">
            <a:gsLst>
              <a:gs pos="0">
                <a:schemeClr val="tx2">
                  <a:alpha val="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a:p>
        </p:txBody>
      </p:sp>
      <p:sp>
        <p:nvSpPr>
          <p:cNvPr id="25" name="Rectangle 24">
            <a:extLst>
              <a:ext uri="{FF2B5EF4-FFF2-40B4-BE49-F238E27FC236}">
                <a16:creationId xmlns:a16="http://schemas.microsoft.com/office/drawing/2014/main" id="{1847DED0-1424-4DB0-B9D0-5E2C39E54FE4}"/>
              </a:ext>
            </a:extLst>
          </p:cNvPr>
          <p:cNvSpPr/>
          <p:nvPr userDrawn="1"/>
        </p:nvSpPr>
        <p:spPr>
          <a:xfrm>
            <a:off x="3792538" y="0"/>
            <a:ext cx="83994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a:p>
        </p:txBody>
      </p:sp>
      <p:sp>
        <p:nvSpPr>
          <p:cNvPr id="2" name="Title 1">
            <a:extLst>
              <a:ext uri="{FF2B5EF4-FFF2-40B4-BE49-F238E27FC236}">
                <a16:creationId xmlns:a16="http://schemas.microsoft.com/office/drawing/2014/main" id="{A6EDEE89-A97D-41AF-9396-FEBD40A3F166}"/>
              </a:ext>
            </a:extLst>
          </p:cNvPr>
          <p:cNvSpPr>
            <a:spLocks noGrp="1"/>
          </p:cNvSpPr>
          <p:nvPr>
            <p:ph type="title" hasCustomPrompt="1"/>
          </p:nvPr>
        </p:nvSpPr>
        <p:spPr>
          <a:xfrm>
            <a:off x="335360" y="549000"/>
            <a:ext cx="3096641" cy="2165584"/>
          </a:xfrm>
        </p:spPr>
        <p:txBody>
          <a:bodyPr/>
          <a:lstStyle>
            <a:lvl1pPr>
              <a:defRPr sz="4000">
                <a:solidFill>
                  <a:schemeClr val="bg1"/>
                </a:solidFill>
              </a:defRPr>
            </a:lvl1pPr>
          </a:lstStyle>
          <a:p>
            <a:r>
              <a:rPr lang="en-US"/>
              <a:t>Slide title goes here in up to four lines</a:t>
            </a:r>
            <a:endParaRPr lang="en-AU"/>
          </a:p>
        </p:txBody>
      </p:sp>
      <p:sp>
        <p:nvSpPr>
          <p:cNvPr id="3" name="Date Placeholder 2">
            <a:extLst>
              <a:ext uri="{FF2B5EF4-FFF2-40B4-BE49-F238E27FC236}">
                <a16:creationId xmlns:a16="http://schemas.microsoft.com/office/drawing/2014/main" id="{BEF8F330-262C-4A79-8808-53B2260F0BB8}"/>
              </a:ext>
            </a:extLst>
          </p:cNvPr>
          <p:cNvSpPr>
            <a:spLocks noGrp="1"/>
          </p:cNvSpPr>
          <p:nvPr>
            <p:ph type="dt" sz="half" idx="10"/>
          </p:nvPr>
        </p:nvSpPr>
        <p:spPr>
          <a:xfrm>
            <a:off x="624000" y="6525000"/>
            <a:ext cx="1152413" cy="107722"/>
          </a:xfrm>
        </p:spPr>
        <p:txBody>
          <a:bodyPr wrap="square"/>
          <a:lstStyle>
            <a:lvl1pPr>
              <a:defRPr sz="700">
                <a:solidFill>
                  <a:schemeClr val="bg1"/>
                </a:solidFill>
              </a:defRPr>
            </a:lvl1pPr>
          </a:lstStyle>
          <a:p>
            <a:endParaRPr lang="en-AU" dirty="0"/>
          </a:p>
        </p:txBody>
      </p:sp>
      <p:sp>
        <p:nvSpPr>
          <p:cNvPr id="4" name="Footer Placeholder 3">
            <a:extLst>
              <a:ext uri="{FF2B5EF4-FFF2-40B4-BE49-F238E27FC236}">
                <a16:creationId xmlns:a16="http://schemas.microsoft.com/office/drawing/2014/main" id="{9477B441-9533-46BD-A656-E692C963E55B}"/>
              </a:ext>
            </a:extLst>
          </p:cNvPr>
          <p:cNvSpPr>
            <a:spLocks noGrp="1"/>
          </p:cNvSpPr>
          <p:nvPr>
            <p:ph type="ftr" sz="quarter" idx="11"/>
          </p:nvPr>
        </p:nvSpPr>
        <p:spPr>
          <a:xfrm>
            <a:off x="4368000" y="6525000"/>
            <a:ext cx="7489038" cy="107722"/>
          </a:xfrm>
        </p:spPr>
        <p:txBody>
          <a:bodyPr/>
          <a:lstStyle>
            <a:lvl1pPr algn="l">
              <a:defRPr sz="700"/>
            </a:lvl1pPr>
          </a:lstStyle>
          <a:p>
            <a:endParaRPr lang="en-AU" dirty="0"/>
          </a:p>
        </p:txBody>
      </p:sp>
      <p:sp>
        <p:nvSpPr>
          <p:cNvPr id="5" name="Slide Number Placeholder 4">
            <a:extLst>
              <a:ext uri="{FF2B5EF4-FFF2-40B4-BE49-F238E27FC236}">
                <a16:creationId xmlns:a16="http://schemas.microsoft.com/office/drawing/2014/main" id="{E85A2127-EE83-4734-8018-6238717C980B}"/>
              </a:ext>
            </a:extLst>
          </p:cNvPr>
          <p:cNvSpPr>
            <a:spLocks noGrp="1"/>
          </p:cNvSpPr>
          <p:nvPr>
            <p:ph type="sldNum" sz="quarter" idx="12"/>
          </p:nvPr>
        </p:nvSpPr>
        <p:spPr>
          <a:xfrm>
            <a:off x="334963" y="6525000"/>
            <a:ext cx="121828" cy="107722"/>
          </a:xfrm>
        </p:spPr>
        <p:txBody>
          <a:bodyPr/>
          <a:lstStyle>
            <a:lvl1pPr algn="l">
              <a:defRPr sz="700">
                <a:solidFill>
                  <a:schemeClr val="bg1"/>
                </a:solidFill>
              </a:defRPr>
            </a:lvl1pPr>
          </a:lstStyle>
          <a:p>
            <a:fld id="{600212D3-F5BF-484F-96F3-15653E5EC562}" type="slidenum">
              <a:rPr lang="en-AU" smtClean="0"/>
              <a:pPr/>
              <a:t>‹#›</a:t>
            </a:fld>
            <a:endParaRPr lang="en-AU" dirty="0"/>
          </a:p>
        </p:txBody>
      </p:sp>
      <p:sp>
        <p:nvSpPr>
          <p:cNvPr id="27" name="Text Placeholder 26">
            <a:extLst>
              <a:ext uri="{FF2B5EF4-FFF2-40B4-BE49-F238E27FC236}">
                <a16:creationId xmlns:a16="http://schemas.microsoft.com/office/drawing/2014/main" id="{C30634BB-8255-46EE-9AF1-5C5A8ACAEE24}"/>
              </a:ext>
            </a:extLst>
          </p:cNvPr>
          <p:cNvSpPr>
            <a:spLocks noGrp="1"/>
          </p:cNvSpPr>
          <p:nvPr>
            <p:ph type="body" sz="quarter" idx="13" hasCustomPrompt="1"/>
          </p:nvPr>
        </p:nvSpPr>
        <p:spPr>
          <a:xfrm>
            <a:off x="334963" y="3429000"/>
            <a:ext cx="3096641" cy="2087751"/>
          </a:xfrm>
        </p:spPr>
        <p:txBody>
          <a:bodyPr>
            <a:spAutoFit/>
          </a:bodyPr>
          <a:lstStyle>
            <a:lvl1pPr>
              <a:defRPr>
                <a:solidFill>
                  <a:schemeClr val="accent4"/>
                </a:solidFill>
              </a:defRPr>
            </a:lvl1pPr>
            <a:lvl2pPr>
              <a:defRPr>
                <a:solidFill>
                  <a:schemeClr val="bg1"/>
                </a:solidFill>
              </a:defRPr>
            </a:lvl2pPr>
            <a:lvl3pPr>
              <a:defRPr>
                <a:solidFill>
                  <a:schemeClr val="bg1"/>
                </a:solidFill>
              </a:defRPr>
            </a:lvl3pPr>
            <a:lvl4pPr>
              <a:defRPr>
                <a:solidFill>
                  <a:schemeClr val="bg1"/>
                </a:solidFill>
              </a:defRPr>
            </a:lvl4pPr>
            <a:lvl5pPr>
              <a:buClr>
                <a:schemeClr val="accent4"/>
              </a:buClr>
              <a:defRPr>
                <a:solidFill>
                  <a:schemeClr val="bg1"/>
                </a:solidFill>
              </a:defRPr>
            </a:lvl5pPr>
            <a:lvl6pPr>
              <a:buClr>
                <a:schemeClr val="accent4"/>
              </a:buClr>
              <a:defRPr>
                <a:solidFill>
                  <a:schemeClr val="bg1"/>
                </a:solidFill>
              </a:defRPr>
            </a:lvl6pPr>
          </a:lstStyle>
          <a:p>
            <a:pPr lvl="0"/>
            <a:r>
              <a:rPr lang="en-US"/>
              <a:t>Level 1 goes here</a:t>
            </a:r>
          </a:p>
          <a:p>
            <a:pPr lvl="1"/>
            <a:r>
              <a:rPr lang="en-US"/>
              <a:t>Level 2 goes here</a:t>
            </a:r>
          </a:p>
          <a:p>
            <a:pPr lvl="2"/>
            <a:r>
              <a:rPr lang="en-US"/>
              <a:t>Level 3 goes here</a:t>
            </a:r>
          </a:p>
          <a:p>
            <a:pPr lvl="3"/>
            <a:r>
              <a:rPr lang="en-US"/>
              <a:t>Level 4 goes here</a:t>
            </a:r>
          </a:p>
          <a:p>
            <a:pPr lvl="4"/>
            <a:r>
              <a:rPr lang="en-US"/>
              <a:t>Level 5 goes here</a:t>
            </a:r>
          </a:p>
          <a:p>
            <a:pPr lvl="5"/>
            <a:r>
              <a:rPr lang="en-US"/>
              <a:t>Level 6 goes here</a:t>
            </a:r>
            <a:endParaRPr lang="en-AU"/>
          </a:p>
        </p:txBody>
      </p:sp>
      <p:sp>
        <p:nvSpPr>
          <p:cNvPr id="7" name="Text Placeholder 6">
            <a:extLst>
              <a:ext uri="{FF2B5EF4-FFF2-40B4-BE49-F238E27FC236}">
                <a16:creationId xmlns:a16="http://schemas.microsoft.com/office/drawing/2014/main" id="{BA415F78-D6CE-4527-B30B-43F221E2D33B}"/>
              </a:ext>
            </a:extLst>
          </p:cNvPr>
          <p:cNvSpPr>
            <a:spLocks noGrp="1"/>
          </p:cNvSpPr>
          <p:nvPr>
            <p:ph type="body" sz="quarter" idx="14"/>
          </p:nvPr>
        </p:nvSpPr>
        <p:spPr>
          <a:xfrm>
            <a:off x="4367213" y="2374353"/>
            <a:ext cx="7489825" cy="2109295"/>
          </a:xfrm>
        </p:spPr>
        <p:txBody>
          <a:bodyPr anchor="ct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AU"/>
              <a:t>Sixth level</a:t>
            </a:r>
          </a:p>
        </p:txBody>
      </p:sp>
    </p:spTree>
    <p:extLst>
      <p:ext uri="{BB962C8B-B14F-4D97-AF65-F5344CB8AC3E}">
        <p14:creationId xmlns:p14="http://schemas.microsoft.com/office/powerpoint/2010/main" val="269485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389">
          <p15:clr>
            <a:srgbClr val="FBAE40"/>
          </p15:clr>
        </p15:guide>
        <p15:guide id="14" pos="275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332CD06C-42C1-4DF5-AEBC-2DBE2DAFBA10}"/>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76E05CA3-D21A-42E0-A63A-D375E1C1E26E}"/>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324"/>
              </a:solidFill>
              <a:effectLst/>
              <a:uLnTx/>
              <a:uFillTx/>
              <a:latin typeface="Futura Std Light"/>
              <a:ea typeface="+mn-ea"/>
              <a:cs typeface="+mn-cs"/>
              <a:sym typeface="Futura Std Light"/>
            </a:endParaRPr>
          </a:p>
        </p:txBody>
      </p:sp>
      <p:pic>
        <p:nvPicPr>
          <p:cNvPr id="9" name="Picture 8">
            <a:extLst>
              <a:ext uri="{FF2B5EF4-FFF2-40B4-BE49-F238E27FC236}">
                <a16:creationId xmlns:a16="http://schemas.microsoft.com/office/drawing/2014/main" id="{9234F0ED-53FA-453F-AAA8-F2EA2B5748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70032" y="728148"/>
            <a:ext cx="3024336" cy="996252"/>
          </a:xfrm>
          <a:prstGeom prst="rect">
            <a:avLst/>
          </a:prstGeom>
        </p:spPr>
      </p:pic>
      <p:sp>
        <p:nvSpPr>
          <p:cNvPr id="10" name="Freeform: Shape 9">
            <a:extLst>
              <a:ext uri="{FF2B5EF4-FFF2-40B4-BE49-F238E27FC236}">
                <a16:creationId xmlns:a16="http://schemas.microsoft.com/office/drawing/2014/main" id="{7B9E9ED6-D0E9-4818-A55E-FEFC2F0CD672}"/>
              </a:ext>
            </a:extLst>
          </p:cNvPr>
          <p:cNvSpPr/>
          <p:nvPr userDrawn="1"/>
        </p:nvSpPr>
        <p:spPr>
          <a:xfrm>
            <a:off x="0" y="0"/>
            <a:ext cx="12192000" cy="6858000"/>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838800" y="2350800"/>
            <a:ext cx="9144000" cy="2387600"/>
          </a:xfrm>
        </p:spPr>
        <p:txBody>
          <a:bodyPr anchor="b"/>
          <a:lstStyle>
            <a:lvl1pPr algn="l">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838800" y="4899600"/>
            <a:ext cx="9144000" cy="626400"/>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11335871" y="6230847"/>
            <a:ext cx="576108" cy="365125"/>
          </a:xfrm>
        </p:spPr>
        <p:txBody>
          <a:bodyPr/>
          <a:lstStyle>
            <a:lvl1pPr>
              <a:defRPr>
                <a:solidFill>
                  <a:schemeClr val="bg1"/>
                </a:solidFill>
              </a:defRPr>
            </a:lvl1pPr>
          </a:lstStyle>
          <a:p>
            <a:fld id="{4EC81F68-4976-451A-B2E9-79BCBD2F70CC}" type="slidenum">
              <a:rPr lang="en-AU" smtClean="0"/>
              <a:pPr/>
              <a:t>‹#›</a:t>
            </a:fld>
            <a:endParaRPr lang="en-AU" dirty="0"/>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9478496" y="6230847"/>
            <a:ext cx="1736066" cy="365125"/>
          </a:xfrm>
        </p:spPr>
        <p:txBody>
          <a:bodyPr/>
          <a:lstStyle>
            <a:lvl1pPr>
              <a:defRPr>
                <a:solidFill>
                  <a:schemeClr val="bg1"/>
                </a:solidFill>
              </a:defRPr>
            </a:lvl1pPr>
          </a:lstStyle>
          <a:p>
            <a:fld id="{DB25E40E-9DF4-47B5-BAB8-388FDD99D59B}" type="datetimeFigureOut">
              <a:rPr lang="en-AU" smtClean="0"/>
              <a:pPr/>
              <a:t>18/02/2021</a:t>
            </a:fld>
            <a:endParaRPr lang="en-AU" dirty="0"/>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4020670" y="6230847"/>
            <a:ext cx="5336509" cy="365125"/>
          </a:xfrm>
        </p:spPr>
        <p:txBody>
          <a:bodyPr/>
          <a:lstStyle>
            <a:lvl1pPr>
              <a:defRPr>
                <a:solidFill>
                  <a:schemeClr val="bg1"/>
                </a:solidFill>
              </a:defRPr>
            </a:lvl1pPr>
          </a:lstStyle>
          <a:p>
            <a:endParaRPr lang="en-AU" dirty="0"/>
          </a:p>
        </p:txBody>
      </p:sp>
    </p:spTree>
    <p:extLst>
      <p:ext uri="{BB962C8B-B14F-4D97-AF65-F5344CB8AC3E}">
        <p14:creationId xmlns:p14="http://schemas.microsoft.com/office/powerpoint/2010/main" val="4176217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dirty="0"/>
          </a:p>
        </p:txBody>
      </p:sp>
      <p:sp>
        <p:nvSpPr>
          <p:cNvPr id="9" name="Text Placeholder 8">
            <a:extLst>
              <a:ext uri="{FF2B5EF4-FFF2-40B4-BE49-F238E27FC236}">
                <a16:creationId xmlns:a16="http://schemas.microsoft.com/office/drawing/2014/main" id="{1F1E3B37-D501-42E3-9623-5B5A892FD8A7}"/>
              </a:ext>
            </a:extLst>
          </p:cNvPr>
          <p:cNvSpPr>
            <a:spLocks noGrp="1"/>
          </p:cNvSpPr>
          <p:nvPr>
            <p:ph type="body" sz="quarter" idx="13"/>
          </p:nvPr>
        </p:nvSpPr>
        <p:spPr>
          <a:xfrm>
            <a:off x="4201200" y="457200"/>
            <a:ext cx="7725600" cy="5626800"/>
          </a:xfrm>
        </p:spPr>
        <p:txBody>
          <a:bodyPr/>
          <a:lstStyle>
            <a:lvl1pPr marL="450850" indent="-4508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3" name="Picture 12">
            <a:extLst>
              <a:ext uri="{FF2B5EF4-FFF2-40B4-BE49-F238E27FC236}">
                <a16:creationId xmlns:a16="http://schemas.microsoft.com/office/drawing/2014/main" id="{9F9633F8-3251-4EEB-A1BB-AE6989B46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2861746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dirty="0"/>
          </a:p>
        </p:txBody>
      </p:sp>
    </p:spTree>
    <p:extLst>
      <p:ext uri="{BB962C8B-B14F-4D97-AF65-F5344CB8AC3E}">
        <p14:creationId xmlns:p14="http://schemas.microsoft.com/office/powerpoint/2010/main" val="1778071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DB25E40E-9DF4-47B5-BAB8-388FDD99D59B}" type="datetimeFigureOut">
              <a:rPr lang="en-AU" smtClean="0"/>
              <a:pPr/>
              <a:t>18/02/2021</a:t>
            </a:fld>
            <a:endParaRPr lang="en-AU" dirty="0"/>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dirty="0"/>
          </a:p>
        </p:txBody>
      </p:sp>
      <p:pic>
        <p:nvPicPr>
          <p:cNvPr id="9" name="Picture 8">
            <a:extLst>
              <a:ext uri="{FF2B5EF4-FFF2-40B4-BE49-F238E27FC236}">
                <a16:creationId xmlns:a16="http://schemas.microsoft.com/office/drawing/2014/main" id="{10290B17-B974-464F-8842-968877D087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10193516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35528" y="1825625"/>
            <a:ext cx="5756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6172200" y="1825625"/>
            <a:ext cx="57577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dirty="0"/>
          </a:p>
        </p:txBody>
      </p:sp>
    </p:spTree>
    <p:extLst>
      <p:ext uri="{BB962C8B-B14F-4D97-AF65-F5344CB8AC3E}">
        <p14:creationId xmlns:p14="http://schemas.microsoft.com/office/powerpoint/2010/main" val="3454757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r>
              <a:rPr lang="en-AU"/>
              <a:t>EM&amp;S Program of Work Mini Workshop Outputs</a:t>
            </a:r>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414727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34000" y="136800"/>
            <a:ext cx="9003600" cy="118800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34000" y="1681163"/>
            <a:ext cx="5763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34000" y="2505075"/>
            <a:ext cx="576357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6172200" y="1681163"/>
            <a:ext cx="5763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6172200" y="2505075"/>
            <a:ext cx="57636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dirty="0"/>
          </a:p>
        </p:txBody>
      </p:sp>
    </p:spTree>
    <p:extLst>
      <p:ext uri="{BB962C8B-B14F-4D97-AF65-F5344CB8AC3E}">
        <p14:creationId xmlns:p14="http://schemas.microsoft.com/office/powerpoint/2010/main" val="3328996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dirty="0"/>
          </a:p>
        </p:txBody>
      </p:sp>
    </p:spTree>
    <p:extLst>
      <p:ext uri="{BB962C8B-B14F-4D97-AF65-F5344CB8AC3E}">
        <p14:creationId xmlns:p14="http://schemas.microsoft.com/office/powerpoint/2010/main" val="183337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dirty="0"/>
          </a:p>
        </p:txBody>
      </p:sp>
    </p:spTree>
    <p:extLst>
      <p:ext uri="{BB962C8B-B14F-4D97-AF65-F5344CB8AC3E}">
        <p14:creationId xmlns:p14="http://schemas.microsoft.com/office/powerpoint/2010/main" val="3816332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4201812" y="457200"/>
            <a:ext cx="7724987" cy="562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66400" y="3117600"/>
            <a:ext cx="3315600" cy="1846800"/>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dirty="0"/>
          </a:p>
        </p:txBody>
      </p:sp>
      <p:pic>
        <p:nvPicPr>
          <p:cNvPr id="12" name="Picture 11">
            <a:extLst>
              <a:ext uri="{FF2B5EF4-FFF2-40B4-BE49-F238E27FC236}">
                <a16:creationId xmlns:a16="http://schemas.microsoft.com/office/drawing/2014/main" id="{3CBDB7B8-31EA-4E99-B71D-922F603F3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1212029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userDrawn="1"/>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4201812" y="457200"/>
            <a:ext cx="7724987" cy="562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AU" dirty="0"/>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66400" y="3117600"/>
            <a:ext cx="3315600" cy="1846800"/>
          </a:xfrm>
        </p:spPr>
        <p:txBody>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dirty="0"/>
          </a:p>
        </p:txBody>
      </p:sp>
      <p:pic>
        <p:nvPicPr>
          <p:cNvPr id="11" name="Picture 10">
            <a:extLst>
              <a:ext uri="{FF2B5EF4-FFF2-40B4-BE49-F238E27FC236}">
                <a16:creationId xmlns:a16="http://schemas.microsoft.com/office/drawing/2014/main" id="{7B94471A-234C-42ED-A5ED-0798319382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471440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accent2"/>
        </a:solidFill>
        <a:effectLst/>
      </p:bgPr>
    </p:bg>
    <p:spTree>
      <p:nvGrpSpPr>
        <p:cNvPr id="1" name=""/>
        <p:cNvGrpSpPr/>
        <p:nvPr/>
      </p:nvGrpSpPr>
      <p:grpSpPr>
        <a:xfrm>
          <a:off x="0" y="0"/>
          <a:ext cx="0" cy="0"/>
          <a:chOff x="0" y="0"/>
          <a:chExt cx="0" cy="0"/>
        </a:xfrm>
      </p:grpSpPr>
      <p:sp>
        <p:nvSpPr>
          <p:cNvPr id="9" name="Freeform 15">
            <a:extLst>
              <a:ext uri="{FF2B5EF4-FFF2-40B4-BE49-F238E27FC236}">
                <a16:creationId xmlns:a16="http://schemas.microsoft.com/office/drawing/2014/main" id="{A60732D9-43AE-45F7-B226-98D000B102F6}"/>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324"/>
              </a:solidFill>
              <a:effectLst/>
              <a:uLnTx/>
              <a:uFillTx/>
              <a:latin typeface="Futura Std Light"/>
              <a:ea typeface="+mn-ea"/>
              <a:cs typeface="+mn-cs"/>
              <a:sym typeface="Futura Std Light"/>
            </a:endParaRPr>
          </a:p>
        </p:txBody>
      </p:sp>
      <p:sp>
        <p:nvSpPr>
          <p:cNvPr id="10" name="Freeform 16">
            <a:extLst>
              <a:ext uri="{FF2B5EF4-FFF2-40B4-BE49-F238E27FC236}">
                <a16:creationId xmlns:a16="http://schemas.microsoft.com/office/drawing/2014/main" id="{20B52A3C-76FF-428B-9F8F-F455D362E761}"/>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324"/>
              </a:solidFill>
              <a:effectLst/>
              <a:uLnTx/>
              <a:uFillTx/>
              <a:latin typeface="Futura Std Light"/>
              <a:ea typeface="+mn-ea"/>
              <a:cs typeface="+mn-cs"/>
              <a:sym typeface="Futura Std Light"/>
            </a:endParaRPr>
          </a:p>
        </p:txBody>
      </p:sp>
      <p:pic>
        <p:nvPicPr>
          <p:cNvPr id="7" name="Picture 6">
            <a:extLst>
              <a:ext uri="{FF2B5EF4-FFF2-40B4-BE49-F238E27FC236}">
                <a16:creationId xmlns:a16="http://schemas.microsoft.com/office/drawing/2014/main" id="{D7659222-D08F-45A0-BBAE-5F79E3B459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3232" y="2729735"/>
            <a:ext cx="4245537" cy="1398530"/>
          </a:xfrm>
          <a:prstGeom prst="rect">
            <a:avLst/>
          </a:prstGeom>
        </p:spPr>
      </p:pic>
    </p:spTree>
    <p:extLst>
      <p:ext uri="{BB962C8B-B14F-4D97-AF65-F5344CB8AC3E}">
        <p14:creationId xmlns:p14="http://schemas.microsoft.com/office/powerpoint/2010/main" val="31475675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332CD06C-42C1-4DF5-AEBC-2DBE2DAFBA10}"/>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76E05CA3-D21A-42E0-A63A-D375E1C1E26E}"/>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324"/>
              </a:solidFill>
              <a:effectLst/>
              <a:uLnTx/>
              <a:uFillTx/>
              <a:latin typeface="Futura Std Light"/>
              <a:ea typeface="+mn-ea"/>
              <a:cs typeface="+mn-cs"/>
              <a:sym typeface="Futura Std Light"/>
            </a:endParaRPr>
          </a:p>
        </p:txBody>
      </p:sp>
      <p:pic>
        <p:nvPicPr>
          <p:cNvPr id="9" name="Picture 8">
            <a:extLst>
              <a:ext uri="{FF2B5EF4-FFF2-40B4-BE49-F238E27FC236}">
                <a16:creationId xmlns:a16="http://schemas.microsoft.com/office/drawing/2014/main" id="{9234F0ED-53FA-453F-AAA8-F2EA2B574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0032" y="728148"/>
            <a:ext cx="3024336" cy="996252"/>
          </a:xfrm>
          <a:prstGeom prst="rect">
            <a:avLst/>
          </a:prstGeom>
        </p:spPr>
      </p:pic>
      <p:sp>
        <p:nvSpPr>
          <p:cNvPr id="10" name="Freeform: Shape 9">
            <a:extLst>
              <a:ext uri="{FF2B5EF4-FFF2-40B4-BE49-F238E27FC236}">
                <a16:creationId xmlns:a16="http://schemas.microsoft.com/office/drawing/2014/main" id="{7B9E9ED6-D0E9-4818-A55E-FEFC2F0CD672}"/>
              </a:ext>
            </a:extLst>
          </p:cNvPr>
          <p:cNvSpPr/>
          <p:nvPr/>
        </p:nvSpPr>
        <p:spPr>
          <a:xfrm>
            <a:off x="0" y="0"/>
            <a:ext cx="12192000" cy="6858000"/>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838800" y="2350800"/>
            <a:ext cx="9144000" cy="2387600"/>
          </a:xfrm>
        </p:spPr>
        <p:txBody>
          <a:bodyPr anchor="b"/>
          <a:lstStyle>
            <a:lvl1pPr algn="l">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838800" y="4899600"/>
            <a:ext cx="9144000" cy="626400"/>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11335871" y="6230847"/>
            <a:ext cx="576108" cy="365125"/>
          </a:xfrm>
        </p:spPr>
        <p:txBody>
          <a:bodyPr/>
          <a:lstStyle>
            <a:lvl1pPr>
              <a:defRPr>
                <a:solidFill>
                  <a:schemeClr val="bg1"/>
                </a:solidFill>
              </a:defRPr>
            </a:lvl1pPr>
          </a:lstStyle>
          <a:p>
            <a:fld id="{4EC81F68-4976-451A-B2E9-79BCBD2F70CC}" type="slidenum">
              <a:rPr lang="en-AU" smtClean="0"/>
              <a:pPr/>
              <a:t>‹#›</a:t>
            </a:fld>
            <a:endParaRPr lang="en-AU" dirty="0"/>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9478496" y="6230847"/>
            <a:ext cx="1736066" cy="365125"/>
          </a:xfrm>
        </p:spPr>
        <p:txBody>
          <a:bodyPr/>
          <a:lstStyle>
            <a:lvl1pPr>
              <a:defRPr>
                <a:solidFill>
                  <a:schemeClr val="bg1"/>
                </a:solidFill>
              </a:defRPr>
            </a:lvl1pPr>
          </a:lstStyle>
          <a:p>
            <a:fld id="{DB25E40E-9DF4-47B5-BAB8-388FDD99D59B}" type="datetimeFigureOut">
              <a:rPr lang="en-AU" smtClean="0"/>
              <a:pPr/>
              <a:t>18/02/2021</a:t>
            </a:fld>
            <a:endParaRPr lang="en-AU" dirty="0"/>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4020670" y="6230847"/>
            <a:ext cx="5336509" cy="365125"/>
          </a:xfrm>
        </p:spPr>
        <p:txBody>
          <a:bodyPr/>
          <a:lstStyle>
            <a:lvl1pPr>
              <a:defRPr>
                <a:solidFill>
                  <a:schemeClr val="bg1"/>
                </a:solidFill>
              </a:defRPr>
            </a:lvl1pPr>
          </a:lstStyle>
          <a:p>
            <a:endParaRPr lang="en-AU" dirty="0"/>
          </a:p>
        </p:txBody>
      </p:sp>
    </p:spTree>
    <p:extLst>
      <p:ext uri="{BB962C8B-B14F-4D97-AF65-F5344CB8AC3E}">
        <p14:creationId xmlns:p14="http://schemas.microsoft.com/office/powerpoint/2010/main" val="13506114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dirty="0"/>
          </a:p>
        </p:txBody>
      </p:sp>
      <p:sp>
        <p:nvSpPr>
          <p:cNvPr id="9" name="Text Placeholder 8">
            <a:extLst>
              <a:ext uri="{FF2B5EF4-FFF2-40B4-BE49-F238E27FC236}">
                <a16:creationId xmlns:a16="http://schemas.microsoft.com/office/drawing/2014/main" id="{1F1E3B37-D501-42E3-9623-5B5A892FD8A7}"/>
              </a:ext>
            </a:extLst>
          </p:cNvPr>
          <p:cNvSpPr>
            <a:spLocks noGrp="1"/>
          </p:cNvSpPr>
          <p:nvPr>
            <p:ph type="body" sz="quarter" idx="13"/>
          </p:nvPr>
        </p:nvSpPr>
        <p:spPr>
          <a:xfrm>
            <a:off x="4201200" y="457200"/>
            <a:ext cx="7725600" cy="5626800"/>
          </a:xfrm>
        </p:spPr>
        <p:txBody>
          <a:bodyPr/>
          <a:lstStyle>
            <a:lvl1pPr marL="450850" indent="-4508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3" name="Picture 12">
            <a:extLst>
              <a:ext uri="{FF2B5EF4-FFF2-40B4-BE49-F238E27FC236}">
                <a16:creationId xmlns:a16="http://schemas.microsoft.com/office/drawing/2014/main" id="{9F9633F8-3251-4EEB-A1BB-AE6989B46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656948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dirty="0"/>
          </a:p>
        </p:txBody>
      </p:sp>
    </p:spTree>
    <p:extLst>
      <p:ext uri="{BB962C8B-B14F-4D97-AF65-F5344CB8AC3E}">
        <p14:creationId xmlns:p14="http://schemas.microsoft.com/office/powerpoint/2010/main" val="19719368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DB25E40E-9DF4-47B5-BAB8-388FDD99D59B}" type="datetimeFigureOut">
              <a:rPr lang="en-AU" smtClean="0"/>
              <a:pPr/>
              <a:t>18/02/2021</a:t>
            </a:fld>
            <a:endParaRPr lang="en-AU" dirty="0"/>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dirty="0"/>
          </a:p>
        </p:txBody>
      </p:sp>
      <p:pic>
        <p:nvPicPr>
          <p:cNvPr id="9" name="Picture 8">
            <a:extLst>
              <a:ext uri="{FF2B5EF4-FFF2-40B4-BE49-F238E27FC236}">
                <a16:creationId xmlns:a16="http://schemas.microsoft.com/office/drawing/2014/main" id="{10290B17-B974-464F-8842-968877D08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803433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DB25E40E-9DF4-47B5-BAB8-388FDD99D59B}" type="datetimeFigureOut">
              <a:rPr lang="en-AU" smtClean="0"/>
              <a:pPr/>
              <a:t>18/02/2021</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8" name="Picture 7">
            <a:extLst>
              <a:ext uri="{FF2B5EF4-FFF2-40B4-BE49-F238E27FC236}">
                <a16:creationId xmlns:a16="http://schemas.microsoft.com/office/drawing/2014/main" id="{62E8AF74-739C-4C52-898D-B13C55604F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70032" y="728148"/>
            <a:ext cx="3024336" cy="996252"/>
          </a:xfrm>
          <a:prstGeom prst="rect">
            <a:avLst/>
          </a:prstGeom>
        </p:spPr>
      </p:pic>
      <p:grpSp>
        <p:nvGrpSpPr>
          <p:cNvPr id="10" name="Group 9">
            <a:extLst>
              <a:ext uri="{FF2B5EF4-FFF2-40B4-BE49-F238E27FC236}">
                <a16:creationId xmlns:a16="http://schemas.microsoft.com/office/drawing/2014/main" id="{A348918F-8BCA-4130-8B72-65CADA491EBF}"/>
              </a:ext>
            </a:extLst>
          </p:cNvPr>
          <p:cNvGrpSpPr/>
          <p:nvPr userDrawn="1"/>
        </p:nvGrpSpPr>
        <p:grpSpPr>
          <a:xfrm>
            <a:off x="-2935513" y="4064389"/>
            <a:ext cx="15659100" cy="3693368"/>
            <a:chOff x="-2935513" y="4064389"/>
            <a:chExt cx="15659100" cy="3693368"/>
          </a:xfrm>
        </p:grpSpPr>
        <p:sp>
          <p:nvSpPr>
            <p:cNvPr id="11" name="Freeform 15">
              <a:extLst>
                <a:ext uri="{FF2B5EF4-FFF2-40B4-BE49-F238E27FC236}">
                  <a16:creationId xmlns:a16="http://schemas.microsoft.com/office/drawing/2014/main" id="{25F42E78-AEA2-464E-8E8C-8CAF6B008DF7}"/>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2" name="Freeform 16">
              <a:extLst>
                <a:ext uri="{FF2B5EF4-FFF2-40B4-BE49-F238E27FC236}">
                  <a16:creationId xmlns:a16="http://schemas.microsoft.com/office/drawing/2014/main" id="{043108C0-4CA1-4E8E-A0E6-E3CF2F1AFFA2}"/>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Tree>
    <p:extLst>
      <p:ext uri="{BB962C8B-B14F-4D97-AF65-F5344CB8AC3E}">
        <p14:creationId xmlns:p14="http://schemas.microsoft.com/office/powerpoint/2010/main" val="211453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35528" y="1825625"/>
            <a:ext cx="57564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6172200" y="1825625"/>
            <a:ext cx="575770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dirty="0"/>
          </a:p>
        </p:txBody>
      </p:sp>
    </p:spTree>
    <p:extLst>
      <p:ext uri="{BB962C8B-B14F-4D97-AF65-F5344CB8AC3E}">
        <p14:creationId xmlns:p14="http://schemas.microsoft.com/office/powerpoint/2010/main" val="22146035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34000" y="136800"/>
            <a:ext cx="9003600" cy="118800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34000" y="1681163"/>
            <a:ext cx="5763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34000" y="2505075"/>
            <a:ext cx="576357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6172200" y="1681163"/>
            <a:ext cx="5763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6172200" y="2505075"/>
            <a:ext cx="5763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dirty="0"/>
          </a:p>
        </p:txBody>
      </p:sp>
    </p:spTree>
    <p:extLst>
      <p:ext uri="{BB962C8B-B14F-4D97-AF65-F5344CB8AC3E}">
        <p14:creationId xmlns:p14="http://schemas.microsoft.com/office/powerpoint/2010/main" val="3434888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dirty="0"/>
          </a:p>
        </p:txBody>
      </p:sp>
    </p:spTree>
    <p:extLst>
      <p:ext uri="{BB962C8B-B14F-4D97-AF65-F5344CB8AC3E}">
        <p14:creationId xmlns:p14="http://schemas.microsoft.com/office/powerpoint/2010/main" val="33274883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dirty="0"/>
          </a:p>
        </p:txBody>
      </p:sp>
    </p:spTree>
    <p:extLst>
      <p:ext uri="{BB962C8B-B14F-4D97-AF65-F5344CB8AC3E}">
        <p14:creationId xmlns:p14="http://schemas.microsoft.com/office/powerpoint/2010/main" val="1769729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4201812" y="457200"/>
            <a:ext cx="7724987" cy="562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66400" y="3117600"/>
            <a:ext cx="3315600" cy="1846800"/>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dirty="0"/>
          </a:p>
        </p:txBody>
      </p:sp>
      <p:pic>
        <p:nvPicPr>
          <p:cNvPr id="12" name="Picture 11">
            <a:extLst>
              <a:ext uri="{FF2B5EF4-FFF2-40B4-BE49-F238E27FC236}">
                <a16:creationId xmlns:a16="http://schemas.microsoft.com/office/drawing/2014/main" id="{3CBDB7B8-31EA-4E99-B71D-922F603F3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27274022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4201812" y="457200"/>
            <a:ext cx="7724987" cy="562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AU" dirty="0"/>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66400" y="3117600"/>
            <a:ext cx="3315600" cy="1846800"/>
          </a:xfrm>
        </p:spPr>
        <p:txBody>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DB25E40E-9DF4-47B5-BAB8-388FDD99D59B}" type="datetimeFigureOut">
              <a:rPr lang="en-AU" smtClean="0"/>
              <a:t>18/02/2021</a:t>
            </a:fld>
            <a:endParaRPr lang="en-AU" dirty="0"/>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dirty="0"/>
          </a:p>
        </p:txBody>
      </p:sp>
      <p:pic>
        <p:nvPicPr>
          <p:cNvPr id="11" name="Picture 10">
            <a:extLst>
              <a:ext uri="{FF2B5EF4-FFF2-40B4-BE49-F238E27FC236}">
                <a16:creationId xmlns:a16="http://schemas.microsoft.com/office/drawing/2014/main" id="{7B94471A-234C-42ED-A5ED-079831938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27451176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Final Slide">
    <p:bg>
      <p:bgPr>
        <a:solidFill>
          <a:schemeClr val="accent2"/>
        </a:solidFill>
        <a:effectLst/>
      </p:bgPr>
    </p:bg>
    <p:spTree>
      <p:nvGrpSpPr>
        <p:cNvPr id="1" name=""/>
        <p:cNvGrpSpPr/>
        <p:nvPr/>
      </p:nvGrpSpPr>
      <p:grpSpPr>
        <a:xfrm>
          <a:off x="0" y="0"/>
          <a:ext cx="0" cy="0"/>
          <a:chOff x="0" y="0"/>
          <a:chExt cx="0" cy="0"/>
        </a:xfrm>
      </p:grpSpPr>
      <p:sp>
        <p:nvSpPr>
          <p:cNvPr id="9" name="Freeform 15">
            <a:extLst>
              <a:ext uri="{FF2B5EF4-FFF2-40B4-BE49-F238E27FC236}">
                <a16:creationId xmlns:a16="http://schemas.microsoft.com/office/drawing/2014/main" id="{A60732D9-43AE-45F7-B226-98D000B102F6}"/>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324"/>
              </a:solidFill>
              <a:effectLst/>
              <a:uLnTx/>
              <a:uFillTx/>
              <a:latin typeface="Futura Std Light"/>
              <a:ea typeface="+mn-ea"/>
              <a:cs typeface="+mn-cs"/>
              <a:sym typeface="Futura Std Light"/>
            </a:endParaRPr>
          </a:p>
        </p:txBody>
      </p:sp>
      <p:sp>
        <p:nvSpPr>
          <p:cNvPr id="10" name="Freeform 16">
            <a:extLst>
              <a:ext uri="{FF2B5EF4-FFF2-40B4-BE49-F238E27FC236}">
                <a16:creationId xmlns:a16="http://schemas.microsoft.com/office/drawing/2014/main" id="{20B52A3C-76FF-428B-9F8F-F455D362E761}"/>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324"/>
              </a:solidFill>
              <a:effectLst/>
              <a:uLnTx/>
              <a:uFillTx/>
              <a:latin typeface="Futura Std Light"/>
              <a:ea typeface="+mn-ea"/>
              <a:cs typeface="+mn-cs"/>
              <a:sym typeface="Futura Std Light"/>
            </a:endParaRPr>
          </a:p>
        </p:txBody>
      </p:sp>
      <p:pic>
        <p:nvPicPr>
          <p:cNvPr id="7" name="Picture 6">
            <a:extLst>
              <a:ext uri="{FF2B5EF4-FFF2-40B4-BE49-F238E27FC236}">
                <a16:creationId xmlns:a16="http://schemas.microsoft.com/office/drawing/2014/main" id="{D7659222-D08F-45A0-BBAE-5F79E3B45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232" y="2729735"/>
            <a:ext cx="4245537" cy="1398530"/>
          </a:xfrm>
          <a:prstGeom prst="rect">
            <a:avLst/>
          </a:prstGeom>
        </p:spPr>
      </p:pic>
    </p:spTree>
    <p:extLst>
      <p:ext uri="{BB962C8B-B14F-4D97-AF65-F5344CB8AC3E}">
        <p14:creationId xmlns:p14="http://schemas.microsoft.com/office/powerpoint/2010/main" val="6222320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332CD06C-42C1-4DF5-AEBC-2DBE2DAFBA10}"/>
              </a:ext>
            </a:extLst>
          </p:cNvPr>
          <p:cNvSpPr>
            <a:spLocks/>
          </p:cNvSpPr>
          <p:nvPr userDrawn="1"/>
        </p:nvSpPr>
        <p:spPr bwMode="auto">
          <a:xfrm flipH="1">
            <a:off x="-2935513" y="4332454"/>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76E05CA3-D21A-42E0-A63A-D375E1C1E26E}"/>
              </a:ext>
            </a:extLst>
          </p:cNvPr>
          <p:cNvSpPr>
            <a:spLocks/>
          </p:cNvSpPr>
          <p:nvPr userDrawn="1"/>
        </p:nvSpPr>
        <p:spPr bwMode="auto">
          <a:xfrm flipH="1">
            <a:off x="6738333" y="4230638"/>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pic>
        <p:nvPicPr>
          <p:cNvPr id="9" name="Picture 8">
            <a:extLst>
              <a:ext uri="{FF2B5EF4-FFF2-40B4-BE49-F238E27FC236}">
                <a16:creationId xmlns:a16="http://schemas.microsoft.com/office/drawing/2014/main" id="{9234F0ED-53FA-453F-AAA8-F2EA2B5748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70032" y="728148"/>
            <a:ext cx="3024336" cy="996252"/>
          </a:xfrm>
          <a:prstGeom prst="rect">
            <a:avLst/>
          </a:prstGeom>
        </p:spPr>
      </p:pic>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838800" y="2350800"/>
            <a:ext cx="9144000" cy="2387600"/>
          </a:xfrm>
        </p:spPr>
        <p:txBody>
          <a:bodyPr anchor="b"/>
          <a:lstStyle>
            <a:lvl1pPr algn="l">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838800" y="4899600"/>
            <a:ext cx="9144000" cy="626400"/>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11335871" y="6230847"/>
            <a:ext cx="576108" cy="365125"/>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9478496" y="6230847"/>
            <a:ext cx="1736066" cy="365125"/>
          </a:xfrm>
        </p:spPr>
        <p:txBody>
          <a:bodyPr/>
          <a:lstStyle>
            <a:lvl1pPr>
              <a:defRPr>
                <a:solidFill>
                  <a:schemeClr val="bg1"/>
                </a:solidFill>
              </a:defRPr>
            </a:lvl1pPr>
          </a:lstStyle>
          <a:p>
            <a:fld id="{DB25E40E-9DF4-47B5-BAB8-388FDD99D59B}" type="datetimeFigureOut">
              <a:rPr lang="en-AU" smtClean="0"/>
              <a:pPr/>
              <a:t>18/02/2021</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4020670" y="6230847"/>
            <a:ext cx="5336509" cy="365125"/>
          </a:xfrm>
        </p:spPr>
        <p:txBody>
          <a:bodyPr/>
          <a:lstStyle>
            <a:lvl1pPr>
              <a:defRPr>
                <a:solidFill>
                  <a:schemeClr val="bg1"/>
                </a:solidFill>
              </a:defRPr>
            </a:lvl1pPr>
          </a:lstStyle>
          <a:p>
            <a:endParaRPr lang="en-AU"/>
          </a:p>
        </p:txBody>
      </p:sp>
    </p:spTree>
    <p:extLst>
      <p:ext uri="{BB962C8B-B14F-4D97-AF65-F5344CB8AC3E}">
        <p14:creationId xmlns:p14="http://schemas.microsoft.com/office/powerpoint/2010/main" val="6133834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1F1E3B37-D501-42E3-9623-5B5A892FD8A7}"/>
              </a:ext>
            </a:extLst>
          </p:cNvPr>
          <p:cNvSpPr>
            <a:spLocks noGrp="1"/>
          </p:cNvSpPr>
          <p:nvPr>
            <p:ph type="body" sz="quarter" idx="13"/>
          </p:nvPr>
        </p:nvSpPr>
        <p:spPr>
          <a:xfrm>
            <a:off x="4201200" y="457200"/>
            <a:ext cx="7725600" cy="5626800"/>
          </a:xfrm>
        </p:spPr>
        <p:txBody>
          <a:bodyPr/>
          <a:lstStyle>
            <a:lvl1pPr marL="450850" indent="-4508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3" name="Picture 12">
            <a:extLst>
              <a:ext uri="{FF2B5EF4-FFF2-40B4-BE49-F238E27FC236}">
                <a16:creationId xmlns:a16="http://schemas.microsoft.com/office/drawing/2014/main" id="{9F9633F8-3251-4EEB-A1BB-AE6989B46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3644567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362870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35528" y="1825625"/>
            <a:ext cx="57564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6172200" y="1825625"/>
            <a:ext cx="575770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868755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DB25E40E-9DF4-47B5-BAB8-388FDD99D59B}" type="datetimeFigureOut">
              <a:rPr lang="en-AU" smtClean="0"/>
              <a:pPr/>
              <a:t>18/02/2021</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9" name="Picture 8">
            <a:extLst>
              <a:ext uri="{FF2B5EF4-FFF2-40B4-BE49-F238E27FC236}">
                <a16:creationId xmlns:a16="http://schemas.microsoft.com/office/drawing/2014/main" id="{10290B17-B974-464F-8842-968877D087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36406230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35528" y="1825625"/>
            <a:ext cx="57564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6172200" y="1825625"/>
            <a:ext cx="575770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2340649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34000" y="136800"/>
            <a:ext cx="9003600" cy="118800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34000" y="1681163"/>
            <a:ext cx="5763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34000" y="2505075"/>
            <a:ext cx="576357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6172200" y="1681163"/>
            <a:ext cx="5763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6172200" y="2505075"/>
            <a:ext cx="5763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2123329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4196507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1011663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4201812" y="457200"/>
            <a:ext cx="7724987" cy="562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66400" y="3117600"/>
            <a:ext cx="3315600" cy="1846800"/>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12" name="Picture 11">
            <a:extLst>
              <a:ext uri="{FF2B5EF4-FFF2-40B4-BE49-F238E27FC236}">
                <a16:creationId xmlns:a16="http://schemas.microsoft.com/office/drawing/2014/main" id="{3CBDB7B8-31EA-4E99-B71D-922F603F3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16242292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userDrawn="1"/>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4201812" y="457200"/>
            <a:ext cx="7724987" cy="562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66400" y="3117600"/>
            <a:ext cx="3315600" cy="1846800"/>
          </a:xfrm>
        </p:spPr>
        <p:txBody>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11" name="Picture 10">
            <a:extLst>
              <a:ext uri="{FF2B5EF4-FFF2-40B4-BE49-F238E27FC236}">
                <a16:creationId xmlns:a16="http://schemas.microsoft.com/office/drawing/2014/main" id="{7B94471A-234C-42ED-A5ED-0798319382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14146989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accent2"/>
        </a:solidFill>
        <a:effectLst/>
      </p:bgPr>
    </p:bg>
    <p:spTree>
      <p:nvGrpSpPr>
        <p:cNvPr id="1" name=""/>
        <p:cNvGrpSpPr/>
        <p:nvPr/>
      </p:nvGrpSpPr>
      <p:grpSpPr>
        <a:xfrm>
          <a:off x="0" y="0"/>
          <a:ext cx="0" cy="0"/>
          <a:chOff x="0" y="0"/>
          <a:chExt cx="0" cy="0"/>
        </a:xfrm>
      </p:grpSpPr>
      <p:sp>
        <p:nvSpPr>
          <p:cNvPr id="9" name="Freeform 15">
            <a:extLst>
              <a:ext uri="{FF2B5EF4-FFF2-40B4-BE49-F238E27FC236}">
                <a16:creationId xmlns:a16="http://schemas.microsoft.com/office/drawing/2014/main" id="{A60732D9-43AE-45F7-B226-98D000B102F6}"/>
              </a:ext>
            </a:extLst>
          </p:cNvPr>
          <p:cNvSpPr>
            <a:spLocks/>
          </p:cNvSpPr>
          <p:nvPr userDrawn="1"/>
        </p:nvSpPr>
        <p:spPr bwMode="auto">
          <a:xfrm flipH="1">
            <a:off x="-2935513" y="4332453"/>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0" name="Freeform 16">
            <a:extLst>
              <a:ext uri="{FF2B5EF4-FFF2-40B4-BE49-F238E27FC236}">
                <a16:creationId xmlns:a16="http://schemas.microsoft.com/office/drawing/2014/main" id="{20B52A3C-76FF-428B-9F8F-F455D362E761}"/>
              </a:ext>
            </a:extLst>
          </p:cNvPr>
          <p:cNvSpPr>
            <a:spLocks/>
          </p:cNvSpPr>
          <p:nvPr userDrawn="1"/>
        </p:nvSpPr>
        <p:spPr bwMode="auto">
          <a:xfrm flipH="1">
            <a:off x="6738333" y="4230637"/>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pic>
        <p:nvPicPr>
          <p:cNvPr id="7" name="Picture 6">
            <a:extLst>
              <a:ext uri="{FF2B5EF4-FFF2-40B4-BE49-F238E27FC236}">
                <a16:creationId xmlns:a16="http://schemas.microsoft.com/office/drawing/2014/main" id="{D7659222-D08F-45A0-BBAE-5F79E3B459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3232" y="2729735"/>
            <a:ext cx="4245537" cy="1398530"/>
          </a:xfrm>
          <a:prstGeom prst="rect">
            <a:avLst/>
          </a:prstGeom>
        </p:spPr>
      </p:pic>
    </p:spTree>
    <p:extLst>
      <p:ext uri="{BB962C8B-B14F-4D97-AF65-F5344CB8AC3E}">
        <p14:creationId xmlns:p14="http://schemas.microsoft.com/office/powerpoint/2010/main" val="34398446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332CD06C-42C1-4DF5-AEBC-2DBE2DAFBA10}"/>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76E05CA3-D21A-42E0-A63A-D375E1C1E26E}"/>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pic>
        <p:nvPicPr>
          <p:cNvPr id="9" name="Picture 8">
            <a:extLst>
              <a:ext uri="{FF2B5EF4-FFF2-40B4-BE49-F238E27FC236}">
                <a16:creationId xmlns:a16="http://schemas.microsoft.com/office/drawing/2014/main" id="{9234F0ED-53FA-453F-AAA8-F2EA2B5748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70032" y="728148"/>
            <a:ext cx="3024336" cy="996252"/>
          </a:xfrm>
          <a:prstGeom prst="rect">
            <a:avLst/>
          </a:prstGeom>
        </p:spPr>
      </p:pic>
      <p:sp>
        <p:nvSpPr>
          <p:cNvPr id="10" name="Freeform: Shape 9">
            <a:extLst>
              <a:ext uri="{FF2B5EF4-FFF2-40B4-BE49-F238E27FC236}">
                <a16:creationId xmlns:a16="http://schemas.microsoft.com/office/drawing/2014/main" id="{7B9E9ED6-D0E9-4818-A55E-FEFC2F0CD672}"/>
              </a:ext>
            </a:extLst>
          </p:cNvPr>
          <p:cNvSpPr/>
          <p:nvPr userDrawn="1"/>
        </p:nvSpPr>
        <p:spPr>
          <a:xfrm>
            <a:off x="0" y="0"/>
            <a:ext cx="12192000" cy="6858000"/>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838800" y="2350800"/>
            <a:ext cx="9144000" cy="2387600"/>
          </a:xfrm>
        </p:spPr>
        <p:txBody>
          <a:bodyPr anchor="b"/>
          <a:lstStyle>
            <a:lvl1pPr algn="l">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838800" y="4899600"/>
            <a:ext cx="9144000" cy="626400"/>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11335871" y="6230847"/>
            <a:ext cx="576108" cy="365125"/>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9478496" y="6230847"/>
            <a:ext cx="1736066" cy="365125"/>
          </a:xfrm>
        </p:spPr>
        <p:txBody>
          <a:bodyPr/>
          <a:lstStyle>
            <a:lvl1pPr>
              <a:defRPr>
                <a:solidFill>
                  <a:schemeClr val="bg1"/>
                </a:solidFill>
              </a:defRPr>
            </a:lvl1pPr>
          </a:lstStyle>
          <a:p>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4020670" y="6230847"/>
            <a:ext cx="5336509" cy="365125"/>
          </a:xfrm>
        </p:spPr>
        <p:txBody>
          <a:bodyPr/>
          <a:lstStyle>
            <a:lvl1pPr>
              <a:defRPr>
                <a:solidFill>
                  <a:schemeClr val="bg1"/>
                </a:solidFill>
              </a:defRPr>
            </a:lvl1pPr>
          </a:lstStyle>
          <a:p>
            <a:r>
              <a:rPr lang="en-AU"/>
              <a:t>Technical and Regulatory Committee Meeting August 2019</a:t>
            </a:r>
          </a:p>
        </p:txBody>
      </p:sp>
    </p:spTree>
    <p:extLst>
      <p:ext uri="{BB962C8B-B14F-4D97-AF65-F5344CB8AC3E}">
        <p14:creationId xmlns:p14="http://schemas.microsoft.com/office/powerpoint/2010/main" val="280022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Technical and Regulatory Committee Meeting August 2019</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1F1E3B37-D501-42E3-9623-5B5A892FD8A7}"/>
              </a:ext>
            </a:extLst>
          </p:cNvPr>
          <p:cNvSpPr>
            <a:spLocks noGrp="1"/>
          </p:cNvSpPr>
          <p:nvPr>
            <p:ph type="body" sz="quarter" idx="13"/>
          </p:nvPr>
        </p:nvSpPr>
        <p:spPr>
          <a:xfrm>
            <a:off x="4201200" y="457200"/>
            <a:ext cx="7725600" cy="5626800"/>
          </a:xfrm>
        </p:spPr>
        <p:txBody>
          <a:bodyPr/>
          <a:lstStyle>
            <a:lvl1pPr marL="450850" indent="-4508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8343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34000" y="136800"/>
            <a:ext cx="9003600" cy="118800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34000" y="1681163"/>
            <a:ext cx="5763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34000" y="2505075"/>
            <a:ext cx="576357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6172200" y="1681163"/>
            <a:ext cx="5763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6172200" y="2505075"/>
            <a:ext cx="5763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r>
              <a:rPr lang="en-AU"/>
              <a:t>EM&amp;S Program of Work Mini Workshop Outputs</a:t>
            </a:r>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347927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r>
              <a:rPr lang="en-AU"/>
              <a:t>Technical and Regulatory Committee Meeting August 2019</a:t>
            </a:r>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04011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r>
              <a:rPr lang="en-AU"/>
              <a:t>Technical and Regulatory Committee Meeting August 2019</a:t>
            </a:r>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spTree>
    <p:extLst>
      <p:ext uri="{BB962C8B-B14F-4D97-AF65-F5344CB8AC3E}">
        <p14:creationId xmlns:p14="http://schemas.microsoft.com/office/powerpoint/2010/main" val="482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35528" y="1825625"/>
            <a:ext cx="57564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6172200" y="1825625"/>
            <a:ext cx="575770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r>
              <a:rPr lang="en-AU"/>
              <a:t>Technical and Regulatory Committee Meeting August 2019</a:t>
            </a:r>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47320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34000" y="136800"/>
            <a:ext cx="9003600" cy="118800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34000" y="1681163"/>
            <a:ext cx="5763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34000" y="2505075"/>
            <a:ext cx="576357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6172200" y="1681163"/>
            <a:ext cx="5763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6172200" y="2505075"/>
            <a:ext cx="5763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r>
              <a:rPr lang="en-AU"/>
              <a:t>Technical and Regulatory Committee Meeting August 2019</a:t>
            </a:r>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92174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r>
              <a:rPr lang="en-AU"/>
              <a:t>Technical and Regulatory Committee Meeting August 2019</a:t>
            </a:r>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12987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r>
              <a:rPr lang="en-AU"/>
              <a:t>Technical and Regulatory Committee Meeting August 2019</a:t>
            </a:r>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31911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4201812" y="457200"/>
            <a:ext cx="7724987" cy="562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66400" y="3117600"/>
            <a:ext cx="3315600" cy="1846800"/>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Technical and Regulatory Committee Meeting August 2019</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20270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userDrawn="1"/>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4201812" y="457200"/>
            <a:ext cx="7724987" cy="562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66400" y="3117600"/>
            <a:ext cx="3315600" cy="1846800"/>
          </a:xfrm>
        </p:spPr>
        <p:txBody>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r>
              <a:rPr lang="en-AU"/>
              <a:t>Technical and Regulatory Committee Meeting August 2019</a:t>
            </a:r>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5419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accent2"/>
        </a:solidFill>
        <a:effectLst/>
      </p:bgPr>
    </p:bg>
    <p:spTree>
      <p:nvGrpSpPr>
        <p:cNvPr id="1" name=""/>
        <p:cNvGrpSpPr/>
        <p:nvPr/>
      </p:nvGrpSpPr>
      <p:grpSpPr>
        <a:xfrm>
          <a:off x="0" y="0"/>
          <a:ext cx="0" cy="0"/>
          <a:chOff x="0" y="0"/>
          <a:chExt cx="0" cy="0"/>
        </a:xfrm>
      </p:grpSpPr>
      <p:sp>
        <p:nvSpPr>
          <p:cNvPr id="9" name="Freeform 15">
            <a:extLst>
              <a:ext uri="{FF2B5EF4-FFF2-40B4-BE49-F238E27FC236}">
                <a16:creationId xmlns:a16="http://schemas.microsoft.com/office/drawing/2014/main" id="{A60732D9-43AE-45F7-B226-98D000B102F6}"/>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0" name="Freeform 16">
            <a:extLst>
              <a:ext uri="{FF2B5EF4-FFF2-40B4-BE49-F238E27FC236}">
                <a16:creationId xmlns:a16="http://schemas.microsoft.com/office/drawing/2014/main" id="{20B52A3C-76FF-428B-9F8F-F455D362E761}"/>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pic>
        <p:nvPicPr>
          <p:cNvPr id="7" name="Picture 6">
            <a:extLst>
              <a:ext uri="{FF2B5EF4-FFF2-40B4-BE49-F238E27FC236}">
                <a16:creationId xmlns:a16="http://schemas.microsoft.com/office/drawing/2014/main" id="{D7659222-D08F-45A0-BBAE-5F79E3B459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3232" y="2729735"/>
            <a:ext cx="4245537" cy="1398530"/>
          </a:xfrm>
          <a:prstGeom prst="rect">
            <a:avLst/>
          </a:prstGeom>
        </p:spPr>
      </p:pic>
    </p:spTree>
    <p:extLst>
      <p:ext uri="{BB962C8B-B14F-4D97-AF65-F5344CB8AC3E}">
        <p14:creationId xmlns:p14="http://schemas.microsoft.com/office/powerpoint/2010/main" val="287015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chemeClr val="bg2">
                <a:lumMod val="90000"/>
              </a:schemeClr>
            </a:gs>
            <a:gs pos="100000">
              <a:schemeClr val="bg2">
                <a:lumMod val="50000"/>
              </a:schemeClr>
            </a:gs>
          </a:gsLst>
          <a:lin ang="5400000" scaled="1"/>
          <a:tileRect/>
        </a:gradFill>
        <a:effectLst/>
      </p:bgPr>
    </p:bg>
    <p:spTree>
      <p:nvGrpSpPr>
        <p:cNvPr id="1" name=""/>
        <p:cNvGrpSpPr/>
        <p:nvPr/>
      </p:nvGrpSpPr>
      <p:grpSpPr>
        <a:xfrm>
          <a:off x="0" y="0"/>
          <a:ext cx="0" cy="0"/>
          <a:chOff x="0" y="0"/>
          <a:chExt cx="0" cy="0"/>
        </a:xfrm>
      </p:grpSpPr>
      <p:pic>
        <p:nvPicPr>
          <p:cNvPr id="8" name="Picture 7" descr="A picture containing athletic game&#10;&#10;Description generated with high confidence">
            <a:extLst>
              <a:ext uri="{FF2B5EF4-FFF2-40B4-BE49-F238E27FC236}">
                <a16:creationId xmlns:a16="http://schemas.microsoft.com/office/drawing/2014/main" id="{8ABE2A89-E36B-4BA8-93AE-B8689598D2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0881473">
            <a:off x="-4574430" y="5419222"/>
            <a:ext cx="19970461" cy="3171674"/>
          </a:xfrm>
          <a:prstGeom prst="rect">
            <a:avLst/>
          </a:prstGeom>
        </p:spPr>
      </p:pic>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838800" y="2350801"/>
            <a:ext cx="9144000" cy="2387600"/>
          </a:xfrm>
        </p:spPr>
        <p:txBody>
          <a:bodyPr anchor="b"/>
          <a:lstStyle>
            <a:lvl1pPr algn="l">
              <a:defRPr sz="4500">
                <a:solidFill>
                  <a:schemeClr val="bg1"/>
                </a:solidFill>
              </a:defRPr>
            </a:lvl1pPr>
          </a:lstStyle>
          <a:p>
            <a:r>
              <a:rPr lang="en-US"/>
              <a:t>Click to edit Master title style</a:t>
            </a:r>
            <a:endParaRPr lang="en-AU" dirty="0"/>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838800" y="4899600"/>
            <a:ext cx="9144000" cy="626400"/>
          </a:xfrm>
        </p:spPr>
        <p:txBody>
          <a:bodyPr>
            <a:normAutofit/>
          </a:bodyPr>
          <a:lstStyle>
            <a:lvl1pPr marL="0" indent="0" algn="l">
              <a:buNone/>
              <a:defRPr sz="2100">
                <a:solidFill>
                  <a:schemeClr val="bg1"/>
                </a:solidFill>
              </a:defRPr>
            </a:lvl1pPr>
            <a:lvl2pPr marL="342903" indent="0" algn="ctr">
              <a:buNone/>
              <a:defRPr sz="1500"/>
            </a:lvl2pPr>
            <a:lvl3pPr marL="685804" indent="0" algn="ctr">
              <a:buNone/>
              <a:defRPr sz="1350"/>
            </a:lvl3pPr>
            <a:lvl4pPr marL="1028707" indent="0" algn="ctr">
              <a:buNone/>
              <a:defRPr sz="1200"/>
            </a:lvl4pPr>
            <a:lvl5pPr marL="1371609" indent="0" algn="ctr">
              <a:buNone/>
              <a:defRPr sz="1200"/>
            </a:lvl5pPr>
            <a:lvl6pPr marL="1714511" indent="0" algn="ctr">
              <a:buNone/>
              <a:defRPr sz="1200"/>
            </a:lvl6pPr>
            <a:lvl7pPr marL="2057413" indent="0" algn="ctr">
              <a:buNone/>
              <a:defRPr sz="1200"/>
            </a:lvl7pPr>
            <a:lvl8pPr marL="2400316" indent="0" algn="ctr">
              <a:buNone/>
              <a:defRPr sz="1200"/>
            </a:lvl8pPr>
            <a:lvl9pPr marL="2743218" indent="0" algn="ctr">
              <a:buNone/>
              <a:defRPr sz="1200"/>
            </a:lvl9pPr>
          </a:lstStyle>
          <a:p>
            <a:r>
              <a:rPr lang="en-US"/>
              <a:t>Click to edit Master subtitle style</a:t>
            </a:r>
            <a:endParaRPr lang="en-AU" dirty="0"/>
          </a:p>
        </p:txBody>
      </p:sp>
      <p:sp>
        <p:nvSpPr>
          <p:cNvPr id="10" name="Freeform: Shape 9">
            <a:extLst>
              <a:ext uri="{FF2B5EF4-FFF2-40B4-BE49-F238E27FC236}">
                <a16:creationId xmlns:a16="http://schemas.microsoft.com/office/drawing/2014/main" id="{7B9E9ED6-D0E9-4818-A55E-FEFC2F0CD672}"/>
              </a:ext>
            </a:extLst>
          </p:cNvPr>
          <p:cNvSpPr/>
          <p:nvPr userDrawn="1"/>
        </p:nvSpPr>
        <p:spPr>
          <a:xfrm>
            <a:off x="1" y="0"/>
            <a:ext cx="12192000" cy="6858000"/>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pic>
        <p:nvPicPr>
          <p:cNvPr id="7" name="Picture 6">
            <a:extLst>
              <a:ext uri="{FF2B5EF4-FFF2-40B4-BE49-F238E27FC236}">
                <a16:creationId xmlns:a16="http://schemas.microsoft.com/office/drawing/2014/main" id="{BC87E5B4-BB53-4A39-925C-13E64FB798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1829" y="561575"/>
            <a:ext cx="3575562" cy="1422280"/>
          </a:xfrm>
          <a:prstGeom prst="rect">
            <a:avLst/>
          </a:prstGeom>
        </p:spPr>
      </p:pic>
    </p:spTree>
    <p:extLst>
      <p:ext uri="{BB962C8B-B14F-4D97-AF65-F5344CB8AC3E}">
        <p14:creationId xmlns:p14="http://schemas.microsoft.com/office/powerpoint/2010/main" val="3054910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r>
              <a:rPr lang="en-AU"/>
              <a:t>EM&amp;S Program of Work Mini Workshop Outputs</a:t>
            </a:r>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6434406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1" y="0"/>
            <a:ext cx="3703583" cy="6858000"/>
          </a:xfrm>
          <a:prstGeom prst="rect">
            <a:avLst/>
          </a:prstGeom>
          <a:gradFill flip="none" rotWithShape="1">
            <a:gsLst>
              <a:gs pos="0">
                <a:schemeClr val="bg2"/>
              </a:gs>
              <a:gs pos="100000">
                <a:schemeClr val="bg2">
                  <a:lumMod val="75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AU" sz="1013"/>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315600" cy="1324800"/>
          </a:xfrm>
        </p:spPr>
        <p:txBody>
          <a:bodyPr anchor="t" anchorCtr="0">
            <a:noAutofit/>
          </a:bodyPr>
          <a:lstStyle>
            <a:lvl1pPr>
              <a:defRPr sz="2800"/>
            </a:lvl1pPr>
          </a:lstStyle>
          <a:p>
            <a:r>
              <a:rPr lang="en-US"/>
              <a:t>Click to edit Master title style</a:t>
            </a:r>
            <a:endParaRPr lang="en-AU" dirty="0"/>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A1BCD5CE-50B2-4AD0-AF69-20801E4E8051}" type="datetime1">
              <a:rPr lang="en-AU" smtClean="0"/>
              <a:t>18/02/2021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8E5A8E53-6B2A-4241-96AC-8D49FD25DC61}"/>
              </a:ext>
            </a:extLst>
          </p:cNvPr>
          <p:cNvSpPr>
            <a:spLocks noGrp="1"/>
          </p:cNvSpPr>
          <p:nvPr>
            <p:ph type="body" sz="quarter" idx="13"/>
          </p:nvPr>
        </p:nvSpPr>
        <p:spPr>
          <a:xfrm>
            <a:off x="4200000" y="457199"/>
            <a:ext cx="7723200" cy="5626800"/>
          </a:xfrm>
        </p:spPr>
        <p:txBody>
          <a:bodyPr/>
          <a:lstStyle>
            <a:lvl1pPr marL="361952" indent="-361952">
              <a:buFont typeface="+mj-lt"/>
              <a:buAutoNum type="arabicPeriod"/>
              <a:defRPr/>
            </a:lvl1pPr>
            <a:lvl2pPr marL="685804" indent="-342903">
              <a:buFont typeface="+mj-lt"/>
              <a:buAutoNum type="arabicPeriod"/>
              <a:defRPr/>
            </a:lvl2pPr>
            <a:lvl3pPr marL="1028707" indent="-342903">
              <a:buFont typeface="+mj-lt"/>
              <a:buAutoNum type="arabicPeriod"/>
              <a:defRPr/>
            </a:lvl3pPr>
            <a:lvl4pPr marL="1371609" indent="-342903">
              <a:buFont typeface="+mj-lt"/>
              <a:buAutoNum type="arabicPeriod"/>
              <a:defRPr/>
            </a:lvl4pPr>
            <a:lvl5pPr marL="1714511" indent="-342903">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10" name="Picture 9">
            <a:extLst>
              <a:ext uri="{FF2B5EF4-FFF2-40B4-BE49-F238E27FC236}">
                <a16:creationId xmlns:a16="http://schemas.microsoft.com/office/drawing/2014/main" id="{B9B7CE50-2C78-49B9-891B-8F1C1A34A8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3529" y="6249536"/>
            <a:ext cx="1623338" cy="425421"/>
          </a:xfrm>
          <a:prstGeom prst="rect">
            <a:avLst/>
          </a:prstGeom>
        </p:spPr>
      </p:pic>
    </p:spTree>
    <p:extLst>
      <p:ext uri="{BB962C8B-B14F-4D97-AF65-F5344CB8AC3E}">
        <p14:creationId xmlns:p14="http://schemas.microsoft.com/office/powerpoint/2010/main" val="35976121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5201" y="136800"/>
            <a:ext cx="8999999" cy="842400"/>
          </a:xfrm>
        </p:spPr>
        <p:txBody>
          <a:bodyPr anchor="b" anchorCtr="0">
            <a:noAutofit/>
          </a:bodyPr>
          <a:lstStyle>
            <a:lvl1pPr>
              <a:defRPr sz="2800"/>
            </a:lvl1pPr>
          </a:lstStyle>
          <a:p>
            <a:r>
              <a:rPr lang="en-US"/>
              <a:t>Click to edit Master title style</a:t>
            </a:r>
            <a:endParaRPr lang="en-AU" dirty="0"/>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A1BCD5CE-50B2-4AD0-AF69-20801E4E8051}" type="datetime1">
              <a:rPr lang="en-AU" smtClean="0"/>
              <a:t>18/02/2021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8E5A8E53-6B2A-4241-96AC-8D49FD25DC61}"/>
              </a:ext>
            </a:extLst>
          </p:cNvPr>
          <p:cNvSpPr>
            <a:spLocks noGrp="1"/>
          </p:cNvSpPr>
          <p:nvPr>
            <p:ph type="body" sz="quarter" idx="13"/>
          </p:nvPr>
        </p:nvSpPr>
        <p:spPr>
          <a:xfrm>
            <a:off x="235200" y="1418400"/>
            <a:ext cx="11692800" cy="4352400"/>
          </a:xfrm>
        </p:spPr>
        <p:txBody>
          <a:bodyPr/>
          <a:lstStyle>
            <a:lvl1pPr marL="361952" indent="-361952">
              <a:buFont typeface="+mj-lt"/>
              <a:buAutoNum type="arabicPeriod"/>
              <a:defRPr/>
            </a:lvl1pPr>
            <a:lvl2pPr marL="685804" indent="-342903">
              <a:buFont typeface="+mj-lt"/>
              <a:buAutoNum type="arabicPeriod"/>
              <a:defRPr/>
            </a:lvl2pPr>
            <a:lvl3pPr marL="1028707" indent="-342903">
              <a:buFont typeface="+mj-lt"/>
              <a:buAutoNum type="arabicPeriod"/>
              <a:defRPr/>
            </a:lvl3pPr>
            <a:lvl4pPr marL="1371609" indent="-342903">
              <a:buFont typeface="+mj-lt"/>
              <a:buAutoNum type="arabicPeriod"/>
              <a:defRPr/>
            </a:lvl4pPr>
            <a:lvl5pPr marL="1714511" indent="-342903">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8514435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dirty="0"/>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FDEF3A66-B67E-4569-919D-CB6E78FCED42}" type="datetime1">
              <a:rPr lang="en-AU" smtClean="0"/>
              <a:t>18/02/2021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6467435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98165">
              <a:schemeClr val="bg2">
                <a:lumMod val="75000"/>
              </a:schemeClr>
            </a:gs>
            <a:gs pos="1000">
              <a:schemeClr val="bg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831851" y="1709739"/>
            <a:ext cx="10515600" cy="2852737"/>
          </a:xfrm>
        </p:spPr>
        <p:txBody>
          <a:bodyPr anchor="b"/>
          <a:lstStyle>
            <a:lvl1pPr>
              <a:defRPr sz="4500">
                <a:solidFill>
                  <a:schemeClr val="bg2">
                    <a:lumMod val="50000"/>
                  </a:schemeClr>
                </a:solidFill>
              </a:defRPr>
            </a:lvl1p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831851" y="4589465"/>
            <a:ext cx="10515600" cy="1500187"/>
          </a:xfrm>
        </p:spPr>
        <p:txBody>
          <a:bodyPr/>
          <a:lstStyle>
            <a:lvl1pPr marL="0" indent="0">
              <a:buNone/>
              <a:defRPr sz="1800">
                <a:solidFill>
                  <a:schemeClr val="bg1"/>
                </a:solidFill>
              </a:defRPr>
            </a:lvl1pPr>
            <a:lvl2pPr marL="342903" indent="0">
              <a:buNone/>
              <a:defRPr sz="1500">
                <a:solidFill>
                  <a:schemeClr val="tx1">
                    <a:tint val="75000"/>
                  </a:schemeClr>
                </a:solidFill>
              </a:defRPr>
            </a:lvl2pPr>
            <a:lvl3pPr marL="685804" indent="0">
              <a:buNone/>
              <a:defRPr sz="1350">
                <a:solidFill>
                  <a:schemeClr val="tx1">
                    <a:tint val="75000"/>
                  </a:schemeClr>
                </a:solidFill>
              </a:defRPr>
            </a:lvl3pPr>
            <a:lvl4pPr marL="1028707" indent="0">
              <a:buNone/>
              <a:defRPr sz="1200">
                <a:solidFill>
                  <a:schemeClr val="tx1">
                    <a:tint val="75000"/>
                  </a:schemeClr>
                </a:solidFill>
              </a:defRPr>
            </a:lvl4pPr>
            <a:lvl5pPr marL="1371609" indent="0">
              <a:buNone/>
              <a:defRPr sz="1200">
                <a:solidFill>
                  <a:schemeClr val="tx1">
                    <a:tint val="75000"/>
                  </a:schemeClr>
                </a:solidFill>
              </a:defRPr>
            </a:lvl5pPr>
            <a:lvl6pPr marL="1714511" indent="0">
              <a:buNone/>
              <a:defRPr sz="1200">
                <a:solidFill>
                  <a:schemeClr val="tx1">
                    <a:tint val="75000"/>
                  </a:schemeClr>
                </a:solidFill>
              </a:defRPr>
            </a:lvl6pPr>
            <a:lvl7pPr marL="2057413" indent="0">
              <a:buNone/>
              <a:defRPr sz="1200">
                <a:solidFill>
                  <a:schemeClr val="tx1">
                    <a:tint val="75000"/>
                  </a:schemeClr>
                </a:solidFill>
              </a:defRPr>
            </a:lvl7pPr>
            <a:lvl8pPr marL="2400316" indent="0">
              <a:buNone/>
              <a:defRPr sz="1200">
                <a:solidFill>
                  <a:schemeClr val="tx1">
                    <a:tint val="75000"/>
                  </a:schemeClr>
                </a:solidFill>
              </a:defRPr>
            </a:lvl8pPr>
            <a:lvl9pPr marL="274321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681D5AC9-D7BA-485E-B465-DE82470048ED}" type="datetime1">
              <a:rPr lang="en-AU" smtClean="0"/>
              <a:t>18/02/2021</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r>
              <a:rPr lang="en-AU"/>
              <a:t>Example footer text</a:t>
            </a:r>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9" name="Picture 8">
            <a:extLst>
              <a:ext uri="{FF2B5EF4-FFF2-40B4-BE49-F238E27FC236}">
                <a16:creationId xmlns:a16="http://schemas.microsoft.com/office/drawing/2014/main" id="{9E86331A-CFD4-4339-B87B-78F2C3D912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3529" y="6249536"/>
            <a:ext cx="1623338" cy="425421"/>
          </a:xfrm>
          <a:prstGeom prst="rect">
            <a:avLst/>
          </a:prstGeom>
        </p:spPr>
      </p:pic>
    </p:spTree>
    <p:extLst>
      <p:ext uri="{BB962C8B-B14F-4D97-AF65-F5344CB8AC3E}">
        <p14:creationId xmlns:p14="http://schemas.microsoft.com/office/powerpoint/2010/main" val="1918423605"/>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dirty="0"/>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35528" y="1418400"/>
            <a:ext cx="5756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6172201" y="1418400"/>
            <a:ext cx="57577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AFC39633-2930-45EC-84E3-81882872B149}" type="datetime1">
              <a:rPr lang="en-AU" smtClean="0"/>
              <a:t>18/02/2021</a:t>
            </a:fld>
            <a:endParaRPr lang="en-AU" dirty="0"/>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dirty="0"/>
          </a:p>
        </p:txBody>
      </p:sp>
    </p:spTree>
    <p:extLst>
      <p:ext uri="{BB962C8B-B14F-4D97-AF65-F5344CB8AC3E}">
        <p14:creationId xmlns:p14="http://schemas.microsoft.com/office/powerpoint/2010/main" val="17916721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34000" y="136800"/>
            <a:ext cx="9003601" cy="842400"/>
          </a:xfrm>
        </p:spPr>
        <p:txBody>
          <a:body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34003" y="1360709"/>
            <a:ext cx="5763575" cy="600075"/>
          </a:xfrm>
        </p:spPr>
        <p:txBody>
          <a:bodyPr anchor="b"/>
          <a:lstStyle>
            <a:lvl1pPr marL="0" indent="0">
              <a:buNone/>
              <a:defRPr sz="1800" b="1">
                <a:latin typeface="Segoe UI Semibold" panose="020B0702040204020203" pitchFamily="34" charset="0"/>
                <a:cs typeface="Segoe UI Semibold" panose="020B0702040204020203" pitchFamily="34" charset="0"/>
              </a:defRPr>
            </a:lvl1pPr>
            <a:lvl2pPr marL="342903" indent="0">
              <a:buNone/>
              <a:defRPr sz="1500" b="1"/>
            </a:lvl2pPr>
            <a:lvl3pPr marL="685804" indent="0">
              <a:buNone/>
              <a:defRPr sz="1350" b="1"/>
            </a:lvl3pPr>
            <a:lvl4pPr marL="1028707" indent="0">
              <a:buNone/>
              <a:defRPr sz="1200" b="1"/>
            </a:lvl4pPr>
            <a:lvl5pPr marL="1371609" indent="0">
              <a:buNone/>
              <a:defRPr sz="1200" b="1"/>
            </a:lvl5pPr>
            <a:lvl6pPr marL="1714511" indent="0">
              <a:buNone/>
              <a:defRPr sz="1200" b="1"/>
            </a:lvl6pPr>
            <a:lvl7pPr marL="2057413" indent="0">
              <a:buNone/>
              <a:defRPr sz="1200" b="1"/>
            </a:lvl7pPr>
            <a:lvl8pPr marL="2400316" indent="0">
              <a:buNone/>
              <a:defRPr sz="1200" b="1"/>
            </a:lvl8pPr>
            <a:lvl9pPr marL="274321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34003" y="1960784"/>
            <a:ext cx="5763575" cy="3684588"/>
          </a:xfrm>
        </p:spPr>
        <p:txBody>
          <a:bodyPr/>
          <a:lstStyle>
            <a:lvl1pPr>
              <a:defRPr sz="18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6172200" y="1360709"/>
            <a:ext cx="5763600" cy="600075"/>
          </a:xfrm>
        </p:spPr>
        <p:txBody>
          <a:bodyPr anchor="b"/>
          <a:lstStyle>
            <a:lvl1pPr marL="0" indent="0">
              <a:buNone/>
              <a:defRPr sz="1800" b="1">
                <a:latin typeface="Segoe UI Semibold" panose="020B0702040204020203" pitchFamily="34" charset="0"/>
                <a:cs typeface="Segoe UI Semibold" panose="020B0702040204020203" pitchFamily="34" charset="0"/>
              </a:defRPr>
            </a:lvl1pPr>
            <a:lvl2pPr marL="342903" indent="0">
              <a:buNone/>
              <a:defRPr sz="1500" b="1"/>
            </a:lvl2pPr>
            <a:lvl3pPr marL="685804" indent="0">
              <a:buNone/>
              <a:defRPr sz="1350" b="1"/>
            </a:lvl3pPr>
            <a:lvl4pPr marL="1028707" indent="0">
              <a:buNone/>
              <a:defRPr sz="1200" b="1"/>
            </a:lvl4pPr>
            <a:lvl5pPr marL="1371609" indent="0">
              <a:buNone/>
              <a:defRPr sz="1200" b="1"/>
            </a:lvl5pPr>
            <a:lvl6pPr marL="1714511" indent="0">
              <a:buNone/>
              <a:defRPr sz="1200" b="1"/>
            </a:lvl6pPr>
            <a:lvl7pPr marL="2057413" indent="0">
              <a:buNone/>
              <a:defRPr sz="1200" b="1"/>
            </a:lvl7pPr>
            <a:lvl8pPr marL="2400316" indent="0">
              <a:buNone/>
              <a:defRPr sz="1200" b="1"/>
            </a:lvl8pPr>
            <a:lvl9pPr marL="274321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6172200" y="1960784"/>
            <a:ext cx="5763600" cy="3684588"/>
          </a:xfrm>
        </p:spPr>
        <p:txBody>
          <a:bodyPr/>
          <a:lstStyle>
            <a:lvl1pPr>
              <a:defRPr sz="18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B83F76AA-FEFB-4B7F-A241-B7D5C39B5DB2}" type="datetime1">
              <a:rPr lang="en-AU" smtClean="0"/>
              <a:t>18/02/2021</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r>
              <a:rPr lang="en-AU"/>
              <a:t>Example footer text</a:t>
            </a:r>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1756697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361B27D2-0EC4-4053-8C82-3A04EF401119}" type="datetime1">
              <a:rPr lang="en-AU" smtClean="0"/>
              <a:t>18/02/2021</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r>
              <a:rPr lang="en-AU"/>
              <a:t>Example footer text</a:t>
            </a:r>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6666964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1B8F8879-5CF9-42C4-8DCE-22447CDD699B}" type="datetime1">
              <a:rPr lang="en-AU" smtClean="0"/>
              <a:t>18/02/2021</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r>
              <a:rPr lang="en-AU"/>
              <a:t>Example footer text</a:t>
            </a:r>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788030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37951C-8CA6-40B1-878C-4237EAA52CEA}"/>
              </a:ext>
            </a:extLst>
          </p:cNvPr>
          <p:cNvSpPr/>
          <p:nvPr userDrawn="1"/>
        </p:nvSpPr>
        <p:spPr>
          <a:xfrm>
            <a:off x="1" y="0"/>
            <a:ext cx="3703583" cy="6858000"/>
          </a:xfrm>
          <a:prstGeom prst="rect">
            <a:avLst/>
          </a:prstGeom>
          <a:gradFill flip="none" rotWithShape="1">
            <a:gsLst>
              <a:gs pos="0">
                <a:schemeClr val="bg2"/>
              </a:gs>
              <a:gs pos="100000">
                <a:schemeClr val="bg2">
                  <a:lumMod val="75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AU" sz="1013"/>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315600" cy="1324800"/>
          </a:xfrm>
        </p:spPr>
        <p:txBody>
          <a:bodyPr anchor="t" anchorCtr="0">
            <a:noAutofit/>
          </a:bodyPr>
          <a:lstStyle>
            <a:lvl1pPr>
              <a:defRPr sz="2800"/>
            </a:lvl1pPr>
          </a:lstStyle>
          <a:p>
            <a:r>
              <a:rPr lang="en-US"/>
              <a:t>Click to edit Master title style</a:t>
            </a:r>
            <a:endParaRPr lang="en-AU" dirty="0"/>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4201813" y="457200"/>
            <a:ext cx="7724987" cy="562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66400" y="3117601"/>
            <a:ext cx="3315600" cy="1846800"/>
          </a:xfrm>
        </p:spPr>
        <p:txBody>
          <a:bodyPr>
            <a:normAutofit/>
          </a:bodyPr>
          <a:lstStyle>
            <a:lvl1pPr marL="0" indent="0">
              <a:buNone/>
              <a:defRPr sz="2100">
                <a:solidFill>
                  <a:schemeClr val="tx1">
                    <a:lumMod val="90000"/>
                    <a:lumOff val="10000"/>
                  </a:schemeClr>
                </a:solidFill>
              </a:defRPr>
            </a:lvl1pPr>
            <a:lvl2pPr marL="342903" indent="0">
              <a:buNone/>
              <a:defRPr sz="1050"/>
            </a:lvl2pPr>
            <a:lvl3pPr marL="685804" indent="0">
              <a:buNone/>
              <a:defRPr sz="900"/>
            </a:lvl3pPr>
            <a:lvl4pPr marL="1028707" indent="0">
              <a:buNone/>
              <a:defRPr sz="750"/>
            </a:lvl4pPr>
            <a:lvl5pPr marL="1371609" indent="0">
              <a:buNone/>
              <a:defRPr sz="750"/>
            </a:lvl5pPr>
            <a:lvl6pPr marL="1714511" indent="0">
              <a:buNone/>
              <a:defRPr sz="750"/>
            </a:lvl6pPr>
            <a:lvl7pPr marL="2057413" indent="0">
              <a:buNone/>
              <a:defRPr sz="750"/>
            </a:lvl7pPr>
            <a:lvl8pPr marL="2400316" indent="0">
              <a:buNone/>
              <a:defRPr sz="750"/>
            </a:lvl8pPr>
            <a:lvl9pPr marL="274321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6D5AD2C3-C4A0-4B3F-ADEC-D6135EED3EA2}" type="datetime1">
              <a:rPr lang="en-AU" smtClean="0"/>
              <a:t>18/02/2021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12" name="Picture 11">
            <a:extLst>
              <a:ext uri="{FF2B5EF4-FFF2-40B4-BE49-F238E27FC236}">
                <a16:creationId xmlns:a16="http://schemas.microsoft.com/office/drawing/2014/main" id="{EC9353B1-01A9-43FD-ACF7-7738AAE773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3529" y="6249536"/>
            <a:ext cx="1623338" cy="425421"/>
          </a:xfrm>
          <a:prstGeom prst="rect">
            <a:avLst/>
          </a:prstGeom>
        </p:spPr>
      </p:pic>
    </p:spTree>
    <p:extLst>
      <p:ext uri="{BB962C8B-B14F-4D97-AF65-F5344CB8AC3E}">
        <p14:creationId xmlns:p14="http://schemas.microsoft.com/office/powerpoint/2010/main" val="40900196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CFC038-2444-4FD3-B1A2-B6C818AAFFC1}"/>
              </a:ext>
            </a:extLst>
          </p:cNvPr>
          <p:cNvSpPr/>
          <p:nvPr userDrawn="1"/>
        </p:nvSpPr>
        <p:spPr>
          <a:xfrm>
            <a:off x="1" y="0"/>
            <a:ext cx="3703583" cy="6858000"/>
          </a:xfrm>
          <a:prstGeom prst="rect">
            <a:avLst/>
          </a:prstGeom>
          <a:gradFill flip="none" rotWithShape="1">
            <a:gsLst>
              <a:gs pos="0">
                <a:schemeClr val="bg2"/>
              </a:gs>
              <a:gs pos="100000">
                <a:schemeClr val="bg2">
                  <a:lumMod val="75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AU" sz="1013"/>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66400" y="457200"/>
            <a:ext cx="3315600" cy="1324800"/>
          </a:xfrm>
        </p:spPr>
        <p:txBody>
          <a:bodyPr anchor="t" anchorCtr="0">
            <a:noAutofit/>
          </a:bodyPr>
          <a:lstStyle>
            <a:lvl1pPr>
              <a:defRPr sz="2800"/>
            </a:lvl1pPr>
          </a:lstStyle>
          <a:p>
            <a:r>
              <a:rPr lang="en-US"/>
              <a:t>Click to edit Master title style</a:t>
            </a:r>
            <a:endParaRPr lang="en-AU" dirty="0"/>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4201813" y="457200"/>
            <a:ext cx="7724987" cy="5626800"/>
          </a:xfrm>
        </p:spPr>
        <p:txBody>
          <a:bodyPr/>
          <a:lstStyle>
            <a:lvl1pPr marL="0" indent="0">
              <a:buNone/>
              <a:defRPr sz="2400"/>
            </a:lvl1pPr>
            <a:lvl2pPr marL="342903" indent="0">
              <a:buNone/>
              <a:defRPr sz="2100"/>
            </a:lvl2pPr>
            <a:lvl3pPr marL="685804" indent="0">
              <a:buNone/>
              <a:defRPr sz="1800"/>
            </a:lvl3pPr>
            <a:lvl4pPr marL="1028707" indent="0">
              <a:buNone/>
              <a:defRPr sz="1500"/>
            </a:lvl4pPr>
            <a:lvl5pPr marL="1371609" indent="0">
              <a:buNone/>
              <a:defRPr sz="1500"/>
            </a:lvl5pPr>
            <a:lvl6pPr marL="1714511" indent="0">
              <a:buNone/>
              <a:defRPr sz="1500"/>
            </a:lvl6pPr>
            <a:lvl7pPr marL="2057413" indent="0">
              <a:buNone/>
              <a:defRPr sz="1500"/>
            </a:lvl7pPr>
            <a:lvl8pPr marL="2400316" indent="0">
              <a:buNone/>
              <a:defRPr sz="1500"/>
            </a:lvl8pPr>
            <a:lvl9pPr marL="2743218" indent="0">
              <a:buNone/>
              <a:defRPr sz="1500"/>
            </a:lvl9pPr>
          </a:lstStyle>
          <a:p>
            <a:r>
              <a:rPr lang="en-US"/>
              <a:t>Click icon to add picture</a:t>
            </a:r>
            <a:endParaRPr lang="en-AU" dirty="0"/>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66400" y="3117601"/>
            <a:ext cx="3315600" cy="1846800"/>
          </a:xfrm>
        </p:spPr>
        <p:txBody>
          <a:bodyPr/>
          <a:lstStyle>
            <a:lvl1pPr marL="0" indent="0">
              <a:buNone/>
              <a:defRPr sz="2100">
                <a:solidFill>
                  <a:schemeClr val="tx1">
                    <a:lumMod val="90000"/>
                    <a:lumOff val="10000"/>
                  </a:schemeClr>
                </a:solidFill>
              </a:defRPr>
            </a:lvl1pPr>
            <a:lvl2pPr marL="342903" indent="0">
              <a:buNone/>
              <a:defRPr sz="1050"/>
            </a:lvl2pPr>
            <a:lvl3pPr marL="685804" indent="0">
              <a:buNone/>
              <a:defRPr sz="900"/>
            </a:lvl3pPr>
            <a:lvl4pPr marL="1028707" indent="0">
              <a:buNone/>
              <a:defRPr sz="750"/>
            </a:lvl4pPr>
            <a:lvl5pPr marL="1371609" indent="0">
              <a:buNone/>
              <a:defRPr sz="750"/>
            </a:lvl5pPr>
            <a:lvl6pPr marL="1714511" indent="0">
              <a:buNone/>
              <a:defRPr sz="750"/>
            </a:lvl6pPr>
            <a:lvl7pPr marL="2057413" indent="0">
              <a:buNone/>
              <a:defRPr sz="750"/>
            </a:lvl7pPr>
            <a:lvl8pPr marL="2400316" indent="0">
              <a:buNone/>
              <a:defRPr sz="750"/>
            </a:lvl8pPr>
            <a:lvl9pPr marL="274321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0E12C75C-E969-48BF-A3F2-6990F8E034DE}" type="datetime1">
              <a:rPr lang="en-AU" smtClean="0"/>
              <a:t>18/02/2021</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12" name="Picture 11">
            <a:extLst>
              <a:ext uri="{FF2B5EF4-FFF2-40B4-BE49-F238E27FC236}">
                <a16:creationId xmlns:a16="http://schemas.microsoft.com/office/drawing/2014/main" id="{45A8D282-C61A-44CF-9995-EFB11874E6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3529" y="6249536"/>
            <a:ext cx="1623338" cy="425421"/>
          </a:xfrm>
          <a:prstGeom prst="rect">
            <a:avLst/>
          </a:prstGeom>
        </p:spPr>
      </p:pic>
    </p:spTree>
    <p:extLst>
      <p:ext uri="{BB962C8B-B14F-4D97-AF65-F5344CB8AC3E}">
        <p14:creationId xmlns:p14="http://schemas.microsoft.com/office/powerpoint/2010/main" val="922472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r>
              <a:rPr lang="en-AU"/>
              <a:t>EM&amp;S Program of Work Mini Workshop Outputs</a:t>
            </a:r>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4526353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gradFill flip="none" rotWithShape="1">
          <a:gsLst>
            <a:gs pos="0">
              <a:schemeClr val="bg2">
                <a:lumMod val="75000"/>
              </a:schemeClr>
            </a:gs>
            <a:gs pos="100000">
              <a:schemeClr val="bg2">
                <a:lumMod val="50000"/>
              </a:schemeClr>
            </a:gs>
          </a:gsLst>
          <a:lin ang="5400000" scaled="1"/>
          <a:tileRect/>
        </a:gradFill>
        <a:effectLst/>
      </p:bgPr>
    </p:bg>
    <p:spTree>
      <p:nvGrpSpPr>
        <p:cNvPr id="1" name=""/>
        <p:cNvGrpSpPr/>
        <p:nvPr/>
      </p:nvGrpSpPr>
      <p:grpSpPr>
        <a:xfrm>
          <a:off x="0" y="0"/>
          <a:ext cx="0" cy="0"/>
          <a:chOff x="0" y="0"/>
          <a:chExt cx="0" cy="0"/>
        </a:xfrm>
      </p:grpSpPr>
      <p:pic>
        <p:nvPicPr>
          <p:cNvPr id="7" name="Picture 6" descr="A picture containing athletic game&#10;&#10;Description generated with high confidence">
            <a:extLst>
              <a:ext uri="{FF2B5EF4-FFF2-40B4-BE49-F238E27FC236}">
                <a16:creationId xmlns:a16="http://schemas.microsoft.com/office/drawing/2014/main" id="{325BA1CE-1C3F-4DCF-BB04-2F8909D11D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700000">
            <a:off x="-4093781" y="5012580"/>
            <a:ext cx="19939686" cy="3166786"/>
          </a:xfrm>
          <a:prstGeom prst="rect">
            <a:avLst/>
          </a:prstGeom>
        </p:spPr>
      </p:pic>
      <p:pic>
        <p:nvPicPr>
          <p:cNvPr id="4" name="Picture 3">
            <a:extLst>
              <a:ext uri="{FF2B5EF4-FFF2-40B4-BE49-F238E27FC236}">
                <a16:creationId xmlns:a16="http://schemas.microsoft.com/office/drawing/2014/main" id="{4D74DA86-1437-4A7E-9667-30F0635D5D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62628" y="2765091"/>
            <a:ext cx="5066743" cy="1327818"/>
          </a:xfrm>
          <a:prstGeom prst="rect">
            <a:avLst/>
          </a:prstGeom>
        </p:spPr>
      </p:pic>
    </p:spTree>
    <p:extLst>
      <p:ext uri="{BB962C8B-B14F-4D97-AF65-F5344CB8AC3E}">
        <p14:creationId xmlns:p14="http://schemas.microsoft.com/office/powerpoint/2010/main" val="1004934441"/>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332CD06C-42C1-4DF5-AEBC-2DBE2DAFBA10}"/>
              </a:ext>
            </a:extLst>
          </p:cNvPr>
          <p:cNvSpPr>
            <a:spLocks/>
          </p:cNvSpPr>
          <p:nvPr/>
        </p:nvSpPr>
        <p:spPr bwMode="auto">
          <a:xfrm flipH="1">
            <a:off x="-2935512"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76E05CA3-D21A-42E0-A63A-D375E1C1E26E}"/>
              </a:ext>
            </a:extLst>
          </p:cNvPr>
          <p:cNvSpPr>
            <a:spLocks/>
          </p:cNvSpPr>
          <p:nvPr/>
        </p:nvSpPr>
        <p:spPr bwMode="auto">
          <a:xfrm flipH="1">
            <a:off x="6738334" y="4064389"/>
            <a:ext cx="5985255"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pic>
        <p:nvPicPr>
          <p:cNvPr id="9" name="Picture 8">
            <a:extLst>
              <a:ext uri="{FF2B5EF4-FFF2-40B4-BE49-F238E27FC236}">
                <a16:creationId xmlns:a16="http://schemas.microsoft.com/office/drawing/2014/main" id="{9234F0ED-53FA-453F-AAA8-F2EA2B574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0032" y="728148"/>
            <a:ext cx="3024336" cy="996252"/>
          </a:xfrm>
          <a:prstGeom prst="rect">
            <a:avLst/>
          </a:prstGeom>
        </p:spPr>
      </p:pic>
      <p:sp>
        <p:nvSpPr>
          <p:cNvPr id="10" name="Freeform: Shape 9">
            <a:extLst>
              <a:ext uri="{FF2B5EF4-FFF2-40B4-BE49-F238E27FC236}">
                <a16:creationId xmlns:a16="http://schemas.microsoft.com/office/drawing/2014/main" id="{7B9E9ED6-D0E9-4818-A55E-FEFC2F0CD672}"/>
              </a:ext>
            </a:extLst>
          </p:cNvPr>
          <p:cNvSpPr/>
          <p:nvPr/>
        </p:nvSpPr>
        <p:spPr>
          <a:xfrm>
            <a:off x="0" y="0"/>
            <a:ext cx="12192000" cy="6858000"/>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838800" y="2350800"/>
            <a:ext cx="9144000" cy="2387600"/>
          </a:xfrm>
        </p:spPr>
        <p:txBody>
          <a:bodyPr anchor="b"/>
          <a:lstStyle>
            <a:lvl1pPr algn="l">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838800" y="4899600"/>
            <a:ext cx="9144000" cy="626400"/>
          </a:xfrm>
        </p:spPr>
        <p:txBody>
          <a:bodyPr>
            <a:normAutofit/>
          </a:bodyPr>
          <a:lstStyle>
            <a:lvl1pPr marL="0" indent="0" algn="l">
              <a:buNone/>
              <a:defRPr sz="28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11335871" y="6230849"/>
            <a:ext cx="576108" cy="365125"/>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9478496" y="6230849"/>
            <a:ext cx="1736067" cy="365125"/>
          </a:xfrm>
        </p:spPr>
        <p:txBody>
          <a:bodyPr/>
          <a:lstStyle>
            <a:lvl1pPr>
              <a:defRPr>
                <a:solidFill>
                  <a:schemeClr val="bg1"/>
                </a:solidFill>
              </a:defRPr>
            </a:lvl1pPr>
          </a:lstStyle>
          <a:p>
            <a:fld id="{DB25E40E-9DF4-47B5-BAB8-388FDD99D59B}" type="datetimeFigureOut">
              <a:rPr lang="en-AU" smtClean="0"/>
              <a:pPr/>
              <a:t>18/02/2021</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4020671" y="6230849"/>
            <a:ext cx="5336509" cy="365125"/>
          </a:xfrm>
        </p:spPr>
        <p:txBody>
          <a:bodyPr/>
          <a:lstStyle>
            <a:lvl1pPr>
              <a:defRPr>
                <a:solidFill>
                  <a:schemeClr val="bg1"/>
                </a:solidFill>
              </a:defRPr>
            </a:lvl1pPr>
          </a:lstStyle>
          <a:p>
            <a:endParaRPr lang="en-AU"/>
          </a:p>
        </p:txBody>
      </p:sp>
    </p:spTree>
    <p:extLst>
      <p:ext uri="{BB962C8B-B14F-4D97-AF65-F5344CB8AC3E}">
        <p14:creationId xmlns:p14="http://schemas.microsoft.com/office/powerpoint/2010/main" val="11842185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1F1E3B37-D501-42E3-9623-5B5A892FD8A7}"/>
              </a:ext>
            </a:extLst>
          </p:cNvPr>
          <p:cNvSpPr>
            <a:spLocks noGrp="1"/>
          </p:cNvSpPr>
          <p:nvPr>
            <p:ph type="body" sz="quarter" idx="13"/>
          </p:nvPr>
        </p:nvSpPr>
        <p:spPr>
          <a:xfrm>
            <a:off x="4201200" y="457200"/>
            <a:ext cx="7725600" cy="5626800"/>
          </a:xfrm>
        </p:spPr>
        <p:txBody>
          <a:bodyPr/>
          <a:lstStyle>
            <a:lvl1pPr marL="450839" indent="-450839">
              <a:buFont typeface="+mj-lt"/>
              <a:buAutoNum type="arabicPeriod"/>
              <a:defRPr/>
            </a:lvl1pPr>
            <a:lvl2pPr marL="914377" indent="-457189">
              <a:buFont typeface="+mj-lt"/>
              <a:buAutoNum type="arabicPeriod"/>
              <a:defRPr/>
            </a:lvl2pPr>
            <a:lvl3pPr marL="1371566" indent="-457189">
              <a:buFont typeface="+mj-lt"/>
              <a:buAutoNum type="arabicPeriod"/>
              <a:defRPr/>
            </a:lvl3pPr>
            <a:lvl4pPr marL="1714457" indent="-342891">
              <a:buFont typeface="+mj-lt"/>
              <a:buAutoNum type="arabicPeriod"/>
              <a:defRPr/>
            </a:lvl4pPr>
            <a:lvl5pPr marL="2171646" indent="-342891">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3" name="Picture 12">
            <a:extLst>
              <a:ext uri="{FF2B5EF4-FFF2-40B4-BE49-F238E27FC236}">
                <a16:creationId xmlns:a16="http://schemas.microsoft.com/office/drawing/2014/main" id="{9F9633F8-3251-4EEB-A1BB-AE6989B46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29" y="6135400"/>
            <a:ext cx="1679681" cy="553307"/>
          </a:xfrm>
          <a:prstGeom prst="rect">
            <a:avLst/>
          </a:prstGeom>
        </p:spPr>
      </p:pic>
    </p:spTree>
    <p:extLst>
      <p:ext uri="{BB962C8B-B14F-4D97-AF65-F5344CB8AC3E}">
        <p14:creationId xmlns:p14="http://schemas.microsoft.com/office/powerpoint/2010/main" val="21990305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7" name="Title 6">
            <a:extLst>
              <a:ext uri="{FF2B5EF4-FFF2-40B4-BE49-F238E27FC236}">
                <a16:creationId xmlns:a16="http://schemas.microsoft.com/office/drawing/2014/main" id="{6E918ED2-76C9-44A8-A4BE-EE6AA924CDAD}"/>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994967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831851" y="4589465"/>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DB25E40E-9DF4-47B5-BAB8-388FDD99D59B}" type="datetimeFigureOut">
              <a:rPr lang="en-AU" smtClean="0"/>
              <a:pPr/>
              <a:t>18/02/2021</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9" name="Picture 8">
            <a:extLst>
              <a:ext uri="{FF2B5EF4-FFF2-40B4-BE49-F238E27FC236}">
                <a16:creationId xmlns:a16="http://schemas.microsoft.com/office/drawing/2014/main" id="{10290B17-B974-464F-8842-968877D08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29" y="6135400"/>
            <a:ext cx="1679681" cy="553307"/>
          </a:xfrm>
          <a:prstGeom prst="rect">
            <a:avLst/>
          </a:prstGeom>
        </p:spPr>
      </p:pic>
    </p:spTree>
    <p:extLst>
      <p:ext uri="{BB962C8B-B14F-4D97-AF65-F5344CB8AC3E}">
        <p14:creationId xmlns:p14="http://schemas.microsoft.com/office/powerpoint/2010/main" val="39215467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35528" y="1825625"/>
            <a:ext cx="57564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6172201" y="1825625"/>
            <a:ext cx="575770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242977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34000" y="136800"/>
            <a:ext cx="9003600" cy="118800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34002" y="1681163"/>
            <a:ext cx="5763575"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34002" y="2505075"/>
            <a:ext cx="576357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6172200" y="1681163"/>
            <a:ext cx="576360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6172200" y="2505075"/>
            <a:ext cx="5763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9571995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2090438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6192929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4201813" y="457200"/>
            <a:ext cx="7724987" cy="562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66400" y="3117600"/>
            <a:ext cx="3315600" cy="1846800"/>
          </a:xfrm>
        </p:spPr>
        <p:txBody>
          <a:bodyPr>
            <a:normAutofit/>
          </a:bodyPr>
          <a:lstStyle>
            <a:lvl1pPr marL="0" indent="0">
              <a:buNone/>
              <a:defRPr sz="28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12" name="Picture 11">
            <a:extLst>
              <a:ext uri="{FF2B5EF4-FFF2-40B4-BE49-F238E27FC236}">
                <a16:creationId xmlns:a16="http://schemas.microsoft.com/office/drawing/2014/main" id="{3CBDB7B8-31EA-4E99-B71D-922F603F3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29" y="6135400"/>
            <a:ext cx="1679681" cy="553307"/>
          </a:xfrm>
          <a:prstGeom prst="rect">
            <a:avLst/>
          </a:prstGeom>
        </p:spPr>
      </p:pic>
    </p:spTree>
    <p:extLst>
      <p:ext uri="{BB962C8B-B14F-4D97-AF65-F5344CB8AC3E}">
        <p14:creationId xmlns:p14="http://schemas.microsoft.com/office/powerpoint/2010/main" val="3890992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4201812" y="457200"/>
            <a:ext cx="7724987" cy="562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66400" y="3117600"/>
            <a:ext cx="3315600" cy="1846800"/>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12" name="Picture 11">
            <a:extLst>
              <a:ext uri="{FF2B5EF4-FFF2-40B4-BE49-F238E27FC236}">
                <a16:creationId xmlns:a16="http://schemas.microsoft.com/office/drawing/2014/main" id="{3CBDB7B8-31EA-4E99-B71D-922F603F3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21604823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4201813" y="457200"/>
            <a:ext cx="7724987" cy="5626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66400" y="3117600"/>
            <a:ext cx="3315600" cy="1846800"/>
          </a:xfrm>
        </p:spPr>
        <p:txBody>
          <a:bodyPr/>
          <a:lstStyle>
            <a:lvl1pPr marL="0" indent="0">
              <a:buNone/>
              <a:defRPr sz="28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DB25E40E-9DF4-47B5-BAB8-388FDD99D59B}" type="datetimeFigureOut">
              <a:rPr lang="en-AU" smtClean="0"/>
              <a:t>18/02/2021</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11" name="Picture 10">
            <a:extLst>
              <a:ext uri="{FF2B5EF4-FFF2-40B4-BE49-F238E27FC236}">
                <a16:creationId xmlns:a16="http://schemas.microsoft.com/office/drawing/2014/main" id="{7B94471A-234C-42ED-A5ED-079831938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29" y="6135400"/>
            <a:ext cx="1679681" cy="553307"/>
          </a:xfrm>
          <a:prstGeom prst="rect">
            <a:avLst/>
          </a:prstGeom>
        </p:spPr>
      </p:pic>
    </p:spTree>
    <p:extLst>
      <p:ext uri="{BB962C8B-B14F-4D97-AF65-F5344CB8AC3E}">
        <p14:creationId xmlns:p14="http://schemas.microsoft.com/office/powerpoint/2010/main" val="16534663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Final Slide">
    <p:bg>
      <p:bgPr>
        <a:solidFill>
          <a:schemeClr val="accent2"/>
        </a:solidFill>
        <a:effectLst/>
      </p:bgPr>
    </p:bg>
    <p:spTree>
      <p:nvGrpSpPr>
        <p:cNvPr id="1" name=""/>
        <p:cNvGrpSpPr/>
        <p:nvPr/>
      </p:nvGrpSpPr>
      <p:grpSpPr>
        <a:xfrm>
          <a:off x="0" y="0"/>
          <a:ext cx="0" cy="0"/>
          <a:chOff x="0" y="0"/>
          <a:chExt cx="0" cy="0"/>
        </a:xfrm>
      </p:grpSpPr>
      <p:sp>
        <p:nvSpPr>
          <p:cNvPr id="9" name="Freeform 15">
            <a:extLst>
              <a:ext uri="{FF2B5EF4-FFF2-40B4-BE49-F238E27FC236}">
                <a16:creationId xmlns:a16="http://schemas.microsoft.com/office/drawing/2014/main" id="{A60732D9-43AE-45F7-B226-98D000B102F6}"/>
              </a:ext>
            </a:extLst>
          </p:cNvPr>
          <p:cNvSpPr>
            <a:spLocks/>
          </p:cNvSpPr>
          <p:nvPr/>
        </p:nvSpPr>
        <p:spPr bwMode="auto">
          <a:xfrm flipH="1">
            <a:off x="-2935512"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0" name="Freeform 16">
            <a:extLst>
              <a:ext uri="{FF2B5EF4-FFF2-40B4-BE49-F238E27FC236}">
                <a16:creationId xmlns:a16="http://schemas.microsoft.com/office/drawing/2014/main" id="{20B52A3C-76FF-428B-9F8F-F455D362E761}"/>
              </a:ext>
            </a:extLst>
          </p:cNvPr>
          <p:cNvSpPr>
            <a:spLocks/>
          </p:cNvSpPr>
          <p:nvPr/>
        </p:nvSpPr>
        <p:spPr bwMode="auto">
          <a:xfrm flipH="1">
            <a:off x="6738334" y="4064389"/>
            <a:ext cx="5985255"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pic>
        <p:nvPicPr>
          <p:cNvPr id="7" name="Picture 6">
            <a:extLst>
              <a:ext uri="{FF2B5EF4-FFF2-40B4-BE49-F238E27FC236}">
                <a16:creationId xmlns:a16="http://schemas.microsoft.com/office/drawing/2014/main" id="{D7659222-D08F-45A0-BBAE-5F79E3B45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233" y="2729735"/>
            <a:ext cx="4245537" cy="1398530"/>
          </a:xfrm>
          <a:prstGeom prst="rect">
            <a:avLst/>
          </a:prstGeom>
        </p:spPr>
      </p:pic>
    </p:spTree>
    <p:extLst>
      <p:ext uri="{BB962C8B-B14F-4D97-AF65-F5344CB8AC3E}">
        <p14:creationId xmlns:p14="http://schemas.microsoft.com/office/powerpoint/2010/main" val="10380348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A90067-2361-4840-83F8-CBD421F060F8}"/>
              </a:ext>
            </a:extLst>
          </p:cNvPr>
          <p:cNvGrpSpPr/>
          <p:nvPr/>
        </p:nvGrpSpPr>
        <p:grpSpPr>
          <a:xfrm>
            <a:off x="-2876496" y="4709597"/>
            <a:ext cx="15259379" cy="2863277"/>
            <a:chOff x="-2935513" y="4064389"/>
            <a:chExt cx="15659100" cy="3693368"/>
          </a:xfrm>
        </p:grpSpPr>
        <p:sp>
          <p:nvSpPr>
            <p:cNvPr id="14" name="Freeform 15">
              <a:extLst>
                <a:ext uri="{FF2B5EF4-FFF2-40B4-BE49-F238E27FC236}">
                  <a16:creationId xmlns:a16="http://schemas.microsoft.com/office/drawing/2014/main" id="{DEBCA1C5-5795-4F26-B880-05CD7CA9A5B0}"/>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829544"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F253B752-9D1D-46A8-B0EA-628BFC103A70}"/>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829544"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p:nvSpPr>
        <p:spPr>
          <a:xfrm>
            <a:off x="1" y="0"/>
            <a:ext cx="12192000" cy="6858000"/>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27510" rtl="0" eaLnBrk="1" fontAlgn="auto" latinLnBrk="0" hangingPunct="1">
              <a:lnSpc>
                <a:spcPct val="100000"/>
              </a:lnSpc>
              <a:spcBef>
                <a:spcPts val="0"/>
              </a:spcBef>
              <a:spcAft>
                <a:spcPts val="0"/>
              </a:spcAft>
              <a:buClrTx/>
              <a:buSzTx/>
              <a:buFontTx/>
              <a:buNone/>
              <a:tabLst/>
              <a:defRPr/>
            </a:pPr>
            <a:endParaRPr kumimoji="0" lang="en-US" sz="1432"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838800" y="2350801"/>
            <a:ext cx="9144000" cy="2387600"/>
          </a:xfrm>
        </p:spPr>
        <p:txBody>
          <a:bodyPr anchor="b"/>
          <a:lstStyle>
            <a:lvl1pPr algn="l">
              <a:defRPr sz="4774"/>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838800" y="4899600"/>
            <a:ext cx="9144000" cy="626400"/>
          </a:xfrm>
        </p:spPr>
        <p:txBody>
          <a:bodyPr>
            <a:normAutofit/>
          </a:bodyPr>
          <a:lstStyle>
            <a:lvl1pPr marL="0" indent="0" algn="l">
              <a:buNone/>
              <a:defRPr sz="2228">
                <a:solidFill>
                  <a:schemeClr val="bg1"/>
                </a:solidFill>
              </a:defRPr>
            </a:lvl1pPr>
            <a:lvl2pPr marL="363755" indent="0" algn="ctr">
              <a:buNone/>
              <a:defRPr sz="1591"/>
            </a:lvl2pPr>
            <a:lvl3pPr marL="727510" indent="0" algn="ctr">
              <a:buNone/>
              <a:defRPr sz="1432"/>
            </a:lvl3pPr>
            <a:lvl4pPr marL="1091265" indent="0" algn="ctr">
              <a:buNone/>
              <a:defRPr sz="1273"/>
            </a:lvl4pPr>
            <a:lvl5pPr marL="1455020" indent="0" algn="ctr">
              <a:buNone/>
              <a:defRPr sz="1273"/>
            </a:lvl5pPr>
            <a:lvl6pPr marL="1818775" indent="0" algn="ctr">
              <a:buNone/>
              <a:defRPr sz="1273"/>
            </a:lvl6pPr>
            <a:lvl7pPr marL="2182529" indent="0" algn="ctr">
              <a:buNone/>
              <a:defRPr sz="1273"/>
            </a:lvl7pPr>
            <a:lvl8pPr marL="2546285" indent="0" algn="ctr">
              <a:buNone/>
              <a:defRPr sz="1273"/>
            </a:lvl8pPr>
            <a:lvl9pPr marL="2910039" indent="0" algn="ctr">
              <a:buNone/>
              <a:defRPr sz="1273"/>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11335871" y="6230848"/>
            <a:ext cx="576108" cy="365125"/>
          </a:xfrm>
        </p:spPr>
        <p:txBody>
          <a:bodyPr/>
          <a:lstStyle>
            <a:lvl1pPr>
              <a:defRPr>
                <a:solidFill>
                  <a:schemeClr val="bg1"/>
                </a:solidFill>
              </a:defRPr>
            </a:lvl1pPr>
          </a:lstStyle>
          <a:p>
            <a:fld id="{21D3960A-6011-4D1D-BD96-0DF9B17B3A28}" type="slidenum">
              <a:rPr lang="en-AU" smtClean="0"/>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9478497" y="6230848"/>
            <a:ext cx="1736066" cy="365125"/>
          </a:xfrm>
        </p:spPr>
        <p:txBody>
          <a:bodyPr/>
          <a:lstStyle>
            <a:lvl1pPr>
              <a:defRPr>
                <a:solidFill>
                  <a:schemeClr val="bg1"/>
                </a:solidFill>
              </a:defRPr>
            </a:lvl1pPr>
          </a:lstStyle>
          <a:p>
            <a:fld id="{1AE69A7E-B392-4060-BFB6-EF0D1AA405D7}" type="datetime1">
              <a:rPr lang="en-AU" smtClean="0"/>
              <a:t>18/02/2021</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4020671" y="6230848"/>
            <a:ext cx="5336508" cy="365125"/>
          </a:xfrm>
        </p:spPr>
        <p:txBody>
          <a:bodyPr/>
          <a:lstStyle>
            <a:lvl1pPr>
              <a:defRPr>
                <a:solidFill>
                  <a:schemeClr val="bg1"/>
                </a:solidFill>
              </a:defRPr>
            </a:lvl1pPr>
          </a:lstStyle>
          <a:p>
            <a:endParaRPr lang="en-AU"/>
          </a:p>
        </p:txBody>
      </p:sp>
      <p:pic>
        <p:nvPicPr>
          <p:cNvPr id="11" name="Picture 10">
            <a:extLst>
              <a:ext uri="{FF2B5EF4-FFF2-40B4-BE49-F238E27FC236}">
                <a16:creationId xmlns:a16="http://schemas.microsoft.com/office/drawing/2014/main" id="{5DF909FA-3722-4F31-ACE2-78B291F15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6437" y="756601"/>
            <a:ext cx="3448686" cy="903782"/>
          </a:xfrm>
          <a:prstGeom prst="rect">
            <a:avLst/>
          </a:prstGeom>
        </p:spPr>
      </p:pic>
    </p:spTree>
    <p:extLst>
      <p:ext uri="{BB962C8B-B14F-4D97-AF65-F5344CB8AC3E}">
        <p14:creationId xmlns:p14="http://schemas.microsoft.com/office/powerpoint/2010/main" val="39099898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1"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32"/>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315600" cy="1324800"/>
          </a:xfrm>
        </p:spPr>
        <p:txBody>
          <a:bodyPr anchor="t" anchorCtr="0">
            <a:noAutofit/>
          </a:bodyPr>
          <a:lstStyle>
            <a:lvl1pPr>
              <a:defRPr sz="3501"/>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02244B35-BC3A-49F9-83CF-118D36552C03}" type="datetime1">
              <a:rPr lang="en-AU" smtClean="0"/>
              <a:t>18/02/2021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21D3960A-6011-4D1D-BD96-0DF9B17B3A28}" type="slidenum">
              <a:rPr lang="en-AU" smtClean="0"/>
              <a:t>‹#›</a:t>
            </a:fld>
            <a:endParaRPr lang="en-AU"/>
          </a:p>
        </p:txBody>
      </p:sp>
      <p:sp>
        <p:nvSpPr>
          <p:cNvPr id="9" name="Text Placeholder 8">
            <a:extLst>
              <a:ext uri="{FF2B5EF4-FFF2-40B4-BE49-F238E27FC236}">
                <a16:creationId xmlns:a16="http://schemas.microsoft.com/office/drawing/2014/main" id="{96966F1C-22DB-47A8-8E30-240A14932D3A}"/>
              </a:ext>
            </a:extLst>
          </p:cNvPr>
          <p:cNvSpPr>
            <a:spLocks noGrp="1"/>
          </p:cNvSpPr>
          <p:nvPr>
            <p:ph type="body" sz="quarter" idx="13"/>
          </p:nvPr>
        </p:nvSpPr>
        <p:spPr>
          <a:xfrm>
            <a:off x="4203645" y="456527"/>
            <a:ext cx="7725840" cy="5627068"/>
          </a:xfrm>
        </p:spPr>
        <p:txBody>
          <a:bodyPr/>
          <a:lstStyle>
            <a:lvl1pPr marL="326921" indent="-326921">
              <a:buFont typeface="+mj-lt"/>
              <a:buAutoNum type="arabicPeriod"/>
              <a:defRPr/>
            </a:lvl1pPr>
            <a:lvl2pPr marL="778527" indent="-414772">
              <a:buFont typeface="+mj-lt"/>
              <a:buAutoNum type="arabicPeriod"/>
              <a:defRPr/>
            </a:lvl2pPr>
            <a:lvl3pPr marL="1038589" indent="-311079">
              <a:buFont typeface="+mj-lt"/>
              <a:buAutoNum type="arabicPeriod"/>
              <a:defRPr/>
            </a:lvl3pPr>
            <a:lvl4pPr marL="1402343" indent="-311079">
              <a:buFont typeface="+mj-lt"/>
              <a:buAutoNum type="arabicPeriod"/>
              <a:defRPr/>
            </a:lvl4pPr>
            <a:lvl5pPr marL="1766099" indent="-311079">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4858941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a:xfrm>
            <a:off x="235527" y="1825625"/>
            <a:ext cx="1169438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76091E2F-4936-44DF-BBB0-5629C6DD12CC}" type="datetime1">
              <a:rPr lang="en-AU" smtClean="0"/>
              <a:t>18/02/2021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21D3960A-6011-4D1D-BD96-0DF9B17B3A28}" type="slidenum">
              <a:rPr lang="en-AU" smtClean="0"/>
              <a:t>‹#›</a:t>
            </a:fld>
            <a:endParaRPr lang="en-AU"/>
          </a:p>
        </p:txBody>
      </p:sp>
    </p:spTree>
    <p:extLst>
      <p:ext uri="{BB962C8B-B14F-4D97-AF65-F5344CB8AC3E}">
        <p14:creationId xmlns:p14="http://schemas.microsoft.com/office/powerpoint/2010/main" val="20966495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831850" y="1709738"/>
            <a:ext cx="10515600" cy="2852737"/>
          </a:xfrm>
        </p:spPr>
        <p:txBody>
          <a:bodyPr anchor="b"/>
          <a:lstStyle>
            <a:lvl1pPr>
              <a:defRPr sz="4774"/>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831850" y="4589464"/>
            <a:ext cx="10515600" cy="1500187"/>
          </a:xfrm>
        </p:spPr>
        <p:txBody>
          <a:bodyPr/>
          <a:lstStyle>
            <a:lvl1pPr marL="0" indent="0">
              <a:buNone/>
              <a:defRPr sz="1910">
                <a:solidFill>
                  <a:schemeClr val="bg1"/>
                </a:solidFill>
              </a:defRPr>
            </a:lvl1pPr>
            <a:lvl2pPr marL="363755" indent="0">
              <a:buNone/>
              <a:defRPr sz="1591">
                <a:solidFill>
                  <a:schemeClr val="tx1">
                    <a:tint val="75000"/>
                  </a:schemeClr>
                </a:solidFill>
              </a:defRPr>
            </a:lvl2pPr>
            <a:lvl3pPr marL="727510" indent="0">
              <a:buNone/>
              <a:defRPr sz="1432">
                <a:solidFill>
                  <a:schemeClr val="tx1">
                    <a:tint val="75000"/>
                  </a:schemeClr>
                </a:solidFill>
              </a:defRPr>
            </a:lvl3pPr>
            <a:lvl4pPr marL="1091265" indent="0">
              <a:buNone/>
              <a:defRPr sz="1273">
                <a:solidFill>
                  <a:schemeClr val="tx1">
                    <a:tint val="75000"/>
                  </a:schemeClr>
                </a:solidFill>
              </a:defRPr>
            </a:lvl4pPr>
            <a:lvl5pPr marL="1455020" indent="0">
              <a:buNone/>
              <a:defRPr sz="1273">
                <a:solidFill>
                  <a:schemeClr val="tx1">
                    <a:tint val="75000"/>
                  </a:schemeClr>
                </a:solidFill>
              </a:defRPr>
            </a:lvl5pPr>
            <a:lvl6pPr marL="1818775" indent="0">
              <a:buNone/>
              <a:defRPr sz="1273">
                <a:solidFill>
                  <a:schemeClr val="tx1">
                    <a:tint val="75000"/>
                  </a:schemeClr>
                </a:solidFill>
              </a:defRPr>
            </a:lvl6pPr>
            <a:lvl7pPr marL="2182529" indent="0">
              <a:buNone/>
              <a:defRPr sz="1273">
                <a:solidFill>
                  <a:schemeClr val="tx1">
                    <a:tint val="75000"/>
                  </a:schemeClr>
                </a:solidFill>
              </a:defRPr>
            </a:lvl7pPr>
            <a:lvl8pPr marL="2546285" indent="0">
              <a:buNone/>
              <a:defRPr sz="1273">
                <a:solidFill>
                  <a:schemeClr val="tx1">
                    <a:tint val="75000"/>
                  </a:schemeClr>
                </a:solidFill>
              </a:defRPr>
            </a:lvl8pPr>
            <a:lvl9pPr marL="2910039" indent="0">
              <a:buNone/>
              <a:defRPr sz="127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871158CB-AC4F-4131-B1C8-96334CAEDF70}" type="datetime1">
              <a:rPr lang="en-AU" smtClean="0"/>
              <a:t>18/02/2021</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21D3960A-6011-4D1D-BD96-0DF9B17B3A28}" type="slidenum">
              <a:rPr lang="en-AU" smtClean="0"/>
              <a:t>‹#›</a:t>
            </a:fld>
            <a:endParaRPr lang="en-AU"/>
          </a:p>
        </p:txBody>
      </p:sp>
    </p:spTree>
    <p:extLst>
      <p:ext uri="{BB962C8B-B14F-4D97-AF65-F5344CB8AC3E}">
        <p14:creationId xmlns:p14="http://schemas.microsoft.com/office/powerpoint/2010/main" val="19684739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35528" y="1825625"/>
            <a:ext cx="5756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6172199" y="1825625"/>
            <a:ext cx="57577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372E9BA9-5D1C-45F4-BC25-D1829D6FF614}" type="datetime1">
              <a:rPr lang="en-AU" smtClean="0"/>
              <a:t>18/02/2021</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21D3960A-6011-4D1D-BD96-0DF9B17B3A28}" type="slidenum">
              <a:rPr lang="en-AU" smtClean="0"/>
              <a:t>‹#›</a:t>
            </a:fld>
            <a:endParaRPr lang="en-AU"/>
          </a:p>
        </p:txBody>
      </p:sp>
    </p:spTree>
    <p:extLst>
      <p:ext uri="{BB962C8B-B14F-4D97-AF65-F5344CB8AC3E}">
        <p14:creationId xmlns:p14="http://schemas.microsoft.com/office/powerpoint/2010/main" val="38414988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34000" y="136800"/>
            <a:ext cx="9003601" cy="118800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34001" y="1681163"/>
            <a:ext cx="5763575" cy="823912"/>
          </a:xfrm>
        </p:spPr>
        <p:txBody>
          <a:bodyPr anchor="b"/>
          <a:lstStyle>
            <a:lvl1pPr marL="0" indent="0">
              <a:buNone/>
              <a:defRPr sz="1910" b="1"/>
            </a:lvl1pPr>
            <a:lvl2pPr marL="363755" indent="0">
              <a:buNone/>
              <a:defRPr sz="1591" b="1"/>
            </a:lvl2pPr>
            <a:lvl3pPr marL="727510" indent="0">
              <a:buNone/>
              <a:defRPr sz="1432" b="1"/>
            </a:lvl3pPr>
            <a:lvl4pPr marL="1091265" indent="0">
              <a:buNone/>
              <a:defRPr sz="1273" b="1"/>
            </a:lvl4pPr>
            <a:lvl5pPr marL="1455020" indent="0">
              <a:buNone/>
              <a:defRPr sz="1273" b="1"/>
            </a:lvl5pPr>
            <a:lvl6pPr marL="1818775" indent="0">
              <a:buNone/>
              <a:defRPr sz="1273" b="1"/>
            </a:lvl6pPr>
            <a:lvl7pPr marL="2182529" indent="0">
              <a:buNone/>
              <a:defRPr sz="1273" b="1"/>
            </a:lvl7pPr>
            <a:lvl8pPr marL="2546285" indent="0">
              <a:buNone/>
              <a:defRPr sz="1273" b="1"/>
            </a:lvl8pPr>
            <a:lvl9pPr marL="2910039" indent="0">
              <a:buNone/>
              <a:defRPr sz="1273" b="1"/>
            </a:lvl9pPr>
          </a:lstStyle>
          <a:p>
            <a:pPr lvl="0"/>
            <a:r>
              <a:rPr lang="en-US"/>
              <a:t>Click to 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34001" y="2505075"/>
            <a:ext cx="576357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6172200" y="1681163"/>
            <a:ext cx="5763600" cy="823912"/>
          </a:xfrm>
        </p:spPr>
        <p:txBody>
          <a:bodyPr anchor="b"/>
          <a:lstStyle>
            <a:lvl1pPr marL="0" indent="0">
              <a:buNone/>
              <a:defRPr sz="1910" b="1"/>
            </a:lvl1pPr>
            <a:lvl2pPr marL="363755" indent="0">
              <a:buNone/>
              <a:defRPr sz="1591" b="1"/>
            </a:lvl2pPr>
            <a:lvl3pPr marL="727510" indent="0">
              <a:buNone/>
              <a:defRPr sz="1432" b="1"/>
            </a:lvl3pPr>
            <a:lvl4pPr marL="1091265" indent="0">
              <a:buNone/>
              <a:defRPr sz="1273" b="1"/>
            </a:lvl4pPr>
            <a:lvl5pPr marL="1455020" indent="0">
              <a:buNone/>
              <a:defRPr sz="1273" b="1"/>
            </a:lvl5pPr>
            <a:lvl6pPr marL="1818775" indent="0">
              <a:buNone/>
              <a:defRPr sz="1273" b="1"/>
            </a:lvl6pPr>
            <a:lvl7pPr marL="2182529" indent="0">
              <a:buNone/>
              <a:defRPr sz="1273" b="1"/>
            </a:lvl7pPr>
            <a:lvl8pPr marL="2546285" indent="0">
              <a:buNone/>
              <a:defRPr sz="1273" b="1"/>
            </a:lvl8pPr>
            <a:lvl9pPr marL="2910039" indent="0">
              <a:buNone/>
              <a:defRPr sz="1273" b="1"/>
            </a:lvl9pPr>
          </a:lstStyle>
          <a:p>
            <a:pPr lvl="0"/>
            <a:r>
              <a:rPr lang="en-US"/>
              <a:t>Click to 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6172200" y="2505075"/>
            <a:ext cx="57636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82CDEA5D-DF22-45A6-B053-C09C698BF44F}" type="datetime1">
              <a:rPr lang="en-AU" smtClean="0"/>
              <a:t>18/02/2021</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21D3960A-6011-4D1D-BD96-0DF9B17B3A28}" type="slidenum">
              <a:rPr lang="en-AU" smtClean="0"/>
              <a:t>‹#›</a:t>
            </a:fld>
            <a:endParaRPr lang="en-AU"/>
          </a:p>
        </p:txBody>
      </p:sp>
    </p:spTree>
    <p:extLst>
      <p:ext uri="{BB962C8B-B14F-4D97-AF65-F5344CB8AC3E}">
        <p14:creationId xmlns:p14="http://schemas.microsoft.com/office/powerpoint/2010/main" val="10514711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85A13570-932F-47B1-8612-491B65F45C50}" type="datetime1">
              <a:rPr lang="en-AU" smtClean="0"/>
              <a:t>18/02/2021</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21D3960A-6011-4D1D-BD96-0DF9B17B3A28}" type="slidenum">
              <a:rPr lang="en-AU" smtClean="0"/>
              <a:t>‹#›</a:t>
            </a:fld>
            <a:endParaRPr lang="en-AU"/>
          </a:p>
        </p:txBody>
      </p:sp>
    </p:spTree>
    <p:extLst>
      <p:ext uri="{BB962C8B-B14F-4D97-AF65-F5344CB8AC3E}">
        <p14:creationId xmlns:p14="http://schemas.microsoft.com/office/powerpoint/2010/main" val="33846052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9B2688C8-08F2-4BDA-92C1-D9D657FC12A8}" type="datetime1">
              <a:rPr lang="en-AU" smtClean="0"/>
              <a:t>18/02/2021</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21D3960A-6011-4D1D-BD96-0DF9B17B3A28}" type="slidenum">
              <a:rPr lang="en-AU" smtClean="0"/>
              <a:t>‹#›</a:t>
            </a:fld>
            <a:endParaRPr lang="en-AU"/>
          </a:p>
        </p:txBody>
      </p:sp>
    </p:spTree>
    <p:extLst>
      <p:ext uri="{BB962C8B-B14F-4D97-AF65-F5344CB8AC3E}">
        <p14:creationId xmlns:p14="http://schemas.microsoft.com/office/powerpoint/2010/main" val="3896914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userDrawn="1"/>
        </p:nvSpPr>
        <p:spPr>
          <a:xfrm>
            <a:off x="0" y="0"/>
            <a:ext cx="12192000" cy="875489"/>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35527" y="39926"/>
            <a:ext cx="9001778" cy="835563"/>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35527" y="1147864"/>
            <a:ext cx="11694382" cy="50290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9496425" y="6356350"/>
            <a:ext cx="173606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25E40E-9DF4-47B5-BAB8-388FDD99D59B}" type="datetimeFigureOut">
              <a:rPr lang="en-AU" smtClean="0"/>
              <a:t>18/02/2021</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4038599" y="6356350"/>
            <a:ext cx="5336509"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AU"/>
              <a:t>EM&amp;S Program of Work Mini Workshop Outputs</a:t>
            </a:r>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11353800" y="6356350"/>
            <a:ext cx="5761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97C1AA2C-3FFA-48E8-B036-2C5DC3A52F9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33780740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7" r:id="rId11"/>
    <p:sldLayoutId id="2147483686" r:id="rId12"/>
  </p:sldLayoutIdLst>
  <p:txStyles>
    <p:titleStyle>
      <a:lvl1pPr algn="l" defTabSz="914400" rtl="0" eaLnBrk="1" latinLnBrk="0" hangingPunct="1">
        <a:lnSpc>
          <a:spcPct val="90000"/>
        </a:lnSpc>
        <a:spcBef>
          <a:spcPct val="0"/>
        </a:spcBef>
        <a:buNone/>
        <a:defRPr sz="4000" b="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userDrawn="1"/>
        </p:nvSpPr>
        <p:spPr>
          <a:xfrm>
            <a:off x="0" y="0"/>
            <a:ext cx="12192000" cy="1325563"/>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35528" y="136525"/>
            <a:ext cx="9001778" cy="1189039"/>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35527" y="1825625"/>
            <a:ext cx="1169438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9496425" y="6356350"/>
            <a:ext cx="173606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25E40E-9DF4-47B5-BAB8-388FDD99D59B}" type="datetimeFigureOut">
              <a:rPr lang="en-AU" smtClean="0"/>
              <a:t>18/02/2021</a:t>
            </a:fld>
            <a:endParaRPr lang="en-AU" dirty="0"/>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4038599" y="6356350"/>
            <a:ext cx="5336509"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11353800" y="6356350"/>
            <a:ext cx="5761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81F68-4976-451A-B2E9-79BCBD2F70CC}" type="slidenum">
              <a:rPr lang="en-AU" smtClean="0"/>
              <a:t>‹#›</a:t>
            </a:fld>
            <a:endParaRPr lang="en-AU" dirty="0"/>
          </a:p>
        </p:txBody>
      </p:sp>
      <p:pic>
        <p:nvPicPr>
          <p:cNvPr id="9" name="Picture 8">
            <a:extLst>
              <a:ext uri="{FF2B5EF4-FFF2-40B4-BE49-F238E27FC236}">
                <a16:creationId xmlns:a16="http://schemas.microsoft.com/office/drawing/2014/main" id="{97C1AA2C-3FFA-48E8-B036-2C5DC3A52F9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46470522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userDrawn="1"/>
        </p:nvSpPr>
        <p:spPr>
          <a:xfrm>
            <a:off x="0" y="0"/>
            <a:ext cx="12192000" cy="1325563"/>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35528" y="136525"/>
            <a:ext cx="9001778" cy="1189039"/>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35527" y="1825625"/>
            <a:ext cx="1169438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9496425" y="6356350"/>
            <a:ext cx="173606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25E40E-9DF4-47B5-BAB8-388FDD99D59B}" type="datetimeFigureOut">
              <a:rPr lang="en-AU" smtClean="0"/>
              <a:t>18/02/2021</a:t>
            </a:fld>
            <a:endParaRPr lang="en-AU" dirty="0"/>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4038599" y="6356350"/>
            <a:ext cx="5336509"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11353800" y="6356350"/>
            <a:ext cx="5761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81F68-4976-451A-B2E9-79BCBD2F70CC}" type="slidenum">
              <a:rPr lang="en-AU" smtClean="0"/>
              <a:t>‹#›</a:t>
            </a:fld>
            <a:endParaRPr lang="en-AU" dirty="0"/>
          </a:p>
        </p:txBody>
      </p:sp>
      <p:pic>
        <p:nvPicPr>
          <p:cNvPr id="9" name="Picture 8">
            <a:extLst>
              <a:ext uri="{FF2B5EF4-FFF2-40B4-BE49-F238E27FC236}">
                <a16:creationId xmlns:a16="http://schemas.microsoft.com/office/drawing/2014/main" id="{97C1AA2C-3FFA-48E8-B036-2C5DC3A52F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116255979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p:nvSpPr>
        <p:spPr>
          <a:xfrm>
            <a:off x="0" y="0"/>
            <a:ext cx="12192000" cy="1325563"/>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35528" y="136525"/>
            <a:ext cx="9001778" cy="1189039"/>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35527" y="1825625"/>
            <a:ext cx="1169438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9496425" y="6356350"/>
            <a:ext cx="173606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25E40E-9DF4-47B5-BAB8-388FDD99D59B}" type="datetimeFigureOut">
              <a:rPr lang="en-AU" smtClean="0"/>
              <a:t>18/02/2021</a:t>
            </a:fld>
            <a:endParaRPr lang="en-AU" dirty="0"/>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4038599" y="6356350"/>
            <a:ext cx="5336509"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11353800" y="6356350"/>
            <a:ext cx="5761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81F68-4976-451A-B2E9-79BCBD2F70CC}" type="slidenum">
              <a:rPr lang="en-AU" smtClean="0"/>
              <a:t>‹#›</a:t>
            </a:fld>
            <a:endParaRPr lang="en-AU" dirty="0"/>
          </a:p>
        </p:txBody>
      </p:sp>
      <p:pic>
        <p:nvPicPr>
          <p:cNvPr id="9" name="Picture 8">
            <a:extLst>
              <a:ext uri="{FF2B5EF4-FFF2-40B4-BE49-F238E27FC236}">
                <a16:creationId xmlns:a16="http://schemas.microsoft.com/office/drawing/2014/main" id="{97C1AA2C-3FFA-48E8-B036-2C5DC3A52F9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223864421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userDrawn="1"/>
        </p:nvSpPr>
        <p:spPr>
          <a:xfrm>
            <a:off x="0" y="0"/>
            <a:ext cx="12192000" cy="1325563"/>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35528" y="136525"/>
            <a:ext cx="9001778" cy="1189039"/>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35527" y="1825625"/>
            <a:ext cx="1169438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9496425" y="6356350"/>
            <a:ext cx="173606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25E40E-9DF4-47B5-BAB8-388FDD99D59B}" type="datetimeFigureOut">
              <a:rPr lang="en-AU" smtClean="0"/>
              <a:t>18/02/2021</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4038599" y="6356350"/>
            <a:ext cx="5336509"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11353800" y="6356350"/>
            <a:ext cx="5761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97C1AA2C-3FFA-48E8-B036-2C5DC3A52F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423042059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userDrawn="1"/>
        </p:nvSpPr>
        <p:spPr>
          <a:xfrm>
            <a:off x="0" y="0"/>
            <a:ext cx="12192000" cy="1325563"/>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35528" y="136525"/>
            <a:ext cx="9001778" cy="1189039"/>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35527" y="1825625"/>
            <a:ext cx="1169438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9496425" y="6356350"/>
            <a:ext cx="1736066"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4038599" y="6356350"/>
            <a:ext cx="5336509"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AU"/>
              <a:t>Technical and Regulatory Committee Meeting August 2019</a:t>
            </a:r>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11353800" y="6356350"/>
            <a:ext cx="5761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81F68-4976-451A-B2E9-79BCBD2F70CC}" type="slidenum">
              <a:rPr lang="en-AU" smtClean="0"/>
              <a:t>‹#›</a:t>
            </a:fld>
            <a:endParaRPr lang="en-AU"/>
          </a:p>
        </p:txBody>
      </p:sp>
    </p:spTree>
    <p:extLst>
      <p:ext uri="{BB962C8B-B14F-4D97-AF65-F5344CB8AC3E}">
        <p14:creationId xmlns:p14="http://schemas.microsoft.com/office/powerpoint/2010/main" val="267890700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userDrawn="1"/>
        </p:nvSpPr>
        <p:spPr>
          <a:xfrm>
            <a:off x="356016" y="1154006"/>
            <a:ext cx="11450086" cy="83548"/>
          </a:xfrm>
          <a:prstGeom prst="rect">
            <a:avLst/>
          </a:prstGeom>
          <a:gradFill flip="none" rotWithShape="1">
            <a:gsLst>
              <a:gs pos="0">
                <a:schemeClr val="bg2"/>
              </a:gs>
              <a:gs pos="100000">
                <a:schemeClr val="bg2">
                  <a:lumMod val="75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35528" y="136528"/>
            <a:ext cx="9001778" cy="843188"/>
          </a:xfrm>
          <a:prstGeom prst="rect">
            <a:avLst/>
          </a:prstGeom>
        </p:spPr>
        <p:txBody>
          <a:bodyPr vert="horz" lIns="91440" tIns="45720" rIns="91440" bIns="45720" rtlCol="0" anchor="b" anchorCtr="0">
            <a:normAutofit/>
          </a:body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35527" y="1417411"/>
            <a:ext cx="1169438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9496426" y="6356352"/>
            <a:ext cx="1736066" cy="365125"/>
          </a:xfrm>
          <a:prstGeom prst="rect">
            <a:avLst/>
          </a:prstGeom>
        </p:spPr>
        <p:txBody>
          <a:bodyPr vert="horz" lIns="91440" tIns="45720" rIns="91440" bIns="45720" rtlCol="0" anchor="ctr"/>
          <a:lstStyle>
            <a:lvl1pPr algn="l">
              <a:defRPr sz="900">
                <a:solidFill>
                  <a:schemeClr val="bg2">
                    <a:lumMod val="50000"/>
                  </a:schemeClr>
                </a:solidFill>
              </a:defRPr>
            </a:lvl1pPr>
          </a:lstStyle>
          <a:p>
            <a:fld id="{6B130C62-9B47-4189-AE29-F80B4AC02F59}" type="datetime1">
              <a:rPr lang="en-AU" smtClean="0"/>
              <a:pPr/>
              <a:t>18/02/2021</a:t>
            </a:fld>
            <a:endParaRPr lang="en-AU" dirty="0"/>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4038600" y="6356352"/>
            <a:ext cx="5336510" cy="365125"/>
          </a:xfrm>
          <a:prstGeom prst="rect">
            <a:avLst/>
          </a:prstGeom>
        </p:spPr>
        <p:txBody>
          <a:bodyPr vert="horz" lIns="91440" tIns="45720" rIns="91440" bIns="45720" rtlCol="0" anchor="ctr"/>
          <a:lstStyle>
            <a:lvl1pPr algn="r">
              <a:defRPr sz="900">
                <a:solidFill>
                  <a:schemeClr val="bg2">
                    <a:lumMod val="50000"/>
                  </a:schemeClr>
                </a:solidFill>
              </a:defRPr>
            </a:lvl1pPr>
          </a:lstStyle>
          <a:p>
            <a:r>
              <a:rPr lang="en-AU" dirty="0"/>
              <a:t>Example footer text</a:t>
            </a:r>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11353800" y="6356352"/>
            <a:ext cx="576108" cy="365125"/>
          </a:xfrm>
          <a:prstGeom prst="rect">
            <a:avLst/>
          </a:prstGeom>
        </p:spPr>
        <p:txBody>
          <a:bodyPr vert="horz" lIns="91440" tIns="45720" rIns="91440" bIns="45720" rtlCol="0" anchor="ctr"/>
          <a:lstStyle>
            <a:lvl1pPr algn="r">
              <a:defRPr sz="900">
                <a:solidFill>
                  <a:schemeClr val="bg2">
                    <a:lumMod val="50000"/>
                  </a:schemeClr>
                </a:solidFill>
              </a:defRPr>
            </a:lvl1pPr>
          </a:lstStyle>
          <a:p>
            <a:fld id="{4EC81F68-4976-451A-B2E9-79BCBD2F70CC}" type="slidenum">
              <a:rPr lang="en-AU" smtClean="0"/>
              <a:pPr/>
              <a:t>‹#›</a:t>
            </a:fld>
            <a:endParaRPr lang="en-AU" dirty="0"/>
          </a:p>
        </p:txBody>
      </p:sp>
      <p:pic>
        <p:nvPicPr>
          <p:cNvPr id="15" name="Picture 14">
            <a:extLst>
              <a:ext uri="{FF2B5EF4-FFF2-40B4-BE49-F238E27FC236}">
                <a16:creationId xmlns:a16="http://schemas.microsoft.com/office/drawing/2014/main" id="{40FEDA1A-A644-4D18-B88A-E701D753AA8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25298" y="6128185"/>
            <a:ext cx="1686789" cy="670969"/>
          </a:xfrm>
          <a:prstGeom prst="rect">
            <a:avLst/>
          </a:prstGeom>
        </p:spPr>
      </p:pic>
    </p:spTree>
    <p:extLst>
      <p:ext uri="{BB962C8B-B14F-4D97-AF65-F5344CB8AC3E}">
        <p14:creationId xmlns:p14="http://schemas.microsoft.com/office/powerpoint/2010/main" val="290125435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hf hdr="0"/>
  <p:txStyles>
    <p:titleStyle>
      <a:lvl1pPr algn="l" defTabSz="685804" rtl="0" eaLnBrk="1" latinLnBrk="0" hangingPunct="1">
        <a:lnSpc>
          <a:spcPct val="90000"/>
        </a:lnSpc>
        <a:spcBef>
          <a:spcPct val="0"/>
        </a:spcBef>
        <a:buNone/>
        <a:defRPr sz="2800" b="0" kern="1200">
          <a:solidFill>
            <a:schemeClr val="bg2">
              <a:lumMod val="50000"/>
            </a:schemeClr>
          </a:solidFill>
          <a:latin typeface="+mj-lt"/>
          <a:ea typeface="+mj-ea"/>
          <a:cs typeface="+mj-cs"/>
        </a:defRPr>
      </a:lvl1pPr>
    </p:titleStyle>
    <p:bodyStyle>
      <a:lvl1pPr marL="171451" indent="-171451" algn="l" defTabSz="685804"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3" indent="-171451" algn="l" defTabSz="685804"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6" indent="-171451" algn="l" defTabSz="685804"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200158" indent="-171451" algn="l" defTabSz="685804"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60" indent="-171451" algn="l" defTabSz="685804"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5pPr>
      <a:lvl6pPr marL="1885963"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64"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67"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69"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4" rtl="0" eaLnBrk="1" latinLnBrk="0" hangingPunct="1">
        <a:defRPr sz="1350" kern="1200">
          <a:solidFill>
            <a:schemeClr val="tx1"/>
          </a:solidFill>
          <a:latin typeface="+mn-lt"/>
          <a:ea typeface="+mn-ea"/>
          <a:cs typeface="+mn-cs"/>
        </a:defRPr>
      </a:lvl1pPr>
      <a:lvl2pPr marL="342903" algn="l" defTabSz="685804" rtl="0" eaLnBrk="1" latinLnBrk="0" hangingPunct="1">
        <a:defRPr sz="1350" kern="1200">
          <a:solidFill>
            <a:schemeClr val="tx1"/>
          </a:solidFill>
          <a:latin typeface="+mn-lt"/>
          <a:ea typeface="+mn-ea"/>
          <a:cs typeface="+mn-cs"/>
        </a:defRPr>
      </a:lvl2pPr>
      <a:lvl3pPr marL="685804" algn="l" defTabSz="685804" rtl="0" eaLnBrk="1" latinLnBrk="0" hangingPunct="1">
        <a:defRPr sz="1350" kern="1200">
          <a:solidFill>
            <a:schemeClr val="tx1"/>
          </a:solidFill>
          <a:latin typeface="+mn-lt"/>
          <a:ea typeface="+mn-ea"/>
          <a:cs typeface="+mn-cs"/>
        </a:defRPr>
      </a:lvl3pPr>
      <a:lvl4pPr marL="1028707" algn="l" defTabSz="685804" rtl="0" eaLnBrk="1" latinLnBrk="0" hangingPunct="1">
        <a:defRPr sz="1350" kern="1200">
          <a:solidFill>
            <a:schemeClr val="tx1"/>
          </a:solidFill>
          <a:latin typeface="+mn-lt"/>
          <a:ea typeface="+mn-ea"/>
          <a:cs typeface="+mn-cs"/>
        </a:defRPr>
      </a:lvl4pPr>
      <a:lvl5pPr marL="1371609" algn="l" defTabSz="685804" rtl="0" eaLnBrk="1" latinLnBrk="0" hangingPunct="1">
        <a:defRPr sz="1350" kern="1200">
          <a:solidFill>
            <a:schemeClr val="tx1"/>
          </a:solidFill>
          <a:latin typeface="+mn-lt"/>
          <a:ea typeface="+mn-ea"/>
          <a:cs typeface="+mn-cs"/>
        </a:defRPr>
      </a:lvl5pPr>
      <a:lvl6pPr marL="1714511" algn="l" defTabSz="685804" rtl="0" eaLnBrk="1" latinLnBrk="0" hangingPunct="1">
        <a:defRPr sz="1350" kern="1200">
          <a:solidFill>
            <a:schemeClr val="tx1"/>
          </a:solidFill>
          <a:latin typeface="+mn-lt"/>
          <a:ea typeface="+mn-ea"/>
          <a:cs typeface="+mn-cs"/>
        </a:defRPr>
      </a:lvl6pPr>
      <a:lvl7pPr marL="2057413" algn="l" defTabSz="685804" rtl="0" eaLnBrk="1" latinLnBrk="0" hangingPunct="1">
        <a:defRPr sz="1350" kern="1200">
          <a:solidFill>
            <a:schemeClr val="tx1"/>
          </a:solidFill>
          <a:latin typeface="+mn-lt"/>
          <a:ea typeface="+mn-ea"/>
          <a:cs typeface="+mn-cs"/>
        </a:defRPr>
      </a:lvl7pPr>
      <a:lvl8pPr marL="2400316" algn="l" defTabSz="685804" rtl="0" eaLnBrk="1" latinLnBrk="0" hangingPunct="1">
        <a:defRPr sz="1350" kern="1200">
          <a:solidFill>
            <a:schemeClr val="tx1"/>
          </a:solidFill>
          <a:latin typeface="+mn-lt"/>
          <a:ea typeface="+mn-ea"/>
          <a:cs typeface="+mn-cs"/>
        </a:defRPr>
      </a:lvl8pPr>
      <a:lvl9pPr marL="2743218" algn="l" defTabSz="685804"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p:nvSpPr>
        <p:spPr>
          <a:xfrm>
            <a:off x="0" y="2"/>
            <a:ext cx="12192000" cy="1325563"/>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35528" y="136527"/>
            <a:ext cx="9001779" cy="1189039"/>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35527" y="1825625"/>
            <a:ext cx="11694383"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9496425" y="6356352"/>
            <a:ext cx="173606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25E40E-9DF4-47B5-BAB8-388FDD99D59B}" type="datetimeFigureOut">
              <a:rPr lang="en-AU" smtClean="0"/>
              <a:t>18/02/2021</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4038600" y="6356352"/>
            <a:ext cx="5336509"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11353801" y="6356352"/>
            <a:ext cx="5761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97C1AA2C-3FFA-48E8-B036-2C5DC3A52F9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5529" y="6135400"/>
            <a:ext cx="1679681" cy="553307"/>
          </a:xfrm>
          <a:prstGeom prst="rect">
            <a:avLst/>
          </a:prstGeom>
        </p:spPr>
      </p:pic>
    </p:spTree>
    <p:extLst>
      <p:ext uri="{BB962C8B-B14F-4D97-AF65-F5344CB8AC3E}">
        <p14:creationId xmlns:p14="http://schemas.microsoft.com/office/powerpoint/2010/main" val="235075232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377" rtl="0" eaLnBrk="1" latinLnBrk="0" hangingPunct="1">
        <a:lnSpc>
          <a:spcPct val="90000"/>
        </a:lnSpc>
        <a:spcBef>
          <a:spcPct val="0"/>
        </a:spcBef>
        <a:buNone/>
        <a:defRPr sz="4400" b="0" kern="1200">
          <a:solidFill>
            <a:schemeClr val="bg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p:nvSpPr>
        <p:spPr>
          <a:xfrm>
            <a:off x="1" y="0"/>
            <a:ext cx="12192000" cy="1325563"/>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74"/>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35528" y="136526"/>
            <a:ext cx="9001778" cy="1189039"/>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35527" y="1825625"/>
            <a:ext cx="1169438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9496426" y="6356351"/>
            <a:ext cx="1736066" cy="365125"/>
          </a:xfrm>
          <a:prstGeom prst="rect">
            <a:avLst/>
          </a:prstGeom>
        </p:spPr>
        <p:txBody>
          <a:bodyPr vert="horz" lIns="91440" tIns="45720" rIns="91440" bIns="45720" rtlCol="0" anchor="ctr"/>
          <a:lstStyle>
            <a:lvl1pPr algn="l">
              <a:defRPr sz="954">
                <a:solidFill>
                  <a:schemeClr val="tx1">
                    <a:tint val="75000"/>
                  </a:schemeClr>
                </a:solidFill>
              </a:defRPr>
            </a:lvl1pPr>
          </a:lstStyle>
          <a:p>
            <a:fld id="{3DEAC1BA-D14A-473D-8ED6-1EB061C458EF}" type="datetime1">
              <a:rPr lang="en-AU" smtClean="0"/>
              <a:t>18/02/2021</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4038600" y="6356351"/>
            <a:ext cx="5336508" cy="365125"/>
          </a:xfrm>
          <a:prstGeom prst="rect">
            <a:avLst/>
          </a:prstGeom>
        </p:spPr>
        <p:txBody>
          <a:bodyPr vert="horz" lIns="91440" tIns="45720" rIns="91440" bIns="45720" rtlCol="0" anchor="ctr"/>
          <a:lstStyle>
            <a:lvl1pPr algn="r">
              <a:defRPr sz="954">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11353800" y="6356351"/>
            <a:ext cx="576108" cy="365125"/>
          </a:xfrm>
          <a:prstGeom prst="rect">
            <a:avLst/>
          </a:prstGeom>
        </p:spPr>
        <p:txBody>
          <a:bodyPr vert="horz" lIns="91440" tIns="45720" rIns="91440" bIns="45720" rtlCol="0" anchor="ctr"/>
          <a:lstStyle>
            <a:lvl1pPr algn="r">
              <a:defRPr sz="954">
                <a:solidFill>
                  <a:schemeClr val="tx1">
                    <a:tint val="75000"/>
                  </a:schemeClr>
                </a:solidFill>
              </a:defRPr>
            </a:lvl1pPr>
          </a:lstStyle>
          <a:p>
            <a:fld id="{21D3960A-6011-4D1D-BD96-0DF9B17B3A28}" type="slidenum">
              <a:rPr lang="en-AU" smtClean="0"/>
              <a:t>‹#›</a:t>
            </a:fld>
            <a:endParaRPr lang="en-AU"/>
          </a:p>
        </p:txBody>
      </p:sp>
    </p:spTree>
    <p:extLst>
      <p:ext uri="{BB962C8B-B14F-4D97-AF65-F5344CB8AC3E}">
        <p14:creationId xmlns:p14="http://schemas.microsoft.com/office/powerpoint/2010/main" val="136545890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ftr="0" dt="0"/>
  <p:txStyles>
    <p:titleStyle>
      <a:lvl1pPr algn="l" defTabSz="727510" rtl="0" eaLnBrk="1" latinLnBrk="0" hangingPunct="1">
        <a:lnSpc>
          <a:spcPct val="90000"/>
        </a:lnSpc>
        <a:spcBef>
          <a:spcPct val="0"/>
        </a:spcBef>
        <a:buNone/>
        <a:defRPr sz="3501" b="0" kern="1200">
          <a:solidFill>
            <a:schemeClr val="bg1"/>
          </a:solidFill>
          <a:latin typeface="+mj-lt"/>
          <a:ea typeface="+mj-ea"/>
          <a:cs typeface="+mj-cs"/>
        </a:defRPr>
      </a:lvl1pPr>
    </p:titleStyle>
    <p:bodyStyle>
      <a:lvl1pPr marL="181877" indent="-181877" algn="l" defTabSz="727510" rtl="0" eaLnBrk="1" latinLnBrk="0" hangingPunct="1">
        <a:lnSpc>
          <a:spcPct val="90000"/>
        </a:lnSpc>
        <a:spcBef>
          <a:spcPts val="796"/>
        </a:spcBef>
        <a:buFont typeface="Arial" panose="020B0604020202020204" pitchFamily="34" charset="0"/>
        <a:buChar char="•"/>
        <a:defRPr sz="2228" kern="1200">
          <a:solidFill>
            <a:schemeClr val="tx1"/>
          </a:solidFill>
          <a:latin typeface="+mn-lt"/>
          <a:ea typeface="+mn-ea"/>
          <a:cs typeface="+mn-cs"/>
        </a:defRPr>
      </a:lvl1pPr>
      <a:lvl2pPr marL="545633" indent="-181877" algn="l" defTabSz="727510" rtl="0" eaLnBrk="1" latinLnBrk="0" hangingPunct="1">
        <a:lnSpc>
          <a:spcPct val="90000"/>
        </a:lnSpc>
        <a:spcBef>
          <a:spcPts val="398"/>
        </a:spcBef>
        <a:buFont typeface="Arial" panose="020B0604020202020204" pitchFamily="34" charset="0"/>
        <a:buChar char="•"/>
        <a:defRPr sz="1910" kern="1200">
          <a:solidFill>
            <a:schemeClr val="tx1"/>
          </a:solidFill>
          <a:latin typeface="+mn-lt"/>
          <a:ea typeface="+mn-ea"/>
          <a:cs typeface="+mn-cs"/>
        </a:defRPr>
      </a:lvl2pPr>
      <a:lvl3pPr marL="909387" indent="-181877" algn="l" defTabSz="727510" rtl="0" eaLnBrk="1" latinLnBrk="0" hangingPunct="1">
        <a:lnSpc>
          <a:spcPct val="90000"/>
        </a:lnSpc>
        <a:spcBef>
          <a:spcPts val="398"/>
        </a:spcBef>
        <a:buFont typeface="Arial" panose="020B0604020202020204" pitchFamily="34" charset="0"/>
        <a:buChar char="•"/>
        <a:defRPr sz="1591" kern="1200">
          <a:solidFill>
            <a:schemeClr val="tx1"/>
          </a:solidFill>
          <a:latin typeface="+mn-lt"/>
          <a:ea typeface="+mn-ea"/>
          <a:cs typeface="+mn-cs"/>
        </a:defRPr>
      </a:lvl3pPr>
      <a:lvl4pPr marL="1273142" indent="-181877" algn="l" defTabSz="727510" rtl="0" eaLnBrk="1" latinLnBrk="0" hangingPunct="1">
        <a:lnSpc>
          <a:spcPct val="90000"/>
        </a:lnSpc>
        <a:spcBef>
          <a:spcPts val="398"/>
        </a:spcBef>
        <a:buFont typeface="Arial" panose="020B0604020202020204" pitchFamily="34" charset="0"/>
        <a:buChar char="•"/>
        <a:defRPr sz="1432" kern="1200">
          <a:solidFill>
            <a:schemeClr val="tx1"/>
          </a:solidFill>
          <a:latin typeface="+mn-lt"/>
          <a:ea typeface="+mn-ea"/>
          <a:cs typeface="+mn-cs"/>
        </a:defRPr>
      </a:lvl4pPr>
      <a:lvl5pPr marL="1636897" indent="-181877" algn="l" defTabSz="727510" rtl="0" eaLnBrk="1" latinLnBrk="0" hangingPunct="1">
        <a:lnSpc>
          <a:spcPct val="90000"/>
        </a:lnSpc>
        <a:spcBef>
          <a:spcPts val="398"/>
        </a:spcBef>
        <a:buFont typeface="Arial" panose="020B0604020202020204" pitchFamily="34" charset="0"/>
        <a:buChar char="•"/>
        <a:defRPr sz="1432" kern="1200">
          <a:solidFill>
            <a:schemeClr val="tx1"/>
          </a:solidFill>
          <a:latin typeface="+mn-lt"/>
          <a:ea typeface="+mn-ea"/>
          <a:cs typeface="+mn-cs"/>
        </a:defRPr>
      </a:lvl5pPr>
      <a:lvl6pPr marL="2000652" indent="-181877" algn="l" defTabSz="727510" rtl="0" eaLnBrk="1" latinLnBrk="0" hangingPunct="1">
        <a:lnSpc>
          <a:spcPct val="90000"/>
        </a:lnSpc>
        <a:spcBef>
          <a:spcPts val="398"/>
        </a:spcBef>
        <a:buFont typeface="Arial" panose="020B0604020202020204" pitchFamily="34" charset="0"/>
        <a:buChar char="•"/>
        <a:defRPr sz="1432" kern="1200">
          <a:solidFill>
            <a:schemeClr val="tx1"/>
          </a:solidFill>
          <a:latin typeface="+mn-lt"/>
          <a:ea typeface="+mn-ea"/>
          <a:cs typeface="+mn-cs"/>
        </a:defRPr>
      </a:lvl6pPr>
      <a:lvl7pPr marL="2364407" indent="-181877" algn="l" defTabSz="727510" rtl="0" eaLnBrk="1" latinLnBrk="0" hangingPunct="1">
        <a:lnSpc>
          <a:spcPct val="90000"/>
        </a:lnSpc>
        <a:spcBef>
          <a:spcPts val="398"/>
        </a:spcBef>
        <a:buFont typeface="Arial" panose="020B0604020202020204" pitchFamily="34" charset="0"/>
        <a:buChar char="•"/>
        <a:defRPr sz="1432" kern="1200">
          <a:solidFill>
            <a:schemeClr val="tx1"/>
          </a:solidFill>
          <a:latin typeface="+mn-lt"/>
          <a:ea typeface="+mn-ea"/>
          <a:cs typeface="+mn-cs"/>
        </a:defRPr>
      </a:lvl7pPr>
      <a:lvl8pPr marL="2728162" indent="-181877" algn="l" defTabSz="727510" rtl="0" eaLnBrk="1" latinLnBrk="0" hangingPunct="1">
        <a:lnSpc>
          <a:spcPct val="90000"/>
        </a:lnSpc>
        <a:spcBef>
          <a:spcPts val="398"/>
        </a:spcBef>
        <a:buFont typeface="Arial" panose="020B0604020202020204" pitchFamily="34" charset="0"/>
        <a:buChar char="•"/>
        <a:defRPr sz="1432" kern="1200">
          <a:solidFill>
            <a:schemeClr val="tx1"/>
          </a:solidFill>
          <a:latin typeface="+mn-lt"/>
          <a:ea typeface="+mn-ea"/>
          <a:cs typeface="+mn-cs"/>
        </a:defRPr>
      </a:lvl8pPr>
      <a:lvl9pPr marL="3091916" indent="-181877" algn="l" defTabSz="727510" rtl="0" eaLnBrk="1" latinLnBrk="0" hangingPunct="1">
        <a:lnSpc>
          <a:spcPct val="90000"/>
        </a:lnSpc>
        <a:spcBef>
          <a:spcPts val="398"/>
        </a:spcBef>
        <a:buFont typeface="Arial" panose="020B0604020202020204" pitchFamily="34" charset="0"/>
        <a:buChar char="•"/>
        <a:defRPr sz="1432" kern="1200">
          <a:solidFill>
            <a:schemeClr val="tx1"/>
          </a:solidFill>
          <a:latin typeface="+mn-lt"/>
          <a:ea typeface="+mn-ea"/>
          <a:cs typeface="+mn-cs"/>
        </a:defRPr>
      </a:lvl9pPr>
    </p:bodyStyle>
    <p:otherStyle>
      <a:defPPr>
        <a:defRPr lang="en-US"/>
      </a:defPPr>
      <a:lvl1pPr marL="0" algn="l" defTabSz="727510" rtl="0" eaLnBrk="1" latinLnBrk="0" hangingPunct="1">
        <a:defRPr sz="1432" kern="1200">
          <a:solidFill>
            <a:schemeClr val="tx1"/>
          </a:solidFill>
          <a:latin typeface="+mn-lt"/>
          <a:ea typeface="+mn-ea"/>
          <a:cs typeface="+mn-cs"/>
        </a:defRPr>
      </a:lvl1pPr>
      <a:lvl2pPr marL="363755" algn="l" defTabSz="727510" rtl="0" eaLnBrk="1" latinLnBrk="0" hangingPunct="1">
        <a:defRPr sz="1432" kern="1200">
          <a:solidFill>
            <a:schemeClr val="tx1"/>
          </a:solidFill>
          <a:latin typeface="+mn-lt"/>
          <a:ea typeface="+mn-ea"/>
          <a:cs typeface="+mn-cs"/>
        </a:defRPr>
      </a:lvl2pPr>
      <a:lvl3pPr marL="727510" algn="l" defTabSz="727510" rtl="0" eaLnBrk="1" latinLnBrk="0" hangingPunct="1">
        <a:defRPr sz="1432" kern="1200">
          <a:solidFill>
            <a:schemeClr val="tx1"/>
          </a:solidFill>
          <a:latin typeface="+mn-lt"/>
          <a:ea typeface="+mn-ea"/>
          <a:cs typeface="+mn-cs"/>
        </a:defRPr>
      </a:lvl3pPr>
      <a:lvl4pPr marL="1091265" algn="l" defTabSz="727510" rtl="0" eaLnBrk="1" latinLnBrk="0" hangingPunct="1">
        <a:defRPr sz="1432" kern="1200">
          <a:solidFill>
            <a:schemeClr val="tx1"/>
          </a:solidFill>
          <a:latin typeface="+mn-lt"/>
          <a:ea typeface="+mn-ea"/>
          <a:cs typeface="+mn-cs"/>
        </a:defRPr>
      </a:lvl4pPr>
      <a:lvl5pPr marL="1455020" algn="l" defTabSz="727510" rtl="0" eaLnBrk="1" latinLnBrk="0" hangingPunct="1">
        <a:defRPr sz="1432" kern="1200">
          <a:solidFill>
            <a:schemeClr val="tx1"/>
          </a:solidFill>
          <a:latin typeface="+mn-lt"/>
          <a:ea typeface="+mn-ea"/>
          <a:cs typeface="+mn-cs"/>
        </a:defRPr>
      </a:lvl5pPr>
      <a:lvl6pPr marL="1818775" algn="l" defTabSz="727510" rtl="0" eaLnBrk="1" latinLnBrk="0" hangingPunct="1">
        <a:defRPr sz="1432" kern="1200">
          <a:solidFill>
            <a:schemeClr val="tx1"/>
          </a:solidFill>
          <a:latin typeface="+mn-lt"/>
          <a:ea typeface="+mn-ea"/>
          <a:cs typeface="+mn-cs"/>
        </a:defRPr>
      </a:lvl6pPr>
      <a:lvl7pPr marL="2182529" algn="l" defTabSz="727510" rtl="0" eaLnBrk="1" latinLnBrk="0" hangingPunct="1">
        <a:defRPr sz="1432" kern="1200">
          <a:solidFill>
            <a:schemeClr val="tx1"/>
          </a:solidFill>
          <a:latin typeface="+mn-lt"/>
          <a:ea typeface="+mn-ea"/>
          <a:cs typeface="+mn-cs"/>
        </a:defRPr>
      </a:lvl7pPr>
      <a:lvl8pPr marL="2546285" algn="l" defTabSz="727510" rtl="0" eaLnBrk="1" latinLnBrk="0" hangingPunct="1">
        <a:defRPr sz="1432" kern="1200">
          <a:solidFill>
            <a:schemeClr val="tx1"/>
          </a:solidFill>
          <a:latin typeface="+mn-lt"/>
          <a:ea typeface="+mn-ea"/>
          <a:cs typeface="+mn-cs"/>
        </a:defRPr>
      </a:lvl8pPr>
      <a:lvl9pPr marL="2910039" algn="l" defTabSz="727510" rtl="0" eaLnBrk="1" latinLnBrk="0" hangingPunct="1">
        <a:defRPr sz="143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9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hyperlink" Target="https://aemo.com.au/-/media/files/major-publications/ris/2020/renewable-integration-study-stage-1.pdf?la=en&amp;hash=BEF358122FD1FAD93C9511F1DD8A15F2" TargetMode="External"/><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16.sv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hyperlink" Target="https://aemo.com.au/-/media/files/initiatives/der/2021/csba-vpp-customer-insights-study-report-feb-2021.pdf?la=en"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hyperlink" Target="https://aemo.com.au/consultations/current-and-closed-consultations/mass-consultation" TargetMode="External"/><Relationship Id="rId5" Type="http://schemas.openxmlformats.org/officeDocument/2006/relationships/hyperlink" Target="mailto:mass.consultation@aemo.com.au" TargetMode="External"/><Relationship Id="rId4" Type="http://schemas.openxmlformats.org/officeDocument/2006/relationships/image" Target="../media/image21.sv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23.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aemo.com.au/-/media/files/initiatives/der/2021/csba-vpp-customer-insights-study-report-feb-2021.pdf?la=en" TargetMode="External"/><Relationship Id="rId3" Type="http://schemas.openxmlformats.org/officeDocument/2006/relationships/hyperlink" Target="https://aemo.com.au/en/initiatives/major-programs/nem-distributed-energy-resources-der-program/pilots-and-trials/virtual-power-plant-vpp-demonstrations" TargetMode="External"/><Relationship Id="rId7" Type="http://schemas.openxmlformats.org/officeDocument/2006/relationships/hyperlink" Target="https://aemo.com.au/-/media/files/initiatives/der/2021/vpp-demonstrations-knowledge-sharing-report-3.pdf?la=en" TargetMode="External"/><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hyperlink" Target="https://aemo.com.au/-/media/files/electricity/der/2020/vpp-knowledge-sharing-stage-2.pdf" TargetMode="External"/><Relationship Id="rId5" Type="http://schemas.openxmlformats.org/officeDocument/2006/relationships/hyperlink" Target="https://aemo.com.au/-/media/files/electricity/der/2020/aemo-knowledge-sharing-stage-1-report.pdf?la=en" TargetMode="External"/><Relationship Id="rId4" Type="http://schemas.openxmlformats.org/officeDocument/2006/relationships/hyperlink" Target="https://www.aemo.com.au/-/media/Files/Electricity/NEM/DER/2019/VPP-Demonstrations/VPP-Demonstrations-Data-Specification.pdf"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49.xml"/><Relationship Id="rId5" Type="http://schemas.openxmlformats.org/officeDocument/2006/relationships/chart" Target="../charts/chart3.xml"/><Relationship Id="rId4" Type="http://schemas.openxmlformats.org/officeDocument/2006/relationships/chart" Target="../charts/chart2.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49.xml"/><Relationship Id="rId4" Type="http://schemas.openxmlformats.org/officeDocument/2006/relationships/chart" Target="../charts/chart5.xml"/></Relationships>
</file>

<file path=ppt/slides/_rels/slide3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8.xml"/><Relationship Id="rId1" Type="http://schemas.openxmlformats.org/officeDocument/2006/relationships/slideLayout" Target="../slideLayouts/slideLayout49.xml"/><Relationship Id="rId5" Type="http://schemas.openxmlformats.org/officeDocument/2006/relationships/chart" Target="../charts/chart8.xml"/><Relationship Id="rId4" Type="http://schemas.openxmlformats.org/officeDocument/2006/relationships/chart" Target="../charts/chart7.xml"/></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9.xml"/><Relationship Id="rId1" Type="http://schemas.openxmlformats.org/officeDocument/2006/relationships/slideLayout" Target="../slideLayouts/slideLayout49.xml"/><Relationship Id="rId4" Type="http://schemas.openxmlformats.org/officeDocument/2006/relationships/chart" Target="../charts/chart10.xml"/></Relationships>
</file>

<file path=ppt/slides/_rels/slide3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tags" Target="../tags/tag1.xml"/></Relationships>
</file>

<file path=ppt/slides/_rels/slide4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2.xml"/><Relationship Id="rId7" Type="http://schemas.openxmlformats.org/officeDocument/2006/relationships/diagramColors" Target="../diagrams/colors1.xml"/><Relationship Id="rId2" Type="http://schemas.openxmlformats.org/officeDocument/2006/relationships/slideLayout" Target="../slideLayouts/slideLayout66.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5.jpe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2.xml"/><Relationship Id="rId1" Type="http://schemas.openxmlformats.org/officeDocument/2006/relationships/tags" Target="../tags/tag3.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62.xml"/><Relationship Id="rId1" Type="http://schemas.openxmlformats.org/officeDocument/2006/relationships/tags" Target="../tags/tag4.xml"/><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62.xml"/><Relationship Id="rId1" Type="http://schemas.openxmlformats.org/officeDocument/2006/relationships/tags" Target="../tags/tag5.xml"/></Relationships>
</file>

<file path=ppt/slides/_rels/slide45.xml.rels><?xml version="1.0" encoding="UTF-8" standalone="yes"?>
<Relationships xmlns="http://schemas.openxmlformats.org/package/2006/relationships"><Relationship Id="rId8" Type="http://schemas.openxmlformats.org/officeDocument/2006/relationships/hyperlink" Target="https://twitter.com/aemo_media?lang=en" TargetMode="External"/><Relationship Id="rId3" Type="http://schemas.openxmlformats.org/officeDocument/2006/relationships/hyperlink" Target="https://aemo.com.au/en/learn/energy-explained" TargetMode="External"/><Relationship Id="rId7" Type="http://schemas.openxmlformats.org/officeDocument/2006/relationships/image" Target="../media/image30.png"/><Relationship Id="rId12" Type="http://schemas.openxmlformats.org/officeDocument/2006/relationships/image" Target="../media/image33.jpeg"/><Relationship Id="rId2" Type="http://schemas.openxmlformats.org/officeDocument/2006/relationships/slideLayout" Target="../slideLayouts/slideLayout60.xml"/><Relationship Id="rId1" Type="http://schemas.openxmlformats.org/officeDocument/2006/relationships/tags" Target="../tags/tag6.xml"/><Relationship Id="rId6" Type="http://schemas.openxmlformats.org/officeDocument/2006/relationships/hyperlink" Target="https://au.linkedin.com/company/australian-energy-market-operator" TargetMode="External"/><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hyperlink" Target="https://www.youtube.com/channel/UCuUm85JQ3KuFK0MlUA5jpyw" TargetMode="External"/><Relationship Id="rId4" Type="http://schemas.openxmlformats.org/officeDocument/2006/relationships/hyperlink" Target="https://www.facebook.com/AEMOenergy/" TargetMode="External"/><Relationship Id="rId9"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hyperlink" Target="http://www.aemo.com.au/learn/industry-courses" TargetMode="External"/><Relationship Id="rId2" Type="http://schemas.openxmlformats.org/officeDocument/2006/relationships/slideLayout" Target="../slideLayouts/slideLayout62.xml"/><Relationship Id="rId1" Type="http://schemas.openxmlformats.org/officeDocument/2006/relationships/tags" Target="../tags/tag7.xml"/><Relationship Id="rId6" Type="http://schemas.openxmlformats.org/officeDocument/2006/relationships/hyperlink" Target="mailto:StakeholderRelations@aemo.com.au" TargetMode="External"/><Relationship Id="rId5" Type="http://schemas.openxmlformats.org/officeDocument/2006/relationships/hyperlink" Target="mailto:energyeducation@aemo.com.au" TargetMode="External"/><Relationship Id="rId4" Type="http://schemas.openxmlformats.org/officeDocument/2006/relationships/hyperlink" Target="https://www.aemolearningacademy.aemo.com.au/" TargetMode="Externa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68.xml"/><Relationship Id="rId1" Type="http://schemas.openxmlformats.org/officeDocument/2006/relationships/tags" Target="../tags/tag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94.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0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A8C49E-789E-4C9A-844C-7CC47EF202FE}"/>
              </a:ext>
            </a:extLst>
          </p:cNvPr>
          <p:cNvSpPr>
            <a:spLocks noGrp="1"/>
          </p:cNvSpPr>
          <p:nvPr>
            <p:ph type="ctrTitle"/>
          </p:nvPr>
        </p:nvSpPr>
        <p:spPr>
          <a:xfrm>
            <a:off x="901382" y="3226248"/>
            <a:ext cx="9927982" cy="2270161"/>
          </a:xfrm>
        </p:spPr>
        <p:txBody>
          <a:bodyPr>
            <a:noAutofit/>
          </a:bodyPr>
          <a:lstStyle/>
          <a:p>
            <a:r>
              <a:rPr lang="en-AU" sz="5000" b="1" dirty="0"/>
              <a:t>AEMO Consumer Forum </a:t>
            </a:r>
            <a:br>
              <a:rPr lang="en-AU" sz="5000" dirty="0"/>
            </a:br>
            <a:r>
              <a:rPr lang="en-AU" sz="2400" dirty="0"/>
              <a:t> </a:t>
            </a:r>
            <a:br>
              <a:rPr lang="en-AU" sz="5000" dirty="0"/>
            </a:br>
            <a:r>
              <a:rPr lang="en-AU" sz="5000" dirty="0"/>
              <a:t>Consultation Forum</a:t>
            </a:r>
            <a:br>
              <a:rPr lang="en-AU" sz="2400" dirty="0"/>
            </a:br>
            <a:br>
              <a:rPr lang="en-AU" sz="2400" dirty="0"/>
            </a:br>
            <a:r>
              <a:rPr lang="en-AU" sz="2000" dirty="0"/>
              <a:t>22 February 2021</a:t>
            </a:r>
            <a:endParaRPr lang="en-AU" sz="5000" dirty="0">
              <a:solidFill>
                <a:schemeClr val="bg1"/>
              </a:solidFill>
              <a:latin typeface="Futura Std Light" panose="020B0402020204020303" pitchFamily="34" charset="0"/>
            </a:endParaRPr>
          </a:p>
        </p:txBody>
      </p:sp>
      <p:sp>
        <p:nvSpPr>
          <p:cNvPr id="9" name="Subtitle 2">
            <a:extLst>
              <a:ext uri="{FF2B5EF4-FFF2-40B4-BE49-F238E27FC236}">
                <a16:creationId xmlns:a16="http://schemas.microsoft.com/office/drawing/2014/main" id="{6F30E627-5E2E-4021-9889-B1BDDC0DC373}"/>
              </a:ext>
            </a:extLst>
          </p:cNvPr>
          <p:cNvSpPr txBox="1">
            <a:spLocks/>
          </p:cNvSpPr>
          <p:nvPr/>
        </p:nvSpPr>
        <p:spPr>
          <a:xfrm>
            <a:off x="679774" y="3906137"/>
            <a:ext cx="9840630" cy="690490"/>
          </a:xfrm>
          <a:prstGeom prst="rect">
            <a:avLst/>
          </a:prstGeom>
        </p:spPr>
        <p:txBody>
          <a:bodyPr vert="horz" lIns="91440" tIns="45720" rIns="91440" bIns="45720" rtlCol="0" anchor="b" anchorCtr="0">
            <a:noAutofit/>
          </a:bodyPr>
          <a:lstStyle>
            <a:lvl1pPr>
              <a:lnSpc>
                <a:spcPct val="90000"/>
              </a:lnSpc>
              <a:spcBef>
                <a:spcPct val="0"/>
              </a:spcBef>
              <a:buNone/>
              <a:defRPr sz="4400" b="1">
                <a:solidFill>
                  <a:schemeClr val="bg1"/>
                </a:solidFill>
                <a:latin typeface="+mj-lt"/>
                <a:ea typeface="+mj-ea"/>
                <a:cs typeface="+mj-cs"/>
              </a:defRPr>
            </a:lvl1pPr>
            <a:lvl2pPr marL="400964" indent="0" algn="ctr" defTabSz="801929" rtl="0" eaLnBrk="1" latinLnBrk="0" hangingPunct="1">
              <a:lnSpc>
                <a:spcPct val="90000"/>
              </a:lnSpc>
              <a:spcBef>
                <a:spcPts val="439"/>
              </a:spcBef>
              <a:buFont typeface="Arial" panose="020B0604020202020204" pitchFamily="34" charset="0"/>
              <a:buNone/>
              <a:defRPr sz="1754" kern="1200">
                <a:solidFill>
                  <a:schemeClr val="tx1"/>
                </a:solidFill>
                <a:latin typeface="+mn-lt"/>
                <a:ea typeface="+mn-ea"/>
                <a:cs typeface="+mn-cs"/>
              </a:defRPr>
            </a:lvl2pPr>
            <a:lvl3pPr marL="801929" indent="0" algn="ctr" defTabSz="801929" rtl="0" eaLnBrk="1" latinLnBrk="0" hangingPunct="1">
              <a:lnSpc>
                <a:spcPct val="90000"/>
              </a:lnSpc>
              <a:spcBef>
                <a:spcPts val="439"/>
              </a:spcBef>
              <a:buFont typeface="Arial" panose="020B0604020202020204" pitchFamily="34" charset="0"/>
              <a:buNone/>
              <a:defRPr sz="1579" kern="1200">
                <a:solidFill>
                  <a:schemeClr val="tx1"/>
                </a:solidFill>
                <a:latin typeface="+mn-lt"/>
                <a:ea typeface="+mn-ea"/>
                <a:cs typeface="+mn-cs"/>
              </a:defRPr>
            </a:lvl3pPr>
            <a:lvl4pPr marL="1202893" indent="0" algn="ctr" defTabSz="801929" rtl="0" eaLnBrk="1" latinLnBrk="0" hangingPunct="1">
              <a:lnSpc>
                <a:spcPct val="90000"/>
              </a:lnSpc>
              <a:spcBef>
                <a:spcPts val="439"/>
              </a:spcBef>
              <a:buFont typeface="Arial" panose="020B0604020202020204" pitchFamily="34" charset="0"/>
              <a:buNone/>
              <a:defRPr sz="1403" kern="1200">
                <a:solidFill>
                  <a:schemeClr val="tx1"/>
                </a:solidFill>
                <a:latin typeface="+mn-lt"/>
                <a:ea typeface="+mn-ea"/>
                <a:cs typeface="+mn-cs"/>
              </a:defRPr>
            </a:lvl4pPr>
            <a:lvl5pPr marL="1603858" indent="0" algn="ctr" defTabSz="801929" rtl="0" eaLnBrk="1" latinLnBrk="0" hangingPunct="1">
              <a:lnSpc>
                <a:spcPct val="90000"/>
              </a:lnSpc>
              <a:spcBef>
                <a:spcPts val="439"/>
              </a:spcBef>
              <a:buFont typeface="Arial" panose="020B0604020202020204" pitchFamily="34" charset="0"/>
              <a:buNone/>
              <a:defRPr sz="1403" kern="1200">
                <a:solidFill>
                  <a:schemeClr val="tx1"/>
                </a:solidFill>
                <a:latin typeface="+mn-lt"/>
                <a:ea typeface="+mn-ea"/>
                <a:cs typeface="+mn-cs"/>
              </a:defRPr>
            </a:lvl5pPr>
            <a:lvl6pPr marL="2004822" indent="0" algn="ctr" defTabSz="801929" rtl="0" eaLnBrk="1" latinLnBrk="0" hangingPunct="1">
              <a:lnSpc>
                <a:spcPct val="90000"/>
              </a:lnSpc>
              <a:spcBef>
                <a:spcPts val="439"/>
              </a:spcBef>
              <a:buFont typeface="Arial" panose="020B0604020202020204" pitchFamily="34" charset="0"/>
              <a:buNone/>
              <a:defRPr sz="1403" kern="1200">
                <a:solidFill>
                  <a:schemeClr val="tx1"/>
                </a:solidFill>
                <a:latin typeface="+mn-lt"/>
                <a:ea typeface="+mn-ea"/>
                <a:cs typeface="+mn-cs"/>
              </a:defRPr>
            </a:lvl6pPr>
            <a:lvl7pPr marL="2405786" indent="0" algn="ctr" defTabSz="801929" rtl="0" eaLnBrk="1" latinLnBrk="0" hangingPunct="1">
              <a:lnSpc>
                <a:spcPct val="90000"/>
              </a:lnSpc>
              <a:spcBef>
                <a:spcPts val="439"/>
              </a:spcBef>
              <a:buFont typeface="Arial" panose="020B0604020202020204" pitchFamily="34" charset="0"/>
              <a:buNone/>
              <a:defRPr sz="1403" kern="1200">
                <a:solidFill>
                  <a:schemeClr val="tx1"/>
                </a:solidFill>
                <a:latin typeface="+mn-lt"/>
                <a:ea typeface="+mn-ea"/>
                <a:cs typeface="+mn-cs"/>
              </a:defRPr>
            </a:lvl7pPr>
            <a:lvl8pPr marL="2806751" indent="0" algn="ctr" defTabSz="801929" rtl="0" eaLnBrk="1" latinLnBrk="0" hangingPunct="1">
              <a:lnSpc>
                <a:spcPct val="90000"/>
              </a:lnSpc>
              <a:spcBef>
                <a:spcPts val="439"/>
              </a:spcBef>
              <a:buFont typeface="Arial" panose="020B0604020202020204" pitchFamily="34" charset="0"/>
              <a:buNone/>
              <a:defRPr sz="1403" kern="1200">
                <a:solidFill>
                  <a:schemeClr val="tx1"/>
                </a:solidFill>
                <a:latin typeface="+mn-lt"/>
                <a:ea typeface="+mn-ea"/>
                <a:cs typeface="+mn-cs"/>
              </a:defRPr>
            </a:lvl8pPr>
            <a:lvl9pPr marL="3207715" indent="0" algn="ctr" defTabSz="801929" rtl="0" eaLnBrk="1" latinLnBrk="0" hangingPunct="1">
              <a:lnSpc>
                <a:spcPct val="90000"/>
              </a:lnSpc>
              <a:spcBef>
                <a:spcPts val="439"/>
              </a:spcBef>
              <a:buFont typeface="Arial" panose="020B0604020202020204" pitchFamily="34" charset="0"/>
              <a:buNone/>
              <a:defRPr sz="1403" kern="1200">
                <a:solidFill>
                  <a:schemeClr val="tx1"/>
                </a:solidFill>
                <a:latin typeface="+mn-lt"/>
                <a:ea typeface="+mn-ea"/>
                <a:cs typeface="+mn-cs"/>
              </a:defRPr>
            </a:lvl9pPr>
          </a:lstStyle>
          <a:p>
            <a:endParaRPr lang="en-AU" sz="3200" b="0"/>
          </a:p>
        </p:txBody>
      </p:sp>
      <p:sp>
        <p:nvSpPr>
          <p:cNvPr id="2" name="Rectangle 1">
            <a:extLst>
              <a:ext uri="{FF2B5EF4-FFF2-40B4-BE49-F238E27FC236}">
                <a16:creationId xmlns:a16="http://schemas.microsoft.com/office/drawing/2014/main" id="{6580D1F3-EEDD-40FB-A039-6DA21A53C97B}"/>
              </a:ext>
            </a:extLst>
          </p:cNvPr>
          <p:cNvSpPr/>
          <p:nvPr/>
        </p:nvSpPr>
        <p:spPr>
          <a:xfrm>
            <a:off x="5461852" y="3244334"/>
            <a:ext cx="1268296" cy="369332"/>
          </a:xfrm>
          <a:prstGeom prst="rect">
            <a:avLst/>
          </a:prstGeom>
        </p:spPr>
        <p:txBody>
          <a:bodyPr wrap="none">
            <a:spAutoFit/>
          </a:bodyPr>
          <a:lstStyle/>
          <a:p>
            <a:r>
              <a:rPr lang="en-AU" dirty="0"/>
              <a:t>Guideline</a:t>
            </a:r>
          </a:p>
        </p:txBody>
      </p:sp>
    </p:spTree>
    <p:extLst>
      <p:ext uri="{BB962C8B-B14F-4D97-AF65-F5344CB8AC3E}">
        <p14:creationId xmlns:p14="http://schemas.microsoft.com/office/powerpoint/2010/main" val="186655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FC8E9-A6F9-4EA9-A616-3587F28CCF89}"/>
              </a:ext>
            </a:extLst>
          </p:cNvPr>
          <p:cNvSpPr>
            <a:spLocks noGrp="1"/>
          </p:cNvSpPr>
          <p:nvPr>
            <p:ph type="title"/>
          </p:nvPr>
        </p:nvSpPr>
        <p:spPr>
          <a:xfrm>
            <a:off x="235528" y="136526"/>
            <a:ext cx="11956472" cy="1189039"/>
          </a:xfrm>
        </p:spPr>
        <p:txBody>
          <a:bodyPr/>
          <a:lstStyle/>
          <a:p>
            <a:r>
              <a:rPr lang="en-AU" dirty="0">
                <a:latin typeface="Century Gothic" panose="020B0502020202020204" pitchFamily="34" charset="0"/>
              </a:rPr>
              <a:t>2022 ISP Timetable</a:t>
            </a:r>
          </a:p>
        </p:txBody>
      </p:sp>
      <p:pic>
        <p:nvPicPr>
          <p:cNvPr id="4098" name="Picture 2" descr="Timetable graphic">
            <a:extLst>
              <a:ext uri="{FF2B5EF4-FFF2-40B4-BE49-F238E27FC236}">
                <a16:creationId xmlns:a16="http://schemas.microsoft.com/office/drawing/2014/main" id="{65FF5A73-A961-4D46-B1CD-CCB2BCB8D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550" y="1452582"/>
            <a:ext cx="10933355" cy="4488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834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931AF-E38F-4CBB-99D0-77B07A6DF2DA}"/>
              </a:ext>
            </a:extLst>
          </p:cNvPr>
          <p:cNvSpPr>
            <a:spLocks noGrp="1"/>
          </p:cNvSpPr>
          <p:nvPr>
            <p:ph type="title"/>
          </p:nvPr>
        </p:nvSpPr>
        <p:spPr>
          <a:xfrm>
            <a:off x="235528" y="136525"/>
            <a:ext cx="11694380" cy="1189039"/>
          </a:xfrm>
        </p:spPr>
        <p:txBody>
          <a:bodyPr>
            <a:normAutofit fontScale="90000"/>
          </a:bodyPr>
          <a:lstStyle/>
          <a:p>
            <a:r>
              <a:rPr lang="en-AU" dirty="0"/>
              <a:t>ISP Consumer Panel – Creation and operations</a:t>
            </a:r>
          </a:p>
        </p:txBody>
      </p:sp>
      <p:sp>
        <p:nvSpPr>
          <p:cNvPr id="7" name="Content Placeholder 6">
            <a:extLst>
              <a:ext uri="{FF2B5EF4-FFF2-40B4-BE49-F238E27FC236}">
                <a16:creationId xmlns:a16="http://schemas.microsoft.com/office/drawing/2014/main" id="{AC6135E2-BB95-4227-B6BA-F528455E4898}"/>
              </a:ext>
            </a:extLst>
          </p:cNvPr>
          <p:cNvSpPr>
            <a:spLocks noGrp="1"/>
          </p:cNvSpPr>
          <p:nvPr>
            <p:ph idx="1"/>
          </p:nvPr>
        </p:nvSpPr>
        <p:spPr>
          <a:xfrm>
            <a:off x="235528" y="1442300"/>
            <a:ext cx="11956472" cy="5415699"/>
          </a:xfrm>
        </p:spPr>
        <p:txBody>
          <a:bodyPr>
            <a:normAutofit fontScale="55000" lnSpcReduction="20000"/>
          </a:bodyPr>
          <a:lstStyle/>
          <a:p>
            <a:pPr lvl="0">
              <a:lnSpc>
                <a:spcPct val="120000"/>
              </a:lnSpc>
            </a:pPr>
            <a:r>
              <a:rPr lang="en-US" sz="3300" dirty="0">
                <a:solidFill>
                  <a:srgbClr val="222324"/>
                </a:solidFill>
              </a:rPr>
              <a:t>The ISP Consumer Panel (the Panel) was created as part of the Actionable ISP regulatory framework.</a:t>
            </a:r>
          </a:p>
          <a:p>
            <a:pPr>
              <a:lnSpc>
                <a:spcPct val="120000"/>
              </a:lnSpc>
            </a:pPr>
            <a:r>
              <a:rPr lang="en-AU" sz="3300" dirty="0">
                <a:solidFill>
                  <a:srgbClr val="222324"/>
                </a:solidFill>
                <a:ea typeface="Batang"/>
                <a:cs typeface="Arial Unicode MS"/>
              </a:rPr>
              <a:t>The Panel must consist of at least three members, who are selected following a call for expressions of interest. </a:t>
            </a:r>
            <a:endParaRPr lang="en-US" sz="3300" dirty="0">
              <a:solidFill>
                <a:srgbClr val="222324"/>
              </a:solidFill>
            </a:endParaRPr>
          </a:p>
          <a:p>
            <a:pPr lvl="0">
              <a:lnSpc>
                <a:spcPct val="120000"/>
              </a:lnSpc>
            </a:pPr>
            <a:r>
              <a:rPr lang="en-US" sz="3300" dirty="0">
                <a:solidFill>
                  <a:srgbClr val="222324"/>
                </a:solidFill>
              </a:rPr>
              <a:t>The NER stipulates that the Consumer Panel must prepare, and provide to AEMO, a report on the Inputs, Assumptions and Scenarios Report (IASR) and Draft ISP</a:t>
            </a:r>
            <a:endParaRPr lang="en-AU" sz="3300" dirty="0">
              <a:solidFill>
                <a:srgbClr val="222324"/>
              </a:solidFill>
            </a:endParaRPr>
          </a:p>
          <a:p>
            <a:pPr>
              <a:lnSpc>
                <a:spcPct val="120000"/>
              </a:lnSpc>
              <a:spcBef>
                <a:spcPts val="500"/>
              </a:spcBef>
              <a:spcAft>
                <a:spcPts val="300"/>
              </a:spcAft>
            </a:pPr>
            <a:r>
              <a:rPr lang="en-AU" sz="3300" dirty="0">
                <a:solidFill>
                  <a:srgbClr val="222324"/>
                </a:solidFill>
                <a:ea typeface="Batang"/>
                <a:cs typeface="Arial Unicode MS"/>
              </a:rPr>
              <a:t>Each report provides the Panel’s assessment of the evidence and reasons supporting the relevant AEMO publication. </a:t>
            </a:r>
          </a:p>
          <a:p>
            <a:pPr>
              <a:lnSpc>
                <a:spcPct val="120000"/>
              </a:lnSpc>
              <a:spcBef>
                <a:spcPts val="500"/>
              </a:spcBef>
              <a:spcAft>
                <a:spcPts val="300"/>
              </a:spcAft>
            </a:pPr>
            <a:r>
              <a:rPr lang="en-AU" sz="3300" dirty="0">
                <a:solidFill>
                  <a:srgbClr val="222324"/>
                </a:solidFill>
                <a:ea typeface="Batang"/>
                <a:cs typeface="Arial Unicode MS"/>
              </a:rPr>
              <a:t>In preparing its reports, the panel must have regard to the long-term interests of consumers. Each report must be provided within two months of the corresponding AEMO publication, and the Panel must seek to give reports by consensus. </a:t>
            </a:r>
          </a:p>
          <a:p>
            <a:pPr>
              <a:lnSpc>
                <a:spcPct val="120000"/>
              </a:lnSpc>
              <a:spcBef>
                <a:spcPts val="500"/>
              </a:spcBef>
              <a:spcAft>
                <a:spcPts val="300"/>
              </a:spcAft>
            </a:pPr>
            <a:r>
              <a:rPr lang="en-AU" sz="3300" dirty="0">
                <a:solidFill>
                  <a:srgbClr val="222324"/>
                </a:solidFill>
                <a:ea typeface="Batang"/>
                <a:cs typeface="Arial Unicode MS"/>
              </a:rPr>
              <a:t>The NER empowers the Panel to carry out its activities “in the way it considers appropriate”. The NER also states that AEMO “must have regard to a consumer panel report but is not obliged to give effect to any recommendations.” </a:t>
            </a:r>
          </a:p>
          <a:p>
            <a:pPr>
              <a:lnSpc>
                <a:spcPct val="120000"/>
              </a:lnSpc>
              <a:spcBef>
                <a:spcPts val="500"/>
              </a:spcBef>
              <a:spcAft>
                <a:spcPts val="300"/>
              </a:spcAft>
            </a:pPr>
            <a:r>
              <a:rPr lang="en-AU" sz="3300" b="1" i="1" dirty="0"/>
              <a:t>The Panel will work to promote consumers’ interest in the ISP development process but is not a substitute for engagement with consumers.</a:t>
            </a:r>
            <a:r>
              <a:rPr lang="en-AU" sz="3300" b="1" i="1" dirty="0">
                <a:solidFill>
                  <a:srgbClr val="222324"/>
                </a:solidFill>
              </a:rPr>
              <a:t> </a:t>
            </a:r>
          </a:p>
          <a:p>
            <a:pPr>
              <a:spcBef>
                <a:spcPts val="500"/>
              </a:spcBef>
              <a:spcAft>
                <a:spcPts val="300"/>
              </a:spcAft>
            </a:pPr>
            <a:endParaRPr lang="en-AU" sz="2400" dirty="0">
              <a:solidFill>
                <a:srgbClr val="222324"/>
              </a:solidFill>
              <a:latin typeface="Segoe UI Semilight" panose="020B0402040204020203" pitchFamily="34" charset="0"/>
              <a:ea typeface="Batang"/>
              <a:cs typeface="Arial Unicode MS"/>
            </a:endParaRPr>
          </a:p>
          <a:p>
            <a:pPr>
              <a:spcBef>
                <a:spcPts val="500"/>
              </a:spcBef>
              <a:spcAft>
                <a:spcPts val="300"/>
              </a:spcAft>
            </a:pPr>
            <a:endParaRPr lang="en-AU" sz="2400" b="1" i="1" dirty="0">
              <a:solidFill>
                <a:srgbClr val="222324"/>
              </a:solidFill>
              <a:latin typeface="Segoe UI Semilight" panose="020B0402040204020203" pitchFamily="34" charset="0"/>
              <a:ea typeface="Batang"/>
              <a:cs typeface="Arial Unicode MS"/>
            </a:endParaRPr>
          </a:p>
          <a:p>
            <a:pPr lvl="0"/>
            <a:endParaRPr lang="en-AU" sz="2000" dirty="0">
              <a:solidFill>
                <a:srgbClr val="222324"/>
              </a:solidFill>
            </a:endParaRPr>
          </a:p>
          <a:p>
            <a:pPr lvl="0"/>
            <a:endParaRPr lang="en-AU" sz="1100" dirty="0">
              <a:solidFill>
                <a:srgbClr val="222324"/>
              </a:solidFill>
            </a:endParaRPr>
          </a:p>
          <a:p>
            <a:pPr marL="0" indent="0">
              <a:buNone/>
            </a:pPr>
            <a:endParaRPr lang="en-AU" sz="2600" dirty="0"/>
          </a:p>
        </p:txBody>
      </p:sp>
      <p:sp>
        <p:nvSpPr>
          <p:cNvPr id="4" name="Date Placeholder 3">
            <a:extLst>
              <a:ext uri="{FF2B5EF4-FFF2-40B4-BE49-F238E27FC236}">
                <a16:creationId xmlns:a16="http://schemas.microsoft.com/office/drawing/2014/main" id="{C3D98F52-F508-4786-84A3-4E4B712DFC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222324">
                    <a:tint val="75000"/>
                  </a:srgbClr>
                </a:solidFill>
                <a:effectLst/>
                <a:uLnTx/>
                <a:uFillTx/>
                <a:latin typeface="Segoe UI Semilight"/>
                <a:ea typeface="+mn-ea"/>
                <a:cs typeface="+mn-cs"/>
              </a:rPr>
              <a:t> </a:t>
            </a:r>
          </a:p>
        </p:txBody>
      </p:sp>
      <p:sp>
        <p:nvSpPr>
          <p:cNvPr id="5" name="Footer Placeholder 4">
            <a:extLst>
              <a:ext uri="{FF2B5EF4-FFF2-40B4-BE49-F238E27FC236}">
                <a16:creationId xmlns:a16="http://schemas.microsoft.com/office/drawing/2014/main" id="{58E9A750-9EEA-4057-A21B-1782B60115B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222324">
                    <a:tint val="75000"/>
                  </a:srgbClr>
                </a:solidFill>
                <a:effectLst/>
                <a:uLnTx/>
                <a:uFillTx/>
                <a:latin typeface="Segoe UI Semilight"/>
                <a:ea typeface="+mn-ea"/>
                <a:cs typeface="+mn-cs"/>
              </a:rPr>
              <a:t> </a:t>
            </a:r>
          </a:p>
        </p:txBody>
      </p:sp>
      <p:sp>
        <p:nvSpPr>
          <p:cNvPr id="6" name="Slide Number Placeholder 5">
            <a:extLst>
              <a:ext uri="{FF2B5EF4-FFF2-40B4-BE49-F238E27FC236}">
                <a16:creationId xmlns:a16="http://schemas.microsoft.com/office/drawing/2014/main" id="{C03465CF-94CC-48DA-A9F9-C442C67EE6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1200" b="0" i="0" u="none" strike="noStrike" kern="1200" cap="none" spc="0" normalizeH="0" baseline="0" noProof="0" smtClean="0">
                <a:ln>
                  <a:noFill/>
                </a:ln>
                <a:solidFill>
                  <a:srgbClr val="222324">
                    <a:tint val="75000"/>
                  </a:srgbClr>
                </a:solidFill>
                <a:effectLst/>
                <a:uLnTx/>
                <a:uFillTx/>
                <a:latin typeface="Segoe UI Semi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srgbClr val="222324">
                  <a:tint val="75000"/>
                </a:srgbClr>
              </a:solidFill>
              <a:effectLst/>
              <a:uLnTx/>
              <a:uFillTx/>
              <a:latin typeface="Segoe UI Semilight"/>
              <a:ea typeface="+mn-ea"/>
              <a:cs typeface="+mn-cs"/>
            </a:endParaRPr>
          </a:p>
        </p:txBody>
      </p:sp>
    </p:spTree>
    <p:extLst>
      <p:ext uri="{BB962C8B-B14F-4D97-AF65-F5344CB8AC3E}">
        <p14:creationId xmlns:p14="http://schemas.microsoft.com/office/powerpoint/2010/main" val="2523854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2BB34E-015C-464E-887B-BE4F3A896C4A}"/>
              </a:ext>
            </a:extLst>
          </p:cNvPr>
          <p:cNvSpPr>
            <a:spLocks noGrp="1"/>
          </p:cNvSpPr>
          <p:nvPr>
            <p:ph idx="1"/>
          </p:nvPr>
        </p:nvSpPr>
        <p:spPr/>
        <p:txBody>
          <a:bodyPr>
            <a:normAutofit/>
          </a:bodyPr>
          <a:lstStyle/>
          <a:p>
            <a:pPr>
              <a:spcAft>
                <a:spcPts val="1200"/>
              </a:spcAft>
            </a:pPr>
            <a:r>
              <a:rPr lang="en-AU"/>
              <a:t>The ISP Methodology Issues Paper was published on 1 February, with submissions called for by 1 March.</a:t>
            </a:r>
          </a:p>
          <a:p>
            <a:r>
              <a:rPr lang="en-AU"/>
              <a:t>The Issues Paper covers two broad areas:</a:t>
            </a:r>
          </a:p>
          <a:p>
            <a:pPr lvl="2"/>
            <a:r>
              <a:rPr lang="en-AU" sz="2800"/>
              <a:t>The modelling methodology</a:t>
            </a:r>
          </a:p>
          <a:p>
            <a:pPr lvl="2"/>
            <a:r>
              <a:rPr lang="en-AU" sz="2800"/>
              <a:t>The cost-benefit analysis methodology.</a:t>
            </a:r>
          </a:p>
        </p:txBody>
      </p:sp>
      <p:sp>
        <p:nvSpPr>
          <p:cNvPr id="3" name="Title 2">
            <a:extLst>
              <a:ext uri="{FF2B5EF4-FFF2-40B4-BE49-F238E27FC236}">
                <a16:creationId xmlns:a16="http://schemas.microsoft.com/office/drawing/2014/main" id="{7CC9409C-2177-4724-BAC3-3A78EB723E9A}"/>
              </a:ext>
            </a:extLst>
          </p:cNvPr>
          <p:cNvSpPr>
            <a:spLocks noGrp="1"/>
          </p:cNvSpPr>
          <p:nvPr>
            <p:ph type="title"/>
          </p:nvPr>
        </p:nvSpPr>
        <p:spPr>
          <a:xfrm>
            <a:off x="235528" y="136527"/>
            <a:ext cx="10220437" cy="1189039"/>
          </a:xfrm>
        </p:spPr>
        <p:txBody>
          <a:bodyPr>
            <a:normAutofit/>
          </a:bodyPr>
          <a:lstStyle/>
          <a:p>
            <a:r>
              <a:rPr lang="en-AU" dirty="0"/>
              <a:t>Overview of Methodology process</a:t>
            </a:r>
          </a:p>
        </p:txBody>
      </p:sp>
      <p:pic>
        <p:nvPicPr>
          <p:cNvPr id="5" name="Picture 4" descr="Timeline&#10;&#10;Description automatically generated">
            <a:extLst>
              <a:ext uri="{FF2B5EF4-FFF2-40B4-BE49-F238E27FC236}">
                <a16:creationId xmlns:a16="http://schemas.microsoft.com/office/drawing/2014/main" id="{332ED2FF-61F4-4495-BDC8-65A4391D2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979" y="4412630"/>
            <a:ext cx="8177478" cy="2264392"/>
          </a:xfrm>
          <a:prstGeom prst="rect">
            <a:avLst/>
          </a:prstGeom>
        </p:spPr>
      </p:pic>
    </p:spTree>
    <p:extLst>
      <p:ext uri="{BB962C8B-B14F-4D97-AF65-F5344CB8AC3E}">
        <p14:creationId xmlns:p14="http://schemas.microsoft.com/office/powerpoint/2010/main" val="16918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D99C9A-0B2C-4752-852C-AD294DE5C050}"/>
              </a:ext>
            </a:extLst>
          </p:cNvPr>
          <p:cNvSpPr/>
          <p:nvPr/>
        </p:nvSpPr>
        <p:spPr>
          <a:xfrm>
            <a:off x="0" y="5889523"/>
            <a:ext cx="2018664" cy="968477"/>
          </a:xfrm>
          <a:prstGeom prst="rect">
            <a:avLst/>
          </a:prstGeom>
          <a:solidFill>
            <a:srgbClr val="E0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Segoe UI Semilight"/>
              <a:ea typeface="+mn-ea"/>
              <a:cs typeface="+mn-cs"/>
            </a:endParaRPr>
          </a:p>
        </p:txBody>
      </p:sp>
      <p:pic>
        <p:nvPicPr>
          <p:cNvPr id="5" name="Content Placeholder 4">
            <a:extLst>
              <a:ext uri="{FF2B5EF4-FFF2-40B4-BE49-F238E27FC236}">
                <a16:creationId xmlns:a16="http://schemas.microsoft.com/office/drawing/2014/main" id="{6E6E0FA6-ADDA-4579-94A9-61B26D3D387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732"/>
          <a:stretch/>
        </p:blipFill>
        <p:spPr>
          <a:xfrm>
            <a:off x="1313793" y="1445342"/>
            <a:ext cx="9564414" cy="5058697"/>
          </a:xfrm>
        </p:spPr>
      </p:pic>
      <p:sp>
        <p:nvSpPr>
          <p:cNvPr id="3" name="Title 2">
            <a:extLst>
              <a:ext uri="{FF2B5EF4-FFF2-40B4-BE49-F238E27FC236}">
                <a16:creationId xmlns:a16="http://schemas.microsoft.com/office/drawing/2014/main" id="{FF774A31-2A6F-49A8-973F-6CE44C791FAC}"/>
              </a:ext>
            </a:extLst>
          </p:cNvPr>
          <p:cNvSpPr>
            <a:spLocks noGrp="1"/>
          </p:cNvSpPr>
          <p:nvPr>
            <p:ph type="title"/>
          </p:nvPr>
        </p:nvSpPr>
        <p:spPr>
          <a:xfrm>
            <a:off x="105104" y="136528"/>
            <a:ext cx="9132204" cy="1114204"/>
          </a:xfrm>
        </p:spPr>
        <p:txBody>
          <a:bodyPr/>
          <a:lstStyle/>
          <a:p>
            <a:r>
              <a:rPr lang="en-AU"/>
              <a:t>Modelling methodology</a:t>
            </a:r>
          </a:p>
        </p:txBody>
      </p:sp>
    </p:spTree>
    <p:extLst>
      <p:ext uri="{BB962C8B-B14F-4D97-AF65-F5344CB8AC3E}">
        <p14:creationId xmlns:p14="http://schemas.microsoft.com/office/powerpoint/2010/main" val="3903243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001B86-1443-47EC-B6DC-846CE4E471CE}"/>
              </a:ext>
            </a:extLst>
          </p:cNvPr>
          <p:cNvSpPr>
            <a:spLocks noGrp="1"/>
          </p:cNvSpPr>
          <p:nvPr>
            <p:ph type="ctrTitle"/>
          </p:nvPr>
        </p:nvSpPr>
        <p:spPr>
          <a:xfrm>
            <a:off x="838800" y="2350800"/>
            <a:ext cx="10501990" cy="2387600"/>
          </a:xfrm>
        </p:spPr>
        <p:txBody>
          <a:bodyPr>
            <a:normAutofit/>
          </a:bodyPr>
          <a:lstStyle/>
          <a:p>
            <a:br>
              <a:rPr lang="en-AU" dirty="0"/>
            </a:br>
            <a:r>
              <a:rPr lang="en-AU" dirty="0"/>
              <a:t>Questions on ISP?</a:t>
            </a:r>
          </a:p>
        </p:txBody>
      </p:sp>
      <p:sp>
        <p:nvSpPr>
          <p:cNvPr id="5" name="Subtitle 4">
            <a:extLst>
              <a:ext uri="{FF2B5EF4-FFF2-40B4-BE49-F238E27FC236}">
                <a16:creationId xmlns:a16="http://schemas.microsoft.com/office/drawing/2014/main" id="{8C1BF767-69BB-4556-9D40-83E020974227}"/>
              </a:ext>
            </a:extLst>
          </p:cNvPr>
          <p:cNvSpPr>
            <a:spLocks noGrp="1"/>
          </p:cNvSpPr>
          <p:nvPr>
            <p:ph type="subTitle" idx="1"/>
          </p:nvPr>
        </p:nvSpPr>
        <p:spPr>
          <a:xfrm>
            <a:off x="838800" y="4899600"/>
            <a:ext cx="9144000" cy="1400992"/>
          </a:xfrm>
        </p:spPr>
        <p:txBody>
          <a:bodyPr>
            <a:normAutofit fontScale="92500" lnSpcReduction="10000"/>
          </a:bodyPr>
          <a:lstStyle/>
          <a:p>
            <a:r>
              <a:rPr lang="en-AU" dirty="0"/>
              <a:t>Jacqui Mills</a:t>
            </a:r>
          </a:p>
          <a:p>
            <a:r>
              <a:rPr lang="en-AU" dirty="0"/>
              <a:t>Virtual Power Plant Lead, Markets</a:t>
            </a:r>
          </a:p>
          <a:p>
            <a:r>
              <a:rPr lang="en-AU" dirty="0"/>
              <a:t> AEMO</a:t>
            </a:r>
          </a:p>
        </p:txBody>
      </p:sp>
    </p:spTree>
    <p:extLst>
      <p:ext uri="{BB962C8B-B14F-4D97-AF65-F5344CB8AC3E}">
        <p14:creationId xmlns:p14="http://schemas.microsoft.com/office/powerpoint/2010/main" val="2359228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001B86-1443-47EC-B6DC-846CE4E471CE}"/>
              </a:ext>
            </a:extLst>
          </p:cNvPr>
          <p:cNvSpPr>
            <a:spLocks noGrp="1"/>
          </p:cNvSpPr>
          <p:nvPr>
            <p:ph type="ctrTitle"/>
          </p:nvPr>
        </p:nvSpPr>
        <p:spPr>
          <a:xfrm>
            <a:off x="838800" y="2350800"/>
            <a:ext cx="10501990" cy="2387600"/>
          </a:xfrm>
        </p:spPr>
        <p:txBody>
          <a:bodyPr>
            <a:normAutofit fontScale="90000"/>
          </a:bodyPr>
          <a:lstStyle/>
          <a:p>
            <a:br>
              <a:rPr lang="en-AU" dirty="0"/>
            </a:br>
            <a:r>
              <a:rPr lang="en-AU" dirty="0"/>
              <a:t>AEMO’s Virtual Power Plant (VPP) Demonstration program</a:t>
            </a:r>
          </a:p>
        </p:txBody>
      </p:sp>
      <p:sp>
        <p:nvSpPr>
          <p:cNvPr id="5" name="Subtitle 4">
            <a:extLst>
              <a:ext uri="{FF2B5EF4-FFF2-40B4-BE49-F238E27FC236}">
                <a16:creationId xmlns:a16="http://schemas.microsoft.com/office/drawing/2014/main" id="{8C1BF767-69BB-4556-9D40-83E020974227}"/>
              </a:ext>
            </a:extLst>
          </p:cNvPr>
          <p:cNvSpPr>
            <a:spLocks noGrp="1"/>
          </p:cNvSpPr>
          <p:nvPr>
            <p:ph type="subTitle" idx="1"/>
          </p:nvPr>
        </p:nvSpPr>
        <p:spPr>
          <a:xfrm>
            <a:off x="838800" y="4899600"/>
            <a:ext cx="9144000" cy="1400992"/>
          </a:xfrm>
        </p:spPr>
        <p:txBody>
          <a:bodyPr>
            <a:normAutofit fontScale="92500" lnSpcReduction="10000"/>
          </a:bodyPr>
          <a:lstStyle/>
          <a:p>
            <a:r>
              <a:rPr lang="en-AU" dirty="0"/>
              <a:t>Jacqui Mills</a:t>
            </a:r>
          </a:p>
          <a:p>
            <a:r>
              <a:rPr lang="en-AU" dirty="0"/>
              <a:t>Virtual Power Plant Lead, Markets</a:t>
            </a:r>
          </a:p>
          <a:p>
            <a:r>
              <a:rPr lang="en-AU" dirty="0"/>
              <a:t> AEMO</a:t>
            </a:r>
          </a:p>
        </p:txBody>
      </p:sp>
    </p:spTree>
    <p:extLst>
      <p:ext uri="{BB962C8B-B14F-4D97-AF65-F5344CB8AC3E}">
        <p14:creationId xmlns:p14="http://schemas.microsoft.com/office/powerpoint/2010/main" val="807846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F8B9-1A42-9047-9681-897C53FB7CC6}"/>
              </a:ext>
            </a:extLst>
          </p:cNvPr>
          <p:cNvSpPr>
            <a:spLocks noGrp="1"/>
          </p:cNvSpPr>
          <p:nvPr>
            <p:ph type="title"/>
          </p:nvPr>
        </p:nvSpPr>
        <p:spPr>
          <a:xfrm>
            <a:off x="266400" y="457200"/>
            <a:ext cx="3315600" cy="1324800"/>
          </a:xfrm>
        </p:spPr>
        <p:txBody>
          <a:bodyPr vert="horz" lIns="91440" tIns="45720" rIns="91440" bIns="45720" rtlCol="0" anchor="t" anchorCtr="0">
            <a:normAutofit/>
          </a:bodyPr>
          <a:lstStyle/>
          <a:p>
            <a:pPr marL="87313" indent="-87313"/>
            <a:r>
              <a:rPr lang="en-AU" sz="4000" dirty="0"/>
              <a:t>Overview </a:t>
            </a:r>
            <a:endParaRPr lang="en-US" sz="4000" dirty="0"/>
          </a:p>
        </p:txBody>
      </p:sp>
      <p:sp>
        <p:nvSpPr>
          <p:cNvPr id="4" name="TextBox 3">
            <a:extLst>
              <a:ext uri="{FF2B5EF4-FFF2-40B4-BE49-F238E27FC236}">
                <a16:creationId xmlns:a16="http://schemas.microsoft.com/office/drawing/2014/main" id="{4B90A9CE-E57F-4AE2-9186-15AA65781530}"/>
              </a:ext>
            </a:extLst>
          </p:cNvPr>
          <p:cNvSpPr txBox="1"/>
          <p:nvPr/>
        </p:nvSpPr>
        <p:spPr>
          <a:xfrm>
            <a:off x="4274545" y="714966"/>
            <a:ext cx="7917455" cy="5487530"/>
          </a:xfrm>
          <a:prstGeom prst="rect">
            <a:avLst/>
          </a:prstGeom>
        </p:spPr>
        <p:txBody>
          <a:bodyPr vert="horz" lIns="91440" tIns="45720" rIns="91440" bIns="45720" rtlCol="0">
            <a:normAutofit/>
          </a:bodyPr>
          <a:lstStyle/>
          <a:p>
            <a:pPr marL="285750" marR="0" lvl="0" indent="-28575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22324"/>
                </a:solidFill>
                <a:effectLst/>
                <a:uLnTx/>
                <a:uFillTx/>
                <a:latin typeface="Segoe UI Semilight"/>
                <a:ea typeface="+mn-ea"/>
                <a:cs typeface="+mn-cs"/>
              </a:rPr>
              <a:t>VPP Demonstration overview</a:t>
            </a:r>
          </a:p>
          <a:p>
            <a:pPr marL="285750" marR="0" lvl="0" indent="-28575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22324"/>
                </a:solidFill>
                <a:effectLst/>
                <a:uLnTx/>
                <a:uFillTx/>
                <a:latin typeface="Segoe UI Semilight"/>
                <a:ea typeface="+mn-ea"/>
                <a:cs typeface="+mn-cs"/>
              </a:rPr>
              <a:t>VPP Demonstration general update</a:t>
            </a:r>
          </a:p>
          <a:p>
            <a:pPr marL="285750" marR="0" lvl="0" indent="-28575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22324"/>
                </a:solidFill>
                <a:effectLst/>
                <a:uLnTx/>
                <a:uFillTx/>
                <a:latin typeface="Segoe UI Semilight"/>
                <a:ea typeface="+mn-ea"/>
                <a:cs typeface="+mn-cs"/>
              </a:rPr>
              <a:t>Knowledge Sharing Report #1 &amp; 2 - Overview</a:t>
            </a:r>
          </a:p>
          <a:p>
            <a:pPr marL="285750" marR="0" lvl="0" indent="-28575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22324"/>
                </a:solidFill>
                <a:effectLst/>
                <a:uLnTx/>
                <a:uFillTx/>
                <a:latin typeface="Segoe UI Semilight"/>
                <a:ea typeface="+mn-ea"/>
                <a:cs typeface="+mn-cs"/>
              </a:rPr>
              <a:t>Knowledge Sharing Report #3 and Consumer Insights report – Key insights</a:t>
            </a:r>
          </a:p>
          <a:p>
            <a:pPr marL="285750" marR="0" lvl="0" indent="-28575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22324"/>
                </a:solidFill>
                <a:effectLst/>
                <a:uLnTx/>
                <a:uFillTx/>
                <a:latin typeface="Segoe UI Semilight"/>
                <a:ea typeface="+mn-ea"/>
                <a:cs typeface="+mn-cs"/>
              </a:rPr>
              <a:t>Next Steps</a:t>
            </a:r>
          </a:p>
          <a:p>
            <a:pPr marL="285750" marR="0" lvl="0" indent="-28575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22324"/>
                </a:solidFill>
                <a:effectLst/>
                <a:uLnTx/>
                <a:uFillTx/>
                <a:latin typeface="Segoe UI Semilight"/>
                <a:ea typeface="+mn-ea"/>
                <a:cs typeface="+mn-cs"/>
              </a:rPr>
              <a:t>Q&amp;A</a:t>
            </a:r>
          </a:p>
        </p:txBody>
      </p:sp>
    </p:spTree>
    <p:extLst>
      <p:ext uri="{BB962C8B-B14F-4D97-AF65-F5344CB8AC3E}">
        <p14:creationId xmlns:p14="http://schemas.microsoft.com/office/powerpoint/2010/main" val="3418271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F8B9-1A42-9047-9681-897C53FB7CC6}"/>
              </a:ext>
            </a:extLst>
          </p:cNvPr>
          <p:cNvSpPr>
            <a:spLocks noGrp="1"/>
          </p:cNvSpPr>
          <p:nvPr>
            <p:ph type="title"/>
          </p:nvPr>
        </p:nvSpPr>
        <p:spPr>
          <a:xfrm>
            <a:off x="235528" y="136525"/>
            <a:ext cx="9001778" cy="1189039"/>
          </a:xfrm>
        </p:spPr>
        <p:txBody>
          <a:bodyPr vert="horz" lIns="91440" tIns="45720" rIns="91440" bIns="45720" rtlCol="0" anchor="b" anchorCtr="0">
            <a:normAutofit/>
          </a:bodyPr>
          <a:lstStyle/>
          <a:p>
            <a:pPr marL="87313" indent="-87313"/>
            <a:r>
              <a:rPr lang="en-AU" sz="4000" dirty="0"/>
              <a:t>What is a VPP</a:t>
            </a:r>
            <a:endParaRPr lang="en-US" sz="4000" dirty="0"/>
          </a:p>
        </p:txBody>
      </p:sp>
      <p:pic>
        <p:nvPicPr>
          <p:cNvPr id="5" name="Picture 4">
            <a:extLst>
              <a:ext uri="{FF2B5EF4-FFF2-40B4-BE49-F238E27FC236}">
                <a16:creationId xmlns:a16="http://schemas.microsoft.com/office/drawing/2014/main" id="{16D73322-9754-4D47-B4A7-8913CE7CC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15222"/>
            <a:ext cx="12199350" cy="5542777"/>
          </a:xfrm>
          <a:prstGeom prst="rect">
            <a:avLst/>
          </a:prstGeom>
        </p:spPr>
      </p:pic>
    </p:spTree>
    <p:extLst>
      <p:ext uri="{BB962C8B-B14F-4D97-AF65-F5344CB8AC3E}">
        <p14:creationId xmlns:p14="http://schemas.microsoft.com/office/powerpoint/2010/main" val="3219032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88" y="598228"/>
            <a:ext cx="12192000" cy="644526"/>
          </a:xfrm>
        </p:spPr>
        <p:txBody>
          <a:bodyPr>
            <a:normAutofit fontScale="90000"/>
          </a:bodyPr>
          <a:lstStyle/>
          <a:p>
            <a:r>
              <a:rPr lang="en-AU" dirty="0">
                <a:latin typeface="Segoe UI" panose="020B0502040204020203" pitchFamily="34" charset="0"/>
                <a:ea typeface="Segoe UI" panose="020B0502040204020203" pitchFamily="34" charset="0"/>
                <a:cs typeface="Segoe UI" panose="020B0502040204020203" pitchFamily="34" charset="0"/>
              </a:rPr>
              <a:t>VPP Demonstrations Objectives</a:t>
            </a:r>
            <a:endParaRPr lang="en-AU" dirty="0">
              <a:highlight>
                <a:srgbClr val="FFFF00"/>
              </a:highlight>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267950" y="2056947"/>
            <a:ext cx="11744140" cy="4041921"/>
          </a:xfrm>
          <a:solidFill>
            <a:schemeClr val="bg2"/>
          </a:solidFill>
        </p:spPr>
        <p:txBody>
          <a:bodyPr>
            <a:normAutofit lnSpcReduction="10000"/>
          </a:bodyPr>
          <a:lstStyle/>
          <a:p>
            <a:pPr lvl="0">
              <a:lnSpc>
                <a:spcPct val="100000"/>
              </a:lnSpc>
              <a:spcBef>
                <a:spcPts val="1200"/>
              </a:spcBef>
              <a:spcAft>
                <a:spcPts val="600"/>
              </a:spcAft>
            </a:pPr>
            <a:endParaRPr lang="en-AU" sz="2000" dirty="0">
              <a:latin typeface="Segoe UI" panose="020B0502040204020203" pitchFamily="34" charset="0"/>
              <a:ea typeface="Segoe UI" panose="020B0502040204020203" pitchFamily="34" charset="0"/>
              <a:cs typeface="Segoe UI" panose="020B0502040204020203" pitchFamily="34" charset="0"/>
            </a:endParaRPr>
          </a:p>
          <a:p>
            <a:pPr marL="414772" indent="-414772">
              <a:lnSpc>
                <a:spcPct val="110000"/>
              </a:lnSpc>
              <a:spcBef>
                <a:spcPts val="1200"/>
              </a:spcBef>
              <a:spcAft>
                <a:spcPts val="1200"/>
              </a:spcAft>
              <a:buFont typeface="+mj-lt"/>
              <a:buAutoNum type="arabicPeriod"/>
            </a:pPr>
            <a:r>
              <a:rPr lang="en-AU" sz="1900" dirty="0">
                <a:latin typeface="Segoe UI" panose="020B0502040204020203" pitchFamily="34" charset="0"/>
                <a:ea typeface="Segoe UI" panose="020B0502040204020203" pitchFamily="34" charset="0"/>
                <a:cs typeface="Segoe UI" panose="020B0502040204020203" pitchFamily="34" charset="0"/>
              </a:rPr>
              <a:t>Participants </a:t>
            </a:r>
            <a:r>
              <a:rPr lang="en-AU" sz="1900" b="1" dirty="0">
                <a:solidFill>
                  <a:schemeClr val="accent2">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demonstrate basic control and orchestration</a:t>
            </a:r>
            <a:r>
              <a:rPr lang="en-AU" sz="1900" dirty="0">
                <a:solidFill>
                  <a:schemeClr val="accent2">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AU" sz="1900" dirty="0">
                <a:latin typeface="Segoe UI" panose="020B0502040204020203" pitchFamily="34" charset="0"/>
                <a:ea typeface="Segoe UI" panose="020B0502040204020203" pitchFamily="34" charset="0"/>
                <a:cs typeface="Segoe UI" panose="020B0502040204020203" pitchFamily="34" charset="0"/>
              </a:rPr>
              <a:t>capability for VPPs providing real time energy and Frequency Control Ancillary Services (FCAS)</a:t>
            </a:r>
          </a:p>
          <a:p>
            <a:pPr marL="414772" indent="-414772">
              <a:lnSpc>
                <a:spcPct val="110000"/>
              </a:lnSpc>
              <a:spcBef>
                <a:spcPts val="1200"/>
              </a:spcBef>
              <a:spcAft>
                <a:spcPts val="1200"/>
              </a:spcAft>
              <a:buFont typeface="+mj-lt"/>
              <a:buAutoNum type="arabicPeriod"/>
            </a:pPr>
            <a:r>
              <a:rPr lang="en-AU" sz="1900" dirty="0">
                <a:latin typeface="Segoe UI" panose="020B0502040204020203" pitchFamily="34" charset="0"/>
                <a:ea typeface="Segoe UI" panose="020B0502040204020203" pitchFamily="34" charset="0"/>
                <a:cs typeface="Segoe UI" panose="020B0502040204020203" pitchFamily="34" charset="0"/>
              </a:rPr>
              <a:t>Develop systems to deliver </a:t>
            </a:r>
            <a:r>
              <a:rPr lang="en-AU" sz="1900" b="1" dirty="0">
                <a:solidFill>
                  <a:schemeClr val="accent2">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operational visibility of VPPs</a:t>
            </a:r>
            <a:r>
              <a:rPr lang="en-AU" sz="1900" dirty="0">
                <a:solidFill>
                  <a:schemeClr val="accent2">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AU" sz="1900" dirty="0">
                <a:latin typeface="Segoe UI" panose="020B0502040204020203" pitchFamily="34" charset="0"/>
                <a:ea typeface="Segoe UI" panose="020B0502040204020203" pitchFamily="34" charset="0"/>
                <a:cs typeface="Segoe UI" panose="020B0502040204020203" pitchFamily="34" charset="0"/>
              </a:rPr>
              <a:t>via new AEMO APIs</a:t>
            </a:r>
          </a:p>
          <a:p>
            <a:pPr marL="414772" indent="-414772">
              <a:lnSpc>
                <a:spcPct val="110000"/>
              </a:lnSpc>
              <a:spcBef>
                <a:spcPts val="1200"/>
              </a:spcBef>
              <a:spcAft>
                <a:spcPts val="1200"/>
              </a:spcAft>
              <a:buFont typeface="+mj-lt"/>
              <a:buAutoNum type="arabicPeriod"/>
            </a:pPr>
            <a:r>
              <a:rPr lang="en-AU" sz="1900" dirty="0">
                <a:latin typeface="Segoe UI" panose="020B0502040204020203" pitchFamily="34" charset="0"/>
                <a:ea typeface="Segoe UI" panose="020B0502040204020203" pitchFamily="34" charset="0"/>
                <a:cs typeface="Segoe UI" panose="020B0502040204020203" pitchFamily="34" charset="0"/>
              </a:rPr>
              <a:t>Assess </a:t>
            </a:r>
            <a:r>
              <a:rPr lang="en-AU" sz="1900" b="1" dirty="0">
                <a:solidFill>
                  <a:schemeClr val="accent2">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current regulatory and operational arrangements</a:t>
            </a:r>
            <a:r>
              <a:rPr lang="en-AU" sz="1900" dirty="0">
                <a:solidFill>
                  <a:schemeClr val="accent2">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AU" sz="1900" dirty="0">
                <a:latin typeface="Segoe UI" panose="020B0502040204020203" pitchFamily="34" charset="0"/>
                <a:ea typeface="Segoe UI" panose="020B0502040204020203" pitchFamily="34" charset="0"/>
                <a:cs typeface="Segoe UI" panose="020B0502040204020203" pitchFamily="34" charset="0"/>
              </a:rPr>
              <a:t>affecting market participation of VPPs </a:t>
            </a:r>
          </a:p>
          <a:p>
            <a:pPr marL="414772" indent="-414772">
              <a:lnSpc>
                <a:spcPct val="110000"/>
              </a:lnSpc>
              <a:spcBef>
                <a:spcPts val="1200"/>
              </a:spcBef>
              <a:spcAft>
                <a:spcPts val="1200"/>
              </a:spcAft>
              <a:buFont typeface="+mj-lt"/>
              <a:buAutoNum type="arabicPeriod"/>
            </a:pPr>
            <a:r>
              <a:rPr lang="en-AU" sz="1900" dirty="0">
                <a:latin typeface="Segoe UI" panose="020B0502040204020203" pitchFamily="34" charset="0"/>
                <a:ea typeface="Segoe UI" panose="020B0502040204020203" pitchFamily="34" charset="0"/>
                <a:cs typeface="Segoe UI" panose="020B0502040204020203" pitchFamily="34" charset="0"/>
              </a:rPr>
              <a:t>Provide insights on how to </a:t>
            </a:r>
            <a:r>
              <a:rPr lang="en-AU" sz="1900" b="1" dirty="0">
                <a:solidFill>
                  <a:schemeClr val="accent2">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improve consumers’ experience of VPPs </a:t>
            </a:r>
            <a:r>
              <a:rPr lang="en-AU" sz="1900" dirty="0">
                <a:latin typeface="Segoe UI" panose="020B0502040204020203" pitchFamily="34" charset="0"/>
                <a:ea typeface="Segoe UI" panose="020B0502040204020203" pitchFamily="34" charset="0"/>
                <a:cs typeface="Segoe UI" panose="020B0502040204020203" pitchFamily="34" charset="0"/>
              </a:rPr>
              <a:t>in future.</a:t>
            </a:r>
          </a:p>
          <a:p>
            <a:pPr marL="414772" indent="-414772">
              <a:lnSpc>
                <a:spcPct val="110000"/>
              </a:lnSpc>
              <a:spcBef>
                <a:spcPts val="1200"/>
              </a:spcBef>
              <a:spcAft>
                <a:spcPts val="1200"/>
              </a:spcAft>
              <a:buFont typeface="+mj-lt"/>
              <a:buAutoNum type="arabicPeriod"/>
            </a:pPr>
            <a:r>
              <a:rPr lang="en-AU" sz="1900" dirty="0">
                <a:latin typeface="Segoe UI" panose="020B0502040204020203" pitchFamily="34" charset="0"/>
                <a:cs typeface="Segoe UI" panose="020B0502040204020203" pitchFamily="34" charset="0"/>
              </a:rPr>
              <a:t>Understand what </a:t>
            </a:r>
            <a:r>
              <a:rPr lang="en-AU" sz="1900" b="1" dirty="0">
                <a:solidFill>
                  <a:schemeClr val="accent2">
                    <a:lumMod val="75000"/>
                    <a:lumOff val="25000"/>
                  </a:schemeClr>
                </a:solidFill>
                <a:latin typeface="Segoe UI" panose="020B0502040204020203" pitchFamily="34" charset="0"/>
                <a:cs typeface="Segoe UI" panose="020B0502040204020203" pitchFamily="34" charset="0"/>
              </a:rPr>
              <a:t>cyber security measures </a:t>
            </a:r>
            <a:r>
              <a:rPr lang="en-AU" sz="1900" dirty="0">
                <a:latin typeface="Segoe UI" panose="020B0502040204020203" pitchFamily="34" charset="0"/>
                <a:cs typeface="Segoe UI" panose="020B0502040204020203" pitchFamily="34" charset="0"/>
              </a:rPr>
              <a:t>VPPs currently implement, and whether they should be augmented in future.</a:t>
            </a:r>
            <a:endParaRPr lang="en-AU" sz="1900" dirty="0">
              <a:latin typeface="Segoe UI" panose="020B0502040204020203" pitchFamily="34" charset="0"/>
              <a:ea typeface="Segoe UI" panose="020B0502040204020203" pitchFamily="34" charset="0"/>
              <a:cs typeface="Segoe UI" panose="020B0502040204020203" pitchFamily="34" charset="0"/>
            </a:endParaRPr>
          </a:p>
        </p:txBody>
      </p:sp>
      <p:sp>
        <p:nvSpPr>
          <p:cNvPr id="4" name="TextBox 3"/>
          <p:cNvSpPr txBox="1"/>
          <p:nvPr/>
        </p:nvSpPr>
        <p:spPr>
          <a:xfrm>
            <a:off x="322729" y="1535354"/>
            <a:ext cx="11634583" cy="646331"/>
          </a:xfrm>
          <a:prstGeom prst="rect">
            <a:avLst/>
          </a:prstGeom>
          <a:solidFill>
            <a:schemeClr val="bg1">
              <a:lumMod val="95000"/>
            </a:schemeClr>
          </a:solidFill>
          <a:ln w="28575">
            <a:noFill/>
          </a:ln>
          <a:effectLst>
            <a:outerShdw blurRad="50800" dist="38100" dir="5400000" algn="t" rotWithShape="0">
              <a:prstClr val="black">
                <a:alpha val="40000"/>
              </a:prstClr>
            </a:outerShdw>
          </a:effectLst>
        </p:spPr>
        <p:txBody>
          <a:bodyPr wrap="square" lIns="72000" rIns="72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222324"/>
                </a:solidFill>
                <a:effectLst/>
                <a:uLnTx/>
                <a:uFillTx/>
                <a:latin typeface="Segoe UI"/>
                <a:ea typeface="Segoe UI" panose="020B0502040204020203" pitchFamily="34" charset="0"/>
                <a:cs typeface="Segoe UI"/>
              </a:rPr>
              <a:t>Primary objective </a:t>
            </a:r>
            <a:r>
              <a:rPr kumimoji="0" lang="en-AU" sz="1800" b="0" i="0" u="none" strike="noStrike" kern="1200" cap="none" spc="0" normalizeH="0" baseline="0" noProof="0" dirty="0">
                <a:ln>
                  <a:noFill/>
                </a:ln>
                <a:solidFill>
                  <a:srgbClr val="222324"/>
                </a:solidFill>
                <a:effectLst/>
                <a:uLnTx/>
                <a:uFillTx/>
                <a:latin typeface="Segoe UI"/>
                <a:ea typeface="Segoe UI" panose="020B0502040204020203" pitchFamily="34" charset="0"/>
                <a:cs typeface="Segoe UI"/>
              </a:rPr>
              <a:t>= allow VPPs to </a:t>
            </a:r>
            <a:r>
              <a:rPr kumimoji="0" lang="en-AU" sz="1800" b="1" i="0" u="none" strike="noStrike" kern="1200" cap="none" spc="0" normalizeH="0" baseline="0" noProof="0" dirty="0">
                <a:ln>
                  <a:noFill/>
                </a:ln>
                <a:solidFill>
                  <a:srgbClr val="222324"/>
                </a:solidFill>
                <a:effectLst/>
                <a:uLnTx/>
                <a:uFillTx/>
                <a:latin typeface="Segoe UI"/>
                <a:ea typeface="Segoe UI" panose="020B0502040204020203" pitchFamily="34" charset="0"/>
                <a:cs typeface="Segoe UI"/>
              </a:rPr>
              <a:t>deliver contingency Frequency Control Ancillary Service (FCAS), obtain operational visibility</a:t>
            </a:r>
            <a:r>
              <a:rPr kumimoji="0" lang="en-AU" sz="1800" b="0" i="0" u="none" strike="noStrike" kern="1200" cap="none" spc="0" normalizeH="0" baseline="0" noProof="0" dirty="0">
                <a:ln>
                  <a:noFill/>
                </a:ln>
                <a:solidFill>
                  <a:srgbClr val="222324"/>
                </a:solidFill>
                <a:effectLst/>
                <a:uLnTx/>
                <a:uFillTx/>
                <a:latin typeface="Segoe UI"/>
                <a:ea typeface="Segoe UI" panose="020B0502040204020203" pitchFamily="34" charset="0"/>
                <a:cs typeface="Segoe UI"/>
              </a:rPr>
              <a:t>,</a:t>
            </a:r>
            <a:r>
              <a:rPr kumimoji="0" lang="en-AU" sz="1800" b="1" i="0" u="none" strike="noStrike" kern="1200" cap="none" spc="0" normalizeH="0" baseline="0" noProof="0" dirty="0">
                <a:ln>
                  <a:noFill/>
                </a:ln>
                <a:solidFill>
                  <a:srgbClr val="222324"/>
                </a:solidFill>
                <a:effectLst/>
                <a:uLnTx/>
                <a:uFillTx/>
                <a:latin typeface="Segoe UI"/>
                <a:ea typeface="Segoe UI" panose="020B0502040204020203" pitchFamily="34" charset="0"/>
                <a:cs typeface="Segoe UI"/>
              </a:rPr>
              <a:t> </a:t>
            </a:r>
            <a:r>
              <a:rPr kumimoji="0" lang="en-AU" sz="1800" b="0" i="0" u="none" strike="noStrike" kern="1200" cap="none" spc="0" normalizeH="0" baseline="0" noProof="0" dirty="0">
                <a:ln>
                  <a:noFill/>
                </a:ln>
                <a:solidFill>
                  <a:srgbClr val="222324"/>
                </a:solidFill>
                <a:effectLst/>
                <a:uLnTx/>
                <a:uFillTx/>
                <a:latin typeface="Segoe UI"/>
                <a:ea typeface="Segoe UI" panose="020B0502040204020203" pitchFamily="34" charset="0"/>
                <a:cs typeface="Segoe UI"/>
              </a:rPr>
              <a:t>and</a:t>
            </a:r>
            <a:r>
              <a:rPr kumimoji="0" lang="en-AU" sz="1800" b="1" i="0" u="none" strike="noStrike" kern="1200" cap="none" spc="0" normalizeH="0" baseline="0" noProof="0" dirty="0">
                <a:ln>
                  <a:noFill/>
                </a:ln>
                <a:solidFill>
                  <a:srgbClr val="222324"/>
                </a:solidFill>
                <a:effectLst/>
                <a:uLnTx/>
                <a:uFillTx/>
                <a:latin typeface="Segoe UI"/>
                <a:ea typeface="Segoe UI" panose="020B0502040204020203" pitchFamily="34" charset="0"/>
                <a:cs typeface="Segoe UI"/>
              </a:rPr>
              <a:t> use learnings to inform changes </a:t>
            </a:r>
            <a:r>
              <a:rPr kumimoji="0" lang="en-AU" sz="1800" b="0" i="0" u="none" strike="noStrike" kern="1200" cap="none" spc="0" normalizeH="0" baseline="0" noProof="0" dirty="0">
                <a:ln>
                  <a:noFill/>
                </a:ln>
                <a:solidFill>
                  <a:srgbClr val="222324"/>
                </a:solidFill>
                <a:effectLst/>
                <a:uLnTx/>
                <a:uFillTx/>
                <a:latin typeface="Segoe UI"/>
                <a:ea typeface="Segoe UI" panose="020B0502040204020203" pitchFamily="34" charset="0"/>
                <a:cs typeface="Segoe UI"/>
              </a:rPr>
              <a:t>to regulatory and operational frameworks</a:t>
            </a:r>
          </a:p>
        </p:txBody>
      </p:sp>
    </p:spTree>
    <p:extLst>
      <p:ext uri="{BB962C8B-B14F-4D97-AF65-F5344CB8AC3E}">
        <p14:creationId xmlns:p14="http://schemas.microsoft.com/office/powerpoint/2010/main" val="2446905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D336-4326-476C-954B-8C2DE29388E6}"/>
              </a:ext>
            </a:extLst>
          </p:cNvPr>
          <p:cNvSpPr>
            <a:spLocks noGrp="1"/>
          </p:cNvSpPr>
          <p:nvPr>
            <p:ph type="title"/>
          </p:nvPr>
        </p:nvSpPr>
        <p:spPr>
          <a:xfrm>
            <a:off x="235527" y="136525"/>
            <a:ext cx="11411527" cy="1189039"/>
          </a:xfrm>
        </p:spPr>
        <p:txBody>
          <a:bodyPr>
            <a:normAutofit/>
          </a:bodyPr>
          <a:lstStyle/>
          <a:p>
            <a:r>
              <a:rPr lang="en-AU" sz="4000" dirty="0"/>
              <a:t>VPP Demonstration Participants</a:t>
            </a:r>
          </a:p>
        </p:txBody>
      </p:sp>
      <p:graphicFrame>
        <p:nvGraphicFramePr>
          <p:cNvPr id="7" name="Table 6">
            <a:extLst>
              <a:ext uri="{FF2B5EF4-FFF2-40B4-BE49-F238E27FC236}">
                <a16:creationId xmlns:a16="http://schemas.microsoft.com/office/drawing/2014/main" id="{94153378-797B-4E55-A3B6-74378398B3D7}"/>
              </a:ext>
            </a:extLst>
          </p:cNvPr>
          <p:cNvGraphicFramePr>
            <a:graphicFrameLocks noGrp="1"/>
          </p:cNvGraphicFramePr>
          <p:nvPr/>
        </p:nvGraphicFramePr>
        <p:xfrm>
          <a:off x="184102" y="1617730"/>
          <a:ext cx="11823795" cy="5116557"/>
        </p:xfrm>
        <a:graphic>
          <a:graphicData uri="http://schemas.openxmlformats.org/drawingml/2006/table">
            <a:tbl>
              <a:tblPr firstRow="1" firstCol="1" bandRow="1">
                <a:tableStyleId>{5C22544A-7EE6-4342-B048-85BDC9FD1C3A}</a:tableStyleId>
              </a:tblPr>
              <a:tblGrid>
                <a:gridCol w="1477542">
                  <a:extLst>
                    <a:ext uri="{9D8B030D-6E8A-4147-A177-3AD203B41FA5}">
                      <a16:colId xmlns:a16="http://schemas.microsoft.com/office/drawing/2014/main" val="843154103"/>
                    </a:ext>
                  </a:extLst>
                </a:gridCol>
                <a:gridCol w="1477542">
                  <a:extLst>
                    <a:ext uri="{9D8B030D-6E8A-4147-A177-3AD203B41FA5}">
                      <a16:colId xmlns:a16="http://schemas.microsoft.com/office/drawing/2014/main" val="1385873988"/>
                    </a:ext>
                  </a:extLst>
                </a:gridCol>
                <a:gridCol w="1478695">
                  <a:extLst>
                    <a:ext uri="{9D8B030D-6E8A-4147-A177-3AD203B41FA5}">
                      <a16:colId xmlns:a16="http://schemas.microsoft.com/office/drawing/2014/main" val="4100523205"/>
                    </a:ext>
                  </a:extLst>
                </a:gridCol>
                <a:gridCol w="1477542">
                  <a:extLst>
                    <a:ext uri="{9D8B030D-6E8A-4147-A177-3AD203B41FA5}">
                      <a16:colId xmlns:a16="http://schemas.microsoft.com/office/drawing/2014/main" val="1266153727"/>
                    </a:ext>
                  </a:extLst>
                </a:gridCol>
                <a:gridCol w="1477542">
                  <a:extLst>
                    <a:ext uri="{9D8B030D-6E8A-4147-A177-3AD203B41FA5}">
                      <a16:colId xmlns:a16="http://schemas.microsoft.com/office/drawing/2014/main" val="135242610"/>
                    </a:ext>
                  </a:extLst>
                </a:gridCol>
                <a:gridCol w="1478695">
                  <a:extLst>
                    <a:ext uri="{9D8B030D-6E8A-4147-A177-3AD203B41FA5}">
                      <a16:colId xmlns:a16="http://schemas.microsoft.com/office/drawing/2014/main" val="3581739388"/>
                    </a:ext>
                  </a:extLst>
                </a:gridCol>
                <a:gridCol w="1477542">
                  <a:extLst>
                    <a:ext uri="{9D8B030D-6E8A-4147-A177-3AD203B41FA5}">
                      <a16:colId xmlns:a16="http://schemas.microsoft.com/office/drawing/2014/main" val="962583960"/>
                    </a:ext>
                  </a:extLst>
                </a:gridCol>
                <a:gridCol w="1478695">
                  <a:extLst>
                    <a:ext uri="{9D8B030D-6E8A-4147-A177-3AD203B41FA5}">
                      <a16:colId xmlns:a16="http://schemas.microsoft.com/office/drawing/2014/main" val="2801420390"/>
                    </a:ext>
                  </a:extLst>
                </a:gridCol>
              </a:tblGrid>
              <a:tr h="598872">
                <a:tc>
                  <a:txBody>
                    <a:bodyPr/>
                    <a:lstStyle/>
                    <a:p>
                      <a:endParaRPr lang="en-AU" sz="1200" dirty="0">
                        <a:effectLst/>
                        <a:latin typeface="Segoe UI Semilight" panose="020B0402040204020203" pitchFamily="34"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spcBef>
                          <a:spcPts val="200"/>
                        </a:spcBef>
                        <a:spcAft>
                          <a:spcPts val="200"/>
                        </a:spcAft>
                      </a:pPr>
                      <a:r>
                        <a:rPr lang="en-AU" sz="1200" dirty="0">
                          <a:effectLst/>
                        </a:rPr>
                        <a:t>EnergyLocals</a:t>
                      </a:r>
                      <a:br>
                        <a:rPr lang="en-AU" sz="1200" dirty="0">
                          <a:effectLst/>
                        </a:rPr>
                      </a:br>
                      <a:r>
                        <a:rPr lang="en-AU" sz="1200" dirty="0">
                          <a:effectLst/>
                        </a:rPr>
                        <a:t>(Tesla)</a:t>
                      </a:r>
                      <a:endParaRPr lang="en-AU" sz="12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solidFill>
                      <a:schemeClr val="accent2"/>
                    </a:solidFill>
                  </a:tcPr>
                </a:tc>
                <a:tc>
                  <a:txBody>
                    <a:bodyPr/>
                    <a:lstStyle/>
                    <a:p>
                      <a:pPr algn="ctr">
                        <a:spcBef>
                          <a:spcPts val="200"/>
                        </a:spcBef>
                        <a:spcAft>
                          <a:spcPts val="200"/>
                        </a:spcAft>
                      </a:pPr>
                      <a:r>
                        <a:rPr lang="en-AU" sz="1200" dirty="0">
                          <a:effectLst/>
                        </a:rPr>
                        <a:t>AGL</a:t>
                      </a:r>
                      <a:endParaRPr lang="en-AU" sz="12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spcBef>
                          <a:spcPts val="200"/>
                        </a:spcBef>
                        <a:spcAft>
                          <a:spcPts val="200"/>
                        </a:spcAft>
                      </a:pPr>
                      <a:r>
                        <a:rPr lang="en-AU" sz="1200" dirty="0">
                          <a:effectLst/>
                        </a:rPr>
                        <a:t>Simply Energy</a:t>
                      </a:r>
                      <a:endParaRPr lang="en-AU" sz="12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spcBef>
                          <a:spcPts val="200"/>
                        </a:spcBef>
                        <a:spcAft>
                          <a:spcPts val="200"/>
                        </a:spcAft>
                      </a:pPr>
                      <a:r>
                        <a:rPr lang="en-AU" sz="1200" dirty="0">
                          <a:effectLst/>
                        </a:rPr>
                        <a:t>sonnen</a:t>
                      </a:r>
                      <a:endParaRPr lang="en-AU" sz="12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spcBef>
                          <a:spcPts val="200"/>
                        </a:spcBef>
                        <a:spcAft>
                          <a:spcPts val="200"/>
                        </a:spcAft>
                      </a:pPr>
                      <a:r>
                        <a:rPr lang="en-AU" sz="1200" dirty="0">
                          <a:effectLst/>
                        </a:rPr>
                        <a:t>ShineHub </a:t>
                      </a:r>
                      <a:endParaRPr lang="en-AU" sz="12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spcBef>
                          <a:spcPts val="200"/>
                        </a:spcBef>
                        <a:spcAft>
                          <a:spcPts val="200"/>
                        </a:spcAft>
                      </a:pPr>
                      <a:r>
                        <a:rPr lang="en-AU" sz="1200" dirty="0">
                          <a:effectLst/>
                        </a:rPr>
                        <a:t>Energy Locals </a:t>
                      </a:r>
                    </a:p>
                    <a:p>
                      <a:pPr algn="ctr">
                        <a:spcBef>
                          <a:spcPts val="200"/>
                        </a:spcBef>
                        <a:spcAft>
                          <a:spcPts val="200"/>
                        </a:spcAft>
                      </a:pPr>
                      <a:r>
                        <a:rPr lang="en-AU" sz="1100" b="0" dirty="0">
                          <a:effectLst/>
                        </a:rPr>
                        <a:t>(SolarSG/ Members Energy)</a:t>
                      </a:r>
                      <a:endParaRPr lang="en-AU" sz="1100" b="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36000" marR="36000" marT="0" marB="0" anchor="ctr">
                    <a:solidFill>
                      <a:schemeClr val="accent2"/>
                    </a:solidFill>
                  </a:tcPr>
                </a:tc>
                <a:tc>
                  <a:txBody>
                    <a:bodyPr/>
                    <a:lstStyle/>
                    <a:p>
                      <a:pPr algn="ctr">
                        <a:spcBef>
                          <a:spcPts val="200"/>
                        </a:spcBef>
                        <a:spcAft>
                          <a:spcPts val="200"/>
                        </a:spcAft>
                      </a:pPr>
                      <a:r>
                        <a:rPr lang="en-AU" sz="1200" dirty="0">
                          <a:effectLst/>
                        </a:rPr>
                        <a:t>Hydro Tas</a:t>
                      </a:r>
                      <a:endParaRPr lang="en-AU" sz="12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1706500497"/>
                  </a:ext>
                </a:extLst>
              </a:tr>
              <a:tr h="955602">
                <a:tc>
                  <a:txBody>
                    <a:bodyPr/>
                    <a:lstStyle/>
                    <a:p>
                      <a:pPr>
                        <a:spcBef>
                          <a:spcPts val="500"/>
                        </a:spcBef>
                        <a:spcAft>
                          <a:spcPts val="500"/>
                        </a:spcAft>
                      </a:pPr>
                      <a:r>
                        <a:rPr lang="en-AU" sz="1200" dirty="0">
                          <a:effectLst/>
                        </a:rPr>
                        <a:t>Employees</a:t>
                      </a:r>
                      <a:endParaRPr lang="en-AU" sz="12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T w="38100" cmpd="sng">
                      <a:noFill/>
                    </a:lnT>
                    <a:solidFill>
                      <a:schemeClr val="accent5"/>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Tesla - 48,016 (2019)</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3,714 (2018)</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Engie Global - 160,000 </a:t>
                      </a:r>
                      <a:br>
                        <a:rPr lang="en-AU" sz="1200" dirty="0">
                          <a:effectLst/>
                          <a:latin typeface="Segoe UI" panose="020B0502040204020203" pitchFamily="34" charset="0"/>
                          <a:cs typeface="Segoe UI" panose="020B0502040204020203" pitchFamily="34" charset="0"/>
                        </a:rPr>
                      </a:br>
                      <a:r>
                        <a:rPr lang="en-AU" sz="1200" dirty="0">
                          <a:effectLst/>
                          <a:latin typeface="Segoe UI" panose="020B0502040204020203" pitchFamily="34" charset="0"/>
                          <a:cs typeface="Segoe UI" panose="020B0502040204020203" pitchFamily="34" charset="0"/>
                        </a:rPr>
                        <a:t>(2018)</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300 (2017)</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55 (2020)  </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tc>
                  <a:txBody>
                    <a:bodyPr/>
                    <a:lstStyle/>
                    <a:p>
                      <a:pPr algn="ctr">
                        <a:spcBef>
                          <a:spcPts val="500"/>
                        </a:spcBef>
                        <a:spcAft>
                          <a:spcPts val="0"/>
                        </a:spcAft>
                      </a:pPr>
                      <a:r>
                        <a:rPr lang="en-US" sz="1200" dirty="0">
                          <a:effectLst/>
                          <a:latin typeface="Segoe UI" panose="020B0502040204020203" pitchFamily="34" charset="0"/>
                          <a:cs typeface="Segoe UI" panose="020B0502040204020203" pitchFamily="34" charset="0"/>
                        </a:rPr>
                        <a:t>ME – 18 (2020)</a:t>
                      </a:r>
                      <a:endParaRPr lang="en-AU" sz="1200" dirty="0">
                        <a:effectLst/>
                        <a:latin typeface="Segoe UI" panose="020B0502040204020203" pitchFamily="34" charset="0"/>
                        <a:cs typeface="Segoe UI" panose="020B0502040204020203" pitchFamily="34" charset="0"/>
                      </a:endParaRPr>
                    </a:p>
                    <a:p>
                      <a:pPr algn="ctr">
                        <a:spcBef>
                          <a:spcPts val="500"/>
                        </a:spcBef>
                        <a:spcAft>
                          <a:spcPts val="500"/>
                        </a:spcAft>
                      </a:pPr>
                      <a:r>
                        <a:rPr lang="en-US" sz="1200" dirty="0">
                          <a:effectLst/>
                          <a:latin typeface="Segoe UI" panose="020B0502040204020203" pitchFamily="34" charset="0"/>
                          <a:cs typeface="Segoe UI" panose="020B0502040204020203" pitchFamily="34" charset="0"/>
                        </a:rPr>
                        <a:t>SolarSG – 90 (2020)</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36000" marR="36000" marT="0" marB="0" anchor="ctr">
                    <a:solidFill>
                      <a:schemeClr val="accent5">
                        <a:lumMod val="20000"/>
                        <a:lumOff val="80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1,300 (2019)  </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629307203"/>
                  </a:ext>
                </a:extLst>
              </a:tr>
              <a:tr h="576520">
                <a:tc>
                  <a:txBody>
                    <a:bodyPr/>
                    <a:lstStyle/>
                    <a:p>
                      <a:pPr>
                        <a:spcBef>
                          <a:spcPts val="500"/>
                        </a:spcBef>
                        <a:spcAft>
                          <a:spcPts val="500"/>
                        </a:spcAft>
                      </a:pPr>
                      <a:r>
                        <a:rPr lang="en-AU" sz="1200" dirty="0">
                          <a:effectLst/>
                        </a:rPr>
                        <a:t>DUID</a:t>
                      </a:r>
                      <a:endParaRPr lang="en-AU" sz="12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5"/>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VSSEL1V1</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bg1">
                        <a:lumMod val="95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VSSAEV1</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bg1">
                        <a:lumMod val="95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VSSSE1V1</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bg1">
                        <a:lumMod val="95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VSNSN1V1</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bg1">
                        <a:lumMod val="95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VSSSH1S1</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bg1">
                        <a:lumMod val="95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VSVEL2S1 </a:t>
                      </a:r>
                    </a:p>
                    <a:p>
                      <a:pPr algn="ctr">
                        <a:spcBef>
                          <a:spcPts val="500"/>
                        </a:spcBef>
                        <a:spcAft>
                          <a:spcPts val="500"/>
                        </a:spcAft>
                      </a:pPr>
                      <a:r>
                        <a:rPr lang="en-AU" sz="1200" dirty="0">
                          <a:effectLst/>
                          <a:latin typeface="Segoe UI" panose="020B0502040204020203" pitchFamily="34" charset="0"/>
                          <a:cs typeface="Segoe UI" panose="020B0502040204020203" pitchFamily="34" charset="0"/>
                        </a:rPr>
                        <a:t>VSNEL2S1</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bg1">
                        <a:lumMod val="95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VSQHT1V1</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550880265"/>
                  </a:ext>
                </a:extLst>
              </a:tr>
              <a:tr h="421531">
                <a:tc>
                  <a:txBody>
                    <a:bodyPr/>
                    <a:lstStyle/>
                    <a:p>
                      <a:pPr>
                        <a:spcBef>
                          <a:spcPts val="500"/>
                        </a:spcBef>
                        <a:spcAft>
                          <a:spcPts val="500"/>
                        </a:spcAft>
                      </a:pPr>
                      <a:r>
                        <a:rPr lang="en-AU" sz="1200" dirty="0">
                          <a:effectLst/>
                        </a:rPr>
                        <a:t>Jurisdiction </a:t>
                      </a:r>
                      <a:endParaRPr lang="en-AU" sz="12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5"/>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SA</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SA</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SA</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NSW</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SA</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Vic and NSW</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QLD</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1202890125"/>
                  </a:ext>
                </a:extLst>
              </a:tr>
              <a:tr h="498564">
                <a:tc>
                  <a:txBody>
                    <a:bodyPr/>
                    <a:lstStyle/>
                    <a:p>
                      <a:pPr>
                        <a:spcBef>
                          <a:spcPts val="500"/>
                        </a:spcBef>
                        <a:spcAft>
                          <a:spcPts val="500"/>
                        </a:spcAft>
                      </a:pPr>
                      <a:r>
                        <a:rPr lang="en-AU" sz="1200" dirty="0">
                          <a:effectLst/>
                        </a:rPr>
                        <a:t>Registration type</a:t>
                      </a:r>
                      <a:endParaRPr lang="en-AU" sz="12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5"/>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Market Customer</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bg1">
                        <a:lumMod val="95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Market Customer</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bg1">
                        <a:lumMod val="95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Market Customer</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bg1">
                        <a:lumMod val="95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MASP</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bg1">
                        <a:lumMod val="95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MASP</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bg1">
                        <a:lumMod val="95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Market Customer</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bg1">
                        <a:lumMod val="95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MASP</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3288470626"/>
                  </a:ext>
                </a:extLst>
              </a:tr>
              <a:tr h="576520">
                <a:tc>
                  <a:txBody>
                    <a:bodyPr/>
                    <a:lstStyle/>
                    <a:p>
                      <a:pPr>
                        <a:spcBef>
                          <a:spcPts val="500"/>
                        </a:spcBef>
                        <a:spcAft>
                          <a:spcPts val="500"/>
                        </a:spcAft>
                      </a:pPr>
                      <a:r>
                        <a:rPr lang="en-AU" sz="1200" dirty="0">
                          <a:effectLst/>
                        </a:rPr>
                        <a:t>Battery technology</a:t>
                      </a:r>
                      <a:endParaRPr lang="en-AU" sz="12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5"/>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Tesla PowerWalls </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Tesla PowerWalls </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Tesla PowerWalls </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sonnen</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AlphaESS</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Alpha ESS</a:t>
                      </a:r>
                    </a:p>
                    <a:p>
                      <a:pPr algn="ctr">
                        <a:spcBef>
                          <a:spcPts val="500"/>
                        </a:spcBef>
                        <a:spcAft>
                          <a:spcPts val="500"/>
                        </a:spcAft>
                      </a:pPr>
                      <a:r>
                        <a:rPr lang="en-AU" sz="1200" dirty="0">
                          <a:effectLst/>
                          <a:latin typeface="Segoe UI" panose="020B0502040204020203" pitchFamily="34" charset="0"/>
                          <a:cs typeface="Segoe UI" panose="020B0502040204020203" pitchFamily="34" charset="0"/>
                        </a:rPr>
                        <a:t>Saj/Everready</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Tesla PowerPack</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625236786"/>
                  </a:ext>
                </a:extLst>
              </a:tr>
              <a:tr h="575379">
                <a:tc>
                  <a:txBody>
                    <a:bodyPr/>
                    <a:lstStyle/>
                    <a:p>
                      <a:pPr>
                        <a:spcBef>
                          <a:spcPts val="500"/>
                        </a:spcBef>
                        <a:spcAft>
                          <a:spcPts val="500"/>
                        </a:spcAft>
                      </a:pPr>
                      <a:r>
                        <a:rPr lang="en-AU" sz="1200" dirty="0">
                          <a:effectLst/>
                        </a:rPr>
                        <a:t>Controller type</a:t>
                      </a:r>
                      <a:endParaRPr lang="en-AU" sz="12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5"/>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Proportional</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bg1">
                        <a:lumMod val="95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Proportional</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bg1">
                        <a:lumMod val="95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Proportional</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bg1">
                        <a:lumMod val="95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Switched</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bg1">
                        <a:lumMod val="95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Switched</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bg1">
                        <a:lumMod val="95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Switched</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bg1">
                        <a:lumMod val="95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Proportional</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2894842550"/>
                  </a:ext>
                </a:extLst>
              </a:tr>
              <a:tr h="913569">
                <a:tc>
                  <a:txBody>
                    <a:bodyPr/>
                    <a:lstStyle/>
                    <a:p>
                      <a:pPr>
                        <a:spcBef>
                          <a:spcPts val="500"/>
                        </a:spcBef>
                        <a:spcAft>
                          <a:spcPts val="500"/>
                        </a:spcAft>
                      </a:pPr>
                      <a:r>
                        <a:rPr lang="en-AU" sz="1200" dirty="0">
                          <a:effectLst/>
                        </a:rPr>
                        <a:t>Size, market</a:t>
                      </a:r>
                      <a:endParaRPr lang="en-AU" sz="12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5"/>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13MW </a:t>
                      </a:r>
                    </a:p>
                    <a:p>
                      <a:pPr algn="ctr">
                        <a:spcBef>
                          <a:spcPts val="500"/>
                        </a:spcBef>
                        <a:spcAft>
                          <a:spcPts val="500"/>
                        </a:spcAft>
                      </a:pPr>
                      <a:r>
                        <a:rPr lang="en-AU" sz="1200" dirty="0">
                          <a:effectLst/>
                          <a:latin typeface="Segoe UI" panose="020B0502040204020203" pitchFamily="34" charset="0"/>
                          <a:cs typeface="Segoe UI" panose="020B0502040204020203" pitchFamily="34" charset="0"/>
                        </a:rPr>
                        <a:t>All 6 cont FCAS</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3MW Raise</a:t>
                      </a:r>
                    </a:p>
                    <a:p>
                      <a:pPr algn="ctr">
                        <a:spcBef>
                          <a:spcPts val="500"/>
                        </a:spcBef>
                        <a:spcAft>
                          <a:spcPts val="500"/>
                        </a:spcAft>
                      </a:pPr>
                      <a:r>
                        <a:rPr lang="en-AU" sz="1200" dirty="0">
                          <a:effectLst/>
                          <a:latin typeface="Segoe UI" panose="020B0502040204020203" pitchFamily="34" charset="0"/>
                          <a:cs typeface="Segoe UI" panose="020B0502040204020203" pitchFamily="34" charset="0"/>
                        </a:rPr>
                        <a:t>2MW Lower</a:t>
                      </a:r>
                    </a:p>
                    <a:p>
                      <a:pPr algn="ctr">
                        <a:spcBef>
                          <a:spcPts val="500"/>
                        </a:spcBef>
                        <a:spcAft>
                          <a:spcPts val="500"/>
                        </a:spcAft>
                      </a:pPr>
                      <a:r>
                        <a:rPr lang="en-AU" sz="1200" dirty="0">
                          <a:effectLst/>
                          <a:latin typeface="Segoe UI" panose="020B0502040204020203" pitchFamily="34" charset="0"/>
                          <a:cs typeface="Segoe UI" panose="020B0502040204020203" pitchFamily="34" charset="0"/>
                        </a:rPr>
                        <a:t>All 6 cont FCAS</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3MW</a:t>
                      </a:r>
                    </a:p>
                    <a:p>
                      <a:pPr algn="ctr">
                        <a:spcBef>
                          <a:spcPts val="500"/>
                        </a:spcBef>
                        <a:spcAft>
                          <a:spcPts val="500"/>
                        </a:spcAft>
                      </a:pPr>
                      <a:r>
                        <a:rPr lang="en-AU" sz="1200" dirty="0">
                          <a:effectLst/>
                          <a:latin typeface="Segoe UI" panose="020B0502040204020203" pitchFamily="34" charset="0"/>
                          <a:cs typeface="Segoe UI" panose="020B0502040204020203" pitchFamily="34" charset="0"/>
                        </a:rPr>
                        <a:t>All 6 cont FCAS </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1MW, </a:t>
                      </a:r>
                    </a:p>
                    <a:p>
                      <a:pPr algn="ctr">
                        <a:spcBef>
                          <a:spcPts val="500"/>
                        </a:spcBef>
                        <a:spcAft>
                          <a:spcPts val="500"/>
                        </a:spcAft>
                      </a:pPr>
                      <a:r>
                        <a:rPr lang="en-AU" sz="1200" dirty="0">
                          <a:effectLst/>
                          <a:latin typeface="Segoe UI" panose="020B0502040204020203" pitchFamily="34" charset="0"/>
                          <a:cs typeface="Segoe UI" panose="020B0502040204020203" pitchFamily="34" charset="0"/>
                        </a:rPr>
                        <a:t>All 6 cont FCAS </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1MW, </a:t>
                      </a:r>
                    </a:p>
                    <a:p>
                      <a:pPr algn="ctr">
                        <a:spcBef>
                          <a:spcPts val="500"/>
                        </a:spcBef>
                        <a:spcAft>
                          <a:spcPts val="500"/>
                        </a:spcAft>
                      </a:pPr>
                      <a:r>
                        <a:rPr lang="en-AU" sz="1200" dirty="0">
                          <a:effectLst/>
                          <a:latin typeface="Segoe UI" panose="020B0502040204020203" pitchFamily="34" charset="0"/>
                          <a:cs typeface="Segoe UI" panose="020B0502040204020203" pitchFamily="34" charset="0"/>
                        </a:rPr>
                        <a:t>All 6 cont FCAS </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1MW </a:t>
                      </a:r>
                    </a:p>
                    <a:p>
                      <a:pPr algn="ctr">
                        <a:spcBef>
                          <a:spcPts val="500"/>
                        </a:spcBef>
                        <a:spcAft>
                          <a:spcPts val="500"/>
                        </a:spcAft>
                      </a:pPr>
                      <a:r>
                        <a:rPr lang="en-AU" sz="1200" dirty="0">
                          <a:effectLst/>
                          <a:latin typeface="Segoe UI" panose="020B0502040204020203" pitchFamily="34" charset="0"/>
                          <a:cs typeface="Segoe UI" panose="020B0502040204020203" pitchFamily="34" charset="0"/>
                        </a:rPr>
                        <a:t>All 6 cont FCAS, except L6</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tc>
                  <a:txBody>
                    <a:bodyPr/>
                    <a:lstStyle/>
                    <a:p>
                      <a:pPr algn="ctr">
                        <a:spcBef>
                          <a:spcPts val="500"/>
                        </a:spcBef>
                        <a:spcAft>
                          <a:spcPts val="500"/>
                        </a:spcAft>
                      </a:pPr>
                      <a:r>
                        <a:rPr lang="en-AU" sz="1200" dirty="0">
                          <a:effectLst/>
                          <a:latin typeface="Segoe UI" panose="020B0502040204020203" pitchFamily="34" charset="0"/>
                          <a:cs typeface="Segoe UI" panose="020B0502040204020203" pitchFamily="34" charset="0"/>
                        </a:rPr>
                        <a:t>1MW </a:t>
                      </a:r>
                      <a:br>
                        <a:rPr lang="en-AU" sz="1200" dirty="0">
                          <a:effectLst/>
                          <a:latin typeface="Segoe UI" panose="020B0502040204020203" pitchFamily="34" charset="0"/>
                          <a:cs typeface="Segoe UI" panose="020B0502040204020203" pitchFamily="34" charset="0"/>
                        </a:rPr>
                      </a:br>
                      <a:r>
                        <a:rPr lang="en-AU" sz="1200" dirty="0">
                          <a:effectLst/>
                          <a:latin typeface="Segoe UI" panose="020B0502040204020203" pitchFamily="34" charset="0"/>
                          <a:cs typeface="Segoe UI" panose="020B0502040204020203" pitchFamily="34" charset="0"/>
                        </a:rPr>
                        <a:t>All 6 cont FCAS </a:t>
                      </a:r>
                      <a:endParaRPr lang="en-AU"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389982179"/>
                  </a:ext>
                </a:extLst>
              </a:tr>
            </a:tbl>
          </a:graphicData>
        </a:graphic>
      </p:graphicFrame>
    </p:spTree>
    <p:extLst>
      <p:ext uri="{BB962C8B-B14F-4D97-AF65-F5344CB8AC3E}">
        <p14:creationId xmlns:p14="http://schemas.microsoft.com/office/powerpoint/2010/main" val="2289667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49EAE-6C16-4836-8A5B-52745D9E5DDC}"/>
              </a:ext>
            </a:extLst>
          </p:cNvPr>
          <p:cNvSpPr>
            <a:spLocks noGrp="1"/>
          </p:cNvSpPr>
          <p:nvPr>
            <p:ph type="title"/>
          </p:nvPr>
        </p:nvSpPr>
        <p:spPr>
          <a:xfrm>
            <a:off x="1263650" y="1981200"/>
            <a:ext cx="9664700" cy="3686747"/>
          </a:xfrm>
        </p:spPr>
        <p:txBody>
          <a:bodyPr>
            <a:normAutofit/>
          </a:bodyPr>
          <a:lstStyle/>
          <a:p>
            <a:pPr algn="ctr"/>
            <a:r>
              <a:rPr lang="en-AU" sz="3600" i="1" dirty="0"/>
              <a:t>We acknowledge the Traditional Owners of country throughout Australia and recognise their continuing connection to land, waters and culture. </a:t>
            </a:r>
            <a:br>
              <a:rPr lang="en-AU" sz="3600" i="1" dirty="0"/>
            </a:br>
            <a:r>
              <a:rPr lang="en-AU" sz="3600" i="1" dirty="0"/>
              <a:t>We pay our respects to their Elders past, present and emerging</a:t>
            </a:r>
            <a:r>
              <a:rPr lang="en-AU" sz="4400" i="1" dirty="0"/>
              <a:t>.</a:t>
            </a:r>
            <a:endParaRPr lang="en-AU" sz="4400" dirty="0"/>
          </a:p>
        </p:txBody>
      </p:sp>
      <p:sp>
        <p:nvSpPr>
          <p:cNvPr id="4" name="Slide Number Placeholder 3">
            <a:extLst>
              <a:ext uri="{FF2B5EF4-FFF2-40B4-BE49-F238E27FC236}">
                <a16:creationId xmlns:a16="http://schemas.microsoft.com/office/drawing/2014/main" id="{830BDC53-1268-4BB6-A1FF-D8AEF11420DF}"/>
              </a:ext>
            </a:extLst>
          </p:cNvPr>
          <p:cNvSpPr>
            <a:spLocks noGrp="1"/>
          </p:cNvSpPr>
          <p:nvPr>
            <p:ph type="sldNum" sz="quarter" idx="12"/>
          </p:nvPr>
        </p:nvSpPr>
        <p:spPr/>
        <p:txBody>
          <a:bodyPr/>
          <a:lstStyle/>
          <a:p>
            <a:fld id="{4EC81F68-4976-451A-B2E9-79BCBD2F70CC}" type="slidenum">
              <a:rPr lang="en-AU" smtClean="0"/>
              <a:pPr/>
              <a:t>1</a:t>
            </a:fld>
            <a:endParaRPr lang="en-AU" dirty="0"/>
          </a:p>
        </p:txBody>
      </p:sp>
    </p:spTree>
    <p:extLst>
      <p:ext uri="{BB962C8B-B14F-4D97-AF65-F5344CB8AC3E}">
        <p14:creationId xmlns:p14="http://schemas.microsoft.com/office/powerpoint/2010/main" val="2296170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F8B9-1A42-9047-9681-897C53FB7CC6}"/>
              </a:ext>
            </a:extLst>
          </p:cNvPr>
          <p:cNvSpPr>
            <a:spLocks noGrp="1"/>
          </p:cNvSpPr>
          <p:nvPr>
            <p:ph type="title"/>
          </p:nvPr>
        </p:nvSpPr>
        <p:spPr/>
        <p:txBody>
          <a:bodyPr vert="horz" lIns="91440" tIns="45720" rIns="91440" bIns="45720" rtlCol="0" anchor="b" anchorCtr="0">
            <a:normAutofit/>
          </a:bodyPr>
          <a:lstStyle/>
          <a:p>
            <a:pPr marL="87313" indent="-87313"/>
            <a:r>
              <a:rPr lang="en-AU" dirty="0"/>
              <a:t>Knowledge sharing </a:t>
            </a:r>
            <a:br>
              <a:rPr lang="en-AU" dirty="0"/>
            </a:br>
            <a:r>
              <a:rPr lang="en-AU" dirty="0"/>
              <a:t>#1 and #2</a:t>
            </a:r>
            <a:endParaRPr lang="en-US" dirty="0"/>
          </a:p>
        </p:txBody>
      </p:sp>
      <p:sp>
        <p:nvSpPr>
          <p:cNvPr id="4" name="Text Placeholder 3">
            <a:extLst>
              <a:ext uri="{FF2B5EF4-FFF2-40B4-BE49-F238E27FC236}">
                <a16:creationId xmlns:a16="http://schemas.microsoft.com/office/drawing/2014/main" id="{A49F4BBF-FA39-4A2F-BF83-251A1B041A5B}"/>
              </a:ext>
            </a:extLst>
          </p:cNvPr>
          <p:cNvSpPr>
            <a:spLocks noGrp="1"/>
          </p:cNvSpPr>
          <p:nvPr>
            <p:ph type="body" idx="1"/>
          </p:nvPr>
        </p:nvSpPr>
        <p:spPr/>
        <p:txBody>
          <a:bodyPr/>
          <a:lstStyle/>
          <a:p>
            <a:r>
              <a:rPr lang="en-AU" dirty="0"/>
              <a:t>Published March and July 2020, respectfully</a:t>
            </a:r>
          </a:p>
        </p:txBody>
      </p:sp>
      <p:sp>
        <p:nvSpPr>
          <p:cNvPr id="3" name="TextBox 2">
            <a:extLst>
              <a:ext uri="{FF2B5EF4-FFF2-40B4-BE49-F238E27FC236}">
                <a16:creationId xmlns:a16="http://schemas.microsoft.com/office/drawing/2014/main" id="{66C5E621-5D3A-453D-8AAC-B68ACB0D7696}"/>
              </a:ext>
            </a:extLst>
          </p:cNvPr>
          <p:cNvSpPr txBox="1"/>
          <p:nvPr/>
        </p:nvSpPr>
        <p:spPr>
          <a:xfrm>
            <a:off x="1300766" y="2356834"/>
            <a:ext cx="7235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222324"/>
                </a:solidFill>
                <a:effectLst/>
                <a:uLnTx/>
                <a:uFillTx/>
                <a:latin typeface="Segoe UI Semilight"/>
                <a:ea typeface="+mn-ea"/>
                <a:cs typeface="+mn-cs"/>
              </a:rPr>
              <a:t>Tesla </a:t>
            </a:r>
          </a:p>
        </p:txBody>
      </p:sp>
    </p:spTree>
    <p:extLst>
      <p:ext uri="{BB962C8B-B14F-4D97-AF65-F5344CB8AC3E}">
        <p14:creationId xmlns:p14="http://schemas.microsoft.com/office/powerpoint/2010/main" val="1722421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F8B9-1A42-9047-9681-897C53FB7CC6}"/>
              </a:ext>
            </a:extLst>
          </p:cNvPr>
          <p:cNvSpPr>
            <a:spLocks noGrp="1"/>
          </p:cNvSpPr>
          <p:nvPr>
            <p:ph type="title"/>
          </p:nvPr>
        </p:nvSpPr>
        <p:spPr>
          <a:xfrm>
            <a:off x="246286" y="104252"/>
            <a:ext cx="9001778" cy="1189039"/>
          </a:xfrm>
        </p:spPr>
        <p:txBody>
          <a:bodyPr vert="horz" lIns="91440" tIns="45720" rIns="91440" bIns="45720" rtlCol="0" anchor="b" anchorCtr="0">
            <a:normAutofit/>
          </a:bodyPr>
          <a:lstStyle/>
          <a:p>
            <a:pPr marL="87313" indent="-87313"/>
            <a:r>
              <a:rPr lang="en-AU" sz="4000" dirty="0"/>
              <a:t>Key insights</a:t>
            </a:r>
            <a:endParaRPr lang="en-US" sz="4000" dirty="0"/>
          </a:p>
        </p:txBody>
      </p:sp>
      <p:sp>
        <p:nvSpPr>
          <p:cNvPr id="3" name="TextBox 2">
            <a:extLst>
              <a:ext uri="{FF2B5EF4-FFF2-40B4-BE49-F238E27FC236}">
                <a16:creationId xmlns:a16="http://schemas.microsoft.com/office/drawing/2014/main" id="{66C5E621-5D3A-453D-8AAC-B68ACB0D7696}"/>
              </a:ext>
            </a:extLst>
          </p:cNvPr>
          <p:cNvSpPr txBox="1"/>
          <p:nvPr/>
        </p:nvSpPr>
        <p:spPr>
          <a:xfrm>
            <a:off x="-240310" y="1675018"/>
            <a:ext cx="9001778" cy="5564708"/>
          </a:xfrm>
          <a:prstGeom prst="rect">
            <a:avLst/>
          </a:prstGeom>
        </p:spPr>
        <p:txBody>
          <a:bodyPr vert="horz" lIns="91440" tIns="45720" rIns="91440" bIns="45720" rtlCol="0" anchorCtr="0">
            <a:normAutofit/>
          </a:bodyPr>
          <a:lstStyle/>
          <a:p>
            <a:pPr marL="892175" marR="0" lvl="1" indent="-228600" algn="l" defTabSz="914400" rtl="0" eaLnBrk="1" fontAlgn="auto" latinLnBrk="0" hangingPunct="1">
              <a:lnSpc>
                <a:spcPct val="100000"/>
              </a:lnSpc>
              <a:spcBef>
                <a:spcPts val="1200"/>
              </a:spcBef>
              <a:spcAft>
                <a:spcPts val="1200"/>
              </a:spcAft>
              <a:buClr>
                <a:srgbClr val="360F3C"/>
              </a:buClr>
              <a:buSzPct val="105000"/>
              <a:buFont typeface="Arial" panose="020B0604020202020204" pitchFamily="34" charset="0"/>
              <a:buChar char="•"/>
              <a:tabLst/>
              <a:defRPr/>
            </a:pPr>
            <a:r>
              <a:rPr kumimoji="0" lang="en-AU" sz="1900" b="0" i="0" u="none" strike="noStrike" kern="1200" cap="none" spc="0" normalizeH="0" baseline="0" noProof="0" dirty="0">
                <a:ln>
                  <a:noFill/>
                </a:ln>
                <a:solidFill>
                  <a:srgbClr val="222324"/>
                </a:solidFill>
                <a:effectLst/>
                <a:uLnTx/>
                <a:uFillTx/>
                <a:latin typeface="Segoe UI Semilight"/>
                <a:ea typeface="+mn-ea"/>
                <a:cs typeface="+mn-cs"/>
              </a:rPr>
              <a:t>VPPs are </a:t>
            </a:r>
            <a:r>
              <a:rPr kumimoji="0" lang="en-AU" sz="1900" b="1" i="0" u="none" strike="noStrike" kern="1200" cap="none" spc="0" normalizeH="0" baseline="0" noProof="0" dirty="0">
                <a:ln>
                  <a:noFill/>
                </a:ln>
                <a:solidFill>
                  <a:srgbClr val="222324"/>
                </a:solidFill>
                <a:effectLst/>
                <a:uLnTx/>
                <a:uFillTx/>
                <a:latin typeface="Segoe UI Semilight"/>
                <a:ea typeface="+mn-ea"/>
                <a:cs typeface="+mn-cs"/>
              </a:rPr>
              <a:t>foundational capability to enable AEMO </a:t>
            </a:r>
            <a:r>
              <a:rPr kumimoji="0" lang="en-AU" sz="1900" b="0" i="0" u="none" strike="noStrike" kern="1200" cap="none" spc="0" normalizeH="0" baseline="0" noProof="0" dirty="0">
                <a:ln>
                  <a:noFill/>
                </a:ln>
                <a:solidFill>
                  <a:srgbClr val="222324"/>
                </a:solidFill>
                <a:effectLst/>
                <a:uLnTx/>
                <a:uFillTx/>
                <a:latin typeface="Segoe UI Semilight"/>
                <a:ea typeface="+mn-ea"/>
                <a:cs typeface="+mn-cs"/>
              </a:rPr>
              <a:t>to operate the power system with high levels of Distributed Energy Resource (DER).</a:t>
            </a:r>
          </a:p>
          <a:p>
            <a:pPr marL="892175" marR="0" lvl="1" indent="-228600" algn="l" defTabSz="914400" rtl="0" eaLnBrk="1" fontAlgn="auto" latinLnBrk="0" hangingPunct="1">
              <a:lnSpc>
                <a:spcPct val="100000"/>
              </a:lnSpc>
              <a:spcBef>
                <a:spcPts val="1200"/>
              </a:spcBef>
              <a:spcAft>
                <a:spcPts val="1200"/>
              </a:spcAft>
              <a:buClr>
                <a:srgbClr val="360F3C"/>
              </a:buClr>
              <a:buSzPct val="105000"/>
              <a:buFont typeface="Arial" panose="020B0604020202020204" pitchFamily="34" charset="0"/>
              <a:buChar char="•"/>
              <a:tabLst/>
              <a:defRPr/>
            </a:pPr>
            <a:r>
              <a:rPr kumimoji="0" lang="en-GB" sz="1900" b="0" i="0" u="none" strike="noStrike" kern="1200" cap="none" spc="0" normalizeH="0" baseline="0" noProof="0" dirty="0">
                <a:ln>
                  <a:noFill/>
                </a:ln>
                <a:solidFill>
                  <a:srgbClr val="222324"/>
                </a:solidFill>
                <a:effectLst/>
                <a:uLnTx/>
                <a:uFillTx/>
                <a:latin typeface="Segoe UI Semilight"/>
                <a:ea typeface="+mn-ea"/>
                <a:cs typeface="+mn-cs"/>
              </a:rPr>
              <a:t>VPPs have </a:t>
            </a:r>
            <a:r>
              <a:rPr kumimoji="0" lang="en-GB" sz="1900" b="1" i="0" u="none" strike="noStrike" kern="1200" cap="none" spc="0" normalizeH="0" baseline="0" noProof="0" dirty="0">
                <a:ln>
                  <a:noFill/>
                </a:ln>
                <a:solidFill>
                  <a:srgbClr val="222324"/>
                </a:solidFill>
                <a:effectLst/>
                <a:uLnTx/>
                <a:uFillTx/>
                <a:latin typeface="Segoe UI Semilight"/>
                <a:ea typeface="+mn-ea"/>
                <a:cs typeface="+mn-cs"/>
              </a:rPr>
              <a:t>demonstrated their effective capability </a:t>
            </a:r>
            <a:r>
              <a:rPr kumimoji="0" lang="en-GB" sz="1900" b="0" i="0" u="none" strike="noStrike" kern="1200" cap="none" spc="0" normalizeH="0" baseline="0" noProof="0" dirty="0">
                <a:ln>
                  <a:noFill/>
                </a:ln>
                <a:solidFill>
                  <a:srgbClr val="222324"/>
                </a:solidFill>
                <a:effectLst/>
                <a:uLnTx/>
                <a:uFillTx/>
                <a:latin typeface="Segoe UI Semilight"/>
                <a:ea typeface="+mn-ea"/>
                <a:cs typeface="+mn-cs"/>
              </a:rPr>
              <a:t>to respond to power system and market events</a:t>
            </a:r>
            <a:endParaRPr kumimoji="0" lang="en-AU" sz="1900" b="0" i="0" u="none" strike="noStrike" kern="1200" cap="none" spc="0" normalizeH="0" baseline="0" noProof="0" dirty="0">
              <a:ln>
                <a:noFill/>
              </a:ln>
              <a:solidFill>
                <a:srgbClr val="222324"/>
              </a:solidFill>
              <a:effectLst/>
              <a:uLnTx/>
              <a:uFillTx/>
              <a:latin typeface="Segoe UI Semilight"/>
              <a:ea typeface="+mn-ea"/>
              <a:cs typeface="+mn-cs"/>
            </a:endParaRPr>
          </a:p>
          <a:p>
            <a:pPr marL="892175" marR="0" lvl="1" indent="-228600" algn="l" defTabSz="914400" rtl="0" eaLnBrk="1" fontAlgn="auto" latinLnBrk="0" hangingPunct="1">
              <a:lnSpc>
                <a:spcPct val="100000"/>
              </a:lnSpc>
              <a:spcBef>
                <a:spcPts val="1200"/>
              </a:spcBef>
              <a:spcAft>
                <a:spcPts val="1200"/>
              </a:spcAft>
              <a:buClr>
                <a:srgbClr val="360F3C"/>
              </a:buClr>
              <a:buSzPct val="105000"/>
              <a:buFont typeface="Arial" panose="020B0604020202020204" pitchFamily="34" charset="0"/>
              <a:buChar char="•"/>
              <a:tabLst/>
              <a:defRPr/>
            </a:pPr>
            <a:r>
              <a:rPr kumimoji="0" lang="en-AU" sz="1900" b="0" i="0" u="none" strike="noStrike" kern="1200" cap="none" spc="0" normalizeH="0" baseline="0" noProof="0" dirty="0">
                <a:ln>
                  <a:noFill/>
                </a:ln>
                <a:solidFill>
                  <a:srgbClr val="222324"/>
                </a:solidFill>
                <a:effectLst/>
                <a:uLnTx/>
                <a:uFillTx/>
                <a:latin typeface="Segoe UI Semilight"/>
                <a:ea typeface="+mn-ea"/>
                <a:cs typeface="+mn-cs"/>
              </a:rPr>
              <a:t>The capability of VPPs to respond instantly to changing price signals reinforces the view that VPPs should be </a:t>
            </a:r>
            <a:r>
              <a:rPr kumimoji="0" lang="en-AU" sz="1900" b="1" i="0" u="none" strike="noStrike" kern="1200" cap="none" spc="0" normalizeH="0" baseline="0" noProof="0" dirty="0">
                <a:ln>
                  <a:noFill/>
                </a:ln>
                <a:solidFill>
                  <a:srgbClr val="222324"/>
                </a:solidFill>
                <a:effectLst/>
                <a:uLnTx/>
                <a:uFillTx/>
                <a:latin typeface="Segoe UI Semilight"/>
                <a:ea typeface="+mn-ea"/>
                <a:cs typeface="+mn-cs"/>
              </a:rPr>
              <a:t>more</a:t>
            </a:r>
            <a:r>
              <a:rPr kumimoji="0" lang="en-AU" sz="1900" b="0" i="0" u="none" strike="noStrike" kern="1200" cap="none" spc="0" normalizeH="0" baseline="0" noProof="0" dirty="0">
                <a:ln>
                  <a:noFill/>
                </a:ln>
                <a:solidFill>
                  <a:srgbClr val="222324"/>
                </a:solidFill>
                <a:effectLst/>
                <a:uLnTx/>
                <a:uFillTx/>
                <a:latin typeface="Segoe UI Semilight"/>
                <a:ea typeface="+mn-ea"/>
                <a:cs typeface="+mn-cs"/>
              </a:rPr>
              <a:t> </a:t>
            </a:r>
            <a:r>
              <a:rPr kumimoji="0" lang="en-AU" sz="1900" b="1" i="0" u="none" strike="noStrike" kern="1200" cap="none" spc="0" normalizeH="0" baseline="0" noProof="0" dirty="0">
                <a:ln>
                  <a:noFill/>
                </a:ln>
                <a:solidFill>
                  <a:srgbClr val="222324"/>
                </a:solidFill>
                <a:effectLst/>
                <a:uLnTx/>
                <a:uFillTx/>
                <a:latin typeface="Segoe UI Semilight"/>
                <a:ea typeface="+mn-ea"/>
                <a:cs typeface="+mn-cs"/>
              </a:rPr>
              <a:t>visible</a:t>
            </a:r>
            <a:r>
              <a:rPr kumimoji="0" lang="en-AU" sz="1900" b="0" i="0" u="none" strike="noStrike" kern="1200" cap="none" spc="0" normalizeH="0" baseline="0" noProof="0" dirty="0">
                <a:ln>
                  <a:noFill/>
                </a:ln>
                <a:solidFill>
                  <a:srgbClr val="222324"/>
                </a:solidFill>
                <a:effectLst/>
                <a:uLnTx/>
                <a:uFillTx/>
                <a:latin typeface="Segoe UI Semilight"/>
                <a:ea typeface="+mn-ea"/>
                <a:cs typeface="+mn-cs"/>
              </a:rPr>
              <a:t> to AEMO in the future (as a kind of scheduled resource).</a:t>
            </a:r>
          </a:p>
          <a:p>
            <a:pPr marL="892175" marR="0" lvl="1" indent="-228600" algn="l" defTabSz="914400" rtl="0" eaLnBrk="1" fontAlgn="auto" latinLnBrk="0" hangingPunct="1">
              <a:lnSpc>
                <a:spcPct val="100000"/>
              </a:lnSpc>
              <a:spcBef>
                <a:spcPts val="1200"/>
              </a:spcBef>
              <a:spcAft>
                <a:spcPts val="1200"/>
              </a:spcAft>
              <a:buClr>
                <a:srgbClr val="360F3C"/>
              </a:buClr>
              <a:buSzPct val="105000"/>
              <a:buFont typeface="Arial" panose="020B0604020202020204" pitchFamily="34" charset="0"/>
              <a:buChar char="•"/>
              <a:tabLst/>
              <a:defRPr/>
            </a:pPr>
            <a:r>
              <a:rPr kumimoji="0" lang="en-GB" sz="1900" b="0" i="0" u="none" strike="noStrike" kern="1200" cap="none" spc="0" normalizeH="0" baseline="0" noProof="0" dirty="0">
                <a:ln>
                  <a:noFill/>
                </a:ln>
                <a:solidFill>
                  <a:srgbClr val="222324"/>
                </a:solidFill>
                <a:effectLst/>
                <a:uLnTx/>
                <a:uFillTx/>
                <a:latin typeface="Segoe UI Semilight"/>
                <a:ea typeface="+mn-ea"/>
                <a:cs typeface="+mn-cs"/>
              </a:rPr>
              <a:t>VPPs continue to </a:t>
            </a:r>
            <a:r>
              <a:rPr kumimoji="0" lang="en-GB" sz="1900" b="1" i="0" u="none" strike="noStrike" kern="1200" cap="none" spc="0" normalizeH="0" baseline="0" noProof="0" dirty="0">
                <a:ln>
                  <a:noFill/>
                </a:ln>
                <a:solidFill>
                  <a:srgbClr val="222324"/>
                </a:solidFill>
                <a:effectLst/>
                <a:uLnTx/>
                <a:uFillTx/>
                <a:latin typeface="Segoe UI Semilight"/>
                <a:ea typeface="+mn-ea"/>
                <a:cs typeface="+mn-cs"/>
              </a:rPr>
              <a:t>create data for AEMO operational and planning teams</a:t>
            </a:r>
            <a:r>
              <a:rPr kumimoji="0" lang="en-GB" sz="1900" b="0" i="0" u="none" strike="noStrike" kern="1200" cap="none" spc="0" normalizeH="0" baseline="0" noProof="0" dirty="0">
                <a:ln>
                  <a:noFill/>
                </a:ln>
                <a:solidFill>
                  <a:srgbClr val="222324"/>
                </a:solidFill>
                <a:effectLst/>
                <a:uLnTx/>
                <a:uFillTx/>
                <a:latin typeface="Segoe UI Semilight"/>
                <a:ea typeface="+mn-ea"/>
                <a:cs typeface="+mn-cs"/>
              </a:rPr>
              <a:t> to learn about DER behaviour. This data is called for in the </a:t>
            </a:r>
            <a:br>
              <a:rPr kumimoji="0" lang="en-GB" sz="1900" b="0" i="0" u="none" strike="noStrike" kern="1200" cap="none" spc="0" normalizeH="0" baseline="0" noProof="0" dirty="0">
                <a:ln>
                  <a:noFill/>
                </a:ln>
                <a:solidFill>
                  <a:srgbClr val="222324"/>
                </a:solidFill>
                <a:effectLst/>
                <a:uLnTx/>
                <a:uFillTx/>
                <a:latin typeface="Segoe UI Semilight"/>
                <a:ea typeface="+mn-ea"/>
                <a:cs typeface="+mn-cs"/>
              </a:rPr>
            </a:br>
            <a:r>
              <a:rPr kumimoji="0" lang="en-GB" sz="1900" b="0" i="0" u="none" strike="noStrike" kern="1200" cap="none" spc="0" normalizeH="0" baseline="0" noProof="0" dirty="0">
                <a:ln>
                  <a:noFill/>
                </a:ln>
                <a:solidFill>
                  <a:srgbClr val="222324"/>
                </a:solidFill>
                <a:effectLst/>
                <a:uLnTx/>
                <a:uFillTx/>
                <a:latin typeface="Segoe UI Semilight"/>
                <a:ea typeface="+mn-ea"/>
                <a:cs typeface="+mn-cs"/>
                <a:hlinkClick r:id="rId3"/>
              </a:rPr>
              <a:t>Renewable Integration Study (RIS)</a:t>
            </a:r>
            <a:r>
              <a:rPr kumimoji="0" lang="en-GB" sz="1900" b="0" i="0" u="none" strike="noStrike" kern="1200" cap="none" spc="0" normalizeH="0" baseline="0" noProof="0" dirty="0">
                <a:ln>
                  <a:noFill/>
                </a:ln>
                <a:solidFill>
                  <a:srgbClr val="222324"/>
                </a:solidFill>
                <a:effectLst/>
                <a:uLnTx/>
                <a:uFillTx/>
                <a:latin typeface="Segoe UI Semilight"/>
                <a:ea typeface="+mn-ea"/>
                <a:cs typeface="+mn-cs"/>
              </a:rPr>
              <a:t>.</a:t>
            </a:r>
            <a:r>
              <a:rPr kumimoji="0" lang="en-AU" sz="1900" b="0" i="0" u="none" strike="noStrike" kern="1200" cap="none" spc="0" normalizeH="0" baseline="0" noProof="0" dirty="0">
                <a:ln>
                  <a:noFill/>
                </a:ln>
                <a:solidFill>
                  <a:srgbClr val="222324"/>
                </a:solidFill>
                <a:effectLst/>
                <a:uLnTx/>
                <a:uFillTx/>
                <a:latin typeface="Segoe UI Semilight"/>
                <a:ea typeface="+mn-ea"/>
                <a:cs typeface="+mn-cs"/>
              </a:rPr>
              <a:t> </a:t>
            </a:r>
            <a:endParaRPr kumimoji="0" lang="en-AU" sz="2000" b="0" i="0" u="none" strike="noStrike" kern="1200" cap="none" spc="0" normalizeH="0" baseline="0" noProof="0" dirty="0">
              <a:ln>
                <a:noFill/>
              </a:ln>
              <a:solidFill>
                <a:srgbClr val="222324"/>
              </a:solidFill>
              <a:effectLst/>
              <a:uLnTx/>
              <a:uFillTx/>
              <a:latin typeface="Segoe UI Semilight"/>
              <a:ea typeface="+mn-ea"/>
              <a:cs typeface="+mn-cs"/>
            </a:endParaRPr>
          </a:p>
        </p:txBody>
      </p:sp>
      <p:pic>
        <p:nvPicPr>
          <p:cNvPr id="5" name="Graphic 4" descr="Research">
            <a:extLst>
              <a:ext uri="{FF2B5EF4-FFF2-40B4-BE49-F238E27FC236}">
                <a16:creationId xmlns:a16="http://schemas.microsoft.com/office/drawing/2014/main" id="{A76411C8-BD42-4867-934C-A52C41AE3D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16459" y="1675018"/>
            <a:ext cx="2940013" cy="2940013"/>
          </a:xfrm>
          <a:prstGeom prst="rect">
            <a:avLst/>
          </a:prstGeom>
        </p:spPr>
      </p:pic>
    </p:spTree>
    <p:extLst>
      <p:ext uri="{BB962C8B-B14F-4D97-AF65-F5344CB8AC3E}">
        <p14:creationId xmlns:p14="http://schemas.microsoft.com/office/powerpoint/2010/main" val="4062444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006B5-5EF7-4762-93F0-F020F78E19B3}"/>
              </a:ext>
            </a:extLst>
          </p:cNvPr>
          <p:cNvSpPr>
            <a:spLocks noGrp="1"/>
          </p:cNvSpPr>
          <p:nvPr>
            <p:ph type="title"/>
          </p:nvPr>
        </p:nvSpPr>
        <p:spPr/>
        <p:txBody>
          <a:bodyPr/>
          <a:lstStyle/>
          <a:p>
            <a:r>
              <a:rPr lang="en-AU" dirty="0"/>
              <a:t>Knowledge sharing #3</a:t>
            </a:r>
          </a:p>
        </p:txBody>
      </p:sp>
      <p:sp>
        <p:nvSpPr>
          <p:cNvPr id="3" name="Text Placeholder 2">
            <a:extLst>
              <a:ext uri="{FF2B5EF4-FFF2-40B4-BE49-F238E27FC236}">
                <a16:creationId xmlns:a16="http://schemas.microsoft.com/office/drawing/2014/main" id="{67BA6568-0C90-42EF-9F12-B2A38DC09787}"/>
              </a:ext>
            </a:extLst>
          </p:cNvPr>
          <p:cNvSpPr>
            <a:spLocks noGrp="1"/>
          </p:cNvSpPr>
          <p:nvPr>
            <p:ph type="body" idx="1"/>
          </p:nvPr>
        </p:nvSpPr>
        <p:spPr/>
        <p:txBody>
          <a:bodyPr/>
          <a:lstStyle/>
          <a:p>
            <a:r>
              <a:rPr lang="en-AU" dirty="0"/>
              <a:t>Published February 2021</a:t>
            </a:r>
          </a:p>
        </p:txBody>
      </p:sp>
    </p:spTree>
    <p:extLst>
      <p:ext uri="{BB962C8B-B14F-4D97-AF65-F5344CB8AC3E}">
        <p14:creationId xmlns:p14="http://schemas.microsoft.com/office/powerpoint/2010/main" val="3398478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4CCE9-27D4-40FE-9B74-716A6BB7D32B}"/>
              </a:ext>
            </a:extLst>
          </p:cNvPr>
          <p:cNvSpPr>
            <a:spLocks noGrp="1"/>
          </p:cNvSpPr>
          <p:nvPr>
            <p:ph type="title"/>
          </p:nvPr>
        </p:nvSpPr>
        <p:spPr>
          <a:xfrm>
            <a:off x="235527" y="136525"/>
            <a:ext cx="10815093" cy="1189039"/>
          </a:xfrm>
        </p:spPr>
        <p:txBody>
          <a:bodyPr anchor="b">
            <a:normAutofit fontScale="90000"/>
          </a:bodyPr>
          <a:lstStyle/>
          <a:p>
            <a:r>
              <a:rPr lang="en-AU" dirty="0"/>
              <a:t>VPP earnings to the end of January 2021</a:t>
            </a:r>
          </a:p>
        </p:txBody>
      </p:sp>
      <p:pic>
        <p:nvPicPr>
          <p:cNvPr id="5" name="Picture 4">
            <a:extLst>
              <a:ext uri="{FF2B5EF4-FFF2-40B4-BE49-F238E27FC236}">
                <a16:creationId xmlns:a16="http://schemas.microsoft.com/office/drawing/2014/main" id="{8195E038-C92C-40A1-8066-958008EB075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35526" y="1429966"/>
            <a:ext cx="11719767" cy="5291509"/>
          </a:xfrm>
          <a:prstGeom prst="rect">
            <a:avLst/>
          </a:prstGeom>
          <a:noFill/>
        </p:spPr>
      </p:pic>
    </p:spTree>
    <p:extLst>
      <p:ext uri="{BB962C8B-B14F-4D97-AF65-F5344CB8AC3E}">
        <p14:creationId xmlns:p14="http://schemas.microsoft.com/office/powerpoint/2010/main" val="2909579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995F4-E6BF-4D04-8B8B-CB945781B5B2}"/>
              </a:ext>
            </a:extLst>
          </p:cNvPr>
          <p:cNvSpPr>
            <a:spLocks noGrp="1"/>
          </p:cNvSpPr>
          <p:nvPr>
            <p:ph type="title"/>
          </p:nvPr>
        </p:nvSpPr>
        <p:spPr>
          <a:xfrm>
            <a:off x="235528" y="124333"/>
            <a:ext cx="11545346" cy="1189039"/>
          </a:xfrm>
        </p:spPr>
        <p:txBody>
          <a:bodyPr>
            <a:normAutofit fontScale="90000"/>
          </a:bodyPr>
          <a:lstStyle/>
          <a:p>
            <a:r>
              <a:rPr lang="en-AU" dirty="0"/>
              <a:t>VPP response to record minimum demand</a:t>
            </a:r>
          </a:p>
        </p:txBody>
      </p:sp>
      <p:pic>
        <p:nvPicPr>
          <p:cNvPr id="4" name="Picture 3">
            <a:extLst>
              <a:ext uri="{FF2B5EF4-FFF2-40B4-BE49-F238E27FC236}">
                <a16:creationId xmlns:a16="http://schemas.microsoft.com/office/drawing/2014/main" id="{A4E9B764-67AC-48AD-9E52-5B65AC19BEFB}"/>
              </a:ext>
            </a:extLst>
          </p:cNvPr>
          <p:cNvPicPr/>
          <p:nvPr/>
        </p:nvPicPr>
        <p:blipFill rotWithShape="1">
          <a:blip r:embed="rId3">
            <a:extLst>
              <a:ext uri="{28A0092B-C50C-407E-A947-70E740481C1C}">
                <a14:useLocalDpi xmlns:a14="http://schemas.microsoft.com/office/drawing/2010/main" val="0"/>
              </a:ext>
            </a:extLst>
          </a:blip>
          <a:srcRect l="2967" t="10251" r="1886" b="2754"/>
          <a:stretch/>
        </p:blipFill>
        <p:spPr bwMode="auto">
          <a:xfrm>
            <a:off x="648596" y="1760839"/>
            <a:ext cx="10985107" cy="4830084"/>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BDB82174-1A99-4BA5-96C4-6899B3951D51}"/>
              </a:ext>
            </a:extLst>
          </p:cNvPr>
          <p:cNvSpPr txBox="1"/>
          <p:nvPr/>
        </p:nvSpPr>
        <p:spPr>
          <a:xfrm>
            <a:off x="492115" y="1437673"/>
            <a:ext cx="90831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22324"/>
                </a:solidFill>
                <a:effectLst/>
                <a:uLnTx/>
                <a:uFillTx/>
                <a:latin typeface="Segoe UI Semilight"/>
                <a:ea typeface="+mn-ea"/>
                <a:cs typeface="+mn-cs"/>
              </a:rPr>
              <a:t>South Australian operational demand and VPP net charge and discharge, 11 October 2020</a:t>
            </a:r>
            <a:endParaRPr kumimoji="0" lang="en-AU" sz="1800" b="1" i="0" u="none" strike="noStrike" kern="1200" cap="none" spc="0" normalizeH="0" baseline="0" noProof="0" dirty="0">
              <a:ln>
                <a:noFill/>
              </a:ln>
              <a:solidFill>
                <a:srgbClr val="222324"/>
              </a:solidFill>
              <a:effectLst/>
              <a:uLnTx/>
              <a:uFillTx/>
              <a:latin typeface="Segoe UI Semi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222324"/>
              </a:solidFill>
              <a:effectLst/>
              <a:uLnTx/>
              <a:uFillTx/>
              <a:latin typeface="Segoe UI Semilight"/>
              <a:ea typeface="+mn-ea"/>
              <a:cs typeface="+mn-cs"/>
            </a:endParaRPr>
          </a:p>
        </p:txBody>
      </p:sp>
    </p:spTree>
    <p:extLst>
      <p:ext uri="{BB962C8B-B14F-4D97-AF65-F5344CB8AC3E}">
        <p14:creationId xmlns:p14="http://schemas.microsoft.com/office/powerpoint/2010/main" val="3648314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44D4-6178-4A3D-990B-5CABFD33FC16}"/>
              </a:ext>
            </a:extLst>
          </p:cNvPr>
          <p:cNvSpPr>
            <a:spLocks noGrp="1"/>
          </p:cNvSpPr>
          <p:nvPr>
            <p:ph type="title"/>
          </p:nvPr>
        </p:nvSpPr>
        <p:spPr>
          <a:xfrm>
            <a:off x="215153" y="165474"/>
            <a:ext cx="12087607" cy="1189039"/>
          </a:xfrm>
        </p:spPr>
        <p:txBody>
          <a:bodyPr>
            <a:normAutofit fontScale="90000"/>
          </a:bodyPr>
          <a:lstStyle/>
          <a:p>
            <a:r>
              <a:rPr lang="en-AU" dirty="0"/>
              <a:t>Early consumer insights </a:t>
            </a:r>
            <a:br>
              <a:rPr lang="en-AU" dirty="0"/>
            </a:br>
            <a:r>
              <a:rPr lang="en-AU" sz="4000" i="1" dirty="0"/>
              <a:t>social research objective and methodology</a:t>
            </a:r>
            <a:endParaRPr lang="en-AU" i="1" dirty="0"/>
          </a:p>
        </p:txBody>
      </p:sp>
      <p:sp>
        <p:nvSpPr>
          <p:cNvPr id="5" name="TextBox 4">
            <a:extLst>
              <a:ext uri="{FF2B5EF4-FFF2-40B4-BE49-F238E27FC236}">
                <a16:creationId xmlns:a16="http://schemas.microsoft.com/office/drawing/2014/main" id="{CE8CCE12-8786-4BFD-AA00-D4210F771E14}"/>
              </a:ext>
            </a:extLst>
          </p:cNvPr>
          <p:cNvSpPr txBox="1"/>
          <p:nvPr/>
        </p:nvSpPr>
        <p:spPr>
          <a:xfrm>
            <a:off x="410464" y="2969588"/>
            <a:ext cx="12192000" cy="34624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AU" sz="1650" b="0" i="0" u="none" strike="noStrike" kern="1200" cap="none" spc="0" normalizeH="0" baseline="0" noProof="0" dirty="0">
                <a:ln>
                  <a:noFill/>
                </a:ln>
                <a:solidFill>
                  <a:srgbClr val="222324"/>
                </a:solidFill>
                <a:effectLst/>
                <a:uLnTx/>
                <a:uFillTx/>
                <a:latin typeface="Segoe UI Semilight"/>
                <a:ea typeface="+mn-ea"/>
                <a:cs typeface="+mn-cs"/>
              </a:rPr>
              <a:t>	</a:t>
            </a:r>
          </a:p>
        </p:txBody>
      </p:sp>
      <p:sp>
        <p:nvSpPr>
          <p:cNvPr id="3" name="TextBox 2">
            <a:extLst>
              <a:ext uri="{FF2B5EF4-FFF2-40B4-BE49-F238E27FC236}">
                <a16:creationId xmlns:a16="http://schemas.microsoft.com/office/drawing/2014/main" id="{0D2C4313-CF37-4D7E-8CD1-2AFE577A64DB}"/>
              </a:ext>
            </a:extLst>
          </p:cNvPr>
          <p:cNvSpPr txBox="1"/>
          <p:nvPr/>
        </p:nvSpPr>
        <p:spPr>
          <a:xfrm>
            <a:off x="4104795" y="6485282"/>
            <a:ext cx="79287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C41230"/>
                </a:solidFill>
                <a:effectLst/>
                <a:uLnTx/>
                <a:uFillTx/>
                <a:latin typeface="Segoe UI Semilight"/>
                <a:ea typeface="+mn-ea"/>
                <a:cs typeface="+mn-cs"/>
                <a:hlinkClick r:id="rId3">
                  <a:extLst>
                    <a:ext uri="{A12FA001-AC4F-418D-AE19-62706E023703}">
                      <ahyp:hlinkClr xmlns:ahyp="http://schemas.microsoft.com/office/drawing/2018/hyperlinkcolor" val="tx"/>
                    </a:ext>
                  </a:extLst>
                </a:hlinkClick>
              </a:rPr>
              <a:t>https://aemo.com.au/-/media/files/initiatives/der/2021/csba-vpp-customer-insights-study-report-feb-2021.pdf?la=en</a:t>
            </a:r>
            <a:r>
              <a:rPr kumimoji="0" lang="en-AU" sz="1200" b="0" i="0" u="none" strike="noStrike" kern="1200" cap="none" spc="0" normalizeH="0" baseline="0" noProof="0" dirty="0">
                <a:ln>
                  <a:noFill/>
                </a:ln>
                <a:solidFill>
                  <a:srgbClr val="222324"/>
                </a:solidFill>
                <a:effectLst/>
                <a:uLnTx/>
                <a:uFillTx/>
                <a:latin typeface="Segoe UI Semilight"/>
                <a:ea typeface="+mn-ea"/>
                <a:cs typeface="+mn-cs"/>
              </a:rPr>
              <a:t> </a:t>
            </a:r>
          </a:p>
        </p:txBody>
      </p:sp>
      <p:sp>
        <p:nvSpPr>
          <p:cNvPr id="4" name="Rectangle 3">
            <a:extLst>
              <a:ext uri="{FF2B5EF4-FFF2-40B4-BE49-F238E27FC236}">
                <a16:creationId xmlns:a16="http://schemas.microsoft.com/office/drawing/2014/main" id="{F9F387AC-5E96-4EEE-BD63-50494015590C}"/>
              </a:ext>
            </a:extLst>
          </p:cNvPr>
          <p:cNvSpPr/>
          <p:nvPr/>
        </p:nvSpPr>
        <p:spPr>
          <a:xfrm>
            <a:off x="166385" y="1449809"/>
            <a:ext cx="11867119" cy="1395254"/>
          </a:xfrm>
          <a:prstGeom prst="rect">
            <a:avLst/>
          </a:prstGeom>
          <a:solidFill>
            <a:schemeClr val="bg2"/>
          </a:solidFill>
          <a:ln>
            <a:noFill/>
          </a:ln>
          <a:effectLst/>
        </p:spPr>
        <p:txBody>
          <a:bodyPr wrap="squar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1700" b="1" i="0" u="none" strike="noStrike" kern="1200" cap="none" spc="0" normalizeH="0" baseline="0" noProof="0" dirty="0">
                <a:ln>
                  <a:noFill/>
                </a:ln>
                <a:solidFill>
                  <a:srgbClr val="222324"/>
                </a:solidFill>
                <a:effectLst/>
                <a:uLnTx/>
                <a:uFillTx/>
                <a:latin typeface="Segoe UI Semilight"/>
                <a:ea typeface="+mn-ea"/>
                <a:cs typeface="+mn-cs"/>
              </a:rPr>
              <a:t>Objective</a:t>
            </a:r>
            <a:r>
              <a:rPr kumimoji="0" lang="en-AU" sz="1700" b="0" i="0" u="none" strike="noStrike" kern="1200" cap="none" spc="0" normalizeH="0" baseline="0" noProof="0" dirty="0">
                <a:ln>
                  <a:noFill/>
                </a:ln>
                <a:solidFill>
                  <a:srgbClr val="222324"/>
                </a:solidFill>
                <a:effectLst/>
                <a:uLnTx/>
                <a:uFillTx/>
                <a:latin typeface="Segoe UI Semilight"/>
                <a:ea typeface="+mn-ea"/>
                <a:cs typeface="+mn-cs"/>
              </a:rPr>
              <a:t> of the study, to answer three research questions:</a:t>
            </a:r>
          </a:p>
          <a:p>
            <a:pPr marL="342900" marR="0" lvl="0" indent="-342900" algn="l" defTabSz="914400" rtl="0" eaLnBrk="1" fontAlgn="auto" latinLnBrk="0" hangingPunct="1">
              <a:lnSpc>
                <a:spcPct val="100000"/>
              </a:lnSpc>
              <a:spcBef>
                <a:spcPts val="600"/>
              </a:spcBef>
              <a:spcAft>
                <a:spcPts val="0"/>
              </a:spcAft>
              <a:buClrTx/>
              <a:buSzTx/>
              <a:buFontTx/>
              <a:buAutoNum type="arabicPeriod"/>
              <a:tabLst/>
              <a:defRPr/>
            </a:pPr>
            <a:r>
              <a:rPr kumimoji="0" lang="en-AU" sz="1700" b="0" i="0" u="none" strike="noStrike" kern="1200" cap="none" spc="0" normalizeH="0" baseline="0" noProof="0" dirty="0">
                <a:ln>
                  <a:noFill/>
                </a:ln>
                <a:solidFill>
                  <a:srgbClr val="222324"/>
                </a:solidFill>
                <a:effectLst/>
                <a:uLnTx/>
                <a:uFillTx/>
                <a:latin typeface="Segoe UI Semilight"/>
                <a:ea typeface="+mn-ea"/>
                <a:cs typeface="+mn-cs"/>
              </a:rPr>
              <a:t>What are consumers’ </a:t>
            </a:r>
            <a:r>
              <a:rPr kumimoji="0" lang="en-AU" sz="1700" b="1" i="0" u="none" strike="noStrike" kern="1200" cap="none" spc="0" normalizeH="0" baseline="0" noProof="0" dirty="0">
                <a:ln>
                  <a:noFill/>
                </a:ln>
                <a:solidFill>
                  <a:srgbClr val="222324"/>
                </a:solidFill>
                <a:effectLst/>
                <a:uLnTx/>
                <a:uFillTx/>
                <a:latin typeface="Segoe UI Semilight"/>
                <a:ea typeface="+mn-ea"/>
                <a:cs typeface="+mn-cs"/>
              </a:rPr>
              <a:t>experiences</a:t>
            </a:r>
            <a:r>
              <a:rPr kumimoji="0" lang="en-AU" sz="1700" b="0" i="0" u="none" strike="noStrike" kern="1200" cap="none" spc="0" normalizeH="0" baseline="0" noProof="0" dirty="0">
                <a:ln>
                  <a:noFill/>
                </a:ln>
                <a:solidFill>
                  <a:srgbClr val="222324"/>
                </a:solidFill>
                <a:effectLst/>
                <a:uLnTx/>
                <a:uFillTx/>
                <a:latin typeface="Segoe UI Semilight"/>
                <a:ea typeface="+mn-ea"/>
                <a:cs typeface="+mn-cs"/>
              </a:rPr>
              <a:t> of participating in Australia’s early stage VPPs? </a:t>
            </a:r>
          </a:p>
          <a:p>
            <a:pPr marL="342900" marR="0" lvl="0" indent="-342900" algn="l" defTabSz="914400" rtl="0" eaLnBrk="1" fontAlgn="auto" latinLnBrk="0" hangingPunct="1">
              <a:lnSpc>
                <a:spcPct val="100000"/>
              </a:lnSpc>
              <a:spcBef>
                <a:spcPts val="600"/>
              </a:spcBef>
              <a:spcAft>
                <a:spcPts val="0"/>
              </a:spcAft>
              <a:buClrTx/>
              <a:buSzTx/>
              <a:buFontTx/>
              <a:buAutoNum type="arabicPeriod"/>
              <a:tabLst/>
              <a:defRPr/>
            </a:pPr>
            <a:r>
              <a:rPr kumimoji="0" lang="en-AU" sz="1700" b="0" i="0" u="none" strike="noStrike" kern="1200" cap="none" spc="0" normalizeH="0" baseline="0" noProof="0" dirty="0">
                <a:ln>
                  <a:noFill/>
                </a:ln>
                <a:solidFill>
                  <a:srgbClr val="222324"/>
                </a:solidFill>
                <a:effectLst/>
                <a:uLnTx/>
                <a:uFillTx/>
                <a:latin typeface="Segoe UI Semilight"/>
                <a:ea typeface="+mn-ea"/>
                <a:cs typeface="+mn-cs"/>
              </a:rPr>
              <a:t>Is VPP participation </a:t>
            </a:r>
            <a:r>
              <a:rPr kumimoji="0" lang="en-AU" sz="1700" b="1" i="0" u="none" strike="noStrike" kern="1200" cap="none" spc="0" normalizeH="0" baseline="0" noProof="0" dirty="0">
                <a:ln>
                  <a:noFill/>
                </a:ln>
                <a:solidFill>
                  <a:srgbClr val="222324"/>
                </a:solidFill>
                <a:effectLst/>
                <a:uLnTx/>
                <a:uFillTx/>
                <a:latin typeface="Segoe UI Semilight"/>
                <a:ea typeface="+mn-ea"/>
                <a:cs typeface="+mn-cs"/>
              </a:rPr>
              <a:t>attractive</a:t>
            </a:r>
            <a:r>
              <a:rPr kumimoji="0" lang="en-AU" sz="1700" b="0" i="0" u="none" strike="noStrike" kern="1200" cap="none" spc="0" normalizeH="0" baseline="0" noProof="0" dirty="0">
                <a:ln>
                  <a:noFill/>
                </a:ln>
                <a:solidFill>
                  <a:srgbClr val="222324"/>
                </a:solidFill>
                <a:effectLst/>
                <a:uLnTx/>
                <a:uFillTx/>
                <a:latin typeface="Segoe UI Semilight"/>
                <a:ea typeface="+mn-ea"/>
                <a:cs typeface="+mn-cs"/>
              </a:rPr>
              <a:t> enough for consumers to give up control of their assets? </a:t>
            </a:r>
          </a:p>
          <a:p>
            <a:pPr marL="342900" marR="0" lvl="0" indent="-342900" algn="l" defTabSz="914400" rtl="0" eaLnBrk="1" fontAlgn="auto" latinLnBrk="0" hangingPunct="1">
              <a:lnSpc>
                <a:spcPct val="100000"/>
              </a:lnSpc>
              <a:spcBef>
                <a:spcPts val="600"/>
              </a:spcBef>
              <a:spcAft>
                <a:spcPts val="0"/>
              </a:spcAft>
              <a:buClrTx/>
              <a:buSzTx/>
              <a:buFontTx/>
              <a:buAutoNum type="arabicPeriod"/>
              <a:tabLst/>
              <a:defRPr/>
            </a:pPr>
            <a:r>
              <a:rPr kumimoji="0" lang="en-AU" sz="1700" b="0" i="0" u="none" strike="noStrike" kern="1200" cap="none" spc="0" normalizeH="0" baseline="0" noProof="0" dirty="0">
                <a:ln>
                  <a:noFill/>
                </a:ln>
                <a:solidFill>
                  <a:srgbClr val="222324"/>
                </a:solidFill>
                <a:effectLst/>
                <a:uLnTx/>
                <a:uFillTx/>
                <a:latin typeface="Segoe UI Semilight"/>
                <a:ea typeface="+mn-ea"/>
                <a:cs typeface="+mn-cs"/>
              </a:rPr>
              <a:t>How can consumers’ experience of VPP participation be </a:t>
            </a:r>
            <a:r>
              <a:rPr kumimoji="0" lang="en-AU" sz="1700" b="1" i="0" u="none" strike="noStrike" kern="1200" cap="none" spc="0" normalizeH="0" baseline="0" noProof="0" dirty="0">
                <a:ln>
                  <a:noFill/>
                </a:ln>
                <a:solidFill>
                  <a:srgbClr val="000000"/>
                </a:solidFill>
                <a:effectLst/>
                <a:uLnTx/>
                <a:uFillTx/>
                <a:latin typeface="Segoe UI Semilight"/>
                <a:ea typeface="+mn-ea"/>
                <a:cs typeface="+mn-cs"/>
              </a:rPr>
              <a:t>improved</a:t>
            </a:r>
            <a:r>
              <a:rPr kumimoji="0" lang="en-AU" sz="1700" b="0" i="0" u="none" strike="noStrike" kern="1200" cap="none" spc="0" normalizeH="0" baseline="0" noProof="0" dirty="0">
                <a:ln>
                  <a:noFill/>
                </a:ln>
                <a:solidFill>
                  <a:srgbClr val="222324"/>
                </a:solidFill>
                <a:effectLst/>
                <a:uLnTx/>
                <a:uFillTx/>
                <a:latin typeface="Segoe UI Semilight"/>
                <a:ea typeface="+mn-ea"/>
                <a:cs typeface="+mn-cs"/>
              </a:rPr>
              <a:t> to make it more attractive for them to sign up in future? </a:t>
            </a:r>
          </a:p>
        </p:txBody>
      </p:sp>
      <p:graphicFrame>
        <p:nvGraphicFramePr>
          <p:cNvPr id="6" name="Table 6">
            <a:extLst>
              <a:ext uri="{FF2B5EF4-FFF2-40B4-BE49-F238E27FC236}">
                <a16:creationId xmlns:a16="http://schemas.microsoft.com/office/drawing/2014/main" id="{0EBFD90D-5DF6-45B8-AD64-5C87B4D6088E}"/>
              </a:ext>
            </a:extLst>
          </p:cNvPr>
          <p:cNvGraphicFramePr>
            <a:graphicFrameLocks noGrp="1"/>
          </p:cNvGraphicFramePr>
          <p:nvPr/>
        </p:nvGraphicFramePr>
        <p:xfrm>
          <a:off x="215153" y="2959098"/>
          <a:ext cx="11671808" cy="3251438"/>
        </p:xfrm>
        <a:graphic>
          <a:graphicData uri="http://schemas.openxmlformats.org/drawingml/2006/table">
            <a:tbl>
              <a:tblPr firstRow="1" bandRow="1">
                <a:effectLst/>
                <a:tableStyleId>{7DF18680-E054-41AD-8BC1-D1AEF772440D}</a:tableStyleId>
              </a:tblPr>
              <a:tblGrid>
                <a:gridCol w="1064768">
                  <a:extLst>
                    <a:ext uri="{9D8B030D-6E8A-4147-A177-3AD203B41FA5}">
                      <a16:colId xmlns:a16="http://schemas.microsoft.com/office/drawing/2014/main" val="4228146214"/>
                    </a:ext>
                  </a:extLst>
                </a:gridCol>
                <a:gridCol w="10607040">
                  <a:extLst>
                    <a:ext uri="{9D8B030D-6E8A-4147-A177-3AD203B41FA5}">
                      <a16:colId xmlns:a16="http://schemas.microsoft.com/office/drawing/2014/main" val="2180401668"/>
                    </a:ext>
                  </a:extLst>
                </a:gridCol>
              </a:tblGrid>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kern="1200" dirty="0">
                          <a:solidFill>
                            <a:schemeClr val="dk1"/>
                          </a:solidFill>
                          <a:latin typeface="+mn-lt"/>
                          <a:ea typeface="+mn-ea"/>
                          <a:cs typeface="+mn-cs"/>
                        </a:rPr>
                        <a:t>Methodology</a:t>
                      </a:r>
                      <a:endParaRPr lang="en-AU" sz="1500" b="1" kern="1200" dirty="0">
                        <a:solidFill>
                          <a:schemeClr val="dk1"/>
                        </a:solidFill>
                        <a:latin typeface="+mn-lt"/>
                        <a:ea typeface="+mn-ea"/>
                        <a:cs typeface="+mn-cs"/>
                      </a:endParaRPr>
                    </a:p>
                    <a:p>
                      <a:endParaRPr lang="en-AU" sz="100" dirty="0"/>
                    </a:p>
                    <a:p>
                      <a:endParaRPr lang="en-AU" sz="200" dirty="0"/>
                    </a:p>
                  </a:txBody>
                  <a:tcPr marL="3600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AU" sz="16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7268010"/>
                  </a:ext>
                </a:extLst>
              </a:tr>
              <a:tr h="429262">
                <a:tc>
                  <a:txBody>
                    <a:bodyPr/>
                    <a:lstStyle/>
                    <a:p>
                      <a:r>
                        <a:rPr lang="en-AU" sz="1500" b="1" dirty="0"/>
                        <a:t>Stream 1: </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100"/>
                        </a:spcBef>
                        <a:spcAft>
                          <a:spcPts val="100"/>
                        </a:spcAft>
                        <a:buClrTx/>
                        <a:buSzTx/>
                        <a:buFontTx/>
                        <a:buNone/>
                        <a:tabLst/>
                        <a:defRPr/>
                      </a:pPr>
                      <a:r>
                        <a:rPr lang="en-AU" sz="1500" dirty="0"/>
                        <a:t>Baseline online survey to 75% of consumers, capturing the current market landscape, perceptions of the VPP, drivers, barriers, attraction, current attitudes and overall satisfaction with the VPP.</a:t>
                      </a:r>
                    </a:p>
                  </a:txBody>
                  <a:tcPr marT="72000" marB="7200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38132556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500" b="1" dirty="0"/>
                        <a:t>Stream 2: </a:t>
                      </a:r>
                    </a:p>
                    <a:p>
                      <a:endParaRPr lang="en-AU" sz="1500" b="1" dirty="0"/>
                    </a:p>
                  </a:txBody>
                  <a:tcPr anchor="ctr">
                    <a:lnL w="12700" cap="flat" cmpd="sng" algn="ctr">
                      <a:solidFill>
                        <a:schemeClr val="bg1"/>
                      </a:solidFill>
                      <a:prstDash val="solid"/>
                      <a:round/>
                      <a:headEnd type="none" w="med" len="med"/>
                      <a:tailEnd type="none" w="med" len="med"/>
                    </a:lnL>
                    <a:solidFill>
                      <a:schemeClr val="bg1">
                        <a:lumMod val="95000"/>
                      </a:schemeClr>
                    </a:solidFill>
                  </a:tcPr>
                </a:tc>
                <a:tc>
                  <a:txBody>
                    <a:bodyPr/>
                    <a:lstStyle/>
                    <a:p>
                      <a:pPr>
                        <a:spcBef>
                          <a:spcPts val="200"/>
                        </a:spcBef>
                      </a:pPr>
                      <a:r>
                        <a:rPr lang="en-AU" sz="1500" dirty="0"/>
                        <a:t>Qualitative analysis with 50 consumers, identifying segments and underlying motivations, it involved:</a:t>
                      </a:r>
                    </a:p>
                    <a:p>
                      <a:pPr defTabSz="179388">
                        <a:spcBef>
                          <a:spcPts val="400"/>
                        </a:spcBef>
                        <a:spcAft>
                          <a:spcPts val="200"/>
                        </a:spcAft>
                        <a:tabLst/>
                      </a:pPr>
                      <a:r>
                        <a:rPr lang="en-AU" sz="1500" dirty="0"/>
                        <a:t>	- 1:1, 60 minute, depth interviews</a:t>
                      </a:r>
                    </a:p>
                    <a:p>
                      <a:pPr defTabSz="179388">
                        <a:spcBef>
                          <a:spcPts val="200"/>
                        </a:spcBef>
                        <a:spcAft>
                          <a:spcPts val="200"/>
                        </a:spcAft>
                        <a:tabLst/>
                      </a:pPr>
                      <a:r>
                        <a:rPr lang="en-AU" sz="1500" dirty="0"/>
                        <a:t>	- online community activities and journaling </a:t>
                      </a:r>
                    </a:p>
                  </a:txBody>
                  <a:tcPr anchor="ctr">
                    <a:lnR w="12700"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052610392"/>
                  </a:ext>
                </a:extLst>
              </a:tr>
              <a:tr h="5115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500" b="1" dirty="0"/>
                        <a:t>Stream 3: </a:t>
                      </a:r>
                    </a:p>
                  </a:txBody>
                  <a:tcPr anchor="ctr">
                    <a:lnL w="12700" cap="flat" cmpd="sng" algn="ctr">
                      <a:solidFill>
                        <a:schemeClr val="bg1"/>
                      </a:solidFill>
                      <a:prstDash val="solid"/>
                      <a:round/>
                      <a:headEnd type="none" w="med" len="med"/>
                      <a:tailEnd type="none" w="med" len="med"/>
                    </a:lnL>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500" dirty="0"/>
                        <a:t>Final online survey to 75% of consumers, which will quantify and validate finding from the previous phases</a:t>
                      </a:r>
                    </a:p>
                  </a:txBody>
                  <a:tcPr anchor="ctr">
                    <a:lnR w="12700" cap="flat" cmpd="sng" algn="ctr">
                      <a:solidFill>
                        <a:schemeClr val="bg1"/>
                      </a:solidFill>
                      <a:prstDash val="solid"/>
                      <a:round/>
                      <a:headEnd type="none" w="med" len="med"/>
                      <a:tailEnd type="none" w="med" len="med"/>
                    </a:lnR>
                    <a:solidFill>
                      <a:schemeClr val="accent5">
                        <a:lumMod val="20000"/>
                        <a:lumOff val="80000"/>
                      </a:schemeClr>
                    </a:solidFill>
                  </a:tcPr>
                </a:tc>
                <a:extLst>
                  <a:ext uri="{0D108BD9-81ED-4DB2-BD59-A6C34878D82A}">
                    <a16:rowId xmlns:a16="http://schemas.microsoft.com/office/drawing/2014/main" val="35426685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500" b="1" dirty="0"/>
                        <a:t>Stream 4: </a:t>
                      </a:r>
                    </a:p>
                    <a:p>
                      <a:endParaRPr lang="en-AU" sz="1500" b="1"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a:txBody>
                    <a:bodyPr/>
                    <a:lstStyle/>
                    <a:p>
                      <a:r>
                        <a:rPr lang="en-AU" sz="1500" dirty="0"/>
                        <a:t>Consumer usage analysis, comparing market research results with AEMO’s internal data. Designed to capture:</a:t>
                      </a:r>
                    </a:p>
                    <a:p>
                      <a:pPr marL="285750" indent="-285750" algn="l" defTabSz="179388" rtl="0" eaLnBrk="1" latinLnBrk="0" hangingPunct="1">
                        <a:spcBef>
                          <a:spcPts val="400"/>
                        </a:spcBef>
                        <a:spcAft>
                          <a:spcPts val="0"/>
                        </a:spcAft>
                        <a:buFontTx/>
                        <a:buChar char="-"/>
                        <a:tabLst/>
                      </a:pPr>
                      <a:r>
                        <a:rPr lang="en-AU" sz="1500" kern="1200" dirty="0"/>
                        <a:t>overall impact to energy bills</a:t>
                      </a:r>
                    </a:p>
                    <a:p>
                      <a:pPr marL="285750" indent="-285750" algn="l" defTabSz="179388" rtl="0" eaLnBrk="1" latinLnBrk="0" hangingPunct="1">
                        <a:spcBef>
                          <a:spcPts val="400"/>
                        </a:spcBef>
                        <a:spcAft>
                          <a:spcPts val="200"/>
                        </a:spcAft>
                        <a:buFontTx/>
                        <a:buChar char="-"/>
                        <a:tabLst/>
                      </a:pPr>
                      <a:r>
                        <a:rPr lang="en-AU" sz="1500" kern="1200" dirty="0"/>
                        <a:t>energy imported/exported to the grid based on segments such as pre-solar, with solar, joined/exited a VPP</a:t>
                      </a:r>
                      <a:endParaRPr lang="en-AU" sz="1500" dirty="0"/>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42421811"/>
                  </a:ext>
                </a:extLst>
              </a:tr>
            </a:tbl>
          </a:graphicData>
        </a:graphic>
      </p:graphicFrame>
      <p:sp>
        <p:nvSpPr>
          <p:cNvPr id="7" name="Rectangle 6">
            <a:extLst>
              <a:ext uri="{FF2B5EF4-FFF2-40B4-BE49-F238E27FC236}">
                <a16:creationId xmlns:a16="http://schemas.microsoft.com/office/drawing/2014/main" id="{60001BE4-24E1-4F12-915A-3D2E248E30B7}"/>
              </a:ext>
            </a:extLst>
          </p:cNvPr>
          <p:cNvSpPr/>
          <p:nvPr/>
        </p:nvSpPr>
        <p:spPr>
          <a:xfrm>
            <a:off x="2533684" y="6484420"/>
            <a:ext cx="174233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dirty="0">
                <a:ln>
                  <a:noFill/>
                </a:ln>
                <a:solidFill>
                  <a:srgbClr val="222324"/>
                </a:solidFill>
                <a:effectLst/>
                <a:uLnTx/>
                <a:uFillTx/>
                <a:latin typeface="Segoe UI Semilight"/>
                <a:ea typeface="+mn-ea"/>
                <a:cs typeface="+mn-cs"/>
              </a:rPr>
              <a:t>Report can be found at</a:t>
            </a:r>
            <a:r>
              <a:rPr kumimoji="0" lang="en-AU" sz="1200" b="0" i="1" u="none" strike="noStrike" kern="1200" cap="none" spc="0" normalizeH="0" baseline="0" noProof="0" dirty="0">
                <a:ln>
                  <a:noFill/>
                </a:ln>
                <a:solidFill>
                  <a:srgbClr val="C41230"/>
                </a:solidFill>
                <a:effectLst/>
                <a:uLnTx/>
                <a:uFillTx/>
                <a:latin typeface="Segoe UI Semilight"/>
                <a:ea typeface="+mn-ea"/>
                <a:cs typeface="+mn-cs"/>
              </a:rPr>
              <a:t>: </a:t>
            </a:r>
            <a:endParaRPr kumimoji="0" lang="en-AU" sz="1200" b="0" i="0" u="none" strike="noStrike" kern="1200" cap="none" spc="0" normalizeH="0" baseline="0" noProof="0" dirty="0">
              <a:ln>
                <a:noFill/>
              </a:ln>
              <a:solidFill>
                <a:srgbClr val="222324"/>
              </a:solidFill>
              <a:effectLst/>
              <a:uLnTx/>
              <a:uFillTx/>
              <a:latin typeface="Segoe UI Semilight"/>
              <a:ea typeface="+mn-ea"/>
              <a:cs typeface="+mn-cs"/>
            </a:endParaRPr>
          </a:p>
        </p:txBody>
      </p:sp>
    </p:spTree>
    <p:extLst>
      <p:ext uri="{BB962C8B-B14F-4D97-AF65-F5344CB8AC3E}">
        <p14:creationId xmlns:p14="http://schemas.microsoft.com/office/powerpoint/2010/main" val="1744847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44D4-6178-4A3D-990B-5CABFD33FC16}"/>
              </a:ext>
            </a:extLst>
          </p:cNvPr>
          <p:cNvSpPr>
            <a:spLocks noGrp="1"/>
          </p:cNvSpPr>
          <p:nvPr>
            <p:ph type="title"/>
          </p:nvPr>
        </p:nvSpPr>
        <p:spPr>
          <a:xfrm>
            <a:off x="215153" y="165474"/>
            <a:ext cx="12087607" cy="1189039"/>
          </a:xfrm>
        </p:spPr>
        <p:txBody>
          <a:bodyPr>
            <a:normAutofit fontScale="90000"/>
          </a:bodyPr>
          <a:lstStyle/>
          <a:p>
            <a:r>
              <a:rPr lang="en-AU" dirty="0"/>
              <a:t>Early consumer insights </a:t>
            </a:r>
            <a:br>
              <a:rPr lang="en-AU" dirty="0"/>
            </a:br>
            <a:r>
              <a:rPr lang="en-AU" sz="4000" i="1" dirty="0"/>
              <a:t>social research interim findings</a:t>
            </a:r>
            <a:endParaRPr lang="en-AU" i="1" dirty="0"/>
          </a:p>
        </p:txBody>
      </p:sp>
      <p:pic>
        <p:nvPicPr>
          <p:cNvPr id="4" name="image1.png">
            <a:extLst>
              <a:ext uri="{FF2B5EF4-FFF2-40B4-BE49-F238E27FC236}">
                <a16:creationId xmlns:a16="http://schemas.microsoft.com/office/drawing/2014/main" id="{E2D7D96C-E66E-41BC-B8C2-BB49E59B4BA2}"/>
              </a:ext>
            </a:extLst>
          </p:cNvPr>
          <p:cNvPicPr/>
          <p:nvPr/>
        </p:nvPicPr>
        <p:blipFill rotWithShape="1">
          <a:blip r:embed="rId3"/>
          <a:srcRect l="4211" t="6363" b="4546"/>
          <a:stretch/>
        </p:blipFill>
        <p:spPr bwMode="auto">
          <a:xfrm>
            <a:off x="318977" y="3450973"/>
            <a:ext cx="11864323" cy="2385931"/>
          </a:xfrm>
          <a:prstGeom prst="rect">
            <a:avLst/>
          </a:prstGeom>
          <a:ln w="6350">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CE8CCE12-8786-4BFD-AA00-D4210F771E14}"/>
              </a:ext>
            </a:extLst>
          </p:cNvPr>
          <p:cNvSpPr txBox="1"/>
          <p:nvPr/>
        </p:nvSpPr>
        <p:spPr>
          <a:xfrm>
            <a:off x="163838" y="1550392"/>
            <a:ext cx="11864323" cy="227754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222324"/>
                </a:solidFill>
                <a:effectLst/>
                <a:uLnTx/>
                <a:uFillTx/>
                <a:latin typeface="Segoe UI Semilight"/>
                <a:ea typeface="+mn-ea"/>
                <a:cs typeface="+mn-cs"/>
              </a:rPr>
              <a:t>Satisfaction with VPP and likelihood to recommend to others is </a:t>
            </a:r>
            <a:r>
              <a:rPr kumimoji="0" lang="en-AU" sz="1600" b="1" i="0" u="none" strike="noStrike" kern="1200" cap="none" spc="0" normalizeH="0" baseline="0" noProof="0" dirty="0">
                <a:ln>
                  <a:noFill/>
                </a:ln>
                <a:solidFill>
                  <a:srgbClr val="222324"/>
                </a:solidFill>
                <a:effectLst/>
                <a:uLnTx/>
                <a:uFillTx/>
                <a:latin typeface="Segoe UI Semilight"/>
                <a:ea typeface="+mn-ea"/>
                <a:cs typeface="+mn-cs"/>
              </a:rPr>
              <a:t>high</a:t>
            </a:r>
            <a:endParaRPr kumimoji="0" lang="en-AU" sz="1600" b="1" i="0" u="none" strike="noStrike" kern="1200" cap="none" spc="0" normalizeH="0" baseline="0" noProof="0" dirty="0">
              <a:ln>
                <a:noFill/>
              </a:ln>
              <a:solidFill>
                <a:srgbClr val="222324"/>
              </a:solidFill>
              <a:effectLst/>
              <a:uLnTx/>
              <a:uFillTx/>
              <a:latin typeface="Segoe UI Semilight"/>
              <a:ea typeface="+mn-ea"/>
              <a:cs typeface="Segoe UI Semilight"/>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222324"/>
                </a:solidFill>
                <a:effectLst/>
                <a:uLnTx/>
                <a:uFillTx/>
                <a:latin typeface="Segoe UI Semilight"/>
                <a:ea typeface="+mn-ea"/>
                <a:cs typeface="+mn-cs"/>
              </a:rPr>
              <a:t>Consumers are </a:t>
            </a:r>
            <a:r>
              <a:rPr kumimoji="0" lang="en-AU" sz="1600" b="1" i="0" u="none" strike="noStrike" kern="1200" cap="none" spc="0" normalizeH="0" baseline="0" noProof="0" dirty="0">
                <a:ln>
                  <a:noFill/>
                </a:ln>
                <a:solidFill>
                  <a:srgbClr val="222324"/>
                </a:solidFill>
                <a:effectLst/>
                <a:uLnTx/>
                <a:uFillTx/>
                <a:latin typeface="Segoe UI Semilight"/>
                <a:ea typeface="+mn-ea"/>
                <a:cs typeface="+mn-cs"/>
              </a:rPr>
              <a:t>motivated by a variety of factors</a:t>
            </a:r>
            <a:r>
              <a:rPr kumimoji="0" lang="en-AU" sz="1600" b="0" i="0" u="none" strike="noStrike" kern="1200" cap="none" spc="0" normalizeH="0" baseline="0" noProof="0" dirty="0">
                <a:ln>
                  <a:noFill/>
                </a:ln>
                <a:solidFill>
                  <a:srgbClr val="222324"/>
                </a:solidFill>
                <a:effectLst/>
                <a:uLnTx/>
                <a:uFillTx/>
                <a:latin typeface="Segoe UI Semilight"/>
                <a:ea typeface="+mn-ea"/>
                <a:cs typeface="+mn-cs"/>
              </a:rPr>
              <a:t>, like saving money on their energy bills (42%), utilising governments’ subsidies/discounts on hardware (19%), and having a backup energy supply (14%), indicating that competitive offers are required to entice consumers.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222324"/>
                </a:solidFill>
                <a:effectLst/>
                <a:uLnTx/>
                <a:uFillTx/>
                <a:latin typeface="Segoe UI Semilight"/>
                <a:ea typeface="+mn-ea"/>
                <a:cs typeface="+mn-cs"/>
              </a:rPr>
              <a:t>Satisfaction and engagement </a:t>
            </a:r>
            <a:r>
              <a:rPr kumimoji="0" lang="en-AU" sz="1600" b="1" i="0" u="none" strike="noStrike" kern="1200" cap="none" spc="0" normalizeH="0" baseline="0" noProof="0" dirty="0">
                <a:ln>
                  <a:noFill/>
                </a:ln>
                <a:solidFill>
                  <a:srgbClr val="222324"/>
                </a:solidFill>
                <a:effectLst/>
                <a:uLnTx/>
                <a:uFillTx/>
                <a:latin typeface="Segoe UI Semilight"/>
                <a:ea typeface="+mn-ea"/>
                <a:cs typeface="+mn-cs"/>
              </a:rPr>
              <a:t>may be improved </a:t>
            </a:r>
            <a:r>
              <a:rPr kumimoji="0" lang="en-AU" sz="1600" b="0" i="0" u="none" strike="noStrike" kern="1200" cap="none" spc="0" normalizeH="0" baseline="0" noProof="0" dirty="0">
                <a:ln>
                  <a:noFill/>
                </a:ln>
                <a:solidFill>
                  <a:srgbClr val="222324"/>
                </a:solidFill>
                <a:effectLst/>
                <a:uLnTx/>
                <a:uFillTx/>
                <a:latin typeface="Segoe UI Semilight"/>
                <a:ea typeface="+mn-ea"/>
                <a:cs typeface="+mn-cs"/>
              </a:rPr>
              <a:t>through communications to consumers, to help them understand and appreciate the financial, environmental and societal benefits arising from their participation in the VPP.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222324"/>
              </a:solidFill>
              <a:effectLst/>
              <a:uLnTx/>
              <a:uFillTx/>
              <a:latin typeface="Segoe UI Semi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222324"/>
              </a:solidFill>
              <a:effectLst/>
              <a:uLnTx/>
              <a:uFillTx/>
              <a:latin typeface="Segoe UI Semilight"/>
              <a:ea typeface="+mn-ea"/>
              <a:cs typeface="+mn-cs"/>
            </a:endParaRPr>
          </a:p>
        </p:txBody>
      </p:sp>
      <p:sp>
        <p:nvSpPr>
          <p:cNvPr id="6" name="TextBox 5">
            <a:extLst>
              <a:ext uri="{FF2B5EF4-FFF2-40B4-BE49-F238E27FC236}">
                <a16:creationId xmlns:a16="http://schemas.microsoft.com/office/drawing/2014/main" id="{DCD3EB64-AED1-4C5E-A352-7A9C0D9666B0}"/>
              </a:ext>
            </a:extLst>
          </p:cNvPr>
          <p:cNvSpPr txBox="1"/>
          <p:nvPr/>
        </p:nvSpPr>
        <p:spPr>
          <a:xfrm>
            <a:off x="2075121" y="6259810"/>
            <a:ext cx="94824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1" u="none" strike="noStrike" kern="1200" cap="none" spc="0" normalizeH="0" baseline="0" noProof="0" dirty="0">
                <a:ln>
                  <a:noFill/>
                </a:ln>
                <a:solidFill>
                  <a:srgbClr val="222324"/>
                </a:solidFill>
                <a:effectLst/>
                <a:uLnTx/>
                <a:uFillTx/>
                <a:latin typeface="Segoe UI Semilight"/>
                <a:ea typeface="+mn-ea"/>
                <a:cs typeface="+mn-cs"/>
              </a:rPr>
              <a:t>Note:</a:t>
            </a:r>
            <a:r>
              <a:rPr kumimoji="0" lang="en-AU" sz="1200" b="0" i="1" u="none" strike="noStrike" kern="1200" cap="none" spc="0" normalizeH="0" baseline="0" noProof="0" dirty="0">
                <a:ln>
                  <a:noFill/>
                </a:ln>
                <a:solidFill>
                  <a:srgbClr val="222324"/>
                </a:solidFill>
                <a:effectLst/>
                <a:uLnTx/>
                <a:uFillTx/>
                <a:latin typeface="Segoe UI Semilight"/>
                <a:ea typeface="+mn-ea"/>
                <a:cs typeface="+mn-cs"/>
              </a:rPr>
              <a:t> data and insights presented at this early stage may not represent the future VPP consumer cohort, because consumers to date have benefitted from government-funded programs with some of </a:t>
            </a:r>
            <a:r>
              <a:rPr kumimoji="0" lang="en-AU" sz="1200" b="0" i="1" u="none" strike="noStrike" kern="1200" cap="none" spc="0" normalizeH="0" baseline="0" noProof="0">
                <a:ln>
                  <a:noFill/>
                </a:ln>
                <a:solidFill>
                  <a:srgbClr val="222324"/>
                </a:solidFill>
                <a:effectLst/>
                <a:uLnTx/>
                <a:uFillTx/>
                <a:latin typeface="Segoe UI Semilight"/>
                <a:ea typeface="+mn-ea"/>
                <a:cs typeface="+mn-cs"/>
              </a:rPr>
              <a:t>Energy Locals’</a:t>
            </a:r>
            <a:r>
              <a:rPr kumimoji="0" lang="en-US" sz="1200" b="0" i="1" u="none" strike="noStrike" kern="1200" cap="none" spc="0" normalizeH="0" baseline="0" noProof="0">
                <a:ln>
                  <a:noFill/>
                </a:ln>
                <a:solidFill>
                  <a:srgbClr val="222324"/>
                </a:solidFill>
                <a:effectLst/>
                <a:uLnTx/>
                <a:uFillTx/>
                <a:latin typeface="Segoe UI Semilight"/>
                <a:ea typeface="+mn-ea"/>
                <a:cs typeface="+mn-cs"/>
              </a:rPr>
              <a:t> </a:t>
            </a:r>
            <a:r>
              <a:rPr kumimoji="0" lang="en-AU" sz="1200" b="0" i="1" u="none" strike="noStrike" kern="1200" cap="none" spc="0" normalizeH="0" baseline="0" noProof="0" dirty="0">
                <a:ln>
                  <a:noFill/>
                </a:ln>
                <a:solidFill>
                  <a:srgbClr val="222324"/>
                </a:solidFill>
                <a:effectLst/>
                <a:uLnTx/>
                <a:uFillTx/>
                <a:latin typeface="Segoe UI Semilight"/>
                <a:ea typeface="+mn-ea"/>
                <a:cs typeface="+mn-cs"/>
              </a:rPr>
              <a:t>(Tesla) consumers living in social housing. </a:t>
            </a:r>
          </a:p>
        </p:txBody>
      </p:sp>
    </p:spTree>
    <p:extLst>
      <p:ext uri="{BB962C8B-B14F-4D97-AF65-F5344CB8AC3E}">
        <p14:creationId xmlns:p14="http://schemas.microsoft.com/office/powerpoint/2010/main" val="569003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EB49D-C156-47C5-A549-3EB8F4BA01E0}"/>
              </a:ext>
            </a:extLst>
          </p:cNvPr>
          <p:cNvSpPr>
            <a:spLocks noGrp="1"/>
          </p:cNvSpPr>
          <p:nvPr>
            <p:ph type="title"/>
          </p:nvPr>
        </p:nvSpPr>
        <p:spPr>
          <a:xfrm>
            <a:off x="246286" y="73550"/>
            <a:ext cx="9001778" cy="1189039"/>
          </a:xfrm>
        </p:spPr>
        <p:txBody>
          <a:bodyPr anchor="b">
            <a:normAutofit/>
          </a:bodyPr>
          <a:lstStyle/>
          <a:p>
            <a:r>
              <a:rPr lang="en-AU" sz="4000" dirty="0"/>
              <a:t>MASS consultation</a:t>
            </a:r>
          </a:p>
        </p:txBody>
      </p:sp>
      <p:sp>
        <p:nvSpPr>
          <p:cNvPr id="3" name="Content Placeholder 2">
            <a:extLst>
              <a:ext uri="{FF2B5EF4-FFF2-40B4-BE49-F238E27FC236}">
                <a16:creationId xmlns:a16="http://schemas.microsoft.com/office/drawing/2014/main" id="{1B8EA1A3-456C-4CC4-A5E4-6FF7CFE3D995}"/>
              </a:ext>
            </a:extLst>
          </p:cNvPr>
          <p:cNvSpPr>
            <a:spLocks noGrp="1"/>
          </p:cNvSpPr>
          <p:nvPr>
            <p:ph sz="half" idx="1"/>
          </p:nvPr>
        </p:nvSpPr>
        <p:spPr>
          <a:xfrm>
            <a:off x="386135" y="5002958"/>
            <a:ext cx="6100726" cy="792000"/>
          </a:xfrm>
          <a:solidFill>
            <a:schemeClr val="accent5">
              <a:lumMod val="20000"/>
              <a:lumOff val="80000"/>
            </a:schemeClr>
          </a:solidFill>
          <a:effectLst>
            <a:outerShdw blurRad="50800" dist="38100" dir="5400000" algn="t" rotWithShape="0">
              <a:prstClr val="black">
                <a:alpha val="40000"/>
              </a:prstClr>
            </a:outerShdw>
          </a:effectLst>
        </p:spPr>
        <p:txBody>
          <a:bodyPr anchor="ctr" anchorCtr="0">
            <a:normAutofit/>
          </a:bodyPr>
          <a:lstStyle/>
          <a:p>
            <a:pPr marL="0" indent="0">
              <a:spcBef>
                <a:spcPts val="1200"/>
              </a:spcBef>
              <a:spcAft>
                <a:spcPts val="1200"/>
              </a:spcAft>
              <a:buNone/>
            </a:pPr>
            <a:r>
              <a:rPr lang="en-AU" sz="1700" b="1" dirty="0"/>
              <a:t>Threshold to limit </a:t>
            </a:r>
            <a:r>
              <a:rPr lang="en-AU" sz="1700" dirty="0"/>
              <a:t>the new measurement requirements to smaller ancillary service units only. </a:t>
            </a:r>
          </a:p>
        </p:txBody>
      </p:sp>
      <p:pic>
        <p:nvPicPr>
          <p:cNvPr id="5" name="Graphic 4" descr="Business Growth RTL">
            <a:extLst>
              <a:ext uri="{FF2B5EF4-FFF2-40B4-BE49-F238E27FC236}">
                <a16:creationId xmlns:a16="http://schemas.microsoft.com/office/drawing/2014/main" id="{665FA329-F7C8-420C-B627-1CEC464CC5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87904" y="2321850"/>
            <a:ext cx="3556520" cy="3556520"/>
          </a:xfrm>
          <a:prstGeom prst="rect">
            <a:avLst/>
          </a:prstGeom>
        </p:spPr>
      </p:pic>
      <p:sp>
        <p:nvSpPr>
          <p:cNvPr id="6" name="Rectangle 5">
            <a:extLst>
              <a:ext uri="{FF2B5EF4-FFF2-40B4-BE49-F238E27FC236}">
                <a16:creationId xmlns:a16="http://schemas.microsoft.com/office/drawing/2014/main" id="{A7A0C695-F28E-4904-9362-B2D11C475F08}"/>
              </a:ext>
            </a:extLst>
          </p:cNvPr>
          <p:cNvSpPr/>
          <p:nvPr/>
        </p:nvSpPr>
        <p:spPr>
          <a:xfrm>
            <a:off x="277906" y="1508956"/>
            <a:ext cx="1163618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222324"/>
                </a:solidFill>
                <a:effectLst/>
                <a:uLnTx/>
                <a:uFillTx/>
                <a:latin typeface="Segoe UI Semilight"/>
                <a:ea typeface="+mn-ea"/>
                <a:cs typeface="+mn-cs"/>
              </a:rPr>
              <a:t>AEMO is conducting a </a:t>
            </a:r>
            <a:r>
              <a:rPr kumimoji="0" lang="en-AU" sz="1800" b="1" i="0" u="none" strike="noStrike" kern="1200" cap="none" spc="0" normalizeH="0" baseline="0" noProof="0" dirty="0">
                <a:ln>
                  <a:noFill/>
                </a:ln>
                <a:solidFill>
                  <a:srgbClr val="222324"/>
                </a:solidFill>
                <a:effectLst/>
                <a:uLnTx/>
                <a:uFillTx/>
                <a:latin typeface="Segoe UI Semilight"/>
                <a:ea typeface="+mn-ea"/>
                <a:cs typeface="+mn-cs"/>
              </a:rPr>
              <a:t>review of the Market Ancillary Service Specification (MASS) </a:t>
            </a:r>
            <a:r>
              <a:rPr kumimoji="0" lang="en-AU" sz="1800" b="0" i="0" u="none" strike="noStrike" kern="1200" cap="none" spc="0" normalizeH="0" baseline="0" noProof="0" dirty="0">
                <a:ln>
                  <a:noFill/>
                </a:ln>
                <a:solidFill>
                  <a:srgbClr val="222324"/>
                </a:solidFill>
                <a:effectLst/>
                <a:uLnTx/>
                <a:uFillTx/>
                <a:latin typeface="Segoe UI Semilight"/>
                <a:ea typeface="+mn-ea"/>
                <a:cs typeface="+mn-cs"/>
              </a:rPr>
              <a:t>in the first half of 2021 to consult with the industry regarding the ongoing arrangements for DER to participate in the FCAS markets. The following arrangements are in scope for the consultation:</a:t>
            </a:r>
          </a:p>
        </p:txBody>
      </p:sp>
      <p:sp>
        <p:nvSpPr>
          <p:cNvPr id="7" name="Rectangle 6">
            <a:extLst>
              <a:ext uri="{FF2B5EF4-FFF2-40B4-BE49-F238E27FC236}">
                <a16:creationId xmlns:a16="http://schemas.microsoft.com/office/drawing/2014/main" id="{8022B6E8-3763-40AF-A5AF-9660DA24F211}"/>
              </a:ext>
            </a:extLst>
          </p:cNvPr>
          <p:cNvSpPr/>
          <p:nvPr/>
        </p:nvSpPr>
        <p:spPr>
          <a:xfrm>
            <a:off x="390861" y="2678653"/>
            <a:ext cx="6096000" cy="877163"/>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a:spAutoFit/>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AU" sz="1700" b="1" i="0" u="none" strike="noStrike" kern="1200" cap="none" spc="0" normalizeH="0" baseline="0" noProof="0" dirty="0">
                <a:ln>
                  <a:noFill/>
                </a:ln>
                <a:solidFill>
                  <a:srgbClr val="222324"/>
                </a:solidFill>
                <a:effectLst/>
                <a:uLnTx/>
                <a:uFillTx/>
                <a:latin typeface="Segoe UI Semilight"/>
                <a:ea typeface="+mn-ea"/>
                <a:cs typeface="+mn-cs"/>
              </a:rPr>
              <a:t>Measurement sampling rate </a:t>
            </a:r>
            <a:r>
              <a:rPr kumimoji="0" lang="en-AU" sz="1700" b="0" i="0" u="none" strike="noStrike" kern="1200" cap="none" spc="0" normalizeH="0" baseline="0" noProof="0" dirty="0">
                <a:ln>
                  <a:noFill/>
                </a:ln>
                <a:solidFill>
                  <a:srgbClr val="222324"/>
                </a:solidFill>
                <a:effectLst/>
                <a:uLnTx/>
                <a:uFillTx/>
                <a:latin typeface="Segoe UI Semilight"/>
                <a:ea typeface="+mn-ea"/>
                <a:cs typeface="+mn-cs"/>
              </a:rPr>
              <a:t>requirements for Aggregated Ancillary Service Facilities participating in the Fast Contingency FCAS markets.</a:t>
            </a:r>
          </a:p>
        </p:txBody>
      </p:sp>
      <p:sp>
        <p:nvSpPr>
          <p:cNvPr id="8" name="Rectangle 7">
            <a:extLst>
              <a:ext uri="{FF2B5EF4-FFF2-40B4-BE49-F238E27FC236}">
                <a16:creationId xmlns:a16="http://schemas.microsoft.com/office/drawing/2014/main" id="{542C4200-C26A-42F7-938F-DC2E39678163}"/>
              </a:ext>
            </a:extLst>
          </p:cNvPr>
          <p:cNvSpPr/>
          <p:nvPr/>
        </p:nvSpPr>
        <p:spPr>
          <a:xfrm>
            <a:off x="390861" y="3910727"/>
            <a:ext cx="6096000" cy="792000"/>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chorCtr="0">
            <a:spAutoFit/>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AU" sz="1700" b="1" i="0" u="none" strike="noStrike" kern="1200" cap="none" spc="0" normalizeH="0" baseline="0" noProof="0" dirty="0">
                <a:ln>
                  <a:noFill/>
                </a:ln>
                <a:solidFill>
                  <a:srgbClr val="222324"/>
                </a:solidFill>
                <a:effectLst/>
                <a:uLnTx/>
                <a:uFillTx/>
                <a:latin typeface="Segoe UI Semilight"/>
                <a:ea typeface="+mn-ea"/>
                <a:cs typeface="+mn-cs"/>
              </a:rPr>
              <a:t>Location for measurement </a:t>
            </a:r>
            <a:r>
              <a:rPr kumimoji="0" lang="en-AU" sz="1700" b="0" i="0" u="none" strike="noStrike" kern="1200" cap="none" spc="0" normalizeH="0" baseline="0" noProof="0" dirty="0">
                <a:ln>
                  <a:noFill/>
                </a:ln>
                <a:solidFill>
                  <a:srgbClr val="222324"/>
                </a:solidFill>
                <a:effectLst/>
                <a:uLnTx/>
                <a:uFillTx/>
                <a:latin typeface="Segoe UI Semilight"/>
                <a:ea typeface="+mn-ea"/>
                <a:cs typeface="+mn-cs"/>
              </a:rPr>
              <a:t>of the delivery of FCAS from controllable devices in a VPP.</a:t>
            </a:r>
          </a:p>
        </p:txBody>
      </p:sp>
      <p:sp>
        <p:nvSpPr>
          <p:cNvPr id="4" name="TextBox 3">
            <a:extLst>
              <a:ext uri="{FF2B5EF4-FFF2-40B4-BE49-F238E27FC236}">
                <a16:creationId xmlns:a16="http://schemas.microsoft.com/office/drawing/2014/main" id="{84682122-271E-4162-A262-84DE29445F04}"/>
              </a:ext>
            </a:extLst>
          </p:cNvPr>
          <p:cNvSpPr txBox="1"/>
          <p:nvPr/>
        </p:nvSpPr>
        <p:spPr>
          <a:xfrm>
            <a:off x="5667090" y="6308930"/>
            <a:ext cx="6524910" cy="474489"/>
          </a:xfrm>
          <a:prstGeom prst="rect">
            <a:avLst/>
          </a:prstGeom>
          <a:noFill/>
        </p:spPr>
        <p:txBody>
          <a:bodyPr wrap="square" lIns="36000" rIns="36000" rtlCol="0">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AU" sz="1200" b="0" i="1" u="none" strike="noStrike" kern="1200" cap="none" spc="0" normalizeH="0" baseline="0" noProof="0" dirty="0">
                <a:ln>
                  <a:noFill/>
                </a:ln>
                <a:solidFill>
                  <a:srgbClr val="222324"/>
                </a:solidFill>
                <a:effectLst/>
                <a:uLnTx/>
                <a:uFillTx/>
                <a:latin typeface="Segoe UI Semilight"/>
                <a:ea typeface="+mn-ea"/>
                <a:cs typeface="+mn-cs"/>
              </a:rPr>
              <a:t>Contact</a:t>
            </a:r>
            <a:r>
              <a:rPr kumimoji="0" lang="en-AU" sz="1200" b="0" i="0" u="none" strike="noStrike" kern="1200" cap="none" spc="0" normalizeH="0" baseline="0" noProof="0" dirty="0">
                <a:ln>
                  <a:noFill/>
                </a:ln>
                <a:solidFill>
                  <a:srgbClr val="222324"/>
                </a:solidFill>
                <a:effectLst/>
                <a:uLnTx/>
                <a:uFillTx/>
                <a:latin typeface="Segoe UI Semilight"/>
                <a:ea typeface="+mn-ea"/>
                <a:cs typeface="+mn-cs"/>
              </a:rPr>
              <a:t>: </a:t>
            </a:r>
            <a:r>
              <a:rPr kumimoji="0" lang="en-AU" sz="1200" b="0" i="0" u="none" strike="noStrike" kern="1200" cap="none" spc="0" normalizeH="0" baseline="0" noProof="0" dirty="0">
                <a:ln>
                  <a:noFill/>
                </a:ln>
                <a:solidFill>
                  <a:srgbClr val="222324"/>
                </a:solidFill>
                <a:effectLst/>
                <a:uLnTx/>
                <a:uFillTx/>
                <a:latin typeface="Segoe UI Semilight"/>
                <a:ea typeface="+mn-ea"/>
                <a:cs typeface="+mn-cs"/>
                <a:hlinkClick r:id="rId5"/>
              </a:rPr>
              <a:t>mass.consultation@aemo.com.au</a:t>
            </a:r>
            <a:r>
              <a:rPr kumimoji="0" lang="en-AU" sz="1200" b="0" i="0" u="none" strike="noStrike" kern="1200" cap="none" spc="0" normalizeH="0" baseline="0" noProof="0" dirty="0">
                <a:ln>
                  <a:noFill/>
                </a:ln>
                <a:solidFill>
                  <a:srgbClr val="222324"/>
                </a:solidFill>
                <a:effectLst/>
                <a:uLnTx/>
                <a:uFillTx/>
                <a:latin typeface="Segoe UI Semilight"/>
                <a:ea typeface="+mn-ea"/>
                <a:cs typeface="+mn-cs"/>
              </a:rPr>
              <a:t> for an invite</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AU" sz="1200" b="0" i="1" u="none" strike="noStrike" kern="1200" cap="none" spc="0" normalizeH="0" baseline="0" noProof="0" dirty="0">
                <a:ln>
                  <a:noFill/>
                </a:ln>
                <a:solidFill>
                  <a:srgbClr val="222324"/>
                </a:solidFill>
                <a:effectLst/>
                <a:uLnTx/>
                <a:uFillTx/>
                <a:latin typeface="Segoe UI Semilight"/>
                <a:ea typeface="+mn-ea"/>
                <a:cs typeface="+mn-cs"/>
              </a:rPr>
              <a:t>Website</a:t>
            </a:r>
            <a:r>
              <a:rPr kumimoji="0" lang="en-AU" sz="1200" b="0" i="0" u="none" strike="noStrike" kern="1200" cap="none" spc="0" normalizeH="0" baseline="0" noProof="0" dirty="0">
                <a:ln>
                  <a:noFill/>
                </a:ln>
                <a:solidFill>
                  <a:srgbClr val="222324"/>
                </a:solidFill>
                <a:effectLst/>
                <a:uLnTx/>
                <a:uFillTx/>
                <a:latin typeface="Segoe UI Semilight"/>
                <a:ea typeface="+mn-ea"/>
                <a:cs typeface="+mn-cs"/>
              </a:rPr>
              <a:t>: </a:t>
            </a:r>
            <a:r>
              <a:rPr kumimoji="0" lang="en-AU" sz="1200" b="0" i="0" u="none" strike="noStrike" kern="1200" cap="none" spc="0" normalizeH="0" baseline="0" noProof="0" dirty="0">
                <a:ln>
                  <a:noFill/>
                </a:ln>
                <a:solidFill>
                  <a:srgbClr val="222324"/>
                </a:solidFill>
                <a:effectLst/>
                <a:uLnTx/>
                <a:uFillTx/>
                <a:latin typeface="Segoe UI Semilight"/>
                <a:ea typeface="+mn-ea"/>
                <a:cs typeface="+mn-cs"/>
                <a:hlinkClick r:id="rId6" tooltip="https://aemo.com.au/consultations/current-and-closed-consultations/mass-consultation"/>
              </a:rPr>
              <a:t>https://aemo.com.au/consultations/current-and-closed-consultations/mass-consultation</a:t>
            </a:r>
            <a:endParaRPr kumimoji="0" lang="en-AU" sz="1200" b="0" i="0" u="none" strike="noStrike" kern="1200" cap="none" spc="0" normalizeH="0" baseline="0" noProof="0" dirty="0">
              <a:ln>
                <a:noFill/>
              </a:ln>
              <a:solidFill>
                <a:srgbClr val="222324"/>
              </a:solidFill>
              <a:effectLst/>
              <a:uLnTx/>
              <a:uFillTx/>
              <a:latin typeface="Segoe UI Semilight"/>
              <a:ea typeface="+mn-ea"/>
              <a:cs typeface="+mn-cs"/>
            </a:endParaRPr>
          </a:p>
        </p:txBody>
      </p:sp>
      <p:sp>
        <p:nvSpPr>
          <p:cNvPr id="9" name="Rectangle 8">
            <a:extLst>
              <a:ext uri="{FF2B5EF4-FFF2-40B4-BE49-F238E27FC236}">
                <a16:creationId xmlns:a16="http://schemas.microsoft.com/office/drawing/2014/main" id="{011FBCA8-A629-4CE2-979C-378568553E02}"/>
              </a:ext>
            </a:extLst>
          </p:cNvPr>
          <p:cNvSpPr/>
          <p:nvPr/>
        </p:nvSpPr>
        <p:spPr>
          <a:xfrm>
            <a:off x="2798228" y="6333314"/>
            <a:ext cx="2868862" cy="67197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AU" sz="1200" b="0" i="0" u="none" strike="noStrike" kern="1200" cap="none" spc="0" normalizeH="0" baseline="0" noProof="0" dirty="0">
                <a:ln>
                  <a:noFill/>
                </a:ln>
                <a:solidFill>
                  <a:srgbClr val="222324"/>
                </a:solidFill>
                <a:effectLst/>
                <a:uLnTx/>
                <a:uFillTx/>
                <a:latin typeface="Segoe UI Semilight"/>
                <a:ea typeface="+mn-ea"/>
                <a:cs typeface="+mn-cs"/>
              </a:rPr>
              <a:t>First stage submissions 25 February 2021</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AU" sz="1200" b="0" i="0" u="none" strike="noStrike" kern="1200" cap="none" spc="0" normalizeH="0" baseline="0" noProof="0" dirty="0">
                <a:ln>
                  <a:noFill/>
                </a:ln>
                <a:solidFill>
                  <a:srgbClr val="222324"/>
                </a:solidFill>
                <a:effectLst/>
                <a:uLnTx/>
                <a:uFillTx/>
                <a:latin typeface="Segoe UI Semilight"/>
                <a:ea typeface="+mn-ea"/>
                <a:cs typeface="+mn-cs"/>
              </a:rPr>
              <a:t>Second stakeholder forum 31 March</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AU" sz="1200" b="0" i="1" u="none" strike="noStrike" kern="1200" cap="none" spc="0" normalizeH="0" baseline="0" noProof="0" dirty="0">
                <a:ln>
                  <a:noFill/>
                </a:ln>
                <a:solidFill>
                  <a:srgbClr val="222324"/>
                </a:solidFill>
                <a:effectLst/>
                <a:uLnTx/>
                <a:uFillTx/>
                <a:latin typeface="Segoe UI Semilight"/>
                <a:ea typeface="+mn-ea"/>
                <a:cs typeface="+mn-cs"/>
              </a:rPr>
              <a:t> </a:t>
            </a:r>
          </a:p>
        </p:txBody>
      </p:sp>
      <p:sp>
        <p:nvSpPr>
          <p:cNvPr id="10" name="Rectangle 9">
            <a:extLst>
              <a:ext uri="{FF2B5EF4-FFF2-40B4-BE49-F238E27FC236}">
                <a16:creationId xmlns:a16="http://schemas.microsoft.com/office/drawing/2014/main" id="{D3345605-2602-49F1-A41B-058E5EE3B369}"/>
              </a:ext>
            </a:extLst>
          </p:cNvPr>
          <p:cNvSpPr/>
          <p:nvPr/>
        </p:nvSpPr>
        <p:spPr>
          <a:xfrm>
            <a:off x="2043040" y="6399940"/>
            <a:ext cx="87915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dirty="0">
                <a:ln>
                  <a:noFill/>
                </a:ln>
                <a:solidFill>
                  <a:srgbClr val="222324"/>
                </a:solidFill>
                <a:effectLst/>
                <a:uLnTx/>
                <a:uFillTx/>
                <a:latin typeface="Segoe UI Semilight"/>
                <a:ea typeface="+mn-ea"/>
                <a:cs typeface="+mn-cs"/>
              </a:rPr>
              <a:t>Key dates: </a:t>
            </a:r>
            <a:endParaRPr kumimoji="0" lang="en-AU" sz="1200" b="0" i="0" u="none" strike="noStrike" kern="1200" cap="none" spc="0" normalizeH="0" baseline="0" noProof="0" dirty="0">
              <a:ln>
                <a:noFill/>
              </a:ln>
              <a:solidFill>
                <a:srgbClr val="222324"/>
              </a:solidFill>
              <a:effectLst/>
              <a:uLnTx/>
              <a:uFillTx/>
              <a:latin typeface="Segoe UI Semilight"/>
              <a:ea typeface="+mn-ea"/>
              <a:cs typeface="+mn-cs"/>
            </a:endParaRPr>
          </a:p>
        </p:txBody>
      </p:sp>
    </p:spTree>
    <p:extLst>
      <p:ext uri="{BB962C8B-B14F-4D97-AF65-F5344CB8AC3E}">
        <p14:creationId xmlns:p14="http://schemas.microsoft.com/office/powerpoint/2010/main" val="3578675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D336-4326-476C-954B-8C2DE29388E6}"/>
              </a:ext>
            </a:extLst>
          </p:cNvPr>
          <p:cNvSpPr>
            <a:spLocks noGrp="1"/>
          </p:cNvSpPr>
          <p:nvPr>
            <p:ph type="title"/>
          </p:nvPr>
        </p:nvSpPr>
        <p:spPr>
          <a:xfrm>
            <a:off x="235527" y="75565"/>
            <a:ext cx="11956473" cy="1189039"/>
          </a:xfrm>
        </p:spPr>
        <p:txBody>
          <a:bodyPr>
            <a:normAutofit/>
          </a:bodyPr>
          <a:lstStyle/>
          <a:p>
            <a:r>
              <a:rPr lang="en-GB" sz="4000" dirty="0"/>
              <a:t>Key takeaways</a:t>
            </a:r>
            <a:endParaRPr lang="en-AU" sz="4000" dirty="0"/>
          </a:p>
        </p:txBody>
      </p:sp>
      <p:sp>
        <p:nvSpPr>
          <p:cNvPr id="5" name="Content Placeholder 4">
            <a:extLst>
              <a:ext uri="{FF2B5EF4-FFF2-40B4-BE49-F238E27FC236}">
                <a16:creationId xmlns:a16="http://schemas.microsoft.com/office/drawing/2014/main" id="{20423992-DD3F-4568-9D9A-A0C7131E7EC4}"/>
              </a:ext>
            </a:extLst>
          </p:cNvPr>
          <p:cNvSpPr>
            <a:spLocks noGrp="1"/>
          </p:cNvSpPr>
          <p:nvPr>
            <p:ph idx="1"/>
          </p:nvPr>
        </p:nvSpPr>
        <p:spPr>
          <a:xfrm>
            <a:off x="235527" y="1715219"/>
            <a:ext cx="10070299" cy="4813008"/>
          </a:xfrm>
        </p:spPr>
        <p:txBody>
          <a:bodyPr vert="horz" lIns="91440" tIns="45720" rIns="91440" bIns="45720" rtlCol="0" anchor="t">
            <a:normAutofit/>
          </a:bodyPr>
          <a:lstStyle/>
          <a:p>
            <a:pPr marL="285750" indent="-285750">
              <a:lnSpc>
                <a:spcPct val="100000"/>
              </a:lnSpc>
              <a:spcAft>
                <a:spcPts val="1200"/>
              </a:spcAft>
              <a:buClr>
                <a:schemeClr val="accent2"/>
              </a:buClr>
              <a:buFont typeface="Wingdings" panose="05000000000000000000" pitchFamily="2" charset="2"/>
              <a:buChar char="ü"/>
            </a:pPr>
            <a:r>
              <a:rPr lang="en-AU" sz="1800" dirty="0"/>
              <a:t>The VPP </a:t>
            </a:r>
            <a:r>
              <a:rPr lang="en-AU" sz="1800" b="1" dirty="0"/>
              <a:t>industry is becoming more sophisticated</a:t>
            </a:r>
            <a:r>
              <a:rPr lang="en-AU" sz="1800" dirty="0"/>
              <a:t>, reflected in dynamic switching controllers, response to minimum demand and diversified consumer offerings.</a:t>
            </a:r>
          </a:p>
          <a:p>
            <a:pPr marL="285750" indent="-285750">
              <a:lnSpc>
                <a:spcPct val="100000"/>
              </a:lnSpc>
              <a:spcAft>
                <a:spcPts val="1200"/>
              </a:spcAft>
              <a:buClr>
                <a:schemeClr val="accent2"/>
              </a:buClr>
              <a:buFont typeface="Wingdings" panose="05000000000000000000" pitchFamily="2" charset="2"/>
              <a:buChar char="ü"/>
            </a:pPr>
            <a:r>
              <a:rPr lang="en-AU" sz="1800" dirty="0"/>
              <a:t>VPPs assisted in </a:t>
            </a:r>
            <a:r>
              <a:rPr lang="en-AU" sz="1800" b="1" dirty="0"/>
              <a:t>elevating the South Australian operational demand </a:t>
            </a:r>
            <a:r>
              <a:rPr lang="en-AU" sz="1800" dirty="0"/>
              <a:t>by approximately 5 megawatts (MW) during the record minimum demand period on 11 October 2020, which </a:t>
            </a:r>
            <a:br>
              <a:rPr lang="en-AU" sz="1800" dirty="0"/>
            </a:br>
            <a:r>
              <a:rPr lang="en-AU" sz="1800" dirty="0"/>
              <a:t>reduced the severity of the event.</a:t>
            </a:r>
            <a:endParaRPr lang="en-AU" sz="1800" dirty="0">
              <a:cs typeface="Segoe UI Semilight"/>
            </a:endParaRPr>
          </a:p>
          <a:p>
            <a:pPr marL="285750" indent="-285750">
              <a:lnSpc>
                <a:spcPct val="100000"/>
              </a:lnSpc>
              <a:spcAft>
                <a:spcPts val="600"/>
              </a:spcAft>
              <a:buClr>
                <a:schemeClr val="accent2"/>
              </a:buClr>
              <a:buFont typeface="Wingdings" panose="05000000000000000000" pitchFamily="2" charset="2"/>
              <a:buChar char="ü"/>
            </a:pPr>
            <a:r>
              <a:rPr lang="en-AU" sz="1800" dirty="0"/>
              <a:t>AEMO has initiated a </a:t>
            </a:r>
            <a:r>
              <a:rPr lang="en-AU" sz="1800" b="1" dirty="0"/>
              <a:t>DER MASS</a:t>
            </a:r>
            <a:r>
              <a:rPr lang="en-AU" sz="1800" dirty="0"/>
              <a:t> consultation with the industry regarding the ongoing arrangements for FCAS participation.</a:t>
            </a:r>
            <a:endParaRPr lang="en-AU" sz="1800" dirty="0">
              <a:cs typeface="Segoe UI Semilight"/>
            </a:endParaRPr>
          </a:p>
          <a:p>
            <a:pPr marL="0" indent="0">
              <a:spcAft>
                <a:spcPts val="600"/>
              </a:spcAft>
              <a:buClr>
                <a:srgbClr val="C00000"/>
              </a:buClr>
              <a:buNone/>
            </a:pPr>
            <a:endParaRPr lang="en-AU" dirty="0"/>
          </a:p>
          <a:p>
            <a:pPr marL="285750" indent="-285750">
              <a:spcAft>
                <a:spcPts val="600"/>
              </a:spcAft>
              <a:buClr>
                <a:srgbClr val="C00000"/>
              </a:buClr>
              <a:buFont typeface="Wingdings" panose="05000000000000000000" pitchFamily="2" charset="2"/>
              <a:buChar char="ü"/>
            </a:pPr>
            <a:endParaRPr lang="en-AU" dirty="0"/>
          </a:p>
          <a:p>
            <a:pPr marL="285750" indent="-285750">
              <a:spcAft>
                <a:spcPts val="600"/>
              </a:spcAft>
              <a:buClr>
                <a:srgbClr val="C00000"/>
              </a:buClr>
              <a:buFont typeface="Wingdings" panose="05000000000000000000" pitchFamily="2" charset="2"/>
              <a:buChar char="ü"/>
            </a:pPr>
            <a:endParaRPr lang="en-AU" sz="3200" dirty="0">
              <a:cs typeface="Calibri"/>
            </a:endParaRPr>
          </a:p>
        </p:txBody>
      </p:sp>
      <p:pic>
        <p:nvPicPr>
          <p:cNvPr id="4" name="Graphic 3" descr="Lightbulb">
            <a:extLst>
              <a:ext uri="{FF2B5EF4-FFF2-40B4-BE49-F238E27FC236}">
                <a16:creationId xmlns:a16="http://schemas.microsoft.com/office/drawing/2014/main" id="{97787D2D-CA51-4CE2-A3A1-DA475E4373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95821" y="2002467"/>
            <a:ext cx="2119256" cy="2119256"/>
          </a:xfrm>
          <a:prstGeom prst="rect">
            <a:avLst/>
          </a:prstGeom>
        </p:spPr>
      </p:pic>
      <p:sp>
        <p:nvSpPr>
          <p:cNvPr id="6" name="Rectangle 5">
            <a:extLst>
              <a:ext uri="{FF2B5EF4-FFF2-40B4-BE49-F238E27FC236}">
                <a16:creationId xmlns:a16="http://schemas.microsoft.com/office/drawing/2014/main" id="{25C707D1-9709-43D7-9908-99DD115A0DE0}"/>
              </a:ext>
            </a:extLst>
          </p:cNvPr>
          <p:cNvSpPr/>
          <p:nvPr/>
        </p:nvSpPr>
        <p:spPr>
          <a:xfrm>
            <a:off x="235527" y="4454938"/>
            <a:ext cx="11802280" cy="1431161"/>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1200"/>
              </a:spcAft>
              <a:buClr>
                <a:srgbClr val="360F3C"/>
              </a:buClr>
              <a:buSzTx/>
              <a:buFont typeface="Wingdings" panose="05000000000000000000" pitchFamily="2" charset="2"/>
              <a:buChar char="ü"/>
              <a:tabLst/>
              <a:defRPr/>
            </a:pPr>
            <a:r>
              <a:rPr kumimoji="0" lang="en-AU" sz="1800" b="0" i="0" u="none" strike="noStrike" kern="1200" cap="none" spc="0" normalizeH="0" baseline="0" noProof="0" dirty="0">
                <a:ln>
                  <a:noFill/>
                </a:ln>
                <a:solidFill>
                  <a:srgbClr val="222324"/>
                </a:solidFill>
                <a:effectLst/>
                <a:uLnTx/>
                <a:uFillTx/>
                <a:latin typeface="Segoe UI Semilight"/>
                <a:ea typeface="+mn-ea"/>
                <a:cs typeface="+mn-cs"/>
              </a:rPr>
              <a:t>AEMO notes the intent of the ESB Directions Paper to </a:t>
            </a:r>
            <a:r>
              <a:rPr kumimoji="0" lang="en-AU" sz="1800" b="1" i="0" u="none" strike="noStrike" kern="1200" cap="none" spc="0" normalizeH="0" baseline="0" noProof="0" dirty="0">
                <a:ln>
                  <a:noFill/>
                </a:ln>
                <a:solidFill>
                  <a:srgbClr val="222324"/>
                </a:solidFill>
                <a:effectLst/>
                <a:uLnTx/>
                <a:uFillTx/>
                <a:latin typeface="Segoe UI Semilight"/>
                <a:ea typeface="+mn-ea"/>
                <a:cs typeface="+mn-cs"/>
              </a:rPr>
              <a:t>evolve the SGA framework</a:t>
            </a:r>
            <a:r>
              <a:rPr kumimoji="0" lang="en-AU" sz="1800" b="0" i="0" u="none" strike="noStrike" kern="1200" cap="none" spc="0" normalizeH="0" baseline="0" noProof="0" dirty="0">
                <a:ln>
                  <a:noFill/>
                </a:ln>
                <a:solidFill>
                  <a:srgbClr val="222324"/>
                </a:solidFill>
                <a:effectLst/>
                <a:uLnTx/>
                <a:uFillTx/>
                <a:latin typeface="Segoe UI Semilight"/>
                <a:ea typeface="+mn-ea"/>
                <a:cs typeface="+mn-cs"/>
              </a:rPr>
              <a:t> to allow participation in ancillary services </a:t>
            </a:r>
          </a:p>
          <a:p>
            <a:pPr marL="285750" marR="0" lvl="0" indent="-285750" algn="l" defTabSz="914400" rtl="0" eaLnBrk="1" fontAlgn="auto" latinLnBrk="0" hangingPunct="1">
              <a:lnSpc>
                <a:spcPct val="100000"/>
              </a:lnSpc>
              <a:spcBef>
                <a:spcPts val="600"/>
              </a:spcBef>
              <a:spcAft>
                <a:spcPts val="600"/>
              </a:spcAft>
              <a:buClr>
                <a:srgbClr val="360F3C"/>
              </a:buClr>
              <a:buSzTx/>
              <a:buFont typeface="Wingdings" panose="05000000000000000000" pitchFamily="2" charset="2"/>
              <a:buChar char="ü"/>
              <a:tabLst/>
              <a:defRPr/>
            </a:pPr>
            <a:r>
              <a:rPr kumimoji="0" lang="en-AU" sz="1800" b="0" i="0" u="none" strike="noStrike" kern="1200" cap="none" spc="0" normalizeH="0" baseline="0" noProof="0" dirty="0">
                <a:ln>
                  <a:noFill/>
                </a:ln>
                <a:solidFill>
                  <a:srgbClr val="222324"/>
                </a:solidFill>
                <a:effectLst/>
                <a:uLnTx/>
                <a:uFillTx/>
                <a:latin typeface="Segoe UI Semilight"/>
                <a:ea typeface="+mn-ea"/>
                <a:cs typeface="+mn-cs"/>
              </a:rPr>
              <a:t>Ongoing </a:t>
            </a:r>
            <a:r>
              <a:rPr kumimoji="0" lang="en-AU" sz="1800" b="1" i="0" u="none" strike="noStrike" kern="1200" cap="none" spc="0" normalizeH="0" baseline="0" noProof="0" dirty="0">
                <a:ln>
                  <a:noFill/>
                </a:ln>
                <a:solidFill>
                  <a:srgbClr val="222324"/>
                </a:solidFill>
                <a:effectLst/>
                <a:uLnTx/>
                <a:uFillTx/>
                <a:latin typeface="Segoe UI Semilight"/>
                <a:ea typeface="+mn-ea"/>
                <a:cs typeface="+mn-cs"/>
              </a:rPr>
              <a:t>collaboration with industry and development of </a:t>
            </a:r>
            <a:r>
              <a:rPr kumimoji="0" lang="en-AU" sz="1800" b="0" i="0" u="none" strike="noStrike" kern="1200" cap="none" spc="0" normalizeH="0" baseline="0" noProof="0" dirty="0">
                <a:ln>
                  <a:noFill/>
                </a:ln>
                <a:solidFill>
                  <a:srgbClr val="222324"/>
                </a:solidFill>
                <a:effectLst/>
                <a:uLnTx/>
                <a:uFillTx/>
                <a:latin typeface="Segoe UI Semilight"/>
                <a:ea typeface="+mn-ea"/>
                <a:cs typeface="+mn-cs"/>
              </a:rPr>
              <a:t>operational visibility, forecast-ability and dispatchability of VPPs will be critical to ensuring efficient integration into the power system.</a:t>
            </a:r>
            <a:endParaRPr kumimoji="0" lang="en-AU" sz="1800" b="0" i="0" u="none" strike="noStrike" kern="1200" cap="none" spc="0" normalizeH="0" baseline="0" noProof="0" dirty="0">
              <a:ln>
                <a:noFill/>
              </a:ln>
              <a:solidFill>
                <a:srgbClr val="222324"/>
              </a:solidFill>
              <a:effectLst/>
              <a:uLnTx/>
              <a:uFillTx/>
              <a:latin typeface="Segoe UI Semilight"/>
              <a:ea typeface="+mn-ea"/>
              <a:cs typeface="Segoe UI Semilight"/>
            </a:endParaRPr>
          </a:p>
        </p:txBody>
      </p:sp>
    </p:spTree>
    <p:extLst>
      <p:ext uri="{BB962C8B-B14F-4D97-AF65-F5344CB8AC3E}">
        <p14:creationId xmlns:p14="http://schemas.microsoft.com/office/powerpoint/2010/main" val="946691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9ED18-784F-4A8D-B515-BEE447708439}"/>
              </a:ext>
            </a:extLst>
          </p:cNvPr>
          <p:cNvSpPr>
            <a:spLocks noGrp="1"/>
          </p:cNvSpPr>
          <p:nvPr>
            <p:ph type="title"/>
          </p:nvPr>
        </p:nvSpPr>
        <p:spPr>
          <a:xfrm>
            <a:off x="831850" y="507239"/>
            <a:ext cx="10515600" cy="1045988"/>
          </a:xfrm>
        </p:spPr>
        <p:txBody>
          <a:bodyPr/>
          <a:lstStyle/>
          <a:p>
            <a:r>
              <a:rPr lang="en-AU" dirty="0"/>
              <a:t>Next steps</a:t>
            </a:r>
          </a:p>
        </p:txBody>
      </p:sp>
      <p:sp>
        <p:nvSpPr>
          <p:cNvPr id="3" name="Text Placeholder 2">
            <a:extLst>
              <a:ext uri="{FF2B5EF4-FFF2-40B4-BE49-F238E27FC236}">
                <a16:creationId xmlns:a16="http://schemas.microsoft.com/office/drawing/2014/main" id="{7A73D4EE-340A-4884-87E9-2804B89C855C}"/>
              </a:ext>
            </a:extLst>
          </p:cNvPr>
          <p:cNvSpPr>
            <a:spLocks noGrp="1"/>
          </p:cNvSpPr>
          <p:nvPr>
            <p:ph type="body" idx="1"/>
          </p:nvPr>
        </p:nvSpPr>
        <p:spPr>
          <a:xfrm>
            <a:off x="831850" y="1653436"/>
            <a:ext cx="10515600" cy="3757807"/>
          </a:xfrm>
        </p:spPr>
        <p:txBody>
          <a:bodyPr>
            <a:normAutofit/>
          </a:bodyPr>
          <a:lstStyle/>
          <a:p>
            <a:pPr marL="342900" indent="-342900">
              <a:buFontTx/>
              <a:buChar char="-"/>
            </a:pPr>
            <a:r>
              <a:rPr lang="en-AU" dirty="0"/>
              <a:t>MASS consultation, conclude May 2021</a:t>
            </a:r>
          </a:p>
          <a:p>
            <a:pPr marL="342900" indent="-342900">
              <a:buFontTx/>
              <a:buChar char="-"/>
            </a:pPr>
            <a:r>
              <a:rPr lang="en-AU" dirty="0"/>
              <a:t>VPP Demonstration ends, 1 July 2021</a:t>
            </a:r>
          </a:p>
          <a:p>
            <a:pPr marL="342900" indent="-342900">
              <a:buFontTx/>
              <a:buChar char="-"/>
            </a:pPr>
            <a:r>
              <a:rPr lang="en-AU" dirty="0"/>
              <a:t>Consumer Insights Study Report, July 2021</a:t>
            </a:r>
          </a:p>
          <a:p>
            <a:pPr marL="342900" indent="-342900">
              <a:buFontTx/>
              <a:buChar char="-"/>
            </a:pPr>
            <a:r>
              <a:rPr lang="en-AU"/>
              <a:t>Knowledge </a:t>
            </a:r>
            <a:r>
              <a:rPr lang="en-AU" dirty="0"/>
              <a:t>Sharing Report #4, August 2021</a:t>
            </a:r>
          </a:p>
          <a:p>
            <a:pPr marL="342900" indent="-342900">
              <a:buFontTx/>
              <a:buChar char="-"/>
            </a:pPr>
            <a:r>
              <a:rPr lang="en-AU" dirty="0"/>
              <a:t>MASPS -&gt; DRSPs (24 October 2021)</a:t>
            </a:r>
          </a:p>
          <a:p>
            <a:endParaRPr lang="en-AU" dirty="0"/>
          </a:p>
        </p:txBody>
      </p:sp>
    </p:spTree>
    <p:extLst>
      <p:ext uri="{BB962C8B-B14F-4D97-AF65-F5344CB8AC3E}">
        <p14:creationId xmlns:p14="http://schemas.microsoft.com/office/powerpoint/2010/main" val="4178496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FD31EA-0B02-4F5E-9F04-B0BD413AB60D}"/>
              </a:ext>
            </a:extLst>
          </p:cNvPr>
          <p:cNvSpPr>
            <a:spLocks noGrp="1"/>
          </p:cNvSpPr>
          <p:nvPr>
            <p:ph type="title"/>
          </p:nvPr>
        </p:nvSpPr>
        <p:spPr>
          <a:xfrm>
            <a:off x="266400" y="457200"/>
            <a:ext cx="3315600" cy="2510444"/>
          </a:xfrm>
        </p:spPr>
        <p:txBody>
          <a:bodyPr/>
          <a:lstStyle/>
          <a:p>
            <a:r>
              <a:rPr lang="en-AU" dirty="0">
                <a:latin typeface="Calibri" panose="020F0502020204030204" pitchFamily="34" charset="0"/>
                <a:cs typeface="Calibri" panose="020F0502020204030204" pitchFamily="34" charset="0"/>
              </a:rPr>
              <a:t>AEMO Competition Law </a:t>
            </a:r>
            <a:br>
              <a:rPr lang="en-AU" dirty="0">
                <a:latin typeface="Calibri" panose="020F0502020204030204" pitchFamily="34" charset="0"/>
                <a:cs typeface="Calibri" panose="020F0502020204030204" pitchFamily="34" charset="0"/>
              </a:rPr>
            </a:br>
            <a:r>
              <a:rPr lang="en-AU" dirty="0">
                <a:latin typeface="Calibri" panose="020F0502020204030204" pitchFamily="34" charset="0"/>
                <a:cs typeface="Calibri" panose="020F0502020204030204" pitchFamily="34" charset="0"/>
              </a:rPr>
              <a:t>Meeting Protocol</a:t>
            </a:r>
            <a:endParaRPr lang="en-AU" dirty="0"/>
          </a:p>
        </p:txBody>
      </p:sp>
      <p:sp>
        <p:nvSpPr>
          <p:cNvPr id="5" name="Footer Placeholder 4">
            <a:extLst>
              <a:ext uri="{FF2B5EF4-FFF2-40B4-BE49-F238E27FC236}">
                <a16:creationId xmlns:a16="http://schemas.microsoft.com/office/drawing/2014/main" id="{B21EB03D-C474-4E9A-83EB-EEF1183FC596}"/>
              </a:ext>
            </a:extLst>
          </p:cNvPr>
          <p:cNvSpPr>
            <a:spLocks noGrp="1"/>
          </p:cNvSpPr>
          <p:nvPr>
            <p:ph type="ftr" sz="quarter" idx="11"/>
          </p:nvPr>
        </p:nvSpPr>
        <p:spPr/>
        <p:txBody>
          <a:bodyPr/>
          <a:lstStyle/>
          <a:p>
            <a:r>
              <a:rPr lang="en-AU" dirty="0">
                <a:latin typeface="Calibri" panose="020F0502020204030204" pitchFamily="34" charset="0"/>
                <a:cs typeface="Calibri" panose="020F0502020204030204" pitchFamily="34" charset="0"/>
              </a:rPr>
              <a:t>AEMO Competition Law – Meeting Protocol</a:t>
            </a:r>
            <a:endParaRPr lang="en-AU" dirty="0"/>
          </a:p>
        </p:txBody>
      </p:sp>
      <p:sp>
        <p:nvSpPr>
          <p:cNvPr id="6" name="Slide Number Placeholder 5">
            <a:extLst>
              <a:ext uri="{FF2B5EF4-FFF2-40B4-BE49-F238E27FC236}">
                <a16:creationId xmlns:a16="http://schemas.microsoft.com/office/drawing/2014/main" id="{962C179C-7C0B-4C6E-984B-3E659C1C1E7C}"/>
              </a:ext>
            </a:extLst>
          </p:cNvPr>
          <p:cNvSpPr>
            <a:spLocks noGrp="1"/>
          </p:cNvSpPr>
          <p:nvPr>
            <p:ph type="sldNum" sz="quarter" idx="12"/>
          </p:nvPr>
        </p:nvSpPr>
        <p:spPr/>
        <p:txBody>
          <a:bodyPr/>
          <a:lstStyle/>
          <a:p>
            <a:fld id="{4EC81F68-4976-451A-B2E9-79BCBD2F70CC}" type="slidenum">
              <a:rPr lang="en-AU" smtClean="0"/>
              <a:pPr/>
              <a:t>2</a:t>
            </a:fld>
            <a:endParaRPr lang="en-AU"/>
          </a:p>
        </p:txBody>
      </p:sp>
      <p:sp>
        <p:nvSpPr>
          <p:cNvPr id="13" name="Text Placeholder 12">
            <a:extLst>
              <a:ext uri="{FF2B5EF4-FFF2-40B4-BE49-F238E27FC236}">
                <a16:creationId xmlns:a16="http://schemas.microsoft.com/office/drawing/2014/main" id="{1E0A56E1-88E5-44F7-A23A-29E717150844}"/>
              </a:ext>
            </a:extLst>
          </p:cNvPr>
          <p:cNvSpPr>
            <a:spLocks noGrp="1"/>
          </p:cNvSpPr>
          <p:nvPr>
            <p:ph type="body" sz="quarter" idx="13"/>
          </p:nvPr>
        </p:nvSpPr>
        <p:spPr>
          <a:xfrm>
            <a:off x="4200000" y="136525"/>
            <a:ext cx="7725600" cy="6264276"/>
          </a:xfrm>
        </p:spPr>
        <p:txBody>
          <a:bodyPr>
            <a:noAutofit/>
          </a:bodyPr>
          <a:lstStyle/>
          <a:p>
            <a:pPr marL="0" indent="0">
              <a:buNone/>
            </a:pPr>
            <a:r>
              <a:rPr lang="en-AU" sz="1400" dirty="0">
                <a:latin typeface="Calibri" panose="020F0502020204030204" pitchFamily="34" charset="0"/>
                <a:cs typeface="Calibri" panose="020F0502020204030204" pitchFamily="34" charset="0"/>
              </a:rPr>
              <a:t>AEMO is committed to complying with all applicable laws, including the Competition and Consumer Act 2010 (CCA). In any dealings with AEMO regarding proposed reforms or other initiatives, all participants agree to adhere to the CCA at all times and to comply with this Protocol. Participants must arrange for their representatives to be briefed on competition law risks and obligations.</a:t>
            </a:r>
          </a:p>
          <a:p>
            <a:pPr marL="0" indent="0">
              <a:buNone/>
            </a:pPr>
            <a:r>
              <a:rPr lang="en-AU" sz="1400" dirty="0">
                <a:latin typeface="Calibri" panose="020F0502020204030204" pitchFamily="34" charset="0"/>
                <a:cs typeface="Calibri" panose="020F0502020204030204" pitchFamily="34" charset="0"/>
              </a:rPr>
              <a:t>Participants in AEMO discussions </a:t>
            </a:r>
            <a:r>
              <a:rPr lang="en-AU" sz="1400" b="1" dirty="0">
                <a:latin typeface="Calibri" panose="020F0502020204030204" pitchFamily="34" charset="0"/>
                <a:cs typeface="Calibri" panose="020F0502020204030204" pitchFamily="34" charset="0"/>
              </a:rPr>
              <a:t>must</a:t>
            </a:r>
            <a:r>
              <a:rPr lang="en-AU" sz="1400" dirty="0">
                <a:latin typeface="Calibri" panose="020F0502020204030204" pitchFamily="34" charset="0"/>
                <a:cs typeface="Calibri" panose="020F0502020204030204" pitchFamily="34" charset="0"/>
              </a:rPr>
              <a:t>: </a:t>
            </a:r>
          </a:p>
          <a:p>
            <a:pPr lvl="0"/>
            <a:r>
              <a:rPr lang="en-AU" sz="1400" dirty="0">
                <a:latin typeface="Calibri" panose="020F0502020204030204" pitchFamily="34" charset="0"/>
                <a:cs typeface="Calibri" panose="020F0502020204030204" pitchFamily="34" charset="0"/>
              </a:rPr>
              <a:t>Ensure that discussions are limited to the matters contemplated by the agenda for the discussion  </a:t>
            </a:r>
          </a:p>
          <a:p>
            <a:pPr lvl="0"/>
            <a:r>
              <a:rPr lang="en-AU" sz="1400" dirty="0">
                <a:latin typeface="Calibri" panose="020F0502020204030204" pitchFamily="34" charset="0"/>
                <a:cs typeface="Calibri" panose="020F0502020204030204" pitchFamily="34" charset="0"/>
              </a:rPr>
              <a:t>Make independent and unilateral decisions about their commercial positions and approach in relation to the matters under discussion with AEMO</a:t>
            </a:r>
          </a:p>
          <a:p>
            <a:pPr lvl="0"/>
            <a:r>
              <a:rPr lang="en-AU" sz="1400" dirty="0">
                <a:latin typeface="Calibri" panose="020F0502020204030204" pitchFamily="34" charset="0"/>
                <a:cs typeface="Calibri" panose="020F0502020204030204" pitchFamily="34" charset="0"/>
              </a:rPr>
              <a:t>Immediately and clearly raise an objection with AEMO or the Chair of the meeting if a matter is discussed that the participant is concerned may give rise to competition law risks or a breach of this Protocol</a:t>
            </a:r>
          </a:p>
          <a:p>
            <a:pPr marL="0" indent="0">
              <a:buNone/>
            </a:pPr>
            <a:r>
              <a:rPr lang="en-AU" sz="1400" dirty="0">
                <a:latin typeface="Calibri" panose="020F0502020204030204" pitchFamily="34" charset="0"/>
                <a:cs typeface="Calibri" panose="020F0502020204030204" pitchFamily="34" charset="0"/>
              </a:rPr>
              <a:t>Participants in AEMO meetings </a:t>
            </a:r>
            <a:r>
              <a:rPr lang="en-AU" sz="1400" b="1" dirty="0">
                <a:latin typeface="Calibri" panose="020F0502020204030204" pitchFamily="34" charset="0"/>
                <a:cs typeface="Calibri" panose="020F0502020204030204" pitchFamily="34" charset="0"/>
              </a:rPr>
              <a:t>must not</a:t>
            </a:r>
            <a:r>
              <a:rPr lang="en-AU" sz="1400" dirty="0">
                <a:latin typeface="Calibri" panose="020F0502020204030204" pitchFamily="34" charset="0"/>
                <a:cs typeface="Calibri" panose="020F0502020204030204" pitchFamily="34" charset="0"/>
              </a:rPr>
              <a:t> discuss or agree on the following topics:</a:t>
            </a:r>
          </a:p>
          <a:p>
            <a:pPr lvl="0"/>
            <a:r>
              <a:rPr lang="en-AU" sz="1400" dirty="0">
                <a:latin typeface="Calibri" panose="020F0502020204030204" pitchFamily="34" charset="0"/>
                <a:cs typeface="Calibri" panose="020F0502020204030204" pitchFamily="34" charset="0"/>
              </a:rPr>
              <a:t>Which customers they will supply or market to</a:t>
            </a:r>
          </a:p>
          <a:p>
            <a:pPr lvl="0"/>
            <a:r>
              <a:rPr lang="en-AU" sz="1400" dirty="0">
                <a:latin typeface="Calibri" panose="020F0502020204030204" pitchFamily="34" charset="0"/>
                <a:cs typeface="Calibri" panose="020F0502020204030204" pitchFamily="34" charset="0"/>
              </a:rPr>
              <a:t>The price or other terms at which Participants will supply</a:t>
            </a:r>
          </a:p>
          <a:p>
            <a:pPr lvl="0"/>
            <a:r>
              <a:rPr lang="en-AU" sz="1400" dirty="0">
                <a:latin typeface="Calibri" panose="020F0502020204030204" pitchFamily="34" charset="0"/>
                <a:cs typeface="Calibri" panose="020F0502020204030204" pitchFamily="34" charset="0"/>
              </a:rPr>
              <a:t>Bids or tenders, including the nature of a bid that a Participant intends to make or whether the Participant will participate in the bid</a:t>
            </a:r>
          </a:p>
          <a:p>
            <a:pPr lvl="0"/>
            <a:r>
              <a:rPr lang="en-AU" sz="1400" dirty="0">
                <a:latin typeface="Calibri" panose="020F0502020204030204" pitchFamily="34" charset="0"/>
                <a:cs typeface="Calibri" panose="020F0502020204030204" pitchFamily="34" charset="0"/>
              </a:rPr>
              <a:t>Which suppliers Participants will acquire from (or the price or other terms on which they acquire goods or services)</a:t>
            </a:r>
          </a:p>
          <a:p>
            <a:pPr lvl="0"/>
            <a:r>
              <a:rPr lang="en-AU" sz="1400" dirty="0">
                <a:latin typeface="Calibri" panose="020F0502020204030204" pitchFamily="34" charset="0"/>
                <a:cs typeface="Calibri" panose="020F0502020204030204" pitchFamily="34" charset="0"/>
              </a:rPr>
              <a:t>Refusing to supply a person or company access to any products, services or inputs they require</a:t>
            </a:r>
          </a:p>
          <a:p>
            <a:pPr marL="0" indent="0">
              <a:buNone/>
            </a:pPr>
            <a:endParaRPr lang="en-AU" sz="1200" dirty="0">
              <a:latin typeface="Calibri" panose="020F0502020204030204" pitchFamily="34" charset="0"/>
              <a:cs typeface="Calibri" panose="020F0502020204030204" pitchFamily="34" charset="0"/>
            </a:endParaRPr>
          </a:p>
          <a:p>
            <a:pPr marL="0" indent="0">
              <a:buNone/>
            </a:pPr>
            <a:r>
              <a:rPr lang="en-AU" sz="1200" dirty="0">
                <a:latin typeface="Calibri" panose="020F0502020204030204" pitchFamily="34" charset="0"/>
                <a:cs typeface="Calibri" panose="020F0502020204030204" pitchFamily="34" charset="0"/>
              </a:rPr>
              <a:t>Under no circumstances must Participants share Competitively Sensitive Information. Competitively Sensitive Information means confidential information relating to a Participant which if disclosed to a competitor could affect its current or future commercial strategies, such as pricing information, customer terms and conditions, supply terms and conditions, sales, marketing or procurement strategies, product development, margins, costs, capacity or production planning.</a:t>
            </a:r>
          </a:p>
        </p:txBody>
      </p:sp>
    </p:spTree>
    <p:extLst>
      <p:ext uri="{BB962C8B-B14F-4D97-AF65-F5344CB8AC3E}">
        <p14:creationId xmlns:p14="http://schemas.microsoft.com/office/powerpoint/2010/main" val="800341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117F1-D128-4576-9BAE-00C135E8EE38}"/>
              </a:ext>
            </a:extLst>
          </p:cNvPr>
          <p:cNvSpPr>
            <a:spLocks noGrp="1"/>
          </p:cNvSpPr>
          <p:nvPr>
            <p:ph type="title"/>
          </p:nvPr>
        </p:nvSpPr>
        <p:spPr>
          <a:xfrm>
            <a:off x="411872" y="529277"/>
            <a:ext cx="8882603" cy="1173297"/>
          </a:xfrm>
        </p:spPr>
        <p:txBody>
          <a:bodyPr anchor="ctr">
            <a:normAutofit fontScale="90000"/>
          </a:bodyPr>
          <a:lstStyle/>
          <a:p>
            <a:r>
              <a:rPr lang="en-AU" dirty="0">
                <a:latin typeface="Century Gothic (Headings)"/>
              </a:rPr>
              <a:t>Want to learn more?</a:t>
            </a:r>
            <a:br>
              <a:rPr lang="en-AU" sz="4000" dirty="0">
                <a:latin typeface="Century Gothic (Headings)"/>
              </a:rPr>
            </a:br>
            <a:endParaRPr lang="en-AU" sz="4000" dirty="0">
              <a:latin typeface="Century Gothic (Headings)"/>
            </a:endParaRPr>
          </a:p>
        </p:txBody>
      </p:sp>
      <p:sp>
        <p:nvSpPr>
          <p:cNvPr id="11" name="TextBox 10">
            <a:extLst>
              <a:ext uri="{FF2B5EF4-FFF2-40B4-BE49-F238E27FC236}">
                <a16:creationId xmlns:a16="http://schemas.microsoft.com/office/drawing/2014/main" id="{AA314F65-838B-456C-9FE7-F1DF60254BEE}"/>
              </a:ext>
            </a:extLst>
          </p:cNvPr>
          <p:cNvSpPr txBox="1"/>
          <p:nvPr/>
        </p:nvSpPr>
        <p:spPr>
          <a:xfrm>
            <a:off x="411872" y="1879478"/>
            <a:ext cx="10765982" cy="386259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2000" b="1" i="0" u="none" strike="noStrike" kern="1200" cap="none" spc="0" normalizeH="0" baseline="0" noProof="0" dirty="0">
                <a:ln>
                  <a:noFill/>
                </a:ln>
                <a:solidFill>
                  <a:srgbClr val="222324"/>
                </a:solidFill>
                <a:effectLst/>
                <a:uLnTx/>
                <a:uFillTx/>
                <a:latin typeface="Segoe UI Semilight"/>
                <a:ea typeface="+mn-ea"/>
                <a:cs typeface="+mn-cs"/>
              </a:rPr>
              <a:t>Wealth of documentation on AEMO’s website:</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222324"/>
                </a:solidFill>
                <a:effectLst/>
                <a:uLnTx/>
                <a:uFillTx/>
                <a:latin typeface="Segoe UI Semilight"/>
                <a:ea typeface="+mn-ea"/>
                <a:cs typeface="+mn-cs"/>
                <a:hlinkClick r:id="rId3">
                  <a:extLst>
                    <a:ext uri="{A12FA001-AC4F-418D-AE19-62706E023703}">
                      <ahyp:hlinkClr xmlns:ahyp="http://schemas.microsoft.com/office/drawing/2018/hyperlinkcolor" val="tx"/>
                    </a:ext>
                  </a:extLst>
                </a:hlinkClick>
              </a:rPr>
              <a:t>VPP website</a:t>
            </a:r>
            <a:endParaRPr kumimoji="0" lang="en-AU" sz="2000" b="0" i="0" u="none" strike="noStrike" kern="1200" cap="none" spc="0" normalizeH="0" baseline="0" noProof="0" dirty="0">
              <a:ln>
                <a:noFill/>
              </a:ln>
              <a:solidFill>
                <a:srgbClr val="222324"/>
              </a:solidFill>
              <a:effectLst/>
              <a:uLnTx/>
              <a:uFillTx/>
              <a:latin typeface="Segoe UI Semilight"/>
              <a:ea typeface="+mn-ea"/>
              <a:cs typeface="+mn-cs"/>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222324"/>
                </a:solidFill>
                <a:effectLst/>
                <a:uLnTx/>
                <a:uFillTx/>
                <a:latin typeface="Segoe UI Semilight"/>
                <a:ea typeface="+mn-ea"/>
                <a:cs typeface="+mn-cs"/>
                <a:hlinkClick r:id="" action="ppaction://noaction">
                  <a:extLst>
                    <a:ext uri="{A12FA001-AC4F-418D-AE19-62706E023703}">
                      <ahyp:hlinkClr xmlns:ahyp="http://schemas.microsoft.com/office/drawing/2018/hyperlinkcolor" val="tx"/>
                    </a:ext>
                  </a:extLst>
                </a:hlinkClick>
              </a:rPr>
              <a:t>VPP Demo Final Design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222324"/>
                </a:solidFill>
                <a:effectLst/>
                <a:uLnTx/>
                <a:uFillTx/>
                <a:latin typeface="Segoe UI Semilight"/>
                <a:ea typeface="+mn-ea"/>
                <a:cs typeface="+mn-cs"/>
                <a:hlinkClick r:id="" action="ppaction://noaction">
                  <a:extLst>
                    <a:ext uri="{A12FA001-AC4F-418D-AE19-62706E023703}">
                      <ahyp:hlinkClr xmlns:ahyp="http://schemas.microsoft.com/office/drawing/2018/hyperlinkcolor" val="tx"/>
                    </a:ext>
                  </a:extLst>
                </a:hlinkClick>
              </a:rPr>
              <a:t>VPP Demo FCAS spec.</a:t>
            </a:r>
            <a:endParaRPr kumimoji="0" lang="en-AU" sz="2000" b="0" i="0" u="none" strike="noStrike" kern="1200" cap="none" spc="0" normalizeH="0" baseline="0" noProof="0" dirty="0">
              <a:ln>
                <a:noFill/>
              </a:ln>
              <a:solidFill>
                <a:srgbClr val="222324"/>
              </a:solidFill>
              <a:effectLst/>
              <a:uLnTx/>
              <a:uFillTx/>
              <a:latin typeface="Segoe UI Semilight"/>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222324"/>
                </a:solidFill>
                <a:effectLst/>
                <a:uLnTx/>
                <a:uFillTx/>
                <a:latin typeface="Segoe UI Semilight"/>
                <a:ea typeface="+mn-ea"/>
                <a:cs typeface="+mn-cs"/>
                <a:hlinkClick r:id="rId4">
                  <a:extLst>
                    <a:ext uri="{A12FA001-AC4F-418D-AE19-62706E023703}">
                      <ahyp:hlinkClr xmlns:ahyp="http://schemas.microsoft.com/office/drawing/2018/hyperlinkcolor" val="tx"/>
                    </a:ext>
                  </a:extLst>
                </a:hlinkClick>
              </a:rPr>
              <a:t>VPP Demo Data spec.</a:t>
            </a:r>
            <a:endParaRPr kumimoji="0" lang="en-AU" sz="2000" b="0" i="0" u="none" strike="noStrike" kern="1200" cap="none" spc="0" normalizeH="0" baseline="0" noProof="0" dirty="0">
              <a:ln>
                <a:noFill/>
              </a:ln>
              <a:solidFill>
                <a:srgbClr val="222324"/>
              </a:solidFill>
              <a:effectLst/>
              <a:uLnTx/>
              <a:uFillTx/>
              <a:latin typeface="Segoe UI Semilight"/>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AU" sz="2000" b="0" i="0" u="none" strike="noStrike" kern="1200" cap="none" spc="0" normalizeH="0" baseline="0" noProof="0" dirty="0">
              <a:ln>
                <a:noFill/>
              </a:ln>
              <a:solidFill>
                <a:srgbClr val="222324"/>
              </a:solidFill>
              <a:effectLst/>
              <a:uLnTx/>
              <a:uFillTx/>
              <a:latin typeface="Segoe UI Semilight"/>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222324"/>
                </a:solidFill>
                <a:effectLst/>
                <a:uLnTx/>
                <a:uFillTx/>
                <a:latin typeface="Segoe UI Semilight"/>
                <a:ea typeface="+mn-ea"/>
                <a:cs typeface="+mn-cs"/>
                <a:hlinkClick r:id="rId5"/>
              </a:rPr>
              <a:t>Knowledge Sharing stage 1</a:t>
            </a:r>
            <a:endParaRPr kumimoji="0" lang="en-AU" sz="2000" b="0" i="0" u="none" strike="noStrike" kern="1200" cap="none" spc="0" normalizeH="0" baseline="0" noProof="0" dirty="0">
              <a:ln>
                <a:noFill/>
              </a:ln>
              <a:solidFill>
                <a:srgbClr val="222324"/>
              </a:solidFill>
              <a:effectLst/>
              <a:uLnTx/>
              <a:uFillTx/>
              <a:latin typeface="Segoe UI Semilight"/>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222324"/>
                </a:solidFill>
                <a:effectLst/>
                <a:uLnTx/>
                <a:uFillTx/>
                <a:latin typeface="Segoe UI Semilight"/>
                <a:ea typeface="+mn-ea"/>
                <a:cs typeface="+mn-cs"/>
                <a:hlinkClick r:id="rId6"/>
              </a:rPr>
              <a:t>Knowledge Sharing stage 2</a:t>
            </a:r>
            <a:endParaRPr kumimoji="0" lang="en-AU" sz="2000" b="0" i="0" u="none" strike="noStrike" kern="1200" cap="none" spc="0" normalizeH="0" baseline="0" noProof="0" dirty="0">
              <a:ln>
                <a:noFill/>
              </a:ln>
              <a:solidFill>
                <a:srgbClr val="222324"/>
              </a:solidFill>
              <a:effectLst/>
              <a:uLnTx/>
              <a:uFillTx/>
              <a:latin typeface="Segoe UI Semilight"/>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222324"/>
                </a:solidFill>
                <a:effectLst/>
                <a:uLnTx/>
                <a:uFillTx/>
                <a:latin typeface="Segoe UI Semilight"/>
                <a:ea typeface="+mn-ea"/>
                <a:cs typeface="+mn-cs"/>
                <a:hlinkClick r:id="rId7"/>
              </a:rPr>
              <a:t>Knowledge Sharing stage 3</a:t>
            </a:r>
            <a:endParaRPr kumimoji="0" lang="en-AU" sz="2000" b="0" i="0" u="none" strike="noStrike" kern="1200" cap="none" spc="0" normalizeH="0" baseline="0" noProof="0" dirty="0">
              <a:ln>
                <a:noFill/>
              </a:ln>
              <a:solidFill>
                <a:srgbClr val="222324"/>
              </a:solidFill>
              <a:effectLst/>
              <a:uLnTx/>
              <a:uFillTx/>
              <a:latin typeface="Segoe UI Semilight"/>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222324"/>
                </a:solidFill>
                <a:effectLst/>
                <a:uLnTx/>
                <a:uFillTx/>
                <a:latin typeface="Segoe UI Semilight"/>
                <a:ea typeface="+mn-ea"/>
                <a:cs typeface="+mn-cs"/>
                <a:hlinkClick r:id="rId8"/>
              </a:rPr>
              <a:t>Consumer insights study interim report</a:t>
            </a:r>
            <a:endParaRPr kumimoji="0" lang="en-AU" sz="2000" b="0" i="0" u="none" strike="noStrike" kern="1200" cap="none" spc="0" normalizeH="0" baseline="0" noProof="0" dirty="0">
              <a:ln>
                <a:noFill/>
              </a:ln>
              <a:solidFill>
                <a:srgbClr val="222324"/>
              </a:solidFill>
              <a:effectLst/>
              <a:uLnTx/>
              <a:uFillTx/>
              <a:latin typeface="Segoe UI Semilight"/>
              <a:ea typeface="+mn-ea"/>
              <a:cs typeface="+mn-cs"/>
            </a:endParaRPr>
          </a:p>
        </p:txBody>
      </p:sp>
    </p:spTree>
    <p:extLst>
      <p:ext uri="{BB962C8B-B14F-4D97-AF65-F5344CB8AC3E}">
        <p14:creationId xmlns:p14="http://schemas.microsoft.com/office/powerpoint/2010/main" val="4102040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2C5AD-84AB-41D2-B30F-5AD4AA41F410}"/>
              </a:ext>
            </a:extLst>
          </p:cNvPr>
          <p:cNvSpPr>
            <a:spLocks noGrp="1"/>
          </p:cNvSpPr>
          <p:nvPr>
            <p:ph type="title"/>
          </p:nvPr>
        </p:nvSpPr>
        <p:spPr>
          <a:xfrm>
            <a:off x="831850" y="1709738"/>
            <a:ext cx="10515600" cy="2852737"/>
          </a:xfrm>
        </p:spPr>
        <p:txBody>
          <a:bodyPr/>
          <a:lstStyle/>
          <a:p>
            <a:r>
              <a:rPr lang="en-AU" dirty="0"/>
              <a:t>Questions?</a:t>
            </a:r>
          </a:p>
        </p:txBody>
      </p:sp>
    </p:spTree>
    <p:extLst>
      <p:ext uri="{BB962C8B-B14F-4D97-AF65-F5344CB8AC3E}">
        <p14:creationId xmlns:p14="http://schemas.microsoft.com/office/powerpoint/2010/main" val="1993056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E9904-1AEE-4023-B397-235C20188D83}"/>
              </a:ext>
            </a:extLst>
          </p:cNvPr>
          <p:cNvSpPr>
            <a:spLocks noGrp="1"/>
          </p:cNvSpPr>
          <p:nvPr>
            <p:ph type="title"/>
          </p:nvPr>
        </p:nvSpPr>
        <p:spPr/>
        <p:txBody>
          <a:bodyPr/>
          <a:lstStyle/>
          <a:p>
            <a:r>
              <a:rPr lang="en-AU" dirty="0"/>
              <a:t>Break – 5 minutes </a:t>
            </a:r>
          </a:p>
        </p:txBody>
      </p:sp>
      <p:pic>
        <p:nvPicPr>
          <p:cNvPr id="3" name="Picture 2">
            <a:extLst>
              <a:ext uri="{FF2B5EF4-FFF2-40B4-BE49-F238E27FC236}">
                <a16:creationId xmlns:a16="http://schemas.microsoft.com/office/drawing/2014/main" id="{F52055C7-3B67-4ECC-A7A9-9F0B1AC8C690}"/>
              </a:ext>
            </a:extLst>
          </p:cNvPr>
          <p:cNvPicPr>
            <a:picLocks noChangeAspect="1"/>
          </p:cNvPicPr>
          <p:nvPr/>
        </p:nvPicPr>
        <p:blipFill>
          <a:blip r:embed="rId2"/>
          <a:stretch>
            <a:fillRect/>
          </a:stretch>
        </p:blipFill>
        <p:spPr>
          <a:xfrm>
            <a:off x="1254077" y="1610435"/>
            <a:ext cx="8043081" cy="4176215"/>
          </a:xfrm>
          <a:prstGeom prst="rect">
            <a:avLst/>
          </a:prstGeom>
        </p:spPr>
      </p:pic>
    </p:spTree>
    <p:extLst>
      <p:ext uri="{BB962C8B-B14F-4D97-AF65-F5344CB8AC3E}">
        <p14:creationId xmlns:p14="http://schemas.microsoft.com/office/powerpoint/2010/main" val="4226373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001B86-1443-47EC-B6DC-846CE4E471CE}"/>
              </a:ext>
            </a:extLst>
          </p:cNvPr>
          <p:cNvSpPr>
            <a:spLocks noGrp="1"/>
          </p:cNvSpPr>
          <p:nvPr>
            <p:ph type="ctrTitle"/>
          </p:nvPr>
        </p:nvSpPr>
        <p:spPr>
          <a:xfrm>
            <a:off x="838800" y="2350800"/>
            <a:ext cx="10489600" cy="2387600"/>
          </a:xfrm>
        </p:spPr>
        <p:txBody>
          <a:bodyPr/>
          <a:lstStyle/>
          <a:p>
            <a:r>
              <a:rPr lang="en-AU" dirty="0"/>
              <a:t>Quarterly Energy Dynamics</a:t>
            </a:r>
            <a:br>
              <a:rPr lang="en-AU" dirty="0"/>
            </a:br>
            <a:r>
              <a:rPr lang="en-AU" dirty="0"/>
              <a:t>Q4 2020</a:t>
            </a:r>
          </a:p>
        </p:txBody>
      </p:sp>
      <p:sp>
        <p:nvSpPr>
          <p:cNvPr id="5" name="Subtitle 4">
            <a:extLst>
              <a:ext uri="{FF2B5EF4-FFF2-40B4-BE49-F238E27FC236}">
                <a16:creationId xmlns:a16="http://schemas.microsoft.com/office/drawing/2014/main" id="{8C1BF767-69BB-4556-9D40-83E020974227}"/>
              </a:ext>
            </a:extLst>
          </p:cNvPr>
          <p:cNvSpPr>
            <a:spLocks noGrp="1"/>
          </p:cNvSpPr>
          <p:nvPr>
            <p:ph type="subTitle" idx="1"/>
          </p:nvPr>
        </p:nvSpPr>
        <p:spPr/>
        <p:txBody>
          <a:bodyPr/>
          <a:lstStyle/>
          <a:p>
            <a:r>
              <a:rPr lang="en-AU"/>
              <a:t>Market Insights</a:t>
            </a:r>
            <a:endParaRPr lang="en-AU" dirty="0"/>
          </a:p>
        </p:txBody>
      </p:sp>
    </p:spTree>
    <p:extLst>
      <p:ext uri="{BB962C8B-B14F-4D97-AF65-F5344CB8AC3E}">
        <p14:creationId xmlns:p14="http://schemas.microsoft.com/office/powerpoint/2010/main" val="1865525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hart 24">
            <a:extLst>
              <a:ext uri="{FF2B5EF4-FFF2-40B4-BE49-F238E27FC236}">
                <a16:creationId xmlns:a16="http://schemas.microsoft.com/office/drawing/2014/main" id="{28558B0B-1296-46C8-874D-2A026F442E17}"/>
              </a:ext>
            </a:extLst>
          </p:cNvPr>
          <p:cNvGraphicFramePr/>
          <p:nvPr/>
        </p:nvGraphicFramePr>
        <p:xfrm>
          <a:off x="340632" y="2045959"/>
          <a:ext cx="5759450" cy="45262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a:extLst>
              <a:ext uri="{FF2B5EF4-FFF2-40B4-BE49-F238E27FC236}">
                <a16:creationId xmlns:a16="http://schemas.microsoft.com/office/drawing/2014/main" id="{D3F05284-025B-498A-99FE-7CD006AD5D5C}"/>
              </a:ext>
            </a:extLst>
          </p:cNvPr>
          <p:cNvGraphicFramePr/>
          <p:nvPr/>
        </p:nvGraphicFramePr>
        <p:xfrm>
          <a:off x="6314543" y="1963758"/>
          <a:ext cx="5628639" cy="22381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a:extLst>
              <a:ext uri="{FF2B5EF4-FFF2-40B4-BE49-F238E27FC236}">
                <a16:creationId xmlns:a16="http://schemas.microsoft.com/office/drawing/2014/main" id="{5F4AE31F-41D3-43C1-B3B0-70476A088E54}"/>
              </a:ext>
            </a:extLst>
          </p:cNvPr>
          <p:cNvGraphicFramePr/>
          <p:nvPr/>
        </p:nvGraphicFramePr>
        <p:xfrm>
          <a:off x="6314544" y="4246671"/>
          <a:ext cx="5628640" cy="2238105"/>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a:extLst>
              <a:ext uri="{FF2B5EF4-FFF2-40B4-BE49-F238E27FC236}">
                <a16:creationId xmlns:a16="http://schemas.microsoft.com/office/drawing/2014/main" id="{EAB931AF-E38F-4CBB-99D0-77B07A6DF2DA}"/>
              </a:ext>
            </a:extLst>
          </p:cNvPr>
          <p:cNvSpPr>
            <a:spLocks noGrp="1"/>
          </p:cNvSpPr>
          <p:nvPr>
            <p:ph type="title"/>
          </p:nvPr>
        </p:nvSpPr>
        <p:spPr>
          <a:xfrm>
            <a:off x="235528" y="136525"/>
            <a:ext cx="8877992" cy="1189039"/>
          </a:xfrm>
        </p:spPr>
        <p:txBody>
          <a:bodyPr>
            <a:normAutofit/>
          </a:bodyPr>
          <a:lstStyle/>
          <a:p>
            <a:r>
              <a:rPr lang="en-AU" sz="4200"/>
              <a:t>Electricity demand plunges in Q4</a:t>
            </a:r>
          </a:p>
        </p:txBody>
      </p:sp>
      <p:graphicFrame>
        <p:nvGraphicFramePr>
          <p:cNvPr id="13" name="Table 5">
            <a:extLst>
              <a:ext uri="{FF2B5EF4-FFF2-40B4-BE49-F238E27FC236}">
                <a16:creationId xmlns:a16="http://schemas.microsoft.com/office/drawing/2014/main" id="{D273B897-FB9C-47C8-816C-A9026D7D4991}"/>
              </a:ext>
            </a:extLst>
          </p:cNvPr>
          <p:cNvGraphicFramePr>
            <a:graphicFrameLocks noGrp="1"/>
          </p:cNvGraphicFramePr>
          <p:nvPr/>
        </p:nvGraphicFramePr>
        <p:xfrm>
          <a:off x="638543" y="1468102"/>
          <a:ext cx="5457457" cy="687638"/>
        </p:xfrm>
        <a:graphic>
          <a:graphicData uri="http://schemas.openxmlformats.org/drawingml/2006/table">
            <a:tbl>
              <a:tblPr>
                <a:tableStyleId>{2D5ABB26-0587-4C30-8999-92F81FD0307C}</a:tableStyleId>
              </a:tblPr>
              <a:tblGrid>
                <a:gridCol w="5457457">
                  <a:extLst>
                    <a:ext uri="{9D8B030D-6E8A-4147-A177-3AD203B41FA5}">
                      <a16:colId xmlns:a16="http://schemas.microsoft.com/office/drawing/2014/main" val="20000"/>
                    </a:ext>
                  </a:extLst>
                </a:gridCol>
              </a:tblGrid>
              <a:tr h="68763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2000" b="1" kern="1200">
                          <a:solidFill>
                            <a:schemeClr val="accent2"/>
                          </a:solidFill>
                          <a:effectLst/>
                          <a:latin typeface="+mn-lt"/>
                          <a:ea typeface="+mn-ea"/>
                          <a:cs typeface="+mn-cs"/>
                        </a:rPr>
                        <a:t>Lowest average NEM demand since Q4 2001</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20" name="Table 5">
            <a:extLst>
              <a:ext uri="{FF2B5EF4-FFF2-40B4-BE49-F238E27FC236}">
                <a16:creationId xmlns:a16="http://schemas.microsoft.com/office/drawing/2014/main" id="{6ABEAD12-A4F9-44C4-A04B-B667B3289460}"/>
              </a:ext>
            </a:extLst>
          </p:cNvPr>
          <p:cNvGraphicFramePr>
            <a:graphicFrameLocks noGrp="1"/>
          </p:cNvGraphicFramePr>
          <p:nvPr/>
        </p:nvGraphicFramePr>
        <p:xfrm>
          <a:off x="6466732" y="1479330"/>
          <a:ext cx="5725268" cy="396240"/>
        </p:xfrm>
        <a:graphic>
          <a:graphicData uri="http://schemas.openxmlformats.org/drawingml/2006/table">
            <a:tbl>
              <a:tblPr>
                <a:tableStyleId>{2D5ABB26-0587-4C30-8999-92F81FD0307C}</a:tableStyleId>
              </a:tblPr>
              <a:tblGrid>
                <a:gridCol w="5725268">
                  <a:extLst>
                    <a:ext uri="{9D8B030D-6E8A-4147-A177-3AD203B41FA5}">
                      <a16:colId xmlns:a16="http://schemas.microsoft.com/office/drawing/2014/main" val="20000"/>
                    </a:ext>
                  </a:extLst>
                </a:gridCol>
              </a:tblGrid>
              <a:tr h="36876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2000" b="1" kern="1200">
                          <a:solidFill>
                            <a:schemeClr val="accent2"/>
                          </a:solidFill>
                          <a:effectLst/>
                          <a:latin typeface="+mn-lt"/>
                          <a:ea typeface="+mn-ea"/>
                          <a:cs typeface="+mn-cs"/>
                        </a:rPr>
                        <a:t>New minimum demand records in SA &amp; VIC</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7" name="TextBox 16">
            <a:extLst>
              <a:ext uri="{FF2B5EF4-FFF2-40B4-BE49-F238E27FC236}">
                <a16:creationId xmlns:a16="http://schemas.microsoft.com/office/drawing/2014/main" id="{52C46CD9-35E2-4339-9A7B-FCB6C249A236}"/>
              </a:ext>
            </a:extLst>
          </p:cNvPr>
          <p:cNvSpPr txBox="1"/>
          <p:nvPr/>
        </p:nvSpPr>
        <p:spPr>
          <a:xfrm>
            <a:off x="2222764" y="4815232"/>
            <a:ext cx="3412926" cy="892552"/>
          </a:xfrm>
          <a:prstGeom prst="rect">
            <a:avLst/>
          </a:prstGeom>
          <a:solidFill>
            <a:schemeClr val="accent4">
              <a:lumMod val="20000"/>
              <a:lumOff val="80000"/>
            </a:schemeClr>
          </a:solidFill>
          <a:ln>
            <a:noFill/>
          </a:ln>
        </p:spPr>
        <p:txBody>
          <a:bodyPr wrap="square" rtlCol="0">
            <a:spAutoFit/>
          </a:bodyPr>
          <a:lstStyle>
            <a:defPPr>
              <a:defRPr lang="en-US"/>
            </a:defPPr>
            <a:lvl1pPr indent="0">
              <a:buFont typeface="+mj-lt"/>
              <a:buNone/>
              <a:defRPr sz="1200">
                <a:latin typeface="Gill Sans Nova" panose="020B0604020202020204" pitchFamily="34" charset="0"/>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AU" sz="1300" b="1" i="0" u="none" strike="noStrike" kern="1200" cap="none" spc="0" normalizeH="0" baseline="0" noProof="0">
                <a:ln>
                  <a:noFill/>
                </a:ln>
                <a:solidFill>
                  <a:srgbClr val="222324"/>
                </a:solidFill>
                <a:effectLst/>
                <a:uLnTx/>
                <a:uFillTx/>
                <a:latin typeface="Gill Sans Nova" panose="020B0604020202020204" pitchFamily="34" charset="0"/>
                <a:ea typeface="+mn-ea"/>
                <a:cs typeface="Aharoni" panose="02010803020104030203" pitchFamily="2" charset="-79"/>
              </a:rPr>
              <a:t>Drivers: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1300" b="0" i="0" u="none" strike="noStrike" kern="1200" cap="none" spc="0" normalizeH="0" baseline="0" noProof="0">
                <a:ln>
                  <a:noFill/>
                </a:ln>
                <a:solidFill>
                  <a:srgbClr val="222324"/>
                </a:solidFill>
                <a:effectLst/>
                <a:uLnTx/>
                <a:uFillTx/>
                <a:latin typeface="Gill Sans Nova" panose="020B0604020202020204" pitchFamily="34" charset="0"/>
                <a:ea typeface="+mn-ea"/>
                <a:cs typeface="Aharoni" panose="02010803020104030203" pitchFamily="2" charset="-79"/>
              </a:rPr>
              <a:t>Record uptake of distributed PV in 2020</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1300" b="0" i="0" u="none" strike="noStrike" kern="1200" cap="none" spc="0" normalizeH="0" baseline="0" noProof="0">
                <a:ln>
                  <a:noFill/>
                </a:ln>
                <a:solidFill>
                  <a:srgbClr val="222324"/>
                </a:solidFill>
                <a:effectLst/>
                <a:uLnTx/>
                <a:uFillTx/>
                <a:latin typeface="Gill Sans Nova" panose="020B0604020202020204" pitchFamily="34" charset="0"/>
                <a:ea typeface="+mn-ea"/>
                <a:cs typeface="Aharoni" panose="02010803020104030203" pitchFamily="2" charset="-79"/>
              </a:rPr>
              <a:t>Mild Q4 weather conditions (cooling degree days down 41%)</a:t>
            </a:r>
          </a:p>
        </p:txBody>
      </p:sp>
      <p:sp>
        <p:nvSpPr>
          <p:cNvPr id="18" name="Arrow: Right 17">
            <a:extLst>
              <a:ext uri="{FF2B5EF4-FFF2-40B4-BE49-F238E27FC236}">
                <a16:creationId xmlns:a16="http://schemas.microsoft.com/office/drawing/2014/main" id="{E078A13A-AE9C-4819-9831-09030CA636E6}"/>
              </a:ext>
            </a:extLst>
          </p:cNvPr>
          <p:cNvSpPr/>
          <p:nvPr/>
        </p:nvSpPr>
        <p:spPr>
          <a:xfrm rot="2518770">
            <a:off x="3338929" y="3347601"/>
            <a:ext cx="3057095" cy="275770"/>
          </a:xfrm>
          <a:prstGeom prst="rightArrow">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 name="TextBox 2">
            <a:extLst>
              <a:ext uri="{FF2B5EF4-FFF2-40B4-BE49-F238E27FC236}">
                <a16:creationId xmlns:a16="http://schemas.microsoft.com/office/drawing/2014/main" id="{5320D697-FDDD-4420-9D6F-348D89E15335}"/>
              </a:ext>
            </a:extLst>
          </p:cNvPr>
          <p:cNvSpPr txBox="1"/>
          <p:nvPr/>
        </p:nvSpPr>
        <p:spPr>
          <a:xfrm>
            <a:off x="10590244" y="4675523"/>
            <a:ext cx="1384452" cy="461665"/>
          </a:xfrm>
          <a:prstGeom prst="rect">
            <a:avLst/>
          </a:prstGeom>
          <a:solidFill>
            <a:schemeClr val="accent4">
              <a:lumMod val="20000"/>
              <a:lumOff val="8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222324"/>
                </a:solidFill>
                <a:effectLst/>
                <a:uLnTx/>
                <a:uFillTx/>
                <a:latin typeface="Gill Sans Nova" panose="020B0604020202020204"/>
                <a:ea typeface="+mn-ea"/>
                <a:cs typeface="+mn-cs"/>
              </a:rPr>
              <a:t>300 MW on Sunday 11 Oct 20</a:t>
            </a:r>
          </a:p>
        </p:txBody>
      </p:sp>
      <p:sp>
        <p:nvSpPr>
          <p:cNvPr id="15" name="TextBox 14">
            <a:extLst>
              <a:ext uri="{FF2B5EF4-FFF2-40B4-BE49-F238E27FC236}">
                <a16:creationId xmlns:a16="http://schemas.microsoft.com/office/drawing/2014/main" id="{A70674CD-B9DF-4733-B5C7-E79EB3BA3BA0}"/>
              </a:ext>
            </a:extLst>
          </p:cNvPr>
          <p:cNvSpPr txBox="1"/>
          <p:nvPr/>
        </p:nvSpPr>
        <p:spPr>
          <a:xfrm>
            <a:off x="10005320" y="3044714"/>
            <a:ext cx="1169848" cy="461665"/>
          </a:xfrm>
          <a:prstGeom prst="rect">
            <a:avLst/>
          </a:prstGeom>
          <a:solidFill>
            <a:schemeClr val="accent4">
              <a:lumMod val="20000"/>
              <a:lumOff val="8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222324"/>
                </a:solidFill>
                <a:effectLst/>
                <a:uLnTx/>
                <a:uFillTx/>
                <a:latin typeface="Gill Sans Nova" panose="020B0604020202020204"/>
                <a:ea typeface="+mn-ea"/>
                <a:cs typeface="+mn-cs"/>
              </a:rPr>
              <a:t>2,529 MW on Christmas Day</a:t>
            </a:r>
          </a:p>
        </p:txBody>
      </p:sp>
    </p:spTree>
    <p:extLst>
      <p:ext uri="{BB962C8B-B14F-4D97-AF65-F5344CB8AC3E}">
        <p14:creationId xmlns:p14="http://schemas.microsoft.com/office/powerpoint/2010/main" val="2494696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A35D7653-7813-4887-911E-62F5BE3130F8}"/>
              </a:ext>
            </a:extLst>
          </p:cNvPr>
          <p:cNvGraphicFramePr>
            <a:graphicFrameLocks/>
          </p:cNvGraphicFramePr>
          <p:nvPr/>
        </p:nvGraphicFramePr>
        <p:xfrm>
          <a:off x="235528" y="1964034"/>
          <a:ext cx="576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AB931AF-E38F-4CBB-99D0-77B07A6DF2DA}"/>
              </a:ext>
            </a:extLst>
          </p:cNvPr>
          <p:cNvSpPr>
            <a:spLocks noGrp="1"/>
          </p:cNvSpPr>
          <p:nvPr>
            <p:ph type="title"/>
          </p:nvPr>
        </p:nvSpPr>
        <p:spPr>
          <a:xfrm>
            <a:off x="235528" y="136525"/>
            <a:ext cx="10808392" cy="1189039"/>
          </a:xfrm>
        </p:spPr>
        <p:txBody>
          <a:bodyPr>
            <a:normAutofit fontScale="90000"/>
          </a:bodyPr>
          <a:lstStyle/>
          <a:p>
            <a:r>
              <a:rPr lang="en-AU" sz="4200"/>
              <a:t>Mixed results for wholesale electricity prices</a:t>
            </a:r>
          </a:p>
        </p:txBody>
      </p:sp>
      <p:sp>
        <p:nvSpPr>
          <p:cNvPr id="6" name="Slide Number Placeholder 5">
            <a:extLst>
              <a:ext uri="{FF2B5EF4-FFF2-40B4-BE49-F238E27FC236}">
                <a16:creationId xmlns:a16="http://schemas.microsoft.com/office/drawing/2014/main" id="{C03465CF-94CC-48DA-A9F9-C442C67EE6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1200" b="0" i="0" u="none" strike="noStrike" kern="1200" cap="none" spc="0" normalizeH="0" baseline="0" noProof="0" smtClean="0">
                <a:ln>
                  <a:noFill/>
                </a:ln>
                <a:solidFill>
                  <a:srgbClr val="222324">
                    <a:tint val="75000"/>
                  </a:srgbClr>
                </a:solidFill>
                <a:effectLst/>
                <a:uLnTx/>
                <a:uFillTx/>
                <a:latin typeface="Segoe UI Semi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srgbClr val="222324">
                  <a:tint val="75000"/>
                </a:srgbClr>
              </a:solidFill>
              <a:effectLst/>
              <a:uLnTx/>
              <a:uFillTx/>
              <a:latin typeface="Segoe UI Semilight"/>
              <a:ea typeface="+mn-ea"/>
              <a:cs typeface="+mn-cs"/>
            </a:endParaRPr>
          </a:p>
        </p:txBody>
      </p:sp>
      <p:graphicFrame>
        <p:nvGraphicFramePr>
          <p:cNvPr id="13" name="Table 5">
            <a:extLst>
              <a:ext uri="{FF2B5EF4-FFF2-40B4-BE49-F238E27FC236}">
                <a16:creationId xmlns:a16="http://schemas.microsoft.com/office/drawing/2014/main" id="{D273B897-FB9C-47C8-816C-A9026D7D4991}"/>
              </a:ext>
            </a:extLst>
          </p:cNvPr>
          <p:cNvGraphicFramePr>
            <a:graphicFrameLocks noGrp="1"/>
          </p:cNvGraphicFramePr>
          <p:nvPr/>
        </p:nvGraphicFramePr>
        <p:xfrm>
          <a:off x="1287729" y="1468473"/>
          <a:ext cx="4071971" cy="459182"/>
        </p:xfrm>
        <a:graphic>
          <a:graphicData uri="http://schemas.openxmlformats.org/drawingml/2006/table">
            <a:tbl>
              <a:tblPr>
                <a:tableStyleId>{2D5ABB26-0587-4C30-8999-92F81FD0307C}</a:tableStyleId>
              </a:tblPr>
              <a:tblGrid>
                <a:gridCol w="4071971">
                  <a:extLst>
                    <a:ext uri="{9D8B030D-6E8A-4147-A177-3AD203B41FA5}">
                      <a16:colId xmlns:a16="http://schemas.microsoft.com/office/drawing/2014/main" val="20000"/>
                    </a:ext>
                  </a:extLst>
                </a:gridCol>
              </a:tblGrid>
              <a:tr h="459182">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2000" b="1" kern="1200">
                          <a:solidFill>
                            <a:schemeClr val="accent2"/>
                          </a:solidFill>
                          <a:effectLst/>
                          <a:latin typeface="+mn-lt"/>
                          <a:ea typeface="+mn-ea"/>
                          <a:cs typeface="+mn-cs"/>
                        </a:rPr>
                        <a:t>SA becomes lowest priced region</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5" name="TextBox 14">
            <a:extLst>
              <a:ext uri="{FF2B5EF4-FFF2-40B4-BE49-F238E27FC236}">
                <a16:creationId xmlns:a16="http://schemas.microsoft.com/office/drawing/2014/main" id="{7A3E5952-9E67-4636-BC8E-20967908D57A}"/>
              </a:ext>
            </a:extLst>
          </p:cNvPr>
          <p:cNvSpPr txBox="1"/>
          <p:nvPr/>
        </p:nvSpPr>
        <p:spPr>
          <a:xfrm>
            <a:off x="3672441" y="3022199"/>
            <a:ext cx="2060188" cy="461665"/>
          </a:xfrm>
          <a:prstGeom prst="rect">
            <a:avLst/>
          </a:prstGeom>
          <a:solidFill>
            <a:schemeClr val="accent4">
              <a:lumMod val="20000"/>
              <a:lumOff val="8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222324"/>
                </a:solidFill>
                <a:effectLst/>
                <a:uLnTx/>
                <a:uFillTx/>
                <a:latin typeface="Gill Sans Nova" panose="020B0604020202020204"/>
                <a:ea typeface="+mn-ea"/>
                <a:cs typeface="+mn-cs"/>
              </a:rPr>
              <a:t>NSW spot price rebounded to $64/MWh</a:t>
            </a:r>
          </a:p>
        </p:txBody>
      </p:sp>
      <p:graphicFrame>
        <p:nvGraphicFramePr>
          <p:cNvPr id="19" name="Chart 18">
            <a:extLst>
              <a:ext uri="{FF2B5EF4-FFF2-40B4-BE49-F238E27FC236}">
                <a16:creationId xmlns:a16="http://schemas.microsoft.com/office/drawing/2014/main" id="{EB8C740A-87B5-4555-953D-EBE94B104110}"/>
              </a:ext>
            </a:extLst>
          </p:cNvPr>
          <p:cNvGraphicFramePr/>
          <p:nvPr/>
        </p:nvGraphicFramePr>
        <p:xfrm>
          <a:off x="6096000" y="2104713"/>
          <a:ext cx="5759450" cy="43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5">
            <a:extLst>
              <a:ext uri="{FF2B5EF4-FFF2-40B4-BE49-F238E27FC236}">
                <a16:creationId xmlns:a16="http://schemas.microsoft.com/office/drawing/2014/main" id="{A83B119D-8944-4DF9-9250-7CE72524954D}"/>
              </a:ext>
            </a:extLst>
          </p:cNvPr>
          <p:cNvGraphicFramePr>
            <a:graphicFrameLocks noGrp="1"/>
          </p:cNvGraphicFramePr>
          <p:nvPr/>
        </p:nvGraphicFramePr>
        <p:xfrm>
          <a:off x="6458937" y="1518181"/>
          <a:ext cx="5396513" cy="459182"/>
        </p:xfrm>
        <a:graphic>
          <a:graphicData uri="http://schemas.openxmlformats.org/drawingml/2006/table">
            <a:tbl>
              <a:tblPr>
                <a:tableStyleId>{2D5ABB26-0587-4C30-8999-92F81FD0307C}</a:tableStyleId>
              </a:tblPr>
              <a:tblGrid>
                <a:gridCol w="5396513">
                  <a:extLst>
                    <a:ext uri="{9D8B030D-6E8A-4147-A177-3AD203B41FA5}">
                      <a16:colId xmlns:a16="http://schemas.microsoft.com/office/drawing/2014/main" val="20000"/>
                    </a:ext>
                  </a:extLst>
                </a:gridCol>
              </a:tblGrid>
              <a:tr h="459182">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2000" b="1" kern="1200">
                          <a:solidFill>
                            <a:schemeClr val="accent2"/>
                          </a:solidFill>
                          <a:effectLst/>
                          <a:latin typeface="+mn-lt"/>
                          <a:ea typeface="+mn-ea"/>
                          <a:cs typeface="+mn-cs"/>
                        </a:rPr>
                        <a:t>Futures prices up in NSW, down in the south</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0" name="TextBox 9">
            <a:extLst>
              <a:ext uri="{FF2B5EF4-FFF2-40B4-BE49-F238E27FC236}">
                <a16:creationId xmlns:a16="http://schemas.microsoft.com/office/drawing/2014/main" id="{2D8C8C64-D859-4966-A670-EE7336EC126A}"/>
              </a:ext>
            </a:extLst>
          </p:cNvPr>
          <p:cNvSpPr txBox="1"/>
          <p:nvPr/>
        </p:nvSpPr>
        <p:spPr>
          <a:xfrm>
            <a:off x="3436011" y="4743196"/>
            <a:ext cx="2296618" cy="461665"/>
          </a:xfrm>
          <a:prstGeom prst="rect">
            <a:avLst/>
          </a:prstGeom>
          <a:solidFill>
            <a:schemeClr val="accent4">
              <a:lumMod val="20000"/>
              <a:lumOff val="8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222324"/>
                </a:solidFill>
                <a:effectLst/>
                <a:uLnTx/>
                <a:uFillTx/>
                <a:latin typeface="Gill Sans Nova" panose="020B0604020202020204"/>
                <a:ea typeface="+mn-ea"/>
                <a:cs typeface="+mn-cs"/>
              </a:rPr>
              <a:t>SA spot price fell to $29/MWh, its lowest level since Q2 2012 </a:t>
            </a:r>
          </a:p>
        </p:txBody>
      </p:sp>
    </p:spTree>
    <p:extLst>
      <p:ext uri="{BB962C8B-B14F-4D97-AF65-F5344CB8AC3E}">
        <p14:creationId xmlns:p14="http://schemas.microsoft.com/office/powerpoint/2010/main" val="4237808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931AF-E38F-4CBB-99D0-77B07A6DF2DA}"/>
              </a:ext>
            </a:extLst>
          </p:cNvPr>
          <p:cNvSpPr>
            <a:spLocks noGrp="1"/>
          </p:cNvSpPr>
          <p:nvPr>
            <p:ph type="title"/>
          </p:nvPr>
        </p:nvSpPr>
        <p:spPr>
          <a:xfrm>
            <a:off x="235528" y="136525"/>
            <a:ext cx="8877992" cy="1189039"/>
          </a:xfrm>
        </p:spPr>
        <p:txBody>
          <a:bodyPr>
            <a:normAutofit/>
          </a:bodyPr>
          <a:lstStyle/>
          <a:p>
            <a:r>
              <a:rPr lang="en-AU" sz="4200" dirty="0"/>
              <a:t>Q4 NEM emissions fall 7%</a:t>
            </a:r>
          </a:p>
        </p:txBody>
      </p:sp>
      <p:sp>
        <p:nvSpPr>
          <p:cNvPr id="6" name="Slide Number Placeholder 5">
            <a:extLst>
              <a:ext uri="{FF2B5EF4-FFF2-40B4-BE49-F238E27FC236}">
                <a16:creationId xmlns:a16="http://schemas.microsoft.com/office/drawing/2014/main" id="{C03465CF-94CC-48DA-A9F9-C442C67EE6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1200" b="0" i="0" u="none" strike="noStrike" kern="1200" cap="none" spc="0" normalizeH="0" baseline="0" noProof="0" smtClean="0">
                <a:ln>
                  <a:noFill/>
                </a:ln>
                <a:solidFill>
                  <a:srgbClr val="222324">
                    <a:tint val="75000"/>
                  </a:srgbClr>
                </a:solidFill>
                <a:effectLst/>
                <a:uLnTx/>
                <a:uFillTx/>
                <a:latin typeface="Segoe UI Semi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srgbClr val="222324">
                  <a:tint val="75000"/>
                </a:srgbClr>
              </a:solidFill>
              <a:effectLst/>
              <a:uLnTx/>
              <a:uFillTx/>
              <a:latin typeface="Segoe UI Semilight"/>
              <a:ea typeface="+mn-ea"/>
              <a:cs typeface="+mn-cs"/>
            </a:endParaRPr>
          </a:p>
        </p:txBody>
      </p:sp>
      <p:graphicFrame>
        <p:nvGraphicFramePr>
          <p:cNvPr id="13" name="Table 5">
            <a:extLst>
              <a:ext uri="{FF2B5EF4-FFF2-40B4-BE49-F238E27FC236}">
                <a16:creationId xmlns:a16="http://schemas.microsoft.com/office/drawing/2014/main" id="{D273B897-FB9C-47C8-816C-A9026D7D4991}"/>
              </a:ext>
            </a:extLst>
          </p:cNvPr>
          <p:cNvGraphicFramePr>
            <a:graphicFrameLocks noGrp="1"/>
          </p:cNvGraphicFramePr>
          <p:nvPr/>
        </p:nvGraphicFramePr>
        <p:xfrm>
          <a:off x="694243" y="1429107"/>
          <a:ext cx="5090525" cy="701040"/>
        </p:xfrm>
        <a:graphic>
          <a:graphicData uri="http://schemas.openxmlformats.org/drawingml/2006/table">
            <a:tbl>
              <a:tblPr>
                <a:tableStyleId>{2D5ABB26-0587-4C30-8999-92F81FD0307C}</a:tableStyleId>
              </a:tblPr>
              <a:tblGrid>
                <a:gridCol w="5090525">
                  <a:extLst>
                    <a:ext uri="{9D8B030D-6E8A-4147-A177-3AD203B41FA5}">
                      <a16:colId xmlns:a16="http://schemas.microsoft.com/office/drawing/2014/main" val="20000"/>
                    </a:ext>
                  </a:extLst>
                </a:gridCol>
              </a:tblGrid>
              <a:tr h="396240">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2000" b="1" kern="1200">
                          <a:solidFill>
                            <a:schemeClr val="accent2"/>
                          </a:solidFill>
                          <a:effectLst/>
                          <a:latin typeface="+mn-lt"/>
                          <a:ea typeface="+mn-ea"/>
                          <a:cs typeface="+mn-cs"/>
                        </a:rPr>
                        <a:t>Record low emissions as VRE output increased by 20% in 2020</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7" name="Chart 6">
            <a:extLst>
              <a:ext uri="{FF2B5EF4-FFF2-40B4-BE49-F238E27FC236}">
                <a16:creationId xmlns:a16="http://schemas.microsoft.com/office/drawing/2014/main" id="{FFB4B74D-F814-4EE4-A837-B9B5A6A1C562}"/>
              </a:ext>
            </a:extLst>
          </p:cNvPr>
          <p:cNvGraphicFramePr/>
          <p:nvPr/>
        </p:nvGraphicFramePr>
        <p:xfrm>
          <a:off x="235528" y="2210142"/>
          <a:ext cx="5760000" cy="216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505C0C6B-0EFF-427E-895E-8622560A34E9}"/>
              </a:ext>
            </a:extLst>
          </p:cNvPr>
          <p:cNvGraphicFramePr/>
          <p:nvPr/>
        </p:nvGraphicFramePr>
        <p:xfrm>
          <a:off x="262092" y="4232648"/>
          <a:ext cx="6007956" cy="23924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F4BDFFC7-CBD2-4B35-A7F9-956C204A210E}"/>
              </a:ext>
            </a:extLst>
          </p:cNvPr>
          <p:cNvGraphicFramePr/>
          <p:nvPr/>
        </p:nvGraphicFramePr>
        <p:xfrm>
          <a:off x="6125497" y="1880826"/>
          <a:ext cx="5760000" cy="45576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Table 5">
            <a:extLst>
              <a:ext uri="{FF2B5EF4-FFF2-40B4-BE49-F238E27FC236}">
                <a16:creationId xmlns:a16="http://schemas.microsoft.com/office/drawing/2014/main" id="{AA975EBC-F6E4-4D84-A5A7-5428CB730C4F}"/>
              </a:ext>
            </a:extLst>
          </p:cNvPr>
          <p:cNvGraphicFramePr>
            <a:graphicFrameLocks noGrp="1"/>
          </p:cNvGraphicFramePr>
          <p:nvPr/>
        </p:nvGraphicFramePr>
        <p:xfrm>
          <a:off x="6515115" y="1438866"/>
          <a:ext cx="5855995" cy="396240"/>
        </p:xfrm>
        <a:graphic>
          <a:graphicData uri="http://schemas.openxmlformats.org/drawingml/2006/table">
            <a:tbl>
              <a:tblPr>
                <a:tableStyleId>{2D5ABB26-0587-4C30-8999-92F81FD0307C}</a:tableStyleId>
              </a:tblPr>
              <a:tblGrid>
                <a:gridCol w="5855995">
                  <a:extLst>
                    <a:ext uri="{9D8B030D-6E8A-4147-A177-3AD203B41FA5}">
                      <a16:colId xmlns:a16="http://schemas.microsoft.com/office/drawing/2014/main" val="20000"/>
                    </a:ext>
                  </a:extLst>
                </a:gridCol>
              </a:tblGrid>
              <a:tr h="396240">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2000" b="1" kern="1200">
                          <a:solidFill>
                            <a:schemeClr val="accent2"/>
                          </a:solidFill>
                          <a:effectLst/>
                          <a:latin typeface="+mn-lt"/>
                          <a:ea typeface="+mn-ea"/>
                          <a:cs typeface="+mn-cs"/>
                        </a:rPr>
                        <a:t>Partially limited by record high VRE curtailment </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2" name="TextBox 11">
            <a:extLst>
              <a:ext uri="{FF2B5EF4-FFF2-40B4-BE49-F238E27FC236}">
                <a16:creationId xmlns:a16="http://schemas.microsoft.com/office/drawing/2014/main" id="{C84E41AF-3533-4888-93AC-A01003F4999F}"/>
              </a:ext>
            </a:extLst>
          </p:cNvPr>
          <p:cNvSpPr txBox="1"/>
          <p:nvPr/>
        </p:nvSpPr>
        <p:spPr>
          <a:xfrm>
            <a:off x="10016358" y="2067202"/>
            <a:ext cx="1869139" cy="646331"/>
          </a:xfrm>
          <a:prstGeom prst="rect">
            <a:avLst/>
          </a:prstGeom>
          <a:solidFill>
            <a:schemeClr val="accent4">
              <a:lumMod val="20000"/>
              <a:lumOff val="80000"/>
            </a:schemeClr>
          </a:solidFill>
          <a:ln>
            <a:noFill/>
          </a:ln>
        </p:spPr>
        <p:txBody>
          <a:bodyPr wrap="square" rtlCol="0">
            <a:spAutoFit/>
          </a:bodyPr>
          <a:lstStyle>
            <a:defPPr>
              <a:defRPr lang="en-US"/>
            </a:defPPr>
            <a:lvl1pPr indent="0">
              <a:buFont typeface="+mj-lt"/>
              <a:buNone/>
              <a:defRPr sz="1200">
                <a:latin typeface="Gill Sans Nova" panose="020B0604020202020204" pitchFamily="34" charset="0"/>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AU" sz="1200" b="0" i="0" u="none" strike="noStrike" kern="1200" cap="none" spc="0" normalizeH="0" baseline="0" noProof="0" dirty="0">
                <a:ln>
                  <a:noFill/>
                </a:ln>
                <a:solidFill>
                  <a:srgbClr val="222324"/>
                </a:solidFill>
                <a:effectLst/>
                <a:uLnTx/>
                <a:uFillTx/>
                <a:latin typeface="Gill Sans Nova" panose="020B0604020202020204" pitchFamily="34" charset="0"/>
                <a:ea typeface="+mn-ea"/>
                <a:cs typeface="Aharoni" panose="02010803020104030203" pitchFamily="2" charset="-79"/>
              </a:rPr>
              <a:t>Growing impact of economic curtailment due to negative prices </a:t>
            </a:r>
          </a:p>
        </p:txBody>
      </p:sp>
    </p:spTree>
    <p:extLst>
      <p:ext uri="{BB962C8B-B14F-4D97-AF65-F5344CB8AC3E}">
        <p14:creationId xmlns:p14="http://schemas.microsoft.com/office/powerpoint/2010/main" val="3405518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931AF-E38F-4CBB-99D0-77B07A6DF2DA}"/>
              </a:ext>
            </a:extLst>
          </p:cNvPr>
          <p:cNvSpPr>
            <a:spLocks noGrp="1"/>
          </p:cNvSpPr>
          <p:nvPr>
            <p:ph type="title"/>
          </p:nvPr>
        </p:nvSpPr>
        <p:spPr>
          <a:xfrm>
            <a:off x="235528" y="136525"/>
            <a:ext cx="10808392" cy="1189039"/>
          </a:xfrm>
        </p:spPr>
        <p:txBody>
          <a:bodyPr>
            <a:normAutofit fontScale="90000"/>
          </a:bodyPr>
          <a:lstStyle/>
          <a:p>
            <a:r>
              <a:rPr lang="en-AU" sz="4200"/>
              <a:t>Record high negative spot prices in SA &amp; VIC</a:t>
            </a:r>
          </a:p>
        </p:txBody>
      </p:sp>
      <p:sp>
        <p:nvSpPr>
          <p:cNvPr id="6" name="Slide Number Placeholder 5">
            <a:extLst>
              <a:ext uri="{FF2B5EF4-FFF2-40B4-BE49-F238E27FC236}">
                <a16:creationId xmlns:a16="http://schemas.microsoft.com/office/drawing/2014/main" id="{C03465CF-94CC-48DA-A9F9-C442C67EE6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1200" b="0" i="0" u="none" strike="noStrike" kern="1200" cap="none" spc="0" normalizeH="0" baseline="0" noProof="0" smtClean="0">
                <a:ln>
                  <a:noFill/>
                </a:ln>
                <a:solidFill>
                  <a:srgbClr val="222324">
                    <a:tint val="75000"/>
                  </a:srgbClr>
                </a:solidFill>
                <a:effectLst/>
                <a:uLnTx/>
                <a:uFillTx/>
                <a:latin typeface="Segoe UI Semi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a:ln>
                <a:noFill/>
              </a:ln>
              <a:solidFill>
                <a:srgbClr val="222324">
                  <a:tint val="75000"/>
                </a:srgbClr>
              </a:solidFill>
              <a:effectLst/>
              <a:uLnTx/>
              <a:uFillTx/>
              <a:latin typeface="Segoe UI Semilight"/>
              <a:ea typeface="+mn-ea"/>
              <a:cs typeface="+mn-cs"/>
            </a:endParaRPr>
          </a:p>
        </p:txBody>
      </p:sp>
      <p:graphicFrame>
        <p:nvGraphicFramePr>
          <p:cNvPr id="20" name="Table 5">
            <a:extLst>
              <a:ext uri="{FF2B5EF4-FFF2-40B4-BE49-F238E27FC236}">
                <a16:creationId xmlns:a16="http://schemas.microsoft.com/office/drawing/2014/main" id="{6ABEAD12-A4F9-44C4-A04B-B667B3289460}"/>
              </a:ext>
            </a:extLst>
          </p:cNvPr>
          <p:cNvGraphicFramePr>
            <a:graphicFrameLocks noGrp="1"/>
          </p:cNvGraphicFramePr>
          <p:nvPr/>
        </p:nvGraphicFramePr>
        <p:xfrm>
          <a:off x="799593" y="1482837"/>
          <a:ext cx="5121915" cy="396240"/>
        </p:xfrm>
        <a:graphic>
          <a:graphicData uri="http://schemas.openxmlformats.org/drawingml/2006/table">
            <a:tbl>
              <a:tblPr>
                <a:tableStyleId>{2D5ABB26-0587-4C30-8999-92F81FD0307C}</a:tableStyleId>
              </a:tblPr>
              <a:tblGrid>
                <a:gridCol w="5121915">
                  <a:extLst>
                    <a:ext uri="{9D8B030D-6E8A-4147-A177-3AD203B41FA5}">
                      <a16:colId xmlns:a16="http://schemas.microsoft.com/office/drawing/2014/main" val="20000"/>
                    </a:ext>
                  </a:extLst>
                </a:gridCol>
              </a:tblGrid>
              <a:tr h="33130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2000" b="1" kern="1200">
                          <a:solidFill>
                            <a:schemeClr val="accent2"/>
                          </a:solidFill>
                          <a:effectLst/>
                          <a:latin typeface="+mn-lt"/>
                          <a:ea typeface="+mn-ea"/>
                          <a:cs typeface="+mn-cs"/>
                        </a:rPr>
                        <a:t>SA prices negative 17% of the time in Q420..</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9" name="Chart 8">
            <a:extLst>
              <a:ext uri="{FF2B5EF4-FFF2-40B4-BE49-F238E27FC236}">
                <a16:creationId xmlns:a16="http://schemas.microsoft.com/office/drawing/2014/main" id="{E10E8CF2-7AD2-4C40-A23E-961503B39751}"/>
              </a:ext>
            </a:extLst>
          </p:cNvPr>
          <p:cNvGraphicFramePr/>
          <p:nvPr/>
        </p:nvGraphicFramePr>
        <p:xfrm>
          <a:off x="262092" y="2036350"/>
          <a:ext cx="5760000" cy="432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3B1FFBB6-D4FC-4EAD-893D-926C66E5B9ED}"/>
              </a:ext>
            </a:extLst>
          </p:cNvPr>
          <p:cNvGraphicFramePr/>
          <p:nvPr/>
        </p:nvGraphicFramePr>
        <p:xfrm>
          <a:off x="6297803" y="2118646"/>
          <a:ext cx="5759450" cy="43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Table 5">
            <a:extLst>
              <a:ext uri="{FF2B5EF4-FFF2-40B4-BE49-F238E27FC236}">
                <a16:creationId xmlns:a16="http://schemas.microsoft.com/office/drawing/2014/main" id="{BF2DC48E-70F7-4456-8604-E68A9AEDD1EF}"/>
              </a:ext>
            </a:extLst>
          </p:cNvPr>
          <p:cNvGraphicFramePr>
            <a:graphicFrameLocks noGrp="1"/>
          </p:cNvGraphicFramePr>
          <p:nvPr/>
        </p:nvGraphicFramePr>
        <p:xfrm>
          <a:off x="6516757" y="1417606"/>
          <a:ext cx="5321541" cy="701040"/>
        </p:xfrm>
        <a:graphic>
          <a:graphicData uri="http://schemas.openxmlformats.org/drawingml/2006/table">
            <a:tbl>
              <a:tblPr>
                <a:tableStyleId>{2D5ABB26-0587-4C30-8999-92F81FD0307C}</a:tableStyleId>
              </a:tblPr>
              <a:tblGrid>
                <a:gridCol w="5321541">
                  <a:extLst>
                    <a:ext uri="{9D8B030D-6E8A-4147-A177-3AD203B41FA5}">
                      <a16:colId xmlns:a16="http://schemas.microsoft.com/office/drawing/2014/main" val="20000"/>
                    </a:ext>
                  </a:extLst>
                </a:gridCol>
              </a:tblGrid>
              <a:tr h="33130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2000" b="1" kern="1200">
                          <a:solidFill>
                            <a:schemeClr val="accent2"/>
                          </a:solidFill>
                          <a:effectLst/>
                          <a:latin typeface="+mn-lt"/>
                          <a:ea typeface="+mn-ea"/>
                          <a:cs typeface="+mn-cs"/>
                        </a:rPr>
                        <a:t>..wind farms setting spot prices 8% of the time in SA</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1" name="TextBox 10">
            <a:extLst>
              <a:ext uri="{FF2B5EF4-FFF2-40B4-BE49-F238E27FC236}">
                <a16:creationId xmlns:a16="http://schemas.microsoft.com/office/drawing/2014/main" id="{CA53F9A6-829E-4716-9F37-4E5BD697AEE7}"/>
              </a:ext>
            </a:extLst>
          </p:cNvPr>
          <p:cNvSpPr txBox="1"/>
          <p:nvPr/>
        </p:nvSpPr>
        <p:spPr>
          <a:xfrm>
            <a:off x="3017813" y="2127611"/>
            <a:ext cx="2953908" cy="1200329"/>
          </a:xfrm>
          <a:prstGeom prst="rect">
            <a:avLst/>
          </a:prstGeom>
          <a:solidFill>
            <a:schemeClr val="accent4">
              <a:lumMod val="20000"/>
              <a:lumOff val="8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222324"/>
                </a:solidFill>
                <a:effectLst/>
                <a:uLnTx/>
                <a:uFillTx/>
                <a:latin typeface="Gill Sans Nova" panose="020B0604020202020204"/>
                <a:ea typeface="+mn-ea"/>
                <a:cs typeface="+mn-cs"/>
              </a:rPr>
              <a:t>Drivers: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srgbClr val="222324"/>
                </a:solidFill>
                <a:effectLst/>
                <a:uLnTx/>
                <a:uFillTx/>
                <a:latin typeface="Gill Sans Nova" panose="020B0604020202020204"/>
                <a:ea typeface="+mn-ea"/>
                <a:cs typeface="+mn-cs"/>
              </a:rPr>
              <a:t>Very low operational demand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srgbClr val="222324"/>
                </a:solidFill>
                <a:effectLst/>
                <a:uLnTx/>
                <a:uFillTx/>
                <a:latin typeface="Gill Sans Nova" panose="020B0604020202020204"/>
                <a:ea typeface="+mn-ea"/>
                <a:cs typeface="+mn-cs"/>
              </a:rPr>
              <a:t>High VRE output - large capacity increase in VIC in 2020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srgbClr val="222324"/>
                </a:solidFill>
                <a:effectLst/>
                <a:uLnTx/>
                <a:uFillTx/>
                <a:latin typeface="Gill Sans Nova" panose="020B0604020202020204"/>
                <a:ea typeface="+mn-ea"/>
                <a:cs typeface="+mn-cs"/>
              </a:rPr>
              <a:t>Interconnector constraints (particularly VIC -&gt; NSW) resulting in oversupply</a:t>
            </a:r>
          </a:p>
        </p:txBody>
      </p:sp>
    </p:spTree>
    <p:extLst>
      <p:ext uri="{BB962C8B-B14F-4D97-AF65-F5344CB8AC3E}">
        <p14:creationId xmlns:p14="http://schemas.microsoft.com/office/powerpoint/2010/main" val="655350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931AF-E38F-4CBB-99D0-77B07A6DF2DA}"/>
              </a:ext>
            </a:extLst>
          </p:cNvPr>
          <p:cNvSpPr>
            <a:spLocks noGrp="1"/>
          </p:cNvSpPr>
          <p:nvPr>
            <p:ph type="title"/>
          </p:nvPr>
        </p:nvSpPr>
        <p:spPr>
          <a:xfrm>
            <a:off x="235528" y="136525"/>
            <a:ext cx="9604758" cy="1189039"/>
          </a:xfrm>
        </p:spPr>
        <p:txBody>
          <a:bodyPr>
            <a:normAutofit/>
          </a:bodyPr>
          <a:lstStyle/>
          <a:p>
            <a:r>
              <a:rPr lang="en-AU" sz="4200"/>
              <a:t>Electricity and gas prices diverge</a:t>
            </a:r>
          </a:p>
        </p:txBody>
      </p:sp>
      <p:sp>
        <p:nvSpPr>
          <p:cNvPr id="6" name="Slide Number Placeholder 5">
            <a:extLst>
              <a:ext uri="{FF2B5EF4-FFF2-40B4-BE49-F238E27FC236}">
                <a16:creationId xmlns:a16="http://schemas.microsoft.com/office/drawing/2014/main" id="{C03465CF-94CC-48DA-A9F9-C442C67EE6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1200" b="0" i="0" u="none" strike="noStrike" kern="1200" cap="none" spc="0" normalizeH="0" baseline="0" noProof="0" smtClean="0">
                <a:ln>
                  <a:noFill/>
                </a:ln>
                <a:solidFill>
                  <a:srgbClr val="222324">
                    <a:tint val="75000"/>
                  </a:srgbClr>
                </a:solidFill>
                <a:effectLst/>
                <a:uLnTx/>
                <a:uFillTx/>
                <a:latin typeface="Segoe UI Semi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a:ln>
                <a:noFill/>
              </a:ln>
              <a:solidFill>
                <a:srgbClr val="222324">
                  <a:tint val="75000"/>
                </a:srgbClr>
              </a:solidFill>
              <a:effectLst/>
              <a:uLnTx/>
              <a:uFillTx/>
              <a:latin typeface="Segoe UI Semilight"/>
              <a:ea typeface="+mn-ea"/>
              <a:cs typeface="+mn-cs"/>
            </a:endParaRPr>
          </a:p>
        </p:txBody>
      </p:sp>
      <p:sp>
        <p:nvSpPr>
          <p:cNvPr id="8" name="Rectangle 7">
            <a:extLst>
              <a:ext uri="{FF2B5EF4-FFF2-40B4-BE49-F238E27FC236}">
                <a16:creationId xmlns:a16="http://schemas.microsoft.com/office/drawing/2014/main" id="{B7AEBF8F-6F66-458C-B63B-A61E05EC8009}"/>
              </a:ext>
            </a:extLst>
          </p:cNvPr>
          <p:cNvSpPr/>
          <p:nvPr/>
        </p:nvSpPr>
        <p:spPr>
          <a:xfrm>
            <a:off x="5579217" y="4001729"/>
            <a:ext cx="45719" cy="884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Segoe UI Semilight"/>
              <a:ea typeface="+mn-ea"/>
              <a:cs typeface="+mn-cs"/>
            </a:endParaRPr>
          </a:p>
        </p:txBody>
      </p:sp>
      <p:graphicFrame>
        <p:nvGraphicFramePr>
          <p:cNvPr id="13" name="Table 5">
            <a:extLst>
              <a:ext uri="{FF2B5EF4-FFF2-40B4-BE49-F238E27FC236}">
                <a16:creationId xmlns:a16="http://schemas.microsoft.com/office/drawing/2014/main" id="{D273B897-FB9C-47C8-816C-A9026D7D4991}"/>
              </a:ext>
            </a:extLst>
          </p:cNvPr>
          <p:cNvGraphicFramePr>
            <a:graphicFrameLocks noGrp="1"/>
          </p:cNvGraphicFramePr>
          <p:nvPr/>
        </p:nvGraphicFramePr>
        <p:xfrm>
          <a:off x="3160566" y="1592215"/>
          <a:ext cx="4837302" cy="468207"/>
        </p:xfrm>
        <a:graphic>
          <a:graphicData uri="http://schemas.openxmlformats.org/drawingml/2006/table">
            <a:tbl>
              <a:tblPr>
                <a:tableStyleId>{2D5ABB26-0587-4C30-8999-92F81FD0307C}</a:tableStyleId>
              </a:tblPr>
              <a:tblGrid>
                <a:gridCol w="4837302">
                  <a:extLst>
                    <a:ext uri="{9D8B030D-6E8A-4147-A177-3AD203B41FA5}">
                      <a16:colId xmlns:a16="http://schemas.microsoft.com/office/drawing/2014/main" val="20000"/>
                    </a:ext>
                  </a:extLst>
                </a:gridCol>
              </a:tblGrid>
              <a:tr h="468207">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2000" b="1" kern="1200">
                          <a:solidFill>
                            <a:schemeClr val="accent2"/>
                          </a:solidFill>
                          <a:effectLst/>
                          <a:latin typeface="+mn-lt"/>
                          <a:ea typeface="+mn-ea"/>
                          <a:cs typeface="+mn-cs"/>
                        </a:rPr>
                        <a:t>SA electricity and gas price relationship</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10" name="Chart 9">
            <a:extLst>
              <a:ext uri="{FF2B5EF4-FFF2-40B4-BE49-F238E27FC236}">
                <a16:creationId xmlns:a16="http://schemas.microsoft.com/office/drawing/2014/main" id="{AE47E12A-D34F-4CDE-AB28-7C91C0C252AA}"/>
              </a:ext>
            </a:extLst>
          </p:cNvPr>
          <p:cNvGraphicFramePr>
            <a:graphicFrameLocks/>
          </p:cNvGraphicFramePr>
          <p:nvPr/>
        </p:nvGraphicFramePr>
        <p:xfrm>
          <a:off x="235528" y="2036350"/>
          <a:ext cx="10879406" cy="432000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Arrow Connector 3">
            <a:extLst>
              <a:ext uri="{FF2B5EF4-FFF2-40B4-BE49-F238E27FC236}">
                <a16:creationId xmlns:a16="http://schemas.microsoft.com/office/drawing/2014/main" id="{4EFB748E-4DDB-4E2D-A14F-1B9845CCF8AD}"/>
              </a:ext>
            </a:extLst>
          </p:cNvPr>
          <p:cNvCxnSpPr>
            <a:cxnSpLocks/>
          </p:cNvCxnSpPr>
          <p:nvPr/>
        </p:nvCxnSpPr>
        <p:spPr>
          <a:xfrm>
            <a:off x="10160797" y="4100804"/>
            <a:ext cx="0" cy="635000"/>
          </a:xfrm>
          <a:prstGeom prst="straightConnector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955F12C-E7B2-4CA6-AE8C-2D64D4D6BF64}"/>
              </a:ext>
            </a:extLst>
          </p:cNvPr>
          <p:cNvSpPr txBox="1"/>
          <p:nvPr/>
        </p:nvSpPr>
        <p:spPr>
          <a:xfrm>
            <a:off x="7248334" y="4735804"/>
            <a:ext cx="2447192" cy="461665"/>
          </a:xfrm>
          <a:prstGeom prst="rect">
            <a:avLst/>
          </a:prstGeom>
          <a:solidFill>
            <a:schemeClr val="accent4">
              <a:lumMod val="20000"/>
              <a:lumOff val="80000"/>
            </a:schemeClr>
          </a:solidFill>
          <a:ln>
            <a:noFill/>
          </a:ln>
        </p:spPr>
        <p:txBody>
          <a:bodyPr wrap="square" rtlCol="0">
            <a:spAutoFit/>
          </a:bodyPr>
          <a:lstStyle>
            <a:defPPr>
              <a:defRPr lang="en-US"/>
            </a:defPPr>
            <a:lvl1pPr indent="0">
              <a:buFont typeface="+mj-lt"/>
              <a:buNone/>
              <a:defRPr sz="1200">
                <a:latin typeface="Gill Sans Nova" panose="020B0604020202020204" pitchFamily="34" charset="0"/>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AU" sz="1200" b="0" i="0" u="none" strike="noStrike" kern="1200" cap="none" spc="0" normalizeH="0" baseline="0" noProof="0" dirty="0">
                <a:ln>
                  <a:noFill/>
                </a:ln>
                <a:solidFill>
                  <a:srgbClr val="222324"/>
                </a:solidFill>
                <a:effectLst/>
                <a:uLnTx/>
                <a:uFillTx/>
                <a:latin typeface="Gill Sans Nova" panose="020B0604020202020204" pitchFamily="34" charset="0"/>
                <a:ea typeface="+mn-ea"/>
                <a:cs typeface="Aharoni" panose="02010803020104030203" pitchFamily="2" charset="-79"/>
              </a:rPr>
              <a:t>Growing separation between electricity and gas market outcomes</a:t>
            </a:r>
          </a:p>
        </p:txBody>
      </p:sp>
    </p:spTree>
    <p:extLst>
      <p:ext uri="{BB962C8B-B14F-4D97-AF65-F5344CB8AC3E}">
        <p14:creationId xmlns:p14="http://schemas.microsoft.com/office/powerpoint/2010/main" val="33376631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2C5AD-84AB-41D2-B30F-5AD4AA41F410}"/>
              </a:ext>
            </a:extLst>
          </p:cNvPr>
          <p:cNvSpPr>
            <a:spLocks noGrp="1"/>
          </p:cNvSpPr>
          <p:nvPr>
            <p:ph type="title"/>
          </p:nvPr>
        </p:nvSpPr>
        <p:spPr>
          <a:xfrm>
            <a:off x="831850" y="1709738"/>
            <a:ext cx="10515600" cy="2852737"/>
          </a:xfrm>
        </p:spPr>
        <p:txBody>
          <a:bodyPr/>
          <a:lstStyle/>
          <a:p>
            <a:r>
              <a:rPr lang="en-AU" dirty="0"/>
              <a:t>Questions on QED?</a:t>
            </a:r>
          </a:p>
        </p:txBody>
      </p:sp>
    </p:spTree>
    <p:extLst>
      <p:ext uri="{BB962C8B-B14F-4D97-AF65-F5344CB8AC3E}">
        <p14:creationId xmlns:p14="http://schemas.microsoft.com/office/powerpoint/2010/main" val="2827923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3F548-A0F8-4461-A18E-142800E9A28A}"/>
              </a:ext>
            </a:extLst>
          </p:cNvPr>
          <p:cNvSpPr>
            <a:spLocks noGrp="1"/>
          </p:cNvSpPr>
          <p:nvPr>
            <p:ph type="title"/>
          </p:nvPr>
        </p:nvSpPr>
        <p:spPr/>
        <p:txBody>
          <a:bodyPr/>
          <a:lstStyle/>
          <a:p>
            <a:r>
              <a:rPr lang="en-AU" dirty="0"/>
              <a:t>Today’s meeting</a:t>
            </a:r>
          </a:p>
        </p:txBody>
      </p:sp>
      <p:graphicFrame>
        <p:nvGraphicFramePr>
          <p:cNvPr id="4" name="Table 3">
            <a:extLst>
              <a:ext uri="{FF2B5EF4-FFF2-40B4-BE49-F238E27FC236}">
                <a16:creationId xmlns:a16="http://schemas.microsoft.com/office/drawing/2014/main" id="{CD801B03-2109-4289-B86F-BE7D9FF1698C}"/>
              </a:ext>
            </a:extLst>
          </p:cNvPr>
          <p:cNvGraphicFramePr>
            <a:graphicFrameLocks noGrp="1"/>
          </p:cNvGraphicFramePr>
          <p:nvPr>
            <p:extLst>
              <p:ext uri="{D42A27DB-BD31-4B8C-83A1-F6EECF244321}">
                <p14:modId xmlns:p14="http://schemas.microsoft.com/office/powerpoint/2010/main" val="3597962726"/>
              </p:ext>
            </p:extLst>
          </p:nvPr>
        </p:nvGraphicFramePr>
        <p:xfrm>
          <a:off x="3794079" y="457200"/>
          <a:ext cx="7724631" cy="5575111"/>
        </p:xfrm>
        <a:graphic>
          <a:graphicData uri="http://schemas.openxmlformats.org/drawingml/2006/table">
            <a:tbl>
              <a:tblPr firstRow="1" firstCol="1" bandRow="1"/>
              <a:tblGrid>
                <a:gridCol w="1052192">
                  <a:extLst>
                    <a:ext uri="{9D8B030D-6E8A-4147-A177-3AD203B41FA5}">
                      <a16:colId xmlns:a16="http://schemas.microsoft.com/office/drawing/2014/main" val="1117380433"/>
                    </a:ext>
                  </a:extLst>
                </a:gridCol>
                <a:gridCol w="1116351">
                  <a:extLst>
                    <a:ext uri="{9D8B030D-6E8A-4147-A177-3AD203B41FA5}">
                      <a16:colId xmlns:a16="http://schemas.microsoft.com/office/drawing/2014/main" val="130051782"/>
                    </a:ext>
                  </a:extLst>
                </a:gridCol>
                <a:gridCol w="3887979">
                  <a:extLst>
                    <a:ext uri="{9D8B030D-6E8A-4147-A177-3AD203B41FA5}">
                      <a16:colId xmlns:a16="http://schemas.microsoft.com/office/drawing/2014/main" val="3664049427"/>
                    </a:ext>
                  </a:extLst>
                </a:gridCol>
                <a:gridCol w="1668109">
                  <a:extLst>
                    <a:ext uri="{9D8B030D-6E8A-4147-A177-3AD203B41FA5}">
                      <a16:colId xmlns:a16="http://schemas.microsoft.com/office/drawing/2014/main" val="1275196199"/>
                    </a:ext>
                  </a:extLst>
                </a:gridCol>
              </a:tblGrid>
              <a:tr h="275737">
                <a:tc>
                  <a:txBody>
                    <a:bodyPr/>
                    <a:lstStyle/>
                    <a:p>
                      <a:pPr algn="ctr" fontAlgn="base"/>
                      <a:r>
                        <a:rPr lang="en-AU" sz="1400" b="1">
                          <a:effectLst/>
                          <a:latin typeface="Calibri" panose="020F0502020204030204" pitchFamily="34" charset="0"/>
                          <a:ea typeface="Times New Roman" panose="02020603050405020304" pitchFamily="18" charset="0"/>
                          <a:cs typeface="Calibri" panose="020F0502020204030204" pitchFamily="34" charset="0"/>
                        </a:rPr>
                        <a:t>Time</a:t>
                      </a:r>
                      <a:r>
                        <a:rPr lang="en-AU"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AU" sz="14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fontAlgn="base"/>
                      <a:r>
                        <a:rPr lang="en-AU"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Duration</a:t>
                      </a:r>
                      <a:r>
                        <a:rPr lang="en-AU"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AU" sz="14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fontAlgn="base"/>
                      <a:r>
                        <a:rPr lang="en-AU"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Item</a:t>
                      </a:r>
                      <a:r>
                        <a:rPr lang="en-AU"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AU" sz="14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fontAlgn="base"/>
                      <a:r>
                        <a:rPr lang="en-AU"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Speaker</a:t>
                      </a:r>
                      <a:r>
                        <a:rPr lang="en-AU"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AU" sz="14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896120607"/>
                  </a:ext>
                </a:extLst>
              </a:tr>
              <a:tr h="551474">
                <a:tc>
                  <a:txBody>
                    <a:bodyPr/>
                    <a:lstStyle/>
                    <a:p>
                      <a:pPr algn="ctr" fontAlgn="base"/>
                      <a:r>
                        <a:rPr lang="en-AU" sz="1400">
                          <a:effectLst/>
                          <a:latin typeface="Calibri" panose="020F0502020204030204" pitchFamily="34" charset="0"/>
                          <a:ea typeface="Times New Roman" panose="02020603050405020304" pitchFamily="18" charset="0"/>
                          <a:cs typeface="Calibri" panose="020F0502020204030204" pitchFamily="34" charset="0"/>
                        </a:rPr>
                        <a:t>9:30am </a:t>
                      </a:r>
                      <a:endParaRPr lang="en-AU" sz="14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AU" sz="1400" dirty="0">
                          <a:effectLst/>
                          <a:latin typeface="Calibri" panose="020F0502020204030204" pitchFamily="34" charset="0"/>
                          <a:ea typeface="Times New Roman" panose="02020603050405020304" pitchFamily="18" charset="0"/>
                          <a:cs typeface="Calibri" panose="020F0502020204030204" pitchFamily="34" charset="0"/>
                        </a:rPr>
                        <a:t>10 minutes  </a:t>
                      </a:r>
                      <a:endParaRPr lang="en-AU"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AU" sz="1400" dirty="0">
                          <a:effectLst/>
                          <a:latin typeface="Calibri" panose="020F0502020204030204" pitchFamily="34" charset="0"/>
                          <a:ea typeface="Times New Roman" panose="02020603050405020304" pitchFamily="18" charset="0"/>
                          <a:cs typeface="Calibri" panose="020F0502020204030204" pitchFamily="34" charset="0"/>
                        </a:rPr>
                        <a:t>Welcome and overview  </a:t>
                      </a:r>
                      <a:endParaRPr lang="en-AU"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AU" sz="1400">
                          <a:effectLst/>
                          <a:latin typeface="Calibri" panose="020F0502020204030204" pitchFamily="34" charset="0"/>
                          <a:ea typeface="Times New Roman" panose="02020603050405020304" pitchFamily="18" charset="0"/>
                          <a:cs typeface="Calibri" panose="020F0502020204030204" pitchFamily="34" charset="0"/>
                        </a:rPr>
                        <a:t>Antara Mascarenhas  </a:t>
                      </a:r>
                      <a:endParaRPr lang="en-AU" sz="14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668793"/>
                  </a:ext>
                </a:extLst>
              </a:tr>
              <a:tr h="551474">
                <a:tc>
                  <a:txBody>
                    <a:bodyPr/>
                    <a:lstStyle/>
                    <a:p>
                      <a:pPr algn="ctr" fontAlgn="base"/>
                      <a:r>
                        <a:rPr lang="en-AU" sz="1400" dirty="0">
                          <a:effectLst/>
                          <a:latin typeface="Calibri" panose="020F0502020204030204" pitchFamily="34" charset="0"/>
                          <a:ea typeface="Times New Roman" panose="02020603050405020304" pitchFamily="18" charset="0"/>
                          <a:cs typeface="Calibri" panose="020F0502020204030204" pitchFamily="34" charset="0"/>
                        </a:rPr>
                        <a:t>9:40am </a:t>
                      </a:r>
                      <a:endParaRPr lang="en-AU"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AU" sz="1400">
                          <a:effectLst/>
                          <a:latin typeface="Calibri" panose="020F0502020204030204" pitchFamily="34" charset="0"/>
                          <a:ea typeface="Times New Roman" panose="02020603050405020304" pitchFamily="18" charset="0"/>
                          <a:cs typeface="Calibri" panose="020F0502020204030204" pitchFamily="34" charset="0"/>
                        </a:rPr>
                        <a:t>45 minutes  </a:t>
                      </a:r>
                      <a:endParaRPr lang="en-AU" sz="14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AU" sz="1400">
                          <a:effectLst/>
                          <a:latin typeface="Calibri" panose="020F0502020204030204" pitchFamily="34" charset="0"/>
                          <a:ea typeface="Times New Roman" panose="02020603050405020304" pitchFamily="18" charset="0"/>
                          <a:cs typeface="Calibri" panose="020F0502020204030204" pitchFamily="34" charset="0"/>
                        </a:rPr>
                        <a:t>Integrated System Plan (ISP) Methodology &amp; ISP Consumer Panel  </a:t>
                      </a:r>
                      <a:endParaRPr lang="en-AU" sz="14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AU" sz="1400">
                          <a:effectLst/>
                          <a:latin typeface="Calibri" panose="020F0502020204030204" pitchFamily="34" charset="0"/>
                          <a:ea typeface="Times New Roman" panose="02020603050405020304" pitchFamily="18" charset="0"/>
                          <a:cs typeface="Calibri" panose="020F0502020204030204" pitchFamily="34" charset="0"/>
                        </a:rPr>
                        <a:t>Oliver Derum  </a:t>
                      </a:r>
                      <a:endParaRPr lang="en-AU" sz="14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391089"/>
                  </a:ext>
                </a:extLst>
              </a:tr>
              <a:tr h="530376">
                <a:tc>
                  <a:txBody>
                    <a:bodyPr/>
                    <a:lstStyle/>
                    <a:p>
                      <a:pPr algn="ctr" fontAlgn="base"/>
                      <a:r>
                        <a:rPr lang="en-AU" sz="1400" dirty="0">
                          <a:effectLst/>
                          <a:latin typeface="Calibri" panose="020F0502020204030204" pitchFamily="34" charset="0"/>
                          <a:ea typeface="Times New Roman" panose="02020603050405020304" pitchFamily="18" charset="0"/>
                          <a:cs typeface="Calibri" panose="020F0502020204030204" pitchFamily="34" charset="0"/>
                        </a:rPr>
                        <a:t>10:25am </a:t>
                      </a:r>
                      <a:endParaRPr lang="en-AU"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AU" sz="1400">
                          <a:effectLst/>
                          <a:latin typeface="Calibri" panose="020F0502020204030204" pitchFamily="34" charset="0"/>
                          <a:ea typeface="Times New Roman" panose="02020603050405020304" pitchFamily="18" charset="0"/>
                          <a:cs typeface="Calibri" panose="020F0502020204030204" pitchFamily="34" charset="0"/>
                        </a:rPr>
                        <a:t>30 minutes </a:t>
                      </a:r>
                      <a:endParaRPr lang="en-AU" sz="14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AU" sz="1400" dirty="0">
                          <a:effectLst/>
                          <a:latin typeface="Calibri" panose="020F0502020204030204" pitchFamily="34" charset="0"/>
                          <a:ea typeface="Times New Roman" panose="02020603050405020304" pitchFamily="18" charset="0"/>
                          <a:cs typeface="Calibri" panose="020F0502020204030204" pitchFamily="34" charset="0"/>
                        </a:rPr>
                        <a:t>VPP Demonstration Knowledge Sharing report  </a:t>
                      </a:r>
                      <a:endParaRPr lang="en-AU"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AU" sz="1400">
                          <a:effectLst/>
                          <a:latin typeface="Calibri" panose="020F0502020204030204" pitchFamily="34" charset="0"/>
                          <a:ea typeface="Times New Roman" panose="02020603050405020304" pitchFamily="18" charset="0"/>
                          <a:cs typeface="Calibri" panose="020F0502020204030204" pitchFamily="34" charset="0"/>
                        </a:rPr>
                        <a:t>Jacqui Mills </a:t>
                      </a:r>
                      <a:endParaRPr lang="en-AU" sz="14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6235140"/>
                  </a:ext>
                </a:extLst>
              </a:tr>
              <a:tr h="454340">
                <a:tc>
                  <a:txBody>
                    <a:bodyPr/>
                    <a:lstStyle/>
                    <a:p>
                      <a:pPr algn="ctr" fontAlgn="base"/>
                      <a:r>
                        <a:rPr lang="en-AU"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10:55 am</a:t>
                      </a:r>
                      <a:r>
                        <a:rPr lang="en-AU"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AU"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fontAlgn="base"/>
                      <a:r>
                        <a:rPr lang="en-AU"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 minutes</a:t>
                      </a:r>
                      <a:r>
                        <a:rPr lang="en-AU"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AU" sz="14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fontAlgn="base"/>
                      <a:r>
                        <a:rPr lang="en-AU"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Break </a:t>
                      </a:r>
                      <a:r>
                        <a:rPr lang="en-AU"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AU"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AU"/>
                    </a:p>
                  </a:txBody>
                  <a:tcPr/>
                </a:tc>
                <a:extLst>
                  <a:ext uri="{0D108BD9-81ED-4DB2-BD59-A6C34878D82A}">
                    <a16:rowId xmlns:a16="http://schemas.microsoft.com/office/drawing/2014/main" val="3178672032"/>
                  </a:ext>
                </a:extLst>
              </a:tr>
              <a:tr h="551474">
                <a:tc>
                  <a:txBody>
                    <a:bodyPr/>
                    <a:lstStyle/>
                    <a:p>
                      <a:pPr algn="ctr" fontAlgn="base"/>
                      <a:r>
                        <a:rPr lang="en-AU"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11:00am </a:t>
                      </a:r>
                      <a:endParaRPr lang="en-AU"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r>
                        <a:rPr lang="en-AU"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 minutes  </a:t>
                      </a:r>
                      <a:endParaRPr lang="en-AU"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r>
                        <a:rPr lang="en-AU"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Quarterly Energy Dynamics report presentation   </a:t>
                      </a:r>
                      <a:endParaRPr lang="en-AU" sz="14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r>
                        <a:rPr lang="en-AU"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Jonathon Myrtle  </a:t>
                      </a:r>
                      <a:endParaRPr lang="en-AU" sz="14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9085321"/>
                  </a:ext>
                </a:extLst>
              </a:tr>
              <a:tr h="454340">
                <a:tc>
                  <a:txBody>
                    <a:bodyPr/>
                    <a:lstStyle/>
                    <a:p>
                      <a:pPr algn="ctr" fontAlgn="base"/>
                      <a:r>
                        <a:rPr lang="en-AU" sz="1400" dirty="0">
                          <a:effectLst/>
                          <a:latin typeface="Calibri" panose="020F0502020204030204" pitchFamily="34" charset="0"/>
                          <a:ea typeface="Times New Roman" panose="02020603050405020304" pitchFamily="18" charset="0"/>
                          <a:cs typeface="Calibri" panose="020F0502020204030204" pitchFamily="34" charset="0"/>
                        </a:rPr>
                        <a:t>11:45am  </a:t>
                      </a:r>
                      <a:endParaRPr lang="en-AU"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AU" sz="1400">
                          <a:effectLst/>
                          <a:latin typeface="Calibri" panose="020F0502020204030204" pitchFamily="34" charset="0"/>
                          <a:ea typeface="Times New Roman" panose="02020603050405020304" pitchFamily="18" charset="0"/>
                          <a:cs typeface="Calibri" panose="020F0502020204030204" pitchFamily="34" charset="0"/>
                        </a:rPr>
                        <a:t>20 minutes  </a:t>
                      </a:r>
                      <a:endParaRPr lang="en-AU" sz="14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AU" sz="1400" dirty="0">
                          <a:effectLst/>
                          <a:latin typeface="Calibri" panose="020F0502020204030204" pitchFamily="34" charset="0"/>
                          <a:ea typeface="Times New Roman" panose="02020603050405020304" pitchFamily="18" charset="0"/>
                          <a:cs typeface="Calibri" panose="020F0502020204030204" pitchFamily="34" charset="0"/>
                        </a:rPr>
                        <a:t>AEMOs energy education program  </a:t>
                      </a:r>
                      <a:endParaRPr lang="en-AU"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AU" sz="1400">
                          <a:effectLst/>
                          <a:latin typeface="Calibri" panose="020F0502020204030204" pitchFamily="34" charset="0"/>
                          <a:ea typeface="Times New Roman" panose="02020603050405020304" pitchFamily="18" charset="0"/>
                          <a:cs typeface="Calibri" panose="020F0502020204030204" pitchFamily="34" charset="0"/>
                        </a:rPr>
                        <a:t>Cameron Setchell </a:t>
                      </a:r>
                      <a:endParaRPr lang="en-AU" sz="14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6282807"/>
                  </a:ext>
                </a:extLst>
              </a:tr>
              <a:tr h="1378685">
                <a:tc>
                  <a:txBody>
                    <a:bodyPr/>
                    <a:lstStyle/>
                    <a:p>
                      <a:pPr algn="ctr" fontAlgn="base"/>
                      <a:r>
                        <a:rPr lang="en-AU" sz="1400" dirty="0">
                          <a:effectLst/>
                          <a:latin typeface="Calibri" panose="020F0502020204030204" pitchFamily="34" charset="0"/>
                          <a:ea typeface="Times New Roman" panose="02020603050405020304" pitchFamily="18" charset="0"/>
                          <a:cs typeface="Calibri" panose="020F0502020204030204" pitchFamily="34" charset="0"/>
                        </a:rPr>
                        <a:t>12:05pm </a:t>
                      </a:r>
                      <a:endParaRPr lang="en-AU"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AU" sz="1400" dirty="0">
                          <a:effectLst/>
                          <a:latin typeface="Calibri" panose="020F0502020204030204" pitchFamily="34" charset="0"/>
                          <a:ea typeface="Times New Roman" panose="02020603050405020304" pitchFamily="18" charset="0"/>
                          <a:cs typeface="Calibri" panose="020F0502020204030204" pitchFamily="34" charset="0"/>
                        </a:rPr>
                        <a:t>10 minutes  </a:t>
                      </a:r>
                      <a:endParaRPr lang="en-AU"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AU" sz="1400" dirty="0">
                          <a:effectLst/>
                          <a:latin typeface="Calibri" panose="020F0502020204030204" pitchFamily="34" charset="0"/>
                          <a:ea typeface="Times New Roman" panose="02020603050405020304" pitchFamily="18" charset="0"/>
                          <a:cs typeface="Calibri" panose="020F0502020204030204" pitchFamily="34" charset="0"/>
                        </a:rPr>
                        <a:t>2021 the year ahead- upcoming engagements for consumer advocates  </a:t>
                      </a:r>
                      <a:endParaRPr lang="en-AU" sz="14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buSzPts val="1000"/>
                        <a:buFont typeface="Symbol" panose="05050102010706020507" pitchFamily="18" charset="2"/>
                        <a:buChar char=""/>
                        <a:tabLst>
                          <a:tab pos="457200" algn="l"/>
                        </a:tabLst>
                      </a:pPr>
                      <a:r>
                        <a:rPr lang="en-AU" sz="1400" dirty="0">
                          <a:effectLst/>
                          <a:latin typeface="Calibri" panose="020F0502020204030204" pitchFamily="34" charset="0"/>
                          <a:ea typeface="Times New Roman" panose="02020603050405020304" pitchFamily="18" charset="0"/>
                          <a:cs typeface="Calibri" panose="020F0502020204030204" pitchFamily="34" charset="0"/>
                        </a:rPr>
                        <a:t>Forward dates for next forums </a:t>
                      </a:r>
                      <a:endParaRPr lang="en-AU" sz="14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buSzPts val="1000"/>
                        <a:buFont typeface="Symbol" panose="05050102010706020507" pitchFamily="18" charset="2"/>
                        <a:buChar char=""/>
                        <a:tabLst>
                          <a:tab pos="457200" algn="l"/>
                        </a:tabLst>
                      </a:pPr>
                      <a:r>
                        <a:rPr lang="en-AU" sz="1400" dirty="0">
                          <a:effectLst/>
                          <a:latin typeface="Calibri" panose="020F0502020204030204" pitchFamily="34" charset="0"/>
                          <a:ea typeface="Times New Roman" panose="02020603050405020304" pitchFamily="18" charset="0"/>
                          <a:cs typeface="Calibri" panose="020F0502020204030204" pitchFamily="34" charset="0"/>
                        </a:rPr>
                        <a:t>Consumer knowledge sharing sessions  </a:t>
                      </a:r>
                      <a:endParaRPr lang="en-AU" sz="14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buSzPts val="1000"/>
                        <a:buFont typeface="Symbol" panose="05050102010706020507" pitchFamily="18" charset="2"/>
                        <a:buChar char=""/>
                        <a:tabLst>
                          <a:tab pos="457200" algn="l"/>
                        </a:tabLst>
                      </a:pPr>
                      <a:r>
                        <a:rPr lang="en-AU" sz="1400" dirty="0">
                          <a:effectLst/>
                          <a:latin typeface="Calibri" panose="020F0502020204030204" pitchFamily="34" charset="0"/>
                          <a:ea typeface="Times New Roman" panose="02020603050405020304" pitchFamily="18" charset="0"/>
                          <a:cs typeface="Calibri" panose="020F0502020204030204" pitchFamily="34" charset="0"/>
                        </a:rPr>
                        <a:t>Upcoming major work programs  </a:t>
                      </a:r>
                      <a:endParaRPr lang="en-AU"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AU" sz="1400">
                          <a:effectLst/>
                          <a:latin typeface="Calibri" panose="020F0502020204030204" pitchFamily="34" charset="0"/>
                          <a:ea typeface="Times New Roman" panose="02020603050405020304" pitchFamily="18" charset="0"/>
                          <a:cs typeface="Calibri" panose="020F0502020204030204" pitchFamily="34" charset="0"/>
                        </a:rPr>
                        <a:t>Stakeholder relations team  </a:t>
                      </a:r>
                      <a:endParaRPr lang="en-AU" sz="14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0124017"/>
                  </a:ext>
                </a:extLst>
              </a:tr>
              <a:tr h="827211">
                <a:tc>
                  <a:txBody>
                    <a:bodyPr/>
                    <a:lstStyle/>
                    <a:p>
                      <a:pPr algn="ctr" fontAlgn="base"/>
                      <a:r>
                        <a:rPr lang="en-AU" sz="1400" dirty="0">
                          <a:effectLst/>
                          <a:latin typeface="Calibri" panose="020F0502020204030204" pitchFamily="34" charset="0"/>
                          <a:ea typeface="Times New Roman" panose="02020603050405020304" pitchFamily="18" charset="0"/>
                          <a:cs typeface="Calibri" panose="020F0502020204030204" pitchFamily="34" charset="0"/>
                        </a:rPr>
                        <a:t>12:15pm </a:t>
                      </a:r>
                      <a:endParaRPr lang="en-AU"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AU" sz="1400" dirty="0">
                          <a:effectLst/>
                          <a:latin typeface="Calibri" panose="020F0502020204030204" pitchFamily="34" charset="0"/>
                          <a:ea typeface="Times New Roman" panose="02020603050405020304" pitchFamily="18" charset="0"/>
                          <a:cs typeface="Calibri" panose="020F0502020204030204" pitchFamily="34" charset="0"/>
                        </a:rPr>
                        <a:t>15 minutes  </a:t>
                      </a:r>
                      <a:endParaRPr lang="en-AU"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AU" sz="1400" dirty="0">
                          <a:effectLst/>
                          <a:latin typeface="Calibri" panose="020F0502020204030204" pitchFamily="34" charset="0"/>
                          <a:ea typeface="Times New Roman" panose="02020603050405020304" pitchFamily="18" charset="0"/>
                          <a:cs typeface="Calibri" panose="020F0502020204030204" pitchFamily="34" charset="0"/>
                        </a:rPr>
                        <a:t>Other business &amp; close </a:t>
                      </a:r>
                      <a:endParaRPr lang="en-AU" sz="14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buSzPts val="1000"/>
                        <a:buFont typeface="Symbol" panose="05050102010706020507" pitchFamily="18" charset="2"/>
                        <a:buChar char=""/>
                        <a:tabLst>
                          <a:tab pos="457200" algn="l"/>
                        </a:tabLst>
                      </a:pPr>
                      <a:r>
                        <a:rPr lang="en-AU" sz="1400" dirty="0">
                          <a:effectLst/>
                          <a:latin typeface="Calibri" panose="020F0502020204030204" pitchFamily="34" charset="0"/>
                          <a:ea typeface="Times New Roman" panose="02020603050405020304" pitchFamily="18" charset="0"/>
                          <a:cs typeface="Calibri" panose="020F0502020204030204" pitchFamily="34" charset="0"/>
                        </a:rPr>
                        <a:t>Call out for future agenda items and presentations  </a:t>
                      </a:r>
                      <a:endParaRPr lang="en-AU"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AU" sz="1400" dirty="0">
                          <a:effectLst/>
                          <a:latin typeface="Calibri" panose="020F0502020204030204" pitchFamily="34" charset="0"/>
                          <a:ea typeface="Times New Roman" panose="02020603050405020304" pitchFamily="18" charset="0"/>
                          <a:cs typeface="Calibri" panose="020F0502020204030204" pitchFamily="34" charset="0"/>
                        </a:rPr>
                        <a:t>Antara Mascarenhas  </a:t>
                      </a:r>
                      <a:endParaRPr lang="en-AU"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686739"/>
                  </a:ext>
                </a:extLst>
              </a:tr>
            </a:tbl>
          </a:graphicData>
        </a:graphic>
      </p:graphicFrame>
    </p:spTree>
    <p:extLst>
      <p:ext uri="{BB962C8B-B14F-4D97-AF65-F5344CB8AC3E}">
        <p14:creationId xmlns:p14="http://schemas.microsoft.com/office/powerpoint/2010/main" val="26413687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F3DAD-D8F3-4A49-8313-97AA72171BF0}"/>
              </a:ext>
            </a:extLst>
          </p:cNvPr>
          <p:cNvSpPr>
            <a:spLocks noGrp="1"/>
          </p:cNvSpPr>
          <p:nvPr>
            <p:ph type="ctrTitle"/>
          </p:nvPr>
        </p:nvSpPr>
        <p:spPr/>
        <p:txBody>
          <a:bodyPr/>
          <a:lstStyle/>
          <a:p>
            <a:r>
              <a:rPr lang="en-AU" dirty="0"/>
              <a:t>Energy Education Program</a:t>
            </a:r>
          </a:p>
        </p:txBody>
      </p:sp>
      <p:sp>
        <p:nvSpPr>
          <p:cNvPr id="3" name="Subtitle 2">
            <a:extLst>
              <a:ext uri="{FF2B5EF4-FFF2-40B4-BE49-F238E27FC236}">
                <a16:creationId xmlns:a16="http://schemas.microsoft.com/office/drawing/2014/main" id="{07784E2D-D83B-4248-921F-0AED49E6E64B}"/>
              </a:ext>
            </a:extLst>
          </p:cNvPr>
          <p:cNvSpPr>
            <a:spLocks noGrp="1"/>
          </p:cNvSpPr>
          <p:nvPr>
            <p:ph type="subTitle" idx="1"/>
          </p:nvPr>
        </p:nvSpPr>
        <p:spPr/>
        <p:txBody>
          <a:bodyPr/>
          <a:lstStyle/>
          <a:p>
            <a:r>
              <a:rPr lang="en-AU" dirty="0"/>
              <a:t>Cameron Setchell </a:t>
            </a:r>
          </a:p>
        </p:txBody>
      </p:sp>
    </p:spTree>
    <p:custDataLst>
      <p:tags r:id="rId1"/>
    </p:custDataLst>
    <p:extLst>
      <p:ext uri="{BB962C8B-B14F-4D97-AF65-F5344CB8AC3E}">
        <p14:creationId xmlns:p14="http://schemas.microsoft.com/office/powerpoint/2010/main" val="413730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440A4-91C5-4E7A-84D5-C34567F72E05}"/>
              </a:ext>
            </a:extLst>
          </p:cNvPr>
          <p:cNvSpPr>
            <a:spLocks noGrp="1"/>
          </p:cNvSpPr>
          <p:nvPr>
            <p:ph type="title"/>
          </p:nvPr>
        </p:nvSpPr>
        <p:spPr/>
        <p:txBody>
          <a:bodyPr/>
          <a:lstStyle/>
          <a:p>
            <a:r>
              <a:rPr lang="en-AU"/>
              <a:t>Electricity and gas market courses</a:t>
            </a:r>
          </a:p>
        </p:txBody>
      </p:sp>
      <p:graphicFrame>
        <p:nvGraphicFramePr>
          <p:cNvPr id="4" name="Content Placeholder 3">
            <a:extLst>
              <a:ext uri="{FF2B5EF4-FFF2-40B4-BE49-F238E27FC236}">
                <a16:creationId xmlns:a16="http://schemas.microsoft.com/office/drawing/2014/main" id="{EC57A30B-DD74-4B02-9EF2-6514D12B103E}"/>
              </a:ext>
            </a:extLst>
          </p:cNvPr>
          <p:cNvGraphicFramePr>
            <a:graphicFrameLocks noGrp="1"/>
          </p:cNvGraphicFramePr>
          <p:nvPr>
            <p:ph idx="1"/>
          </p:nvPr>
        </p:nvGraphicFramePr>
        <p:xfrm>
          <a:off x="4202113" y="457200"/>
          <a:ext cx="7724775" cy="56261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a:extLst>
              <a:ext uri="{FF2B5EF4-FFF2-40B4-BE49-F238E27FC236}">
                <a16:creationId xmlns:a16="http://schemas.microsoft.com/office/drawing/2014/main" id="{B6482AD3-7C53-464D-BCED-103794F5AD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1200" b="0" i="0" u="none" strike="noStrike" kern="1200" cap="none" spc="0" normalizeH="0" baseline="0" noProof="0" smtClean="0">
                <a:ln>
                  <a:noFill/>
                </a:ln>
                <a:solidFill>
                  <a:srgbClr val="222324">
                    <a:tint val="75000"/>
                  </a:srgbClr>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a:ln>
                <a:noFill/>
              </a:ln>
              <a:solidFill>
                <a:srgbClr val="222324">
                  <a:tint val="75000"/>
                </a:srgbClr>
              </a:solidFill>
              <a:effectLst/>
              <a:uLnTx/>
              <a:uFillTx/>
              <a:latin typeface="Tw Cen MT" panose="020B0602020104020603"/>
              <a:ea typeface="+mn-ea"/>
              <a:cs typeface="+mn-cs"/>
            </a:endParaRPr>
          </a:p>
        </p:txBody>
      </p:sp>
      <p:pic>
        <p:nvPicPr>
          <p:cNvPr id="7" name="Picture 6">
            <a:extLst>
              <a:ext uri="{FF2B5EF4-FFF2-40B4-BE49-F238E27FC236}">
                <a16:creationId xmlns:a16="http://schemas.microsoft.com/office/drawing/2014/main" id="{4DCE04D1-6B50-47A5-9E3C-1362902C82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5112" y="3670006"/>
            <a:ext cx="3395534" cy="2265458"/>
          </a:xfrm>
          <a:prstGeom prst="rect">
            <a:avLst/>
          </a:prstGeom>
          <a:effectLst>
            <a:softEdge rad="50800"/>
          </a:effectLst>
        </p:spPr>
      </p:pic>
    </p:spTree>
    <p:custDataLst>
      <p:tags r:id="rId1"/>
    </p:custDataLst>
    <p:extLst>
      <p:ext uri="{BB962C8B-B14F-4D97-AF65-F5344CB8AC3E}">
        <p14:creationId xmlns:p14="http://schemas.microsoft.com/office/powerpoint/2010/main" val="2488265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9C0F6-B79E-416E-BFE5-2CEB96573A76}"/>
              </a:ext>
            </a:extLst>
          </p:cNvPr>
          <p:cNvSpPr>
            <a:spLocks noGrp="1"/>
          </p:cNvSpPr>
          <p:nvPr>
            <p:ph type="title"/>
          </p:nvPr>
        </p:nvSpPr>
        <p:spPr/>
        <p:txBody>
          <a:bodyPr/>
          <a:lstStyle/>
          <a:p>
            <a:r>
              <a:rPr lang="en-AU"/>
              <a:t>Instructor-led courses</a:t>
            </a:r>
          </a:p>
        </p:txBody>
      </p:sp>
      <p:sp>
        <p:nvSpPr>
          <p:cNvPr id="3" name="Content Placeholder 2">
            <a:extLst>
              <a:ext uri="{FF2B5EF4-FFF2-40B4-BE49-F238E27FC236}">
                <a16:creationId xmlns:a16="http://schemas.microsoft.com/office/drawing/2014/main" id="{027FAD55-407F-4509-9C08-E5C097FDBE38}"/>
              </a:ext>
            </a:extLst>
          </p:cNvPr>
          <p:cNvSpPr>
            <a:spLocks noGrp="1"/>
          </p:cNvSpPr>
          <p:nvPr>
            <p:ph sz="half" idx="1"/>
          </p:nvPr>
        </p:nvSpPr>
        <p:spPr/>
        <p:txBody>
          <a:bodyPr>
            <a:normAutofit fontScale="85000" lnSpcReduction="10000"/>
          </a:bodyPr>
          <a:lstStyle/>
          <a:p>
            <a:pPr marL="0" indent="0">
              <a:buNone/>
            </a:pPr>
            <a:r>
              <a:rPr lang="en-AU" b="1"/>
              <a:t>Electricity</a:t>
            </a:r>
          </a:p>
          <a:p>
            <a:r>
              <a:rPr lang="en-AU"/>
              <a:t>NEM Overview</a:t>
            </a:r>
          </a:p>
          <a:p>
            <a:r>
              <a:rPr lang="en-AU"/>
              <a:t>Network and FCAS Constraints in the NEM</a:t>
            </a:r>
          </a:p>
          <a:p>
            <a:r>
              <a:rPr lang="en-AU"/>
              <a:t>Network Connections (under development)</a:t>
            </a:r>
          </a:p>
          <a:p>
            <a:r>
              <a:rPr lang="en-AU"/>
              <a:t>Understanding MSATS</a:t>
            </a:r>
          </a:p>
          <a:p>
            <a:r>
              <a:rPr lang="en-AU"/>
              <a:t>Metrology for the NEM</a:t>
            </a:r>
          </a:p>
          <a:p>
            <a:r>
              <a:rPr lang="en-AU"/>
              <a:t>WEM Introduction</a:t>
            </a:r>
          </a:p>
          <a:p>
            <a:r>
              <a:rPr lang="en-AU"/>
              <a:t>Reserve Capacity Mechanism (WEM)</a:t>
            </a:r>
          </a:p>
          <a:p>
            <a:r>
              <a:rPr lang="en-AU"/>
              <a:t>WEM: Power Systems &amp; Energy Markets</a:t>
            </a:r>
          </a:p>
          <a:p>
            <a:endParaRPr lang="en-AU"/>
          </a:p>
        </p:txBody>
      </p:sp>
      <p:sp>
        <p:nvSpPr>
          <p:cNvPr id="6" name="Content Placeholder 5">
            <a:extLst>
              <a:ext uri="{FF2B5EF4-FFF2-40B4-BE49-F238E27FC236}">
                <a16:creationId xmlns:a16="http://schemas.microsoft.com/office/drawing/2014/main" id="{BF15327E-A01C-430C-8C4C-97A32A21323B}"/>
              </a:ext>
            </a:extLst>
          </p:cNvPr>
          <p:cNvSpPr>
            <a:spLocks noGrp="1"/>
          </p:cNvSpPr>
          <p:nvPr>
            <p:ph sz="half" idx="2"/>
          </p:nvPr>
        </p:nvSpPr>
        <p:spPr/>
        <p:txBody>
          <a:bodyPr>
            <a:normAutofit fontScale="85000" lnSpcReduction="10000"/>
          </a:bodyPr>
          <a:lstStyle/>
          <a:p>
            <a:pPr marL="0" indent="0">
              <a:buNone/>
            </a:pPr>
            <a:r>
              <a:rPr lang="en-AU" b="1"/>
              <a:t>Gas</a:t>
            </a:r>
          </a:p>
          <a:p>
            <a:r>
              <a:rPr lang="en-AU"/>
              <a:t>Overview of the Short Term Trading Market (STTM)</a:t>
            </a:r>
          </a:p>
          <a:p>
            <a:r>
              <a:rPr lang="en-AU"/>
              <a:t>Overview of the Declared Wholesale Gas Market (DWGM)</a:t>
            </a:r>
          </a:p>
        </p:txBody>
      </p:sp>
      <p:sp>
        <p:nvSpPr>
          <p:cNvPr id="5" name="Slide Number Placeholder 4">
            <a:extLst>
              <a:ext uri="{FF2B5EF4-FFF2-40B4-BE49-F238E27FC236}">
                <a16:creationId xmlns:a16="http://schemas.microsoft.com/office/drawing/2014/main" id="{EF1C874A-329F-4031-A5BC-DB8CA1349441}"/>
              </a:ext>
            </a:extLst>
          </p:cNvPr>
          <p:cNvSpPr>
            <a:spLocks noGrp="1"/>
          </p:cNvSpPr>
          <p:nvPr>
            <p:ph type="sldNum" sz="quarter" idx="12"/>
          </p:nvPr>
        </p:nvSpPr>
        <p:spPr>
          <a:xfrm>
            <a:off x="11353800" y="6356350"/>
            <a:ext cx="57610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1200" b="0" i="0" u="none" strike="noStrike" kern="1200" cap="none" spc="0" normalizeH="0" baseline="0" noProof="0" smtClean="0">
                <a:ln>
                  <a:noFill/>
                </a:ln>
                <a:solidFill>
                  <a:srgbClr val="222324">
                    <a:tint val="75000"/>
                  </a:srgbClr>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a:ln>
                <a:noFill/>
              </a:ln>
              <a:solidFill>
                <a:srgbClr val="222324">
                  <a:tint val="75000"/>
                </a:srgbClr>
              </a:solidFill>
              <a:effectLst/>
              <a:uLnTx/>
              <a:uFillTx/>
              <a:latin typeface="Tw Cen MT" panose="020B0602020104020603"/>
              <a:ea typeface="+mn-ea"/>
              <a:cs typeface="+mn-cs"/>
            </a:endParaRPr>
          </a:p>
        </p:txBody>
      </p:sp>
      <p:pic>
        <p:nvPicPr>
          <p:cNvPr id="9" name="Picture 8" descr="Classroom of students raising their hands in front of a teacher">
            <a:extLst>
              <a:ext uri="{FF2B5EF4-FFF2-40B4-BE49-F238E27FC236}">
                <a16:creationId xmlns:a16="http://schemas.microsoft.com/office/drawing/2014/main" id="{A4D1FFEB-8D72-45AD-8C10-7DBFB89D902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9929"/>
          <a:stretch/>
        </p:blipFill>
        <p:spPr>
          <a:xfrm rot="719548">
            <a:off x="6904337" y="4353910"/>
            <a:ext cx="3627863" cy="22257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a:extLst>
              <a:ext uri="{FF2B5EF4-FFF2-40B4-BE49-F238E27FC236}">
                <a16:creationId xmlns:a16="http://schemas.microsoft.com/office/drawing/2014/main" id="{C9A362BC-64EB-4BE5-B0BD-C11F1431681E}"/>
              </a:ext>
            </a:extLst>
          </p:cNvPr>
          <p:cNvSpPr txBox="1"/>
          <p:nvPr/>
        </p:nvSpPr>
        <p:spPr>
          <a:xfrm>
            <a:off x="262092" y="6496989"/>
            <a:ext cx="53964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222324"/>
                </a:solidFill>
                <a:effectLst/>
                <a:uLnTx/>
                <a:uFillTx/>
                <a:latin typeface="Tw Cen MT" panose="020B0602020104020603"/>
                <a:ea typeface="+mn-ea"/>
                <a:cs typeface="+mn-cs"/>
              </a:rPr>
              <a:t>NEM – National Electricity Market		FCAS – Frequency Control Ancillary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222324"/>
                </a:solidFill>
                <a:effectLst/>
                <a:uLnTx/>
                <a:uFillTx/>
                <a:latin typeface="Tw Cen MT" panose="020B0602020104020603"/>
                <a:ea typeface="+mn-ea"/>
                <a:cs typeface="+mn-cs"/>
              </a:rPr>
              <a:t>WEM – Wholesale Electricity Market (WA only)	MSATS – Market Settlement and Transfer Solution</a:t>
            </a:r>
          </a:p>
        </p:txBody>
      </p:sp>
    </p:spTree>
    <p:custDataLst>
      <p:tags r:id="rId1"/>
    </p:custDataLst>
    <p:extLst>
      <p:ext uri="{BB962C8B-B14F-4D97-AF65-F5344CB8AC3E}">
        <p14:creationId xmlns:p14="http://schemas.microsoft.com/office/powerpoint/2010/main" val="1988493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9C0F6-B79E-416E-BFE5-2CEB96573A76}"/>
              </a:ext>
            </a:extLst>
          </p:cNvPr>
          <p:cNvSpPr>
            <a:spLocks noGrp="1"/>
          </p:cNvSpPr>
          <p:nvPr>
            <p:ph type="title"/>
          </p:nvPr>
        </p:nvSpPr>
        <p:spPr/>
        <p:txBody>
          <a:bodyPr/>
          <a:lstStyle/>
          <a:p>
            <a:r>
              <a:rPr lang="en-AU"/>
              <a:t>eLearning</a:t>
            </a:r>
          </a:p>
        </p:txBody>
      </p:sp>
      <p:sp>
        <p:nvSpPr>
          <p:cNvPr id="3" name="Content Placeholder 2">
            <a:extLst>
              <a:ext uri="{FF2B5EF4-FFF2-40B4-BE49-F238E27FC236}">
                <a16:creationId xmlns:a16="http://schemas.microsoft.com/office/drawing/2014/main" id="{027FAD55-407F-4509-9C08-E5C097FDBE38}"/>
              </a:ext>
            </a:extLst>
          </p:cNvPr>
          <p:cNvSpPr>
            <a:spLocks noGrp="1"/>
          </p:cNvSpPr>
          <p:nvPr>
            <p:ph sz="half" idx="1"/>
          </p:nvPr>
        </p:nvSpPr>
        <p:spPr/>
        <p:txBody>
          <a:bodyPr>
            <a:normAutofit fontScale="77500" lnSpcReduction="20000"/>
          </a:bodyPr>
          <a:lstStyle/>
          <a:p>
            <a:pPr marL="0" indent="0">
              <a:buNone/>
            </a:pPr>
            <a:r>
              <a:rPr lang="en-AU" b="1"/>
              <a:t>National Electricity Market (NEM) Foundations</a:t>
            </a:r>
          </a:p>
          <a:p>
            <a:r>
              <a:rPr lang="en-AU"/>
              <a:t>Introduction to the NEM</a:t>
            </a:r>
          </a:p>
          <a:p>
            <a:r>
              <a:rPr lang="en-AU"/>
              <a:t>NEM Rules and Regulations</a:t>
            </a:r>
          </a:p>
          <a:p>
            <a:r>
              <a:rPr lang="en-AU"/>
              <a:t>The Network</a:t>
            </a:r>
          </a:p>
          <a:p>
            <a:r>
              <a:rPr lang="en-AU"/>
              <a:t>The Power System</a:t>
            </a:r>
          </a:p>
          <a:p>
            <a:r>
              <a:rPr lang="en-AU"/>
              <a:t>Spot Pricing and Dispatch</a:t>
            </a:r>
          </a:p>
          <a:p>
            <a:r>
              <a:rPr lang="en-AU"/>
              <a:t>Ancillary Services</a:t>
            </a:r>
          </a:p>
          <a:p>
            <a:r>
              <a:rPr lang="en-AU"/>
              <a:t>Metering</a:t>
            </a:r>
          </a:p>
          <a:p>
            <a:r>
              <a:rPr lang="en-AU"/>
              <a:t>Settlements &amp; Prudentials</a:t>
            </a:r>
          </a:p>
          <a:p>
            <a:r>
              <a:rPr lang="en-AU"/>
              <a:t>Financial Markets</a:t>
            </a:r>
          </a:p>
          <a:p>
            <a:r>
              <a:rPr lang="en-AU"/>
              <a:t>Integrating Distributed Energy Resources</a:t>
            </a:r>
          </a:p>
        </p:txBody>
      </p:sp>
      <p:sp>
        <p:nvSpPr>
          <p:cNvPr id="6" name="Content Placeholder 5">
            <a:extLst>
              <a:ext uri="{FF2B5EF4-FFF2-40B4-BE49-F238E27FC236}">
                <a16:creationId xmlns:a16="http://schemas.microsoft.com/office/drawing/2014/main" id="{BF15327E-A01C-430C-8C4C-97A32A21323B}"/>
              </a:ext>
            </a:extLst>
          </p:cNvPr>
          <p:cNvSpPr>
            <a:spLocks noGrp="1"/>
          </p:cNvSpPr>
          <p:nvPr>
            <p:ph sz="half" idx="2"/>
          </p:nvPr>
        </p:nvSpPr>
        <p:spPr/>
        <p:txBody>
          <a:bodyPr>
            <a:normAutofit fontScale="77500" lnSpcReduction="20000"/>
          </a:bodyPr>
          <a:lstStyle/>
          <a:p>
            <a:pPr marL="0" indent="0">
              <a:buNone/>
            </a:pPr>
            <a:r>
              <a:rPr lang="en-AU" b="1"/>
              <a:t>Gas Market Foundations</a:t>
            </a:r>
          </a:p>
          <a:p>
            <a:r>
              <a:rPr lang="en-AU"/>
              <a:t>Introduction to the Gas Markets</a:t>
            </a:r>
          </a:p>
          <a:p>
            <a:r>
              <a:rPr lang="en-AU"/>
              <a:t>Short Term Trading Market</a:t>
            </a:r>
          </a:p>
          <a:p>
            <a:r>
              <a:rPr lang="en-AU"/>
              <a:t>Declared Wholesale Gas Market</a:t>
            </a:r>
          </a:p>
          <a:p>
            <a:r>
              <a:rPr lang="en-AU"/>
              <a:t>Settlement and Prudentials</a:t>
            </a:r>
          </a:p>
          <a:p>
            <a:r>
              <a:rPr lang="en-AU"/>
              <a:t>Gas Supply Hub</a:t>
            </a:r>
          </a:p>
        </p:txBody>
      </p:sp>
      <p:sp>
        <p:nvSpPr>
          <p:cNvPr id="5" name="Slide Number Placeholder 4">
            <a:extLst>
              <a:ext uri="{FF2B5EF4-FFF2-40B4-BE49-F238E27FC236}">
                <a16:creationId xmlns:a16="http://schemas.microsoft.com/office/drawing/2014/main" id="{96BE8AD2-AE88-4502-B0BC-67EF58A68D65}"/>
              </a:ext>
            </a:extLst>
          </p:cNvPr>
          <p:cNvSpPr>
            <a:spLocks noGrp="1"/>
          </p:cNvSpPr>
          <p:nvPr>
            <p:ph type="sldNum" sz="quarter" idx="12"/>
          </p:nvPr>
        </p:nvSpPr>
        <p:spPr>
          <a:xfrm>
            <a:off x="11353800" y="6356350"/>
            <a:ext cx="57610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1200" b="0" i="0" u="none" strike="noStrike" kern="1200" cap="none" spc="0" normalizeH="0" baseline="0" noProof="0" smtClean="0">
                <a:ln>
                  <a:noFill/>
                </a:ln>
                <a:solidFill>
                  <a:srgbClr val="222324">
                    <a:tint val="75000"/>
                  </a:srgbClr>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srgbClr val="222324">
                  <a:tint val="75000"/>
                </a:srgbClr>
              </a:solidFill>
              <a:effectLst/>
              <a:uLnTx/>
              <a:uFillTx/>
              <a:latin typeface="Tw Cen MT" panose="020B0602020104020603"/>
              <a:ea typeface="+mn-ea"/>
              <a:cs typeface="+mn-cs"/>
            </a:endParaRPr>
          </a:p>
        </p:txBody>
      </p:sp>
      <p:pic>
        <p:nvPicPr>
          <p:cNvPr id="9" name="Picture 8" descr="A picture containing sky, outdoor, track, sunset&#10;&#10;Description automatically generated">
            <a:extLst>
              <a:ext uri="{FF2B5EF4-FFF2-40B4-BE49-F238E27FC236}">
                <a16:creationId xmlns:a16="http://schemas.microsoft.com/office/drawing/2014/main" id="{D288F384-26F6-4963-BCAD-36EAD6C1F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3803" y="4945809"/>
            <a:ext cx="3399453" cy="1912191"/>
          </a:xfrm>
          <a:prstGeom prst="rect">
            <a:avLst/>
          </a:prstGeom>
          <a:effectLst>
            <a:softEdge rad="165100"/>
          </a:effectLst>
        </p:spPr>
      </p:pic>
      <p:pic>
        <p:nvPicPr>
          <p:cNvPr id="7" name="Picture 6" descr="A picture containing stove, kitchen appliance, appliance&#10;&#10;Description automatically generated">
            <a:extLst>
              <a:ext uri="{FF2B5EF4-FFF2-40B4-BE49-F238E27FC236}">
                <a16:creationId xmlns:a16="http://schemas.microsoft.com/office/drawing/2014/main" id="{FBB1198C-0768-4D77-B48B-EBD54222CAFD}"/>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6278" t="1305" r="28184" b="-1305"/>
          <a:stretch/>
        </p:blipFill>
        <p:spPr>
          <a:xfrm>
            <a:off x="8218595" y="4001294"/>
            <a:ext cx="2333255" cy="2333255"/>
          </a:xfrm>
          <a:prstGeom prst="rect">
            <a:avLst/>
          </a:prstGeom>
          <a:effectLst>
            <a:softEdge rad="127000"/>
          </a:effectLst>
        </p:spPr>
      </p:pic>
    </p:spTree>
    <p:custDataLst>
      <p:tags r:id="rId1"/>
    </p:custDataLst>
    <p:extLst>
      <p:ext uri="{BB962C8B-B14F-4D97-AF65-F5344CB8AC3E}">
        <p14:creationId xmlns:p14="http://schemas.microsoft.com/office/powerpoint/2010/main" val="4034333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9C0F6-B79E-416E-BFE5-2CEB96573A76}"/>
              </a:ext>
            </a:extLst>
          </p:cNvPr>
          <p:cNvSpPr>
            <a:spLocks noGrp="1"/>
          </p:cNvSpPr>
          <p:nvPr>
            <p:ph type="title"/>
          </p:nvPr>
        </p:nvSpPr>
        <p:spPr/>
        <p:txBody>
          <a:bodyPr/>
          <a:lstStyle/>
          <a:p>
            <a:r>
              <a:rPr lang="en-AU"/>
              <a:t>Webinars</a:t>
            </a:r>
          </a:p>
        </p:txBody>
      </p:sp>
      <p:sp>
        <p:nvSpPr>
          <p:cNvPr id="3" name="Content Placeholder 2">
            <a:extLst>
              <a:ext uri="{FF2B5EF4-FFF2-40B4-BE49-F238E27FC236}">
                <a16:creationId xmlns:a16="http://schemas.microsoft.com/office/drawing/2014/main" id="{027FAD55-407F-4509-9C08-E5C097FDBE38}"/>
              </a:ext>
            </a:extLst>
          </p:cNvPr>
          <p:cNvSpPr>
            <a:spLocks noGrp="1"/>
          </p:cNvSpPr>
          <p:nvPr>
            <p:ph sz="half" idx="1"/>
          </p:nvPr>
        </p:nvSpPr>
        <p:spPr/>
        <p:txBody>
          <a:bodyPr>
            <a:normAutofit lnSpcReduction="10000"/>
          </a:bodyPr>
          <a:lstStyle/>
          <a:p>
            <a:pPr marL="0" indent="0">
              <a:buNone/>
            </a:pPr>
            <a:r>
              <a:rPr lang="en-AU" b="1"/>
              <a:t>NEM Fundamentals</a:t>
            </a:r>
          </a:p>
          <a:p>
            <a:r>
              <a:rPr lang="en-AU"/>
              <a:t>Energy regulatory structure and responsibilities</a:t>
            </a:r>
          </a:p>
          <a:p>
            <a:r>
              <a:rPr lang="en-AU"/>
              <a:t>How the power system operates</a:t>
            </a:r>
          </a:p>
          <a:p>
            <a:r>
              <a:rPr lang="en-AU"/>
              <a:t>Case Study: What happens when things go wrong</a:t>
            </a:r>
          </a:p>
          <a:p>
            <a:r>
              <a:rPr lang="en-AU"/>
              <a:t>Market fundamentals</a:t>
            </a:r>
          </a:p>
          <a:p>
            <a:r>
              <a:rPr lang="en-AU"/>
              <a:t>AEMO’s initiatives in the new energy landscape</a:t>
            </a:r>
          </a:p>
        </p:txBody>
      </p:sp>
      <p:sp>
        <p:nvSpPr>
          <p:cNvPr id="6" name="Content Placeholder 5">
            <a:extLst>
              <a:ext uri="{FF2B5EF4-FFF2-40B4-BE49-F238E27FC236}">
                <a16:creationId xmlns:a16="http://schemas.microsoft.com/office/drawing/2014/main" id="{BF15327E-A01C-430C-8C4C-97A32A21323B}"/>
              </a:ext>
            </a:extLst>
          </p:cNvPr>
          <p:cNvSpPr>
            <a:spLocks noGrp="1"/>
          </p:cNvSpPr>
          <p:nvPr>
            <p:ph sz="half" idx="2"/>
          </p:nvPr>
        </p:nvSpPr>
        <p:spPr/>
        <p:txBody>
          <a:bodyPr>
            <a:normAutofit lnSpcReduction="10000"/>
          </a:bodyPr>
          <a:lstStyle/>
          <a:p>
            <a:pPr marL="0" indent="0">
              <a:buNone/>
            </a:pPr>
            <a:r>
              <a:rPr lang="en-AU" b="1"/>
              <a:t>Gas Market Fundamentals</a:t>
            </a:r>
          </a:p>
          <a:p>
            <a:r>
              <a:rPr lang="en-AU"/>
              <a:t>Energy regulatory structure and responsibilities</a:t>
            </a:r>
          </a:p>
          <a:p>
            <a:r>
              <a:rPr lang="en-AU"/>
              <a:t>Fundamentals of gas</a:t>
            </a:r>
          </a:p>
          <a:p>
            <a:r>
              <a:rPr lang="en-AU"/>
              <a:t>Transmission, Storage and the Distribution of Gas</a:t>
            </a:r>
          </a:p>
          <a:p>
            <a:r>
              <a:rPr lang="en-AU"/>
              <a:t>Introduction to the Declared Wholesale Gas Market (DWGM), Short Term Trading Market (STTM) and the Gas Supply Hub</a:t>
            </a:r>
          </a:p>
        </p:txBody>
      </p:sp>
      <p:sp>
        <p:nvSpPr>
          <p:cNvPr id="5" name="Slide Number Placeholder 4">
            <a:extLst>
              <a:ext uri="{FF2B5EF4-FFF2-40B4-BE49-F238E27FC236}">
                <a16:creationId xmlns:a16="http://schemas.microsoft.com/office/drawing/2014/main" id="{6C87B9F9-32D3-4B89-A2E1-2A940FCA6EE1}"/>
              </a:ext>
            </a:extLst>
          </p:cNvPr>
          <p:cNvSpPr>
            <a:spLocks noGrp="1"/>
          </p:cNvSpPr>
          <p:nvPr>
            <p:ph type="sldNum" sz="quarter" idx="12"/>
          </p:nvPr>
        </p:nvSpPr>
        <p:spPr>
          <a:xfrm>
            <a:off x="11353800" y="6356350"/>
            <a:ext cx="57610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1200" b="0" i="0" u="none" strike="noStrike" kern="1200" cap="none" spc="0" normalizeH="0" baseline="0" noProof="0" smtClean="0">
                <a:ln>
                  <a:noFill/>
                </a:ln>
                <a:solidFill>
                  <a:srgbClr val="222324">
                    <a:tint val="75000"/>
                  </a:srgbClr>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a:ln>
                <a:noFill/>
              </a:ln>
              <a:solidFill>
                <a:srgbClr val="222324">
                  <a:tint val="75000"/>
                </a:srgbClr>
              </a:solidFill>
              <a:effectLst/>
              <a:uLnTx/>
              <a:uFillTx/>
              <a:latin typeface="Tw Cen MT" panose="020B0602020104020603"/>
              <a:ea typeface="+mn-ea"/>
              <a:cs typeface="+mn-cs"/>
            </a:endParaRPr>
          </a:p>
        </p:txBody>
      </p:sp>
      <p:grpSp>
        <p:nvGrpSpPr>
          <p:cNvPr id="7" name="Group 6">
            <a:extLst>
              <a:ext uri="{FF2B5EF4-FFF2-40B4-BE49-F238E27FC236}">
                <a16:creationId xmlns:a16="http://schemas.microsoft.com/office/drawing/2014/main" id="{6E2FE7DA-3984-4623-9E16-E8090CBD1CDA}"/>
              </a:ext>
            </a:extLst>
          </p:cNvPr>
          <p:cNvGrpSpPr/>
          <p:nvPr/>
        </p:nvGrpSpPr>
        <p:grpSpPr>
          <a:xfrm>
            <a:off x="3334208" y="1469255"/>
            <a:ext cx="720000" cy="720000"/>
            <a:chOff x="7216523" y="1951059"/>
            <a:chExt cx="712740" cy="712740"/>
          </a:xfrm>
          <a:noFill/>
        </p:grpSpPr>
        <p:sp useBgFill="1">
          <p:nvSpPr>
            <p:cNvPr id="8" name="Oval 7">
              <a:extLst>
                <a:ext uri="{FF2B5EF4-FFF2-40B4-BE49-F238E27FC236}">
                  <a16:creationId xmlns:a16="http://schemas.microsoft.com/office/drawing/2014/main" id="{D7A5EC20-76EB-462F-BEA8-72AC4ADC2087}"/>
                </a:ext>
              </a:extLst>
            </p:cNvPr>
            <p:cNvSpPr/>
            <p:nvPr/>
          </p:nvSpPr>
          <p:spPr>
            <a:xfrm>
              <a:off x="7216523" y="1951059"/>
              <a:ext cx="712740" cy="712740"/>
            </a:xfrm>
            <a:prstGeom prst="ellipse">
              <a:avLst/>
            </a:prstGeom>
            <a:grpFill/>
            <a:ln w="19050" cap="rnd">
              <a:solidFill>
                <a:srgbClr val="360F3C"/>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Oval 8">
              <a:extLst>
                <a:ext uri="{FF2B5EF4-FFF2-40B4-BE49-F238E27FC236}">
                  <a16:creationId xmlns:a16="http://schemas.microsoft.com/office/drawing/2014/main" id="{2F1407BD-CDD9-438C-8690-69E11326D56B}"/>
                </a:ext>
              </a:extLst>
            </p:cNvPr>
            <p:cNvSpPr/>
            <p:nvPr/>
          </p:nvSpPr>
          <p:spPr>
            <a:xfrm>
              <a:off x="7288249" y="2020521"/>
              <a:ext cx="573816" cy="573816"/>
            </a:xfrm>
            <a:prstGeom prst="ellipse">
              <a:avLst/>
            </a:prstGeom>
            <a:grpFill/>
            <a:ln w="15875" cap="rnd">
              <a:solidFill>
                <a:srgbClr val="360F3C"/>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grpSp>
          <p:nvGrpSpPr>
            <p:cNvPr id="10" name="Group 9">
              <a:extLst>
                <a:ext uri="{FF2B5EF4-FFF2-40B4-BE49-F238E27FC236}">
                  <a16:creationId xmlns:a16="http://schemas.microsoft.com/office/drawing/2014/main" id="{5520F8F1-D965-467D-A7C2-39F5D7B3D9EE}"/>
                </a:ext>
              </a:extLst>
            </p:cNvPr>
            <p:cNvGrpSpPr/>
            <p:nvPr/>
          </p:nvGrpSpPr>
          <p:grpSpPr>
            <a:xfrm>
              <a:off x="7368782" y="2128835"/>
              <a:ext cx="412750" cy="357188"/>
              <a:chOff x="994196" y="4076700"/>
              <a:chExt cx="412750" cy="357188"/>
            </a:xfrm>
            <a:grpFill/>
          </p:grpSpPr>
          <p:sp>
            <p:nvSpPr>
              <p:cNvPr id="11" name="Freeform 417">
                <a:extLst>
                  <a:ext uri="{FF2B5EF4-FFF2-40B4-BE49-F238E27FC236}">
                    <a16:creationId xmlns:a16="http://schemas.microsoft.com/office/drawing/2014/main" id="{B40FC14C-AE23-4C84-9CCE-16608FDA2D36}"/>
                  </a:ext>
                </a:extLst>
              </p:cNvPr>
              <p:cNvSpPr>
                <a:spLocks/>
              </p:cNvSpPr>
              <p:nvPr/>
            </p:nvSpPr>
            <p:spPr bwMode="auto">
              <a:xfrm>
                <a:off x="1119609" y="4129088"/>
                <a:ext cx="169863" cy="287338"/>
              </a:xfrm>
              <a:custGeom>
                <a:avLst/>
                <a:gdLst>
                  <a:gd name="T0" fmla="*/ 125 w 237"/>
                  <a:gd name="T1" fmla="*/ 163 h 400"/>
                  <a:gd name="T2" fmla="*/ 225 w 237"/>
                  <a:gd name="T3" fmla="*/ 0 h 400"/>
                  <a:gd name="T4" fmla="*/ 75 w 237"/>
                  <a:gd name="T5" fmla="*/ 38 h 400"/>
                  <a:gd name="T6" fmla="*/ 0 w 237"/>
                  <a:gd name="T7" fmla="*/ 238 h 400"/>
                  <a:gd name="T8" fmla="*/ 75 w 237"/>
                  <a:gd name="T9" fmla="*/ 225 h 400"/>
                  <a:gd name="T10" fmla="*/ 25 w 237"/>
                  <a:gd name="T11" fmla="*/ 400 h 400"/>
                  <a:gd name="T12" fmla="*/ 237 w 237"/>
                  <a:gd name="T13" fmla="*/ 150 h 400"/>
                  <a:gd name="T14" fmla="*/ 125 w 237"/>
                  <a:gd name="T15" fmla="*/ 163 h 4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400">
                    <a:moveTo>
                      <a:pt x="125" y="163"/>
                    </a:moveTo>
                    <a:lnTo>
                      <a:pt x="225" y="0"/>
                    </a:lnTo>
                    <a:lnTo>
                      <a:pt x="75" y="38"/>
                    </a:lnTo>
                    <a:lnTo>
                      <a:pt x="0" y="238"/>
                    </a:lnTo>
                    <a:lnTo>
                      <a:pt x="75" y="225"/>
                    </a:lnTo>
                    <a:lnTo>
                      <a:pt x="25" y="400"/>
                    </a:lnTo>
                    <a:lnTo>
                      <a:pt x="237" y="150"/>
                    </a:lnTo>
                    <a:lnTo>
                      <a:pt x="125" y="163"/>
                    </a:lnTo>
                    <a:close/>
                  </a:path>
                </a:pathLst>
              </a:custGeom>
              <a:grpFill/>
              <a:ln w="12700" cap="flat">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22324"/>
                  </a:solidFill>
                  <a:effectLst/>
                  <a:uLnTx/>
                  <a:uFillTx/>
                  <a:latin typeface="Century Gothic"/>
                  <a:ea typeface="+mn-ea"/>
                  <a:cs typeface="+mn-cs"/>
                </a:endParaRPr>
              </a:p>
            </p:txBody>
          </p:sp>
          <p:sp>
            <p:nvSpPr>
              <p:cNvPr id="12" name="Line 418">
                <a:extLst>
                  <a:ext uri="{FF2B5EF4-FFF2-40B4-BE49-F238E27FC236}">
                    <a16:creationId xmlns:a16="http://schemas.microsoft.com/office/drawing/2014/main" id="{3BDB4D26-A1D4-4D68-BD3C-FA5DCE4A7C19}"/>
                  </a:ext>
                </a:extLst>
              </p:cNvPr>
              <p:cNvSpPr>
                <a:spLocks noChangeShapeType="1"/>
              </p:cNvSpPr>
              <p:nvPr/>
            </p:nvSpPr>
            <p:spPr bwMode="auto">
              <a:xfrm>
                <a:off x="994196" y="4254500"/>
                <a:ext cx="61913" cy="0"/>
              </a:xfrm>
              <a:prstGeom prst="line">
                <a:avLst/>
              </a:prstGeom>
              <a:grpFill/>
              <a:ln w="12700" cap="flat">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22324"/>
                  </a:solidFill>
                  <a:effectLst/>
                  <a:uLnTx/>
                  <a:uFillTx/>
                  <a:latin typeface="Century Gothic"/>
                  <a:ea typeface="+mn-ea"/>
                  <a:cs typeface="+mn-cs"/>
                </a:endParaRPr>
              </a:p>
            </p:txBody>
          </p:sp>
          <p:sp>
            <p:nvSpPr>
              <p:cNvPr id="13" name="Line 419">
                <a:extLst>
                  <a:ext uri="{FF2B5EF4-FFF2-40B4-BE49-F238E27FC236}">
                    <a16:creationId xmlns:a16="http://schemas.microsoft.com/office/drawing/2014/main" id="{A57CEDE1-4DAD-42B5-93FC-08523E701225}"/>
                  </a:ext>
                </a:extLst>
              </p:cNvPr>
              <p:cNvSpPr>
                <a:spLocks noChangeShapeType="1"/>
              </p:cNvSpPr>
              <p:nvPr/>
            </p:nvSpPr>
            <p:spPr bwMode="auto">
              <a:xfrm flipV="1">
                <a:off x="1021184" y="4325938"/>
                <a:ext cx="53975" cy="31750"/>
              </a:xfrm>
              <a:prstGeom prst="line">
                <a:avLst/>
              </a:prstGeom>
              <a:grpFill/>
              <a:ln w="12700" cap="flat">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22324"/>
                  </a:solidFill>
                  <a:effectLst/>
                  <a:uLnTx/>
                  <a:uFillTx/>
                  <a:latin typeface="Century Gothic"/>
                  <a:ea typeface="+mn-ea"/>
                  <a:cs typeface="+mn-cs"/>
                </a:endParaRPr>
              </a:p>
            </p:txBody>
          </p:sp>
          <p:sp>
            <p:nvSpPr>
              <p:cNvPr id="14" name="Line 420">
                <a:extLst>
                  <a:ext uri="{FF2B5EF4-FFF2-40B4-BE49-F238E27FC236}">
                    <a16:creationId xmlns:a16="http://schemas.microsoft.com/office/drawing/2014/main" id="{A7C67E74-A5A9-4958-9D91-2D944154E251}"/>
                  </a:ext>
                </a:extLst>
              </p:cNvPr>
              <p:cNvSpPr>
                <a:spLocks noChangeShapeType="1"/>
              </p:cNvSpPr>
              <p:nvPr/>
            </p:nvSpPr>
            <p:spPr bwMode="auto">
              <a:xfrm flipH="1" flipV="1">
                <a:off x="1272009" y="4378325"/>
                <a:ext cx="31750" cy="55563"/>
              </a:xfrm>
              <a:prstGeom prst="line">
                <a:avLst/>
              </a:prstGeom>
              <a:grpFill/>
              <a:ln w="12700" cap="flat">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22324"/>
                  </a:solidFill>
                  <a:effectLst/>
                  <a:uLnTx/>
                  <a:uFillTx/>
                  <a:latin typeface="Century Gothic"/>
                  <a:ea typeface="+mn-ea"/>
                  <a:cs typeface="+mn-cs"/>
                </a:endParaRPr>
              </a:p>
            </p:txBody>
          </p:sp>
          <p:sp>
            <p:nvSpPr>
              <p:cNvPr id="15" name="Line 421">
                <a:extLst>
                  <a:ext uri="{FF2B5EF4-FFF2-40B4-BE49-F238E27FC236}">
                    <a16:creationId xmlns:a16="http://schemas.microsoft.com/office/drawing/2014/main" id="{945C943D-D7BE-499B-8050-A89D340C81D6}"/>
                  </a:ext>
                </a:extLst>
              </p:cNvPr>
              <p:cNvSpPr>
                <a:spLocks noChangeShapeType="1"/>
              </p:cNvSpPr>
              <p:nvPr/>
            </p:nvSpPr>
            <p:spPr bwMode="auto">
              <a:xfrm flipH="1" flipV="1">
                <a:off x="1324396" y="4325938"/>
                <a:ext cx="53975" cy="31750"/>
              </a:xfrm>
              <a:prstGeom prst="line">
                <a:avLst/>
              </a:prstGeom>
              <a:grpFill/>
              <a:ln w="12700" cap="flat">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22324"/>
                  </a:solidFill>
                  <a:effectLst/>
                  <a:uLnTx/>
                  <a:uFillTx/>
                  <a:latin typeface="Century Gothic"/>
                  <a:ea typeface="+mn-ea"/>
                  <a:cs typeface="+mn-cs"/>
                </a:endParaRPr>
              </a:p>
            </p:txBody>
          </p:sp>
          <p:sp>
            <p:nvSpPr>
              <p:cNvPr id="16" name="Line 422">
                <a:extLst>
                  <a:ext uri="{FF2B5EF4-FFF2-40B4-BE49-F238E27FC236}">
                    <a16:creationId xmlns:a16="http://schemas.microsoft.com/office/drawing/2014/main" id="{E5CBDC88-34D8-4B05-A01E-7CF2A14AD99E}"/>
                  </a:ext>
                </a:extLst>
              </p:cNvPr>
              <p:cNvSpPr>
                <a:spLocks noChangeShapeType="1"/>
              </p:cNvSpPr>
              <p:nvPr/>
            </p:nvSpPr>
            <p:spPr bwMode="auto">
              <a:xfrm flipH="1">
                <a:off x="1343446" y="4254500"/>
                <a:ext cx="63500" cy="0"/>
              </a:xfrm>
              <a:prstGeom prst="line">
                <a:avLst/>
              </a:prstGeom>
              <a:grpFill/>
              <a:ln w="12700" cap="flat">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22324"/>
                  </a:solidFill>
                  <a:effectLst/>
                  <a:uLnTx/>
                  <a:uFillTx/>
                  <a:latin typeface="Century Gothic"/>
                  <a:ea typeface="+mn-ea"/>
                  <a:cs typeface="+mn-cs"/>
                </a:endParaRPr>
              </a:p>
            </p:txBody>
          </p:sp>
          <p:sp>
            <p:nvSpPr>
              <p:cNvPr id="17" name="Line 423">
                <a:extLst>
                  <a:ext uri="{FF2B5EF4-FFF2-40B4-BE49-F238E27FC236}">
                    <a16:creationId xmlns:a16="http://schemas.microsoft.com/office/drawing/2014/main" id="{2F6C5DC5-C9D2-43B0-AD84-66E80A780E10}"/>
                  </a:ext>
                </a:extLst>
              </p:cNvPr>
              <p:cNvSpPr>
                <a:spLocks noChangeShapeType="1"/>
              </p:cNvSpPr>
              <p:nvPr/>
            </p:nvSpPr>
            <p:spPr bwMode="auto">
              <a:xfrm flipH="1">
                <a:off x="1324396" y="4151313"/>
                <a:ext cx="53975" cy="31750"/>
              </a:xfrm>
              <a:prstGeom prst="line">
                <a:avLst/>
              </a:prstGeom>
              <a:grpFill/>
              <a:ln w="12700" cap="flat">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22324"/>
                  </a:solidFill>
                  <a:effectLst/>
                  <a:uLnTx/>
                  <a:uFillTx/>
                  <a:latin typeface="Century Gothic"/>
                  <a:ea typeface="+mn-ea"/>
                  <a:cs typeface="+mn-cs"/>
                </a:endParaRPr>
              </a:p>
            </p:txBody>
          </p:sp>
          <p:sp>
            <p:nvSpPr>
              <p:cNvPr id="18" name="Line 424">
                <a:extLst>
                  <a:ext uri="{FF2B5EF4-FFF2-40B4-BE49-F238E27FC236}">
                    <a16:creationId xmlns:a16="http://schemas.microsoft.com/office/drawing/2014/main" id="{DF2ECDD8-7FE2-41DC-A23A-A641D06EB703}"/>
                  </a:ext>
                </a:extLst>
              </p:cNvPr>
              <p:cNvSpPr>
                <a:spLocks noChangeShapeType="1"/>
              </p:cNvSpPr>
              <p:nvPr/>
            </p:nvSpPr>
            <p:spPr bwMode="auto">
              <a:xfrm>
                <a:off x="1095796" y="4076700"/>
                <a:ext cx="31750" cy="53975"/>
              </a:xfrm>
              <a:prstGeom prst="line">
                <a:avLst/>
              </a:prstGeom>
              <a:grpFill/>
              <a:ln w="12700" cap="flat">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22324"/>
                  </a:solidFill>
                  <a:effectLst/>
                  <a:uLnTx/>
                  <a:uFillTx/>
                  <a:latin typeface="Century Gothic"/>
                  <a:ea typeface="+mn-ea"/>
                  <a:cs typeface="+mn-cs"/>
                </a:endParaRPr>
              </a:p>
            </p:txBody>
          </p:sp>
          <p:sp>
            <p:nvSpPr>
              <p:cNvPr id="19" name="Line 425">
                <a:extLst>
                  <a:ext uri="{FF2B5EF4-FFF2-40B4-BE49-F238E27FC236}">
                    <a16:creationId xmlns:a16="http://schemas.microsoft.com/office/drawing/2014/main" id="{CD3E788D-0DDD-4E5C-B1C0-7F81CBA5AFA1}"/>
                  </a:ext>
                </a:extLst>
              </p:cNvPr>
              <p:cNvSpPr>
                <a:spLocks noChangeShapeType="1"/>
              </p:cNvSpPr>
              <p:nvPr/>
            </p:nvSpPr>
            <p:spPr bwMode="auto">
              <a:xfrm>
                <a:off x="1021184" y="4151313"/>
                <a:ext cx="53975" cy="31750"/>
              </a:xfrm>
              <a:prstGeom prst="line">
                <a:avLst/>
              </a:prstGeom>
              <a:grpFill/>
              <a:ln w="12700" cap="flat">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22324"/>
                  </a:solidFill>
                  <a:effectLst/>
                  <a:uLnTx/>
                  <a:uFillTx/>
                  <a:latin typeface="Century Gothic"/>
                  <a:ea typeface="+mn-ea"/>
                  <a:cs typeface="+mn-cs"/>
                </a:endParaRPr>
              </a:p>
            </p:txBody>
          </p:sp>
        </p:grpSp>
      </p:grpSp>
      <p:grpSp>
        <p:nvGrpSpPr>
          <p:cNvPr id="20" name="Group 19">
            <a:extLst>
              <a:ext uri="{FF2B5EF4-FFF2-40B4-BE49-F238E27FC236}">
                <a16:creationId xmlns:a16="http://schemas.microsoft.com/office/drawing/2014/main" id="{0FF18BB3-3855-4299-9C70-DEA7EBC413B7}"/>
              </a:ext>
            </a:extLst>
          </p:cNvPr>
          <p:cNvGrpSpPr/>
          <p:nvPr/>
        </p:nvGrpSpPr>
        <p:grpSpPr>
          <a:xfrm>
            <a:off x="10227913" y="1469255"/>
            <a:ext cx="720000" cy="720000"/>
            <a:chOff x="2448872" y="3553906"/>
            <a:chExt cx="653781" cy="662322"/>
          </a:xfrm>
          <a:noFill/>
        </p:grpSpPr>
        <p:sp>
          <p:nvSpPr>
            <p:cNvPr id="21" name="Oval 20">
              <a:extLst>
                <a:ext uri="{FF2B5EF4-FFF2-40B4-BE49-F238E27FC236}">
                  <a16:creationId xmlns:a16="http://schemas.microsoft.com/office/drawing/2014/main" id="{FBBC1172-B7C6-4F27-86DF-16CA6D94F5C2}"/>
                </a:ext>
              </a:extLst>
            </p:cNvPr>
            <p:cNvSpPr/>
            <p:nvPr/>
          </p:nvSpPr>
          <p:spPr>
            <a:xfrm>
              <a:off x="2448872" y="3553906"/>
              <a:ext cx="653781" cy="662322"/>
            </a:xfrm>
            <a:prstGeom prst="ellipse">
              <a:avLst/>
            </a:prstGeom>
            <a:grpFill/>
            <a:ln w="19050" cap="rnd" cmpd="sng" algn="ctr">
              <a:solidFill>
                <a:srgbClr val="360F3C"/>
              </a:solidFill>
              <a:prstDash val="sysDot"/>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srgbClr val="53133A"/>
                </a:solidFill>
                <a:effectLst/>
                <a:uLnTx/>
                <a:uFillTx/>
                <a:latin typeface="Segoe UI Semilight"/>
                <a:ea typeface="+mn-ea"/>
                <a:cs typeface="+mn-cs"/>
              </a:endParaRPr>
            </a:p>
          </p:txBody>
        </p:sp>
        <p:sp>
          <p:nvSpPr>
            <p:cNvPr id="22" name="Oval 21">
              <a:extLst>
                <a:ext uri="{FF2B5EF4-FFF2-40B4-BE49-F238E27FC236}">
                  <a16:creationId xmlns:a16="http://schemas.microsoft.com/office/drawing/2014/main" id="{FE645F32-DEDE-4F51-BBF5-9ED529685F2A}"/>
                </a:ext>
              </a:extLst>
            </p:cNvPr>
            <p:cNvSpPr/>
            <p:nvPr/>
          </p:nvSpPr>
          <p:spPr>
            <a:xfrm>
              <a:off x="2512587" y="3618456"/>
              <a:ext cx="526348" cy="533224"/>
            </a:xfrm>
            <a:prstGeom prst="ellipse">
              <a:avLst/>
            </a:prstGeom>
            <a:grpFill/>
            <a:ln w="15875" cap="rnd" cmpd="sng" algn="ctr">
              <a:solidFill>
                <a:schemeClr val="accent2"/>
              </a:solidFill>
              <a:prstDash val="solid"/>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srgbClr val="53133A"/>
                </a:solidFill>
                <a:effectLst/>
                <a:uLnTx/>
                <a:uFillTx/>
                <a:latin typeface="Segoe UI Semilight"/>
                <a:ea typeface="+mn-ea"/>
                <a:cs typeface="+mn-cs"/>
              </a:endParaRPr>
            </a:p>
          </p:txBody>
        </p:sp>
        <p:sp>
          <p:nvSpPr>
            <p:cNvPr id="23" name="Freeform: Shape 22">
              <a:extLst>
                <a:ext uri="{FF2B5EF4-FFF2-40B4-BE49-F238E27FC236}">
                  <a16:creationId xmlns:a16="http://schemas.microsoft.com/office/drawing/2014/main" id="{B73F8B8B-B597-4B64-B83C-5E87676BC68C}"/>
                </a:ext>
              </a:extLst>
            </p:cNvPr>
            <p:cNvSpPr/>
            <p:nvPr/>
          </p:nvSpPr>
          <p:spPr>
            <a:xfrm>
              <a:off x="2668375" y="3714845"/>
              <a:ext cx="196965" cy="330929"/>
            </a:xfrm>
            <a:custGeom>
              <a:avLst/>
              <a:gdLst>
                <a:gd name="connsiteX0" fmla="*/ 130142 w 207710"/>
                <a:gd name="connsiteY0" fmla="*/ 457907 h 453186"/>
                <a:gd name="connsiteX1" fmla="*/ 21566 w 207710"/>
                <a:gd name="connsiteY1" fmla="*/ 224139 h 453186"/>
                <a:gd name="connsiteX2" fmla="*/ 106539 w 207710"/>
                <a:gd name="connsiteY2" fmla="*/ 224139 h 453186"/>
                <a:gd name="connsiteX3" fmla="*/ 146570 w 207710"/>
                <a:gd name="connsiteY3" fmla="*/ 0 h 453186"/>
                <a:gd name="connsiteX4" fmla="*/ 200952 w 207710"/>
                <a:gd name="connsiteY4" fmla="*/ 276255 h 453186"/>
                <a:gd name="connsiteX5" fmla="*/ 186790 w 207710"/>
                <a:gd name="connsiteY5" fmla="*/ 410889 h 45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710" h="453186">
                  <a:moveTo>
                    <a:pt x="130142" y="457907"/>
                  </a:moveTo>
                  <a:cubicBezTo>
                    <a:pt x="130142" y="457907"/>
                    <a:pt x="-63406" y="391818"/>
                    <a:pt x="21566" y="224139"/>
                  </a:cubicBezTo>
                  <a:cubicBezTo>
                    <a:pt x="47624" y="285508"/>
                    <a:pt x="99552" y="269080"/>
                    <a:pt x="106539" y="224139"/>
                  </a:cubicBezTo>
                  <a:cubicBezTo>
                    <a:pt x="113525" y="179198"/>
                    <a:pt x="71039" y="96680"/>
                    <a:pt x="146570" y="0"/>
                  </a:cubicBezTo>
                  <a:cubicBezTo>
                    <a:pt x="144115" y="200724"/>
                    <a:pt x="184336" y="236035"/>
                    <a:pt x="200952" y="276255"/>
                  </a:cubicBezTo>
                  <a:cubicBezTo>
                    <a:pt x="217569" y="316475"/>
                    <a:pt x="224556" y="368403"/>
                    <a:pt x="186790" y="410889"/>
                  </a:cubicBez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grpSp>
    </p:spTree>
    <p:custDataLst>
      <p:tags r:id="rId1"/>
    </p:custDataLst>
    <p:extLst>
      <p:ext uri="{BB962C8B-B14F-4D97-AF65-F5344CB8AC3E}">
        <p14:creationId xmlns:p14="http://schemas.microsoft.com/office/powerpoint/2010/main" val="1375975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E5B3-838D-42BB-BDF5-178B6458EE91}"/>
              </a:ext>
            </a:extLst>
          </p:cNvPr>
          <p:cNvSpPr>
            <a:spLocks noGrp="1"/>
          </p:cNvSpPr>
          <p:nvPr>
            <p:ph type="title"/>
          </p:nvPr>
        </p:nvSpPr>
        <p:spPr/>
        <p:txBody>
          <a:bodyPr/>
          <a:lstStyle/>
          <a:p>
            <a:r>
              <a:rPr lang="en-AU"/>
              <a:t>Other resources</a:t>
            </a:r>
          </a:p>
        </p:txBody>
      </p:sp>
      <p:sp>
        <p:nvSpPr>
          <p:cNvPr id="6" name="Slide Number Placeholder 5">
            <a:extLst>
              <a:ext uri="{FF2B5EF4-FFF2-40B4-BE49-F238E27FC236}">
                <a16:creationId xmlns:a16="http://schemas.microsoft.com/office/drawing/2014/main" id="{0DD5CB57-4B2A-499F-805A-BF9743F836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1200" b="0" i="0" u="none" strike="noStrike" kern="1200" cap="none" spc="0" normalizeH="0" baseline="0" noProof="0" smtClean="0">
                <a:ln>
                  <a:noFill/>
                </a:ln>
                <a:solidFill>
                  <a:srgbClr val="222324">
                    <a:tint val="75000"/>
                  </a:srgbClr>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srgbClr val="222324">
                  <a:tint val="75000"/>
                </a:srgbClr>
              </a:solidFill>
              <a:effectLst/>
              <a:uLnTx/>
              <a:uFillTx/>
              <a:latin typeface="Tw Cen MT" panose="020B0602020104020603"/>
              <a:ea typeface="+mn-ea"/>
              <a:cs typeface="+mn-cs"/>
            </a:endParaRPr>
          </a:p>
        </p:txBody>
      </p:sp>
      <p:sp>
        <p:nvSpPr>
          <p:cNvPr id="7" name="Content Placeholder 6">
            <a:extLst>
              <a:ext uri="{FF2B5EF4-FFF2-40B4-BE49-F238E27FC236}">
                <a16:creationId xmlns:a16="http://schemas.microsoft.com/office/drawing/2014/main" id="{C2D66031-279B-43BA-950F-C05F91F8AF63}"/>
              </a:ext>
            </a:extLst>
          </p:cNvPr>
          <p:cNvSpPr>
            <a:spLocks noGrp="1"/>
          </p:cNvSpPr>
          <p:nvPr>
            <p:ph idx="1"/>
          </p:nvPr>
        </p:nvSpPr>
        <p:spPr/>
        <p:txBody>
          <a:bodyPr/>
          <a:lstStyle/>
          <a:p>
            <a:pPr marL="0" indent="0">
              <a:buNone/>
            </a:pPr>
            <a:r>
              <a:rPr lang="en-AU"/>
              <a:t>Energy Explained</a:t>
            </a:r>
          </a:p>
          <a:p>
            <a:pPr marL="457200" lvl="1" indent="0">
              <a:buNone/>
            </a:pPr>
            <a:r>
              <a:rPr lang="en-AU">
                <a:hlinkClick r:id="rId3"/>
              </a:rPr>
              <a:t>https://aemo.com.au/en/learn/energy-explained</a:t>
            </a:r>
            <a:endParaRPr lang="en-AU"/>
          </a:p>
          <a:p>
            <a:r>
              <a:rPr lang="en-AU"/>
              <a:t>Fact sheets</a:t>
            </a:r>
          </a:p>
          <a:p>
            <a:r>
              <a:rPr lang="en-AU" b="1" i="1"/>
              <a:t>Energy 101</a:t>
            </a:r>
            <a:r>
              <a:rPr lang="en-AU"/>
              <a:t> series – complex topics in simple language</a:t>
            </a:r>
          </a:p>
          <a:p>
            <a:endParaRPr lang="en-AU"/>
          </a:p>
          <a:p>
            <a:endParaRPr lang="en-AU"/>
          </a:p>
          <a:p>
            <a:endParaRPr lang="en-AU"/>
          </a:p>
          <a:p>
            <a:pPr marL="0" indent="0">
              <a:buNone/>
            </a:pPr>
            <a:r>
              <a:rPr lang="en-AU"/>
              <a:t>Social Media</a:t>
            </a:r>
          </a:p>
          <a:p>
            <a:pPr marL="0" indent="0">
              <a:buNone/>
            </a:pPr>
            <a:endParaRPr lang="en-AU"/>
          </a:p>
        </p:txBody>
      </p:sp>
      <p:grpSp>
        <p:nvGrpSpPr>
          <p:cNvPr id="16" name="Group 15">
            <a:extLst>
              <a:ext uri="{FF2B5EF4-FFF2-40B4-BE49-F238E27FC236}">
                <a16:creationId xmlns:a16="http://schemas.microsoft.com/office/drawing/2014/main" id="{1126CA9F-BAAA-4419-BCE5-1F8430587A5A}"/>
              </a:ext>
            </a:extLst>
          </p:cNvPr>
          <p:cNvGrpSpPr/>
          <p:nvPr/>
        </p:nvGrpSpPr>
        <p:grpSpPr>
          <a:xfrm>
            <a:off x="2315158" y="5237008"/>
            <a:ext cx="2539110" cy="543017"/>
            <a:chOff x="2315158" y="5237008"/>
            <a:chExt cx="2539110" cy="543017"/>
          </a:xfrm>
        </p:grpSpPr>
        <p:pic>
          <p:nvPicPr>
            <p:cNvPr id="9" name="Picture 8" descr="A picture containing text, clipart&#10;&#10;Description automatically generated">
              <a:hlinkClick r:id="rId4"/>
              <a:extLst>
                <a:ext uri="{FF2B5EF4-FFF2-40B4-BE49-F238E27FC236}">
                  <a16:creationId xmlns:a16="http://schemas.microsoft.com/office/drawing/2014/main" id="{B6AA40E5-ED31-4550-B8DC-089D02609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7898" y="5237008"/>
              <a:ext cx="540000" cy="540000"/>
            </a:xfrm>
            <a:prstGeom prst="rect">
              <a:avLst/>
            </a:prstGeom>
          </p:spPr>
        </p:pic>
        <p:pic>
          <p:nvPicPr>
            <p:cNvPr id="11" name="Picture 10" descr="A picture containing text, clipart&#10;&#10;Description automatically generated">
              <a:hlinkClick r:id="rId6"/>
              <a:extLst>
                <a:ext uri="{FF2B5EF4-FFF2-40B4-BE49-F238E27FC236}">
                  <a16:creationId xmlns:a16="http://schemas.microsoft.com/office/drawing/2014/main" id="{38A02378-978F-4265-A99D-19CED2AE34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5158" y="5237008"/>
              <a:ext cx="540000" cy="540000"/>
            </a:xfrm>
            <a:prstGeom prst="rect">
              <a:avLst/>
            </a:prstGeom>
          </p:spPr>
        </p:pic>
        <p:pic>
          <p:nvPicPr>
            <p:cNvPr id="13" name="Picture 12" descr="A picture containing clipart&#10;&#10;Description automatically generated">
              <a:hlinkClick r:id="rId8"/>
              <a:extLst>
                <a:ext uri="{FF2B5EF4-FFF2-40B4-BE49-F238E27FC236}">
                  <a16:creationId xmlns:a16="http://schemas.microsoft.com/office/drawing/2014/main" id="{1DB7B189-27CF-45A0-B37E-C4DBA375CD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1528" y="5237008"/>
              <a:ext cx="540000" cy="540000"/>
            </a:xfrm>
            <a:prstGeom prst="rect">
              <a:avLst/>
            </a:prstGeom>
          </p:spPr>
        </p:pic>
        <p:pic>
          <p:nvPicPr>
            <p:cNvPr id="15" name="Picture 14" descr="A picture containing text, clipart&#10;&#10;Description automatically generated">
              <a:hlinkClick r:id="rId10"/>
              <a:extLst>
                <a:ext uri="{FF2B5EF4-FFF2-40B4-BE49-F238E27FC236}">
                  <a16:creationId xmlns:a16="http://schemas.microsoft.com/office/drawing/2014/main" id="{4E5E8DC7-3484-4DA7-9EF9-79C65350BC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14268" y="5240025"/>
              <a:ext cx="540000" cy="540000"/>
            </a:xfrm>
            <a:prstGeom prst="rect">
              <a:avLst/>
            </a:prstGeom>
          </p:spPr>
        </p:pic>
      </p:grpSp>
      <p:pic>
        <p:nvPicPr>
          <p:cNvPr id="18" name="Picture 17" descr="A picture containing text, book, blackboard&#10;&#10;Description automatically generated">
            <a:extLst>
              <a:ext uri="{FF2B5EF4-FFF2-40B4-BE49-F238E27FC236}">
                <a16:creationId xmlns:a16="http://schemas.microsoft.com/office/drawing/2014/main" id="{CF981AAB-7487-42B2-82D0-F9D008F5D34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37306" y="1845904"/>
            <a:ext cx="2520000" cy="2520000"/>
          </a:xfrm>
          <a:prstGeom prst="rect">
            <a:avLst/>
          </a:prstGeom>
        </p:spPr>
      </p:pic>
    </p:spTree>
    <p:custDataLst>
      <p:tags r:id="rId1"/>
    </p:custDataLst>
    <p:extLst>
      <p:ext uri="{BB962C8B-B14F-4D97-AF65-F5344CB8AC3E}">
        <p14:creationId xmlns:p14="http://schemas.microsoft.com/office/powerpoint/2010/main" val="581784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440A4-91C5-4E7A-84D5-C34567F72E05}"/>
              </a:ext>
            </a:extLst>
          </p:cNvPr>
          <p:cNvSpPr>
            <a:spLocks noGrp="1"/>
          </p:cNvSpPr>
          <p:nvPr>
            <p:ph type="title"/>
          </p:nvPr>
        </p:nvSpPr>
        <p:spPr/>
        <p:txBody>
          <a:bodyPr/>
          <a:lstStyle/>
          <a:p>
            <a:pPr>
              <a:lnSpc>
                <a:spcPct val="100000"/>
              </a:lnSpc>
              <a:spcBef>
                <a:spcPts val="600"/>
              </a:spcBef>
              <a:spcAft>
                <a:spcPts val="600"/>
              </a:spcAft>
            </a:pPr>
            <a:r>
              <a:rPr lang="en-AU"/>
              <a:t>More information</a:t>
            </a:r>
          </a:p>
        </p:txBody>
      </p:sp>
      <p:sp>
        <p:nvSpPr>
          <p:cNvPr id="3" name="Content Placeholder 2">
            <a:extLst>
              <a:ext uri="{FF2B5EF4-FFF2-40B4-BE49-F238E27FC236}">
                <a16:creationId xmlns:a16="http://schemas.microsoft.com/office/drawing/2014/main" id="{230E4FB9-8996-4E8A-80E4-F98B5A25D6F8}"/>
              </a:ext>
            </a:extLst>
          </p:cNvPr>
          <p:cNvSpPr>
            <a:spLocks noGrp="1"/>
          </p:cNvSpPr>
          <p:nvPr>
            <p:ph sz="half" idx="1"/>
          </p:nvPr>
        </p:nvSpPr>
        <p:spPr/>
        <p:txBody>
          <a:bodyPr>
            <a:noAutofit/>
          </a:bodyPr>
          <a:lstStyle/>
          <a:p>
            <a:pPr marL="0" indent="0">
              <a:lnSpc>
                <a:spcPct val="100000"/>
              </a:lnSpc>
              <a:spcBef>
                <a:spcPts val="600"/>
              </a:spcBef>
              <a:spcAft>
                <a:spcPts val="1200"/>
              </a:spcAft>
              <a:buNone/>
            </a:pPr>
            <a:r>
              <a:rPr lang="en-AU"/>
              <a:t>For further information on Industry Education Courses refer to:</a:t>
            </a:r>
          </a:p>
          <a:p>
            <a:pPr marL="363538" indent="0">
              <a:lnSpc>
                <a:spcPct val="100000"/>
              </a:lnSpc>
              <a:spcBef>
                <a:spcPts val="600"/>
              </a:spcBef>
              <a:buNone/>
            </a:pPr>
            <a:r>
              <a:rPr lang="en-AU"/>
              <a:t>AEMO Website</a:t>
            </a:r>
          </a:p>
          <a:p>
            <a:pPr marL="363538" lvl="2" indent="0">
              <a:lnSpc>
                <a:spcPct val="100000"/>
              </a:lnSpc>
              <a:spcBef>
                <a:spcPts val="0"/>
              </a:spcBef>
              <a:spcAft>
                <a:spcPts val="600"/>
              </a:spcAft>
              <a:buNone/>
            </a:pPr>
            <a:r>
              <a:rPr lang="en-AU" sz="1800">
                <a:hlinkClick r:id="rId3"/>
              </a:rPr>
              <a:t>www.aemo.com.au/learn/industry-courses</a:t>
            </a:r>
            <a:endParaRPr lang="en-AU" sz="1800"/>
          </a:p>
          <a:p>
            <a:pPr marL="363538" indent="0">
              <a:lnSpc>
                <a:spcPct val="100000"/>
              </a:lnSpc>
              <a:spcBef>
                <a:spcPts val="600"/>
              </a:spcBef>
              <a:buNone/>
            </a:pPr>
            <a:r>
              <a:rPr lang="en-AU"/>
              <a:t>AEMO Learning Academy</a:t>
            </a:r>
          </a:p>
          <a:p>
            <a:pPr marL="363538" lvl="2" indent="0">
              <a:lnSpc>
                <a:spcPct val="100000"/>
              </a:lnSpc>
              <a:spcBef>
                <a:spcPts val="0"/>
              </a:spcBef>
              <a:spcAft>
                <a:spcPts val="600"/>
              </a:spcAft>
              <a:buNone/>
            </a:pPr>
            <a:r>
              <a:rPr lang="en-AU" sz="1800">
                <a:hlinkClick r:id="rId4"/>
              </a:rPr>
              <a:t>https://www.aemolearningacademy.aemo.com.au/</a:t>
            </a:r>
            <a:endParaRPr lang="en-AU" sz="1800"/>
          </a:p>
          <a:p>
            <a:pPr marL="363538" indent="0">
              <a:lnSpc>
                <a:spcPct val="100000"/>
              </a:lnSpc>
              <a:spcBef>
                <a:spcPts val="600"/>
              </a:spcBef>
              <a:buNone/>
            </a:pPr>
            <a:r>
              <a:rPr lang="en-AU"/>
              <a:t>Contact the Energy Education team</a:t>
            </a:r>
          </a:p>
          <a:p>
            <a:pPr marL="363538" lvl="1" indent="0">
              <a:lnSpc>
                <a:spcPct val="100000"/>
              </a:lnSpc>
              <a:spcBef>
                <a:spcPts val="0"/>
              </a:spcBef>
              <a:spcAft>
                <a:spcPts val="600"/>
              </a:spcAft>
              <a:buNone/>
            </a:pPr>
            <a:r>
              <a:rPr lang="en-AU" sz="1800">
                <a:hlinkClick r:id="rId5"/>
              </a:rPr>
              <a:t>energyeducation@aemo.com.au</a:t>
            </a:r>
            <a:endParaRPr lang="en-AU" sz="1800"/>
          </a:p>
        </p:txBody>
      </p:sp>
      <p:sp>
        <p:nvSpPr>
          <p:cNvPr id="6" name="Slide Number Placeholder 5">
            <a:extLst>
              <a:ext uri="{FF2B5EF4-FFF2-40B4-BE49-F238E27FC236}">
                <a16:creationId xmlns:a16="http://schemas.microsoft.com/office/drawing/2014/main" id="{B6482AD3-7C53-464D-BCED-103794F5AD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600"/>
              </a:spcBef>
              <a:spcAft>
                <a:spcPts val="600"/>
              </a:spcAft>
              <a:buClrTx/>
              <a:buSzTx/>
              <a:buFontTx/>
              <a:buNone/>
              <a:tabLst/>
              <a:defRPr/>
            </a:pPr>
            <a:fld id="{4EC81F68-4976-451A-B2E9-79BCBD2F70CC}" type="slidenum">
              <a:rPr kumimoji="0" lang="en-AU" sz="1200" b="0" i="0" u="none" strike="noStrike" kern="1200" cap="none" spc="0" normalizeH="0" baseline="0" noProof="0" smtClean="0">
                <a:ln>
                  <a:noFill/>
                </a:ln>
                <a:solidFill>
                  <a:srgbClr val="222324">
                    <a:tint val="75000"/>
                  </a:srgbClr>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600"/>
                </a:spcBef>
                <a:spcAft>
                  <a:spcPts val="600"/>
                </a:spcAft>
                <a:buClrTx/>
                <a:buSzTx/>
                <a:buFontTx/>
                <a:buNone/>
                <a:tabLst/>
                <a:defRPr/>
              </a:pPr>
              <a:t>45</a:t>
            </a:fld>
            <a:endParaRPr kumimoji="0" lang="en-AU" sz="1200" b="0" i="0" u="none" strike="noStrike" kern="1200" cap="none" spc="0" normalizeH="0" baseline="0" noProof="0">
              <a:ln>
                <a:noFill/>
              </a:ln>
              <a:solidFill>
                <a:srgbClr val="222324">
                  <a:tint val="75000"/>
                </a:srgbClr>
              </a:solidFill>
              <a:effectLst/>
              <a:uLnTx/>
              <a:uFillTx/>
              <a:latin typeface="Tw Cen MT" panose="020B0602020104020603"/>
              <a:ea typeface="+mn-ea"/>
              <a:cs typeface="+mn-cs"/>
            </a:endParaRPr>
          </a:p>
        </p:txBody>
      </p:sp>
      <p:sp>
        <p:nvSpPr>
          <p:cNvPr id="16" name="Content Placeholder 15">
            <a:extLst>
              <a:ext uri="{FF2B5EF4-FFF2-40B4-BE49-F238E27FC236}">
                <a16:creationId xmlns:a16="http://schemas.microsoft.com/office/drawing/2014/main" id="{CEED8377-681F-4A62-A910-340D121B9096}"/>
              </a:ext>
            </a:extLst>
          </p:cNvPr>
          <p:cNvSpPr>
            <a:spLocks noGrp="1"/>
          </p:cNvSpPr>
          <p:nvPr>
            <p:ph sz="half" idx="2"/>
          </p:nvPr>
        </p:nvSpPr>
        <p:spPr/>
        <p:txBody>
          <a:bodyPr>
            <a:normAutofit/>
          </a:bodyPr>
          <a:lstStyle/>
          <a:p>
            <a:pPr marL="0" indent="0">
              <a:lnSpc>
                <a:spcPct val="100000"/>
              </a:lnSpc>
              <a:spcBef>
                <a:spcPts val="600"/>
              </a:spcBef>
              <a:spcAft>
                <a:spcPts val="1200"/>
              </a:spcAft>
              <a:buNone/>
            </a:pPr>
            <a:r>
              <a:rPr lang="en-AU"/>
              <a:t>For Consumer Forum Representatives wishing to enrol in the eLearning or webinars:</a:t>
            </a:r>
          </a:p>
          <a:p>
            <a:pPr marL="361950" indent="0">
              <a:lnSpc>
                <a:spcPct val="100000"/>
              </a:lnSpc>
              <a:spcBef>
                <a:spcPts val="600"/>
              </a:spcBef>
              <a:buNone/>
            </a:pPr>
            <a:r>
              <a:rPr lang="en-AU"/>
              <a:t>Contact Stakeholder Relations</a:t>
            </a:r>
          </a:p>
          <a:p>
            <a:pPr marL="363538" indent="0">
              <a:lnSpc>
                <a:spcPct val="100000"/>
              </a:lnSpc>
              <a:spcBef>
                <a:spcPts val="0"/>
              </a:spcBef>
              <a:spcAft>
                <a:spcPts val="600"/>
              </a:spcAft>
              <a:buNone/>
            </a:pPr>
            <a:r>
              <a:rPr lang="en-AU" sz="1800">
                <a:hlinkClick r:id="rId6"/>
              </a:rPr>
              <a:t>StakeholderRelations@aemo.com.au</a:t>
            </a:r>
            <a:endParaRPr lang="en-AU" sz="1800"/>
          </a:p>
          <a:p>
            <a:pPr marL="363538" indent="0">
              <a:lnSpc>
                <a:spcPct val="100000"/>
              </a:lnSpc>
              <a:spcBef>
                <a:spcPts val="600"/>
              </a:spcBef>
              <a:buNone/>
            </a:pPr>
            <a:r>
              <a:rPr lang="en-AU"/>
              <a:t>Energy Education will enrol you</a:t>
            </a:r>
          </a:p>
        </p:txBody>
      </p:sp>
      <p:grpSp>
        <p:nvGrpSpPr>
          <p:cNvPr id="21" name="Group 20">
            <a:extLst>
              <a:ext uri="{FF2B5EF4-FFF2-40B4-BE49-F238E27FC236}">
                <a16:creationId xmlns:a16="http://schemas.microsoft.com/office/drawing/2014/main" id="{91A0985A-E0D6-4A49-88A7-F803E9B16E3F}"/>
              </a:ext>
            </a:extLst>
          </p:cNvPr>
          <p:cNvGrpSpPr/>
          <p:nvPr/>
        </p:nvGrpSpPr>
        <p:grpSpPr>
          <a:xfrm>
            <a:off x="155826" y="4663851"/>
            <a:ext cx="432000" cy="432000"/>
            <a:chOff x="6113345" y="2205000"/>
            <a:chExt cx="653781" cy="662322"/>
          </a:xfrm>
          <a:noFill/>
        </p:grpSpPr>
        <p:grpSp>
          <p:nvGrpSpPr>
            <p:cNvPr id="22" name="Group 21">
              <a:extLst>
                <a:ext uri="{FF2B5EF4-FFF2-40B4-BE49-F238E27FC236}">
                  <a16:creationId xmlns:a16="http://schemas.microsoft.com/office/drawing/2014/main" id="{58C92EC2-B1B5-45F1-8F2E-429535C58CAE}"/>
                </a:ext>
              </a:extLst>
            </p:cNvPr>
            <p:cNvGrpSpPr/>
            <p:nvPr/>
          </p:nvGrpSpPr>
          <p:grpSpPr>
            <a:xfrm>
              <a:off x="6289599" y="2457058"/>
              <a:ext cx="301270" cy="186184"/>
              <a:chOff x="5571071" y="4300569"/>
              <a:chExt cx="246886" cy="217094"/>
            </a:xfrm>
            <a:grpFill/>
          </p:grpSpPr>
          <p:sp>
            <p:nvSpPr>
              <p:cNvPr id="26" name="Freeform: Shape 25">
                <a:extLst>
                  <a:ext uri="{FF2B5EF4-FFF2-40B4-BE49-F238E27FC236}">
                    <a16:creationId xmlns:a16="http://schemas.microsoft.com/office/drawing/2014/main" id="{ADD5E731-1BD0-494C-B5A4-2C45C82BDCAB}"/>
                  </a:ext>
                </a:extLst>
              </p:cNvPr>
              <p:cNvSpPr/>
              <p:nvPr/>
            </p:nvSpPr>
            <p:spPr>
              <a:xfrm>
                <a:off x="5571071" y="4300569"/>
                <a:ext cx="246886" cy="213968"/>
              </a:xfrm>
              <a:custGeom>
                <a:avLst/>
                <a:gdLst>
                  <a:gd name="connsiteX0" fmla="*/ 205738 w 246885"/>
                  <a:gd name="connsiteY0" fmla="*/ 225983 h 213967"/>
                  <a:gd name="connsiteX1" fmla="*/ 0 w 246885"/>
                  <a:gd name="connsiteY1" fmla="*/ 225983 h 213967"/>
                  <a:gd name="connsiteX2" fmla="*/ 0 w 246885"/>
                  <a:gd name="connsiteY2" fmla="*/ 0 h 213967"/>
                  <a:gd name="connsiteX3" fmla="*/ 253140 w 246885"/>
                  <a:gd name="connsiteY3" fmla="*/ 0 h 213967"/>
                  <a:gd name="connsiteX4" fmla="*/ 253140 w 246885"/>
                  <a:gd name="connsiteY4" fmla="*/ 216107 h 213967"/>
                  <a:gd name="connsiteX5" fmla="*/ 183354 w 246885"/>
                  <a:gd name="connsiteY5" fmla="*/ 95956 h 21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885" h="213967">
                    <a:moveTo>
                      <a:pt x="205738" y="225983"/>
                    </a:moveTo>
                    <a:lnTo>
                      <a:pt x="0" y="225983"/>
                    </a:lnTo>
                    <a:lnTo>
                      <a:pt x="0" y="0"/>
                    </a:lnTo>
                    <a:lnTo>
                      <a:pt x="253140" y="0"/>
                    </a:lnTo>
                    <a:lnTo>
                      <a:pt x="253140" y="216107"/>
                    </a:lnTo>
                    <a:lnTo>
                      <a:pt x="183354" y="95956"/>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27" name="Freeform: Shape 26">
                <a:extLst>
                  <a:ext uri="{FF2B5EF4-FFF2-40B4-BE49-F238E27FC236}">
                    <a16:creationId xmlns:a16="http://schemas.microsoft.com/office/drawing/2014/main" id="{B3D13CC8-0AC1-4D9C-976E-E43DCB248887}"/>
                  </a:ext>
                </a:extLst>
              </p:cNvPr>
              <p:cNvSpPr/>
              <p:nvPr/>
            </p:nvSpPr>
            <p:spPr>
              <a:xfrm>
                <a:off x="5571071" y="4300569"/>
                <a:ext cx="246886" cy="164590"/>
              </a:xfrm>
              <a:custGeom>
                <a:avLst/>
                <a:gdLst>
                  <a:gd name="connsiteX0" fmla="*/ 253140 w 246885"/>
                  <a:gd name="connsiteY0" fmla="*/ 0 h 164590"/>
                  <a:gd name="connsiteX1" fmla="*/ 126570 w 246885"/>
                  <a:gd name="connsiteY1" fmla="*/ 170845 h 164590"/>
                  <a:gd name="connsiteX2" fmla="*/ 0 w 246885"/>
                  <a:gd name="connsiteY2" fmla="*/ 0 h 164590"/>
                </a:gdLst>
                <a:ahLst/>
                <a:cxnLst>
                  <a:cxn ang="0">
                    <a:pos x="connsiteX0" y="connsiteY0"/>
                  </a:cxn>
                  <a:cxn ang="0">
                    <a:pos x="connsiteX1" y="connsiteY1"/>
                  </a:cxn>
                  <a:cxn ang="0">
                    <a:pos x="connsiteX2" y="connsiteY2"/>
                  </a:cxn>
                </a:cxnLst>
                <a:rect l="l" t="t" r="r" b="b"/>
                <a:pathLst>
                  <a:path w="246885" h="164590">
                    <a:moveTo>
                      <a:pt x="253140" y="0"/>
                    </a:moveTo>
                    <a:lnTo>
                      <a:pt x="126570" y="170845"/>
                    </a:lnTo>
                    <a:lnTo>
                      <a:pt x="0"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28" name="Freeform: Shape 27">
                <a:extLst>
                  <a:ext uri="{FF2B5EF4-FFF2-40B4-BE49-F238E27FC236}">
                    <a16:creationId xmlns:a16="http://schemas.microsoft.com/office/drawing/2014/main" id="{5B433E6C-5EEC-42ED-9077-FC9E700DD4E7}"/>
                  </a:ext>
                </a:extLst>
              </p:cNvPr>
              <p:cNvSpPr/>
              <p:nvPr/>
            </p:nvSpPr>
            <p:spPr>
              <a:xfrm>
                <a:off x="5571071" y="4385991"/>
                <a:ext cx="49377" cy="131672"/>
              </a:xfrm>
              <a:custGeom>
                <a:avLst/>
                <a:gdLst>
                  <a:gd name="connsiteX0" fmla="*/ 63367 w 49377"/>
                  <a:gd name="connsiteY0" fmla="*/ 0 h 131672"/>
                  <a:gd name="connsiteX1" fmla="*/ 0 w 49377"/>
                  <a:gd name="connsiteY1" fmla="*/ 140560 h 131672"/>
                </a:gdLst>
                <a:ahLst/>
                <a:cxnLst>
                  <a:cxn ang="0">
                    <a:pos x="connsiteX0" y="connsiteY0"/>
                  </a:cxn>
                  <a:cxn ang="0">
                    <a:pos x="connsiteX1" y="connsiteY1"/>
                  </a:cxn>
                </a:cxnLst>
                <a:rect l="l" t="t" r="r" b="b"/>
                <a:pathLst>
                  <a:path w="49377" h="131672">
                    <a:moveTo>
                      <a:pt x="63367" y="0"/>
                    </a:moveTo>
                    <a:lnTo>
                      <a:pt x="0" y="14056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grpSp>
        <p:grpSp>
          <p:nvGrpSpPr>
            <p:cNvPr id="23" name="Group 22">
              <a:extLst>
                <a:ext uri="{FF2B5EF4-FFF2-40B4-BE49-F238E27FC236}">
                  <a16:creationId xmlns:a16="http://schemas.microsoft.com/office/drawing/2014/main" id="{4EF63445-40EE-4763-A4A0-1CBF8083147C}"/>
                </a:ext>
              </a:extLst>
            </p:cNvPr>
            <p:cNvGrpSpPr/>
            <p:nvPr/>
          </p:nvGrpSpPr>
          <p:grpSpPr>
            <a:xfrm>
              <a:off x="6113345" y="2205000"/>
              <a:ext cx="653781" cy="662322"/>
              <a:chOff x="2478479" y="3035255"/>
              <a:chExt cx="653781" cy="662322"/>
            </a:xfrm>
            <a:grpFill/>
          </p:grpSpPr>
          <p:sp>
            <p:nvSpPr>
              <p:cNvPr id="24" name="Oval 23">
                <a:extLst>
                  <a:ext uri="{FF2B5EF4-FFF2-40B4-BE49-F238E27FC236}">
                    <a16:creationId xmlns:a16="http://schemas.microsoft.com/office/drawing/2014/main" id="{48688194-414B-4336-80B4-8FED80A143FC}"/>
                  </a:ext>
                </a:extLst>
              </p:cNvPr>
              <p:cNvSpPr/>
              <p:nvPr/>
            </p:nvSpPr>
            <p:spPr>
              <a:xfrm>
                <a:off x="2478479" y="3035255"/>
                <a:ext cx="653781" cy="662322"/>
              </a:xfrm>
              <a:prstGeom prst="ellipse">
                <a:avLst/>
              </a:prstGeom>
              <a:grpFill/>
              <a:ln w="19050" cap="rnd" cmpd="sng" algn="ctr">
                <a:solidFill>
                  <a:srgbClr val="360F3C"/>
                </a:solidFill>
                <a:prstDash val="sysDot"/>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srgbClr val="53133A"/>
                  </a:solidFill>
                  <a:effectLst/>
                  <a:uLnTx/>
                  <a:uFillTx/>
                  <a:latin typeface="Segoe UI Semilight"/>
                  <a:ea typeface="+mn-ea"/>
                  <a:cs typeface="+mn-cs"/>
                </a:endParaRPr>
              </a:p>
            </p:txBody>
          </p:sp>
          <p:sp>
            <p:nvSpPr>
              <p:cNvPr id="25" name="Oval 24">
                <a:extLst>
                  <a:ext uri="{FF2B5EF4-FFF2-40B4-BE49-F238E27FC236}">
                    <a16:creationId xmlns:a16="http://schemas.microsoft.com/office/drawing/2014/main" id="{3EDFB946-56F5-4C43-9B05-534D406ACEF5}"/>
                  </a:ext>
                </a:extLst>
              </p:cNvPr>
              <p:cNvSpPr/>
              <p:nvPr/>
            </p:nvSpPr>
            <p:spPr>
              <a:xfrm>
                <a:off x="2542194" y="3099805"/>
                <a:ext cx="526348" cy="533224"/>
              </a:xfrm>
              <a:prstGeom prst="ellipse">
                <a:avLst/>
              </a:prstGeom>
              <a:grpFill/>
              <a:ln w="15875" cap="rnd" cmpd="sng" algn="ctr">
                <a:solidFill>
                  <a:schemeClr val="accent2"/>
                </a:solidFill>
                <a:prstDash val="solid"/>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srgbClr val="53133A"/>
                  </a:solidFill>
                  <a:effectLst/>
                  <a:uLnTx/>
                  <a:uFillTx/>
                  <a:latin typeface="Segoe UI Semilight"/>
                  <a:ea typeface="+mn-ea"/>
                  <a:cs typeface="+mn-cs"/>
                </a:endParaRPr>
              </a:p>
            </p:txBody>
          </p:sp>
        </p:grpSp>
      </p:grpSp>
      <p:grpSp>
        <p:nvGrpSpPr>
          <p:cNvPr id="29" name="Group 28">
            <a:extLst>
              <a:ext uri="{FF2B5EF4-FFF2-40B4-BE49-F238E27FC236}">
                <a16:creationId xmlns:a16="http://schemas.microsoft.com/office/drawing/2014/main" id="{263F0AF1-F5D9-4CFE-847B-9BB5B10A2A42}"/>
              </a:ext>
            </a:extLst>
          </p:cNvPr>
          <p:cNvGrpSpPr/>
          <p:nvPr/>
        </p:nvGrpSpPr>
        <p:grpSpPr>
          <a:xfrm>
            <a:off x="6071042" y="3396625"/>
            <a:ext cx="432000" cy="432000"/>
            <a:chOff x="6113345" y="2205000"/>
            <a:chExt cx="653781" cy="662322"/>
          </a:xfrm>
          <a:noFill/>
        </p:grpSpPr>
        <p:grpSp>
          <p:nvGrpSpPr>
            <p:cNvPr id="30" name="Group 29">
              <a:extLst>
                <a:ext uri="{FF2B5EF4-FFF2-40B4-BE49-F238E27FC236}">
                  <a16:creationId xmlns:a16="http://schemas.microsoft.com/office/drawing/2014/main" id="{C190393B-C6F1-4BC8-80F1-1E80E5A43441}"/>
                </a:ext>
              </a:extLst>
            </p:cNvPr>
            <p:cNvGrpSpPr/>
            <p:nvPr/>
          </p:nvGrpSpPr>
          <p:grpSpPr>
            <a:xfrm>
              <a:off x="6289599" y="2457058"/>
              <a:ext cx="301270" cy="186184"/>
              <a:chOff x="5571071" y="4300569"/>
              <a:chExt cx="246886" cy="217094"/>
            </a:xfrm>
            <a:grpFill/>
          </p:grpSpPr>
          <p:sp>
            <p:nvSpPr>
              <p:cNvPr id="34" name="Freeform: Shape 33">
                <a:extLst>
                  <a:ext uri="{FF2B5EF4-FFF2-40B4-BE49-F238E27FC236}">
                    <a16:creationId xmlns:a16="http://schemas.microsoft.com/office/drawing/2014/main" id="{6B09B2F4-66F9-448F-BB7A-3B5FF110687C}"/>
                  </a:ext>
                </a:extLst>
              </p:cNvPr>
              <p:cNvSpPr/>
              <p:nvPr/>
            </p:nvSpPr>
            <p:spPr>
              <a:xfrm>
                <a:off x="5571071" y="4300569"/>
                <a:ext cx="246886" cy="213968"/>
              </a:xfrm>
              <a:custGeom>
                <a:avLst/>
                <a:gdLst>
                  <a:gd name="connsiteX0" fmla="*/ 205738 w 246885"/>
                  <a:gd name="connsiteY0" fmla="*/ 225983 h 213967"/>
                  <a:gd name="connsiteX1" fmla="*/ 0 w 246885"/>
                  <a:gd name="connsiteY1" fmla="*/ 225983 h 213967"/>
                  <a:gd name="connsiteX2" fmla="*/ 0 w 246885"/>
                  <a:gd name="connsiteY2" fmla="*/ 0 h 213967"/>
                  <a:gd name="connsiteX3" fmla="*/ 253140 w 246885"/>
                  <a:gd name="connsiteY3" fmla="*/ 0 h 213967"/>
                  <a:gd name="connsiteX4" fmla="*/ 253140 w 246885"/>
                  <a:gd name="connsiteY4" fmla="*/ 216107 h 213967"/>
                  <a:gd name="connsiteX5" fmla="*/ 183354 w 246885"/>
                  <a:gd name="connsiteY5" fmla="*/ 95956 h 21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885" h="213967">
                    <a:moveTo>
                      <a:pt x="205738" y="225983"/>
                    </a:moveTo>
                    <a:lnTo>
                      <a:pt x="0" y="225983"/>
                    </a:lnTo>
                    <a:lnTo>
                      <a:pt x="0" y="0"/>
                    </a:lnTo>
                    <a:lnTo>
                      <a:pt x="253140" y="0"/>
                    </a:lnTo>
                    <a:lnTo>
                      <a:pt x="253140" y="216107"/>
                    </a:lnTo>
                    <a:lnTo>
                      <a:pt x="183354" y="95956"/>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35" name="Freeform: Shape 34">
                <a:extLst>
                  <a:ext uri="{FF2B5EF4-FFF2-40B4-BE49-F238E27FC236}">
                    <a16:creationId xmlns:a16="http://schemas.microsoft.com/office/drawing/2014/main" id="{544F5267-B1DD-41F3-B0D4-70B1A0AEE1BC}"/>
                  </a:ext>
                </a:extLst>
              </p:cNvPr>
              <p:cNvSpPr/>
              <p:nvPr/>
            </p:nvSpPr>
            <p:spPr>
              <a:xfrm>
                <a:off x="5571071" y="4300569"/>
                <a:ext cx="246886" cy="164590"/>
              </a:xfrm>
              <a:custGeom>
                <a:avLst/>
                <a:gdLst>
                  <a:gd name="connsiteX0" fmla="*/ 253140 w 246885"/>
                  <a:gd name="connsiteY0" fmla="*/ 0 h 164590"/>
                  <a:gd name="connsiteX1" fmla="*/ 126570 w 246885"/>
                  <a:gd name="connsiteY1" fmla="*/ 170845 h 164590"/>
                  <a:gd name="connsiteX2" fmla="*/ 0 w 246885"/>
                  <a:gd name="connsiteY2" fmla="*/ 0 h 164590"/>
                </a:gdLst>
                <a:ahLst/>
                <a:cxnLst>
                  <a:cxn ang="0">
                    <a:pos x="connsiteX0" y="connsiteY0"/>
                  </a:cxn>
                  <a:cxn ang="0">
                    <a:pos x="connsiteX1" y="connsiteY1"/>
                  </a:cxn>
                  <a:cxn ang="0">
                    <a:pos x="connsiteX2" y="connsiteY2"/>
                  </a:cxn>
                </a:cxnLst>
                <a:rect l="l" t="t" r="r" b="b"/>
                <a:pathLst>
                  <a:path w="246885" h="164590">
                    <a:moveTo>
                      <a:pt x="253140" y="0"/>
                    </a:moveTo>
                    <a:lnTo>
                      <a:pt x="126570" y="170845"/>
                    </a:lnTo>
                    <a:lnTo>
                      <a:pt x="0"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36" name="Freeform: Shape 35">
                <a:extLst>
                  <a:ext uri="{FF2B5EF4-FFF2-40B4-BE49-F238E27FC236}">
                    <a16:creationId xmlns:a16="http://schemas.microsoft.com/office/drawing/2014/main" id="{9B3F3864-20B1-43A8-AE79-B244D9F0F446}"/>
                  </a:ext>
                </a:extLst>
              </p:cNvPr>
              <p:cNvSpPr/>
              <p:nvPr/>
            </p:nvSpPr>
            <p:spPr>
              <a:xfrm>
                <a:off x="5571071" y="4385991"/>
                <a:ext cx="49377" cy="131672"/>
              </a:xfrm>
              <a:custGeom>
                <a:avLst/>
                <a:gdLst>
                  <a:gd name="connsiteX0" fmla="*/ 63367 w 49377"/>
                  <a:gd name="connsiteY0" fmla="*/ 0 h 131672"/>
                  <a:gd name="connsiteX1" fmla="*/ 0 w 49377"/>
                  <a:gd name="connsiteY1" fmla="*/ 140560 h 131672"/>
                </a:gdLst>
                <a:ahLst/>
                <a:cxnLst>
                  <a:cxn ang="0">
                    <a:pos x="connsiteX0" y="connsiteY0"/>
                  </a:cxn>
                  <a:cxn ang="0">
                    <a:pos x="connsiteX1" y="connsiteY1"/>
                  </a:cxn>
                </a:cxnLst>
                <a:rect l="l" t="t" r="r" b="b"/>
                <a:pathLst>
                  <a:path w="49377" h="131672">
                    <a:moveTo>
                      <a:pt x="63367" y="0"/>
                    </a:moveTo>
                    <a:lnTo>
                      <a:pt x="0" y="14056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grpSp>
        <p:grpSp>
          <p:nvGrpSpPr>
            <p:cNvPr id="31" name="Group 30">
              <a:extLst>
                <a:ext uri="{FF2B5EF4-FFF2-40B4-BE49-F238E27FC236}">
                  <a16:creationId xmlns:a16="http://schemas.microsoft.com/office/drawing/2014/main" id="{41F8199D-C3F0-4346-A847-74384C466DC1}"/>
                </a:ext>
              </a:extLst>
            </p:cNvPr>
            <p:cNvGrpSpPr/>
            <p:nvPr/>
          </p:nvGrpSpPr>
          <p:grpSpPr>
            <a:xfrm>
              <a:off x="6113345" y="2205000"/>
              <a:ext cx="653781" cy="662322"/>
              <a:chOff x="2478479" y="3035255"/>
              <a:chExt cx="653781" cy="662322"/>
            </a:xfrm>
            <a:grpFill/>
          </p:grpSpPr>
          <p:sp>
            <p:nvSpPr>
              <p:cNvPr id="32" name="Oval 31">
                <a:extLst>
                  <a:ext uri="{FF2B5EF4-FFF2-40B4-BE49-F238E27FC236}">
                    <a16:creationId xmlns:a16="http://schemas.microsoft.com/office/drawing/2014/main" id="{C3BF843F-4294-44AF-96FF-5161CC693E09}"/>
                  </a:ext>
                </a:extLst>
              </p:cNvPr>
              <p:cNvSpPr/>
              <p:nvPr/>
            </p:nvSpPr>
            <p:spPr>
              <a:xfrm>
                <a:off x="2478479" y="3035255"/>
                <a:ext cx="653781" cy="662322"/>
              </a:xfrm>
              <a:prstGeom prst="ellipse">
                <a:avLst/>
              </a:prstGeom>
              <a:grpFill/>
              <a:ln w="19050" cap="rnd" cmpd="sng" algn="ctr">
                <a:solidFill>
                  <a:srgbClr val="360F3C"/>
                </a:solidFill>
                <a:prstDash val="sysDot"/>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srgbClr val="53133A"/>
                  </a:solidFill>
                  <a:effectLst/>
                  <a:uLnTx/>
                  <a:uFillTx/>
                  <a:latin typeface="Segoe UI Semilight"/>
                  <a:ea typeface="+mn-ea"/>
                  <a:cs typeface="+mn-cs"/>
                </a:endParaRPr>
              </a:p>
            </p:txBody>
          </p:sp>
          <p:sp>
            <p:nvSpPr>
              <p:cNvPr id="33" name="Oval 32">
                <a:extLst>
                  <a:ext uri="{FF2B5EF4-FFF2-40B4-BE49-F238E27FC236}">
                    <a16:creationId xmlns:a16="http://schemas.microsoft.com/office/drawing/2014/main" id="{268080C5-9257-4F73-AA9A-3D8D743F37F1}"/>
                  </a:ext>
                </a:extLst>
              </p:cNvPr>
              <p:cNvSpPr/>
              <p:nvPr/>
            </p:nvSpPr>
            <p:spPr>
              <a:xfrm>
                <a:off x="2542194" y="3099805"/>
                <a:ext cx="526348" cy="533224"/>
              </a:xfrm>
              <a:prstGeom prst="ellipse">
                <a:avLst/>
              </a:prstGeom>
              <a:grpFill/>
              <a:ln w="15875" cap="rnd" cmpd="sng" algn="ctr">
                <a:solidFill>
                  <a:schemeClr val="accent2"/>
                </a:solidFill>
                <a:prstDash val="solid"/>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srgbClr val="53133A"/>
                  </a:solidFill>
                  <a:effectLst/>
                  <a:uLnTx/>
                  <a:uFillTx/>
                  <a:latin typeface="Segoe UI Semilight"/>
                  <a:ea typeface="+mn-ea"/>
                  <a:cs typeface="+mn-cs"/>
                </a:endParaRPr>
              </a:p>
            </p:txBody>
          </p:sp>
        </p:grpSp>
      </p:grpSp>
      <p:grpSp>
        <p:nvGrpSpPr>
          <p:cNvPr id="37" name="Group 36">
            <a:extLst>
              <a:ext uri="{FF2B5EF4-FFF2-40B4-BE49-F238E27FC236}">
                <a16:creationId xmlns:a16="http://schemas.microsoft.com/office/drawing/2014/main" id="{0356D8E9-CF6C-4034-8AA0-03A25C4870A8}"/>
              </a:ext>
            </a:extLst>
          </p:cNvPr>
          <p:cNvGrpSpPr/>
          <p:nvPr/>
        </p:nvGrpSpPr>
        <p:grpSpPr>
          <a:xfrm>
            <a:off x="155826" y="2966506"/>
            <a:ext cx="432000" cy="432000"/>
            <a:chOff x="3365363" y="2205000"/>
            <a:chExt cx="653781" cy="662322"/>
          </a:xfrm>
          <a:noFill/>
        </p:grpSpPr>
        <p:grpSp>
          <p:nvGrpSpPr>
            <p:cNvPr id="38" name="Group 37">
              <a:extLst>
                <a:ext uri="{FF2B5EF4-FFF2-40B4-BE49-F238E27FC236}">
                  <a16:creationId xmlns:a16="http://schemas.microsoft.com/office/drawing/2014/main" id="{766AB885-AEBD-4A29-BE7C-0958D2B7622D}"/>
                </a:ext>
              </a:extLst>
            </p:cNvPr>
            <p:cNvGrpSpPr/>
            <p:nvPr/>
          </p:nvGrpSpPr>
          <p:grpSpPr>
            <a:xfrm>
              <a:off x="3542057" y="2388029"/>
              <a:ext cx="296428" cy="296263"/>
              <a:chOff x="3324412" y="4286250"/>
              <a:chExt cx="296428" cy="296263"/>
            </a:xfrm>
            <a:grpFill/>
          </p:grpSpPr>
          <p:sp>
            <p:nvSpPr>
              <p:cNvPr id="42" name="Freeform: Shape 41">
                <a:extLst>
                  <a:ext uri="{FF2B5EF4-FFF2-40B4-BE49-F238E27FC236}">
                    <a16:creationId xmlns:a16="http://schemas.microsoft.com/office/drawing/2014/main" id="{035A626D-69DA-420C-BA89-CDE598F143D3}"/>
                  </a:ext>
                </a:extLst>
              </p:cNvPr>
              <p:cNvSpPr/>
              <p:nvPr/>
            </p:nvSpPr>
            <p:spPr>
              <a:xfrm>
                <a:off x="3324577" y="4286250"/>
                <a:ext cx="296263" cy="296263"/>
              </a:xfrm>
              <a:custGeom>
                <a:avLst/>
                <a:gdLst>
                  <a:gd name="connsiteX0" fmla="*/ 181379 w 296262"/>
                  <a:gd name="connsiteY0" fmla="*/ 305315 h 296262"/>
                  <a:gd name="connsiteX1" fmla="*/ 153892 w 296262"/>
                  <a:gd name="connsiteY1" fmla="*/ 307784 h 296262"/>
                  <a:gd name="connsiteX2" fmla="*/ 0 w 296262"/>
                  <a:gd name="connsiteY2" fmla="*/ 153892 h 296262"/>
                  <a:gd name="connsiteX3" fmla="*/ 153892 w 296262"/>
                  <a:gd name="connsiteY3" fmla="*/ 0 h 296262"/>
                  <a:gd name="connsiteX4" fmla="*/ 307784 w 296262"/>
                  <a:gd name="connsiteY4" fmla="*/ 153892 h 296262"/>
                  <a:gd name="connsiteX5" fmla="*/ 224831 w 296262"/>
                  <a:gd name="connsiteY5" fmla="*/ 290502 h 29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62" h="296262">
                    <a:moveTo>
                      <a:pt x="181379" y="305315"/>
                    </a:moveTo>
                    <a:cubicBezTo>
                      <a:pt x="172491" y="306961"/>
                      <a:pt x="163274" y="307784"/>
                      <a:pt x="153892" y="307784"/>
                    </a:cubicBezTo>
                    <a:cubicBezTo>
                      <a:pt x="68799" y="307784"/>
                      <a:pt x="0" y="238821"/>
                      <a:pt x="0" y="153892"/>
                    </a:cubicBezTo>
                    <a:cubicBezTo>
                      <a:pt x="0" y="68963"/>
                      <a:pt x="68963" y="0"/>
                      <a:pt x="153892" y="0"/>
                    </a:cubicBezTo>
                    <a:cubicBezTo>
                      <a:pt x="238821" y="0"/>
                      <a:pt x="307784" y="68963"/>
                      <a:pt x="307784" y="153892"/>
                    </a:cubicBezTo>
                    <a:cubicBezTo>
                      <a:pt x="307784" y="213309"/>
                      <a:pt x="274043" y="264826"/>
                      <a:pt x="224831" y="290502"/>
                    </a:cubicBez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43" name="Freeform: Shape 42">
                <a:extLst>
                  <a:ext uri="{FF2B5EF4-FFF2-40B4-BE49-F238E27FC236}">
                    <a16:creationId xmlns:a16="http://schemas.microsoft.com/office/drawing/2014/main" id="{5648D3FF-EA35-4406-A3E2-67C805798ABA}"/>
                  </a:ext>
                </a:extLst>
              </p:cNvPr>
              <p:cNvSpPr/>
              <p:nvPr/>
            </p:nvSpPr>
            <p:spPr>
              <a:xfrm>
                <a:off x="3324412" y="4440142"/>
                <a:ext cx="296263" cy="16459"/>
              </a:xfrm>
              <a:custGeom>
                <a:avLst/>
                <a:gdLst>
                  <a:gd name="connsiteX0" fmla="*/ 0 w 296262"/>
                  <a:gd name="connsiteY0" fmla="*/ 0 h 0"/>
                  <a:gd name="connsiteX1" fmla="*/ 307949 w 296262"/>
                  <a:gd name="connsiteY1" fmla="*/ 0 h 0"/>
                </a:gdLst>
                <a:ahLst/>
                <a:cxnLst>
                  <a:cxn ang="0">
                    <a:pos x="connsiteX0" y="connsiteY0"/>
                  </a:cxn>
                  <a:cxn ang="0">
                    <a:pos x="connsiteX1" y="connsiteY1"/>
                  </a:cxn>
                </a:cxnLst>
                <a:rect l="l" t="t" r="r" b="b"/>
                <a:pathLst>
                  <a:path w="296262">
                    <a:moveTo>
                      <a:pt x="0" y="0"/>
                    </a:moveTo>
                    <a:lnTo>
                      <a:pt x="307949"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44" name="Freeform: Shape 43">
                <a:extLst>
                  <a:ext uri="{FF2B5EF4-FFF2-40B4-BE49-F238E27FC236}">
                    <a16:creationId xmlns:a16="http://schemas.microsoft.com/office/drawing/2014/main" id="{E5C7AFD0-D7F9-49C4-9F51-B9363099807B}"/>
                  </a:ext>
                </a:extLst>
              </p:cNvPr>
              <p:cNvSpPr/>
              <p:nvPr/>
            </p:nvSpPr>
            <p:spPr>
              <a:xfrm>
                <a:off x="3398642" y="4286250"/>
                <a:ext cx="164590" cy="296263"/>
              </a:xfrm>
              <a:custGeom>
                <a:avLst/>
                <a:gdLst>
                  <a:gd name="connsiteX0" fmla="*/ 79826 w 164590"/>
                  <a:gd name="connsiteY0" fmla="*/ 0 h 296262"/>
                  <a:gd name="connsiteX1" fmla="*/ 79826 w 164590"/>
                  <a:gd name="connsiteY1" fmla="*/ 307949 h 296262"/>
                  <a:gd name="connsiteX2" fmla="*/ 165578 w 164590"/>
                  <a:gd name="connsiteY2" fmla="*/ 154057 h 296262"/>
                  <a:gd name="connsiteX3" fmla="*/ 79826 w 164590"/>
                  <a:gd name="connsiteY3" fmla="*/ 4279 h 296262"/>
                  <a:gd name="connsiteX4" fmla="*/ 0 w 164590"/>
                  <a:gd name="connsiteY4" fmla="*/ 154057 h 296262"/>
                  <a:gd name="connsiteX5" fmla="*/ 66824 w 164590"/>
                  <a:gd name="connsiteY5" fmla="*/ 307455 h 29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590" h="296262">
                    <a:moveTo>
                      <a:pt x="79826" y="0"/>
                    </a:moveTo>
                    <a:lnTo>
                      <a:pt x="79826" y="307949"/>
                    </a:lnTo>
                    <a:cubicBezTo>
                      <a:pt x="79826" y="307949"/>
                      <a:pt x="165578" y="275524"/>
                      <a:pt x="165578" y="154057"/>
                    </a:cubicBezTo>
                    <a:cubicBezTo>
                      <a:pt x="165578" y="32589"/>
                      <a:pt x="79826" y="4279"/>
                      <a:pt x="79826" y="4279"/>
                    </a:cubicBezTo>
                    <a:cubicBezTo>
                      <a:pt x="79826" y="4279"/>
                      <a:pt x="0" y="32424"/>
                      <a:pt x="0" y="154057"/>
                    </a:cubicBezTo>
                    <a:cubicBezTo>
                      <a:pt x="0" y="231579"/>
                      <a:pt x="21397" y="272233"/>
                      <a:pt x="66824" y="307455"/>
                    </a:cubicBez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45" name="Freeform: Shape 44">
                <a:extLst>
                  <a:ext uri="{FF2B5EF4-FFF2-40B4-BE49-F238E27FC236}">
                    <a16:creationId xmlns:a16="http://schemas.microsoft.com/office/drawing/2014/main" id="{67DD41FA-CDC9-472A-B832-CC8B25050574}"/>
                  </a:ext>
                </a:extLst>
              </p:cNvPr>
              <p:cNvSpPr/>
              <p:nvPr/>
            </p:nvSpPr>
            <p:spPr>
              <a:xfrm>
                <a:off x="3358811" y="4343198"/>
                <a:ext cx="230427" cy="32918"/>
              </a:xfrm>
              <a:custGeom>
                <a:avLst/>
                <a:gdLst>
                  <a:gd name="connsiteX0" fmla="*/ 0 w 230426"/>
                  <a:gd name="connsiteY0" fmla="*/ 0 h 32918"/>
                  <a:gd name="connsiteX1" fmla="*/ 119493 w 230426"/>
                  <a:gd name="connsiteY1" fmla="*/ 34564 h 32918"/>
                  <a:gd name="connsiteX2" fmla="*/ 242606 w 230426"/>
                  <a:gd name="connsiteY2" fmla="*/ 4609 h 32918"/>
                </a:gdLst>
                <a:ahLst/>
                <a:cxnLst>
                  <a:cxn ang="0">
                    <a:pos x="connsiteX0" y="connsiteY0"/>
                  </a:cxn>
                  <a:cxn ang="0">
                    <a:pos x="connsiteX1" y="connsiteY1"/>
                  </a:cxn>
                  <a:cxn ang="0">
                    <a:pos x="connsiteX2" y="connsiteY2"/>
                  </a:cxn>
                </a:cxnLst>
                <a:rect l="l" t="t" r="r" b="b"/>
                <a:pathLst>
                  <a:path w="230426" h="32918">
                    <a:moveTo>
                      <a:pt x="0" y="0"/>
                    </a:moveTo>
                    <a:cubicBezTo>
                      <a:pt x="0" y="0"/>
                      <a:pt x="29626" y="34564"/>
                      <a:pt x="119493" y="34564"/>
                    </a:cubicBezTo>
                    <a:cubicBezTo>
                      <a:pt x="209359" y="34564"/>
                      <a:pt x="242606" y="4609"/>
                      <a:pt x="242606" y="4609"/>
                    </a:cubicBez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46" name="Freeform: Shape 45">
                <a:extLst>
                  <a:ext uri="{FF2B5EF4-FFF2-40B4-BE49-F238E27FC236}">
                    <a16:creationId xmlns:a16="http://schemas.microsoft.com/office/drawing/2014/main" id="{261FE4A0-D94C-4AB4-B610-3B9B5D843849}"/>
                  </a:ext>
                </a:extLst>
              </p:cNvPr>
              <p:cNvSpPr/>
              <p:nvPr/>
            </p:nvSpPr>
            <p:spPr>
              <a:xfrm>
                <a:off x="3370333" y="4521614"/>
                <a:ext cx="197509" cy="16459"/>
              </a:xfrm>
              <a:custGeom>
                <a:avLst/>
                <a:gdLst>
                  <a:gd name="connsiteX0" fmla="*/ 0 w 197508"/>
                  <a:gd name="connsiteY0" fmla="*/ 28145 h 16459"/>
                  <a:gd name="connsiteX1" fmla="*/ 110934 w 197508"/>
                  <a:gd name="connsiteY1" fmla="*/ 0 h 16459"/>
                  <a:gd name="connsiteX2" fmla="*/ 210182 w 197508"/>
                  <a:gd name="connsiteY2" fmla="*/ 28145 h 16459"/>
                </a:gdLst>
                <a:ahLst/>
                <a:cxnLst>
                  <a:cxn ang="0">
                    <a:pos x="connsiteX0" y="connsiteY0"/>
                  </a:cxn>
                  <a:cxn ang="0">
                    <a:pos x="connsiteX1" y="connsiteY1"/>
                  </a:cxn>
                  <a:cxn ang="0">
                    <a:pos x="connsiteX2" y="connsiteY2"/>
                  </a:cxn>
                </a:cxnLst>
                <a:rect l="l" t="t" r="r" b="b"/>
                <a:pathLst>
                  <a:path w="197508" h="16459">
                    <a:moveTo>
                      <a:pt x="0" y="28145"/>
                    </a:moveTo>
                    <a:cubicBezTo>
                      <a:pt x="0" y="28145"/>
                      <a:pt x="47402" y="0"/>
                      <a:pt x="110934" y="0"/>
                    </a:cubicBezTo>
                    <a:cubicBezTo>
                      <a:pt x="174466" y="0"/>
                      <a:pt x="210182" y="28145"/>
                      <a:pt x="210182" y="28145"/>
                    </a:cubicBez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grpSp>
        <p:grpSp>
          <p:nvGrpSpPr>
            <p:cNvPr id="39" name="Group 38">
              <a:extLst>
                <a:ext uri="{FF2B5EF4-FFF2-40B4-BE49-F238E27FC236}">
                  <a16:creationId xmlns:a16="http://schemas.microsoft.com/office/drawing/2014/main" id="{13A619DF-DCA3-4DAA-AAC0-EE28F61D0512}"/>
                </a:ext>
              </a:extLst>
            </p:cNvPr>
            <p:cNvGrpSpPr/>
            <p:nvPr/>
          </p:nvGrpSpPr>
          <p:grpSpPr>
            <a:xfrm>
              <a:off x="3365363" y="2205000"/>
              <a:ext cx="653781" cy="662322"/>
              <a:chOff x="2478479" y="3035255"/>
              <a:chExt cx="653781" cy="662322"/>
            </a:xfrm>
            <a:grpFill/>
          </p:grpSpPr>
          <p:sp>
            <p:nvSpPr>
              <p:cNvPr id="40" name="Oval 39">
                <a:extLst>
                  <a:ext uri="{FF2B5EF4-FFF2-40B4-BE49-F238E27FC236}">
                    <a16:creationId xmlns:a16="http://schemas.microsoft.com/office/drawing/2014/main" id="{89EDD360-97BF-4834-A02B-D175905F808D}"/>
                  </a:ext>
                </a:extLst>
              </p:cNvPr>
              <p:cNvSpPr/>
              <p:nvPr/>
            </p:nvSpPr>
            <p:spPr>
              <a:xfrm>
                <a:off x="2478479" y="3035255"/>
                <a:ext cx="653781" cy="662322"/>
              </a:xfrm>
              <a:prstGeom prst="ellipse">
                <a:avLst/>
              </a:prstGeom>
              <a:grpFill/>
              <a:ln w="19050" cap="rnd" cmpd="sng" algn="ctr">
                <a:solidFill>
                  <a:srgbClr val="360F3C"/>
                </a:solidFill>
                <a:prstDash val="sysDot"/>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srgbClr val="53133A"/>
                  </a:solidFill>
                  <a:effectLst/>
                  <a:uLnTx/>
                  <a:uFillTx/>
                  <a:latin typeface="Segoe UI Semilight"/>
                  <a:ea typeface="+mn-ea"/>
                  <a:cs typeface="+mn-cs"/>
                </a:endParaRPr>
              </a:p>
            </p:txBody>
          </p:sp>
          <p:sp>
            <p:nvSpPr>
              <p:cNvPr id="41" name="Oval 40">
                <a:extLst>
                  <a:ext uri="{FF2B5EF4-FFF2-40B4-BE49-F238E27FC236}">
                    <a16:creationId xmlns:a16="http://schemas.microsoft.com/office/drawing/2014/main" id="{EC40DA47-8C87-4C60-8F5E-5F96098FBBA6}"/>
                  </a:ext>
                </a:extLst>
              </p:cNvPr>
              <p:cNvSpPr/>
              <p:nvPr/>
            </p:nvSpPr>
            <p:spPr>
              <a:xfrm>
                <a:off x="2542194" y="3099805"/>
                <a:ext cx="526348" cy="533224"/>
              </a:xfrm>
              <a:prstGeom prst="ellipse">
                <a:avLst/>
              </a:prstGeom>
              <a:grpFill/>
              <a:ln w="15875" cap="rnd" cmpd="sng" algn="ctr">
                <a:solidFill>
                  <a:schemeClr val="accent2"/>
                </a:solidFill>
                <a:prstDash val="solid"/>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srgbClr val="53133A"/>
                  </a:solidFill>
                  <a:effectLst/>
                  <a:uLnTx/>
                  <a:uFillTx/>
                  <a:latin typeface="Segoe UI Semilight"/>
                  <a:ea typeface="+mn-ea"/>
                  <a:cs typeface="+mn-cs"/>
                </a:endParaRPr>
              </a:p>
            </p:txBody>
          </p:sp>
        </p:grpSp>
      </p:grpSp>
      <p:grpSp>
        <p:nvGrpSpPr>
          <p:cNvPr id="47" name="Group 46">
            <a:extLst>
              <a:ext uri="{FF2B5EF4-FFF2-40B4-BE49-F238E27FC236}">
                <a16:creationId xmlns:a16="http://schemas.microsoft.com/office/drawing/2014/main" id="{820D3D45-0A44-4A1B-BCC0-802278C98E1A}"/>
              </a:ext>
            </a:extLst>
          </p:cNvPr>
          <p:cNvGrpSpPr/>
          <p:nvPr/>
        </p:nvGrpSpPr>
        <p:grpSpPr>
          <a:xfrm>
            <a:off x="160007" y="3828625"/>
            <a:ext cx="432000" cy="432000"/>
            <a:chOff x="3365363" y="2205000"/>
            <a:chExt cx="653781" cy="662322"/>
          </a:xfrm>
          <a:noFill/>
        </p:grpSpPr>
        <p:grpSp>
          <p:nvGrpSpPr>
            <p:cNvPr id="48" name="Group 47">
              <a:extLst>
                <a:ext uri="{FF2B5EF4-FFF2-40B4-BE49-F238E27FC236}">
                  <a16:creationId xmlns:a16="http://schemas.microsoft.com/office/drawing/2014/main" id="{E2FF1527-07BF-429D-8BC3-7A51CE8A66F5}"/>
                </a:ext>
              </a:extLst>
            </p:cNvPr>
            <p:cNvGrpSpPr/>
            <p:nvPr/>
          </p:nvGrpSpPr>
          <p:grpSpPr>
            <a:xfrm>
              <a:off x="3542057" y="2388029"/>
              <a:ext cx="296428" cy="296263"/>
              <a:chOff x="3324412" y="4286250"/>
              <a:chExt cx="296428" cy="296263"/>
            </a:xfrm>
            <a:grpFill/>
          </p:grpSpPr>
          <p:sp>
            <p:nvSpPr>
              <p:cNvPr id="52" name="Freeform: Shape 51">
                <a:extLst>
                  <a:ext uri="{FF2B5EF4-FFF2-40B4-BE49-F238E27FC236}">
                    <a16:creationId xmlns:a16="http://schemas.microsoft.com/office/drawing/2014/main" id="{EFAD354C-A289-43FB-81BF-A1AD60AF0C93}"/>
                  </a:ext>
                </a:extLst>
              </p:cNvPr>
              <p:cNvSpPr/>
              <p:nvPr/>
            </p:nvSpPr>
            <p:spPr>
              <a:xfrm>
                <a:off x="3324577" y="4286250"/>
                <a:ext cx="296263" cy="296263"/>
              </a:xfrm>
              <a:custGeom>
                <a:avLst/>
                <a:gdLst>
                  <a:gd name="connsiteX0" fmla="*/ 181379 w 296262"/>
                  <a:gd name="connsiteY0" fmla="*/ 305315 h 296262"/>
                  <a:gd name="connsiteX1" fmla="*/ 153892 w 296262"/>
                  <a:gd name="connsiteY1" fmla="*/ 307784 h 296262"/>
                  <a:gd name="connsiteX2" fmla="*/ 0 w 296262"/>
                  <a:gd name="connsiteY2" fmla="*/ 153892 h 296262"/>
                  <a:gd name="connsiteX3" fmla="*/ 153892 w 296262"/>
                  <a:gd name="connsiteY3" fmla="*/ 0 h 296262"/>
                  <a:gd name="connsiteX4" fmla="*/ 307784 w 296262"/>
                  <a:gd name="connsiteY4" fmla="*/ 153892 h 296262"/>
                  <a:gd name="connsiteX5" fmla="*/ 224831 w 296262"/>
                  <a:gd name="connsiteY5" fmla="*/ 290502 h 29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62" h="296262">
                    <a:moveTo>
                      <a:pt x="181379" y="305315"/>
                    </a:moveTo>
                    <a:cubicBezTo>
                      <a:pt x="172491" y="306961"/>
                      <a:pt x="163274" y="307784"/>
                      <a:pt x="153892" y="307784"/>
                    </a:cubicBezTo>
                    <a:cubicBezTo>
                      <a:pt x="68799" y="307784"/>
                      <a:pt x="0" y="238821"/>
                      <a:pt x="0" y="153892"/>
                    </a:cubicBezTo>
                    <a:cubicBezTo>
                      <a:pt x="0" y="68963"/>
                      <a:pt x="68963" y="0"/>
                      <a:pt x="153892" y="0"/>
                    </a:cubicBezTo>
                    <a:cubicBezTo>
                      <a:pt x="238821" y="0"/>
                      <a:pt x="307784" y="68963"/>
                      <a:pt x="307784" y="153892"/>
                    </a:cubicBezTo>
                    <a:cubicBezTo>
                      <a:pt x="307784" y="213309"/>
                      <a:pt x="274043" y="264826"/>
                      <a:pt x="224831" y="290502"/>
                    </a:cubicBez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53" name="Freeform: Shape 52">
                <a:extLst>
                  <a:ext uri="{FF2B5EF4-FFF2-40B4-BE49-F238E27FC236}">
                    <a16:creationId xmlns:a16="http://schemas.microsoft.com/office/drawing/2014/main" id="{5A8F7AD3-F502-40A1-9C96-61FFCB0504EA}"/>
                  </a:ext>
                </a:extLst>
              </p:cNvPr>
              <p:cNvSpPr/>
              <p:nvPr/>
            </p:nvSpPr>
            <p:spPr>
              <a:xfrm>
                <a:off x="3324412" y="4440142"/>
                <a:ext cx="296263" cy="16459"/>
              </a:xfrm>
              <a:custGeom>
                <a:avLst/>
                <a:gdLst>
                  <a:gd name="connsiteX0" fmla="*/ 0 w 296262"/>
                  <a:gd name="connsiteY0" fmla="*/ 0 h 0"/>
                  <a:gd name="connsiteX1" fmla="*/ 307949 w 296262"/>
                  <a:gd name="connsiteY1" fmla="*/ 0 h 0"/>
                </a:gdLst>
                <a:ahLst/>
                <a:cxnLst>
                  <a:cxn ang="0">
                    <a:pos x="connsiteX0" y="connsiteY0"/>
                  </a:cxn>
                  <a:cxn ang="0">
                    <a:pos x="connsiteX1" y="connsiteY1"/>
                  </a:cxn>
                </a:cxnLst>
                <a:rect l="l" t="t" r="r" b="b"/>
                <a:pathLst>
                  <a:path w="296262">
                    <a:moveTo>
                      <a:pt x="0" y="0"/>
                    </a:moveTo>
                    <a:lnTo>
                      <a:pt x="307949"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54" name="Freeform: Shape 53">
                <a:extLst>
                  <a:ext uri="{FF2B5EF4-FFF2-40B4-BE49-F238E27FC236}">
                    <a16:creationId xmlns:a16="http://schemas.microsoft.com/office/drawing/2014/main" id="{3AA70657-D5A0-46D4-82A6-951B091D68AD}"/>
                  </a:ext>
                </a:extLst>
              </p:cNvPr>
              <p:cNvSpPr/>
              <p:nvPr/>
            </p:nvSpPr>
            <p:spPr>
              <a:xfrm>
                <a:off x="3398642" y="4286250"/>
                <a:ext cx="164590" cy="296263"/>
              </a:xfrm>
              <a:custGeom>
                <a:avLst/>
                <a:gdLst>
                  <a:gd name="connsiteX0" fmla="*/ 79826 w 164590"/>
                  <a:gd name="connsiteY0" fmla="*/ 0 h 296262"/>
                  <a:gd name="connsiteX1" fmla="*/ 79826 w 164590"/>
                  <a:gd name="connsiteY1" fmla="*/ 307949 h 296262"/>
                  <a:gd name="connsiteX2" fmla="*/ 165578 w 164590"/>
                  <a:gd name="connsiteY2" fmla="*/ 154057 h 296262"/>
                  <a:gd name="connsiteX3" fmla="*/ 79826 w 164590"/>
                  <a:gd name="connsiteY3" fmla="*/ 4279 h 296262"/>
                  <a:gd name="connsiteX4" fmla="*/ 0 w 164590"/>
                  <a:gd name="connsiteY4" fmla="*/ 154057 h 296262"/>
                  <a:gd name="connsiteX5" fmla="*/ 66824 w 164590"/>
                  <a:gd name="connsiteY5" fmla="*/ 307455 h 29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590" h="296262">
                    <a:moveTo>
                      <a:pt x="79826" y="0"/>
                    </a:moveTo>
                    <a:lnTo>
                      <a:pt x="79826" y="307949"/>
                    </a:lnTo>
                    <a:cubicBezTo>
                      <a:pt x="79826" y="307949"/>
                      <a:pt x="165578" y="275524"/>
                      <a:pt x="165578" y="154057"/>
                    </a:cubicBezTo>
                    <a:cubicBezTo>
                      <a:pt x="165578" y="32589"/>
                      <a:pt x="79826" y="4279"/>
                      <a:pt x="79826" y="4279"/>
                    </a:cubicBezTo>
                    <a:cubicBezTo>
                      <a:pt x="79826" y="4279"/>
                      <a:pt x="0" y="32424"/>
                      <a:pt x="0" y="154057"/>
                    </a:cubicBezTo>
                    <a:cubicBezTo>
                      <a:pt x="0" y="231579"/>
                      <a:pt x="21397" y="272233"/>
                      <a:pt x="66824" y="307455"/>
                    </a:cubicBez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55" name="Freeform: Shape 54">
                <a:extLst>
                  <a:ext uri="{FF2B5EF4-FFF2-40B4-BE49-F238E27FC236}">
                    <a16:creationId xmlns:a16="http://schemas.microsoft.com/office/drawing/2014/main" id="{C26BD641-2662-4AFD-92AE-589DD062274C}"/>
                  </a:ext>
                </a:extLst>
              </p:cNvPr>
              <p:cNvSpPr/>
              <p:nvPr/>
            </p:nvSpPr>
            <p:spPr>
              <a:xfrm>
                <a:off x="3358811" y="4343198"/>
                <a:ext cx="230427" cy="32918"/>
              </a:xfrm>
              <a:custGeom>
                <a:avLst/>
                <a:gdLst>
                  <a:gd name="connsiteX0" fmla="*/ 0 w 230426"/>
                  <a:gd name="connsiteY0" fmla="*/ 0 h 32918"/>
                  <a:gd name="connsiteX1" fmla="*/ 119493 w 230426"/>
                  <a:gd name="connsiteY1" fmla="*/ 34564 h 32918"/>
                  <a:gd name="connsiteX2" fmla="*/ 242606 w 230426"/>
                  <a:gd name="connsiteY2" fmla="*/ 4609 h 32918"/>
                </a:gdLst>
                <a:ahLst/>
                <a:cxnLst>
                  <a:cxn ang="0">
                    <a:pos x="connsiteX0" y="connsiteY0"/>
                  </a:cxn>
                  <a:cxn ang="0">
                    <a:pos x="connsiteX1" y="connsiteY1"/>
                  </a:cxn>
                  <a:cxn ang="0">
                    <a:pos x="connsiteX2" y="connsiteY2"/>
                  </a:cxn>
                </a:cxnLst>
                <a:rect l="l" t="t" r="r" b="b"/>
                <a:pathLst>
                  <a:path w="230426" h="32918">
                    <a:moveTo>
                      <a:pt x="0" y="0"/>
                    </a:moveTo>
                    <a:cubicBezTo>
                      <a:pt x="0" y="0"/>
                      <a:pt x="29626" y="34564"/>
                      <a:pt x="119493" y="34564"/>
                    </a:cubicBezTo>
                    <a:cubicBezTo>
                      <a:pt x="209359" y="34564"/>
                      <a:pt x="242606" y="4609"/>
                      <a:pt x="242606" y="4609"/>
                    </a:cubicBez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56" name="Freeform: Shape 55">
                <a:extLst>
                  <a:ext uri="{FF2B5EF4-FFF2-40B4-BE49-F238E27FC236}">
                    <a16:creationId xmlns:a16="http://schemas.microsoft.com/office/drawing/2014/main" id="{9219CFB5-BD96-4109-8BEA-D02CFE5F1369}"/>
                  </a:ext>
                </a:extLst>
              </p:cNvPr>
              <p:cNvSpPr/>
              <p:nvPr/>
            </p:nvSpPr>
            <p:spPr>
              <a:xfrm>
                <a:off x="3370333" y="4521614"/>
                <a:ext cx="197509" cy="16459"/>
              </a:xfrm>
              <a:custGeom>
                <a:avLst/>
                <a:gdLst>
                  <a:gd name="connsiteX0" fmla="*/ 0 w 197508"/>
                  <a:gd name="connsiteY0" fmla="*/ 28145 h 16459"/>
                  <a:gd name="connsiteX1" fmla="*/ 110934 w 197508"/>
                  <a:gd name="connsiteY1" fmla="*/ 0 h 16459"/>
                  <a:gd name="connsiteX2" fmla="*/ 210182 w 197508"/>
                  <a:gd name="connsiteY2" fmla="*/ 28145 h 16459"/>
                </a:gdLst>
                <a:ahLst/>
                <a:cxnLst>
                  <a:cxn ang="0">
                    <a:pos x="connsiteX0" y="connsiteY0"/>
                  </a:cxn>
                  <a:cxn ang="0">
                    <a:pos x="connsiteX1" y="connsiteY1"/>
                  </a:cxn>
                  <a:cxn ang="0">
                    <a:pos x="connsiteX2" y="connsiteY2"/>
                  </a:cxn>
                </a:cxnLst>
                <a:rect l="l" t="t" r="r" b="b"/>
                <a:pathLst>
                  <a:path w="197508" h="16459">
                    <a:moveTo>
                      <a:pt x="0" y="28145"/>
                    </a:moveTo>
                    <a:cubicBezTo>
                      <a:pt x="0" y="28145"/>
                      <a:pt x="47402" y="0"/>
                      <a:pt x="110934" y="0"/>
                    </a:cubicBezTo>
                    <a:cubicBezTo>
                      <a:pt x="174466" y="0"/>
                      <a:pt x="210182" y="28145"/>
                      <a:pt x="210182" y="28145"/>
                    </a:cubicBez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grpSp>
        <p:grpSp>
          <p:nvGrpSpPr>
            <p:cNvPr id="49" name="Group 48">
              <a:extLst>
                <a:ext uri="{FF2B5EF4-FFF2-40B4-BE49-F238E27FC236}">
                  <a16:creationId xmlns:a16="http://schemas.microsoft.com/office/drawing/2014/main" id="{0F8FA20D-98C0-4904-BF22-7E3F49B19668}"/>
                </a:ext>
              </a:extLst>
            </p:cNvPr>
            <p:cNvGrpSpPr/>
            <p:nvPr/>
          </p:nvGrpSpPr>
          <p:grpSpPr>
            <a:xfrm>
              <a:off x="3365363" y="2205000"/>
              <a:ext cx="653781" cy="662322"/>
              <a:chOff x="2478479" y="3035255"/>
              <a:chExt cx="653781" cy="662322"/>
            </a:xfrm>
            <a:grpFill/>
          </p:grpSpPr>
          <p:sp>
            <p:nvSpPr>
              <p:cNvPr id="50" name="Oval 49">
                <a:extLst>
                  <a:ext uri="{FF2B5EF4-FFF2-40B4-BE49-F238E27FC236}">
                    <a16:creationId xmlns:a16="http://schemas.microsoft.com/office/drawing/2014/main" id="{A69F017A-F081-4A2A-855E-76C9C84D54D8}"/>
                  </a:ext>
                </a:extLst>
              </p:cNvPr>
              <p:cNvSpPr/>
              <p:nvPr/>
            </p:nvSpPr>
            <p:spPr>
              <a:xfrm>
                <a:off x="2478479" y="3035255"/>
                <a:ext cx="653781" cy="662322"/>
              </a:xfrm>
              <a:prstGeom prst="ellipse">
                <a:avLst/>
              </a:prstGeom>
              <a:grpFill/>
              <a:ln w="19050" cap="rnd" cmpd="sng" algn="ctr">
                <a:solidFill>
                  <a:srgbClr val="360F3C"/>
                </a:solidFill>
                <a:prstDash val="sysDot"/>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srgbClr val="53133A"/>
                  </a:solidFill>
                  <a:effectLst/>
                  <a:uLnTx/>
                  <a:uFillTx/>
                  <a:latin typeface="Segoe UI Semilight"/>
                  <a:ea typeface="+mn-ea"/>
                  <a:cs typeface="+mn-cs"/>
                </a:endParaRPr>
              </a:p>
            </p:txBody>
          </p:sp>
          <p:sp>
            <p:nvSpPr>
              <p:cNvPr id="51" name="Oval 50">
                <a:extLst>
                  <a:ext uri="{FF2B5EF4-FFF2-40B4-BE49-F238E27FC236}">
                    <a16:creationId xmlns:a16="http://schemas.microsoft.com/office/drawing/2014/main" id="{2CD58263-738F-4DA1-9211-F4F8FF74BA93}"/>
                  </a:ext>
                </a:extLst>
              </p:cNvPr>
              <p:cNvSpPr/>
              <p:nvPr/>
            </p:nvSpPr>
            <p:spPr>
              <a:xfrm>
                <a:off x="2542194" y="3099805"/>
                <a:ext cx="526348" cy="533224"/>
              </a:xfrm>
              <a:prstGeom prst="ellipse">
                <a:avLst/>
              </a:prstGeom>
              <a:grpFill/>
              <a:ln w="15875" cap="rnd" cmpd="sng" algn="ctr">
                <a:solidFill>
                  <a:schemeClr val="accent2"/>
                </a:solidFill>
                <a:prstDash val="solid"/>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srgbClr val="53133A"/>
                  </a:solidFill>
                  <a:effectLst/>
                  <a:uLnTx/>
                  <a:uFillTx/>
                  <a:latin typeface="Segoe UI Semilight"/>
                  <a:ea typeface="+mn-ea"/>
                  <a:cs typeface="+mn-cs"/>
                </a:endParaRPr>
              </a:p>
            </p:txBody>
          </p:sp>
        </p:grpSp>
      </p:grpSp>
      <p:grpSp>
        <p:nvGrpSpPr>
          <p:cNvPr id="82" name="Group 81">
            <a:extLst>
              <a:ext uri="{FF2B5EF4-FFF2-40B4-BE49-F238E27FC236}">
                <a16:creationId xmlns:a16="http://schemas.microsoft.com/office/drawing/2014/main" id="{6D64B0A2-0AD0-4E73-AA23-25BF30D517CB}"/>
              </a:ext>
            </a:extLst>
          </p:cNvPr>
          <p:cNvGrpSpPr/>
          <p:nvPr/>
        </p:nvGrpSpPr>
        <p:grpSpPr>
          <a:xfrm>
            <a:off x="6071042" y="4260625"/>
            <a:ext cx="432000" cy="432000"/>
            <a:chOff x="4361429" y="4641941"/>
            <a:chExt cx="491195" cy="497613"/>
          </a:xfrm>
        </p:grpSpPr>
        <p:sp>
          <p:nvSpPr>
            <p:cNvPr id="83" name="Oval 82">
              <a:extLst>
                <a:ext uri="{FF2B5EF4-FFF2-40B4-BE49-F238E27FC236}">
                  <a16:creationId xmlns:a16="http://schemas.microsoft.com/office/drawing/2014/main" id="{2E29A90C-7242-4330-8934-E02740385DCE}"/>
                </a:ext>
              </a:extLst>
            </p:cNvPr>
            <p:cNvSpPr/>
            <p:nvPr/>
          </p:nvSpPr>
          <p:spPr>
            <a:xfrm>
              <a:off x="4361429" y="4641941"/>
              <a:ext cx="491195" cy="497613"/>
            </a:xfrm>
            <a:prstGeom prst="ellipse">
              <a:avLst/>
            </a:prstGeom>
            <a:noFill/>
            <a:ln w="19050" cap="rnd" cmpd="sng" algn="ctr">
              <a:solidFill>
                <a:srgbClr val="360F3C"/>
              </a:solidFill>
              <a:prstDash val="sysDot"/>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srgbClr val="53133A"/>
                </a:solidFill>
                <a:effectLst/>
                <a:uLnTx/>
                <a:uFillTx/>
                <a:latin typeface="Segoe UI Semilight"/>
                <a:ea typeface="+mn-ea"/>
                <a:cs typeface="+mn-cs"/>
              </a:endParaRPr>
            </a:p>
          </p:txBody>
        </p:sp>
        <p:sp>
          <p:nvSpPr>
            <p:cNvPr id="84" name="Oval 83">
              <a:extLst>
                <a:ext uri="{FF2B5EF4-FFF2-40B4-BE49-F238E27FC236}">
                  <a16:creationId xmlns:a16="http://schemas.microsoft.com/office/drawing/2014/main" id="{1D10E57E-3D2B-40CC-8C5C-C5F7140F66F4}"/>
                </a:ext>
              </a:extLst>
            </p:cNvPr>
            <p:cNvSpPr/>
            <p:nvPr/>
          </p:nvSpPr>
          <p:spPr>
            <a:xfrm>
              <a:off x="4409299" y="4690438"/>
              <a:ext cx="395453" cy="400620"/>
            </a:xfrm>
            <a:prstGeom prst="ellipse">
              <a:avLst/>
            </a:prstGeom>
            <a:noFill/>
            <a:ln w="15875" cap="rnd" cmpd="sng" algn="ctr">
              <a:solidFill>
                <a:schemeClr val="accent2"/>
              </a:solidFill>
              <a:prstDash val="solid"/>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srgbClr val="53133A"/>
                </a:solidFill>
                <a:effectLst/>
                <a:uLnTx/>
                <a:uFillTx/>
                <a:latin typeface="Segoe UI Semilight"/>
                <a:ea typeface="+mn-ea"/>
                <a:cs typeface="+mn-cs"/>
              </a:endParaRPr>
            </a:p>
          </p:txBody>
        </p:sp>
        <p:grpSp>
          <p:nvGrpSpPr>
            <p:cNvPr id="85" name="Group 84">
              <a:extLst>
                <a:ext uri="{FF2B5EF4-FFF2-40B4-BE49-F238E27FC236}">
                  <a16:creationId xmlns:a16="http://schemas.microsoft.com/office/drawing/2014/main" id="{433DD27C-CACA-4B45-8EC6-DA197BDF6489}"/>
                </a:ext>
              </a:extLst>
            </p:cNvPr>
            <p:cNvGrpSpPr/>
            <p:nvPr/>
          </p:nvGrpSpPr>
          <p:grpSpPr>
            <a:xfrm>
              <a:off x="4527063" y="4762023"/>
              <a:ext cx="159924" cy="262509"/>
              <a:chOff x="6131830" y="6973813"/>
              <a:chExt cx="159924" cy="262509"/>
            </a:xfrm>
            <a:noFill/>
          </p:grpSpPr>
          <p:sp>
            <p:nvSpPr>
              <p:cNvPr id="86" name="Freeform: Shape 85">
                <a:extLst>
                  <a:ext uri="{FF2B5EF4-FFF2-40B4-BE49-F238E27FC236}">
                    <a16:creationId xmlns:a16="http://schemas.microsoft.com/office/drawing/2014/main" id="{3BD40AB2-3F31-420A-A460-1FE0F344F2CC}"/>
                  </a:ext>
                </a:extLst>
              </p:cNvPr>
              <p:cNvSpPr/>
              <p:nvPr/>
            </p:nvSpPr>
            <p:spPr>
              <a:xfrm>
                <a:off x="6131830" y="6973813"/>
                <a:ext cx="133350" cy="209550"/>
              </a:xfrm>
              <a:custGeom>
                <a:avLst/>
                <a:gdLst>
                  <a:gd name="connsiteX0" fmla="*/ 82677 w 133350"/>
                  <a:gd name="connsiteY0" fmla="*/ 24860 h 209550"/>
                  <a:gd name="connsiteX1" fmla="*/ 82677 w 133350"/>
                  <a:gd name="connsiteY1" fmla="*/ 54102 h 209550"/>
                  <a:gd name="connsiteX2" fmla="*/ 137922 w 133350"/>
                  <a:gd name="connsiteY2" fmla="*/ 54102 h 209550"/>
                  <a:gd name="connsiteX3" fmla="*/ 83915 w 133350"/>
                  <a:gd name="connsiteY3" fmla="*/ 0 h 209550"/>
                  <a:gd name="connsiteX4" fmla="*/ 0 w 133350"/>
                  <a:gd name="connsiteY4" fmla="*/ 0 h 209550"/>
                  <a:gd name="connsiteX5" fmla="*/ 0 w 133350"/>
                  <a:gd name="connsiteY5" fmla="*/ 218123 h 209550"/>
                  <a:gd name="connsiteX6" fmla="*/ 72485 w 133350"/>
                  <a:gd name="connsiteY6" fmla="*/ 218123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50" h="209550">
                    <a:moveTo>
                      <a:pt x="82677" y="24860"/>
                    </a:moveTo>
                    <a:lnTo>
                      <a:pt x="82677" y="54102"/>
                    </a:lnTo>
                    <a:lnTo>
                      <a:pt x="137922" y="54102"/>
                    </a:lnTo>
                    <a:lnTo>
                      <a:pt x="83915" y="0"/>
                    </a:lnTo>
                    <a:lnTo>
                      <a:pt x="0" y="0"/>
                    </a:lnTo>
                    <a:lnTo>
                      <a:pt x="0" y="218123"/>
                    </a:lnTo>
                    <a:lnTo>
                      <a:pt x="72485" y="218123"/>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87" name="Freeform: Shape 86">
                <a:extLst>
                  <a:ext uri="{FF2B5EF4-FFF2-40B4-BE49-F238E27FC236}">
                    <a16:creationId xmlns:a16="http://schemas.microsoft.com/office/drawing/2014/main" id="{F1518DE7-D649-48BE-ADFA-7CE2A8AD16D5}"/>
                  </a:ext>
                </a:extLst>
              </p:cNvPr>
              <p:cNvSpPr/>
              <p:nvPr/>
            </p:nvSpPr>
            <p:spPr>
              <a:xfrm>
                <a:off x="6269752" y="7027915"/>
                <a:ext cx="9525" cy="76200"/>
              </a:xfrm>
              <a:custGeom>
                <a:avLst/>
                <a:gdLst>
                  <a:gd name="connsiteX0" fmla="*/ 0 w 0"/>
                  <a:gd name="connsiteY0" fmla="*/ 0 h 76200"/>
                  <a:gd name="connsiteX1" fmla="*/ 0 w 0"/>
                  <a:gd name="connsiteY1" fmla="*/ 82677 h 76200"/>
                </a:gdLst>
                <a:ahLst/>
                <a:cxnLst>
                  <a:cxn ang="0">
                    <a:pos x="connsiteX0" y="connsiteY0"/>
                  </a:cxn>
                  <a:cxn ang="0">
                    <a:pos x="connsiteX1" y="connsiteY1"/>
                  </a:cxn>
                </a:cxnLst>
                <a:rect l="l" t="t" r="r" b="b"/>
                <a:pathLst>
                  <a:path h="76200">
                    <a:moveTo>
                      <a:pt x="0" y="0"/>
                    </a:moveTo>
                    <a:lnTo>
                      <a:pt x="0" y="82677"/>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88" name="Freeform: Shape 87">
                <a:extLst>
                  <a:ext uri="{FF2B5EF4-FFF2-40B4-BE49-F238E27FC236}">
                    <a16:creationId xmlns:a16="http://schemas.microsoft.com/office/drawing/2014/main" id="{541F2012-EE29-41C2-B6C9-4219E699EFAA}"/>
                  </a:ext>
                </a:extLst>
              </p:cNvPr>
              <p:cNvSpPr/>
              <p:nvPr/>
            </p:nvSpPr>
            <p:spPr>
              <a:xfrm>
                <a:off x="6155928" y="7074969"/>
                <a:ext cx="85725" cy="9525"/>
              </a:xfrm>
              <a:custGeom>
                <a:avLst/>
                <a:gdLst>
                  <a:gd name="connsiteX0" fmla="*/ 0 w 85725"/>
                  <a:gd name="connsiteY0" fmla="*/ 0 h 0"/>
                  <a:gd name="connsiteX1" fmla="*/ 85915 w 85725"/>
                  <a:gd name="connsiteY1" fmla="*/ 0 h 0"/>
                </a:gdLst>
                <a:ahLst/>
                <a:cxnLst>
                  <a:cxn ang="0">
                    <a:pos x="connsiteX0" y="connsiteY0"/>
                  </a:cxn>
                  <a:cxn ang="0">
                    <a:pos x="connsiteX1" y="connsiteY1"/>
                  </a:cxn>
                </a:cxnLst>
                <a:rect l="l" t="t" r="r" b="b"/>
                <a:pathLst>
                  <a:path w="85725">
                    <a:moveTo>
                      <a:pt x="0" y="0"/>
                    </a:moveTo>
                    <a:lnTo>
                      <a:pt x="85915"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89" name="Freeform: Shape 88">
                <a:extLst>
                  <a:ext uri="{FF2B5EF4-FFF2-40B4-BE49-F238E27FC236}">
                    <a16:creationId xmlns:a16="http://schemas.microsoft.com/office/drawing/2014/main" id="{87E4D0DF-4D5B-4F34-9F24-F3B2D7284815}"/>
                  </a:ext>
                </a:extLst>
              </p:cNvPr>
              <p:cNvSpPr/>
              <p:nvPr/>
            </p:nvSpPr>
            <p:spPr>
              <a:xfrm>
                <a:off x="6155928" y="7092114"/>
                <a:ext cx="85725" cy="9525"/>
              </a:xfrm>
              <a:custGeom>
                <a:avLst/>
                <a:gdLst>
                  <a:gd name="connsiteX0" fmla="*/ 0 w 85725"/>
                  <a:gd name="connsiteY0" fmla="*/ 0 h 0"/>
                  <a:gd name="connsiteX1" fmla="*/ 85915 w 85725"/>
                  <a:gd name="connsiteY1" fmla="*/ 0 h 0"/>
                </a:gdLst>
                <a:ahLst/>
                <a:cxnLst>
                  <a:cxn ang="0">
                    <a:pos x="connsiteX0" y="connsiteY0"/>
                  </a:cxn>
                  <a:cxn ang="0">
                    <a:pos x="connsiteX1" y="connsiteY1"/>
                  </a:cxn>
                </a:cxnLst>
                <a:rect l="l" t="t" r="r" b="b"/>
                <a:pathLst>
                  <a:path w="85725">
                    <a:moveTo>
                      <a:pt x="0" y="0"/>
                    </a:moveTo>
                    <a:lnTo>
                      <a:pt x="85915"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90" name="Freeform: Shape 89">
                <a:extLst>
                  <a:ext uri="{FF2B5EF4-FFF2-40B4-BE49-F238E27FC236}">
                    <a16:creationId xmlns:a16="http://schemas.microsoft.com/office/drawing/2014/main" id="{47E059C7-3AE1-474C-BA3E-C756E40898AB}"/>
                  </a:ext>
                </a:extLst>
              </p:cNvPr>
              <p:cNvSpPr/>
              <p:nvPr/>
            </p:nvSpPr>
            <p:spPr>
              <a:xfrm>
                <a:off x="6155928" y="7109259"/>
                <a:ext cx="47625" cy="9525"/>
              </a:xfrm>
              <a:custGeom>
                <a:avLst/>
                <a:gdLst>
                  <a:gd name="connsiteX0" fmla="*/ 0 w 47625"/>
                  <a:gd name="connsiteY0" fmla="*/ 0 h 0"/>
                  <a:gd name="connsiteX1" fmla="*/ 47815 w 47625"/>
                  <a:gd name="connsiteY1" fmla="*/ 0 h 0"/>
                </a:gdLst>
                <a:ahLst/>
                <a:cxnLst>
                  <a:cxn ang="0">
                    <a:pos x="connsiteX0" y="connsiteY0"/>
                  </a:cxn>
                  <a:cxn ang="0">
                    <a:pos x="connsiteX1" y="connsiteY1"/>
                  </a:cxn>
                </a:cxnLst>
                <a:rect l="l" t="t" r="r" b="b"/>
                <a:pathLst>
                  <a:path w="47625">
                    <a:moveTo>
                      <a:pt x="0" y="0"/>
                    </a:moveTo>
                    <a:lnTo>
                      <a:pt x="47815"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91" name="Freeform: Shape 90">
                <a:extLst>
                  <a:ext uri="{FF2B5EF4-FFF2-40B4-BE49-F238E27FC236}">
                    <a16:creationId xmlns:a16="http://schemas.microsoft.com/office/drawing/2014/main" id="{638340F5-319D-4C33-852D-6804F50E5394}"/>
                  </a:ext>
                </a:extLst>
              </p:cNvPr>
              <p:cNvSpPr/>
              <p:nvPr/>
            </p:nvSpPr>
            <p:spPr>
              <a:xfrm>
                <a:off x="6155928" y="7146787"/>
                <a:ext cx="28575" cy="9525"/>
              </a:xfrm>
              <a:custGeom>
                <a:avLst/>
                <a:gdLst>
                  <a:gd name="connsiteX0" fmla="*/ 0 w 28575"/>
                  <a:gd name="connsiteY0" fmla="*/ 0 h 0"/>
                  <a:gd name="connsiteX1" fmla="*/ 28765 w 28575"/>
                  <a:gd name="connsiteY1" fmla="*/ 0 h 0"/>
                </a:gdLst>
                <a:ahLst/>
                <a:cxnLst>
                  <a:cxn ang="0">
                    <a:pos x="connsiteX0" y="connsiteY0"/>
                  </a:cxn>
                  <a:cxn ang="0">
                    <a:pos x="connsiteX1" y="connsiteY1"/>
                  </a:cxn>
                </a:cxnLst>
                <a:rect l="l" t="t" r="r" b="b"/>
                <a:pathLst>
                  <a:path w="28575">
                    <a:moveTo>
                      <a:pt x="0" y="0"/>
                    </a:moveTo>
                    <a:lnTo>
                      <a:pt x="28765"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92" name="Freeform: Shape 91">
                <a:extLst>
                  <a:ext uri="{FF2B5EF4-FFF2-40B4-BE49-F238E27FC236}">
                    <a16:creationId xmlns:a16="http://schemas.microsoft.com/office/drawing/2014/main" id="{EF8EF9F9-027A-4FCE-ACEB-594031AF447E}"/>
                  </a:ext>
                </a:extLst>
              </p:cNvPr>
              <p:cNvSpPr/>
              <p:nvPr/>
            </p:nvSpPr>
            <p:spPr>
              <a:xfrm>
                <a:off x="6155928" y="7167837"/>
                <a:ext cx="28575" cy="9525"/>
              </a:xfrm>
              <a:custGeom>
                <a:avLst/>
                <a:gdLst>
                  <a:gd name="connsiteX0" fmla="*/ 0 w 28575"/>
                  <a:gd name="connsiteY0" fmla="*/ 0 h 0"/>
                  <a:gd name="connsiteX1" fmla="*/ 28765 w 28575"/>
                  <a:gd name="connsiteY1" fmla="*/ 0 h 0"/>
                </a:gdLst>
                <a:ahLst/>
                <a:cxnLst>
                  <a:cxn ang="0">
                    <a:pos x="connsiteX0" y="connsiteY0"/>
                  </a:cxn>
                  <a:cxn ang="0">
                    <a:pos x="connsiteX1" y="connsiteY1"/>
                  </a:cxn>
                </a:cxnLst>
                <a:rect l="l" t="t" r="r" b="b"/>
                <a:pathLst>
                  <a:path w="28575">
                    <a:moveTo>
                      <a:pt x="0" y="0"/>
                    </a:moveTo>
                    <a:lnTo>
                      <a:pt x="28765"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93" name="Freeform: Shape 92">
                <a:extLst>
                  <a:ext uri="{FF2B5EF4-FFF2-40B4-BE49-F238E27FC236}">
                    <a16:creationId xmlns:a16="http://schemas.microsoft.com/office/drawing/2014/main" id="{92F26220-96A3-4DD4-A43B-59920B8AFE4C}"/>
                  </a:ext>
                </a:extLst>
              </p:cNvPr>
              <p:cNvSpPr/>
              <p:nvPr/>
            </p:nvSpPr>
            <p:spPr>
              <a:xfrm>
                <a:off x="6145165" y="7010103"/>
                <a:ext cx="57150" cy="47625"/>
              </a:xfrm>
              <a:custGeom>
                <a:avLst/>
                <a:gdLst>
                  <a:gd name="connsiteX0" fmla="*/ 0 w 57150"/>
                  <a:gd name="connsiteY0" fmla="*/ 0 h 47625"/>
                  <a:gd name="connsiteX1" fmla="*/ 58579 w 57150"/>
                  <a:gd name="connsiteY1" fmla="*/ 0 h 47625"/>
                  <a:gd name="connsiteX2" fmla="*/ 58579 w 57150"/>
                  <a:gd name="connsiteY2" fmla="*/ 48959 h 47625"/>
                  <a:gd name="connsiteX3" fmla="*/ 0 w 57150"/>
                  <a:gd name="connsiteY3" fmla="*/ 48959 h 47625"/>
                </a:gdLst>
                <a:ahLst/>
                <a:cxnLst>
                  <a:cxn ang="0">
                    <a:pos x="connsiteX0" y="connsiteY0"/>
                  </a:cxn>
                  <a:cxn ang="0">
                    <a:pos x="connsiteX1" y="connsiteY1"/>
                  </a:cxn>
                  <a:cxn ang="0">
                    <a:pos x="connsiteX2" y="connsiteY2"/>
                  </a:cxn>
                  <a:cxn ang="0">
                    <a:pos x="connsiteX3" y="connsiteY3"/>
                  </a:cxn>
                </a:cxnLst>
                <a:rect l="l" t="t" r="r" b="b"/>
                <a:pathLst>
                  <a:path w="57150" h="47625">
                    <a:moveTo>
                      <a:pt x="0" y="0"/>
                    </a:moveTo>
                    <a:lnTo>
                      <a:pt x="58579" y="0"/>
                    </a:lnTo>
                    <a:lnTo>
                      <a:pt x="58579" y="48959"/>
                    </a:lnTo>
                    <a:lnTo>
                      <a:pt x="0" y="48959"/>
                    </a:lnTo>
                    <a:close/>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94" name="Freeform: Shape 93">
                <a:extLst>
                  <a:ext uri="{FF2B5EF4-FFF2-40B4-BE49-F238E27FC236}">
                    <a16:creationId xmlns:a16="http://schemas.microsoft.com/office/drawing/2014/main" id="{30F335E6-FE42-4734-AD17-DB14DA2CCB52}"/>
                  </a:ext>
                </a:extLst>
              </p:cNvPr>
              <p:cNvSpPr/>
              <p:nvPr/>
            </p:nvSpPr>
            <p:spPr>
              <a:xfrm>
                <a:off x="6215554" y="7122213"/>
                <a:ext cx="76200" cy="76200"/>
              </a:xfrm>
              <a:custGeom>
                <a:avLst/>
                <a:gdLst>
                  <a:gd name="connsiteX0" fmla="*/ 80391 w 76200"/>
                  <a:gd name="connsiteY0" fmla="*/ 40196 h 76200"/>
                  <a:gd name="connsiteX1" fmla="*/ 40196 w 76200"/>
                  <a:gd name="connsiteY1" fmla="*/ 80391 h 76200"/>
                  <a:gd name="connsiteX2" fmla="*/ 0 w 76200"/>
                  <a:gd name="connsiteY2" fmla="*/ 40196 h 76200"/>
                  <a:gd name="connsiteX3" fmla="*/ 40196 w 76200"/>
                  <a:gd name="connsiteY3" fmla="*/ 0 h 76200"/>
                  <a:gd name="connsiteX4" fmla="*/ 80391 w 76200"/>
                  <a:gd name="connsiteY4" fmla="*/ 40196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80391" y="40196"/>
                    </a:moveTo>
                    <a:cubicBezTo>
                      <a:pt x="80391" y="62395"/>
                      <a:pt x="62395" y="80391"/>
                      <a:pt x="40196" y="80391"/>
                    </a:cubicBezTo>
                    <a:cubicBezTo>
                      <a:pt x="17996" y="80391"/>
                      <a:pt x="0" y="62395"/>
                      <a:pt x="0" y="40196"/>
                    </a:cubicBezTo>
                    <a:cubicBezTo>
                      <a:pt x="0" y="17996"/>
                      <a:pt x="17996" y="0"/>
                      <a:pt x="40196" y="0"/>
                    </a:cubicBezTo>
                    <a:cubicBezTo>
                      <a:pt x="62395" y="0"/>
                      <a:pt x="80391" y="17996"/>
                      <a:pt x="80391" y="40196"/>
                    </a:cubicBezTo>
                    <a:close/>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95" name="Freeform: Shape 94">
                <a:extLst>
                  <a:ext uri="{FF2B5EF4-FFF2-40B4-BE49-F238E27FC236}">
                    <a16:creationId xmlns:a16="http://schemas.microsoft.com/office/drawing/2014/main" id="{B5BDEBC7-53A2-489A-950D-95F561BB1436}"/>
                  </a:ext>
                </a:extLst>
              </p:cNvPr>
              <p:cNvSpPr/>
              <p:nvPr/>
            </p:nvSpPr>
            <p:spPr>
              <a:xfrm>
                <a:off x="6230032" y="7136691"/>
                <a:ext cx="47625" cy="47625"/>
              </a:xfrm>
              <a:custGeom>
                <a:avLst/>
                <a:gdLst>
                  <a:gd name="connsiteX0" fmla="*/ 51435 w 47625"/>
                  <a:gd name="connsiteY0" fmla="*/ 25717 h 47625"/>
                  <a:gd name="connsiteX1" fmla="*/ 25718 w 47625"/>
                  <a:gd name="connsiteY1" fmla="*/ 51435 h 47625"/>
                  <a:gd name="connsiteX2" fmla="*/ 0 w 47625"/>
                  <a:gd name="connsiteY2" fmla="*/ 25717 h 47625"/>
                  <a:gd name="connsiteX3" fmla="*/ 25718 w 47625"/>
                  <a:gd name="connsiteY3" fmla="*/ 0 h 47625"/>
                  <a:gd name="connsiteX4" fmla="*/ 51435 w 47625"/>
                  <a:gd name="connsiteY4" fmla="*/ 2571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1435" y="25717"/>
                    </a:moveTo>
                    <a:cubicBezTo>
                      <a:pt x="51435" y="39921"/>
                      <a:pt x="39921" y="51435"/>
                      <a:pt x="25718" y="51435"/>
                    </a:cubicBezTo>
                    <a:cubicBezTo>
                      <a:pt x="11514" y="51435"/>
                      <a:pt x="0" y="39921"/>
                      <a:pt x="0" y="25717"/>
                    </a:cubicBezTo>
                    <a:cubicBezTo>
                      <a:pt x="0" y="11514"/>
                      <a:pt x="11514" y="0"/>
                      <a:pt x="25718" y="0"/>
                    </a:cubicBezTo>
                    <a:cubicBezTo>
                      <a:pt x="39921" y="0"/>
                      <a:pt x="51435" y="11514"/>
                      <a:pt x="51435" y="25717"/>
                    </a:cubicBezTo>
                    <a:close/>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96" name="Freeform: Shape 95">
                <a:extLst>
                  <a:ext uri="{FF2B5EF4-FFF2-40B4-BE49-F238E27FC236}">
                    <a16:creationId xmlns:a16="http://schemas.microsoft.com/office/drawing/2014/main" id="{53926726-56A9-4606-8B64-B8E26057338B}"/>
                  </a:ext>
                </a:extLst>
              </p:cNvPr>
              <p:cNvSpPr/>
              <p:nvPr/>
            </p:nvSpPr>
            <p:spPr>
              <a:xfrm>
                <a:off x="6230032" y="7198222"/>
                <a:ext cx="19050" cy="38100"/>
              </a:xfrm>
              <a:custGeom>
                <a:avLst/>
                <a:gdLst>
                  <a:gd name="connsiteX0" fmla="*/ 7620 w 19050"/>
                  <a:gd name="connsiteY0" fmla="*/ 0 h 38100"/>
                  <a:gd name="connsiteX1" fmla="*/ 0 w 19050"/>
                  <a:gd name="connsiteY1" fmla="*/ 35243 h 38100"/>
                  <a:gd name="connsiteX2" fmla="*/ 11811 w 19050"/>
                  <a:gd name="connsiteY2" fmla="*/ 24479 h 38100"/>
                  <a:gd name="connsiteX3" fmla="*/ 22479 w 19050"/>
                  <a:gd name="connsiteY3" fmla="*/ 41148 h 38100"/>
                  <a:gd name="connsiteX4" fmla="*/ 25717 w 19050"/>
                  <a:gd name="connsiteY4" fmla="*/ 438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7620" y="0"/>
                    </a:moveTo>
                    <a:lnTo>
                      <a:pt x="0" y="35243"/>
                    </a:lnTo>
                    <a:lnTo>
                      <a:pt x="11811" y="24479"/>
                    </a:lnTo>
                    <a:lnTo>
                      <a:pt x="22479" y="41148"/>
                    </a:lnTo>
                    <a:lnTo>
                      <a:pt x="25717" y="4381"/>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97" name="Freeform: Shape 96">
                <a:extLst>
                  <a:ext uri="{FF2B5EF4-FFF2-40B4-BE49-F238E27FC236}">
                    <a16:creationId xmlns:a16="http://schemas.microsoft.com/office/drawing/2014/main" id="{214A0F49-6780-41FB-B0E3-DABCCF169484}"/>
                  </a:ext>
                </a:extLst>
              </p:cNvPr>
              <p:cNvSpPr/>
              <p:nvPr/>
            </p:nvSpPr>
            <p:spPr>
              <a:xfrm>
                <a:off x="6260131" y="7198127"/>
                <a:ext cx="28575" cy="38100"/>
              </a:xfrm>
              <a:custGeom>
                <a:avLst/>
                <a:gdLst>
                  <a:gd name="connsiteX0" fmla="*/ 0 w 28575"/>
                  <a:gd name="connsiteY0" fmla="*/ 6858 h 38100"/>
                  <a:gd name="connsiteX1" fmla="*/ 14002 w 28575"/>
                  <a:gd name="connsiteY1" fmla="*/ 40005 h 38100"/>
                  <a:gd name="connsiteX2" fmla="*/ 17431 w 28575"/>
                  <a:gd name="connsiteY2" fmla="*/ 24575 h 38100"/>
                  <a:gd name="connsiteX3" fmla="*/ 35719 w 28575"/>
                  <a:gd name="connsiteY3" fmla="*/ 32099 h 38100"/>
                  <a:gd name="connsiteX4" fmla="*/ 17335 w 28575"/>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8100">
                    <a:moveTo>
                      <a:pt x="0" y="6858"/>
                    </a:moveTo>
                    <a:lnTo>
                      <a:pt x="14002" y="40005"/>
                    </a:lnTo>
                    <a:lnTo>
                      <a:pt x="17431" y="24575"/>
                    </a:lnTo>
                    <a:lnTo>
                      <a:pt x="35719" y="32099"/>
                    </a:lnTo>
                    <a:lnTo>
                      <a:pt x="17335"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grpSp>
      </p:grpSp>
    </p:spTree>
    <p:custDataLst>
      <p:tags r:id="rId1"/>
    </p:custDataLst>
    <p:extLst>
      <p:ext uri="{BB962C8B-B14F-4D97-AF65-F5344CB8AC3E}">
        <p14:creationId xmlns:p14="http://schemas.microsoft.com/office/powerpoint/2010/main" val="3031956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690060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001B86-1443-47EC-B6DC-846CE4E471CE}"/>
              </a:ext>
            </a:extLst>
          </p:cNvPr>
          <p:cNvSpPr>
            <a:spLocks noGrp="1"/>
          </p:cNvSpPr>
          <p:nvPr>
            <p:ph type="ctrTitle"/>
          </p:nvPr>
        </p:nvSpPr>
        <p:spPr/>
        <p:txBody>
          <a:bodyPr>
            <a:normAutofit/>
          </a:bodyPr>
          <a:lstStyle/>
          <a:p>
            <a:r>
              <a:rPr lang="en-AU" sz="4082" dirty="0"/>
              <a:t>Looking ahead: </a:t>
            </a:r>
            <a:br>
              <a:rPr lang="en-AU" sz="4082" dirty="0"/>
            </a:br>
            <a:r>
              <a:rPr lang="en-AU" sz="4082" dirty="0"/>
              <a:t>Consumer Engagement in 2021  </a:t>
            </a:r>
          </a:p>
        </p:txBody>
      </p:sp>
    </p:spTree>
    <p:extLst>
      <p:ext uri="{BB962C8B-B14F-4D97-AF65-F5344CB8AC3E}">
        <p14:creationId xmlns:p14="http://schemas.microsoft.com/office/powerpoint/2010/main" val="8372156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FD31EA-0B02-4F5E-9F04-B0BD413AB60D}"/>
              </a:ext>
            </a:extLst>
          </p:cNvPr>
          <p:cNvSpPr>
            <a:spLocks noGrp="1"/>
          </p:cNvSpPr>
          <p:nvPr>
            <p:ph type="title"/>
          </p:nvPr>
        </p:nvSpPr>
        <p:spPr/>
        <p:txBody>
          <a:bodyPr/>
          <a:lstStyle/>
          <a:p>
            <a:r>
              <a:rPr lang="en-AU" sz="2540" dirty="0"/>
              <a:t>Overview</a:t>
            </a:r>
          </a:p>
        </p:txBody>
      </p:sp>
      <p:sp>
        <p:nvSpPr>
          <p:cNvPr id="13" name="Text Placeholder 12">
            <a:extLst>
              <a:ext uri="{FF2B5EF4-FFF2-40B4-BE49-F238E27FC236}">
                <a16:creationId xmlns:a16="http://schemas.microsoft.com/office/drawing/2014/main" id="{1E0A56E1-88E5-44F7-A23A-29E717150844}"/>
              </a:ext>
            </a:extLst>
          </p:cNvPr>
          <p:cNvSpPr>
            <a:spLocks noGrp="1"/>
          </p:cNvSpPr>
          <p:nvPr>
            <p:ph type="body" sz="quarter" idx="13"/>
          </p:nvPr>
        </p:nvSpPr>
        <p:spPr>
          <a:xfrm>
            <a:off x="235201" y="1418400"/>
            <a:ext cx="6883023" cy="4987647"/>
          </a:xfrm>
        </p:spPr>
        <p:txBody>
          <a:bodyPr vert="horz" lIns="82953" tIns="41476" rIns="82953" bIns="41476" rtlCol="0" anchor="t">
            <a:normAutofit/>
          </a:bodyPr>
          <a:lstStyle/>
          <a:p>
            <a:pPr marL="0" indent="0">
              <a:buNone/>
            </a:pPr>
            <a:endParaRPr lang="en-AU" sz="1769" dirty="0">
              <a:cs typeface="Segoe UI Semilight"/>
            </a:endParaRPr>
          </a:p>
          <a:p>
            <a:pPr marL="361773" indent="-361773"/>
            <a:r>
              <a:rPr lang="en-AU" sz="1769" dirty="0">
                <a:ea typeface="+mn-lt"/>
                <a:cs typeface="+mn-lt"/>
              </a:rPr>
              <a:t>Forward dates for next forums</a:t>
            </a:r>
            <a:endParaRPr lang="en-AU" dirty="0"/>
          </a:p>
          <a:p>
            <a:pPr marL="685526" lvl="1" indent="-361773">
              <a:buFont typeface="Arial" panose="020B0604020202020204" pitchFamily="34" charset="0"/>
              <a:buChar char="•"/>
            </a:pPr>
            <a:r>
              <a:rPr lang="en-AU" sz="1633" dirty="0">
                <a:ea typeface="+mn-lt"/>
                <a:cs typeface="+mn-lt"/>
              </a:rPr>
              <a:t>May 2021 </a:t>
            </a:r>
          </a:p>
          <a:p>
            <a:pPr marL="685526" lvl="1" indent="-361773">
              <a:buFont typeface="Arial" panose="020B0604020202020204" pitchFamily="34" charset="0"/>
              <a:buChar char="•"/>
            </a:pPr>
            <a:r>
              <a:rPr lang="en-AU" sz="1633" dirty="0">
                <a:ea typeface="+mn-lt"/>
                <a:cs typeface="+mn-lt"/>
              </a:rPr>
              <a:t>July 2021</a:t>
            </a:r>
          </a:p>
          <a:p>
            <a:pPr marL="685526" lvl="1" indent="-361773">
              <a:buFont typeface="Arial" panose="020B0604020202020204" pitchFamily="34" charset="0"/>
              <a:buChar char="•"/>
            </a:pPr>
            <a:r>
              <a:rPr lang="en-AU" sz="1633" dirty="0">
                <a:ea typeface="+mn-lt"/>
                <a:cs typeface="+mn-lt"/>
              </a:rPr>
              <a:t>October 2021</a:t>
            </a:r>
          </a:p>
          <a:p>
            <a:pPr marL="685526" lvl="1" indent="-361773">
              <a:buFont typeface="Arial" panose="020B0604020202020204" pitchFamily="34" charset="0"/>
              <a:buChar char="•"/>
            </a:pPr>
            <a:r>
              <a:rPr lang="en-AU" sz="1633" dirty="0">
                <a:ea typeface="+mn-lt"/>
                <a:cs typeface="+mn-lt"/>
              </a:rPr>
              <a:t>December 2021</a:t>
            </a:r>
          </a:p>
          <a:p>
            <a:pPr marL="329513" indent="-311079"/>
            <a:r>
              <a:rPr lang="en-AU" sz="1787" dirty="0">
                <a:ea typeface="+mn-lt"/>
                <a:cs typeface="+mn-lt"/>
              </a:rPr>
              <a:t>Agenda items:</a:t>
            </a:r>
          </a:p>
          <a:p>
            <a:pPr marL="653842" lvl="1" indent="-311079">
              <a:buFont typeface="Arial" panose="020B0604020202020204" pitchFamily="34" charset="0"/>
              <a:buChar char="•"/>
            </a:pPr>
            <a:r>
              <a:rPr lang="en-AU" sz="1588" dirty="0">
                <a:ea typeface="+mn-lt"/>
                <a:cs typeface="+mn-lt"/>
              </a:rPr>
              <a:t>We welcome suggestions for presentations on work streams of interest to consumer advocates </a:t>
            </a:r>
          </a:p>
          <a:p>
            <a:pPr marL="653842" lvl="1" indent="-311079">
              <a:buFont typeface="Arial" panose="020B0604020202020204" pitchFamily="34" charset="0"/>
              <a:buChar char="•"/>
            </a:pPr>
            <a:r>
              <a:rPr lang="en-AU" sz="1588" dirty="0">
                <a:ea typeface="+mn-lt"/>
                <a:cs typeface="+mn-lt"/>
              </a:rPr>
              <a:t>We would also like to hear about consumer advocate organisations work in this sector- please let us know if you would like to present at an upcoming forum  </a:t>
            </a:r>
          </a:p>
          <a:p>
            <a:pPr marL="361773" indent="-361773"/>
            <a:r>
              <a:rPr lang="en-AU" sz="1769" dirty="0">
                <a:ea typeface="+mn-lt"/>
                <a:cs typeface="+mn-lt"/>
              </a:rPr>
              <a:t>Consumer knowledge sharing sessions (Neale update)</a:t>
            </a:r>
          </a:p>
          <a:p>
            <a:pPr marL="361773" indent="-361773"/>
            <a:r>
              <a:rPr lang="en-AU" sz="1769" dirty="0">
                <a:ea typeface="+mn-lt"/>
                <a:cs typeface="+mn-lt"/>
              </a:rPr>
              <a:t>Update on forum review project- implementation stage (Alicia update) </a:t>
            </a:r>
          </a:p>
          <a:p>
            <a:pPr marL="361773" indent="-361773"/>
            <a:r>
              <a:rPr lang="en-AU" sz="1769" dirty="0">
                <a:ea typeface="+mn-lt"/>
                <a:cs typeface="+mn-lt"/>
              </a:rPr>
              <a:t>Upcoming engagement opportunities of interest:</a:t>
            </a:r>
          </a:p>
          <a:p>
            <a:pPr marL="685526" lvl="1" indent="-342763">
              <a:buFont typeface="Arial" panose="020B0604020202020204" pitchFamily="34" charset="0"/>
              <a:buChar char="•"/>
            </a:pPr>
            <a:r>
              <a:rPr lang="en-AU" sz="1588" dirty="0">
                <a:cs typeface="Segoe UI Semilight"/>
              </a:rPr>
              <a:t>State of the System- opportunity to subscribe and attend the Q&amp;A </a:t>
            </a:r>
          </a:p>
        </p:txBody>
      </p:sp>
      <p:pic>
        <p:nvPicPr>
          <p:cNvPr id="2" name="Picture 1">
            <a:extLst>
              <a:ext uri="{FF2B5EF4-FFF2-40B4-BE49-F238E27FC236}">
                <a16:creationId xmlns:a16="http://schemas.microsoft.com/office/drawing/2014/main" id="{5D7C4C1A-9354-4A23-B370-FB72803F8070}"/>
              </a:ext>
            </a:extLst>
          </p:cNvPr>
          <p:cNvPicPr>
            <a:picLocks noChangeAspect="1"/>
          </p:cNvPicPr>
          <p:nvPr/>
        </p:nvPicPr>
        <p:blipFill>
          <a:blip r:embed="rId2"/>
          <a:stretch>
            <a:fillRect/>
          </a:stretch>
        </p:blipFill>
        <p:spPr>
          <a:xfrm>
            <a:off x="7235702" y="2133693"/>
            <a:ext cx="3551972" cy="2922221"/>
          </a:xfrm>
          <a:prstGeom prst="rect">
            <a:avLst/>
          </a:prstGeom>
        </p:spPr>
      </p:pic>
    </p:spTree>
    <p:extLst>
      <p:ext uri="{BB962C8B-B14F-4D97-AF65-F5344CB8AC3E}">
        <p14:creationId xmlns:p14="http://schemas.microsoft.com/office/powerpoint/2010/main" val="351669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A52CF-2347-4A40-B66C-30F8DBF51B70}"/>
              </a:ext>
            </a:extLst>
          </p:cNvPr>
          <p:cNvSpPr>
            <a:spLocks noGrp="1"/>
          </p:cNvSpPr>
          <p:nvPr>
            <p:ph type="ctrTitle"/>
          </p:nvPr>
        </p:nvSpPr>
        <p:spPr>
          <a:xfrm>
            <a:off x="838799" y="2350800"/>
            <a:ext cx="10034610" cy="2387600"/>
          </a:xfrm>
        </p:spPr>
        <p:txBody>
          <a:bodyPr>
            <a:normAutofit fontScale="90000"/>
          </a:bodyPr>
          <a:lstStyle/>
          <a:p>
            <a:r>
              <a:rPr lang="en-AU" dirty="0"/>
              <a:t>Integrated System Plan (ISP) – Overview, Consumer Panel and Methodology</a:t>
            </a:r>
          </a:p>
        </p:txBody>
      </p:sp>
      <p:sp>
        <p:nvSpPr>
          <p:cNvPr id="3" name="Subtitle 2">
            <a:extLst>
              <a:ext uri="{FF2B5EF4-FFF2-40B4-BE49-F238E27FC236}">
                <a16:creationId xmlns:a16="http://schemas.microsoft.com/office/drawing/2014/main" id="{D9898A0B-3532-4057-8180-A8F67E1D4C36}"/>
              </a:ext>
            </a:extLst>
          </p:cNvPr>
          <p:cNvSpPr>
            <a:spLocks noGrp="1"/>
          </p:cNvSpPr>
          <p:nvPr>
            <p:ph type="subTitle" idx="1"/>
          </p:nvPr>
        </p:nvSpPr>
        <p:spPr>
          <a:xfrm>
            <a:off x="838800" y="4899600"/>
            <a:ext cx="9144000" cy="1077688"/>
          </a:xfrm>
        </p:spPr>
        <p:txBody>
          <a:bodyPr/>
          <a:lstStyle/>
          <a:p>
            <a:r>
              <a:rPr lang="en-AU" dirty="0"/>
              <a:t>AEMO Consumer Forum</a:t>
            </a:r>
          </a:p>
        </p:txBody>
      </p:sp>
    </p:spTree>
    <p:extLst>
      <p:ext uri="{BB962C8B-B14F-4D97-AF65-F5344CB8AC3E}">
        <p14:creationId xmlns:p14="http://schemas.microsoft.com/office/powerpoint/2010/main" val="479826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38FA10-8A22-4BF7-9969-11E8339727D6}"/>
              </a:ext>
            </a:extLst>
          </p:cNvPr>
          <p:cNvSpPr txBox="1"/>
          <p:nvPr/>
        </p:nvSpPr>
        <p:spPr>
          <a:xfrm>
            <a:off x="1786597" y="1434905"/>
            <a:ext cx="5936566" cy="3416320"/>
          </a:xfrm>
          <a:prstGeom prst="rect">
            <a:avLst/>
          </a:prstGeom>
          <a:noFill/>
        </p:spPr>
        <p:txBody>
          <a:bodyPr wrap="square" rtlCol="0">
            <a:spAutoFit/>
          </a:bodyPr>
          <a:lstStyle/>
          <a:p>
            <a:r>
              <a:rPr lang="en-AU" sz="7200" b="1" dirty="0">
                <a:solidFill>
                  <a:schemeClr val="bg1">
                    <a:lumMod val="95000"/>
                  </a:schemeClr>
                </a:solidFill>
              </a:rPr>
              <a:t>Other business &amp; close</a:t>
            </a:r>
          </a:p>
        </p:txBody>
      </p:sp>
    </p:spTree>
    <p:extLst>
      <p:ext uri="{BB962C8B-B14F-4D97-AF65-F5344CB8AC3E}">
        <p14:creationId xmlns:p14="http://schemas.microsoft.com/office/powerpoint/2010/main" val="1507431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1DFAD-51F3-C044-99B1-D022633B9C9A}"/>
              </a:ext>
            </a:extLst>
          </p:cNvPr>
          <p:cNvSpPr>
            <a:spLocks noGrp="1"/>
          </p:cNvSpPr>
          <p:nvPr>
            <p:ph type="title"/>
          </p:nvPr>
        </p:nvSpPr>
        <p:spPr>
          <a:xfrm>
            <a:off x="235527" y="136526"/>
            <a:ext cx="11821005" cy="1189039"/>
          </a:xfrm>
        </p:spPr>
        <p:txBody>
          <a:bodyPr anchor="ctr">
            <a:normAutofit/>
          </a:bodyPr>
          <a:lstStyle/>
          <a:p>
            <a:r>
              <a:rPr lang="en-AU" sz="3600" dirty="0"/>
              <a:t>What is the ISP?</a:t>
            </a:r>
            <a:endParaRPr lang="en-US" sz="3600" dirty="0"/>
          </a:p>
        </p:txBody>
      </p:sp>
      <p:sp>
        <p:nvSpPr>
          <p:cNvPr id="3" name="Text Placeholder 2">
            <a:extLst>
              <a:ext uri="{FF2B5EF4-FFF2-40B4-BE49-F238E27FC236}">
                <a16:creationId xmlns:a16="http://schemas.microsoft.com/office/drawing/2014/main" id="{0508C8B0-C12B-5D4C-9F29-30E930F84D40}"/>
              </a:ext>
            </a:extLst>
          </p:cNvPr>
          <p:cNvSpPr>
            <a:spLocks noGrp="1"/>
          </p:cNvSpPr>
          <p:nvPr>
            <p:ph idx="1"/>
          </p:nvPr>
        </p:nvSpPr>
        <p:spPr>
          <a:xfrm>
            <a:off x="3704166" y="1535956"/>
            <a:ext cx="8225743" cy="4868265"/>
          </a:xfrm>
        </p:spPr>
        <p:txBody>
          <a:bodyPr>
            <a:noAutofit/>
          </a:bodyPr>
          <a:lstStyle/>
          <a:p>
            <a:pPr marL="342900" indent="-342900">
              <a:spcAft>
                <a:spcPts val="600"/>
              </a:spcAft>
            </a:pPr>
            <a:r>
              <a:rPr lang="en-AU" sz="2800" dirty="0">
                <a:solidFill>
                  <a:prstClr val="black"/>
                </a:solidFill>
              </a:rPr>
              <a:t>A whole-of-system integrated energy plan and roadmap for transformation of the energy system </a:t>
            </a:r>
          </a:p>
          <a:p>
            <a:pPr marL="706656" lvl="1" indent="-342900">
              <a:spcAft>
                <a:spcPts val="600"/>
              </a:spcAft>
            </a:pPr>
            <a:r>
              <a:rPr lang="en-AU" sz="2482" dirty="0">
                <a:solidFill>
                  <a:prstClr val="black"/>
                </a:solidFill>
              </a:rPr>
              <a:t>That maximises</a:t>
            </a:r>
            <a:r>
              <a:rPr lang="en-US" sz="2482" dirty="0">
                <a:solidFill>
                  <a:prstClr val="black"/>
                </a:solidFill>
              </a:rPr>
              <a:t> value to end consumers </a:t>
            </a:r>
          </a:p>
          <a:p>
            <a:pPr marL="706656" lvl="1" indent="-342900">
              <a:spcAft>
                <a:spcPts val="600"/>
              </a:spcAft>
            </a:pPr>
            <a:r>
              <a:rPr lang="en-AU" sz="2482" dirty="0">
                <a:solidFill>
                  <a:prstClr val="black"/>
                </a:solidFill>
              </a:rPr>
              <a:t>That utilises</a:t>
            </a:r>
            <a:r>
              <a:rPr lang="en-US" sz="2482" dirty="0">
                <a:solidFill>
                  <a:prstClr val="black"/>
                </a:solidFill>
              </a:rPr>
              <a:t> the opportunities provided from existing technologies and anticipated innovations</a:t>
            </a:r>
          </a:p>
          <a:p>
            <a:pPr marL="706656" lvl="1" indent="-342900">
              <a:spcAft>
                <a:spcPts val="600"/>
              </a:spcAft>
            </a:pPr>
            <a:r>
              <a:rPr lang="en-AU" sz="2482" dirty="0">
                <a:solidFill>
                  <a:prstClr val="black"/>
                </a:solidFill>
              </a:rPr>
              <a:t>And provides end to end wholistic energy systems planning, including, in particular, assessing engineering needs </a:t>
            </a:r>
            <a:endParaRPr lang="en-US" sz="2482" dirty="0">
              <a:solidFill>
                <a:prstClr val="black"/>
              </a:solidFill>
            </a:endParaRPr>
          </a:p>
          <a:p>
            <a:pPr marL="342900" indent="-342900">
              <a:spcAft>
                <a:spcPts val="600"/>
              </a:spcAft>
              <a:buFont typeface="Arial" panose="020B0604020202020204" pitchFamily="34" charset="0"/>
              <a:buChar char="•"/>
            </a:pPr>
            <a:r>
              <a:rPr lang="en-US" sz="2800" dirty="0">
                <a:solidFill>
                  <a:prstClr val="black"/>
                </a:solidFill>
              </a:rPr>
              <a:t>It aims to inform policy makers, investors, consumers, researchers and other energy stakeholders</a:t>
            </a:r>
          </a:p>
        </p:txBody>
      </p:sp>
      <p:sp>
        <p:nvSpPr>
          <p:cNvPr id="5" name="Slide Number Placeholder 4">
            <a:extLst>
              <a:ext uri="{FF2B5EF4-FFF2-40B4-BE49-F238E27FC236}">
                <a16:creationId xmlns:a16="http://schemas.microsoft.com/office/drawing/2014/main" id="{B5863B43-0AAE-AB49-B1A6-37FC799264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0D9E49-4773-4BDA-8C6F-51D74F76568F}" type="slidenum">
              <a:rPr kumimoji="0" lang="en-AU" sz="954" b="0" i="0" u="none" strike="noStrike" kern="1200" cap="none" spc="0" normalizeH="0" baseline="0" noProof="0" smtClean="0">
                <a:ln>
                  <a:noFill/>
                </a:ln>
                <a:solidFill>
                  <a:srgbClr val="222324">
                    <a:tint val="75000"/>
                  </a:srgbClr>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954" b="0" i="0" u="none" strike="noStrike" kern="1200" cap="none" spc="0" normalizeH="0" baseline="0" noProof="0" dirty="0">
              <a:ln>
                <a:noFill/>
              </a:ln>
              <a:solidFill>
                <a:srgbClr val="222324">
                  <a:tint val="75000"/>
                </a:srgbClr>
              </a:solidFill>
              <a:effectLst/>
              <a:uLnTx/>
              <a:uFillTx/>
              <a:latin typeface="Tw Cen MT" panose="020B0602020104020603"/>
              <a:ea typeface="+mn-ea"/>
              <a:cs typeface="+mn-cs"/>
            </a:endParaRPr>
          </a:p>
        </p:txBody>
      </p:sp>
      <p:pic>
        <p:nvPicPr>
          <p:cNvPr id="7" name="Picture 6" descr="A screenshot of a cell phone&#10;&#10;Description automatically generated">
            <a:extLst>
              <a:ext uri="{FF2B5EF4-FFF2-40B4-BE49-F238E27FC236}">
                <a16:creationId xmlns:a16="http://schemas.microsoft.com/office/drawing/2014/main" id="{02857691-B687-F34B-BF71-03A74FD8D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527" y="1535957"/>
            <a:ext cx="3468639" cy="4868265"/>
          </a:xfrm>
          <a:prstGeom prst="rect">
            <a:avLst/>
          </a:prstGeom>
        </p:spPr>
      </p:pic>
    </p:spTree>
    <p:extLst>
      <p:ext uri="{BB962C8B-B14F-4D97-AF65-F5344CB8AC3E}">
        <p14:creationId xmlns:p14="http://schemas.microsoft.com/office/powerpoint/2010/main" val="1161411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stretch>
            <a:fillRect/>
          </a:stretch>
        </p:blipFill>
        <p:spPr>
          <a:xfrm>
            <a:off x="6716054" y="21177"/>
            <a:ext cx="5209546" cy="6858000"/>
          </a:xfrm>
          <a:prstGeom prst="rect">
            <a:avLst/>
          </a:prstGeom>
        </p:spPr>
      </p:pic>
      <p:sp>
        <p:nvSpPr>
          <p:cNvPr id="2" name="Title 1"/>
          <p:cNvSpPr>
            <a:spLocks noGrp="1"/>
          </p:cNvSpPr>
          <p:nvPr>
            <p:ph type="title"/>
          </p:nvPr>
        </p:nvSpPr>
        <p:spPr/>
        <p:txBody>
          <a:bodyPr>
            <a:normAutofit fontScale="90000"/>
          </a:bodyPr>
          <a:lstStyle/>
          <a:p>
            <a:r>
              <a:rPr lang="en-AU" dirty="0"/>
              <a:t>Renewable energy zones assessed for the 2020 ISP</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954" b="0" i="0" u="none" strike="noStrike" kern="1200" cap="none" spc="0" normalizeH="0" baseline="0" noProof="0" smtClean="0">
                <a:ln>
                  <a:noFill/>
                </a:ln>
                <a:solidFill>
                  <a:srgbClr val="222324">
                    <a:tint val="75000"/>
                  </a:srgbClr>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954" b="0" i="0" u="none" strike="noStrike" kern="1200" cap="none" spc="0" normalizeH="0" baseline="0" noProof="0" dirty="0">
              <a:ln>
                <a:noFill/>
              </a:ln>
              <a:solidFill>
                <a:srgbClr val="222324">
                  <a:tint val="75000"/>
                </a:srgbClr>
              </a:solidFill>
              <a:effectLst/>
              <a:uLnTx/>
              <a:uFillTx/>
              <a:latin typeface="Tw Cen MT" panose="020B0602020104020603"/>
              <a:ea typeface="+mn-ea"/>
              <a:cs typeface="+mn-cs"/>
            </a:endParaRPr>
          </a:p>
        </p:txBody>
      </p:sp>
      <p:grpSp>
        <p:nvGrpSpPr>
          <p:cNvPr id="21" name="Group 20"/>
          <p:cNvGrpSpPr/>
          <p:nvPr/>
        </p:nvGrpSpPr>
        <p:grpSpPr>
          <a:xfrm>
            <a:off x="5094073" y="65022"/>
            <a:ext cx="1617673" cy="6857999"/>
            <a:chOff x="3857894" y="7900"/>
            <a:chExt cx="1617673" cy="6857999"/>
          </a:xfrm>
        </p:grpSpPr>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3908007" y="4637314"/>
              <a:ext cx="1556621" cy="2228585"/>
            </a:xfrm>
            <a:prstGeom prst="rect">
              <a:avLst/>
            </a:prstGeom>
            <a:ln>
              <a:noFill/>
            </a:ln>
          </p:spPr>
        </p:pic>
        <p:pic>
          <p:nvPicPr>
            <p:cNvPr id="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44" y="7900"/>
              <a:ext cx="1551623" cy="25335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8007" y="2541468"/>
              <a:ext cx="1556621" cy="254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57894" y="672170"/>
              <a:ext cx="768533" cy="343620"/>
            </a:xfrm>
            <a:prstGeom prst="rect">
              <a:avLst/>
            </a:prstGeom>
            <a:noFill/>
          </p:spPr>
          <p:txBody>
            <a:bodyPr wrap="square" rtlCol="0">
              <a:spAutoFit/>
            </a:bodyPr>
            <a:lstStyle/>
            <a:p>
              <a:pPr marL="0" marR="0" lvl="0" indent="0" algn="l" defTabSz="829544"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ysClr val="windowText" lastClr="000000"/>
                  </a:solidFill>
                  <a:effectLst/>
                  <a:uLnTx/>
                  <a:uFillTx/>
                  <a:latin typeface="Tw Cen MT" panose="020B0602020104020603"/>
                  <a:ea typeface="+mn-ea"/>
                  <a:cs typeface="+mn-cs"/>
                </a:rPr>
                <a:t>Wind</a:t>
              </a:r>
            </a:p>
          </p:txBody>
        </p:sp>
        <p:sp>
          <p:nvSpPr>
            <p:cNvPr id="10" name="TextBox 9"/>
            <p:cNvSpPr txBox="1"/>
            <p:nvPr/>
          </p:nvSpPr>
          <p:spPr>
            <a:xfrm>
              <a:off x="3908007" y="5156700"/>
              <a:ext cx="962177" cy="594906"/>
            </a:xfrm>
            <a:prstGeom prst="rect">
              <a:avLst/>
            </a:prstGeom>
            <a:noFill/>
          </p:spPr>
          <p:txBody>
            <a:bodyPr wrap="square" rtlCol="0">
              <a:spAutoFit/>
            </a:bodyPr>
            <a:lstStyle/>
            <a:p>
              <a:pPr marL="0" marR="0" lvl="0" indent="0" algn="l" defTabSz="829544"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ysClr val="windowText" lastClr="000000"/>
                  </a:solidFill>
                  <a:effectLst/>
                  <a:uLnTx/>
                  <a:uFillTx/>
                  <a:latin typeface="Tw Cen MT" panose="020B0602020104020603"/>
                  <a:ea typeface="+mn-ea"/>
                  <a:cs typeface="+mn-cs"/>
                </a:rPr>
                <a:t>Pumped hydro</a:t>
              </a:r>
            </a:p>
          </p:txBody>
        </p:sp>
        <p:sp>
          <p:nvSpPr>
            <p:cNvPr id="11" name="TextBox 10"/>
            <p:cNvSpPr txBox="1"/>
            <p:nvPr/>
          </p:nvSpPr>
          <p:spPr>
            <a:xfrm>
              <a:off x="3857895" y="3179401"/>
              <a:ext cx="768533" cy="343620"/>
            </a:xfrm>
            <a:prstGeom prst="rect">
              <a:avLst/>
            </a:prstGeom>
            <a:noFill/>
          </p:spPr>
          <p:txBody>
            <a:bodyPr wrap="square" rtlCol="0">
              <a:spAutoFit/>
            </a:bodyPr>
            <a:lstStyle/>
            <a:p>
              <a:pPr marL="0" marR="0" lvl="0" indent="0" algn="l" defTabSz="829544"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ysClr val="windowText" lastClr="000000"/>
                  </a:solidFill>
                  <a:effectLst/>
                  <a:uLnTx/>
                  <a:uFillTx/>
                  <a:latin typeface="Tw Cen MT" panose="020B0602020104020603"/>
                  <a:ea typeface="+mn-ea"/>
                  <a:cs typeface="+mn-cs"/>
                </a:rPr>
                <a:t>Solar</a:t>
              </a:r>
            </a:p>
          </p:txBody>
        </p:sp>
      </p:grpSp>
    </p:spTree>
    <p:extLst>
      <p:ext uri="{BB962C8B-B14F-4D97-AF65-F5344CB8AC3E}">
        <p14:creationId xmlns:p14="http://schemas.microsoft.com/office/powerpoint/2010/main" val="252962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2814B4-8914-46F6-86D7-8322D8451A7F}"/>
              </a:ext>
            </a:extLst>
          </p:cNvPr>
          <p:cNvSpPr>
            <a:spLocks noGrp="1"/>
          </p:cNvSpPr>
          <p:nvPr>
            <p:ph type="title"/>
          </p:nvPr>
        </p:nvSpPr>
        <p:spPr>
          <a:xfrm>
            <a:off x="235528" y="136526"/>
            <a:ext cx="9001778" cy="1189039"/>
          </a:xfrm>
        </p:spPr>
        <p:txBody>
          <a:bodyPr anchor="b">
            <a:normAutofit/>
          </a:bodyPr>
          <a:lstStyle/>
          <a:p>
            <a:r>
              <a:rPr lang="en-AU" b="1"/>
              <a:t>Generation mix, Optimal development path (central scenario) – 2020 ISP</a:t>
            </a:r>
            <a:endParaRPr lang="en-US" b="1"/>
          </a:p>
        </p:txBody>
      </p:sp>
      <p:pic>
        <p:nvPicPr>
          <p:cNvPr id="4" name="Picture 3">
            <a:extLst>
              <a:ext uri="{FF2B5EF4-FFF2-40B4-BE49-F238E27FC236}">
                <a16:creationId xmlns:a16="http://schemas.microsoft.com/office/drawing/2014/main" id="{238E674F-A833-4152-82DD-97965BA1349E}"/>
              </a:ext>
            </a:extLst>
          </p:cNvPr>
          <p:cNvPicPr>
            <a:picLocks noChangeAspect="1"/>
          </p:cNvPicPr>
          <p:nvPr/>
        </p:nvPicPr>
        <p:blipFill>
          <a:blip r:embed="rId3"/>
          <a:stretch>
            <a:fillRect/>
          </a:stretch>
        </p:blipFill>
        <p:spPr>
          <a:xfrm>
            <a:off x="412183" y="1825625"/>
            <a:ext cx="11341070" cy="4351338"/>
          </a:xfrm>
          <a:prstGeom prst="rect">
            <a:avLst/>
          </a:prstGeom>
          <a:noFill/>
        </p:spPr>
      </p:pic>
      <p:sp>
        <p:nvSpPr>
          <p:cNvPr id="2" name="Slide Number Placeholder 1">
            <a:extLst>
              <a:ext uri="{FF2B5EF4-FFF2-40B4-BE49-F238E27FC236}">
                <a16:creationId xmlns:a16="http://schemas.microsoft.com/office/drawing/2014/main" id="{24070404-8F49-42D3-857C-B0DB2D38CD78}"/>
              </a:ext>
            </a:extLst>
          </p:cNvPr>
          <p:cNvSpPr>
            <a:spLocks noGrp="1"/>
          </p:cNvSpPr>
          <p:nvPr>
            <p:ph type="sldNum" sz="quarter" idx="12"/>
          </p:nvPr>
        </p:nvSpPr>
        <p:spPr>
          <a:xfrm>
            <a:off x="11353800" y="6356351"/>
            <a:ext cx="576108"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1D3960A-6011-4D1D-BD96-0DF9B17B3A28}" type="slidenum">
              <a:rPr kumimoji="0" lang="en-AU" sz="954" b="0" i="0" u="none" strike="noStrike" kern="1200" cap="none" spc="0" normalizeH="0" baseline="0" noProof="0" smtClean="0">
                <a:ln>
                  <a:noFill/>
                </a:ln>
                <a:solidFill>
                  <a:srgbClr val="222324">
                    <a:tint val="75000"/>
                  </a:srgbClr>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AU" sz="954" b="0" i="0" u="none" strike="noStrike" kern="1200" cap="none" spc="0" normalizeH="0" baseline="0" noProof="0">
              <a:ln>
                <a:noFill/>
              </a:ln>
              <a:solidFill>
                <a:srgbClr val="222324">
                  <a:tint val="75000"/>
                </a:srgb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969798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 up of a map&#10;&#10;Description automatically generated">
            <a:extLst>
              <a:ext uri="{FF2B5EF4-FFF2-40B4-BE49-F238E27FC236}">
                <a16:creationId xmlns:a16="http://schemas.microsoft.com/office/drawing/2014/main" id="{7F82117A-E384-4DD9-8E3B-85579597AB69}"/>
              </a:ext>
            </a:extLst>
          </p:cNvPr>
          <p:cNvPicPr>
            <a:picLocks noChangeAspect="1"/>
          </p:cNvPicPr>
          <p:nvPr/>
        </p:nvPicPr>
        <p:blipFill rotWithShape="1">
          <a:blip r:embed="rId2">
            <a:extLst>
              <a:ext uri="{28A0092B-C50C-407E-A947-70E740481C1C}">
                <a14:useLocalDpi xmlns:a14="http://schemas.microsoft.com/office/drawing/2010/main" val="0"/>
              </a:ext>
            </a:extLst>
          </a:blip>
          <a:srcRect l="15733"/>
          <a:stretch/>
        </p:blipFill>
        <p:spPr>
          <a:xfrm>
            <a:off x="3948473" y="-717062"/>
            <a:ext cx="4777255" cy="7731499"/>
          </a:xfrm>
          <a:prstGeom prst="rect">
            <a:avLst/>
          </a:prstGeom>
        </p:spPr>
      </p:pic>
      <p:sp>
        <p:nvSpPr>
          <p:cNvPr id="2" name="Title 1">
            <a:extLst>
              <a:ext uri="{FF2B5EF4-FFF2-40B4-BE49-F238E27FC236}">
                <a16:creationId xmlns:a16="http://schemas.microsoft.com/office/drawing/2014/main" id="{FEE3F5F5-6045-EC4C-9751-EEF3AEF3F08F}"/>
              </a:ext>
            </a:extLst>
          </p:cNvPr>
          <p:cNvSpPr>
            <a:spLocks noGrp="1"/>
          </p:cNvSpPr>
          <p:nvPr>
            <p:ph type="title"/>
          </p:nvPr>
        </p:nvSpPr>
        <p:spPr/>
        <p:txBody>
          <a:bodyPr/>
          <a:lstStyle/>
          <a:p>
            <a:r>
              <a:rPr lang="en-AU" sz="4000" dirty="0"/>
              <a:t>Necessary transmission upgrades</a:t>
            </a:r>
            <a:endParaRPr lang="en-US" sz="4000" dirty="0"/>
          </a:p>
        </p:txBody>
      </p:sp>
      <p:sp>
        <p:nvSpPr>
          <p:cNvPr id="3" name="Slide Number Placeholder 2">
            <a:extLst>
              <a:ext uri="{FF2B5EF4-FFF2-40B4-BE49-F238E27FC236}">
                <a16:creationId xmlns:a16="http://schemas.microsoft.com/office/drawing/2014/main" id="{F483B90E-DECD-5347-A013-06A856A9E0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0D9E49-4773-4BDA-8C6F-51D74F76568F}" type="slidenum">
              <a:rPr kumimoji="0" lang="en-AU" sz="954" b="0" i="0" u="none" strike="noStrike" kern="1200" cap="none" spc="0" normalizeH="0" baseline="0" noProof="0" smtClean="0">
                <a:ln>
                  <a:noFill/>
                </a:ln>
                <a:solidFill>
                  <a:srgbClr val="222324">
                    <a:tint val="75000"/>
                  </a:srgbClr>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954" b="0" i="0" u="none" strike="noStrike" kern="1200" cap="none" spc="0" normalizeH="0" baseline="0" noProof="0" dirty="0">
              <a:ln>
                <a:noFill/>
              </a:ln>
              <a:solidFill>
                <a:srgbClr val="222324">
                  <a:tint val="75000"/>
                </a:srgbClr>
              </a:solidFill>
              <a:effectLst/>
              <a:uLnTx/>
              <a:uFillTx/>
              <a:latin typeface="Tw Cen MT" panose="020B0602020104020603"/>
              <a:ea typeface="+mn-ea"/>
              <a:cs typeface="+mn-cs"/>
            </a:endParaRPr>
          </a:p>
        </p:txBody>
      </p:sp>
      <p:sp>
        <p:nvSpPr>
          <p:cNvPr id="20" name="Oval 19">
            <a:extLst>
              <a:ext uri="{FF2B5EF4-FFF2-40B4-BE49-F238E27FC236}">
                <a16:creationId xmlns:a16="http://schemas.microsoft.com/office/drawing/2014/main" id="{8BDC8761-B0A2-D442-B5B4-077C81C60DE9}"/>
              </a:ext>
            </a:extLst>
          </p:cNvPr>
          <p:cNvSpPr/>
          <p:nvPr/>
        </p:nvSpPr>
        <p:spPr>
          <a:xfrm>
            <a:off x="5446899" y="4005944"/>
            <a:ext cx="1189746" cy="581381"/>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C41230"/>
              </a:solidFill>
              <a:effectLst/>
              <a:uLnTx/>
              <a:uFillTx/>
              <a:latin typeface="Tw Cen MT" panose="020B0602020104020603"/>
              <a:ea typeface="+mn-ea"/>
              <a:cs typeface="+mn-cs"/>
            </a:endParaRPr>
          </a:p>
        </p:txBody>
      </p:sp>
      <p:sp>
        <p:nvSpPr>
          <p:cNvPr id="24" name="Rounded Rectangular Callout 23">
            <a:extLst>
              <a:ext uri="{FF2B5EF4-FFF2-40B4-BE49-F238E27FC236}">
                <a16:creationId xmlns:a16="http://schemas.microsoft.com/office/drawing/2014/main" id="{0B766D32-5471-7746-A30A-DDBBB36BFE1A}"/>
              </a:ext>
            </a:extLst>
          </p:cNvPr>
          <p:cNvSpPr/>
          <p:nvPr/>
        </p:nvSpPr>
        <p:spPr>
          <a:xfrm>
            <a:off x="8725728" y="1691312"/>
            <a:ext cx="2577737" cy="1123712"/>
          </a:xfrm>
          <a:prstGeom prst="wedgeRoundRectCallout">
            <a:avLst>
              <a:gd name="adj1" fmla="val -107583"/>
              <a:gd name="adj2" fmla="val 120794"/>
              <a:gd name="adj3" fmla="val 16667"/>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a:ln>
                  <a:noFill/>
                </a:ln>
                <a:solidFill>
                  <a:srgbClr val="FFFFFF"/>
                </a:solidFill>
                <a:effectLst/>
                <a:uLnTx/>
                <a:uFillTx/>
                <a:latin typeface="Tw Cen MT" panose="020B0602020104020603"/>
                <a:ea typeface="+mn-ea"/>
                <a:cs typeface="+mn-cs"/>
              </a:rPr>
              <a:t>Central-West Orana REZ Transmission Link: unlock a priority REZ identified in NSW Electricity Strategy</a:t>
            </a:r>
          </a:p>
        </p:txBody>
      </p:sp>
      <p:sp>
        <p:nvSpPr>
          <p:cNvPr id="21" name="Oval 20">
            <a:extLst>
              <a:ext uri="{FF2B5EF4-FFF2-40B4-BE49-F238E27FC236}">
                <a16:creationId xmlns:a16="http://schemas.microsoft.com/office/drawing/2014/main" id="{BA94733E-B003-4578-A270-09C6967F0815}"/>
              </a:ext>
            </a:extLst>
          </p:cNvPr>
          <p:cNvSpPr/>
          <p:nvPr/>
        </p:nvSpPr>
        <p:spPr>
          <a:xfrm>
            <a:off x="6092360" y="3424563"/>
            <a:ext cx="1189746" cy="581381"/>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C41230"/>
              </a:solidFill>
              <a:effectLst/>
              <a:uLnTx/>
              <a:uFillTx/>
              <a:latin typeface="Tw Cen MT" panose="020B0602020104020603"/>
              <a:ea typeface="+mn-ea"/>
              <a:cs typeface="+mn-cs"/>
            </a:endParaRPr>
          </a:p>
        </p:txBody>
      </p:sp>
      <p:sp>
        <p:nvSpPr>
          <p:cNvPr id="22" name="Rounded Rectangular Callout 23">
            <a:extLst>
              <a:ext uri="{FF2B5EF4-FFF2-40B4-BE49-F238E27FC236}">
                <a16:creationId xmlns:a16="http://schemas.microsoft.com/office/drawing/2014/main" id="{3E1A0821-B72D-48CC-96B3-4F22C55C21B9}"/>
              </a:ext>
            </a:extLst>
          </p:cNvPr>
          <p:cNvSpPr/>
          <p:nvPr/>
        </p:nvSpPr>
        <p:spPr>
          <a:xfrm>
            <a:off x="3948473" y="1119600"/>
            <a:ext cx="1773771" cy="1634490"/>
          </a:xfrm>
          <a:prstGeom prst="wedgeRoundRectCallout">
            <a:avLst>
              <a:gd name="adj1" fmla="val 61460"/>
              <a:gd name="adj2" fmla="val 128025"/>
              <a:gd name="adj3" fmla="val 16667"/>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a:ln>
                  <a:noFill/>
                </a:ln>
                <a:solidFill>
                  <a:srgbClr val="FFFFFF"/>
                </a:solidFill>
                <a:effectLst/>
                <a:uLnTx/>
                <a:uFillTx/>
                <a:latin typeface="Tw Cen MT" panose="020B0602020104020603"/>
                <a:ea typeface="+mn-ea"/>
                <a:cs typeface="+mn-cs"/>
              </a:rPr>
              <a:t>Project </a:t>
            </a:r>
            <a:r>
              <a:rPr kumimoji="0" lang="en-AU" sz="1500" b="0" i="0" u="none" strike="noStrike" kern="1200" cap="none" spc="0" normalizeH="0" baseline="0" noProof="0" dirty="0" err="1">
                <a:ln>
                  <a:noFill/>
                </a:ln>
                <a:solidFill>
                  <a:srgbClr val="FFFFFF"/>
                </a:solidFill>
                <a:effectLst/>
                <a:uLnTx/>
                <a:uFillTx/>
                <a:latin typeface="Tw Cen MT" panose="020B0602020104020603"/>
                <a:ea typeface="+mn-ea"/>
                <a:cs typeface="+mn-cs"/>
              </a:rPr>
              <a:t>EnergyConnect</a:t>
            </a:r>
            <a:r>
              <a:rPr kumimoji="0" lang="en-AU" sz="1500" b="0" i="0" u="none" strike="noStrike" kern="1200" cap="none" spc="0" normalizeH="0" baseline="0" noProof="0" dirty="0">
                <a:ln>
                  <a:noFill/>
                </a:ln>
                <a:solidFill>
                  <a:srgbClr val="FFFFFF"/>
                </a:solidFill>
                <a:effectLst/>
                <a:uLnTx/>
                <a:uFillTx/>
                <a:latin typeface="Tw Cen MT" panose="020B0602020104020603"/>
                <a:ea typeface="+mn-ea"/>
                <a:cs typeface="+mn-cs"/>
              </a:rPr>
              <a:t>: improve resource sharing, unlock REZs and provide grid resilience.</a:t>
            </a:r>
          </a:p>
        </p:txBody>
      </p:sp>
      <p:sp>
        <p:nvSpPr>
          <p:cNvPr id="23" name="Oval 22">
            <a:extLst>
              <a:ext uri="{FF2B5EF4-FFF2-40B4-BE49-F238E27FC236}">
                <a16:creationId xmlns:a16="http://schemas.microsoft.com/office/drawing/2014/main" id="{64C68A79-C5BA-4A81-AFEE-BA96628F672D}"/>
              </a:ext>
            </a:extLst>
          </p:cNvPr>
          <p:cNvSpPr/>
          <p:nvPr/>
        </p:nvSpPr>
        <p:spPr>
          <a:xfrm>
            <a:off x="7354074" y="4587325"/>
            <a:ext cx="992947" cy="41714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C41230"/>
              </a:solidFill>
              <a:effectLst/>
              <a:uLnTx/>
              <a:uFillTx/>
              <a:latin typeface="Tw Cen MT" panose="020B0602020104020603"/>
              <a:ea typeface="+mn-ea"/>
              <a:cs typeface="+mn-cs"/>
            </a:endParaRPr>
          </a:p>
        </p:txBody>
      </p:sp>
      <p:sp>
        <p:nvSpPr>
          <p:cNvPr id="25" name="Rounded Rectangular Callout 23">
            <a:extLst>
              <a:ext uri="{FF2B5EF4-FFF2-40B4-BE49-F238E27FC236}">
                <a16:creationId xmlns:a16="http://schemas.microsoft.com/office/drawing/2014/main" id="{9F9DA110-B248-4811-A8E2-F5C25D26F4EA}"/>
              </a:ext>
            </a:extLst>
          </p:cNvPr>
          <p:cNvSpPr/>
          <p:nvPr/>
        </p:nvSpPr>
        <p:spPr>
          <a:xfrm>
            <a:off x="9106805" y="3232653"/>
            <a:ext cx="2577737" cy="868323"/>
          </a:xfrm>
          <a:prstGeom prst="wedgeRoundRectCallout">
            <a:avLst>
              <a:gd name="adj1" fmla="val -80679"/>
              <a:gd name="adj2" fmla="val 123587"/>
              <a:gd name="adj3" fmla="val 16667"/>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err="1">
                <a:ln>
                  <a:noFill/>
                </a:ln>
                <a:solidFill>
                  <a:srgbClr val="FFFFFF"/>
                </a:solidFill>
                <a:effectLst/>
                <a:uLnTx/>
                <a:uFillTx/>
                <a:latin typeface="Tw Cen MT" panose="020B0602020104020603"/>
                <a:ea typeface="+mn-ea"/>
                <a:cs typeface="+mn-cs"/>
              </a:rPr>
              <a:t>HumeLink</a:t>
            </a:r>
            <a:r>
              <a:rPr kumimoji="0" lang="en-AU" sz="1500" b="0" i="0" u="none" strike="noStrike" kern="1200" cap="none" spc="0" normalizeH="0" baseline="0" noProof="0" dirty="0">
                <a:ln>
                  <a:noFill/>
                </a:ln>
                <a:solidFill>
                  <a:srgbClr val="FFFFFF"/>
                </a:solidFill>
                <a:effectLst/>
                <a:uLnTx/>
                <a:uFillTx/>
                <a:latin typeface="Tw Cen MT" panose="020B0602020104020603"/>
                <a:ea typeface="+mn-ea"/>
                <a:cs typeface="+mn-cs"/>
              </a:rPr>
              <a:t>: enable Snowy 2.0 to support NSW as coal-fired power stations close.</a:t>
            </a:r>
          </a:p>
        </p:txBody>
      </p:sp>
      <p:sp>
        <p:nvSpPr>
          <p:cNvPr id="30" name="Oval 29">
            <a:extLst>
              <a:ext uri="{FF2B5EF4-FFF2-40B4-BE49-F238E27FC236}">
                <a16:creationId xmlns:a16="http://schemas.microsoft.com/office/drawing/2014/main" id="{10A78E69-A873-4790-9F4B-9E7D0C7A2957}"/>
              </a:ext>
            </a:extLst>
          </p:cNvPr>
          <p:cNvSpPr/>
          <p:nvPr/>
        </p:nvSpPr>
        <p:spPr>
          <a:xfrm>
            <a:off x="5344153" y="4751566"/>
            <a:ext cx="992947" cy="41714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C41230"/>
              </a:solidFill>
              <a:effectLst/>
              <a:uLnTx/>
              <a:uFillTx/>
              <a:latin typeface="Tw Cen MT" panose="020B0602020104020603"/>
              <a:ea typeface="+mn-ea"/>
              <a:cs typeface="+mn-cs"/>
            </a:endParaRPr>
          </a:p>
        </p:txBody>
      </p:sp>
      <p:sp>
        <p:nvSpPr>
          <p:cNvPr id="31" name="Rounded Rectangular Callout 23">
            <a:extLst>
              <a:ext uri="{FF2B5EF4-FFF2-40B4-BE49-F238E27FC236}">
                <a16:creationId xmlns:a16="http://schemas.microsoft.com/office/drawing/2014/main" id="{38FEF828-0AB6-4CF9-B0B0-5CE3DE2431EE}"/>
              </a:ext>
            </a:extLst>
          </p:cNvPr>
          <p:cNvSpPr/>
          <p:nvPr/>
        </p:nvSpPr>
        <p:spPr>
          <a:xfrm>
            <a:off x="9174704" y="4804286"/>
            <a:ext cx="1893407" cy="1123712"/>
          </a:xfrm>
          <a:prstGeom prst="wedgeRoundRectCallout">
            <a:avLst>
              <a:gd name="adj1" fmla="val -199951"/>
              <a:gd name="adj2" fmla="val -33657"/>
              <a:gd name="adj3" fmla="val 16667"/>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a:ln>
                  <a:noFill/>
                </a:ln>
                <a:solidFill>
                  <a:srgbClr val="FFFFFF"/>
                </a:solidFill>
                <a:effectLst/>
                <a:uLnTx/>
                <a:uFillTx/>
                <a:latin typeface="Tw Cen MT" panose="020B0602020104020603"/>
                <a:ea typeface="+mn-ea"/>
                <a:cs typeface="+mn-cs"/>
              </a:rPr>
              <a:t>VNI West: provide Victoria with access to Snowy 2.0 and unlock REZs.</a:t>
            </a:r>
          </a:p>
        </p:txBody>
      </p:sp>
      <p:sp>
        <p:nvSpPr>
          <p:cNvPr id="32" name="Oval 31">
            <a:extLst>
              <a:ext uri="{FF2B5EF4-FFF2-40B4-BE49-F238E27FC236}">
                <a16:creationId xmlns:a16="http://schemas.microsoft.com/office/drawing/2014/main" id="{FB5AC1DA-85F4-42D7-A3F2-28AE9C11AE1D}"/>
              </a:ext>
            </a:extLst>
          </p:cNvPr>
          <p:cNvSpPr/>
          <p:nvPr/>
        </p:nvSpPr>
        <p:spPr>
          <a:xfrm>
            <a:off x="6857600" y="5719428"/>
            <a:ext cx="992947" cy="41714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C41230"/>
              </a:solidFill>
              <a:effectLst/>
              <a:uLnTx/>
              <a:uFillTx/>
              <a:latin typeface="Tw Cen MT" panose="020B0602020104020603"/>
              <a:ea typeface="+mn-ea"/>
              <a:cs typeface="+mn-cs"/>
            </a:endParaRPr>
          </a:p>
        </p:txBody>
      </p:sp>
      <p:sp>
        <p:nvSpPr>
          <p:cNvPr id="33" name="Rounded Rectangular Callout 23">
            <a:extLst>
              <a:ext uri="{FF2B5EF4-FFF2-40B4-BE49-F238E27FC236}">
                <a16:creationId xmlns:a16="http://schemas.microsoft.com/office/drawing/2014/main" id="{5280619D-0335-49A9-BFF3-9ECEAFEDC4C4}"/>
              </a:ext>
            </a:extLst>
          </p:cNvPr>
          <p:cNvSpPr/>
          <p:nvPr/>
        </p:nvSpPr>
        <p:spPr>
          <a:xfrm>
            <a:off x="8073240" y="6137327"/>
            <a:ext cx="3095190" cy="612934"/>
          </a:xfrm>
          <a:prstGeom prst="wedgeRoundRectCallout">
            <a:avLst>
              <a:gd name="adj1" fmla="val -64661"/>
              <a:gd name="adj2" fmla="val -52188"/>
              <a:gd name="adj3" fmla="val 16667"/>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a:ln>
                  <a:noFill/>
                </a:ln>
                <a:solidFill>
                  <a:srgbClr val="FFFFFF"/>
                </a:solidFill>
                <a:effectLst/>
                <a:uLnTx/>
                <a:uFillTx/>
                <a:latin typeface="Tw Cen MT" panose="020B0602020104020603"/>
                <a:ea typeface="+mn-ea"/>
                <a:cs typeface="+mn-cs"/>
              </a:rPr>
              <a:t>Marinus Link: enable Battery of the Nation and facilitate the TRET.</a:t>
            </a:r>
          </a:p>
        </p:txBody>
      </p:sp>
      <p:sp>
        <p:nvSpPr>
          <p:cNvPr id="34" name="Oval 33">
            <a:extLst>
              <a:ext uri="{FF2B5EF4-FFF2-40B4-BE49-F238E27FC236}">
                <a16:creationId xmlns:a16="http://schemas.microsoft.com/office/drawing/2014/main" id="{5FB676F5-0EEE-44B3-8B94-EEAA60488A7B}"/>
              </a:ext>
            </a:extLst>
          </p:cNvPr>
          <p:cNvSpPr/>
          <p:nvPr/>
        </p:nvSpPr>
        <p:spPr>
          <a:xfrm>
            <a:off x="6557327" y="2843182"/>
            <a:ext cx="992947" cy="41714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C41230"/>
              </a:solidFill>
              <a:effectLst/>
              <a:uLnTx/>
              <a:uFillTx/>
              <a:latin typeface="Tw Cen MT" panose="020B0602020104020603"/>
              <a:ea typeface="+mn-ea"/>
              <a:cs typeface="+mn-cs"/>
            </a:endParaRPr>
          </a:p>
        </p:txBody>
      </p:sp>
      <p:sp>
        <p:nvSpPr>
          <p:cNvPr id="35" name="Rounded Rectangular Callout 23">
            <a:extLst>
              <a:ext uri="{FF2B5EF4-FFF2-40B4-BE49-F238E27FC236}">
                <a16:creationId xmlns:a16="http://schemas.microsoft.com/office/drawing/2014/main" id="{52CBE776-083D-4C55-B7DF-12E3A77CAF90}"/>
              </a:ext>
            </a:extLst>
          </p:cNvPr>
          <p:cNvSpPr/>
          <p:nvPr/>
        </p:nvSpPr>
        <p:spPr>
          <a:xfrm>
            <a:off x="7457093" y="7131"/>
            <a:ext cx="1717611" cy="1379101"/>
          </a:xfrm>
          <a:prstGeom prst="wedgeRoundRectCallout">
            <a:avLst>
              <a:gd name="adj1" fmla="val -75971"/>
              <a:gd name="adj2" fmla="val 156632"/>
              <a:gd name="adj3" fmla="val 16667"/>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a:ln>
                  <a:noFill/>
                </a:ln>
                <a:solidFill>
                  <a:srgbClr val="FFFFFF"/>
                </a:solidFill>
                <a:effectLst/>
                <a:uLnTx/>
                <a:uFillTx/>
                <a:latin typeface="Tw Cen MT" panose="020B0602020104020603"/>
                <a:ea typeface="+mn-ea"/>
                <a:cs typeface="+mn-cs"/>
              </a:rPr>
              <a:t>QNI: improve resource sharing, unlock REZs and provide grid resilience</a:t>
            </a:r>
          </a:p>
        </p:txBody>
      </p:sp>
      <p:sp>
        <p:nvSpPr>
          <p:cNvPr id="36" name="TextBox 35">
            <a:extLst>
              <a:ext uri="{FF2B5EF4-FFF2-40B4-BE49-F238E27FC236}">
                <a16:creationId xmlns:a16="http://schemas.microsoft.com/office/drawing/2014/main" id="{5562BB6A-743B-4AF4-8A99-7D6EBE488799}"/>
              </a:ext>
            </a:extLst>
          </p:cNvPr>
          <p:cNvSpPr txBox="1"/>
          <p:nvPr/>
        </p:nvSpPr>
        <p:spPr>
          <a:xfrm>
            <a:off x="10540444" y="6639250"/>
            <a:ext cx="161454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222324"/>
                </a:solidFill>
                <a:effectLst/>
                <a:uLnTx/>
                <a:uFillTx/>
                <a:latin typeface="Tw Cen MT" panose="020B0602020104020603"/>
                <a:ea typeface="+mn-ea"/>
                <a:cs typeface="+mn-cs"/>
              </a:rPr>
              <a:t>Source: AEMO 2020 ISP</a:t>
            </a:r>
          </a:p>
        </p:txBody>
      </p:sp>
    </p:spTree>
    <p:extLst>
      <p:ext uri="{BB962C8B-B14F-4D97-AF65-F5344CB8AC3E}">
        <p14:creationId xmlns:p14="http://schemas.microsoft.com/office/powerpoint/2010/main" val="39706200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a:majorFont>
        <a:latin typeface="Century Gothic"/>
        <a:ea typeface=""/>
        <a:cs typeface=""/>
      </a:majorFont>
      <a:minorFont>
        <a:latin typeface="Futura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anchor="ctr"/>
      <a:lstStyle>
        <a:defPPr algn="ctr">
          <a:defRPr sz="1050" dirty="0">
            <a:solidFill>
              <a:schemeClr val="bg1"/>
            </a:solidFill>
          </a:defRPr>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presentation 2018 16-9 v3.potx" id="{9047AFF0-4AFD-4E34-9AF9-A4765443E2DE}" vid="{526E9861-4B55-47C5-AAEA-312A9FBB788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2018 16-9 v3.potx" id="{9047AFF0-4AFD-4E34-9AF9-A4765443E2DE}" vid="{526E9861-4B55-47C5-AAEA-312A9FBB788B}"/>
    </a:ext>
  </a:extLst>
</a:theme>
</file>

<file path=ppt/theme/theme3.xml><?xml version="1.0" encoding="utf-8"?>
<a:theme xmlns:a="http://schemas.openxmlformats.org/drawingml/2006/main" name="2_Office Them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2018 16-9 v3.potx" id="{9047AFF0-4AFD-4E34-9AF9-A4765443E2DE}" vid="{526E9861-4B55-47C5-AAEA-312A9FBB788B}"/>
    </a:ext>
  </a:extLst>
</a:theme>
</file>

<file path=ppt/theme/theme4.xml><?xml version="1.0" encoding="utf-8"?>
<a:theme xmlns:a="http://schemas.openxmlformats.org/drawingml/2006/main" name="AEMO 2018 16-9">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O 2018 16-9" id="{D178AED8-24D7-41D2-9B4F-A8EEAFC8381E}" vid="{32509073-08E9-4C13-A21F-8E292024E130}"/>
    </a:ext>
  </a:extLst>
</a:theme>
</file>

<file path=ppt/theme/theme5.xml><?xml version="1.0" encoding="utf-8"?>
<a:theme xmlns:a="http://schemas.openxmlformats.org/drawingml/2006/main" name="3_Office Them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4">
            <a:lumMod val="20000"/>
            <a:lumOff val="80000"/>
          </a:schemeClr>
        </a:solidFill>
        <a:ln>
          <a:solidFill>
            <a:schemeClr val="accent4"/>
          </a:solidFill>
        </a:ln>
      </a:spPr>
      <a:bodyPr wrap="square" rtlCol="0">
        <a:spAutoFit/>
      </a:bodyPr>
      <a:lstStyle>
        <a:defPPr algn="l">
          <a:defRPr dirty="0"/>
        </a:defPPr>
      </a:lstStyle>
    </a:txDef>
  </a:objectDefaults>
  <a:extraClrSchemeLst/>
  <a:extLst>
    <a:ext uri="{05A4C25C-085E-4340-85A3-A5531E510DB2}">
      <thm15:themeFamily xmlns:thm15="http://schemas.microsoft.com/office/thememl/2012/main" name="presentation 2018 16-9 v3.potx" id="{9047AFF0-4AFD-4E34-9AF9-A4765443E2DE}" vid="{526E9861-4B55-47C5-AAEA-312A9FBB788B}"/>
    </a:ext>
  </a:extLst>
</a:theme>
</file>

<file path=ppt/theme/theme6.xml><?xml version="1.0" encoding="utf-8"?>
<a:theme xmlns:a="http://schemas.openxmlformats.org/drawingml/2006/main" name="4_Office Them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ard summer review_v2 Public Affairs" id="{7488DE3F-0639-49A4-B062-367D17B3A35B}" vid="{AF163581-CDA1-491C-8728-D8A10279E5AA}"/>
    </a:ext>
  </a:extLst>
</a:theme>
</file>

<file path=ppt/theme/theme7.xml><?xml version="1.0" encoding="utf-8"?>
<a:theme xmlns:a="http://schemas.openxmlformats.org/drawingml/2006/main" name="5_Office Them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2018 A4 v4 small band 0407.potx" id="{4163B3DC-251F-4D3D-BD75-48916589824C}" vid="{37E56271-80C7-4D0D-8FD1-2A9666930BED}"/>
    </a:ext>
  </a:extLst>
</a:theme>
</file>

<file path=ppt/theme/theme8.xml><?xml version="1.0" encoding="utf-8"?>
<a:theme xmlns:a="http://schemas.openxmlformats.org/drawingml/2006/main" name="1_AEMO 2018 16-9">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O 2018 16-9" id="{D178AED8-24D7-41D2-9B4F-A8EEAFC8381E}" vid="{32509073-08E9-4C13-A21F-8E292024E130}"/>
    </a:ext>
  </a:extLst>
</a:theme>
</file>

<file path=ppt/theme/theme9.xml><?xml version="1.0" encoding="utf-8"?>
<a:theme xmlns:a="http://schemas.openxmlformats.org/drawingml/2006/main" name="Theme1">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14EEE5C-77E8-4BFC-AA6A-B97A20758219}" vid="{1D4DAAD8-24A3-4CA2-948C-F894EB9F5F69}"/>
    </a:ext>
  </a:extLst>
</a:theme>
</file>

<file path=ppt/theme/themeOverride1.xml><?xml version="1.0" encoding="utf-8"?>
<a:themeOverride xmlns:a="http://schemas.openxmlformats.org/drawingml/2006/main">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themeOverride>
</file>

<file path=ppt/theme/themeOverride10.xml><?xml version="1.0" encoding="utf-8"?>
<a:themeOverride xmlns:a="http://schemas.openxmlformats.org/drawingml/2006/main">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AEMO">
    <a:dk1>
      <a:srgbClr val="222324"/>
    </a:dk1>
    <a:lt1>
      <a:sysClr val="window" lastClr="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themeOverride>
</file>

<file path=ppt/theme/themeOverride3.xml><?xml version="1.0" encoding="utf-8"?>
<a:themeOverride xmlns:a="http://schemas.openxmlformats.org/drawingml/2006/main">
  <a:clrScheme name="AEMO">
    <a:dk1>
      <a:srgbClr val="222324"/>
    </a:dk1>
    <a:lt1>
      <a:sysClr val="window" lastClr="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AEMO">
    <a:dk1>
      <a:srgbClr val="222324"/>
    </a:dk1>
    <a:lt1>
      <a:sysClr val="window" lastClr="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AEMO">
    <a:dk1>
      <a:srgbClr val="222324"/>
    </a:dk1>
    <a:lt1>
      <a:sysClr val="window" lastClr="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AEMO">
    <a:dk1>
      <a:srgbClr val="222324"/>
    </a:dk1>
    <a:lt1>
      <a:sysClr val="window" lastClr="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AEMO">
    <a:dk1>
      <a:srgbClr val="222324"/>
    </a:dk1>
    <a:lt1>
      <a:sysClr val="window" lastClr="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AEMO">
    <a:dk1>
      <a:srgbClr val="222324"/>
    </a:dk1>
    <a:lt1>
      <a:sysClr val="window" lastClr="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AEMO">
    <a:dk1>
      <a:srgbClr val="222324"/>
    </a:dk1>
    <a:lt1>
      <a:sysClr val="window" lastClr="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p:properties xmlns:p="http://schemas.microsoft.com/office/2006/metadata/properties" xmlns:xsi="http://www.w3.org/2001/XMLSchema-instance" xmlns:pc="http://schemas.microsoft.com/office/infopath/2007/PartnerControls">
  <documentManagement>
    <AEMOCustodian xmlns="a14523ce-dede-483e-883a-2d83261080bd">
      <UserInfo>
        <DisplayName/>
        <AccountId xsi:nil="true"/>
        <AccountType/>
      </UserInfo>
    </AEMOCustodian>
    <ArchiveDocument xmlns="a14523ce-dede-483e-883a-2d83261080bd">false</ArchiveDocument>
    <AEMODocumentTypeTaxHTField0 xmlns="a14523ce-dede-483e-883a-2d83261080bd">
      <Terms xmlns="http://schemas.microsoft.com/office/infopath/2007/PartnerControls">
        <TermInfo xmlns="http://schemas.microsoft.com/office/infopath/2007/PartnerControls">
          <TermName xmlns="http://schemas.microsoft.com/office/infopath/2007/PartnerControls">Operational Record</TermName>
          <TermId xmlns="http://schemas.microsoft.com/office/infopath/2007/PartnerControls">859762f2-4462-42eb-9744-c955c7e2c540</TermId>
        </TermInfo>
      </Terms>
    </AEMODocumentTypeTaxHTField0>
    <AEMOKeywordsTaxHTField0 xmlns="a14523ce-dede-483e-883a-2d83261080bd">
      <Terms xmlns="http://schemas.microsoft.com/office/infopath/2007/PartnerControls"/>
    </AEMOKeywordsTaxHTField0>
    <TaxCatchAll xmlns="a14523ce-dede-483e-883a-2d83261080bd">
      <Value>9</Value>
    </TaxCatchAll>
    <AEMODescription xmlns="a14523ce-dede-483e-883a-2d83261080bd" xsi:nil="true"/>
    <_dlc_DocId xmlns="a14523ce-dede-483e-883a-2d83261080bd">STAKEHOLD-10-20221</_dlc_DocId>
    <_dlc_DocIdUrl xmlns="a14523ce-dede-483e-883a-2d83261080bd">
      <Url>http://sharedocs/sites/sr/_layouts/15/DocIdRedir.aspx?ID=STAKEHOLD-10-20221</Url>
      <Description>STAKEHOLD-10-20221</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AEMODocument" ma:contentTypeID="0x0101009BE89D58CAF0934CA32A20BCFFD353DC006A892F1EADA45243BE081B459C8E0D98" ma:contentTypeVersion="9" ma:contentTypeDescription="" ma:contentTypeScope="" ma:versionID="fcffa363c29ecfc5b61f7a4732ed8e31">
  <xsd:schema xmlns:xsd="http://www.w3.org/2001/XMLSchema" xmlns:xs="http://www.w3.org/2001/XMLSchema" xmlns:p="http://schemas.microsoft.com/office/2006/metadata/properties" xmlns:ns2="a14523ce-dede-483e-883a-2d83261080bd" targetNamespace="http://schemas.microsoft.com/office/2006/metadata/properties" ma:root="true" ma:fieldsID="5b14b08eadba20b194e44806c70cf5d1" ns2:_="">
    <xsd:import namespace="a14523ce-dede-483e-883a-2d83261080bd"/>
    <xsd:element name="properties">
      <xsd:complexType>
        <xsd:sequence>
          <xsd:element name="documentManagement">
            <xsd:complexType>
              <xsd:all>
                <xsd:element ref="ns2:_dlc_DocId" minOccurs="0"/>
                <xsd:element ref="ns2:_dlc_DocIdUrl" minOccurs="0"/>
                <xsd:element ref="ns2:_dlc_DocIdPersistId" minOccurs="0"/>
                <xsd:element ref="ns2:TaxCatchAll" minOccurs="0"/>
                <xsd:element ref="ns2:TaxCatchAllLabel" minOccurs="0"/>
                <xsd:element ref="ns2:AEMOCustodian" minOccurs="0"/>
                <xsd:element ref="ns2:AEMODescription" minOccurs="0"/>
                <xsd:element ref="ns2:AEMODocumentTypeTaxHTField0" minOccurs="0"/>
                <xsd:element ref="ns2:AEMOKeywordsTaxHTField0" minOccurs="0"/>
                <xsd:element ref="ns2:ArchiveDocu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4523ce-dede-483e-883a-2d83261080b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1" nillable="true" ma:displayName="Taxonomy Catch All Column" ma:description="" ma:hidden="true" ma:list="{06b1b9cb-2d7e-449d-975f-61ff2967b4d7}" ma:internalName="TaxCatchAll" ma:showField="CatchAllData" ma:web="02ca1290-7040-4608-b4cb-d584c4cb7cd9">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description="" ma:hidden="true" ma:list="{06b1b9cb-2d7e-449d-975f-61ff2967b4d7}" ma:internalName="TaxCatchAllLabel" ma:readOnly="true" ma:showField="CatchAllDataLabel" ma:web="02ca1290-7040-4608-b4cb-d584c4cb7cd9">
      <xsd:complexType>
        <xsd:complexContent>
          <xsd:extension base="dms:MultiChoiceLookup">
            <xsd:sequence>
              <xsd:element name="Value" type="dms:Lookup" maxOccurs="unbounded" minOccurs="0" nillable="true"/>
            </xsd:sequence>
          </xsd:extension>
        </xsd:complexContent>
      </xsd:complexType>
    </xsd:element>
    <xsd:element name="AEMOCustodian" ma:index="13" nillable="true" ma:displayName="AEMOCustodian" ma:list="UserInfo" ma:SharePointGroup="0" ma:internalName="AEMOCustodian"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EMODescription" ma:index="14" nillable="true" ma:displayName="AEMODescription" ma:internalName="AEMODescription" ma:readOnly="false">
      <xsd:simpleType>
        <xsd:restriction base="dms:Note"/>
      </xsd:simpleType>
    </xsd:element>
    <xsd:element name="AEMODocumentTypeTaxHTField0" ma:index="15" nillable="true" ma:taxonomy="true" ma:internalName="AEMODocumentTypeTaxHTField0" ma:taxonomyFieldName="AEMODocumentType" ma:displayName="AEMODocumentType" ma:readOnly="false" ma:default="1;#Operational Record|859762f2-4462-42eb-9744-c955c7e2c540" ma:fieldId="{da861434-c661-4929-8c0f-a462c80621ee}" ma:sspId="409ac0fb-07cb-4169-8a26-def2760b5502" ma:termSetId="7d85e329-3a18-4351-8865-4c9585fd1cc0" ma:anchorId="00000000-0000-0000-0000-000000000000" ma:open="false" ma:isKeyword="false">
      <xsd:complexType>
        <xsd:sequence>
          <xsd:element ref="pc:Terms" minOccurs="0" maxOccurs="1"/>
        </xsd:sequence>
      </xsd:complexType>
    </xsd:element>
    <xsd:element name="AEMOKeywordsTaxHTField0" ma:index="17" nillable="true" ma:taxonomy="true" ma:internalName="AEMOKeywordsTaxHTField0" ma:taxonomyFieldName="AEMOKeywords" ma:displayName="AEMOKeywords" ma:readOnly="false" ma:default="" ma:fieldId="{443585ba-fce9-427e-bd78-308c17c973aa}" ma:taxonomyMulti="true" ma:sspId="409ac0fb-07cb-4169-8a26-def2760b5502" ma:termSetId="70885f33-8be5-4917-bc67-8833a068ef45" ma:anchorId="00000000-0000-0000-0000-000000000000" ma:open="true" ma:isKeyword="false">
      <xsd:complexType>
        <xsd:sequence>
          <xsd:element ref="pc:Terms" minOccurs="0" maxOccurs="1"/>
        </xsd:sequence>
      </xsd:complexType>
    </xsd:element>
    <xsd:element name="ArchiveDocument" ma:index="19" nillable="true" ma:displayName="ArchiveDocument" ma:default="0" ma:description="Checking this box will send the document to the AEMO Archive and leave a link in its place." ma:internalName="ArchiveDocument">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customXsn xmlns="http://schemas.microsoft.com/office/2006/metadata/customXsn">
  <xsnLocation/>
  <cached>True</cached>
  <openByDefault>True</openByDefault>
  <xsnScope/>
</customXsn>
</file>

<file path=customXml/item5.xml><?xml version="1.0" encoding="utf-8"?>
<?mso-contentType ?>
<SharedContentType xmlns="Microsoft.SharePoint.Taxonomy.ContentTypeSync" SourceId="409ac0fb-07cb-4169-8a26-def2760b5502" ContentTypeId="0x0101009BE89D58CAF0934CA32A20BCFFD353DC" PreviousValue="false"/>
</file>

<file path=customXml/item6.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225CD87-3395-4EB2-9571-2F2EE3EBA4C4}">
  <ds:schemaRef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9ab8fae4-a25d-4a78-9f52-30dd9da43cb8"/>
    <ds:schemaRef ds:uri="acd4909f-9961-4f24-9cb0-369b7f4e657e"/>
    <ds:schemaRef ds:uri="http://www.w3.org/XML/1998/namespace"/>
    <ds:schemaRef ds:uri="http://purl.org/dc/terms/"/>
  </ds:schemaRefs>
</ds:datastoreItem>
</file>

<file path=customXml/itemProps2.xml><?xml version="1.0" encoding="utf-8"?>
<ds:datastoreItem xmlns:ds="http://schemas.openxmlformats.org/officeDocument/2006/customXml" ds:itemID="{B1D7BD4C-FDB7-4971-AA67-498D7DCF2B4E}"/>
</file>

<file path=customXml/itemProps3.xml><?xml version="1.0" encoding="utf-8"?>
<ds:datastoreItem xmlns:ds="http://schemas.openxmlformats.org/officeDocument/2006/customXml" ds:itemID="{818B3EB2-3846-4119-A04B-5B1610B9656A}">
  <ds:schemaRefs>
    <ds:schemaRef ds:uri="http://schemas.microsoft.com/sharepoint/v3/contenttype/forms"/>
  </ds:schemaRefs>
</ds:datastoreItem>
</file>

<file path=customXml/itemProps4.xml><?xml version="1.0" encoding="utf-8"?>
<ds:datastoreItem xmlns:ds="http://schemas.openxmlformats.org/officeDocument/2006/customXml" ds:itemID="{C176C00B-D215-46F3-9A3D-892B12CF695F}"/>
</file>

<file path=customXml/itemProps5.xml><?xml version="1.0" encoding="utf-8"?>
<ds:datastoreItem xmlns:ds="http://schemas.openxmlformats.org/officeDocument/2006/customXml" ds:itemID="{6EDBD38B-FC74-4293-A2F0-E459A0882A71}"/>
</file>

<file path=customXml/itemProps6.xml><?xml version="1.0" encoding="utf-8"?>
<ds:datastoreItem xmlns:ds="http://schemas.openxmlformats.org/officeDocument/2006/customXml" ds:itemID="{0864659F-5057-44F7-B792-281D2B94BBD5}"/>
</file>

<file path=docProps/app.xml><?xml version="1.0" encoding="utf-8"?>
<Properties xmlns="http://schemas.openxmlformats.org/officeDocument/2006/extended-properties" xmlns:vt="http://schemas.openxmlformats.org/officeDocument/2006/docPropsVTypes">
  <TotalTime>2162</TotalTime>
  <Words>3741</Words>
  <Application>Microsoft Office PowerPoint</Application>
  <PresentationFormat>Widescreen</PresentationFormat>
  <Paragraphs>525</Paragraphs>
  <Slides>50</Slides>
  <Notes>33</Notes>
  <HiddenSlides>0</HiddenSlides>
  <MMClips>0</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50</vt:i4>
      </vt:variant>
    </vt:vector>
  </HeadingPairs>
  <TitlesOfParts>
    <vt:vector size="72" baseType="lpstr">
      <vt:lpstr>Arial</vt:lpstr>
      <vt:lpstr>Calibri</vt:lpstr>
      <vt:lpstr>Century Gothic</vt:lpstr>
      <vt:lpstr>Century Gothic (Headings)</vt:lpstr>
      <vt:lpstr>Futura Std Light</vt:lpstr>
      <vt:lpstr>Gill Sans Nova</vt:lpstr>
      <vt:lpstr>Interstate-Light</vt:lpstr>
      <vt:lpstr>Segoe UI</vt:lpstr>
      <vt:lpstr>Segoe UI Semibold</vt:lpstr>
      <vt:lpstr>Segoe UI Semilight</vt:lpstr>
      <vt:lpstr>Symbol</vt:lpstr>
      <vt:lpstr>Tw Cen MT</vt:lpstr>
      <vt:lpstr>Wingdings</vt:lpstr>
      <vt:lpstr>1_Office Theme</vt:lpstr>
      <vt:lpstr>Office Theme</vt:lpstr>
      <vt:lpstr>2_Office Theme</vt:lpstr>
      <vt:lpstr>AEMO 2018 16-9</vt:lpstr>
      <vt:lpstr>3_Office Theme</vt:lpstr>
      <vt:lpstr>4_Office Theme</vt:lpstr>
      <vt:lpstr>5_Office Theme</vt:lpstr>
      <vt:lpstr>1_AEMO 2018 16-9</vt:lpstr>
      <vt:lpstr>Theme1</vt:lpstr>
      <vt:lpstr>AEMO Consumer Forum    Consultation Forum  22 February 2021</vt:lpstr>
      <vt:lpstr>We acknowledge the Traditional Owners of country throughout Australia and recognise their continuing connection to land, waters and culture.  We pay our respects to their Elders past, present and emerging.</vt:lpstr>
      <vt:lpstr>AEMO Competition Law  Meeting Protocol</vt:lpstr>
      <vt:lpstr>Today’s meeting</vt:lpstr>
      <vt:lpstr>Integrated System Plan (ISP) – Overview, Consumer Panel and Methodology</vt:lpstr>
      <vt:lpstr>What is the ISP?</vt:lpstr>
      <vt:lpstr>Renewable energy zones assessed for the 2020 ISP</vt:lpstr>
      <vt:lpstr>Generation mix, Optimal development path (central scenario) – 2020 ISP</vt:lpstr>
      <vt:lpstr>Necessary transmission upgrades</vt:lpstr>
      <vt:lpstr>2022 ISP Timetable</vt:lpstr>
      <vt:lpstr>ISP Consumer Panel – Creation and operations</vt:lpstr>
      <vt:lpstr>Overview of Methodology process</vt:lpstr>
      <vt:lpstr>Modelling methodology</vt:lpstr>
      <vt:lpstr> Questions on ISP?</vt:lpstr>
      <vt:lpstr> AEMO’s Virtual Power Plant (VPP) Demonstration program</vt:lpstr>
      <vt:lpstr>Overview </vt:lpstr>
      <vt:lpstr>What is a VPP</vt:lpstr>
      <vt:lpstr>VPP Demonstrations Objectives</vt:lpstr>
      <vt:lpstr>VPP Demonstration Participants</vt:lpstr>
      <vt:lpstr>Knowledge sharing  #1 and #2</vt:lpstr>
      <vt:lpstr>Key insights</vt:lpstr>
      <vt:lpstr>Knowledge sharing #3</vt:lpstr>
      <vt:lpstr>VPP earnings to the end of January 2021</vt:lpstr>
      <vt:lpstr>VPP response to record minimum demand</vt:lpstr>
      <vt:lpstr>Early consumer insights  social research objective and methodology</vt:lpstr>
      <vt:lpstr>Early consumer insights  social research interim findings</vt:lpstr>
      <vt:lpstr>MASS consultation</vt:lpstr>
      <vt:lpstr>Key takeaways</vt:lpstr>
      <vt:lpstr>Next steps</vt:lpstr>
      <vt:lpstr>Want to learn more? </vt:lpstr>
      <vt:lpstr>Questions?</vt:lpstr>
      <vt:lpstr>Break – 5 minutes </vt:lpstr>
      <vt:lpstr>Quarterly Energy Dynamics Q4 2020</vt:lpstr>
      <vt:lpstr>Electricity demand plunges in Q4</vt:lpstr>
      <vt:lpstr>Mixed results for wholesale electricity prices</vt:lpstr>
      <vt:lpstr>Q4 NEM emissions fall 7%</vt:lpstr>
      <vt:lpstr>Record high negative spot prices in SA &amp; VIC</vt:lpstr>
      <vt:lpstr>Electricity and gas prices diverge</vt:lpstr>
      <vt:lpstr>Questions on QED?</vt:lpstr>
      <vt:lpstr>Energy Education Program</vt:lpstr>
      <vt:lpstr>Electricity and gas market courses</vt:lpstr>
      <vt:lpstr>Instructor-led courses</vt:lpstr>
      <vt:lpstr>eLearning</vt:lpstr>
      <vt:lpstr>Webinars</vt:lpstr>
      <vt:lpstr>Other resources</vt:lpstr>
      <vt:lpstr>More information</vt:lpstr>
      <vt:lpstr>PowerPoint Presentation</vt:lpstr>
      <vt:lpstr>Looking ahead:  Consumer Engagement in 2021  </vt:lpstr>
      <vt:lpstr>Overview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Presentation Studio</dc:creator>
  <cp:lastModifiedBy>Marteena McKenzie</cp:lastModifiedBy>
  <cp:revision>20</cp:revision>
  <cp:lastPrinted>2018-09-30T23:58:57Z</cp:lastPrinted>
  <dcterms:created xsi:type="dcterms:W3CDTF">2017-07-26T01:37:19Z</dcterms:created>
  <dcterms:modified xsi:type="dcterms:W3CDTF">2021-02-18T04:34:50Z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0x0101009BE89D58CAF0934CA32A20BCFFD353DC006A892F1EADA45243BE081B459C8E0D98</vt:lpwstr>
  </property>
  <property fmtid="{D5CDD505-2E9C-101B-9397-08002B2CF9AE}" pid="3" name="_dlc_DocIdItemGuid">
    <vt:lpwstr>8a4ea947-5aa6-49a6-a088-87d56ad8edf1</vt:lpwstr>
  </property>
  <property fmtid="{D5CDD505-2E9C-101B-9397-08002B2CF9AE}" pid="4" name="AEMODocumentType">
    <vt:lpwstr>9;#Operational Record|859762f2-4462-42eb-9744-c955c7e2c540</vt:lpwstr>
  </property>
  <property fmtid="{D5CDD505-2E9C-101B-9397-08002B2CF9AE}" pid="5" name="AEMOKeywords">
    <vt:lpwstr/>
  </property>
</Properties>
</file>