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5"/>
  </p:sldMasterIdLst>
  <p:sldIdLst>
    <p:sldId id="256" r:id="rId6"/>
    <p:sldId id="316" r:id="rId7"/>
    <p:sldId id="301" r:id="rId8"/>
    <p:sldId id="259" r:id="rId9"/>
    <p:sldId id="336" r:id="rId10"/>
    <p:sldId id="449" r:id="rId11"/>
    <p:sldId id="451" r:id="rId12"/>
    <p:sldId id="317" r:id="rId13"/>
    <p:sldId id="281" r:id="rId14"/>
    <p:sldId id="296" r:id="rId15"/>
    <p:sldId id="420" r:id="rId16"/>
    <p:sldId id="447" r:id="rId17"/>
    <p:sldId id="394" r:id="rId18"/>
    <p:sldId id="395" r:id="rId19"/>
    <p:sldId id="450" r:id="rId20"/>
    <p:sldId id="421" r:id="rId21"/>
    <p:sldId id="422" r:id="rId22"/>
    <p:sldId id="423" r:id="rId23"/>
    <p:sldId id="424" r:id="rId24"/>
    <p:sldId id="374" r:id="rId25"/>
    <p:sldId id="452" r:id="rId26"/>
    <p:sldId id="453" r:id="rId27"/>
    <p:sldId id="454" r:id="rId28"/>
    <p:sldId id="456" r:id="rId29"/>
    <p:sldId id="457" r:id="rId30"/>
    <p:sldId id="458" r:id="rId31"/>
    <p:sldId id="460" r:id="rId32"/>
    <p:sldId id="461" r:id="rId33"/>
    <p:sldId id="462" r:id="rId34"/>
    <p:sldId id="463" r:id="rId35"/>
    <p:sldId id="308" r:id="rId36"/>
    <p:sldId id="310" r:id="rId37"/>
    <p:sldId id="284" r:id="rId38"/>
  </p:sldIdLst>
  <p:sldSz cx="10691813" cy="75596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ry Eisner" initials="GE" lastIdx="4" clrIdx="0">
    <p:extLst>
      <p:ext uri="{19B8F6BF-5375-455C-9EA6-DF929625EA0E}">
        <p15:presenceInfo xmlns:p15="http://schemas.microsoft.com/office/powerpoint/2012/main" userId="S-1-5-21-256186967-1468483519-2110688028-331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3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7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05A90067-2361-4840-83F8-CBD421F060F8}"/>
              </a:ext>
            </a:extLst>
          </p:cNvPr>
          <p:cNvGrpSpPr/>
          <p:nvPr userDrawn="1"/>
        </p:nvGrpSpPr>
        <p:grpSpPr>
          <a:xfrm>
            <a:off x="-2522553" y="5191458"/>
            <a:ext cx="13381761" cy="3156233"/>
            <a:chOff x="-2935513" y="4064389"/>
            <a:chExt cx="15659100" cy="3693368"/>
          </a:xfrm>
        </p:grpSpPr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DEBCA1C5-5795-4F26-B880-05CD7CA9A5B0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-2935513" y="4166205"/>
              <a:ext cx="11139999" cy="3591552"/>
            </a:xfrm>
            <a:custGeom>
              <a:avLst/>
              <a:gdLst>
                <a:gd name="T0" fmla="*/ 6807 w 8055"/>
                <a:gd name="T1" fmla="*/ 1082 h 2594"/>
                <a:gd name="T2" fmla="*/ 3279 w 8055"/>
                <a:gd name="T3" fmla="*/ 786 h 2594"/>
                <a:gd name="T4" fmla="*/ 1046 w 8055"/>
                <a:gd name="T5" fmla="*/ 5 h 2594"/>
                <a:gd name="T6" fmla="*/ 1063 w 8055"/>
                <a:gd name="T7" fmla="*/ 6 h 2594"/>
                <a:gd name="T8" fmla="*/ 0 w 8055"/>
                <a:gd name="T9" fmla="*/ 292 h 2594"/>
                <a:gd name="T10" fmla="*/ 1311 w 8055"/>
                <a:gd name="T11" fmla="*/ 482 h 2594"/>
                <a:gd name="T12" fmla="*/ 3231 w 8055"/>
                <a:gd name="T13" fmla="*/ 1898 h 2594"/>
                <a:gd name="T14" fmla="*/ 5831 w 8055"/>
                <a:gd name="T15" fmla="*/ 1722 h 2594"/>
                <a:gd name="T16" fmla="*/ 8055 w 8055"/>
                <a:gd name="T17" fmla="*/ 1346 h 2594"/>
                <a:gd name="T18" fmla="*/ 8055 w 8055"/>
                <a:gd name="T19" fmla="*/ 1098 h 2594"/>
                <a:gd name="T20" fmla="*/ 6807 w 8055"/>
                <a:gd name="T21" fmla="*/ 1082 h 2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55" h="2594">
                  <a:moveTo>
                    <a:pt x="6807" y="1082"/>
                  </a:moveTo>
                  <a:cubicBezTo>
                    <a:pt x="5911" y="1330"/>
                    <a:pt x="4872" y="1860"/>
                    <a:pt x="3279" y="786"/>
                  </a:cubicBezTo>
                  <a:cubicBezTo>
                    <a:pt x="2364" y="169"/>
                    <a:pt x="1673" y="0"/>
                    <a:pt x="1046" y="5"/>
                  </a:cubicBezTo>
                  <a:cubicBezTo>
                    <a:pt x="1057" y="6"/>
                    <a:pt x="1063" y="6"/>
                    <a:pt x="1063" y="6"/>
                  </a:cubicBezTo>
                  <a:cubicBezTo>
                    <a:pt x="1063" y="6"/>
                    <a:pt x="530" y="57"/>
                    <a:pt x="0" y="292"/>
                  </a:cubicBezTo>
                  <a:cubicBezTo>
                    <a:pt x="399" y="260"/>
                    <a:pt x="917" y="274"/>
                    <a:pt x="1311" y="482"/>
                  </a:cubicBezTo>
                  <a:cubicBezTo>
                    <a:pt x="2055" y="874"/>
                    <a:pt x="2783" y="1610"/>
                    <a:pt x="3231" y="1898"/>
                  </a:cubicBezTo>
                  <a:cubicBezTo>
                    <a:pt x="3598" y="2134"/>
                    <a:pt x="4463" y="2594"/>
                    <a:pt x="5831" y="1722"/>
                  </a:cubicBezTo>
                  <a:cubicBezTo>
                    <a:pt x="7199" y="850"/>
                    <a:pt x="8055" y="1346"/>
                    <a:pt x="8055" y="1346"/>
                  </a:cubicBezTo>
                  <a:cubicBezTo>
                    <a:pt x="8055" y="1098"/>
                    <a:pt x="8055" y="1098"/>
                    <a:pt x="8055" y="1098"/>
                  </a:cubicBezTo>
                  <a:cubicBezTo>
                    <a:pt x="8055" y="1098"/>
                    <a:pt x="7703" y="834"/>
                    <a:pt x="6807" y="1082"/>
                  </a:cubicBezTo>
                  <a:close/>
                </a:path>
              </a:pathLst>
            </a:custGeom>
            <a:gradFill flip="none" rotWithShape="1">
              <a:gsLst>
                <a:gs pos="17000">
                  <a:srgbClr val="360F3C">
                    <a:alpha val="70000"/>
                  </a:srgbClr>
                </a:gs>
                <a:gs pos="57000">
                  <a:srgbClr val="5C1C8C">
                    <a:alpha val="20000"/>
                  </a:srgbClr>
                </a:gs>
                <a:gs pos="94000">
                  <a:srgbClr val="C72032">
                    <a:alpha val="50000"/>
                  </a:srgbClr>
                </a:gs>
              </a:gsLst>
              <a:lin ang="10800000" scaled="1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F253B752-9D1D-46A8-B0EA-628BFC103A70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6738333" y="4064389"/>
              <a:ext cx="5985254" cy="2631276"/>
            </a:xfrm>
            <a:custGeom>
              <a:avLst/>
              <a:gdLst>
                <a:gd name="T0" fmla="*/ 2196 w 4328"/>
                <a:gd name="T1" fmla="*/ 1896 h 1900"/>
                <a:gd name="T2" fmla="*/ 2448 w 4328"/>
                <a:gd name="T3" fmla="*/ 992 h 1900"/>
                <a:gd name="T4" fmla="*/ 4328 w 4328"/>
                <a:gd name="T5" fmla="*/ 80 h 1900"/>
                <a:gd name="T6" fmla="*/ 1632 w 4328"/>
                <a:gd name="T7" fmla="*/ 420 h 1900"/>
                <a:gd name="T8" fmla="*/ 248 w 4328"/>
                <a:gd name="T9" fmla="*/ 1900 h 1900"/>
                <a:gd name="T10" fmla="*/ 2196 w 4328"/>
                <a:gd name="T11" fmla="*/ 1896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8" h="1900">
                  <a:moveTo>
                    <a:pt x="2196" y="1896"/>
                  </a:moveTo>
                  <a:cubicBezTo>
                    <a:pt x="2196" y="1896"/>
                    <a:pt x="2113" y="1475"/>
                    <a:pt x="2448" y="992"/>
                  </a:cubicBezTo>
                  <a:cubicBezTo>
                    <a:pt x="2992" y="208"/>
                    <a:pt x="4328" y="80"/>
                    <a:pt x="4328" y="80"/>
                  </a:cubicBezTo>
                  <a:cubicBezTo>
                    <a:pt x="4328" y="80"/>
                    <a:pt x="3161" y="0"/>
                    <a:pt x="1632" y="420"/>
                  </a:cubicBezTo>
                  <a:cubicBezTo>
                    <a:pt x="0" y="868"/>
                    <a:pt x="248" y="1900"/>
                    <a:pt x="248" y="1900"/>
                  </a:cubicBezTo>
                  <a:lnTo>
                    <a:pt x="2196" y="1896"/>
                  </a:lnTo>
                  <a:close/>
                </a:path>
              </a:pathLst>
            </a:custGeom>
            <a:gradFill flip="none" rotWithShape="1">
              <a:gsLst>
                <a:gs pos="37000">
                  <a:srgbClr val="D93B50">
                    <a:alpha val="50000"/>
                  </a:srgbClr>
                </a:gs>
                <a:gs pos="0">
                  <a:srgbClr val="C72032">
                    <a:alpha val="80000"/>
                  </a:srgbClr>
                </a:gs>
                <a:gs pos="95575">
                  <a:srgbClr val="5C1C8C">
                    <a:alpha val="35000"/>
                  </a:srgbClr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</p:grp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B9E9ED6-D0E9-4818-A55E-FEFC2F0CD672}"/>
              </a:ext>
            </a:extLst>
          </p:cNvPr>
          <p:cNvSpPr/>
          <p:nvPr userDrawn="1"/>
        </p:nvSpPr>
        <p:spPr>
          <a:xfrm>
            <a:off x="0" y="0"/>
            <a:ext cx="10691813" cy="7559675"/>
          </a:xfrm>
          <a:custGeom>
            <a:avLst/>
            <a:gdLst>
              <a:gd name="connsiteX0" fmla="*/ 263525 w 12192000"/>
              <a:gd name="connsiteY0" fmla="*/ 260350 h 6858000"/>
              <a:gd name="connsiteX1" fmla="*/ 263525 w 12192000"/>
              <a:gd name="connsiteY1" fmla="*/ 6597650 h 6858000"/>
              <a:gd name="connsiteX2" fmla="*/ 11928475 w 12192000"/>
              <a:gd name="connsiteY2" fmla="*/ 6597650 h 6858000"/>
              <a:gd name="connsiteX3" fmla="*/ 11928475 w 12192000"/>
              <a:gd name="connsiteY3" fmla="*/ 260350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63525" y="260350"/>
                </a:moveTo>
                <a:lnTo>
                  <a:pt x="263525" y="6597650"/>
                </a:lnTo>
                <a:lnTo>
                  <a:pt x="11928475" y="6597650"/>
                </a:lnTo>
                <a:lnTo>
                  <a:pt x="11928475" y="2603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9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7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utura Std Light"/>
              <a:ea typeface="+mn-ea"/>
              <a:cs typeface="+mn-cs"/>
              <a:sym typeface="Futura Std Ligh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559B4D-39E2-4A2E-8A5C-95726E785F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588" y="2591322"/>
            <a:ext cx="8018860" cy="2631887"/>
          </a:xfrm>
        </p:spPr>
        <p:txBody>
          <a:bodyPr anchor="b"/>
          <a:lstStyle>
            <a:lvl1pPr algn="l">
              <a:defRPr sz="5262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9AB51E-A732-4105-AAF9-C4C491281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588" y="5400902"/>
            <a:ext cx="8018860" cy="690490"/>
          </a:xfrm>
        </p:spPr>
        <p:txBody>
          <a:bodyPr>
            <a:normAutofit/>
          </a:bodyPr>
          <a:lstStyle>
            <a:lvl1pPr marL="0" indent="0" algn="l">
              <a:buNone/>
              <a:defRPr sz="2456">
                <a:solidFill>
                  <a:schemeClr val="bg1"/>
                </a:solidFill>
              </a:defRPr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216FF-48D2-43CC-A7A2-6B66955AF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1028" y="6868355"/>
            <a:ext cx="505220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C81F68-4976-451A-B2E9-79BCBD2F70CC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F4901-5DA8-4CDF-9DD6-0DFA0044C2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12197" y="6868355"/>
            <a:ext cx="1522449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B25E40E-9DF4-47B5-BAB8-388FDD99D59B}" type="datetimeFigureOut">
              <a:rPr lang="en-AU" smtClean="0"/>
              <a:pPr/>
              <a:t>16/11/2018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7B57D-1C5A-4936-973A-C09D58DAE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25940" y="6868355"/>
            <a:ext cx="4679868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DF909FA-3722-4F31-ACE2-78B291F153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657" y="834013"/>
            <a:ext cx="3024336" cy="99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04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6B70B14-71BF-4D10-B3DA-12193BF02EE1}"/>
              </a:ext>
            </a:extLst>
          </p:cNvPr>
          <p:cNvSpPr/>
          <p:nvPr userDrawn="1"/>
        </p:nvSpPr>
        <p:spPr>
          <a:xfrm>
            <a:off x="0" y="0"/>
            <a:ext cx="3451173" cy="7559675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579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A023EC-89BA-427F-B659-C9BA6F7C9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20" y="503978"/>
            <a:ext cx="2907626" cy="1460347"/>
          </a:xfrm>
        </p:spPr>
        <p:txBody>
          <a:bodyPr anchor="t" anchorCtr="0">
            <a:noAutofit/>
          </a:bodyPr>
          <a:lstStyle>
            <a:lvl1pPr>
              <a:defRPr sz="3859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789DB-5346-49A4-93BC-CE824ABD6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684793" y="503978"/>
            <a:ext cx="6774452" cy="6202505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7ED3C4-6241-480A-9C80-94FA28B6B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3620" y="3436577"/>
            <a:ext cx="2907626" cy="2035755"/>
          </a:xfrm>
        </p:spPr>
        <p:txBody>
          <a:bodyPr/>
          <a:lstStyle>
            <a:lvl1pPr marL="0" indent="0">
              <a:buNone/>
              <a:defRPr sz="2456">
                <a:solidFill>
                  <a:schemeClr val="bg1"/>
                </a:solidFill>
              </a:defRPr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BE93A-F35B-437B-B683-A13F8549B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16/11/2018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D30DB-3BC0-4933-B267-A5A1205AA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7EDBB3-96E6-4EEA-931F-DB7B9E145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897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B963A3D-4158-4862-80EF-B6397DC9CE90}"/>
              </a:ext>
            </a:extLst>
          </p:cNvPr>
          <p:cNvGrpSpPr/>
          <p:nvPr userDrawn="1"/>
        </p:nvGrpSpPr>
        <p:grpSpPr>
          <a:xfrm>
            <a:off x="-2080098" y="5309446"/>
            <a:ext cx="13381761" cy="3156233"/>
            <a:chOff x="-2935513" y="4064389"/>
            <a:chExt cx="15659100" cy="3693368"/>
          </a:xfrm>
        </p:grpSpPr>
        <p:sp>
          <p:nvSpPr>
            <p:cNvPr id="6" name="Freeform 15">
              <a:extLst>
                <a:ext uri="{FF2B5EF4-FFF2-40B4-BE49-F238E27FC236}">
                  <a16:creationId xmlns:a16="http://schemas.microsoft.com/office/drawing/2014/main" id="{847E1A0B-CD25-493E-BBD2-63F153442D8D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-2935513" y="4166205"/>
              <a:ext cx="11139999" cy="3591552"/>
            </a:xfrm>
            <a:custGeom>
              <a:avLst/>
              <a:gdLst>
                <a:gd name="T0" fmla="*/ 6807 w 8055"/>
                <a:gd name="T1" fmla="*/ 1082 h 2594"/>
                <a:gd name="T2" fmla="*/ 3279 w 8055"/>
                <a:gd name="T3" fmla="*/ 786 h 2594"/>
                <a:gd name="T4" fmla="*/ 1046 w 8055"/>
                <a:gd name="T5" fmla="*/ 5 h 2594"/>
                <a:gd name="T6" fmla="*/ 1063 w 8055"/>
                <a:gd name="T7" fmla="*/ 6 h 2594"/>
                <a:gd name="T8" fmla="*/ 0 w 8055"/>
                <a:gd name="T9" fmla="*/ 292 h 2594"/>
                <a:gd name="T10" fmla="*/ 1311 w 8055"/>
                <a:gd name="T11" fmla="*/ 482 h 2594"/>
                <a:gd name="T12" fmla="*/ 3231 w 8055"/>
                <a:gd name="T13" fmla="*/ 1898 h 2594"/>
                <a:gd name="T14" fmla="*/ 5831 w 8055"/>
                <a:gd name="T15" fmla="*/ 1722 h 2594"/>
                <a:gd name="T16" fmla="*/ 8055 w 8055"/>
                <a:gd name="T17" fmla="*/ 1346 h 2594"/>
                <a:gd name="T18" fmla="*/ 8055 w 8055"/>
                <a:gd name="T19" fmla="*/ 1098 h 2594"/>
                <a:gd name="T20" fmla="*/ 6807 w 8055"/>
                <a:gd name="T21" fmla="*/ 1082 h 2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55" h="2594">
                  <a:moveTo>
                    <a:pt x="6807" y="1082"/>
                  </a:moveTo>
                  <a:cubicBezTo>
                    <a:pt x="5911" y="1330"/>
                    <a:pt x="4872" y="1860"/>
                    <a:pt x="3279" y="786"/>
                  </a:cubicBezTo>
                  <a:cubicBezTo>
                    <a:pt x="2364" y="169"/>
                    <a:pt x="1673" y="0"/>
                    <a:pt x="1046" y="5"/>
                  </a:cubicBezTo>
                  <a:cubicBezTo>
                    <a:pt x="1057" y="6"/>
                    <a:pt x="1063" y="6"/>
                    <a:pt x="1063" y="6"/>
                  </a:cubicBezTo>
                  <a:cubicBezTo>
                    <a:pt x="1063" y="6"/>
                    <a:pt x="530" y="57"/>
                    <a:pt x="0" y="292"/>
                  </a:cubicBezTo>
                  <a:cubicBezTo>
                    <a:pt x="399" y="260"/>
                    <a:pt x="917" y="274"/>
                    <a:pt x="1311" y="482"/>
                  </a:cubicBezTo>
                  <a:cubicBezTo>
                    <a:pt x="2055" y="874"/>
                    <a:pt x="2783" y="1610"/>
                    <a:pt x="3231" y="1898"/>
                  </a:cubicBezTo>
                  <a:cubicBezTo>
                    <a:pt x="3598" y="2134"/>
                    <a:pt x="4463" y="2594"/>
                    <a:pt x="5831" y="1722"/>
                  </a:cubicBezTo>
                  <a:cubicBezTo>
                    <a:pt x="7199" y="850"/>
                    <a:pt x="8055" y="1346"/>
                    <a:pt x="8055" y="1346"/>
                  </a:cubicBezTo>
                  <a:cubicBezTo>
                    <a:pt x="8055" y="1098"/>
                    <a:pt x="8055" y="1098"/>
                    <a:pt x="8055" y="1098"/>
                  </a:cubicBezTo>
                  <a:cubicBezTo>
                    <a:pt x="8055" y="1098"/>
                    <a:pt x="7703" y="834"/>
                    <a:pt x="6807" y="1082"/>
                  </a:cubicBezTo>
                  <a:close/>
                </a:path>
              </a:pathLst>
            </a:custGeom>
            <a:gradFill flip="none" rotWithShape="1">
              <a:gsLst>
                <a:gs pos="17000">
                  <a:srgbClr val="360F3C">
                    <a:alpha val="70000"/>
                  </a:srgbClr>
                </a:gs>
                <a:gs pos="57000">
                  <a:srgbClr val="5C1C8C">
                    <a:alpha val="20000"/>
                  </a:srgbClr>
                </a:gs>
                <a:gs pos="94000">
                  <a:srgbClr val="C72032">
                    <a:alpha val="50000"/>
                  </a:srgbClr>
                </a:gs>
              </a:gsLst>
              <a:lin ang="10800000" scaled="1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5E2C415D-48A1-4209-A679-82D52AD61504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6738333" y="4064389"/>
              <a:ext cx="5985254" cy="2631276"/>
            </a:xfrm>
            <a:custGeom>
              <a:avLst/>
              <a:gdLst>
                <a:gd name="T0" fmla="*/ 2196 w 4328"/>
                <a:gd name="T1" fmla="*/ 1896 h 1900"/>
                <a:gd name="T2" fmla="*/ 2448 w 4328"/>
                <a:gd name="T3" fmla="*/ 992 h 1900"/>
                <a:gd name="T4" fmla="*/ 4328 w 4328"/>
                <a:gd name="T5" fmla="*/ 80 h 1900"/>
                <a:gd name="T6" fmla="*/ 1632 w 4328"/>
                <a:gd name="T7" fmla="*/ 420 h 1900"/>
                <a:gd name="T8" fmla="*/ 248 w 4328"/>
                <a:gd name="T9" fmla="*/ 1900 h 1900"/>
                <a:gd name="T10" fmla="*/ 2196 w 4328"/>
                <a:gd name="T11" fmla="*/ 1896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8" h="1900">
                  <a:moveTo>
                    <a:pt x="2196" y="1896"/>
                  </a:moveTo>
                  <a:cubicBezTo>
                    <a:pt x="2196" y="1896"/>
                    <a:pt x="2113" y="1475"/>
                    <a:pt x="2448" y="992"/>
                  </a:cubicBezTo>
                  <a:cubicBezTo>
                    <a:pt x="2992" y="208"/>
                    <a:pt x="4328" y="80"/>
                    <a:pt x="4328" y="80"/>
                  </a:cubicBezTo>
                  <a:cubicBezTo>
                    <a:pt x="4328" y="80"/>
                    <a:pt x="3161" y="0"/>
                    <a:pt x="1632" y="420"/>
                  </a:cubicBezTo>
                  <a:cubicBezTo>
                    <a:pt x="0" y="868"/>
                    <a:pt x="248" y="1900"/>
                    <a:pt x="248" y="1900"/>
                  </a:cubicBezTo>
                  <a:lnTo>
                    <a:pt x="2196" y="1896"/>
                  </a:lnTo>
                  <a:close/>
                </a:path>
              </a:pathLst>
            </a:custGeom>
            <a:gradFill flip="none" rotWithShape="1">
              <a:gsLst>
                <a:gs pos="37000">
                  <a:srgbClr val="D93B50">
                    <a:alpha val="50000"/>
                  </a:srgbClr>
                </a:gs>
                <a:gs pos="0">
                  <a:srgbClr val="C72032">
                    <a:alpha val="80000"/>
                  </a:srgbClr>
                </a:gs>
                <a:gs pos="95575">
                  <a:srgbClr val="5C1C8C">
                    <a:alpha val="35000"/>
                  </a:srgbClr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D2C647D8-C790-464F-B73C-E653BB9133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138" y="3080572"/>
            <a:ext cx="4245537" cy="139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50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CABBF1-340C-406B-8C6D-79AE564C0DDF}"/>
              </a:ext>
            </a:extLst>
          </p:cNvPr>
          <p:cNvSpPr/>
          <p:nvPr userDrawn="1"/>
        </p:nvSpPr>
        <p:spPr>
          <a:xfrm>
            <a:off x="0" y="0"/>
            <a:ext cx="3451173" cy="7559675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579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B8A512-F5E2-4729-A3C7-D3CBFFA8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20" y="503978"/>
            <a:ext cx="2907626" cy="1460347"/>
          </a:xfrm>
        </p:spPr>
        <p:txBody>
          <a:bodyPr anchor="t" anchorCtr="0">
            <a:noAutofit/>
          </a:bodyPr>
          <a:lstStyle>
            <a:lvl1pPr>
              <a:defRPr sz="3859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08899-091A-4986-B914-D309D649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16/11/2018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5479A-D9D2-45B0-9A87-66C743FA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2F7D9-6D72-472F-9761-03996650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6966F1C-22DB-47A8-8E30-240A14932D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86400" y="503237"/>
            <a:ext cx="6775200" cy="6202800"/>
          </a:xfrm>
        </p:spPr>
        <p:txBody>
          <a:bodyPr/>
          <a:lstStyle>
            <a:lvl1pPr marL="360363" indent="-360363">
              <a:buFont typeface="+mj-lt"/>
              <a:buAutoNum type="arabicPeriod"/>
              <a:defRPr/>
            </a:lvl1pPr>
            <a:lvl2pPr marL="858165" indent="-457200">
              <a:buFont typeface="+mj-lt"/>
              <a:buAutoNum type="arabicPeriod"/>
              <a:defRPr/>
            </a:lvl2pPr>
            <a:lvl3pPr marL="1144829" indent="-342900">
              <a:buFont typeface="+mj-lt"/>
              <a:buAutoNum type="arabicPeriod"/>
              <a:defRPr/>
            </a:lvl3pPr>
            <a:lvl4pPr marL="1545793" indent="-342900">
              <a:buFont typeface="+mj-lt"/>
              <a:buAutoNum type="arabicPeriod"/>
              <a:defRPr/>
            </a:lvl4pPr>
            <a:lvl5pPr marL="1946758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1345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78D73-741E-4A3A-B8C4-124CE6BAC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DF620-32AE-46C9-9F22-DDE369B50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A0033-3118-46E0-9F01-3652AE36E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16/11/2018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995D5-0AEB-4D1D-8A60-9100F1F04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5ED6E-F140-4083-9570-EFDF8AAE9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46279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07475-FEE0-40F3-B487-DB82C280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6FD0D-B4CE-41F4-9879-E575CB28F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bg1"/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DB86D-BED8-4F4E-A228-4A9502398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B25E40E-9DF4-47B5-BAB8-388FDD99D59B}" type="datetimeFigureOut">
              <a:rPr lang="en-AU" smtClean="0"/>
              <a:pPr/>
              <a:t>16/11/2018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C2DBD-604C-465E-B9D8-B4B22647C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5CE2D-E898-480E-8C7D-50D7E3781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C81F68-4976-451A-B2E9-79BCBD2F70CC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7096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775BD-C264-4D14-9F9C-5E355E615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0E30A-9FDC-436A-82DC-AF6B205EB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6547" y="2012414"/>
            <a:ext cx="5048093" cy="4796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E30723-81C3-4A18-9021-A93A3C56F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5049240" cy="4796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43672F-28FD-447E-B5A2-6040CEC9D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16/11/2018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E0952-34FB-4217-8FBC-774BE000F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122B44-2702-4DE0-8F4B-297ACA78C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5438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346C0-76B2-4261-BBDE-BA8E98953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07" y="150797"/>
            <a:ext cx="7895736" cy="13095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F9673-06A6-4883-87B9-AEFCC485B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5208" y="1853171"/>
            <a:ext cx="5054385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ECD162-0697-49BE-8899-05FCFB715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5208" y="2761381"/>
            <a:ext cx="5054385" cy="4061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9E6007-785B-41D0-B932-2B4BFF0737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5054407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5DF337-0335-4780-B1BA-0BBD0A42EA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5054407" cy="4061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D2C4F8-CFFF-463C-BEA7-03012D7F8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16/11/2018</a:t>
            </a:fld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F5B21B-D917-4C2D-A86B-12BB20BCD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D006EB-F623-4403-A677-A9921610C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6557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57A25-6280-4D1F-8222-2DE5D168B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5B11E6-D675-4EEF-978E-E38783196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16/11/2018</a:t>
            </a:fld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5CDF87-D029-4429-9F21-882389F5C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0BC53C-4C4B-4FB5-B43A-F9255C94B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57413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ABD13F-814C-4D3A-8EB6-2F0288292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16/11/2018</a:t>
            </a:fld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DB036C-D370-4FDE-B942-8258769CE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CCFD27-C193-40B6-BAF5-5C073FCA2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813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CABBF1-340C-406B-8C6D-79AE564C0DDF}"/>
              </a:ext>
            </a:extLst>
          </p:cNvPr>
          <p:cNvSpPr/>
          <p:nvPr userDrawn="1"/>
        </p:nvSpPr>
        <p:spPr>
          <a:xfrm>
            <a:off x="0" y="0"/>
            <a:ext cx="3451173" cy="7559675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579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B8A512-F5E2-4729-A3C7-D3CBFFA8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20" y="503978"/>
            <a:ext cx="2907626" cy="1460347"/>
          </a:xfrm>
        </p:spPr>
        <p:txBody>
          <a:bodyPr anchor="t" anchorCtr="0">
            <a:noAutofit/>
          </a:bodyPr>
          <a:lstStyle>
            <a:lvl1pPr>
              <a:defRPr sz="3859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116F7-0AE7-40B0-9C9D-0F9CBF82D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4793" y="503978"/>
            <a:ext cx="6774452" cy="6202505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46DFC6-B1F9-4548-AD13-D6EEFAE6D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3620" y="3436577"/>
            <a:ext cx="2907626" cy="2035755"/>
          </a:xfrm>
        </p:spPr>
        <p:txBody>
          <a:bodyPr>
            <a:normAutofit/>
          </a:bodyPr>
          <a:lstStyle>
            <a:lvl1pPr marL="0" indent="0">
              <a:buNone/>
              <a:defRPr sz="2456">
                <a:solidFill>
                  <a:schemeClr val="bg1"/>
                </a:solidFill>
              </a:defRPr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08899-091A-4986-B914-D309D649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16/11/2018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5479A-D9D2-45B0-9A87-66C743FA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2F7D9-6D72-472F-9761-03996650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3536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4AA570C-1BBC-4CDB-A506-E6982C6B7BDD}"/>
              </a:ext>
            </a:extLst>
          </p:cNvPr>
          <p:cNvSpPr/>
          <p:nvPr userDrawn="1"/>
        </p:nvSpPr>
        <p:spPr>
          <a:xfrm>
            <a:off x="0" y="0"/>
            <a:ext cx="10691813" cy="1461188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184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13FF67-1633-4DD4-99C9-C98EEFE70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7" y="150494"/>
            <a:ext cx="7894138" cy="131069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D0BBB1-D145-40B9-81B9-93197AFAA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546" y="2012414"/>
            <a:ext cx="10255425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2B31C-A208-4978-9A1D-EA4662D26B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27920" y="7006699"/>
            <a:ext cx="152244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5E40E-9DF4-47B5-BAB8-388FDD99D59B}" type="datetimeFigureOut">
              <a:rPr lang="en-AU" smtClean="0"/>
              <a:t>16/11/2018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C266F-310A-4449-8A29-6F1ACA0C6C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467986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EF9F2-B7AF-45F0-96E3-4AB78790C4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56751" y="7006699"/>
            <a:ext cx="5052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749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9" r:id="rId11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aemo.com.au/Electricity/National-Electricity-Market-NEM/Five-Minute-Settlemen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81ED5-F6FA-4769-B786-76B872A1C0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0624" y="835674"/>
            <a:ext cx="9866376" cy="2631887"/>
          </a:xfrm>
        </p:spPr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5MS Systems Working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F767D6-CA30-4825-9F9F-D537B00C22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1852" y="3913632"/>
            <a:ext cx="8018860" cy="3246121"/>
          </a:xfrm>
        </p:spPr>
        <p:txBody>
          <a:bodyPr>
            <a:normAutofit fontScale="85000" lnSpcReduction="20000"/>
          </a:bodyPr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SWG#4 - Wednesday, 21</a:t>
            </a:r>
            <a:r>
              <a:rPr lang="en-AU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 November 2018</a:t>
            </a: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AEMO Offices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Level 9, 99 Gawler Place, Adelaide</a:t>
            </a: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Level 10, 10 Eagle Street, Brisbane</a:t>
            </a: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Level 22, 530 Collins Street, Melbourne</a:t>
            </a:r>
          </a:p>
          <a:p>
            <a:r>
              <a:rPr lang="en-AU" strike="sngStrike" dirty="0">
                <a:latin typeface="Arial" panose="020B0604020202020204" pitchFamily="34" charset="0"/>
                <a:cs typeface="Arial" panose="020B0604020202020204" pitchFamily="34" charset="0"/>
              </a:rPr>
              <a:t>Level 2, 20 Bond Street, Sydney</a:t>
            </a: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DIAL IN: 02 9037 0069   ACCESS CODE: </a:t>
            </a:r>
            <a:r>
              <a:rPr lang="en-AU" b="1" dirty="0"/>
              <a:t>571-647-702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065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B6390-26BD-4E64-90C7-D69C0A45D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System Workstream – Settlement and Operations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3191F54-A712-4BBC-AD8E-8AA7212DA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2012414"/>
            <a:ext cx="10255425" cy="4796544"/>
          </a:xfrm>
        </p:spPr>
        <p:txBody>
          <a:bodyPr>
            <a:normAutofit fontScale="92500" lnSpcReduction="10000"/>
          </a:bodyPr>
          <a:lstStyle/>
          <a:p>
            <a:r>
              <a:rPr lang="en-AU" dirty="0"/>
              <a:t>Planned dates are subject to PWG consultation progress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Changes:</a:t>
            </a:r>
          </a:p>
          <a:p>
            <a:pPr lvl="1"/>
            <a:r>
              <a:rPr lang="en-AU" dirty="0"/>
              <a:t>Populated dates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8D85A20-AE09-4F59-AF84-C2645C262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56751" y="7006699"/>
            <a:ext cx="505220" cy="402483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C81F68-4976-451A-B2E9-79BCBD2F70CC}" type="slidenum">
              <a:rPr kumimoji="0" lang="en-AU" sz="1052" b="0" i="0" u="none" strike="noStrike" kern="1200" cap="none" spc="0" normalizeH="0" baseline="0" noProof="0" smtClean="0">
                <a:ln>
                  <a:noFill/>
                </a:ln>
                <a:solidFill>
                  <a:srgbClr val="222324">
                    <a:tint val="75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AU" sz="1052" b="0" i="0" u="none" strike="noStrike" kern="1200" cap="none" spc="0" normalizeH="0" baseline="0" noProof="0" dirty="0">
              <a:ln>
                <a:noFill/>
              </a:ln>
              <a:solidFill>
                <a:srgbClr val="222324">
                  <a:tint val="75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0DB25CC-700B-4848-A7D6-5DDE0E1C0D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00003"/>
            <a:ext cx="10691813" cy="337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226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89DB2-7FBA-4766-909B-5155964B4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Matters for Discussion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F61616-11FF-4493-ABFE-31CA10232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Hamish McNeish</a:t>
            </a:r>
          </a:p>
        </p:txBody>
      </p:sp>
    </p:spTree>
    <p:extLst>
      <p:ext uri="{BB962C8B-B14F-4D97-AF65-F5344CB8AC3E}">
        <p14:creationId xmlns:p14="http://schemas.microsoft.com/office/powerpoint/2010/main" val="4079681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89DB2-7FBA-4766-909B-5155964B4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Debrief on metering focus group (12 Nov 2018)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F61616-11FF-4493-ABFE-31CA10232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Hamish McNeish</a:t>
            </a:r>
          </a:p>
        </p:txBody>
      </p:sp>
    </p:spTree>
    <p:extLst>
      <p:ext uri="{BB962C8B-B14F-4D97-AF65-F5344CB8AC3E}">
        <p14:creationId xmlns:p14="http://schemas.microsoft.com/office/powerpoint/2010/main" val="3190120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EE203-CFF3-4E25-A920-E2CC01FA7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6" y="109854"/>
            <a:ext cx="9242253" cy="1310695"/>
          </a:xfrm>
        </p:spPr>
        <p:txBody>
          <a:bodyPr>
            <a:normAutofit/>
          </a:bodyPr>
          <a:lstStyle/>
          <a:p>
            <a:r>
              <a:rPr lang="en-AU" dirty="0"/>
              <a:t>Topics discussed at the workshop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AB390E-EF5F-4348-961D-A43970085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13</a:t>
            </a:fld>
            <a:endParaRPr lang="en-AU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CB007F-DDCB-4F3F-A52E-77E8DD401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000" dirty="0"/>
              <a:t>AEMO’s program for transitioning to 5 and 15-minute meter data</a:t>
            </a:r>
          </a:p>
          <a:p>
            <a:r>
              <a:rPr lang="en-AU" sz="2000" dirty="0"/>
              <a:t>Metering Package #1 Consultation Topics</a:t>
            </a:r>
          </a:p>
          <a:p>
            <a:pPr lvl="1"/>
            <a:r>
              <a:rPr lang="en-AU" sz="2000" dirty="0"/>
              <a:t>Profiling methods for converting 15 and 30-minute reads to 5-minute resolution</a:t>
            </a:r>
          </a:p>
          <a:p>
            <a:pPr lvl="2"/>
            <a:r>
              <a:rPr lang="en-AU" sz="2000" dirty="0"/>
              <a:t>Non-controlled loads</a:t>
            </a:r>
          </a:p>
          <a:p>
            <a:pPr lvl="2"/>
            <a:r>
              <a:rPr lang="en-AU" sz="2000" dirty="0"/>
              <a:t>Controlled sample meters</a:t>
            </a:r>
          </a:p>
          <a:p>
            <a:pPr lvl="1"/>
            <a:r>
              <a:rPr lang="en-AU" sz="2000" dirty="0"/>
              <a:t>Alignment to B2B processes</a:t>
            </a:r>
          </a:p>
          <a:p>
            <a:pPr lvl="2"/>
            <a:r>
              <a:rPr lang="en-AU" sz="2000" dirty="0"/>
              <a:t>Register level meter data</a:t>
            </a:r>
          </a:p>
          <a:p>
            <a:pPr lvl="2"/>
            <a:r>
              <a:rPr lang="en-AU" sz="2000" dirty="0"/>
              <a:t>Non-energy meter data</a:t>
            </a:r>
          </a:p>
          <a:p>
            <a:r>
              <a:rPr lang="en-AU" sz="2000" dirty="0"/>
              <a:t>File size and communications capability</a:t>
            </a:r>
          </a:p>
          <a:p>
            <a:r>
              <a:rPr lang="en-AU" sz="2000" dirty="0"/>
              <a:t>Potential removal of various RM reports</a:t>
            </a:r>
          </a:p>
        </p:txBody>
      </p:sp>
    </p:spTree>
    <p:extLst>
      <p:ext uri="{BB962C8B-B14F-4D97-AF65-F5344CB8AC3E}">
        <p14:creationId xmlns:p14="http://schemas.microsoft.com/office/powerpoint/2010/main" val="4007559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4FA6F-12B6-4AC5-B8CC-AF1A0F84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Topic Outcomes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899B0-5BD1-4D0C-B306-A3D51C153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14</a:t>
            </a:fld>
            <a:endParaRPr lang="en-AU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36FAE8A-C7DF-403E-BA2F-E880714B0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793645"/>
              </p:ext>
            </p:extLst>
          </p:nvPr>
        </p:nvGraphicFramePr>
        <p:xfrm>
          <a:off x="158042" y="1642003"/>
          <a:ext cx="10375728" cy="5618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787">
                  <a:extLst>
                    <a:ext uri="{9D8B030D-6E8A-4147-A177-3AD203B41FA5}">
                      <a16:colId xmlns:a16="http://schemas.microsoft.com/office/drawing/2014/main" val="2472402833"/>
                    </a:ext>
                  </a:extLst>
                </a:gridCol>
                <a:gridCol w="2318657">
                  <a:extLst>
                    <a:ext uri="{9D8B030D-6E8A-4147-A177-3AD203B41FA5}">
                      <a16:colId xmlns:a16="http://schemas.microsoft.com/office/drawing/2014/main" val="1903994310"/>
                    </a:ext>
                  </a:extLst>
                </a:gridCol>
                <a:gridCol w="1817914">
                  <a:extLst>
                    <a:ext uri="{9D8B030D-6E8A-4147-A177-3AD203B41FA5}">
                      <a16:colId xmlns:a16="http://schemas.microsoft.com/office/drawing/2014/main" val="3831525920"/>
                    </a:ext>
                  </a:extLst>
                </a:gridCol>
                <a:gridCol w="2177143">
                  <a:extLst>
                    <a:ext uri="{9D8B030D-6E8A-4147-A177-3AD203B41FA5}">
                      <a16:colId xmlns:a16="http://schemas.microsoft.com/office/drawing/2014/main" val="1098028340"/>
                    </a:ext>
                  </a:extLst>
                </a:gridCol>
                <a:gridCol w="1508152">
                  <a:extLst>
                    <a:ext uri="{9D8B030D-6E8A-4147-A177-3AD203B41FA5}">
                      <a16:colId xmlns:a16="http://schemas.microsoft.com/office/drawing/2014/main" val="4022500107"/>
                    </a:ext>
                  </a:extLst>
                </a:gridCol>
                <a:gridCol w="1362075">
                  <a:extLst>
                    <a:ext uri="{9D8B030D-6E8A-4147-A177-3AD203B41FA5}">
                      <a16:colId xmlns:a16="http://schemas.microsoft.com/office/drawing/2014/main" val="840304925"/>
                    </a:ext>
                  </a:extLst>
                </a:gridCol>
              </a:tblGrid>
              <a:tr h="511898">
                <a:tc>
                  <a:txBody>
                    <a:bodyPr/>
                    <a:lstStyle/>
                    <a:p>
                      <a:r>
                        <a:rPr lang="en-AU" sz="15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AEMO 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Outstanding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Next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276858"/>
                  </a:ext>
                </a:extLst>
              </a:tr>
              <a:tr h="5106869">
                <a:tc>
                  <a:txBody>
                    <a:bodyPr/>
                    <a:lstStyle/>
                    <a:p>
                      <a:r>
                        <a:rPr lang="en-AU" sz="1500" dirty="0"/>
                        <a:t>Transition to one meter data file format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b="1" dirty="0"/>
                        <a:t>1 November 2020</a:t>
                      </a:r>
                    </a:p>
                    <a:p>
                      <a:r>
                        <a:rPr lang="en-AU" sz="1500" dirty="0"/>
                        <a:t>AEMO begins to accept MDFF files.</a:t>
                      </a:r>
                    </a:p>
                    <a:p>
                      <a:r>
                        <a:rPr lang="en-AU" sz="1500" b="1" dirty="0"/>
                        <a:t>1 November 2020 to 30 June 2021 </a:t>
                      </a:r>
                    </a:p>
                    <a:p>
                      <a:r>
                        <a:rPr lang="en-AU" sz="1500" dirty="0"/>
                        <a:t>5 and 15 minute reads received by AEMO will be aggregated by AEMO to 30 minutes to support 30 minute settlements.</a:t>
                      </a:r>
                    </a:p>
                    <a:p>
                      <a:r>
                        <a:rPr lang="en-AU" sz="1500" b="1" dirty="0"/>
                        <a:t>1 July 2021 </a:t>
                      </a:r>
                    </a:p>
                    <a:p>
                      <a:r>
                        <a:rPr lang="en-AU" sz="1500" dirty="0"/>
                        <a:t>AEMO will profile received 15 and 30 minute reads to 5 minute resolution for settlement.</a:t>
                      </a:r>
                    </a:p>
                    <a:p>
                      <a:r>
                        <a:rPr lang="en-AU" sz="1500" b="1" dirty="0"/>
                        <a:t>1 July 2022</a:t>
                      </a:r>
                    </a:p>
                    <a:p>
                      <a:r>
                        <a:rPr lang="en-AU" sz="1500" dirty="0"/>
                        <a:t>AEMO will stop accepting new MDMF interval reads.</a:t>
                      </a:r>
                    </a:p>
                    <a:p>
                      <a:r>
                        <a:rPr lang="en-AU" sz="1500" dirty="0"/>
                        <a:t>AEMO will continue to accept MDMF basic meter reads.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Potential value in having a 6mth transition window, for MDFF interval reads, between 1 July 2021 and 31 Dec 2021.</a:t>
                      </a:r>
                    </a:p>
                    <a:p>
                      <a:endParaRPr lang="en-AU" sz="1500" dirty="0"/>
                    </a:p>
                    <a:p>
                      <a:r>
                        <a:rPr lang="en-AU" sz="1500" dirty="0"/>
                        <a:t>Origin suggested that they will be requiring MDPs to not send 5min meter reads until commencement date, resulting in MDPs having to aggregate the reads until 1 July 2021.</a:t>
                      </a:r>
                    </a:p>
                    <a:p>
                      <a:endParaRPr lang="en-A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500" dirty="0"/>
                        <a:t>Participants to provide additional information regarding issues associated with transitioning to MDFF for Basic meter reads.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500" dirty="0"/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500" dirty="0"/>
                        <a:t>Participants to provide disadvantages and advantages on having a ‘soft start’ commencement date.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500" dirty="0"/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500" dirty="0"/>
                        <a:t>AEMO and participants to consider what scenarios would lead to the decommissioning of MDMF. E.g. what level of interval meter penetration would need to occur.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Actions to be completed and shared.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500" dirty="0"/>
                        <a:t>Agreement that transitioning to MDFF for interval meter data makes sense.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500" dirty="0"/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500" dirty="0"/>
                        <a:t>Ongoing sentiment that moving to MDFF for Basic meter reads added no value and should not be pursued.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558363"/>
                  </a:ext>
                </a:extLst>
              </a:tr>
            </a:tbl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1846FFC-397C-4F3F-B886-86CB51C1DC9B}"/>
              </a:ext>
            </a:extLst>
          </p:cNvPr>
          <p:cNvSpPr txBox="1">
            <a:spLocks/>
          </p:cNvSpPr>
          <p:nvPr/>
        </p:nvSpPr>
        <p:spPr>
          <a:xfrm>
            <a:off x="10109151" y="7159099"/>
            <a:ext cx="5052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C81F68-4976-451A-B2E9-79BCBD2F70CC}" type="slidenum">
              <a:rPr lang="en-AU" smtClean="0"/>
              <a:pPr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67818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4FA6F-12B6-4AC5-B8CC-AF1A0F84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Topic Outcomes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899B0-5BD1-4D0C-B306-A3D51C153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15</a:t>
            </a:fld>
            <a:endParaRPr lang="en-AU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36FAE8A-C7DF-403E-BA2F-E880714B0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439831"/>
              </p:ext>
            </p:extLst>
          </p:nvPr>
        </p:nvGraphicFramePr>
        <p:xfrm>
          <a:off x="158042" y="1642003"/>
          <a:ext cx="10375728" cy="5767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787">
                  <a:extLst>
                    <a:ext uri="{9D8B030D-6E8A-4147-A177-3AD203B41FA5}">
                      <a16:colId xmlns:a16="http://schemas.microsoft.com/office/drawing/2014/main" val="2472402833"/>
                    </a:ext>
                  </a:extLst>
                </a:gridCol>
                <a:gridCol w="2318657">
                  <a:extLst>
                    <a:ext uri="{9D8B030D-6E8A-4147-A177-3AD203B41FA5}">
                      <a16:colId xmlns:a16="http://schemas.microsoft.com/office/drawing/2014/main" val="190399431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831525920"/>
                    </a:ext>
                  </a:extLst>
                </a:gridCol>
                <a:gridCol w="1937657">
                  <a:extLst>
                    <a:ext uri="{9D8B030D-6E8A-4147-A177-3AD203B41FA5}">
                      <a16:colId xmlns:a16="http://schemas.microsoft.com/office/drawing/2014/main" val="1098028340"/>
                    </a:ext>
                  </a:extLst>
                </a:gridCol>
                <a:gridCol w="1349828">
                  <a:extLst>
                    <a:ext uri="{9D8B030D-6E8A-4147-A177-3AD203B41FA5}">
                      <a16:colId xmlns:a16="http://schemas.microsoft.com/office/drawing/2014/main" val="4022500107"/>
                    </a:ext>
                  </a:extLst>
                </a:gridCol>
                <a:gridCol w="1520399">
                  <a:extLst>
                    <a:ext uri="{9D8B030D-6E8A-4147-A177-3AD203B41FA5}">
                      <a16:colId xmlns:a16="http://schemas.microsoft.com/office/drawing/2014/main" val="840304925"/>
                    </a:ext>
                  </a:extLst>
                </a:gridCol>
              </a:tblGrid>
              <a:tr h="472208">
                <a:tc>
                  <a:txBody>
                    <a:bodyPr/>
                    <a:lstStyle/>
                    <a:p>
                      <a:r>
                        <a:rPr lang="en-AU" sz="15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AEMO 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Outstanding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Next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276858"/>
                  </a:ext>
                </a:extLst>
              </a:tr>
              <a:tr h="5294970">
                <a:tc>
                  <a:txBody>
                    <a:bodyPr/>
                    <a:lstStyle/>
                    <a:p>
                      <a:r>
                        <a:rPr lang="en-AU" sz="1500" dirty="0"/>
                        <a:t>Profiling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b="1" dirty="0"/>
                        <a:t>Five-minute load profile = </a:t>
                      </a:r>
                      <a:r>
                        <a:rPr lang="en-AU" sz="1500" dirty="0"/>
                        <a:t>∑ Wholesale Boundary five-minute metered energy - ∑ Non-Wholesale Boundary five-minute metered energy (including contestable Type 7 metering installations) - ∑ Controlled Load five-minute energy</a:t>
                      </a:r>
                    </a:p>
                    <a:p>
                      <a:endParaRPr lang="en-AU" sz="1500" dirty="0"/>
                    </a:p>
                    <a:p>
                      <a:r>
                        <a:rPr lang="en-AU" sz="1500" b="1" dirty="0"/>
                        <a:t>NSLP = </a:t>
                      </a:r>
                      <a:r>
                        <a:rPr lang="en-AU" sz="1500" dirty="0"/>
                        <a:t>Five-minute Load Profile - ∑ Five-minute representation of 15-minute metering data - ∑ Five-minute representation of 30-minute metering data</a:t>
                      </a:r>
                    </a:p>
                    <a:p>
                      <a:endParaRPr lang="en-A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Proposed method may be most appropriate from commencement date but its ‘accuracy’ is still of concern. </a:t>
                      </a:r>
                    </a:p>
                    <a:p>
                      <a:endParaRPr lang="en-AU" sz="1500" dirty="0"/>
                    </a:p>
                    <a:p>
                      <a:r>
                        <a:rPr lang="en-AU" sz="1500" dirty="0"/>
                        <a:t>Alternative Residential and Business method may become more viable in certain jurisdictions sooner than others. E.g. VIC vs QLD, due to previous interval meter roll-out.</a:t>
                      </a:r>
                    </a:p>
                    <a:p>
                      <a:endParaRPr lang="en-AU" sz="1500" dirty="0"/>
                    </a:p>
                    <a:p>
                      <a:r>
                        <a:rPr lang="en-AU" sz="1500" dirty="0"/>
                        <a:t>Uncertainty regarding the critical mass required to support alternative methodology.</a:t>
                      </a:r>
                    </a:p>
                    <a:p>
                      <a:endParaRPr lang="en-A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500" dirty="0"/>
                        <a:t>Participants to provide additional feedback regarding what triggers should be established to consider alternative profiling methodologies, for non-controlled meters post commencement date.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Action to be completed and shared.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500" dirty="0"/>
                        <a:t>Proposed ‘5-minute Load Profile’ methodology appropriate, for non-controlled meters, for 1 July 2021 start date.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500" dirty="0"/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500" dirty="0"/>
                        <a:t>Simple apportionment methodology supported for wholesale and  controlled load sample meters.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558363"/>
                  </a:ext>
                </a:extLst>
              </a:tr>
            </a:tbl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379B894-C3CB-4BF6-A146-0939D14C0E81}"/>
              </a:ext>
            </a:extLst>
          </p:cNvPr>
          <p:cNvSpPr txBox="1">
            <a:spLocks/>
          </p:cNvSpPr>
          <p:nvPr/>
        </p:nvSpPr>
        <p:spPr>
          <a:xfrm>
            <a:off x="10109151" y="7159099"/>
            <a:ext cx="5052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C81F68-4976-451A-B2E9-79BCBD2F70CC}" type="slidenum">
              <a:rPr lang="en-AU" smtClean="0"/>
              <a:pPr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740058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4FA6F-12B6-4AC5-B8CC-AF1A0F84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Topic Outcomes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899B0-5BD1-4D0C-B306-A3D51C153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16</a:t>
            </a:fld>
            <a:endParaRPr lang="en-AU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36FAE8A-C7DF-403E-BA2F-E880714B0C3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8042" y="1642003"/>
          <a:ext cx="10375728" cy="5684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787">
                  <a:extLst>
                    <a:ext uri="{9D8B030D-6E8A-4147-A177-3AD203B41FA5}">
                      <a16:colId xmlns:a16="http://schemas.microsoft.com/office/drawing/2014/main" val="2472402833"/>
                    </a:ext>
                  </a:extLst>
                </a:gridCol>
                <a:gridCol w="2318657">
                  <a:extLst>
                    <a:ext uri="{9D8B030D-6E8A-4147-A177-3AD203B41FA5}">
                      <a16:colId xmlns:a16="http://schemas.microsoft.com/office/drawing/2014/main" val="1903994310"/>
                    </a:ext>
                  </a:extLst>
                </a:gridCol>
                <a:gridCol w="1950384">
                  <a:extLst>
                    <a:ext uri="{9D8B030D-6E8A-4147-A177-3AD203B41FA5}">
                      <a16:colId xmlns:a16="http://schemas.microsoft.com/office/drawing/2014/main" val="3831525920"/>
                    </a:ext>
                  </a:extLst>
                </a:gridCol>
                <a:gridCol w="2044673">
                  <a:extLst>
                    <a:ext uri="{9D8B030D-6E8A-4147-A177-3AD203B41FA5}">
                      <a16:colId xmlns:a16="http://schemas.microsoft.com/office/drawing/2014/main" val="1098028340"/>
                    </a:ext>
                  </a:extLst>
                </a:gridCol>
                <a:gridCol w="1349828">
                  <a:extLst>
                    <a:ext uri="{9D8B030D-6E8A-4147-A177-3AD203B41FA5}">
                      <a16:colId xmlns:a16="http://schemas.microsoft.com/office/drawing/2014/main" val="4022500107"/>
                    </a:ext>
                  </a:extLst>
                </a:gridCol>
                <a:gridCol w="1520399">
                  <a:extLst>
                    <a:ext uri="{9D8B030D-6E8A-4147-A177-3AD203B41FA5}">
                      <a16:colId xmlns:a16="http://schemas.microsoft.com/office/drawing/2014/main" val="840304925"/>
                    </a:ext>
                  </a:extLst>
                </a:gridCol>
              </a:tblGrid>
              <a:tr h="443644">
                <a:tc>
                  <a:txBody>
                    <a:bodyPr/>
                    <a:lstStyle/>
                    <a:p>
                      <a:r>
                        <a:rPr lang="en-AU" sz="15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AEMO 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Outstanding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Next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276858"/>
                  </a:ext>
                </a:extLst>
              </a:tr>
              <a:tr h="5240439">
                <a:tc>
                  <a:txBody>
                    <a:bodyPr/>
                    <a:lstStyle/>
                    <a:p>
                      <a:r>
                        <a:rPr lang="en-AU" sz="1500" dirty="0"/>
                        <a:t>Register level meter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MDP to raise MSATS Change Requests to change Net to Register level data streams in CNDS or provide required data to AEMO to update CNDS via Bulk Change Tool.</a:t>
                      </a:r>
                    </a:p>
                    <a:p>
                      <a:endParaRPr lang="en-A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Origin suggested that the CNDS and CRI tables should be combined and that the MDP should be responsible for its data integrity.</a:t>
                      </a:r>
                    </a:p>
                    <a:p>
                      <a:endParaRPr lang="en-AU" sz="1500" dirty="0"/>
                    </a:p>
                    <a:p>
                      <a:r>
                        <a:rPr lang="en-AU" sz="1500" dirty="0"/>
                        <a:t>MDPs would publish all NMIs contained in MDFFs at the register level and would include both market and off-market NMIs.</a:t>
                      </a:r>
                    </a:p>
                    <a:p>
                      <a:endParaRPr lang="en-AU" sz="1500" dirty="0"/>
                    </a:p>
                    <a:p>
                      <a:r>
                        <a:rPr lang="en-AU" sz="1500" dirty="0"/>
                        <a:t>Alternative option raised to continue with Net data streams and to instead use the MDFF to determine register level details.</a:t>
                      </a:r>
                    </a:p>
                    <a:p>
                      <a:endParaRPr lang="en-A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500" dirty="0"/>
                        <a:t>Participants to consider what would be involved in consolidating the CNDS and CRI information into 1 table.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500" dirty="0"/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500" dirty="0"/>
                        <a:t>AEMO to consider alternative option of using the MDFF to determine register level data streams.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Actions to be completed and shared.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500" dirty="0"/>
                        <a:t>Still pending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558363"/>
                  </a:ext>
                </a:extLst>
              </a:tr>
            </a:tbl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C25DFC9-CEA1-4A03-BB01-146330DCA3A1}"/>
              </a:ext>
            </a:extLst>
          </p:cNvPr>
          <p:cNvSpPr txBox="1">
            <a:spLocks/>
          </p:cNvSpPr>
          <p:nvPr/>
        </p:nvSpPr>
        <p:spPr>
          <a:xfrm>
            <a:off x="10109151" y="7159099"/>
            <a:ext cx="5052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C81F68-4976-451A-B2E9-79BCBD2F70CC}" type="slidenum">
              <a:rPr lang="en-AU" smtClean="0"/>
              <a:pPr/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66006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4FA6F-12B6-4AC5-B8CC-AF1A0F84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Topic Outcomes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899B0-5BD1-4D0C-B306-A3D51C153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17</a:t>
            </a:fld>
            <a:endParaRPr lang="en-AU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36FAE8A-C7DF-403E-BA2F-E880714B0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836107"/>
              </p:ext>
            </p:extLst>
          </p:nvPr>
        </p:nvGraphicFramePr>
        <p:xfrm>
          <a:off x="158042" y="1642003"/>
          <a:ext cx="10375728" cy="5789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787">
                  <a:extLst>
                    <a:ext uri="{9D8B030D-6E8A-4147-A177-3AD203B41FA5}">
                      <a16:colId xmlns:a16="http://schemas.microsoft.com/office/drawing/2014/main" val="2472402833"/>
                    </a:ext>
                  </a:extLst>
                </a:gridCol>
                <a:gridCol w="1317171">
                  <a:extLst>
                    <a:ext uri="{9D8B030D-6E8A-4147-A177-3AD203B41FA5}">
                      <a16:colId xmlns:a16="http://schemas.microsoft.com/office/drawing/2014/main" val="1903994310"/>
                    </a:ext>
                  </a:extLst>
                </a:gridCol>
                <a:gridCol w="2264229">
                  <a:extLst>
                    <a:ext uri="{9D8B030D-6E8A-4147-A177-3AD203B41FA5}">
                      <a16:colId xmlns:a16="http://schemas.microsoft.com/office/drawing/2014/main" val="3831525920"/>
                    </a:ext>
                  </a:extLst>
                </a:gridCol>
                <a:gridCol w="1643742">
                  <a:extLst>
                    <a:ext uri="{9D8B030D-6E8A-4147-A177-3AD203B41FA5}">
                      <a16:colId xmlns:a16="http://schemas.microsoft.com/office/drawing/2014/main" val="109802834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022500107"/>
                    </a:ext>
                  </a:extLst>
                </a:gridCol>
                <a:gridCol w="1520399">
                  <a:extLst>
                    <a:ext uri="{9D8B030D-6E8A-4147-A177-3AD203B41FA5}">
                      <a16:colId xmlns:a16="http://schemas.microsoft.com/office/drawing/2014/main" val="840304925"/>
                    </a:ext>
                  </a:extLst>
                </a:gridCol>
              </a:tblGrid>
              <a:tr h="443644">
                <a:tc>
                  <a:txBody>
                    <a:bodyPr/>
                    <a:lstStyle/>
                    <a:p>
                      <a:r>
                        <a:rPr lang="en-AU" sz="15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AEMO 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Outstanding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Next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276858"/>
                  </a:ext>
                </a:extLst>
              </a:tr>
              <a:tr h="5240439">
                <a:tc>
                  <a:txBody>
                    <a:bodyPr/>
                    <a:lstStyle/>
                    <a:p>
                      <a:r>
                        <a:rPr lang="en-AU" sz="1500" dirty="0"/>
                        <a:t>File size and comms capabilities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Objective: Increase maximum file (.xml) / message size to 10MB (both B2B &amp; B2M)</a:t>
                      </a:r>
                    </a:p>
                    <a:p>
                      <a:endParaRPr lang="en-A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AGL mentioned that 10MB seemed workable but that further analysis was required regarding the processing timings of the content.</a:t>
                      </a:r>
                    </a:p>
                    <a:p>
                      <a:endParaRPr lang="en-AU" sz="1500" dirty="0"/>
                    </a:p>
                    <a:p>
                      <a:r>
                        <a:rPr lang="en-AU" sz="1500" dirty="0"/>
                        <a:t>AGL mentioned that any volume testing of the increased file sizes needs to be balanced with BAU requirements i.e. don’t do the volume testing in such a way that negatively impacts BAU activities.</a:t>
                      </a:r>
                    </a:p>
                    <a:p>
                      <a:endParaRPr lang="en-AU" sz="1500" dirty="0"/>
                    </a:p>
                    <a:p>
                      <a:endParaRPr lang="en-A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The results of the analysis will influence the ultimate approach and size of the file sizes and communications capabilities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AEMO to: perform end-to-end internal tests to validate and deep-dive into the technical options,</a:t>
                      </a:r>
                    </a:p>
                    <a:p>
                      <a:r>
                        <a:rPr lang="en-AU" sz="1500" dirty="0"/>
                        <a:t>share test results/findings with the Focus Groups and work with participants to identify their constraints.</a:t>
                      </a:r>
                    </a:p>
                    <a:p>
                      <a:endParaRPr lang="en-AU" sz="1500" dirty="0"/>
                    </a:p>
                    <a:p>
                      <a:r>
                        <a:rPr lang="en-AU" sz="1500" dirty="0"/>
                        <a:t>Final recommendation: ~April 2019 </a:t>
                      </a:r>
                    </a:p>
                    <a:p>
                      <a:endParaRPr lang="en-AU" sz="1500" dirty="0"/>
                    </a:p>
                    <a:p>
                      <a:r>
                        <a:rPr lang="en-AU" sz="1500" dirty="0"/>
                        <a:t>Participant final confirmation expected during participant testing in AEMO’s Sandbox and Industry testing environments - ~November 2020</a:t>
                      </a:r>
                    </a:p>
                    <a:p>
                      <a:endParaRPr lang="en-A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500" dirty="0"/>
                        <a:t>Still pending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558363"/>
                  </a:ext>
                </a:extLst>
              </a:tr>
            </a:tbl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3122A0F-EE7D-4EC3-9E1C-68959C4E9D38}"/>
              </a:ext>
            </a:extLst>
          </p:cNvPr>
          <p:cNvSpPr txBox="1">
            <a:spLocks/>
          </p:cNvSpPr>
          <p:nvPr/>
        </p:nvSpPr>
        <p:spPr>
          <a:xfrm>
            <a:off x="10109151" y="7159099"/>
            <a:ext cx="5052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C81F68-4976-451A-B2E9-79BCBD2F70CC}" type="slidenum">
              <a:rPr lang="en-AU" smtClean="0"/>
              <a:pPr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95177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4FA6F-12B6-4AC5-B8CC-AF1A0F84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Topic Outcomes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899B0-5BD1-4D0C-B306-A3D51C153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18</a:t>
            </a:fld>
            <a:endParaRPr lang="en-AU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36FAE8A-C7DF-403E-BA2F-E880714B0C3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8042" y="1642003"/>
          <a:ext cx="10375728" cy="5789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787">
                  <a:extLst>
                    <a:ext uri="{9D8B030D-6E8A-4147-A177-3AD203B41FA5}">
                      <a16:colId xmlns:a16="http://schemas.microsoft.com/office/drawing/2014/main" val="2472402833"/>
                    </a:ext>
                  </a:extLst>
                </a:gridCol>
                <a:gridCol w="1208314">
                  <a:extLst>
                    <a:ext uri="{9D8B030D-6E8A-4147-A177-3AD203B41FA5}">
                      <a16:colId xmlns:a16="http://schemas.microsoft.com/office/drawing/2014/main" val="1903994310"/>
                    </a:ext>
                  </a:extLst>
                </a:gridCol>
                <a:gridCol w="2144486">
                  <a:extLst>
                    <a:ext uri="{9D8B030D-6E8A-4147-A177-3AD203B41FA5}">
                      <a16:colId xmlns:a16="http://schemas.microsoft.com/office/drawing/2014/main" val="383152592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098028340"/>
                    </a:ext>
                  </a:extLst>
                </a:gridCol>
                <a:gridCol w="2634342">
                  <a:extLst>
                    <a:ext uri="{9D8B030D-6E8A-4147-A177-3AD203B41FA5}">
                      <a16:colId xmlns:a16="http://schemas.microsoft.com/office/drawing/2014/main" val="4022500107"/>
                    </a:ext>
                  </a:extLst>
                </a:gridCol>
                <a:gridCol w="1520399">
                  <a:extLst>
                    <a:ext uri="{9D8B030D-6E8A-4147-A177-3AD203B41FA5}">
                      <a16:colId xmlns:a16="http://schemas.microsoft.com/office/drawing/2014/main" val="840304925"/>
                    </a:ext>
                  </a:extLst>
                </a:gridCol>
              </a:tblGrid>
              <a:tr h="443644">
                <a:tc>
                  <a:txBody>
                    <a:bodyPr/>
                    <a:lstStyle/>
                    <a:p>
                      <a:r>
                        <a:rPr lang="en-AU" sz="15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AEMO 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Outstanding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Next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276858"/>
                  </a:ext>
                </a:extLst>
              </a:tr>
              <a:tr h="5240439">
                <a:tc>
                  <a:txBody>
                    <a:bodyPr/>
                    <a:lstStyle/>
                    <a:p>
                      <a:r>
                        <a:rPr lang="en-AU" sz="1500" dirty="0"/>
                        <a:t>Potential removal of various RM 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Removal of various unused RM 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Question asked regarding the impact to AEMO of not retiring these reports.</a:t>
                      </a:r>
                    </a:p>
                    <a:p>
                      <a:endParaRPr lang="en-AU" sz="1500" dirty="0"/>
                    </a:p>
                    <a:p>
                      <a:r>
                        <a:rPr lang="en-AU" sz="1500" dirty="0"/>
                        <a:t>AEMO’s response was that removing any unused and/or unwanted reports is typical best practice. </a:t>
                      </a:r>
                    </a:p>
                    <a:p>
                      <a:endParaRPr lang="en-A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500" dirty="0"/>
                        <a:t>Participants to raise any issues in retiring the specified RM reports.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Action to be completed and shared.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500" dirty="0"/>
                        <a:t>Still pending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558363"/>
                  </a:ext>
                </a:extLst>
              </a:tr>
            </a:tbl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841002D-314E-44BF-A8AD-5860844E3A51}"/>
              </a:ext>
            </a:extLst>
          </p:cNvPr>
          <p:cNvSpPr txBox="1">
            <a:spLocks/>
          </p:cNvSpPr>
          <p:nvPr/>
        </p:nvSpPr>
        <p:spPr>
          <a:xfrm>
            <a:off x="10109151" y="7159099"/>
            <a:ext cx="5052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C81F68-4976-451A-B2E9-79BCBD2F70CC}" type="slidenum">
              <a:rPr lang="en-AU" smtClean="0"/>
              <a:pPr/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438996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4FA6F-12B6-4AC5-B8CC-AF1A0F84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Topic Outcomes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899B0-5BD1-4D0C-B306-A3D51C153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19</a:t>
            </a:fld>
            <a:endParaRPr lang="en-AU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36FAE8A-C7DF-403E-BA2F-E880714B0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811498"/>
              </p:ext>
            </p:extLst>
          </p:nvPr>
        </p:nvGraphicFramePr>
        <p:xfrm>
          <a:off x="158042" y="1642003"/>
          <a:ext cx="10375728" cy="5789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787">
                  <a:extLst>
                    <a:ext uri="{9D8B030D-6E8A-4147-A177-3AD203B41FA5}">
                      <a16:colId xmlns:a16="http://schemas.microsoft.com/office/drawing/2014/main" val="247240283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903994310"/>
                    </a:ext>
                  </a:extLst>
                </a:gridCol>
                <a:gridCol w="2634342">
                  <a:extLst>
                    <a:ext uri="{9D8B030D-6E8A-4147-A177-3AD203B41FA5}">
                      <a16:colId xmlns:a16="http://schemas.microsoft.com/office/drawing/2014/main" val="3831525920"/>
                    </a:ext>
                  </a:extLst>
                </a:gridCol>
                <a:gridCol w="1894115">
                  <a:extLst>
                    <a:ext uri="{9D8B030D-6E8A-4147-A177-3AD203B41FA5}">
                      <a16:colId xmlns:a16="http://schemas.microsoft.com/office/drawing/2014/main" val="1098028340"/>
                    </a:ext>
                  </a:extLst>
                </a:gridCol>
                <a:gridCol w="2144485">
                  <a:extLst>
                    <a:ext uri="{9D8B030D-6E8A-4147-A177-3AD203B41FA5}">
                      <a16:colId xmlns:a16="http://schemas.microsoft.com/office/drawing/2014/main" val="4022500107"/>
                    </a:ext>
                  </a:extLst>
                </a:gridCol>
                <a:gridCol w="1520399">
                  <a:extLst>
                    <a:ext uri="{9D8B030D-6E8A-4147-A177-3AD203B41FA5}">
                      <a16:colId xmlns:a16="http://schemas.microsoft.com/office/drawing/2014/main" val="840304925"/>
                    </a:ext>
                  </a:extLst>
                </a:gridCol>
              </a:tblGrid>
              <a:tr h="443644">
                <a:tc>
                  <a:txBody>
                    <a:bodyPr/>
                    <a:lstStyle/>
                    <a:p>
                      <a:r>
                        <a:rPr lang="en-AU" sz="15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AEMO 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Outstanding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Next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276858"/>
                  </a:ext>
                </a:extLst>
              </a:tr>
              <a:tr h="5240439">
                <a:tc>
                  <a:txBody>
                    <a:bodyPr/>
                    <a:lstStyle/>
                    <a:p>
                      <a:r>
                        <a:rPr lang="en-AU" sz="1500" dirty="0"/>
                        <a:t>General business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Participants’ understanding of AEMO’s proposed B2B basic meter read responses varied.</a:t>
                      </a:r>
                    </a:p>
                    <a:p>
                      <a:endParaRPr lang="en-AU" sz="1500" dirty="0"/>
                    </a:p>
                    <a:p>
                      <a:r>
                        <a:rPr lang="en-AU" sz="1500" dirty="0"/>
                        <a:t>If AEMO error codes were not to be governed by B2B Procedures then where would they be published?</a:t>
                      </a:r>
                    </a:p>
                    <a:p>
                      <a:endParaRPr lang="en-AU" sz="1500" dirty="0"/>
                    </a:p>
                    <a:p>
                      <a:r>
                        <a:rPr lang="en-AU" sz="1500" dirty="0"/>
                        <a:t>If AEMO started to receive register level standing and meter data, does it plan to perform any additional industry-wide exception reporting?</a:t>
                      </a:r>
                    </a:p>
                    <a:p>
                      <a:endParaRPr lang="en-AU" sz="1500" dirty="0"/>
                    </a:p>
                    <a:p>
                      <a:r>
                        <a:rPr lang="en-AU" sz="1500" dirty="0"/>
                        <a:t>Question regarding cross-overs with NMI Standing Data and DER programs.</a:t>
                      </a:r>
                    </a:p>
                    <a:p>
                      <a:endParaRPr lang="en-A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500" dirty="0"/>
                        <a:t>AEMO to consider how and where error codes would be published.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500" dirty="0"/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500" dirty="0"/>
                        <a:t>AEMO to provide specifics regarding the content of the proposed error codes.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500" dirty="0"/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500" dirty="0"/>
                        <a:t>AEMO to provide clarification regarding how the 5MS program and other initiatives’ inter-dependencies are being managed.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Actions to be completed and shared.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500" dirty="0"/>
                        <a:t>Still pending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558363"/>
                  </a:ext>
                </a:extLst>
              </a:tr>
            </a:tbl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02759A8-452F-469F-8A1F-26865253AD99}"/>
              </a:ext>
            </a:extLst>
          </p:cNvPr>
          <p:cNvSpPr txBox="1">
            <a:spLocks/>
          </p:cNvSpPr>
          <p:nvPr/>
        </p:nvSpPr>
        <p:spPr>
          <a:xfrm>
            <a:off x="10109151" y="7159099"/>
            <a:ext cx="5052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C81F68-4976-451A-B2E9-79BCBD2F70CC}" type="slidenum">
              <a:rPr lang="en-AU" smtClean="0"/>
              <a:pPr/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44390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931AF-E38F-4CBB-99D0-77B07A6DF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Agenda (Melbourne Time)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C6135E2-BB95-4227-B6BA-F528455E4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465CF-94CC-48DA-A9F9-C442C67E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2</a:t>
            </a:fld>
            <a:endParaRPr lang="en-AU" dirty="0"/>
          </a:p>
        </p:txBody>
      </p:sp>
      <p:sp>
        <p:nvSpPr>
          <p:cNvPr id="8" name="AutoShape 2" descr="Image result for contr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2711CFE-9D89-4F3F-8EF2-82FDD5EC0D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834926"/>
              </p:ext>
            </p:extLst>
          </p:nvPr>
        </p:nvGraphicFramePr>
        <p:xfrm>
          <a:off x="206546" y="1512919"/>
          <a:ext cx="10255427" cy="48333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6879">
                  <a:extLst>
                    <a:ext uri="{9D8B030D-6E8A-4147-A177-3AD203B41FA5}">
                      <a16:colId xmlns:a16="http://schemas.microsoft.com/office/drawing/2014/main" val="538271126"/>
                    </a:ext>
                  </a:extLst>
                </a:gridCol>
                <a:gridCol w="2818527">
                  <a:extLst>
                    <a:ext uri="{9D8B030D-6E8A-4147-A177-3AD203B41FA5}">
                      <a16:colId xmlns:a16="http://schemas.microsoft.com/office/drawing/2014/main" val="1422408940"/>
                    </a:ext>
                  </a:extLst>
                </a:gridCol>
                <a:gridCol w="3752804">
                  <a:extLst>
                    <a:ext uri="{9D8B030D-6E8A-4147-A177-3AD203B41FA5}">
                      <a16:colId xmlns:a16="http://schemas.microsoft.com/office/drawing/2014/main" val="2436665780"/>
                    </a:ext>
                  </a:extLst>
                </a:gridCol>
                <a:gridCol w="3157217">
                  <a:extLst>
                    <a:ext uri="{9D8B030D-6E8A-4147-A177-3AD203B41FA5}">
                      <a16:colId xmlns:a16="http://schemas.microsoft.com/office/drawing/2014/main" val="2835572980"/>
                    </a:ext>
                  </a:extLst>
                </a:gridCol>
              </a:tblGrid>
              <a:tr h="338789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r>
                        <a:rPr lang="en-AU" sz="16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r>
                        <a:rPr lang="en-AU" sz="16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r>
                        <a:rPr lang="en-AU" sz="16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AGENDA ITEM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r>
                        <a:rPr lang="en-AU" sz="16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Responsible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54372720"/>
                  </a:ext>
                </a:extLst>
              </a:tr>
              <a:tr h="338789">
                <a:tc gridSpan="4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Preliminary Matters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75216850"/>
                  </a:ext>
                </a:extLst>
              </a:tr>
              <a:tr h="3387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endParaRPr lang="en-AU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9:30am - 9:35am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Welcome, introduction and apologies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Hamish McNeish</a:t>
                      </a:r>
                      <a:r>
                        <a:rPr lang="en-AU" sz="16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(AEMO)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2688441"/>
                  </a:ext>
                </a:extLst>
              </a:tr>
              <a:tr h="338789">
                <a:tc gridSpan="4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Matters for Noting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26998584"/>
                  </a:ext>
                </a:extLst>
              </a:tr>
              <a:tr h="3387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endParaRPr lang="en-AU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</a:tabLst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9:35am – 9:45am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Actions from last meeting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Hamish McNeish</a:t>
                      </a:r>
                      <a:r>
                        <a:rPr lang="en-AU" sz="16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(AEMO)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92290741"/>
                  </a:ext>
                </a:extLst>
              </a:tr>
              <a:tr h="3387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endParaRPr lang="en-AU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</a:tabLst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9:45am – 10:10am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System workstream update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Hamish McNeish</a:t>
                      </a:r>
                      <a:r>
                        <a:rPr lang="en-AU" sz="16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(AEMO)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789">
                <a:tc gridSpan="4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Matters for Discussion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6003629"/>
                  </a:ext>
                </a:extLst>
              </a:tr>
              <a:tr h="3387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endParaRPr lang="en-AU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</a:tabLst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10:15am – 11:00am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Metering Focus Group Update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Hamish McNeish</a:t>
                      </a:r>
                      <a:r>
                        <a:rPr lang="en-AU" sz="16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(AEMO)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14015437"/>
                  </a:ext>
                </a:extLst>
              </a:tr>
              <a:tr h="3387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endParaRPr lang="en-AU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</a:tabLst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11:00am – 11:15am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BREAK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8470771"/>
                  </a:ext>
                </a:extLst>
              </a:tr>
              <a:tr h="384884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endParaRPr lang="en-AU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</a:tabLst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11:15am – 12:00pm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Dispatch Focus Group Update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Hamish McNeish</a:t>
                      </a:r>
                      <a:r>
                        <a:rPr lang="en-AU" sz="16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(AEMO)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23639575"/>
                  </a:ext>
                </a:extLst>
              </a:tr>
              <a:tr h="38298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endParaRPr lang="en-AU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</a:tabLst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12:00pm – 12:30pm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High-Level Impact Assessment (HLIA)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Hamish McNeish</a:t>
                      </a:r>
                      <a:r>
                        <a:rPr lang="en-AU" sz="16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(AEMO)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08931948"/>
                  </a:ext>
                </a:extLst>
              </a:tr>
              <a:tr h="338789">
                <a:tc gridSpan="4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Other business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96777921"/>
                  </a:ext>
                </a:extLst>
              </a:tr>
              <a:tr h="3387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endParaRPr lang="en-AU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</a:tabLst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12:30pm – 12:40pm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General questions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Hamish McNeish</a:t>
                      </a:r>
                      <a:r>
                        <a:rPr lang="en-AU" sz="16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(AEMO)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30830449"/>
                  </a:ext>
                </a:extLst>
              </a:tr>
              <a:tr h="3387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endParaRPr lang="en-AU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</a:tabLst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12:40pm – 12:45pm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Forward meeting plan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Hamish McNeish</a:t>
                      </a:r>
                      <a:r>
                        <a:rPr lang="en-AU" sz="16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(AEMO)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07239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653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001B86-1443-47EC-B6DC-846CE4E471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Debrief on dispatch focus group (22 Oct 2018)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C1BF767-69BB-4556-9D40-83E0209742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Hamish McNeish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8F98EE-7C2F-4F5D-A336-45F4F4D87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53550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EE203-CFF3-4E25-A920-E2CC01FA7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6" y="109854"/>
            <a:ext cx="9242253" cy="1310695"/>
          </a:xfrm>
        </p:spPr>
        <p:txBody>
          <a:bodyPr>
            <a:normAutofit/>
          </a:bodyPr>
          <a:lstStyle/>
          <a:p>
            <a:r>
              <a:rPr lang="en-AU" dirty="0"/>
              <a:t>Topics discussed at the workshop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AB390E-EF5F-4348-961D-A43970085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21</a:t>
            </a:fld>
            <a:endParaRPr lang="en-AU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CB007F-DDCB-4F3F-A52E-77E8DD401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000" dirty="0"/>
              <a:t>Extending and expanding 5-minute pre-dispatch</a:t>
            </a:r>
          </a:p>
          <a:p>
            <a:r>
              <a:rPr lang="en-AU" sz="2000" dirty="0"/>
              <a:t>Use of 5-minute data in 30-minute processes</a:t>
            </a:r>
          </a:p>
          <a:p>
            <a:r>
              <a:rPr lang="en-AU" sz="2000" dirty="0"/>
              <a:t>Transition to 5 minute bidding</a:t>
            </a:r>
          </a:p>
          <a:p>
            <a:r>
              <a:rPr lang="en-AU" sz="2000" dirty="0"/>
              <a:t>Participants plans to transition</a:t>
            </a:r>
          </a:p>
          <a:p>
            <a:r>
              <a:rPr lang="en-AU" sz="2000" dirty="0"/>
              <a:t>Dispatch instruction timing</a:t>
            </a:r>
          </a:p>
          <a:p>
            <a:r>
              <a:rPr lang="en-AU" sz="2000" dirty="0"/>
              <a:t>“Zero” fixed load</a:t>
            </a:r>
          </a:p>
          <a:p>
            <a:endParaRPr lang="en-AU" sz="2000" dirty="0"/>
          </a:p>
          <a:p>
            <a:r>
              <a:rPr lang="en-AU" sz="2000" dirty="0"/>
              <a:t>Other Notes:</a:t>
            </a:r>
          </a:p>
          <a:p>
            <a:pPr lvl="1"/>
            <a:r>
              <a:rPr lang="en-AU" sz="1649" dirty="0"/>
              <a:t>Aligning electricity day with gas trading day or calendar day – would require a rule change and to be driven by participants</a:t>
            </a:r>
          </a:p>
          <a:p>
            <a:pPr lvl="1"/>
            <a:endParaRPr lang="en-AU" sz="1649" dirty="0"/>
          </a:p>
        </p:txBody>
      </p:sp>
    </p:spTree>
    <p:extLst>
      <p:ext uri="{BB962C8B-B14F-4D97-AF65-F5344CB8AC3E}">
        <p14:creationId xmlns:p14="http://schemas.microsoft.com/office/powerpoint/2010/main" val="17310523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4FA6F-12B6-4AC5-B8CC-AF1A0F84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Topic Outcomes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899B0-5BD1-4D0C-B306-A3D51C153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22</a:t>
            </a:fld>
            <a:endParaRPr lang="en-AU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36FAE8A-C7DF-403E-BA2F-E880714B0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78824"/>
              </p:ext>
            </p:extLst>
          </p:nvPr>
        </p:nvGraphicFramePr>
        <p:xfrm>
          <a:off x="158042" y="1642003"/>
          <a:ext cx="10375728" cy="5618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787">
                  <a:extLst>
                    <a:ext uri="{9D8B030D-6E8A-4147-A177-3AD203B41FA5}">
                      <a16:colId xmlns:a16="http://schemas.microsoft.com/office/drawing/2014/main" val="2472402833"/>
                    </a:ext>
                  </a:extLst>
                </a:gridCol>
                <a:gridCol w="2318657">
                  <a:extLst>
                    <a:ext uri="{9D8B030D-6E8A-4147-A177-3AD203B41FA5}">
                      <a16:colId xmlns:a16="http://schemas.microsoft.com/office/drawing/2014/main" val="1903994310"/>
                    </a:ext>
                  </a:extLst>
                </a:gridCol>
                <a:gridCol w="1817914">
                  <a:extLst>
                    <a:ext uri="{9D8B030D-6E8A-4147-A177-3AD203B41FA5}">
                      <a16:colId xmlns:a16="http://schemas.microsoft.com/office/drawing/2014/main" val="3831525920"/>
                    </a:ext>
                  </a:extLst>
                </a:gridCol>
                <a:gridCol w="2177143">
                  <a:extLst>
                    <a:ext uri="{9D8B030D-6E8A-4147-A177-3AD203B41FA5}">
                      <a16:colId xmlns:a16="http://schemas.microsoft.com/office/drawing/2014/main" val="1098028340"/>
                    </a:ext>
                  </a:extLst>
                </a:gridCol>
                <a:gridCol w="1508152">
                  <a:extLst>
                    <a:ext uri="{9D8B030D-6E8A-4147-A177-3AD203B41FA5}">
                      <a16:colId xmlns:a16="http://schemas.microsoft.com/office/drawing/2014/main" val="4022500107"/>
                    </a:ext>
                  </a:extLst>
                </a:gridCol>
                <a:gridCol w="1362075">
                  <a:extLst>
                    <a:ext uri="{9D8B030D-6E8A-4147-A177-3AD203B41FA5}">
                      <a16:colId xmlns:a16="http://schemas.microsoft.com/office/drawing/2014/main" val="840304925"/>
                    </a:ext>
                  </a:extLst>
                </a:gridCol>
              </a:tblGrid>
              <a:tr h="511898">
                <a:tc>
                  <a:txBody>
                    <a:bodyPr/>
                    <a:lstStyle/>
                    <a:p>
                      <a:r>
                        <a:rPr lang="en-AU" sz="15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AEMO 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Outstanding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Next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276858"/>
                  </a:ext>
                </a:extLst>
              </a:tr>
              <a:tr h="5106869">
                <a:tc>
                  <a:txBody>
                    <a:bodyPr/>
                    <a:lstStyle/>
                    <a:p>
                      <a:r>
                        <a:rPr lang="en-AU" sz="1400" dirty="0"/>
                        <a:t>5-minute pre-dispatch extension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AU" sz="1400" dirty="0"/>
                        <a:t>The current 1 hour, 5-mn Pre-dispatch schedule could be extended but needs to continue to be published every 5 minutes.</a:t>
                      </a:r>
                    </a:p>
                    <a:p>
                      <a:pPr lvl="0"/>
                      <a:endParaRPr lang="en-AU" sz="1400" dirty="0"/>
                    </a:p>
                    <a:p>
                      <a:pPr lvl="0"/>
                      <a:r>
                        <a:rPr lang="en-AU" sz="1400" dirty="0"/>
                        <a:t>AEMO can investigate the possibility of additional 5-min Pre-dispatch schedules based on participants’ feedback and preference.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Planning data has diminishing value as time extends out.</a:t>
                      </a:r>
                    </a:p>
                    <a:p>
                      <a:r>
                        <a:rPr lang="en-AU" sz="1400" dirty="0"/>
                        <a:t>Participants would like accurate data mode often. For example period by period solution.</a:t>
                      </a:r>
                    </a:p>
                    <a:p>
                      <a:endParaRPr lang="en-AU" sz="1400" dirty="0"/>
                    </a:p>
                    <a:p>
                      <a:r>
                        <a:rPr lang="en-AU" sz="1400" dirty="0"/>
                        <a:t>For resource planning a longer look ahead is required. Price sensitivities are critical, esp. in the first hour.</a:t>
                      </a:r>
                    </a:p>
                    <a:p>
                      <a:endParaRPr lang="en-AU" sz="1400" dirty="0"/>
                    </a:p>
                    <a:p>
                      <a:r>
                        <a:rPr lang="en-AU" sz="1400" dirty="0"/>
                        <a:t>FSIP and daily energy constraints should be included in P5.</a:t>
                      </a:r>
                    </a:p>
                    <a:p>
                      <a:endParaRPr lang="en-AU" sz="1400" dirty="0"/>
                    </a:p>
                    <a:p>
                      <a:r>
                        <a:rPr lang="en-AU" sz="1400" dirty="0"/>
                        <a:t>P5 does include intervention.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AEMO to investigate P5 period-by-period options.</a:t>
                      </a:r>
                    </a:p>
                    <a:p>
                      <a:endParaRPr lang="en-AU" sz="1400" dirty="0"/>
                    </a:p>
                    <a:p>
                      <a:r>
                        <a:rPr lang="en-AU" sz="1400" dirty="0"/>
                        <a:t>AEMO to investigate removing the prohibition on using FSIP in pre-dispatch calculations through a Rules amendment.</a:t>
                      </a:r>
                    </a:p>
                    <a:p>
                      <a:endParaRPr lang="en-AU" sz="1400" dirty="0"/>
                    </a:p>
                    <a:p>
                      <a:r>
                        <a:rPr lang="en-AU" sz="1400" dirty="0"/>
                        <a:t>AEMO to investigate inclusion of FSIP and daily energy constraints  in 5-minute pre-dispatch calculation.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Actions completed and results shared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Pending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558363"/>
                  </a:ext>
                </a:extLst>
              </a:tr>
            </a:tbl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E638EDD-805E-4011-B31A-2337DFE111C8}"/>
              </a:ext>
            </a:extLst>
          </p:cNvPr>
          <p:cNvSpPr txBox="1">
            <a:spLocks/>
          </p:cNvSpPr>
          <p:nvPr/>
        </p:nvSpPr>
        <p:spPr>
          <a:xfrm>
            <a:off x="10109151" y="7159099"/>
            <a:ext cx="5052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C81F68-4976-451A-B2E9-79BCBD2F70CC}" type="slidenum">
              <a:rPr lang="en-AU" smtClean="0"/>
              <a:pPr/>
              <a:t>22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553086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4FA6F-12B6-4AC5-B8CC-AF1A0F84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Topic Outcomes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899B0-5BD1-4D0C-B306-A3D51C153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23</a:t>
            </a:fld>
            <a:endParaRPr lang="en-AU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36FAE8A-C7DF-403E-BA2F-E880714B0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56046"/>
              </p:ext>
            </p:extLst>
          </p:nvPr>
        </p:nvGraphicFramePr>
        <p:xfrm>
          <a:off x="158042" y="1642003"/>
          <a:ext cx="10375728" cy="5655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787">
                  <a:extLst>
                    <a:ext uri="{9D8B030D-6E8A-4147-A177-3AD203B41FA5}">
                      <a16:colId xmlns:a16="http://schemas.microsoft.com/office/drawing/2014/main" val="2472402833"/>
                    </a:ext>
                  </a:extLst>
                </a:gridCol>
                <a:gridCol w="2318657">
                  <a:extLst>
                    <a:ext uri="{9D8B030D-6E8A-4147-A177-3AD203B41FA5}">
                      <a16:colId xmlns:a16="http://schemas.microsoft.com/office/drawing/2014/main" val="1903994310"/>
                    </a:ext>
                  </a:extLst>
                </a:gridCol>
                <a:gridCol w="2906050">
                  <a:extLst>
                    <a:ext uri="{9D8B030D-6E8A-4147-A177-3AD203B41FA5}">
                      <a16:colId xmlns:a16="http://schemas.microsoft.com/office/drawing/2014/main" val="3831525920"/>
                    </a:ext>
                  </a:extLst>
                </a:gridCol>
                <a:gridCol w="1399032">
                  <a:extLst>
                    <a:ext uri="{9D8B030D-6E8A-4147-A177-3AD203B41FA5}">
                      <a16:colId xmlns:a16="http://schemas.microsoft.com/office/drawing/2014/main" val="1098028340"/>
                    </a:ext>
                  </a:extLst>
                </a:gridCol>
                <a:gridCol w="1517904">
                  <a:extLst>
                    <a:ext uri="{9D8B030D-6E8A-4147-A177-3AD203B41FA5}">
                      <a16:colId xmlns:a16="http://schemas.microsoft.com/office/drawing/2014/main" val="4022500107"/>
                    </a:ext>
                  </a:extLst>
                </a:gridCol>
                <a:gridCol w="1042298">
                  <a:extLst>
                    <a:ext uri="{9D8B030D-6E8A-4147-A177-3AD203B41FA5}">
                      <a16:colId xmlns:a16="http://schemas.microsoft.com/office/drawing/2014/main" val="840304925"/>
                    </a:ext>
                  </a:extLst>
                </a:gridCol>
              </a:tblGrid>
              <a:tr h="511898">
                <a:tc>
                  <a:txBody>
                    <a:bodyPr/>
                    <a:lstStyle/>
                    <a:p>
                      <a:r>
                        <a:rPr lang="en-AU" sz="15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AEMO 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Outstanding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Next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276858"/>
                  </a:ext>
                </a:extLst>
              </a:tr>
              <a:tr h="5106869">
                <a:tc>
                  <a:txBody>
                    <a:bodyPr/>
                    <a:lstStyle/>
                    <a:p>
                      <a:r>
                        <a:rPr lang="en-AU" sz="1400" dirty="0"/>
                        <a:t>5-minute data in 30-minute processes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AU" sz="1400" b="1" dirty="0"/>
                        <a:t>ST PASA</a:t>
                      </a:r>
                    </a:p>
                    <a:p>
                      <a:pPr lvl="0"/>
                      <a:r>
                        <a:rPr lang="en-AU" sz="1400" dirty="0"/>
                        <a:t>Use the 5-minute bid that has the lowest availability within each 30-minute period.</a:t>
                      </a:r>
                    </a:p>
                    <a:p>
                      <a:pPr lvl="0"/>
                      <a:r>
                        <a:rPr lang="en-AU" sz="1400" dirty="0"/>
                        <a:t>This is consistent with identifying any shortfalls in supply.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b="1" dirty="0"/>
                        <a:t>ST PASA</a:t>
                      </a:r>
                    </a:p>
                    <a:p>
                      <a:r>
                        <a:rPr lang="en-AU" sz="1400" dirty="0"/>
                        <a:t>AEMO operations is investigating the operational implications</a:t>
                      </a:r>
                    </a:p>
                    <a:p>
                      <a:endParaRPr lang="en-AU" sz="1400" dirty="0"/>
                    </a:p>
                    <a:p>
                      <a:r>
                        <a:rPr lang="en-AU" sz="1400" dirty="0"/>
                        <a:t>Participants argued than an average availability over the 30-minute period may be more accurate.</a:t>
                      </a:r>
                    </a:p>
                    <a:p>
                      <a:endParaRPr lang="en-AU" sz="1400" dirty="0"/>
                    </a:p>
                    <a:p>
                      <a:r>
                        <a:rPr lang="en-AU" sz="1400" dirty="0"/>
                        <a:t>Participants felt a 5-minute resolution ST PASA may be more beneficial.</a:t>
                      </a:r>
                    </a:p>
                    <a:p>
                      <a:r>
                        <a:rPr lang="en-AU" sz="1400" dirty="0"/>
                        <a:t>AEMO’s view is that a case for 5-minute resolution ST PASA has yet to be established. AEMO will continue with 30-minute resolution ST PASA as required by the NER.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AEMO operations is investigating the operational implications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Actions completed and results shared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Pending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558363"/>
                  </a:ext>
                </a:extLst>
              </a:tr>
            </a:tbl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15DC4555-86FB-4CBC-B9CA-DA0E2252A90F}"/>
              </a:ext>
            </a:extLst>
          </p:cNvPr>
          <p:cNvSpPr txBox="1">
            <a:spLocks/>
          </p:cNvSpPr>
          <p:nvPr/>
        </p:nvSpPr>
        <p:spPr>
          <a:xfrm>
            <a:off x="10109151" y="7159099"/>
            <a:ext cx="5052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C81F68-4976-451A-B2E9-79BCBD2F70CC}" type="slidenum">
              <a:rPr lang="en-AU" smtClean="0"/>
              <a:pPr/>
              <a:t>23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92953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4FA6F-12B6-4AC5-B8CC-AF1A0F84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Topic Outcomes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899B0-5BD1-4D0C-B306-A3D51C153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24</a:t>
            </a:fld>
            <a:endParaRPr lang="en-AU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36FAE8A-C7DF-403E-BA2F-E880714B0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67687"/>
              </p:ext>
            </p:extLst>
          </p:nvPr>
        </p:nvGraphicFramePr>
        <p:xfrm>
          <a:off x="158042" y="1642003"/>
          <a:ext cx="10375728" cy="5618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787">
                  <a:extLst>
                    <a:ext uri="{9D8B030D-6E8A-4147-A177-3AD203B41FA5}">
                      <a16:colId xmlns:a16="http://schemas.microsoft.com/office/drawing/2014/main" val="2472402833"/>
                    </a:ext>
                  </a:extLst>
                </a:gridCol>
                <a:gridCol w="2318657">
                  <a:extLst>
                    <a:ext uri="{9D8B030D-6E8A-4147-A177-3AD203B41FA5}">
                      <a16:colId xmlns:a16="http://schemas.microsoft.com/office/drawing/2014/main" val="1903994310"/>
                    </a:ext>
                  </a:extLst>
                </a:gridCol>
                <a:gridCol w="2421418">
                  <a:extLst>
                    <a:ext uri="{9D8B030D-6E8A-4147-A177-3AD203B41FA5}">
                      <a16:colId xmlns:a16="http://schemas.microsoft.com/office/drawing/2014/main" val="3831525920"/>
                    </a:ext>
                  </a:extLst>
                </a:gridCol>
                <a:gridCol w="1911096">
                  <a:extLst>
                    <a:ext uri="{9D8B030D-6E8A-4147-A177-3AD203B41FA5}">
                      <a16:colId xmlns:a16="http://schemas.microsoft.com/office/drawing/2014/main" val="1098028340"/>
                    </a:ext>
                  </a:extLst>
                </a:gridCol>
                <a:gridCol w="1481328">
                  <a:extLst>
                    <a:ext uri="{9D8B030D-6E8A-4147-A177-3AD203B41FA5}">
                      <a16:colId xmlns:a16="http://schemas.microsoft.com/office/drawing/2014/main" val="4022500107"/>
                    </a:ext>
                  </a:extLst>
                </a:gridCol>
                <a:gridCol w="1051442">
                  <a:extLst>
                    <a:ext uri="{9D8B030D-6E8A-4147-A177-3AD203B41FA5}">
                      <a16:colId xmlns:a16="http://schemas.microsoft.com/office/drawing/2014/main" val="840304925"/>
                    </a:ext>
                  </a:extLst>
                </a:gridCol>
              </a:tblGrid>
              <a:tr h="511898">
                <a:tc>
                  <a:txBody>
                    <a:bodyPr/>
                    <a:lstStyle/>
                    <a:p>
                      <a:r>
                        <a:rPr lang="en-AU" sz="15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AEMO 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Outstanding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Next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276858"/>
                  </a:ext>
                </a:extLst>
              </a:tr>
              <a:tr h="5106869">
                <a:tc>
                  <a:txBody>
                    <a:bodyPr/>
                    <a:lstStyle/>
                    <a:p>
                      <a:r>
                        <a:rPr lang="en-AU" sz="1400" dirty="0"/>
                        <a:t>5-minute data in 30-minute processes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AU" sz="1400" b="1" dirty="0"/>
                        <a:t>30-minute pre-dispatch</a:t>
                      </a:r>
                    </a:p>
                    <a:p>
                      <a:pPr lvl="0"/>
                      <a:r>
                        <a:rPr lang="en-AU" sz="1400" dirty="0"/>
                        <a:t>Use the last (6</a:t>
                      </a:r>
                      <a:r>
                        <a:rPr lang="en-AU" sz="1400" baseline="30000" dirty="0"/>
                        <a:t>th</a:t>
                      </a:r>
                      <a:r>
                        <a:rPr lang="en-AU" sz="1400" dirty="0"/>
                        <a:t>) 5-minute bid in each 30-minute period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Participants expressed concerns that using the last 5-minute bid would invite gaming.</a:t>
                      </a:r>
                    </a:p>
                    <a:p>
                      <a:endParaRPr lang="en-AU" sz="1400" dirty="0"/>
                    </a:p>
                    <a:p>
                      <a:r>
                        <a:rPr lang="en-AU" sz="1400" dirty="0"/>
                        <a:t>AEMO believes gaming is adequately mitigated by the ‘bidding in good faith’ Rules, and an extension to P5.</a:t>
                      </a:r>
                    </a:p>
                    <a:p>
                      <a:endParaRPr lang="en-AU" sz="1400" dirty="0"/>
                    </a:p>
                    <a:p>
                      <a:r>
                        <a:rPr lang="en-AU" sz="1400" dirty="0"/>
                        <a:t>Participants felt 30-minute pre-dispatch could be replaced by P5.</a:t>
                      </a:r>
                    </a:p>
                    <a:p>
                      <a:endParaRPr lang="en-AU" sz="1400" dirty="0"/>
                    </a:p>
                    <a:p>
                      <a:r>
                        <a:rPr lang="en-AU" sz="1400" dirty="0"/>
                        <a:t>There are doubts on the feasibility of extending P5 to PD timeframes.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AEMO to investigate P5 options.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Actions completed and results shared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Pending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558363"/>
                  </a:ext>
                </a:extLst>
              </a:tr>
            </a:tbl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1DEFDF93-4DB7-42BC-9548-0CD24AE1CD52}"/>
              </a:ext>
            </a:extLst>
          </p:cNvPr>
          <p:cNvSpPr txBox="1">
            <a:spLocks/>
          </p:cNvSpPr>
          <p:nvPr/>
        </p:nvSpPr>
        <p:spPr>
          <a:xfrm>
            <a:off x="10109151" y="7159099"/>
            <a:ext cx="5052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C81F68-4976-451A-B2E9-79BCBD2F70CC}" type="slidenum">
              <a:rPr lang="en-AU" smtClean="0"/>
              <a:pPr/>
              <a:t>24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780331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4FA6F-12B6-4AC5-B8CC-AF1A0F84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Topic Outcomes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899B0-5BD1-4D0C-B306-A3D51C153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25</a:t>
            </a:fld>
            <a:endParaRPr lang="en-AU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36FAE8A-C7DF-403E-BA2F-E880714B0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532595"/>
              </p:ext>
            </p:extLst>
          </p:nvPr>
        </p:nvGraphicFramePr>
        <p:xfrm>
          <a:off x="158042" y="1642003"/>
          <a:ext cx="10375728" cy="5618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787">
                  <a:extLst>
                    <a:ext uri="{9D8B030D-6E8A-4147-A177-3AD203B41FA5}">
                      <a16:colId xmlns:a16="http://schemas.microsoft.com/office/drawing/2014/main" val="2472402833"/>
                    </a:ext>
                  </a:extLst>
                </a:gridCol>
                <a:gridCol w="2318657">
                  <a:extLst>
                    <a:ext uri="{9D8B030D-6E8A-4147-A177-3AD203B41FA5}">
                      <a16:colId xmlns:a16="http://schemas.microsoft.com/office/drawing/2014/main" val="1903994310"/>
                    </a:ext>
                  </a:extLst>
                </a:gridCol>
                <a:gridCol w="1817914">
                  <a:extLst>
                    <a:ext uri="{9D8B030D-6E8A-4147-A177-3AD203B41FA5}">
                      <a16:colId xmlns:a16="http://schemas.microsoft.com/office/drawing/2014/main" val="3831525920"/>
                    </a:ext>
                  </a:extLst>
                </a:gridCol>
                <a:gridCol w="2177143">
                  <a:extLst>
                    <a:ext uri="{9D8B030D-6E8A-4147-A177-3AD203B41FA5}">
                      <a16:colId xmlns:a16="http://schemas.microsoft.com/office/drawing/2014/main" val="1098028340"/>
                    </a:ext>
                  </a:extLst>
                </a:gridCol>
                <a:gridCol w="1508152">
                  <a:extLst>
                    <a:ext uri="{9D8B030D-6E8A-4147-A177-3AD203B41FA5}">
                      <a16:colId xmlns:a16="http://schemas.microsoft.com/office/drawing/2014/main" val="4022500107"/>
                    </a:ext>
                  </a:extLst>
                </a:gridCol>
                <a:gridCol w="1362075">
                  <a:extLst>
                    <a:ext uri="{9D8B030D-6E8A-4147-A177-3AD203B41FA5}">
                      <a16:colId xmlns:a16="http://schemas.microsoft.com/office/drawing/2014/main" val="840304925"/>
                    </a:ext>
                  </a:extLst>
                </a:gridCol>
              </a:tblGrid>
              <a:tr h="511898">
                <a:tc>
                  <a:txBody>
                    <a:bodyPr/>
                    <a:lstStyle/>
                    <a:p>
                      <a:r>
                        <a:rPr lang="en-AU" sz="15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AEMO 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Outstanding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Next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276858"/>
                  </a:ext>
                </a:extLst>
              </a:tr>
              <a:tr h="5106869">
                <a:tc>
                  <a:txBody>
                    <a:bodyPr/>
                    <a:lstStyle/>
                    <a:p>
                      <a:r>
                        <a:rPr lang="en-AU" sz="1400" dirty="0"/>
                        <a:t>Transition to 5-minute bidding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Accept 5-mn bids from 1 April 2021, 3 months before commencement</a:t>
                      </a:r>
                    </a:p>
                    <a:p>
                      <a:endParaRPr lang="en-AU" sz="1400" dirty="0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AU" sz="1400" dirty="0"/>
                        <a:t>From 1 April 2021: existing 30-mn bids for trading days have been converted to 5-mn bids by AEMO; any received 30-mn bids are converted to 5-mn bids by AEMO’s systems; dispatch, pre-dispatch, PASA, etc. will run off 5-mn data.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The approach was accepted by participants.</a:t>
                      </a:r>
                    </a:p>
                    <a:p>
                      <a:endParaRPr lang="en-AU" sz="1400" dirty="0"/>
                    </a:p>
                    <a:p>
                      <a:r>
                        <a:rPr lang="en-AU" sz="1400" dirty="0"/>
                        <a:t>Participants supported staggered release timing, i.e. PASA, pre-dispatch, then dispatch</a:t>
                      </a:r>
                    </a:p>
                    <a:p>
                      <a:endParaRPr lang="en-AU" sz="1400" dirty="0"/>
                    </a:p>
                    <a:p>
                      <a:r>
                        <a:rPr lang="en-AU" sz="1400" dirty="0"/>
                        <a:t>As soon as the release is complete, AEMO will start accepting 5-minute bids.</a:t>
                      </a:r>
                    </a:p>
                    <a:p>
                      <a:endParaRPr lang="en-AU" sz="1400" dirty="0"/>
                    </a:p>
                    <a:p>
                      <a:r>
                        <a:rPr lang="en-AU" sz="1400" b="1" dirty="0"/>
                        <a:t>Note:</a:t>
                      </a:r>
                      <a:r>
                        <a:rPr lang="en-AU" sz="1400" dirty="0"/>
                        <a:t> 5-minute bids </a:t>
                      </a:r>
                      <a:r>
                        <a:rPr lang="en-AU" sz="1400" b="1" dirty="0"/>
                        <a:t>will not</a:t>
                      </a:r>
                      <a:r>
                        <a:rPr lang="en-AU" sz="1400" dirty="0"/>
                        <a:t> appear in 30-minute bidding reports. However 30-minute bids would be converted and appear in 5-minute bid reports.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AEMO to provide a release approach.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Document transition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Approach acceptable to participants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558363"/>
                  </a:ext>
                </a:extLst>
              </a:tr>
            </a:tbl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E71D71A-92B9-4A2C-A4D3-7F4AD74F0C9D}"/>
              </a:ext>
            </a:extLst>
          </p:cNvPr>
          <p:cNvSpPr txBox="1">
            <a:spLocks/>
          </p:cNvSpPr>
          <p:nvPr/>
        </p:nvSpPr>
        <p:spPr>
          <a:xfrm>
            <a:off x="10109151" y="7159099"/>
            <a:ext cx="5052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C81F68-4976-451A-B2E9-79BCBD2F70CC}" type="slidenum">
              <a:rPr lang="en-AU" smtClean="0"/>
              <a:pPr/>
              <a:t>25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808318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4FA6F-12B6-4AC5-B8CC-AF1A0F84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Topic Outcomes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899B0-5BD1-4D0C-B306-A3D51C153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26</a:t>
            </a:fld>
            <a:endParaRPr lang="en-AU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36FAE8A-C7DF-403E-BA2F-E880714B0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137379"/>
              </p:ext>
            </p:extLst>
          </p:nvPr>
        </p:nvGraphicFramePr>
        <p:xfrm>
          <a:off x="158042" y="1642003"/>
          <a:ext cx="10375728" cy="5937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855">
                  <a:extLst>
                    <a:ext uri="{9D8B030D-6E8A-4147-A177-3AD203B41FA5}">
                      <a16:colId xmlns:a16="http://schemas.microsoft.com/office/drawing/2014/main" val="2472402833"/>
                    </a:ext>
                  </a:extLst>
                </a:gridCol>
                <a:gridCol w="2249589">
                  <a:extLst>
                    <a:ext uri="{9D8B030D-6E8A-4147-A177-3AD203B41FA5}">
                      <a16:colId xmlns:a16="http://schemas.microsoft.com/office/drawing/2014/main" val="1903994310"/>
                    </a:ext>
                  </a:extLst>
                </a:gridCol>
                <a:gridCol w="1817914">
                  <a:extLst>
                    <a:ext uri="{9D8B030D-6E8A-4147-A177-3AD203B41FA5}">
                      <a16:colId xmlns:a16="http://schemas.microsoft.com/office/drawing/2014/main" val="3831525920"/>
                    </a:ext>
                  </a:extLst>
                </a:gridCol>
                <a:gridCol w="2177143">
                  <a:extLst>
                    <a:ext uri="{9D8B030D-6E8A-4147-A177-3AD203B41FA5}">
                      <a16:colId xmlns:a16="http://schemas.microsoft.com/office/drawing/2014/main" val="1098028340"/>
                    </a:ext>
                  </a:extLst>
                </a:gridCol>
                <a:gridCol w="1508152">
                  <a:extLst>
                    <a:ext uri="{9D8B030D-6E8A-4147-A177-3AD203B41FA5}">
                      <a16:colId xmlns:a16="http://schemas.microsoft.com/office/drawing/2014/main" val="4022500107"/>
                    </a:ext>
                  </a:extLst>
                </a:gridCol>
                <a:gridCol w="1362075">
                  <a:extLst>
                    <a:ext uri="{9D8B030D-6E8A-4147-A177-3AD203B41FA5}">
                      <a16:colId xmlns:a16="http://schemas.microsoft.com/office/drawing/2014/main" val="840304925"/>
                    </a:ext>
                  </a:extLst>
                </a:gridCol>
              </a:tblGrid>
              <a:tr h="511898">
                <a:tc>
                  <a:txBody>
                    <a:bodyPr/>
                    <a:lstStyle/>
                    <a:p>
                      <a:r>
                        <a:rPr lang="en-AU" sz="15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AEMO 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Outstanding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Next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276858"/>
                  </a:ext>
                </a:extLst>
              </a:tr>
              <a:tr h="5106869">
                <a:tc>
                  <a:txBody>
                    <a:bodyPr/>
                    <a:lstStyle/>
                    <a:p>
                      <a:r>
                        <a:rPr lang="en-AU" sz="1400" dirty="0"/>
                        <a:t>30-minute bids after commencement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Reject 30-mn bids for Trading Days after commencement from 00:00 hrs 1 July 2021.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Participants would prefer to continue conversion beyond commencement, noting that some small participants may not be ready for 5-minute bidding by commencement. </a:t>
                      </a:r>
                    </a:p>
                    <a:p>
                      <a:endParaRPr lang="en-AU" sz="1400" dirty="0"/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AEMO’s view is that the 5MS Rule requires participants to submit 5-minute bids from commencement.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dirty="0"/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/>
                        <a:t>Note:</a:t>
                      </a:r>
                      <a:r>
                        <a:rPr lang="en-AU" sz="1400" dirty="0"/>
                        <a:t> Any rebids made after 00:00 hrs on 1 July 2021 (for the trading days 30 Jun 2021 and 1 Jul 2021) would need to be in the new 5-minute format.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AEMO to monitor participant bidding as part of readiness for 5MS.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Action during readiness phase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Re-assess during readiness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558363"/>
                  </a:ext>
                </a:extLst>
              </a:tr>
            </a:tbl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B6D4D896-C057-4DE4-ADF4-5EE6FF676E8D}"/>
              </a:ext>
            </a:extLst>
          </p:cNvPr>
          <p:cNvSpPr txBox="1">
            <a:spLocks/>
          </p:cNvSpPr>
          <p:nvPr/>
        </p:nvSpPr>
        <p:spPr>
          <a:xfrm>
            <a:off x="10109151" y="7159099"/>
            <a:ext cx="5052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C81F68-4976-451A-B2E9-79BCBD2F70CC}" type="slidenum">
              <a:rPr lang="en-AU" smtClean="0"/>
              <a:pPr/>
              <a:t>26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994082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4FA6F-12B6-4AC5-B8CC-AF1A0F84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Topic Outcomes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899B0-5BD1-4D0C-B306-A3D51C153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27</a:t>
            </a:fld>
            <a:endParaRPr lang="en-AU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36FAE8A-C7DF-403E-BA2F-E880714B0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320601"/>
              </p:ext>
            </p:extLst>
          </p:nvPr>
        </p:nvGraphicFramePr>
        <p:xfrm>
          <a:off x="158042" y="1642003"/>
          <a:ext cx="10375728" cy="5723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787">
                  <a:extLst>
                    <a:ext uri="{9D8B030D-6E8A-4147-A177-3AD203B41FA5}">
                      <a16:colId xmlns:a16="http://schemas.microsoft.com/office/drawing/2014/main" val="2472402833"/>
                    </a:ext>
                  </a:extLst>
                </a:gridCol>
                <a:gridCol w="2318657">
                  <a:extLst>
                    <a:ext uri="{9D8B030D-6E8A-4147-A177-3AD203B41FA5}">
                      <a16:colId xmlns:a16="http://schemas.microsoft.com/office/drawing/2014/main" val="1903994310"/>
                    </a:ext>
                  </a:extLst>
                </a:gridCol>
                <a:gridCol w="1817914">
                  <a:extLst>
                    <a:ext uri="{9D8B030D-6E8A-4147-A177-3AD203B41FA5}">
                      <a16:colId xmlns:a16="http://schemas.microsoft.com/office/drawing/2014/main" val="3831525920"/>
                    </a:ext>
                  </a:extLst>
                </a:gridCol>
                <a:gridCol w="2177143">
                  <a:extLst>
                    <a:ext uri="{9D8B030D-6E8A-4147-A177-3AD203B41FA5}">
                      <a16:colId xmlns:a16="http://schemas.microsoft.com/office/drawing/2014/main" val="1098028340"/>
                    </a:ext>
                  </a:extLst>
                </a:gridCol>
                <a:gridCol w="1508152">
                  <a:extLst>
                    <a:ext uri="{9D8B030D-6E8A-4147-A177-3AD203B41FA5}">
                      <a16:colId xmlns:a16="http://schemas.microsoft.com/office/drawing/2014/main" val="4022500107"/>
                    </a:ext>
                  </a:extLst>
                </a:gridCol>
                <a:gridCol w="1362075">
                  <a:extLst>
                    <a:ext uri="{9D8B030D-6E8A-4147-A177-3AD203B41FA5}">
                      <a16:colId xmlns:a16="http://schemas.microsoft.com/office/drawing/2014/main" val="840304925"/>
                    </a:ext>
                  </a:extLst>
                </a:gridCol>
              </a:tblGrid>
              <a:tr h="511898">
                <a:tc>
                  <a:txBody>
                    <a:bodyPr/>
                    <a:lstStyle/>
                    <a:p>
                      <a:r>
                        <a:rPr lang="en-AU" sz="15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AEMO 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Outstanding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Next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276858"/>
                  </a:ext>
                </a:extLst>
              </a:tr>
              <a:tr h="5106869">
                <a:tc>
                  <a:txBody>
                    <a:bodyPr/>
                    <a:lstStyle/>
                    <a:p>
                      <a:r>
                        <a:rPr lang="en-AU" sz="1400" dirty="0"/>
                        <a:t>Submission of bids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Bids submitted will transition from TXT format to JSON</a:t>
                      </a:r>
                    </a:p>
                    <a:p>
                      <a:endParaRPr lang="en-AU" sz="1400" dirty="0"/>
                    </a:p>
                    <a:p>
                      <a:r>
                        <a:rPr lang="en-AU" sz="1400" dirty="0"/>
                        <a:t>Bids will be able to be submitted via: web UI, web upload, FTP, APIs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Participants asked if an API simulator environment provided to participants was possible.</a:t>
                      </a:r>
                    </a:p>
                    <a:p>
                      <a:endParaRPr lang="en-AU" sz="1400" dirty="0"/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AEMO will provide the API Swagger files. From this participants can mimic the API’s.</a:t>
                      </a:r>
                    </a:p>
                    <a:p>
                      <a:endParaRPr lang="en-AU" sz="1400" dirty="0"/>
                    </a:p>
                    <a:p>
                      <a:r>
                        <a:rPr lang="en-AU" sz="1400" dirty="0"/>
                        <a:t>Participants indicated the priority for the Sandbox was:</a:t>
                      </a:r>
                    </a:p>
                    <a:p>
                      <a:r>
                        <a:rPr lang="en-AU" sz="1400" dirty="0"/>
                        <a:t>1. Web API interface – as this presents new technology/interfaces</a:t>
                      </a:r>
                    </a:p>
                    <a:p>
                      <a:r>
                        <a:rPr lang="en-AU" sz="1400" dirty="0"/>
                        <a:t>2. FTP interface</a:t>
                      </a:r>
                    </a:p>
                    <a:p>
                      <a:r>
                        <a:rPr lang="en-AU" sz="1400" dirty="0"/>
                        <a:t>3. Bidding data model</a:t>
                      </a:r>
                    </a:p>
                    <a:p>
                      <a:r>
                        <a:rPr lang="en-AU" sz="1400" dirty="0"/>
                        <a:t>4. Settlement data model – SETGENDATA report/table was also raised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AEMO to provide Sandbox timeline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dirty="0"/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AEMO to provide API Swagger files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Action in early 2019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dirty="0"/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Action during development phase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Approach acceptable to participants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558363"/>
                  </a:ext>
                </a:extLst>
              </a:tr>
            </a:tbl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BCD916A8-54AC-4B87-8944-F5D6AEFB9287}"/>
              </a:ext>
            </a:extLst>
          </p:cNvPr>
          <p:cNvSpPr txBox="1">
            <a:spLocks/>
          </p:cNvSpPr>
          <p:nvPr/>
        </p:nvSpPr>
        <p:spPr>
          <a:xfrm>
            <a:off x="10109151" y="7159099"/>
            <a:ext cx="5052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C81F68-4976-451A-B2E9-79BCBD2F70CC}" type="slidenum">
              <a:rPr lang="en-AU" smtClean="0"/>
              <a:pPr/>
              <a:t>27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100677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4FA6F-12B6-4AC5-B8CC-AF1A0F84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Topic Outcomes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899B0-5BD1-4D0C-B306-A3D51C153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28</a:t>
            </a:fld>
            <a:endParaRPr lang="en-AU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36FAE8A-C7DF-403E-BA2F-E880714B0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417012"/>
              </p:ext>
            </p:extLst>
          </p:nvPr>
        </p:nvGraphicFramePr>
        <p:xfrm>
          <a:off x="158042" y="1642003"/>
          <a:ext cx="10375728" cy="5618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787">
                  <a:extLst>
                    <a:ext uri="{9D8B030D-6E8A-4147-A177-3AD203B41FA5}">
                      <a16:colId xmlns:a16="http://schemas.microsoft.com/office/drawing/2014/main" val="2472402833"/>
                    </a:ext>
                  </a:extLst>
                </a:gridCol>
                <a:gridCol w="2318657">
                  <a:extLst>
                    <a:ext uri="{9D8B030D-6E8A-4147-A177-3AD203B41FA5}">
                      <a16:colId xmlns:a16="http://schemas.microsoft.com/office/drawing/2014/main" val="1903994310"/>
                    </a:ext>
                  </a:extLst>
                </a:gridCol>
                <a:gridCol w="2247682">
                  <a:extLst>
                    <a:ext uri="{9D8B030D-6E8A-4147-A177-3AD203B41FA5}">
                      <a16:colId xmlns:a16="http://schemas.microsoft.com/office/drawing/2014/main" val="3831525920"/>
                    </a:ext>
                  </a:extLst>
                </a:gridCol>
                <a:gridCol w="2231136">
                  <a:extLst>
                    <a:ext uri="{9D8B030D-6E8A-4147-A177-3AD203B41FA5}">
                      <a16:colId xmlns:a16="http://schemas.microsoft.com/office/drawing/2014/main" val="1098028340"/>
                    </a:ext>
                  </a:extLst>
                </a:gridCol>
                <a:gridCol w="1389888">
                  <a:extLst>
                    <a:ext uri="{9D8B030D-6E8A-4147-A177-3AD203B41FA5}">
                      <a16:colId xmlns:a16="http://schemas.microsoft.com/office/drawing/2014/main" val="4022500107"/>
                    </a:ext>
                  </a:extLst>
                </a:gridCol>
                <a:gridCol w="996578">
                  <a:extLst>
                    <a:ext uri="{9D8B030D-6E8A-4147-A177-3AD203B41FA5}">
                      <a16:colId xmlns:a16="http://schemas.microsoft.com/office/drawing/2014/main" val="840304925"/>
                    </a:ext>
                  </a:extLst>
                </a:gridCol>
              </a:tblGrid>
              <a:tr h="511898">
                <a:tc>
                  <a:txBody>
                    <a:bodyPr/>
                    <a:lstStyle/>
                    <a:p>
                      <a:r>
                        <a:rPr lang="en-AU" sz="15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AEMO 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Outstanding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Next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dirty="0"/>
                        <a:t>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276858"/>
                  </a:ext>
                </a:extLst>
              </a:tr>
              <a:tr h="5106869">
                <a:tc>
                  <a:txBody>
                    <a:bodyPr/>
                    <a:lstStyle/>
                    <a:p>
                      <a:r>
                        <a:rPr lang="en-AU" sz="1500" dirty="0"/>
                        <a:t>Participants’ transition plans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AU" sz="1400" dirty="0"/>
                        <a:t>Pre-production by Nov 2020 </a:t>
                      </a:r>
                    </a:p>
                    <a:p>
                      <a:pPr lvl="0"/>
                      <a:r>
                        <a:rPr lang="en-AU" sz="1400" dirty="0"/>
                        <a:t>Production by 1 Apr 2021</a:t>
                      </a:r>
                    </a:p>
                    <a:p>
                      <a:pPr lvl="0"/>
                      <a:r>
                        <a:rPr lang="en-AU" sz="1400" dirty="0"/>
                        <a:t>Commencement 1 Jul 2021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Participants noted a need for file and API specifications.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dirty="0"/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Participants repeated the importance of an early sandbox environment.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dirty="0"/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For the Sandbox, real pricing and metering data would be preferable but not essential.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dirty="0"/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Pricing in the sandbox will be based on submitted offers and other data. Inputs to pricing may be static (such as constraints).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dirty="0"/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AEMO to provide API specifications in line with SWG schedule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dirty="0"/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AEMO to provide a sandbox timeline and scope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Action inline with SWG schedule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Pending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558363"/>
                  </a:ext>
                </a:extLst>
              </a:tr>
            </a:tbl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97911F9-8E31-4D0C-B9CE-E9D7FC495878}"/>
              </a:ext>
            </a:extLst>
          </p:cNvPr>
          <p:cNvSpPr txBox="1">
            <a:spLocks/>
          </p:cNvSpPr>
          <p:nvPr/>
        </p:nvSpPr>
        <p:spPr>
          <a:xfrm>
            <a:off x="10109151" y="7159099"/>
            <a:ext cx="5052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C81F68-4976-451A-B2E9-79BCBD2F70CC}" type="slidenum">
              <a:rPr lang="en-AU" smtClean="0"/>
              <a:pPr/>
              <a:t>28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96550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001B86-1443-47EC-B6DC-846CE4E471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High-Level Impact Assessment Document (HLIA) - Approach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C1BF767-69BB-4556-9D40-83E0209742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Hamish McNeish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8F98EE-7C2F-4F5D-A336-45F4F4D87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29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5006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89DB2-7FBA-4766-909B-5155964B4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Items for Noting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F61616-11FF-4493-ABFE-31CA10232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Hamish McNeish</a:t>
            </a:r>
          </a:p>
        </p:txBody>
      </p:sp>
    </p:spTree>
    <p:extLst>
      <p:ext uri="{BB962C8B-B14F-4D97-AF65-F5344CB8AC3E}">
        <p14:creationId xmlns:p14="http://schemas.microsoft.com/office/powerpoint/2010/main" val="3669116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EE203-CFF3-4E25-A920-E2CC01FA7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6" y="109854"/>
            <a:ext cx="9242253" cy="1310695"/>
          </a:xfrm>
        </p:spPr>
        <p:txBody>
          <a:bodyPr>
            <a:normAutofit/>
          </a:bodyPr>
          <a:lstStyle/>
          <a:p>
            <a:r>
              <a:rPr lang="en-AU" dirty="0"/>
              <a:t>Systems HLIA - Approach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AB390E-EF5F-4348-961D-A43970085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30</a:t>
            </a:fld>
            <a:endParaRPr lang="en-AU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CB007F-DDCB-4F3F-A52E-77E8DD401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000" dirty="0"/>
              <a:t>AEMO has prepared a Systems High-Level Impact Assessment document.</a:t>
            </a:r>
          </a:p>
          <a:p>
            <a:endParaRPr lang="en-AU" sz="2000" dirty="0"/>
          </a:p>
          <a:p>
            <a:r>
              <a:rPr lang="en-AU" sz="2000" dirty="0"/>
              <a:t>The purpose of this document is to:</a:t>
            </a:r>
          </a:p>
          <a:p>
            <a:pPr lvl="1"/>
            <a:r>
              <a:rPr lang="en-AU" sz="2000" b="1" dirty="0"/>
              <a:t>Provide high-level information</a:t>
            </a:r>
            <a:r>
              <a:rPr lang="en-AU" sz="2000" dirty="0"/>
              <a:t> on the changes to AEMO’s Market-Facing Systems changing in 5MS</a:t>
            </a:r>
          </a:p>
          <a:p>
            <a:pPr lvl="1"/>
            <a:r>
              <a:rPr lang="en-AU" sz="2000" b="1" dirty="0"/>
              <a:t>Be continually updated</a:t>
            </a:r>
            <a:r>
              <a:rPr lang="en-AU" sz="2000" dirty="0"/>
              <a:t> as system changes are confirmed, or when there are changes</a:t>
            </a:r>
          </a:p>
          <a:p>
            <a:pPr lvl="1"/>
            <a:r>
              <a:rPr lang="en-AU" sz="2000" b="1" dirty="0"/>
              <a:t>Provide AEMO’s view on the participant impact</a:t>
            </a:r>
            <a:r>
              <a:rPr lang="en-AU" sz="2000" dirty="0"/>
              <a:t> related to these changes</a:t>
            </a:r>
          </a:p>
          <a:p>
            <a:pPr lvl="1"/>
            <a:endParaRPr lang="en-AU" sz="2000" dirty="0"/>
          </a:p>
          <a:p>
            <a:r>
              <a:rPr lang="en-AU" sz="2000" dirty="0"/>
              <a:t>It is not intended to:</a:t>
            </a:r>
          </a:p>
          <a:p>
            <a:pPr lvl="1"/>
            <a:r>
              <a:rPr lang="en-AU" sz="2000" dirty="0"/>
              <a:t>Replace the Technical Specification documents</a:t>
            </a:r>
          </a:p>
          <a:p>
            <a:pPr lvl="1"/>
            <a:endParaRPr lang="en-AU" sz="2000" dirty="0"/>
          </a:p>
          <a:p>
            <a:pPr marL="0" indent="0">
              <a:buNone/>
            </a:pPr>
            <a:r>
              <a:rPr lang="en-AU" sz="2351" b="1" dirty="0"/>
              <a:t>[Placeholder to review the document approach and level of detail]</a:t>
            </a:r>
          </a:p>
        </p:txBody>
      </p:sp>
    </p:spTree>
    <p:extLst>
      <p:ext uri="{BB962C8B-B14F-4D97-AF65-F5344CB8AC3E}">
        <p14:creationId xmlns:p14="http://schemas.microsoft.com/office/powerpoint/2010/main" val="28084419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89DB2-7FBA-4766-909B-5155964B4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General Questions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F61616-11FF-4493-ABFE-31CA10232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Hamish McNeish</a:t>
            </a:r>
          </a:p>
        </p:txBody>
      </p:sp>
    </p:spTree>
    <p:extLst>
      <p:ext uri="{BB962C8B-B14F-4D97-AF65-F5344CB8AC3E}">
        <p14:creationId xmlns:p14="http://schemas.microsoft.com/office/powerpoint/2010/main" val="6291160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89DB2-7FBA-4766-909B-5155964B4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Forward Meeting Plan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F61616-11FF-4493-ABFE-31CA10232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Hamish McNeish</a:t>
            </a:r>
          </a:p>
        </p:txBody>
      </p:sp>
    </p:spTree>
    <p:extLst>
      <p:ext uri="{BB962C8B-B14F-4D97-AF65-F5344CB8AC3E}">
        <p14:creationId xmlns:p14="http://schemas.microsoft.com/office/powerpoint/2010/main" val="41887663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E720E-29C6-40E4-81C1-C3C3FC689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Upcoming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B7CE4-157E-447D-8E8B-3ECB95AAF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1653309"/>
            <a:ext cx="10255425" cy="5643418"/>
          </a:xfrm>
        </p:spPr>
        <p:txBody>
          <a:bodyPr>
            <a:normAutofit lnSpcReduction="10000"/>
          </a:bodyPr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Systems Working Group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TBC January 2019 (not planned)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Mon, 18 February 2019</a:t>
            </a:r>
          </a:p>
          <a:p>
            <a:pPr marL="400965" lvl="1" indent="0">
              <a:buNone/>
            </a:pPr>
            <a:r>
              <a:rPr lang="en-AU" i="1" dirty="0">
                <a:latin typeface="Arial" panose="020B0604020202020204" pitchFamily="34" charset="0"/>
                <a:cs typeface="Arial" panose="020B0604020202020204" pitchFamily="34" charset="0"/>
              </a:rPr>
              <a:t>We are proposing postponing the 17</a:t>
            </a:r>
            <a:r>
              <a:rPr lang="en-AU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AU" i="1" dirty="0">
                <a:latin typeface="Arial" panose="020B0604020202020204" pitchFamily="34" charset="0"/>
                <a:cs typeface="Arial" panose="020B0604020202020204" pitchFamily="34" charset="0"/>
              </a:rPr>
              <a:t> December meeting to January</a:t>
            </a: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Vendor Briefing Session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Mon, 3 December 2018, Cross AEMO sites</a:t>
            </a: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Procedures focus groups: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Settlements focus group – Monday 26</a:t>
            </a:r>
            <a:r>
              <a:rPr lang="en-AU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 November, Melbourne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Dispatch focus group – Tuesday 27</a:t>
            </a:r>
            <a:r>
              <a:rPr lang="en-AU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 November, Melbourne</a:t>
            </a: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Next Program Consultative Forum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Tuesday 4</a:t>
            </a:r>
            <a:r>
              <a:rPr lang="en-AU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  December</a:t>
            </a: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Next Executive Forum 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Tuesday 12</a:t>
            </a:r>
            <a:r>
              <a:rPr lang="en-AU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 February 2019</a:t>
            </a: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5MS Meetings and Forum Dates: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http://aemo.com.au/Electricity/National-Electricity-Market-NEM/Five-Minute-Settlement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7DBC97A-0E4D-4BA6-B3E0-FB905E186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56751" y="7006699"/>
            <a:ext cx="505220" cy="402483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C81F68-4976-451A-B2E9-79BCBD2F70CC}" type="slidenum">
              <a:rPr kumimoji="0" lang="en-AU" sz="1052" b="0" i="0" u="none" strike="noStrike" kern="1200" cap="none" spc="0" normalizeH="0" baseline="0" noProof="0" smtClean="0">
                <a:ln>
                  <a:noFill/>
                </a:ln>
                <a:solidFill>
                  <a:srgbClr val="222324">
                    <a:tint val="75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AU" sz="1052" b="0" i="0" u="none" strike="noStrike" kern="1200" cap="none" spc="0" normalizeH="0" baseline="0" noProof="0" dirty="0">
              <a:ln>
                <a:noFill/>
              </a:ln>
              <a:solidFill>
                <a:srgbClr val="222324">
                  <a:tint val="75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414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931AF-E38F-4CBB-99D0-77B07A6DF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Current Actions 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1EA916FA-721F-4883-86AD-B6440FF03D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0508857"/>
              </p:ext>
            </p:extLst>
          </p:nvPr>
        </p:nvGraphicFramePr>
        <p:xfrm>
          <a:off x="229841" y="2343150"/>
          <a:ext cx="10122173" cy="23942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8244">
                  <a:extLst>
                    <a:ext uri="{9D8B030D-6E8A-4147-A177-3AD203B41FA5}">
                      <a16:colId xmlns:a16="http://schemas.microsoft.com/office/drawing/2014/main" val="1360153596"/>
                    </a:ext>
                  </a:extLst>
                </a:gridCol>
                <a:gridCol w="2042283">
                  <a:extLst>
                    <a:ext uri="{9D8B030D-6E8A-4147-A177-3AD203B41FA5}">
                      <a16:colId xmlns:a16="http://schemas.microsoft.com/office/drawing/2014/main" val="807627447"/>
                    </a:ext>
                  </a:extLst>
                </a:gridCol>
                <a:gridCol w="4961890">
                  <a:extLst>
                    <a:ext uri="{9D8B030D-6E8A-4147-A177-3AD203B41FA5}">
                      <a16:colId xmlns:a16="http://schemas.microsoft.com/office/drawing/2014/main" val="4256299111"/>
                    </a:ext>
                  </a:extLst>
                </a:gridCol>
                <a:gridCol w="1361979">
                  <a:extLst>
                    <a:ext uri="{9D8B030D-6E8A-4147-A177-3AD203B41FA5}">
                      <a16:colId xmlns:a16="http://schemas.microsoft.com/office/drawing/2014/main" val="675901875"/>
                    </a:ext>
                  </a:extLst>
                </a:gridCol>
                <a:gridCol w="1077777">
                  <a:extLst>
                    <a:ext uri="{9D8B030D-6E8A-4147-A177-3AD203B41FA5}">
                      <a16:colId xmlns:a16="http://schemas.microsoft.com/office/drawing/2014/main" val="319954480"/>
                    </a:ext>
                  </a:extLst>
                </a:gridCol>
              </a:tblGrid>
              <a:tr h="262107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</a:t>
                      </a:r>
                      <a:endParaRPr lang="en-A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A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 required</a:t>
                      </a:r>
                      <a:endParaRPr lang="en-A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Responsible</a:t>
                      </a:r>
                      <a:endParaRPr lang="en-A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</a:t>
                      </a:r>
                      <a:endParaRPr lang="en-A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397537"/>
                  </a:ext>
                </a:extLst>
              </a:tr>
              <a:tr h="262107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Dispatch delays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AEMO to provide feedback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AEMO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17/10/2018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4051088"/>
                  </a:ext>
                </a:extLst>
              </a:tr>
              <a:tr h="262107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High-Level Impact Assessment (HLIA)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AEMO to provide HLIA document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AEMO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21/11/2018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081048"/>
                  </a:ext>
                </a:extLst>
              </a:tr>
              <a:tr h="262107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Profiling process explanation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AEMO to explain the profiling process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AEMO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17/10/2018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9362701"/>
                  </a:ext>
                </a:extLst>
              </a:tr>
              <a:tr h="262107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Bidding JSON format usage for APIs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AEMO to include bidding APIs in focus group discussion, date to be scheduled.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AEMO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1/12/2018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9805649"/>
                  </a:ext>
                </a:extLst>
              </a:tr>
              <a:tr h="262107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Bidding data model transition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AEMO to include in focus group transition discussion, date to be scheduled.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AEMO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1/12/2018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7433318"/>
                  </a:ext>
                </a:extLst>
              </a:tr>
              <a:tr h="262107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Bidding data model tables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AEMO to include in data model focus group discussion, date to be scheduled.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AEMO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1/12/2018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0946574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465CF-94CC-48DA-A9F9-C442C67E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C81F68-4976-451A-B2E9-79BCBD2F70CC}" type="slidenum">
              <a:rPr kumimoji="0" lang="en-AU" sz="1052" b="0" i="0" u="none" strike="noStrike" kern="1200" cap="none" spc="0" normalizeH="0" baseline="0" noProof="0" smtClean="0">
                <a:ln>
                  <a:noFill/>
                </a:ln>
                <a:solidFill>
                  <a:srgbClr val="222324">
                    <a:tint val="75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AU" sz="1052" b="0" i="0" u="none" strike="noStrike" kern="1200" cap="none" spc="0" normalizeH="0" baseline="0" noProof="0" dirty="0">
              <a:ln>
                <a:noFill/>
              </a:ln>
              <a:solidFill>
                <a:srgbClr val="222324">
                  <a:tint val="75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8" name="AutoShape 2" descr="Image result for contr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srgbClr val="222324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9E8D01A3-92C0-4BDB-88A1-645F5752A7C7}"/>
              </a:ext>
            </a:extLst>
          </p:cNvPr>
          <p:cNvSpPr txBox="1">
            <a:spLocks/>
          </p:cNvSpPr>
          <p:nvPr/>
        </p:nvSpPr>
        <p:spPr>
          <a:xfrm>
            <a:off x="206547" y="1502084"/>
            <a:ext cx="10255425" cy="5705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00482" indent="-200482" algn="l" defTabSz="801929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Char char="•"/>
              <a:defRPr sz="24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144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2411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7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03375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4340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05304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6269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07233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0819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/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Meeting notes for previous meeting have been emailed and published. Outstanding actions were brought forward for feedback from participants.</a:t>
            </a:r>
          </a:p>
          <a:p>
            <a:pPr hangingPunct="0"/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84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92AA5-49E0-4E1E-836A-9F522368C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Actions to Close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A47EC5B-16BF-4FE0-AE5A-395D74B62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56751" y="7006699"/>
            <a:ext cx="505220" cy="402483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C81F68-4976-451A-B2E9-79BCBD2F70CC}" type="slidenum">
              <a:rPr kumimoji="0" lang="en-AU" sz="1052" b="0" i="0" u="none" strike="noStrike" kern="1200" cap="none" spc="0" normalizeH="0" baseline="0" noProof="0" smtClean="0">
                <a:ln>
                  <a:noFill/>
                </a:ln>
                <a:solidFill>
                  <a:srgbClr val="222324">
                    <a:tint val="75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AU" sz="1052" b="0" i="0" u="none" strike="noStrike" kern="1200" cap="none" spc="0" normalizeH="0" baseline="0" noProof="0" dirty="0">
              <a:ln>
                <a:noFill/>
              </a:ln>
              <a:solidFill>
                <a:srgbClr val="222324">
                  <a:tint val="75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F09920E-BD87-447C-A67A-1A535E60B8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5912723"/>
              </p:ext>
            </p:extLst>
          </p:nvPr>
        </p:nvGraphicFramePr>
        <p:xfrm>
          <a:off x="284819" y="2099958"/>
          <a:ext cx="10122173" cy="13564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8244">
                  <a:extLst>
                    <a:ext uri="{9D8B030D-6E8A-4147-A177-3AD203B41FA5}">
                      <a16:colId xmlns:a16="http://schemas.microsoft.com/office/drawing/2014/main" val="1360153596"/>
                    </a:ext>
                  </a:extLst>
                </a:gridCol>
                <a:gridCol w="2042283">
                  <a:extLst>
                    <a:ext uri="{9D8B030D-6E8A-4147-A177-3AD203B41FA5}">
                      <a16:colId xmlns:a16="http://schemas.microsoft.com/office/drawing/2014/main" val="807627447"/>
                    </a:ext>
                  </a:extLst>
                </a:gridCol>
                <a:gridCol w="4961890">
                  <a:extLst>
                    <a:ext uri="{9D8B030D-6E8A-4147-A177-3AD203B41FA5}">
                      <a16:colId xmlns:a16="http://schemas.microsoft.com/office/drawing/2014/main" val="4256299111"/>
                    </a:ext>
                  </a:extLst>
                </a:gridCol>
                <a:gridCol w="1361979">
                  <a:extLst>
                    <a:ext uri="{9D8B030D-6E8A-4147-A177-3AD203B41FA5}">
                      <a16:colId xmlns:a16="http://schemas.microsoft.com/office/drawing/2014/main" val="675901875"/>
                    </a:ext>
                  </a:extLst>
                </a:gridCol>
                <a:gridCol w="1077777">
                  <a:extLst>
                    <a:ext uri="{9D8B030D-6E8A-4147-A177-3AD203B41FA5}">
                      <a16:colId xmlns:a16="http://schemas.microsoft.com/office/drawing/2014/main" val="319954480"/>
                    </a:ext>
                  </a:extLst>
                </a:gridCol>
              </a:tblGrid>
              <a:tr h="262107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</a:t>
                      </a:r>
                      <a:endParaRPr lang="en-A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A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 required</a:t>
                      </a:r>
                      <a:endParaRPr lang="en-A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Responsible</a:t>
                      </a:r>
                      <a:endParaRPr lang="en-A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</a:t>
                      </a:r>
                      <a:endParaRPr lang="en-A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397537"/>
                  </a:ext>
                </a:extLst>
              </a:tr>
              <a:tr h="262107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High-Level Impact Assessment (HLIA)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AEMO to provide HLIA document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AEMO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21/11/2018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081048"/>
                  </a:ext>
                </a:extLst>
              </a:tr>
              <a:tr h="262107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Profiling process explanation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AEMO to explain the profiling process</a:t>
                      </a:r>
                    </a:p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Covered in Metering Focus Group. A number of approaches are being discussed as detailed in the Metering debrief notes.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AEMO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17/10/2018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9362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2841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1CA31-10C9-48F4-BF6F-6459E0E27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System Workstream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2250F-2560-46BD-86E5-D1A7A7AFB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b="1" dirty="0"/>
              <a:t>Current Status</a:t>
            </a:r>
          </a:p>
          <a:p>
            <a:r>
              <a:rPr lang="en-AU" dirty="0"/>
              <a:t>Dispatch and settlement streams</a:t>
            </a:r>
          </a:p>
          <a:p>
            <a:pPr lvl="1"/>
            <a:r>
              <a:rPr lang="en-AU" dirty="0"/>
              <a:t>In requirements phase</a:t>
            </a:r>
          </a:p>
          <a:p>
            <a:pPr lvl="1"/>
            <a:r>
              <a:rPr lang="en-AU" dirty="0"/>
              <a:t>Development and test environments being confirmed</a:t>
            </a:r>
          </a:p>
          <a:p>
            <a:pPr lvl="1"/>
            <a:r>
              <a:rPr lang="en-AU" dirty="0"/>
              <a:t>Development expected to start January 2019</a:t>
            </a:r>
          </a:p>
          <a:p>
            <a:r>
              <a:rPr lang="en-AU" dirty="0"/>
              <a:t>Retail stream</a:t>
            </a:r>
          </a:p>
          <a:p>
            <a:pPr lvl="1"/>
            <a:r>
              <a:rPr lang="en-AU" dirty="0"/>
              <a:t>In requirements phase</a:t>
            </a:r>
          </a:p>
          <a:p>
            <a:pPr lvl="1"/>
            <a:r>
              <a:rPr lang="en-AU" dirty="0"/>
              <a:t>Solution decision expected December 2018</a:t>
            </a:r>
          </a:p>
          <a:p>
            <a:pPr lvl="1"/>
            <a:r>
              <a:rPr lang="en-AU" dirty="0"/>
              <a:t>Development expected to start February 2019</a:t>
            </a:r>
          </a:p>
          <a:p>
            <a:pPr marL="400965" lvl="1" indent="0">
              <a:buNone/>
            </a:pPr>
            <a:endParaRPr lang="en-AU" dirty="0"/>
          </a:p>
          <a:p>
            <a:r>
              <a:rPr lang="en-AU" b="1" dirty="0"/>
              <a:t>IT Schedule</a:t>
            </a:r>
          </a:p>
          <a:p>
            <a:pPr lvl="1"/>
            <a:r>
              <a:rPr lang="en-AU" dirty="0"/>
              <a:t>Detailed schedule work is expected to complete by 21 December 2018</a:t>
            </a:r>
          </a:p>
          <a:p>
            <a:pPr lvl="1"/>
            <a:r>
              <a:rPr lang="en-AU" dirty="0"/>
              <a:t>The planned IT activities and timelines will be reviewed</a:t>
            </a:r>
          </a:p>
          <a:p>
            <a:pPr lvl="1"/>
            <a:r>
              <a:rPr lang="en-AU" dirty="0"/>
              <a:t>We will present the updated schedule at the January 2019 SWG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96070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F083F-6344-48CD-89DD-67210666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Focus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606E7-E108-4F4B-B9C3-6625EFF3D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b="1" dirty="0"/>
              <a:t>Focus Groups</a:t>
            </a:r>
          </a:p>
          <a:p>
            <a:pPr lvl="1"/>
            <a:r>
              <a:rPr lang="en-AU" dirty="0"/>
              <a:t>Joint Focus Groups now just called Focus Groups</a:t>
            </a:r>
          </a:p>
          <a:p>
            <a:pPr lvl="1"/>
            <a:endParaRPr lang="en-AU" dirty="0"/>
          </a:p>
          <a:p>
            <a:pPr lvl="1"/>
            <a:r>
              <a:rPr lang="en-AU" dirty="0"/>
              <a:t>Settlements – Mon 26</a:t>
            </a:r>
            <a:r>
              <a:rPr lang="en-AU" baseline="30000" dirty="0"/>
              <a:t>th</a:t>
            </a:r>
            <a:r>
              <a:rPr lang="en-AU" dirty="0"/>
              <a:t> November – </a:t>
            </a:r>
            <a:r>
              <a:rPr lang="en-AU" b="1" dirty="0"/>
              <a:t>in Melbourne</a:t>
            </a:r>
          </a:p>
          <a:p>
            <a:pPr lvl="2"/>
            <a:r>
              <a:rPr lang="en-AU" dirty="0"/>
              <a:t>Revisions</a:t>
            </a:r>
          </a:p>
          <a:p>
            <a:pPr lvl="2"/>
            <a:r>
              <a:rPr lang="en-AU" dirty="0"/>
              <a:t>Estimation</a:t>
            </a:r>
          </a:p>
          <a:p>
            <a:pPr lvl="2"/>
            <a:r>
              <a:rPr lang="en-AU" dirty="0"/>
              <a:t>Reallocations</a:t>
            </a:r>
          </a:p>
          <a:p>
            <a:pPr lvl="2"/>
            <a:r>
              <a:rPr lang="en-AU" dirty="0"/>
              <a:t>Credit Limit Procedure</a:t>
            </a:r>
          </a:p>
          <a:p>
            <a:pPr lvl="2"/>
            <a:r>
              <a:rPr lang="en-AU" dirty="0"/>
              <a:t>Transition</a:t>
            </a:r>
          </a:p>
          <a:p>
            <a:pPr lvl="2"/>
            <a:r>
              <a:rPr lang="en-AU" dirty="0"/>
              <a:t>Settlement Interfaces</a:t>
            </a:r>
          </a:p>
          <a:p>
            <a:pPr lvl="1"/>
            <a:endParaRPr lang="en-AU" dirty="0"/>
          </a:p>
          <a:p>
            <a:pPr lvl="1"/>
            <a:r>
              <a:rPr lang="en-AU" dirty="0"/>
              <a:t>Dispatch – Tue 27</a:t>
            </a:r>
            <a:r>
              <a:rPr lang="en-AU" baseline="30000" dirty="0"/>
              <a:t>th</a:t>
            </a:r>
            <a:r>
              <a:rPr lang="en-AU" dirty="0"/>
              <a:t> November – </a:t>
            </a:r>
            <a:r>
              <a:rPr lang="en-AU" b="1" dirty="0"/>
              <a:t>in Melbourne</a:t>
            </a:r>
          </a:p>
          <a:p>
            <a:pPr lvl="2"/>
            <a:r>
              <a:rPr lang="en-AU" dirty="0"/>
              <a:t>Rebid Explanation Field</a:t>
            </a:r>
          </a:p>
          <a:p>
            <a:pPr lvl="2"/>
            <a:r>
              <a:rPr lang="en-AU" dirty="0"/>
              <a:t>Web Bidding</a:t>
            </a:r>
          </a:p>
          <a:p>
            <a:pPr lvl="1"/>
            <a:endParaRPr lang="en-AU" dirty="0"/>
          </a:p>
          <a:p>
            <a:pPr lvl="1"/>
            <a:r>
              <a:rPr lang="en-AU" dirty="0"/>
              <a:t>Metering – TBC – likely post Global Settlement final rule (6</a:t>
            </a:r>
            <a:r>
              <a:rPr lang="en-AU" baseline="30000" dirty="0"/>
              <a:t>th</a:t>
            </a:r>
            <a:r>
              <a:rPr lang="en-AU" dirty="0"/>
              <a:t> Dec)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00191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D0BA1-5AEA-4256-834C-A55A2E5EE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System Workstream - Metering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B05E9E-EF7E-42C2-AD87-2E5E95FA0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2012414"/>
            <a:ext cx="10255425" cy="4796544"/>
          </a:xfrm>
        </p:spPr>
        <p:txBody>
          <a:bodyPr>
            <a:normAutofit lnSpcReduction="10000"/>
          </a:bodyPr>
          <a:lstStyle/>
          <a:p>
            <a:r>
              <a:rPr lang="en-AU" dirty="0"/>
              <a:t>Planned dates are subject to PWG consultation progress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Changes:</a:t>
            </a:r>
          </a:p>
          <a:p>
            <a:pPr lvl="1"/>
            <a:r>
              <a:rPr lang="en-AU" dirty="0"/>
              <a:t>Technical specifications pending Focus Group outcomes</a:t>
            </a:r>
          </a:p>
          <a:p>
            <a:pPr lvl="2"/>
            <a:r>
              <a:rPr lang="en-AU" dirty="0"/>
              <a:t>High-Level Impact Assessment document provides current technical information</a:t>
            </a:r>
          </a:p>
          <a:p>
            <a:pPr lvl="1"/>
            <a:r>
              <a:rPr lang="en-AU" dirty="0"/>
              <a:t>Early release dates added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CF2B7BA-9090-4618-B44E-262794D15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56751" y="7006699"/>
            <a:ext cx="505220" cy="402483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C81F68-4976-451A-B2E9-79BCBD2F70CC}" type="slidenum">
              <a:rPr kumimoji="0" lang="en-AU" sz="1052" b="0" i="0" u="none" strike="noStrike" kern="1200" cap="none" spc="0" normalizeH="0" baseline="0" noProof="0" smtClean="0">
                <a:ln>
                  <a:noFill/>
                </a:ln>
                <a:solidFill>
                  <a:srgbClr val="222324">
                    <a:tint val="75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AU" sz="1052" b="0" i="0" u="none" strike="noStrike" kern="1200" cap="none" spc="0" normalizeH="0" baseline="0" noProof="0" dirty="0">
              <a:ln>
                <a:noFill/>
              </a:ln>
              <a:solidFill>
                <a:srgbClr val="222324">
                  <a:tint val="75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E636066-58E2-417D-98A6-973B67D54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09978"/>
            <a:ext cx="10691813" cy="247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635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05EBE-2AF8-431A-B709-2DCA91F4A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System Workstream - Dispatch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CC6CD57-AE2A-48D7-B8A6-6762BFCB4D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2012413"/>
            <a:ext cx="10255425" cy="5396767"/>
          </a:xfrm>
        </p:spPr>
        <p:txBody>
          <a:bodyPr>
            <a:normAutofit fontScale="92500" lnSpcReduction="20000"/>
          </a:bodyPr>
          <a:lstStyle/>
          <a:p>
            <a:r>
              <a:rPr lang="en-AU" dirty="0"/>
              <a:t>Planned dates are subject to PWG consultation progress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Changes:</a:t>
            </a:r>
          </a:p>
          <a:p>
            <a:pPr lvl="1"/>
            <a:r>
              <a:rPr lang="en-AU" dirty="0"/>
              <a:t>Technical specifications pending Focus Group outcomes</a:t>
            </a:r>
          </a:p>
          <a:p>
            <a:pPr lvl="2"/>
            <a:r>
              <a:rPr lang="en-AU" dirty="0"/>
              <a:t>High-Level Impact Assessment document provides current technical information</a:t>
            </a:r>
          </a:p>
          <a:p>
            <a:pPr lvl="1"/>
            <a:r>
              <a:rPr lang="en-AU" dirty="0"/>
              <a:t>Early release dates added</a:t>
            </a:r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8FB6A37-4619-4D4D-B0AD-9B6C2E241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56751" y="7006699"/>
            <a:ext cx="505220" cy="402483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C81F68-4976-451A-B2E9-79BCBD2F70CC}" type="slidenum">
              <a:rPr kumimoji="0" lang="en-AU" sz="1052" b="0" i="0" u="none" strike="noStrike" kern="1200" cap="none" spc="0" normalizeH="0" baseline="0" noProof="0" smtClean="0">
                <a:ln>
                  <a:noFill/>
                </a:ln>
                <a:solidFill>
                  <a:srgbClr val="222324">
                    <a:tint val="75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AU" sz="1052" b="0" i="0" u="none" strike="noStrike" kern="1200" cap="none" spc="0" normalizeH="0" baseline="0" noProof="0" dirty="0">
              <a:ln>
                <a:noFill/>
              </a:ln>
              <a:solidFill>
                <a:srgbClr val="222324">
                  <a:tint val="75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AC710F-7FE3-4FD9-A81D-9D1682194F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35210"/>
            <a:ext cx="10691813" cy="336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780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EMO PPT 2018">
      <a:dk1>
        <a:srgbClr val="222324"/>
      </a:dk1>
      <a:lt1>
        <a:srgbClr val="FFFFFF"/>
      </a:lt1>
      <a:dk2>
        <a:srgbClr val="000000"/>
      </a:dk2>
      <a:lt2>
        <a:srgbClr val="E0E8EA"/>
      </a:lt2>
      <a:accent1>
        <a:srgbClr val="C41230"/>
      </a:accent1>
      <a:accent2>
        <a:srgbClr val="360F3C"/>
      </a:accent2>
      <a:accent3>
        <a:srgbClr val="F37421"/>
      </a:accent3>
      <a:accent4>
        <a:srgbClr val="FFC222"/>
      </a:accent4>
      <a:accent5>
        <a:srgbClr val="82859C"/>
      </a:accent5>
      <a:accent6>
        <a:srgbClr val="B3E0EE"/>
      </a:accent6>
      <a:hlink>
        <a:srgbClr val="C41230"/>
      </a:hlink>
      <a:folHlink>
        <a:srgbClr val="C41230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2018 A4 v2.potx" id="{56C674FB-5903-4E08-9F7A-81B5291517EA}" vid="{3EC44A36-076D-48EC-9FED-1333FF1338B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EMODocument" ma:contentTypeID="0x0101009BE89D58CAF0934CA32A20BCFFD353DC00D090D6681D809D4D8FC2F677DB1CD59F" ma:contentTypeVersion="0" ma:contentTypeDescription="" ma:contentTypeScope="" ma:versionID="5f210c46fef8c3b1101fe9149cdec39d">
  <xsd:schema xmlns:xsd="http://www.w3.org/2001/XMLSchema" xmlns:xs="http://www.w3.org/2001/XMLSchema" xmlns:p="http://schemas.microsoft.com/office/2006/metadata/properties" xmlns:ns2="a14523ce-dede-483e-883a-2d83261080bd" targetNamespace="http://schemas.microsoft.com/office/2006/metadata/properties" ma:root="true" ma:fieldsID="7d74405751bc119387ad193d718cb389" ns2:_="">
    <xsd:import namespace="a14523ce-dede-483e-883a-2d83261080b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2:AEMOCustodian" minOccurs="0"/>
                <xsd:element ref="ns2:AEMODescription" minOccurs="0"/>
                <xsd:element ref="ns2:AEMODocumentTypeTaxHTField0" minOccurs="0"/>
                <xsd:element ref="ns2:AEMOKeywordsTaxHTField0" minOccurs="0"/>
                <xsd:element ref="ns2:ArchiveDocum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4523ce-dede-483e-883a-2d83261080b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93fb317b-587c-4d3f-8b3e-5de22a86522e}" ma:internalName="TaxCatchAll" ma:showField="CatchAllData" ma:web="dba14153-4303-4379-8f24-de02eb1e2c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93fb317b-587c-4d3f-8b3e-5de22a86522e}" ma:internalName="TaxCatchAllLabel" ma:readOnly="true" ma:showField="CatchAllDataLabel" ma:web="dba14153-4303-4379-8f24-de02eb1e2c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EMOCustodian" ma:index="13" nillable="true" ma:displayName="AEMOCustodian" ma:list="UserInfo" ma:SharePointGroup="0" ma:internalName="AEMOCustodian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EMODescription" ma:index="14" nillable="true" ma:displayName="AEMODescription" ma:internalName="AEMODescription">
      <xsd:simpleType>
        <xsd:restriction base="dms:Note"/>
      </xsd:simpleType>
    </xsd:element>
    <xsd:element name="AEMODocumentTypeTaxHTField0" ma:index="15" nillable="true" ma:taxonomy="true" ma:internalName="AEMODocumentTypeTaxHTField0" ma:taxonomyFieldName="AEMODocumentType" ma:displayName="AEMODocumentType" ma:default="1;#Operational Record|859762f2-4462-42eb-9744-c955c7e2c540" ma:fieldId="{da861434-c661-4929-8c0f-a462c80621ee}" ma:sspId="409ac0fb-07cb-4169-8a26-def2760b5502" ma:termSetId="7d85e329-3a18-4351-8865-4c9585fd1c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EMOKeywordsTaxHTField0" ma:index="17" nillable="true" ma:taxonomy="true" ma:internalName="AEMOKeywordsTaxHTField0" ma:taxonomyFieldName="AEMOKeywords" ma:displayName="AEMOKeywords" ma:default="" ma:fieldId="{443585ba-fce9-427e-bd78-308c17c973aa}" ma:taxonomyMulti="true" ma:sspId="409ac0fb-07cb-4169-8a26-def2760b5502" ma:termSetId="70885f33-8be5-4917-bc67-8833a068ef45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ArchiveDocument" ma:index="19" nillable="true" ma:displayName="ArchiveDocument" ma:default="0" ma:description="Checking this box will send the document to the AEMO Archive and leave a link in its place." ma:internalName="ArchiveDocument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EMOCustodian xmlns="a14523ce-dede-483e-883a-2d83261080bd">
      <UserInfo>
        <DisplayName/>
        <AccountId xsi:nil="true"/>
        <AccountType/>
      </UserInfo>
    </AEMOCustodian>
    <ArchiveDocument xmlns="a14523ce-dede-483e-883a-2d83261080bd">false</ArchiveDocument>
    <AEMODocumentTypeTaxHTField0 xmlns="a14523ce-dede-483e-883a-2d83261080bd">
      <Terms xmlns="http://schemas.microsoft.com/office/infopath/2007/PartnerControls">
        <TermInfo xmlns="http://schemas.microsoft.com/office/infopath/2007/PartnerControls">
          <TermName xmlns="http://schemas.microsoft.com/office/infopath/2007/PartnerControls">Operational Record</TermName>
          <TermId xmlns="http://schemas.microsoft.com/office/infopath/2007/PartnerControls">859762f2-4462-42eb-9744-c955c7e2c540</TermId>
        </TermInfo>
      </Terms>
    </AEMODocumentTypeTaxHTField0>
    <AEMOKeywordsTaxHTField0 xmlns="a14523ce-dede-483e-883a-2d83261080bd">
      <Terms xmlns="http://schemas.microsoft.com/office/infopath/2007/PartnerControls"/>
    </AEMOKeywordsTaxHTField0>
    <TaxCatchAll xmlns="a14523ce-dede-483e-883a-2d83261080bd">
      <Value>1</Value>
    </TaxCatchAll>
    <AEMODescription xmlns="a14523ce-dede-483e-883a-2d83261080bd" xsi:nil="true"/>
    <_dlc_DocId xmlns="a14523ce-dede-483e-883a-2d83261080bd">PROJECT-107690352-1364</_dlc_DocId>
    <_dlc_DocIdUrl xmlns="a14523ce-dede-483e-883a-2d83261080bd">
      <Url>http://sharedocs/projects/5ms/_layouts/15/DocIdRedir.aspx?ID=PROJECT-107690352-1364</Url>
      <Description>PROJECT-107690352-1364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AED00E-2D5B-47D3-99EE-42E474F26751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EC22C8FF-705D-4978-A230-1ACF2E6F7E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4523ce-dede-483e-883a-2d83261080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7F24A7D-9AA1-4BD3-9821-5F3AA70F44F0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a14523ce-dede-483e-883a-2d83261080bd"/>
    <ds:schemaRef ds:uri="http://schemas.openxmlformats.org/package/2006/metadata/core-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53944720-E4AA-4F07-9F05-E30CDA0506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AEMO presentation 2018 A4</Template>
  <TotalTime>9098</TotalTime>
  <Words>2840</Words>
  <Application>Microsoft Office PowerPoint</Application>
  <PresentationFormat>Custom</PresentationFormat>
  <Paragraphs>572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Futura Std Light</vt:lpstr>
      <vt:lpstr>Times New Roman</vt:lpstr>
      <vt:lpstr>Tw Cen MT</vt:lpstr>
      <vt:lpstr>Office Theme</vt:lpstr>
      <vt:lpstr>5MS Systems Working Group</vt:lpstr>
      <vt:lpstr>Agenda (Melbourne Time)</vt:lpstr>
      <vt:lpstr>Items for Noting</vt:lpstr>
      <vt:lpstr>Current Actions </vt:lpstr>
      <vt:lpstr>Actions to Close</vt:lpstr>
      <vt:lpstr>System Workstream</vt:lpstr>
      <vt:lpstr>Focus Groups</vt:lpstr>
      <vt:lpstr>System Workstream - Metering</vt:lpstr>
      <vt:lpstr>System Workstream - Dispatch</vt:lpstr>
      <vt:lpstr>System Workstream – Settlement and Operations</vt:lpstr>
      <vt:lpstr>Matters for Discussion</vt:lpstr>
      <vt:lpstr>Debrief on metering focus group (12 Nov 2018)</vt:lpstr>
      <vt:lpstr>Topics discussed at the workshop</vt:lpstr>
      <vt:lpstr>Topic Outcomes</vt:lpstr>
      <vt:lpstr>Topic Outcomes</vt:lpstr>
      <vt:lpstr>Topic Outcomes</vt:lpstr>
      <vt:lpstr>Topic Outcomes</vt:lpstr>
      <vt:lpstr>Topic Outcomes</vt:lpstr>
      <vt:lpstr>Topic Outcomes</vt:lpstr>
      <vt:lpstr>Debrief on dispatch focus group (22 Oct 2018)</vt:lpstr>
      <vt:lpstr>Topics discussed at the workshop</vt:lpstr>
      <vt:lpstr>Topic Outcomes</vt:lpstr>
      <vt:lpstr>Topic Outcomes</vt:lpstr>
      <vt:lpstr>Topic Outcomes</vt:lpstr>
      <vt:lpstr>Topic Outcomes</vt:lpstr>
      <vt:lpstr>Topic Outcomes</vt:lpstr>
      <vt:lpstr>Topic Outcomes</vt:lpstr>
      <vt:lpstr>Topic Outcomes</vt:lpstr>
      <vt:lpstr>High-Level Impact Assessment Document (HLIA) - Approach</vt:lpstr>
      <vt:lpstr>Systems HLIA - Approach</vt:lpstr>
      <vt:lpstr>General Questions</vt:lpstr>
      <vt:lpstr>Forward Meeting Plan</vt:lpstr>
      <vt:lpstr>Upcoming Meetings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Emily Brodie</dc:creator>
  <cp:lastModifiedBy>Jennifer Fikret</cp:lastModifiedBy>
  <cp:revision>196</cp:revision>
  <dcterms:created xsi:type="dcterms:W3CDTF">2018-06-29T04:33:28Z</dcterms:created>
  <dcterms:modified xsi:type="dcterms:W3CDTF">2018-11-16T01:34:34Z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0x0101009BE89D58CAF0934CA32A20BCFFD353DC00D090D6681D809D4D8FC2F677DB1CD59F</vt:lpwstr>
  </property>
  <property fmtid="{D5CDD505-2E9C-101B-9397-08002B2CF9AE}" pid="3" name="_dlc_DocIdItemGuid">
    <vt:lpwstr>774bd001-2005-4636-9341-20cb00b96aab</vt:lpwstr>
  </property>
  <property fmtid="{D5CDD505-2E9C-101B-9397-08002B2CF9AE}" pid="4" name="AEMODocumentType">
    <vt:lpwstr>1;#Operational Record|859762f2-4462-42eb-9744-c955c7e2c540</vt:lpwstr>
  </property>
  <property fmtid="{D5CDD505-2E9C-101B-9397-08002B2CF9AE}" pid="5" name="AEMOKeywords">
    <vt:lpwstr/>
  </property>
</Properties>
</file>