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24"/>
  </p:notesMasterIdLst>
  <p:sldIdLst>
    <p:sldId id="257" r:id="rId6"/>
    <p:sldId id="1501" r:id="rId7"/>
    <p:sldId id="465" r:id="rId8"/>
    <p:sldId id="1466" r:id="rId9"/>
    <p:sldId id="1468" r:id="rId10"/>
    <p:sldId id="3822" r:id="rId11"/>
    <p:sldId id="3834" r:id="rId12"/>
    <p:sldId id="3835" r:id="rId13"/>
    <p:sldId id="3836" r:id="rId14"/>
    <p:sldId id="3837" r:id="rId15"/>
    <p:sldId id="256" r:id="rId16"/>
    <p:sldId id="3838" r:id="rId17"/>
    <p:sldId id="1108" r:id="rId18"/>
    <p:sldId id="3832" r:id="rId19"/>
    <p:sldId id="3833" r:id="rId20"/>
    <p:sldId id="1519" r:id="rId21"/>
    <p:sldId id="1520" r:id="rId22"/>
    <p:sldId id="151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064"/>
    <a:srgbClr val="009A00"/>
    <a:srgbClr val="134555"/>
    <a:srgbClr val="620918"/>
    <a:srgbClr val="360F3C"/>
    <a:srgbClr val="A9C399"/>
    <a:srgbClr val="E0E8EA"/>
    <a:srgbClr val="99FF99"/>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75DD93-82AA-40E8-BC64-0D13A1D8311B}" v="152" dt="2021-05-10T01:06:14.4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63" d="100"/>
          <a:sy n="163" d="100"/>
        </p:scale>
        <p:origin x="17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11/05/2021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11/05/2021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11/05/2021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11/05/2021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11/05/2021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11/05/2021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11/05/2021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11/05/2021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11/05/2021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11/05/2021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11/05/2021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11/05/2021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fontScale="90000"/>
          </a:bodyPr>
          <a:lstStyle/>
          <a:p>
            <a:r>
              <a:rPr lang="en-AU"/>
              <a:t>5MS &amp; GS Readiness Working Group #23 (incl. Systems Working Group)</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a:t>Thursday, 13 May 2021</a:t>
            </a:r>
          </a:p>
          <a:p>
            <a:r>
              <a:rPr lang="en-AU" sz="2000"/>
              <a:t>This meeting is recorded for the purpose of minute taking.</a:t>
            </a:r>
          </a:p>
          <a:p>
            <a:r>
              <a:rPr lang="en-AU" sz="200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10</a:t>
            </a:fld>
            <a:endParaRPr lang="en-AU"/>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Post 5MS </a:t>
            </a:r>
            <a:r>
              <a:rPr lang="fr-FR" dirty="0" err="1"/>
              <a:t>Consolidated</a:t>
            </a:r>
            <a:r>
              <a:rPr lang="fr-FR" dirty="0"/>
              <a:t> Plan </a:t>
            </a:r>
            <a:r>
              <a:rPr lang="fr-FR" dirty="0" err="1"/>
              <a:t>Summary</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6608613" y="1645497"/>
            <a:ext cx="5357055" cy="175432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Change requests</a:t>
            </a:r>
          </a:p>
          <a:p>
            <a:pPr marL="285750" indent="-285750">
              <a:buFont typeface="Arial" panose="020B0604020202020204" pitchFamily="34" charset="0"/>
              <a:buChar char="•"/>
            </a:pPr>
            <a:r>
              <a:rPr lang="en-AU" dirty="0"/>
              <a:t>Estimated Peak in April with 632,500 CRs to be raised</a:t>
            </a:r>
          </a:p>
          <a:p>
            <a:pPr marL="285750" indent="-285750">
              <a:buFont typeface="Arial" panose="020B0604020202020204" pitchFamily="34" charset="0"/>
              <a:buChar char="•"/>
            </a:pPr>
            <a:r>
              <a:rPr lang="en-AU" dirty="0"/>
              <a:t>Numbers include:</a:t>
            </a:r>
          </a:p>
          <a:p>
            <a:pPr marL="742950" lvl="1" indent="-285750">
              <a:buFont typeface="Arial" panose="020B0604020202020204" pitchFamily="34" charset="0"/>
              <a:buChar char="•"/>
            </a:pPr>
            <a:r>
              <a:rPr lang="en-AU" dirty="0"/>
              <a:t>RTC updates</a:t>
            </a:r>
          </a:p>
          <a:p>
            <a:pPr marL="742950" lvl="1" indent="-285750">
              <a:buFont typeface="Arial" panose="020B0604020202020204" pitchFamily="34" charset="0"/>
              <a:buChar char="•"/>
            </a:pPr>
            <a:r>
              <a:rPr lang="en-AU" dirty="0"/>
              <a:t>Net to Register Conversion</a:t>
            </a:r>
          </a:p>
        </p:txBody>
      </p:sp>
      <p:sp>
        <p:nvSpPr>
          <p:cNvPr id="11" name="TextBox 10">
            <a:extLst>
              <a:ext uri="{FF2B5EF4-FFF2-40B4-BE49-F238E27FC236}">
                <a16:creationId xmlns:a16="http://schemas.microsoft.com/office/drawing/2014/main" id="{C558E052-D266-41D1-AC11-8498128FB41C}"/>
              </a:ext>
            </a:extLst>
          </p:cNvPr>
          <p:cNvSpPr txBox="1"/>
          <p:nvPr/>
        </p:nvSpPr>
        <p:spPr>
          <a:xfrm>
            <a:off x="6608613" y="4301097"/>
            <a:ext cx="5257385" cy="120032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meter data delivery in 5 minutes.</a:t>
            </a:r>
          </a:p>
          <a:p>
            <a:pPr marL="285750" indent="-285750">
              <a:buFont typeface="Arial" panose="020B0604020202020204" pitchFamily="34" charset="0"/>
              <a:buChar char="•"/>
            </a:pPr>
            <a:r>
              <a:rPr lang="en-AU" dirty="0"/>
              <a:t>A total of 2,803,964 meters estimated to be providing 5 minute reads by December 2022</a:t>
            </a:r>
          </a:p>
        </p:txBody>
      </p:sp>
      <p:pic>
        <p:nvPicPr>
          <p:cNvPr id="5" name="Picture 4">
            <a:extLst>
              <a:ext uri="{FF2B5EF4-FFF2-40B4-BE49-F238E27FC236}">
                <a16:creationId xmlns:a16="http://schemas.microsoft.com/office/drawing/2014/main" id="{67B9DD1C-5DD2-4207-8D08-6393E748D955}"/>
              </a:ext>
            </a:extLst>
          </p:cNvPr>
          <p:cNvPicPr>
            <a:picLocks noChangeAspect="1"/>
          </p:cNvPicPr>
          <p:nvPr/>
        </p:nvPicPr>
        <p:blipFill>
          <a:blip r:embed="rId2"/>
          <a:stretch>
            <a:fillRect/>
          </a:stretch>
        </p:blipFill>
        <p:spPr>
          <a:xfrm>
            <a:off x="466533" y="1566936"/>
            <a:ext cx="5877117" cy="1911448"/>
          </a:xfrm>
          <a:prstGeom prst="rect">
            <a:avLst/>
          </a:prstGeom>
        </p:spPr>
      </p:pic>
      <p:pic>
        <p:nvPicPr>
          <p:cNvPr id="7" name="Picture 6">
            <a:extLst>
              <a:ext uri="{FF2B5EF4-FFF2-40B4-BE49-F238E27FC236}">
                <a16:creationId xmlns:a16="http://schemas.microsoft.com/office/drawing/2014/main" id="{068B93A3-2E81-4E73-9454-1CD7BDE70D43}"/>
              </a:ext>
            </a:extLst>
          </p:cNvPr>
          <p:cNvPicPr>
            <a:picLocks noChangeAspect="1"/>
          </p:cNvPicPr>
          <p:nvPr/>
        </p:nvPicPr>
        <p:blipFill>
          <a:blip r:embed="rId3"/>
          <a:stretch>
            <a:fillRect/>
          </a:stretch>
        </p:blipFill>
        <p:spPr>
          <a:xfrm>
            <a:off x="466533" y="3743417"/>
            <a:ext cx="5877117" cy="2315691"/>
          </a:xfrm>
          <a:prstGeom prst="rect">
            <a:avLst/>
          </a:prstGeom>
        </p:spPr>
      </p:pic>
    </p:spTree>
    <p:extLst>
      <p:ext uri="{BB962C8B-B14F-4D97-AF65-F5344CB8AC3E}">
        <p14:creationId xmlns:p14="http://schemas.microsoft.com/office/powerpoint/2010/main" val="1691845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a:t>MTP Update</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Blaine Miner</a:t>
            </a:r>
          </a:p>
        </p:txBody>
      </p:sp>
    </p:spTree>
    <p:extLst>
      <p:ext uri="{BB962C8B-B14F-4D97-AF65-F5344CB8AC3E}">
        <p14:creationId xmlns:p14="http://schemas.microsoft.com/office/powerpoint/2010/main" val="837215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7" y="136525"/>
            <a:ext cx="11434795" cy="1189039"/>
          </a:xfrm>
        </p:spPr>
        <p:txBody>
          <a:bodyPr>
            <a:normAutofit/>
          </a:bodyPr>
          <a:lstStyle/>
          <a:p>
            <a:r>
              <a:rPr lang="en-AU" dirty="0"/>
              <a:t>New Values in Existing MSATS Fields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12</a:t>
            </a:fld>
            <a:endParaRPr lang="en-AU"/>
          </a:p>
        </p:txBody>
      </p:sp>
      <p:sp>
        <p:nvSpPr>
          <p:cNvPr id="8" name="TextBox 7">
            <a:extLst>
              <a:ext uri="{FF2B5EF4-FFF2-40B4-BE49-F238E27FC236}">
                <a16:creationId xmlns:a16="http://schemas.microsoft.com/office/drawing/2014/main" id="{EB588081-80E8-4999-A3AF-C0A66700BA1E}"/>
              </a:ext>
            </a:extLst>
          </p:cNvPr>
          <p:cNvSpPr txBox="1"/>
          <p:nvPr/>
        </p:nvSpPr>
        <p:spPr>
          <a:xfrm>
            <a:off x="235527" y="1604505"/>
            <a:ext cx="10039750" cy="4708981"/>
          </a:xfrm>
          <a:prstGeom prst="rect">
            <a:avLst/>
          </a:prstGeom>
          <a:noFill/>
        </p:spPr>
        <p:txBody>
          <a:bodyPr wrap="square" rtlCol="0">
            <a:spAutoFit/>
          </a:bodyPr>
          <a:lstStyle/>
          <a:p>
            <a:pPr marL="285750" indent="-285750">
              <a:buFont typeface="Arial" panose="020B0604020202020204" pitchFamily="34" charset="0"/>
              <a:buChar char="•"/>
            </a:pPr>
            <a:r>
              <a:rPr lang="en-AU" sz="2000" dirty="0"/>
              <a:t>Examples of effected fields:</a:t>
            </a:r>
          </a:p>
          <a:p>
            <a:pPr marL="742950" lvl="1" indent="-285750">
              <a:buFont typeface="Arial" panose="020B0604020202020204" pitchFamily="34" charset="0"/>
              <a:buChar char="•"/>
            </a:pPr>
            <a:r>
              <a:rPr lang="en-AU" sz="2000" dirty="0"/>
              <a:t>NMI Classification Code e.g. NCONUML, NREG, etc.</a:t>
            </a:r>
          </a:p>
          <a:p>
            <a:pPr marL="742950" lvl="1" indent="-285750">
              <a:buFont typeface="Arial" panose="020B0604020202020204" pitchFamily="34" charset="0"/>
              <a:buChar char="•"/>
            </a:pPr>
            <a:r>
              <a:rPr lang="en-AU" sz="2000" dirty="0"/>
              <a:t>Datastream Type Code – introduction of the ‘non-settlement’ code of ‘N’</a:t>
            </a:r>
          </a:p>
          <a:p>
            <a:pPr marL="742950" lvl="1" indent="-285750">
              <a:buFont typeface="Arial" panose="020B0604020202020204" pitchFamily="34" charset="0"/>
              <a:buChar char="•"/>
            </a:pPr>
            <a:r>
              <a:rPr lang="en-AU" sz="2000" dirty="0"/>
              <a:t>Read Type Code – 4 character codes e.g. RWDA</a:t>
            </a:r>
          </a:p>
          <a:p>
            <a:pPr marL="742950" lvl="1" indent="-285750">
              <a:buFont typeface="Arial" panose="020B0604020202020204" pitchFamily="34" charset="0"/>
              <a:buChar char="•"/>
            </a:pPr>
            <a:endParaRPr lang="en-AU" sz="2000" dirty="0"/>
          </a:p>
          <a:p>
            <a:pPr marL="285750" indent="-285750">
              <a:buFont typeface="Arial" panose="020B0604020202020204" pitchFamily="34" charset="0"/>
              <a:buChar char="•"/>
            </a:pPr>
            <a:r>
              <a:rPr lang="en-AU" sz="2000" dirty="0"/>
              <a:t>Schema considerations</a:t>
            </a:r>
          </a:p>
          <a:p>
            <a:pPr marL="742950" lvl="1" indent="-285750">
              <a:buFont typeface="Arial" panose="020B0604020202020204" pitchFamily="34" charset="0"/>
              <a:buChar char="•"/>
            </a:pPr>
            <a:r>
              <a:rPr lang="en-AU" sz="2000" dirty="0"/>
              <a:t>Do you need to go onto the new schema?</a:t>
            </a:r>
          </a:p>
          <a:p>
            <a:pPr marL="1200150" lvl="2" indent="-285750">
              <a:buFont typeface="Arial" panose="020B0604020202020204" pitchFamily="34" charset="0"/>
              <a:buChar char="•"/>
            </a:pPr>
            <a:r>
              <a:rPr lang="en-AU" sz="2000" dirty="0"/>
              <a:t>No, both current and superseded schemas support existing fields i.e. new values don’t require a schema change</a:t>
            </a:r>
          </a:p>
          <a:p>
            <a:pPr marL="1200150" lvl="2" indent="-285750">
              <a:buFont typeface="Arial" panose="020B0604020202020204" pitchFamily="34" charset="0"/>
              <a:buChar char="•"/>
            </a:pPr>
            <a:r>
              <a:rPr lang="en-AU" sz="2000" dirty="0"/>
              <a:t>‘New’ schema required for new fields e.g. TNI2 code and new RM reports</a:t>
            </a:r>
          </a:p>
          <a:p>
            <a:pPr marL="1200150" lvl="2" indent="-285750">
              <a:buFont typeface="Arial" panose="020B0604020202020204" pitchFamily="34" charset="0"/>
              <a:buChar char="•"/>
            </a:pPr>
            <a:endParaRPr lang="en-AU" sz="2000" dirty="0"/>
          </a:p>
          <a:p>
            <a:pPr marL="285750" indent="-285750">
              <a:buFont typeface="Arial" panose="020B0604020202020204" pitchFamily="34" charset="0"/>
              <a:buChar char="•"/>
            </a:pPr>
            <a:r>
              <a:rPr lang="en-AU" sz="2000" dirty="0"/>
              <a:t>Participant system considerations:</a:t>
            </a:r>
          </a:p>
          <a:p>
            <a:pPr marL="742950" lvl="1" indent="-285750">
              <a:buFont typeface="Arial" panose="020B0604020202020204" pitchFamily="34" charset="0"/>
              <a:buChar char="•"/>
            </a:pPr>
            <a:r>
              <a:rPr lang="en-AU" sz="2000" dirty="0"/>
              <a:t>Processing</a:t>
            </a:r>
          </a:p>
          <a:p>
            <a:pPr marL="742950" lvl="1" indent="-285750">
              <a:buFont typeface="Arial" panose="020B0604020202020204" pitchFamily="34" charset="0"/>
              <a:buChar char="•"/>
            </a:pPr>
            <a:r>
              <a:rPr lang="en-AU" sz="2000" dirty="0"/>
              <a:t>Validations</a:t>
            </a:r>
          </a:p>
          <a:p>
            <a:pPr marL="742950" lvl="1" indent="-285750">
              <a:buFont typeface="Arial" panose="020B0604020202020204" pitchFamily="34" charset="0"/>
              <a:buChar char="•"/>
            </a:pPr>
            <a:r>
              <a:rPr lang="en-AU" sz="2000" dirty="0"/>
              <a:t>Application</a:t>
            </a:r>
          </a:p>
        </p:txBody>
      </p:sp>
    </p:spTree>
    <p:extLst>
      <p:ext uri="{BB962C8B-B14F-4D97-AF65-F5344CB8AC3E}">
        <p14:creationId xmlns:p14="http://schemas.microsoft.com/office/powerpoint/2010/main" val="2443219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MTP Update</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13</a:t>
            </a:fld>
            <a:endParaRPr lang="en-AU"/>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extLst>
              <p:ext uri="{D42A27DB-BD31-4B8C-83A1-F6EECF244321}">
                <p14:modId xmlns:p14="http://schemas.microsoft.com/office/powerpoint/2010/main" val="1990812866"/>
              </p:ext>
            </p:extLst>
          </p:nvPr>
        </p:nvGraphicFramePr>
        <p:xfrm>
          <a:off x="235527" y="4477446"/>
          <a:ext cx="11694380" cy="1199895"/>
        </p:xfrm>
        <a:graphic>
          <a:graphicData uri="http://schemas.openxmlformats.org/drawingml/2006/table">
            <a:tbl>
              <a:tblPr firstRow="1" bandRow="1">
                <a:tableStyleId>{5C22544A-7EE6-4342-B048-85BDC9FD1C3A}</a:tableStyleId>
              </a:tblPr>
              <a:tblGrid>
                <a:gridCol w="7920941">
                  <a:extLst>
                    <a:ext uri="{9D8B030D-6E8A-4147-A177-3AD203B41FA5}">
                      <a16:colId xmlns:a16="http://schemas.microsoft.com/office/drawing/2014/main" val="116888471"/>
                    </a:ext>
                  </a:extLst>
                </a:gridCol>
                <a:gridCol w="1597087">
                  <a:extLst>
                    <a:ext uri="{9D8B030D-6E8A-4147-A177-3AD203B41FA5}">
                      <a16:colId xmlns:a16="http://schemas.microsoft.com/office/drawing/2014/main" val="4048816944"/>
                    </a:ext>
                  </a:extLst>
                </a:gridCol>
                <a:gridCol w="2176352">
                  <a:extLst>
                    <a:ext uri="{9D8B030D-6E8A-4147-A177-3AD203B41FA5}">
                      <a16:colId xmlns:a16="http://schemas.microsoft.com/office/drawing/2014/main" val="2964596239"/>
                    </a:ext>
                  </a:extLst>
                </a:gridCol>
              </a:tblGrid>
              <a:tr h="336419">
                <a:tc>
                  <a:txBody>
                    <a:bodyPr/>
                    <a:lstStyle/>
                    <a:p>
                      <a:pPr algn="ctr"/>
                      <a:r>
                        <a:rPr lang="en-AU" sz="1200"/>
                        <a:t>Description</a:t>
                      </a:r>
                    </a:p>
                  </a:txBody>
                  <a:tcPr marL="82953" marR="82953" marT="41476" marB="41476">
                    <a:solidFill>
                      <a:srgbClr val="002060"/>
                    </a:solidFill>
                  </a:tcPr>
                </a:tc>
                <a:tc>
                  <a:txBody>
                    <a:bodyPr/>
                    <a:lstStyle/>
                    <a:p>
                      <a:pPr algn="ctr"/>
                      <a:r>
                        <a:rPr lang="en-AU" sz="1200"/>
                        <a:t>Date</a:t>
                      </a:r>
                    </a:p>
                  </a:txBody>
                  <a:tcPr marL="82953" marR="82953" marT="41476" marB="41476">
                    <a:solidFill>
                      <a:srgbClr val="002060"/>
                    </a:solidFill>
                  </a:tcPr>
                </a:tc>
                <a:tc>
                  <a:txBody>
                    <a:bodyPr/>
                    <a:lstStyle/>
                    <a:p>
                      <a:pPr lvl="0" algn="ctr">
                        <a:buNone/>
                      </a:pPr>
                      <a:r>
                        <a:rPr lang="en-AU" sz="1200" b="1" i="0" u="none" strike="noStrike" noProof="0">
                          <a:latin typeface="Segoe UI Semilight"/>
                        </a:rPr>
                        <a:t>Activity ID</a:t>
                      </a:r>
                      <a:endParaRPr lang="en-US" sz="1200" b="1" i="0" u="none" strike="noStrike" noProof="0">
                        <a:latin typeface="Segoe UI Semilight"/>
                      </a:endParaRPr>
                    </a:p>
                  </a:txBody>
                  <a:tcPr marL="82953" marR="82953" marT="41476" marB="41476">
                    <a:solidFill>
                      <a:srgbClr val="002060"/>
                    </a:solidFill>
                  </a:tcPr>
                </a:tc>
                <a:extLst>
                  <a:ext uri="{0D108BD9-81ED-4DB2-BD59-A6C34878D82A}">
                    <a16:rowId xmlns:a16="http://schemas.microsoft.com/office/drawing/2014/main" val="2493088496"/>
                  </a:ext>
                </a:extLst>
              </a:tr>
              <a:tr h="414764">
                <a:tc>
                  <a:txBody>
                    <a:bodyPr/>
                    <a:lstStyle/>
                    <a:p>
                      <a:r>
                        <a:rPr lang="en-AU" sz="1200">
                          <a:solidFill>
                            <a:schemeClr val="bg1"/>
                          </a:solidFill>
                        </a:rPr>
                        <a:t>AEMO Metering Business approve MDP NCONUML profiles/algorithms </a:t>
                      </a:r>
                    </a:p>
                  </a:txBody>
                  <a:tcPr marL="82953" marR="82953" marT="41476" marB="41476">
                    <a:solidFill>
                      <a:srgbClr val="00B050"/>
                    </a:solidFill>
                  </a:tcPr>
                </a:tc>
                <a:tc>
                  <a:txBody>
                    <a:bodyPr/>
                    <a:lstStyle/>
                    <a:p>
                      <a:pPr algn="ctr"/>
                      <a:r>
                        <a:rPr lang="en-AU" sz="1200">
                          <a:solidFill>
                            <a:schemeClr val="bg1"/>
                          </a:solidFill>
                        </a:rPr>
                        <a:t>By 1 May 2021</a:t>
                      </a:r>
                    </a:p>
                  </a:txBody>
                  <a:tcPr marL="82953" marR="82953" marT="41476" marB="41476">
                    <a:solidFill>
                      <a:srgbClr val="00B050"/>
                    </a:solidFill>
                  </a:tcPr>
                </a:tc>
                <a:tc>
                  <a:txBody>
                    <a:bodyPr/>
                    <a:lstStyle/>
                    <a:p>
                      <a:pPr lvl="0">
                        <a:buNone/>
                      </a:pPr>
                      <a:r>
                        <a:rPr lang="en-US" sz="1200">
                          <a:solidFill>
                            <a:schemeClr val="bg1"/>
                          </a:solidFill>
                        </a:rPr>
                        <a:t>A89</a:t>
                      </a:r>
                    </a:p>
                  </a:txBody>
                  <a:tcPr marL="82953" marR="82953" marT="41476" marB="41476">
                    <a:solidFill>
                      <a:srgbClr val="00B050"/>
                    </a:solidFill>
                  </a:tcPr>
                </a:tc>
                <a:extLst>
                  <a:ext uri="{0D108BD9-81ED-4DB2-BD59-A6C34878D82A}">
                    <a16:rowId xmlns:a16="http://schemas.microsoft.com/office/drawing/2014/main" val="2591351300"/>
                  </a:ext>
                </a:extLst>
              </a:tr>
              <a:tr h="414764">
                <a:tc>
                  <a:txBody>
                    <a:bodyPr/>
                    <a:lstStyle/>
                    <a:p>
                      <a:r>
                        <a:rPr lang="en-AU" sz="1200">
                          <a:solidFill>
                            <a:schemeClr val="bg1"/>
                          </a:solidFill>
                        </a:rPr>
                        <a:t>MDPs to provide AEMO estimated number of NMIs and associated energy volumes for each Unmetered Device category within  calculation methodology</a:t>
                      </a:r>
                    </a:p>
                  </a:txBody>
                  <a:tcPr marL="82953" marR="82953" marT="41476" marB="41476">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bg1"/>
                          </a:solidFill>
                        </a:rPr>
                        <a:t>By 1 May 2021</a:t>
                      </a:r>
                    </a:p>
                    <a:p>
                      <a:pPr algn="ctr"/>
                      <a:endParaRPr lang="en-AU" sz="1200">
                        <a:solidFill>
                          <a:schemeClr val="bg1"/>
                        </a:solidFill>
                      </a:endParaRPr>
                    </a:p>
                  </a:txBody>
                  <a:tcPr marL="82953" marR="82953" marT="41476" marB="41476">
                    <a:solidFill>
                      <a:srgbClr val="00B050"/>
                    </a:solidFill>
                  </a:tcPr>
                </a:tc>
                <a:tc>
                  <a:txBody>
                    <a:bodyPr/>
                    <a:lstStyle/>
                    <a:p>
                      <a:pPr lvl="0">
                        <a:buNone/>
                      </a:pPr>
                      <a:r>
                        <a:rPr lang="en-US" sz="1200">
                          <a:solidFill>
                            <a:schemeClr val="bg1"/>
                          </a:solidFill>
                        </a:rPr>
                        <a:t>A89a</a:t>
                      </a:r>
                    </a:p>
                  </a:txBody>
                  <a:tcPr marL="82953" marR="82953" marT="41476" marB="41476">
                    <a:solidFill>
                      <a:srgbClr val="00B050"/>
                    </a:solidFill>
                  </a:tcPr>
                </a:tc>
                <a:extLst>
                  <a:ext uri="{0D108BD9-81ED-4DB2-BD59-A6C34878D82A}">
                    <a16:rowId xmlns:a16="http://schemas.microsoft.com/office/drawing/2014/main" val="94929314"/>
                  </a:ext>
                </a:extLst>
              </a:tr>
            </a:tbl>
          </a:graphicData>
        </a:graphic>
      </p:graphicFrame>
      <p:sp>
        <p:nvSpPr>
          <p:cNvPr id="6" name="TextBox 5">
            <a:extLst>
              <a:ext uri="{FF2B5EF4-FFF2-40B4-BE49-F238E27FC236}">
                <a16:creationId xmlns:a16="http://schemas.microsoft.com/office/drawing/2014/main" id="{B176C599-6086-43C8-A7BA-6970C280C04F}"/>
              </a:ext>
            </a:extLst>
          </p:cNvPr>
          <p:cNvSpPr txBox="1"/>
          <p:nvPr/>
        </p:nvSpPr>
        <p:spPr>
          <a:xfrm>
            <a:off x="235527" y="4083917"/>
            <a:ext cx="4205569" cy="343620"/>
          </a:xfrm>
          <a:prstGeom prst="rect">
            <a:avLst/>
          </a:prstGeom>
          <a:noFill/>
        </p:spPr>
        <p:txBody>
          <a:bodyPr wrap="square" rtlCol="0">
            <a:spAutoFit/>
          </a:bodyPr>
          <a:lstStyle/>
          <a:p>
            <a:r>
              <a:rPr lang="en-AU" sz="1633"/>
              <a:t>Activities Now Deemed Completed or </a:t>
            </a:r>
            <a:r>
              <a:rPr lang="en-AU" sz="1633">
                <a:solidFill>
                  <a:srgbClr val="FF0000"/>
                </a:solidFill>
              </a:rPr>
              <a:t>Late</a:t>
            </a:r>
          </a:p>
        </p:txBody>
      </p:sp>
      <p:graphicFrame>
        <p:nvGraphicFramePr>
          <p:cNvPr id="7" name="Table 6">
            <a:extLst>
              <a:ext uri="{FF2B5EF4-FFF2-40B4-BE49-F238E27FC236}">
                <a16:creationId xmlns:a16="http://schemas.microsoft.com/office/drawing/2014/main" id="{F5D90EDB-48DF-47D7-9FFB-442E42C5D79D}"/>
              </a:ext>
            </a:extLst>
          </p:cNvPr>
          <p:cNvGraphicFramePr>
            <a:graphicFrameLocks/>
          </p:cNvGraphicFramePr>
          <p:nvPr>
            <p:extLst>
              <p:ext uri="{D42A27DB-BD31-4B8C-83A1-F6EECF244321}">
                <p14:modId xmlns:p14="http://schemas.microsoft.com/office/powerpoint/2010/main" val="3861136849"/>
              </p:ext>
            </p:extLst>
          </p:nvPr>
        </p:nvGraphicFramePr>
        <p:xfrm>
          <a:off x="235528" y="1951515"/>
          <a:ext cx="11694380" cy="2048315"/>
        </p:xfrm>
        <a:graphic>
          <a:graphicData uri="http://schemas.openxmlformats.org/drawingml/2006/table">
            <a:tbl>
              <a:tblPr firstRow="1" bandRow="1">
                <a:tableStyleId>{5C22544A-7EE6-4342-B048-85BDC9FD1C3A}</a:tableStyleId>
              </a:tblPr>
              <a:tblGrid>
                <a:gridCol w="7920941">
                  <a:extLst>
                    <a:ext uri="{9D8B030D-6E8A-4147-A177-3AD203B41FA5}">
                      <a16:colId xmlns:a16="http://schemas.microsoft.com/office/drawing/2014/main" val="116888471"/>
                    </a:ext>
                  </a:extLst>
                </a:gridCol>
                <a:gridCol w="1597087">
                  <a:extLst>
                    <a:ext uri="{9D8B030D-6E8A-4147-A177-3AD203B41FA5}">
                      <a16:colId xmlns:a16="http://schemas.microsoft.com/office/drawing/2014/main" val="4048816944"/>
                    </a:ext>
                  </a:extLst>
                </a:gridCol>
                <a:gridCol w="2176352">
                  <a:extLst>
                    <a:ext uri="{9D8B030D-6E8A-4147-A177-3AD203B41FA5}">
                      <a16:colId xmlns:a16="http://schemas.microsoft.com/office/drawing/2014/main" val="2964596239"/>
                    </a:ext>
                  </a:extLst>
                </a:gridCol>
              </a:tblGrid>
              <a:tr h="336419">
                <a:tc>
                  <a:txBody>
                    <a:bodyPr/>
                    <a:lstStyle/>
                    <a:p>
                      <a:pPr algn="ctr"/>
                      <a:r>
                        <a:rPr lang="en-AU" sz="1200"/>
                        <a:t>Description</a:t>
                      </a:r>
                    </a:p>
                  </a:txBody>
                  <a:tcPr marL="82953" marR="82953" marT="41476" marB="41476">
                    <a:solidFill>
                      <a:srgbClr val="002060"/>
                    </a:solidFill>
                  </a:tcPr>
                </a:tc>
                <a:tc>
                  <a:txBody>
                    <a:bodyPr/>
                    <a:lstStyle/>
                    <a:p>
                      <a:pPr algn="ctr"/>
                      <a:r>
                        <a:rPr lang="en-AU" sz="1200"/>
                        <a:t>Date</a:t>
                      </a:r>
                    </a:p>
                  </a:txBody>
                  <a:tcPr marL="82953" marR="82953" marT="41476" marB="41476">
                    <a:solidFill>
                      <a:srgbClr val="002060"/>
                    </a:solidFill>
                  </a:tcPr>
                </a:tc>
                <a:tc>
                  <a:txBody>
                    <a:bodyPr/>
                    <a:lstStyle/>
                    <a:p>
                      <a:pPr lvl="0" algn="ctr">
                        <a:buNone/>
                      </a:pPr>
                      <a:r>
                        <a:rPr lang="en-AU" sz="1200" b="1" i="0" u="none" strike="noStrike" noProof="0">
                          <a:latin typeface="Segoe UI Semilight"/>
                        </a:rPr>
                        <a:t>Activity ID</a:t>
                      </a:r>
                      <a:endParaRPr lang="en-US" sz="1200" b="1" i="0" u="none" strike="noStrike" noProof="0">
                        <a:latin typeface="Segoe UI Semilight"/>
                      </a:endParaRPr>
                    </a:p>
                  </a:txBody>
                  <a:tcPr marL="82953" marR="82953" marT="41476" marB="41476">
                    <a:solidFill>
                      <a:srgbClr val="002060"/>
                    </a:solidFill>
                  </a:tcPr>
                </a:tc>
                <a:extLst>
                  <a:ext uri="{0D108BD9-81ED-4DB2-BD59-A6C34878D82A}">
                    <a16:rowId xmlns:a16="http://schemas.microsoft.com/office/drawing/2014/main" val="2493088496"/>
                  </a:ext>
                </a:extLst>
              </a:tr>
              <a:tr h="414764">
                <a:tc>
                  <a:txBody>
                    <a:bodyPr/>
                    <a:lstStyle/>
                    <a:p>
                      <a:r>
                        <a:rPr lang="en-AU" sz="1200">
                          <a:solidFill>
                            <a:schemeClr val="tx1"/>
                          </a:solidFill>
                        </a:rPr>
                        <a:t>AEMO to provide TNI2 values to LNSPs to support the updating of applicable TNI fields i.e. TNI fields associated to NMIs downstream of a cross boundary NMI</a:t>
                      </a:r>
                    </a:p>
                    <a:p>
                      <a:r>
                        <a:rPr lang="en-AU" sz="1200">
                          <a:solidFill>
                            <a:schemeClr val="tx1"/>
                          </a:solidFill>
                        </a:rPr>
                        <a:t>(new activity)</a:t>
                      </a:r>
                    </a:p>
                  </a:txBody>
                  <a:tcPr marL="82953" marR="82953" marT="41476" marB="41476">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By 31 August 2021</a:t>
                      </a:r>
                    </a:p>
                  </a:txBody>
                  <a:tcPr marL="82953" marR="82953" marT="41476" marB="41476">
                    <a:solidFill>
                      <a:srgbClr val="FFFF00"/>
                    </a:solidFill>
                  </a:tcPr>
                </a:tc>
                <a:tc>
                  <a:txBody>
                    <a:bodyPr/>
                    <a:lstStyle/>
                    <a:p>
                      <a:pPr lvl="0">
                        <a:buNone/>
                      </a:pPr>
                      <a:r>
                        <a:rPr lang="en-US" sz="1200">
                          <a:solidFill>
                            <a:schemeClr val="tx1"/>
                          </a:solidFill>
                        </a:rPr>
                        <a:t>A97a</a:t>
                      </a:r>
                    </a:p>
                  </a:txBody>
                  <a:tcPr marL="82953" marR="82953" marT="41476" marB="41476">
                    <a:solidFill>
                      <a:srgbClr val="FFFF00"/>
                    </a:solidFill>
                  </a:tcPr>
                </a:tc>
                <a:extLst>
                  <a:ext uri="{0D108BD9-81ED-4DB2-BD59-A6C34878D82A}">
                    <a16:rowId xmlns:a16="http://schemas.microsoft.com/office/drawing/2014/main" val="2170211165"/>
                  </a:ext>
                </a:extLst>
              </a:tr>
              <a:tr h="443135">
                <a:tc>
                  <a:txBody>
                    <a:bodyPr/>
                    <a:lstStyle/>
                    <a:p>
                      <a:r>
                        <a:rPr lang="en-AU" sz="1200">
                          <a:solidFill>
                            <a:schemeClr val="tx1"/>
                          </a:solidFill>
                        </a:rPr>
                        <a:t>LNSPs to update the TNI field, for NMIs downstream of a cross boundary NMI, with the AEMO provided TNI2 value</a:t>
                      </a:r>
                    </a:p>
                    <a:p>
                      <a:r>
                        <a:rPr lang="en-AU" sz="1200">
                          <a:solidFill>
                            <a:schemeClr val="tx1"/>
                          </a:solidFill>
                        </a:rPr>
                        <a:t>(new activity)</a:t>
                      </a:r>
                    </a:p>
                  </a:txBody>
                  <a:tcPr marL="82953" marR="82953" marT="41476" marB="41476">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By 31 August 2021</a:t>
                      </a:r>
                    </a:p>
                  </a:txBody>
                  <a:tcPr marL="82953" marR="82953" marT="41476" marB="41476">
                    <a:solidFill>
                      <a:srgbClr val="FFFF00"/>
                    </a:solidFill>
                  </a:tcPr>
                </a:tc>
                <a:tc>
                  <a:txBody>
                    <a:bodyPr/>
                    <a:lstStyle/>
                    <a:p>
                      <a:pPr lvl="0">
                        <a:buNone/>
                      </a:pPr>
                      <a:r>
                        <a:rPr lang="en-US" sz="1200">
                          <a:solidFill>
                            <a:schemeClr val="tx1"/>
                          </a:solidFill>
                        </a:rPr>
                        <a:t>A97b</a:t>
                      </a:r>
                    </a:p>
                  </a:txBody>
                  <a:tcPr marL="82953" marR="82953" marT="41476" marB="41476">
                    <a:solidFill>
                      <a:srgbClr val="FFFF00"/>
                    </a:solidFill>
                  </a:tcPr>
                </a:tc>
                <a:extLst>
                  <a:ext uri="{0D108BD9-81ED-4DB2-BD59-A6C34878D82A}">
                    <a16:rowId xmlns:a16="http://schemas.microsoft.com/office/drawing/2014/main" val="121423157"/>
                  </a:ext>
                </a:extLst>
              </a:tr>
              <a:tr h="580669">
                <a:tc>
                  <a:txBody>
                    <a:bodyPr/>
                    <a:lstStyle/>
                    <a:p>
                      <a:r>
                        <a:rPr lang="en-AU" sz="1200">
                          <a:solidFill>
                            <a:schemeClr val="tx1"/>
                          </a:solidFill>
                        </a:rPr>
                        <a:t>Provide AEMO estimated number of NMIs and associated energy volumes for each Unmetered Device category within  calculation methodology </a:t>
                      </a:r>
                    </a:p>
                    <a:p>
                      <a:r>
                        <a:rPr lang="en-AU" sz="1200">
                          <a:solidFill>
                            <a:schemeClr val="tx1"/>
                          </a:solidFill>
                        </a:rPr>
                        <a:t>(change in wording)</a:t>
                      </a:r>
                    </a:p>
                  </a:txBody>
                  <a:tcPr marL="82953" marR="82953" marT="41476" marB="41476">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By 1 May 2021</a:t>
                      </a:r>
                    </a:p>
                  </a:txBody>
                  <a:tcPr marL="82953" marR="82953" marT="41476" marB="41476">
                    <a:solidFill>
                      <a:srgbClr val="FFFF00"/>
                    </a:solidFill>
                  </a:tcPr>
                </a:tc>
                <a:tc>
                  <a:txBody>
                    <a:bodyPr/>
                    <a:lstStyle/>
                    <a:p>
                      <a:pPr lvl="0">
                        <a:buNone/>
                      </a:pPr>
                      <a:r>
                        <a:rPr lang="en-US" sz="1200">
                          <a:solidFill>
                            <a:schemeClr val="tx1"/>
                          </a:solidFill>
                        </a:rPr>
                        <a:t>A89a</a:t>
                      </a:r>
                    </a:p>
                  </a:txBody>
                  <a:tcPr marL="82953" marR="82953" marT="41476" marB="41476">
                    <a:solidFill>
                      <a:srgbClr val="FFFF00"/>
                    </a:solidFill>
                  </a:tcPr>
                </a:tc>
                <a:extLst>
                  <a:ext uri="{0D108BD9-81ED-4DB2-BD59-A6C34878D82A}">
                    <a16:rowId xmlns:a16="http://schemas.microsoft.com/office/drawing/2014/main" val="3599390483"/>
                  </a:ext>
                </a:extLst>
              </a:tr>
            </a:tbl>
          </a:graphicData>
        </a:graphic>
      </p:graphicFrame>
      <p:sp>
        <p:nvSpPr>
          <p:cNvPr id="8" name="TextBox 7">
            <a:extLst>
              <a:ext uri="{FF2B5EF4-FFF2-40B4-BE49-F238E27FC236}">
                <a16:creationId xmlns:a16="http://schemas.microsoft.com/office/drawing/2014/main" id="{EB588081-80E8-4999-A3AF-C0A66700BA1E}"/>
              </a:ext>
            </a:extLst>
          </p:cNvPr>
          <p:cNvSpPr txBox="1"/>
          <p:nvPr/>
        </p:nvSpPr>
        <p:spPr>
          <a:xfrm>
            <a:off x="235527" y="1604505"/>
            <a:ext cx="3041216" cy="343620"/>
          </a:xfrm>
          <a:prstGeom prst="rect">
            <a:avLst/>
          </a:prstGeom>
          <a:noFill/>
        </p:spPr>
        <p:txBody>
          <a:bodyPr wrap="square" rtlCol="0">
            <a:spAutoFit/>
          </a:bodyPr>
          <a:lstStyle/>
          <a:p>
            <a:r>
              <a:rPr lang="en-AU" sz="1633"/>
              <a:t>Proposed Updates</a:t>
            </a:r>
          </a:p>
        </p:txBody>
      </p:sp>
    </p:spTree>
    <p:extLst>
      <p:ext uri="{BB962C8B-B14F-4D97-AF65-F5344CB8AC3E}">
        <p14:creationId xmlns:p14="http://schemas.microsoft.com/office/powerpoint/2010/main" val="2765854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a:t>Upcoming Transition End Date Activities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14</a:t>
            </a:fld>
            <a:endParaRPr lang="en-AU"/>
          </a:p>
        </p:txBody>
      </p:sp>
      <p:graphicFrame>
        <p:nvGraphicFramePr>
          <p:cNvPr id="9" name="Table 5">
            <a:extLst>
              <a:ext uri="{FF2B5EF4-FFF2-40B4-BE49-F238E27FC236}">
                <a16:creationId xmlns:a16="http://schemas.microsoft.com/office/drawing/2014/main" id="{B7C96F16-6355-4A1C-AD33-21A739C491AB}"/>
              </a:ext>
            </a:extLst>
          </p:cNvPr>
          <p:cNvGraphicFramePr>
            <a:graphicFrameLocks noGrp="1"/>
          </p:cNvGraphicFramePr>
          <p:nvPr>
            <p:ph idx="1"/>
            <p:extLst>
              <p:ext uri="{D42A27DB-BD31-4B8C-83A1-F6EECF244321}">
                <p14:modId xmlns:p14="http://schemas.microsoft.com/office/powerpoint/2010/main" val="3281000979"/>
              </p:ext>
            </p:extLst>
          </p:nvPr>
        </p:nvGraphicFramePr>
        <p:xfrm>
          <a:off x="235528" y="1538699"/>
          <a:ext cx="11694380" cy="4153392"/>
        </p:xfrm>
        <a:graphic>
          <a:graphicData uri="http://schemas.openxmlformats.org/drawingml/2006/table">
            <a:tbl>
              <a:tblPr firstRow="1" bandRow="1">
                <a:tableStyleId>{5C22544A-7EE6-4342-B048-85BDC9FD1C3A}</a:tableStyleId>
              </a:tblPr>
              <a:tblGrid>
                <a:gridCol w="7807124">
                  <a:extLst>
                    <a:ext uri="{9D8B030D-6E8A-4147-A177-3AD203B41FA5}">
                      <a16:colId xmlns:a16="http://schemas.microsoft.com/office/drawing/2014/main" val="116888471"/>
                    </a:ext>
                  </a:extLst>
                </a:gridCol>
                <a:gridCol w="1793738">
                  <a:extLst>
                    <a:ext uri="{9D8B030D-6E8A-4147-A177-3AD203B41FA5}">
                      <a16:colId xmlns:a16="http://schemas.microsoft.com/office/drawing/2014/main" val="4048816944"/>
                    </a:ext>
                  </a:extLst>
                </a:gridCol>
                <a:gridCol w="2093518">
                  <a:extLst>
                    <a:ext uri="{9D8B030D-6E8A-4147-A177-3AD203B41FA5}">
                      <a16:colId xmlns:a16="http://schemas.microsoft.com/office/drawing/2014/main" val="2964596239"/>
                    </a:ext>
                  </a:extLst>
                </a:gridCol>
              </a:tblGrid>
              <a:tr h="258560">
                <a:tc>
                  <a:txBody>
                    <a:bodyPr/>
                    <a:lstStyle/>
                    <a:p>
                      <a:pPr algn="ctr"/>
                      <a:r>
                        <a:rPr lang="en-AU" sz="1200"/>
                        <a:t>Description</a:t>
                      </a:r>
                    </a:p>
                  </a:txBody>
                  <a:tcPr marL="82953" marR="82953" marT="41476" marB="41476">
                    <a:solidFill>
                      <a:srgbClr val="002060"/>
                    </a:solidFill>
                  </a:tcPr>
                </a:tc>
                <a:tc>
                  <a:txBody>
                    <a:bodyPr/>
                    <a:lstStyle/>
                    <a:p>
                      <a:pPr algn="ctr"/>
                      <a:r>
                        <a:rPr lang="en-AU" sz="1200"/>
                        <a:t>Transition End Date</a:t>
                      </a:r>
                    </a:p>
                  </a:txBody>
                  <a:tcPr marL="82953" marR="82953" marT="41476" marB="41476">
                    <a:solidFill>
                      <a:srgbClr val="002060"/>
                    </a:solidFill>
                  </a:tcPr>
                </a:tc>
                <a:tc>
                  <a:txBody>
                    <a:bodyPr/>
                    <a:lstStyle/>
                    <a:p>
                      <a:pPr lvl="0" algn="ctr">
                        <a:buNone/>
                      </a:pPr>
                      <a:r>
                        <a:rPr lang="en-AU" sz="1200" b="1" i="0" u="none" strike="noStrike" noProof="0">
                          <a:latin typeface="Segoe UI Semilight"/>
                        </a:rPr>
                        <a:t>Activity IDMDPs </a:t>
                      </a:r>
                      <a:endParaRPr lang="en-US" sz="1200" b="1" i="0" u="none" strike="noStrike" noProof="0">
                        <a:latin typeface="Segoe UI Semilight"/>
                      </a:endParaRPr>
                    </a:p>
                  </a:txBody>
                  <a:tcPr marL="82953" marR="82953" marT="41476" marB="41476">
                    <a:solidFill>
                      <a:srgbClr val="002060"/>
                    </a:solidFill>
                  </a:tcPr>
                </a:tc>
                <a:extLst>
                  <a:ext uri="{0D108BD9-81ED-4DB2-BD59-A6C34878D82A}">
                    <a16:rowId xmlns:a16="http://schemas.microsoft.com/office/drawing/2014/main" val="2493088496"/>
                  </a:ext>
                </a:extLst>
              </a:tr>
              <a:tr h="414764">
                <a:tc>
                  <a:txBody>
                    <a:bodyPr/>
                    <a:lstStyle/>
                    <a:p>
                      <a:pPr lvl="0"/>
                      <a:r>
                        <a:rPr lang="en-AU" sz="1200">
                          <a:solidFill>
                            <a:srgbClr val="FF0000"/>
                          </a:solidFill>
                        </a:rPr>
                        <a:t>Participants</a:t>
                      </a:r>
                      <a:r>
                        <a:rPr lang="en-AU" sz="1200"/>
                        <a:t> to ensure capability to receive and process new NMI classification codes </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By 30 May 2021</a:t>
                      </a:r>
                    </a:p>
                  </a:txBody>
                  <a:tcPr marL="82953" marR="82953" marT="41476" marB="41476">
                    <a:solidFill>
                      <a:schemeClr val="bg1">
                        <a:lumMod val="85000"/>
                      </a:schemeClr>
                    </a:solidFill>
                  </a:tcPr>
                </a:tc>
                <a:tc>
                  <a:txBody>
                    <a:bodyPr/>
                    <a:lstStyle/>
                    <a:p>
                      <a:pPr lvl="0">
                        <a:buNone/>
                      </a:pPr>
                      <a:r>
                        <a:rPr lang="en-US" sz="1200"/>
                        <a:t>A102, A104, A106, A108, A110, A112, A114</a:t>
                      </a:r>
                    </a:p>
                  </a:txBody>
                  <a:tcPr marL="82953" marR="82953" marT="41476" marB="41476">
                    <a:solidFill>
                      <a:schemeClr val="bg1">
                        <a:lumMod val="85000"/>
                      </a:schemeClr>
                    </a:solidFill>
                  </a:tcPr>
                </a:tc>
                <a:extLst>
                  <a:ext uri="{0D108BD9-81ED-4DB2-BD59-A6C34878D82A}">
                    <a16:rowId xmlns:a16="http://schemas.microsoft.com/office/drawing/2014/main" val="432880487"/>
                  </a:ext>
                </a:extLst>
              </a:tr>
              <a:tr h="414764">
                <a:tc>
                  <a:txBody>
                    <a:bodyPr/>
                    <a:lstStyle/>
                    <a:p>
                      <a:r>
                        <a:rPr lang="en-AU" sz="1200">
                          <a:solidFill>
                            <a:srgbClr val="FF0000"/>
                          </a:solidFill>
                        </a:rPr>
                        <a:t>Participants</a:t>
                      </a:r>
                      <a:r>
                        <a:rPr lang="en-AU" sz="1200"/>
                        <a:t> to establish agreements to allow the delivery of 5min metering data pre 1 Oct 2021 between NSP, Retailer, MDP and AEMO, as applicable</a:t>
                      </a:r>
                    </a:p>
                  </a:txBody>
                  <a:tcPr marL="82953" marR="82953" marT="41476" marB="41476">
                    <a:solidFill>
                      <a:schemeClr val="bg1">
                        <a:lumMod val="85000"/>
                      </a:schemeClr>
                    </a:solidFill>
                  </a:tcPr>
                </a:tc>
                <a:tc>
                  <a:txBody>
                    <a:bodyPr/>
                    <a:lstStyle/>
                    <a:p>
                      <a:pPr algn="ctr"/>
                      <a:r>
                        <a:rPr lang="en-AU" sz="1200">
                          <a:solidFill>
                            <a:schemeClr val="tx1"/>
                          </a:solidFill>
                        </a:rPr>
                        <a:t>By 31 May 2021</a:t>
                      </a:r>
                    </a:p>
                  </a:txBody>
                  <a:tcPr marL="82953" marR="82953" marT="41476" marB="41476">
                    <a:solidFill>
                      <a:schemeClr val="bg1">
                        <a:lumMod val="85000"/>
                      </a:schemeClr>
                    </a:solidFill>
                  </a:tcPr>
                </a:tc>
                <a:tc>
                  <a:txBody>
                    <a:bodyPr/>
                    <a:lstStyle/>
                    <a:p>
                      <a:pPr lvl="0">
                        <a:buNone/>
                      </a:pPr>
                      <a:r>
                        <a:rPr lang="en-AU" sz="1200"/>
                        <a:t>A32, A37, A42, A47, A53, A59, A65, A71, A84, A88</a:t>
                      </a:r>
                      <a:endParaRPr lang="en-US" sz="1200"/>
                    </a:p>
                  </a:txBody>
                  <a:tcPr marL="82953" marR="82953" marT="41476" marB="41476">
                    <a:solidFill>
                      <a:schemeClr val="bg1">
                        <a:lumMod val="85000"/>
                      </a:schemeClr>
                    </a:solidFill>
                  </a:tcPr>
                </a:tc>
                <a:extLst>
                  <a:ext uri="{0D108BD9-81ED-4DB2-BD59-A6C34878D82A}">
                    <a16:rowId xmlns:a16="http://schemas.microsoft.com/office/drawing/2014/main" val="3319209400"/>
                  </a:ext>
                </a:extLst>
              </a:tr>
              <a:tr h="414764">
                <a:tc>
                  <a:txBody>
                    <a:bodyPr/>
                    <a:lstStyle/>
                    <a:p>
                      <a:r>
                        <a:rPr lang="en-AU" sz="1200">
                          <a:solidFill>
                            <a:srgbClr val="FF0000"/>
                          </a:solidFill>
                        </a:rPr>
                        <a:t>SAPN</a:t>
                      </a:r>
                      <a:r>
                        <a:rPr lang="en-AU" sz="1200"/>
                        <a:t> - Convert 'SASCALE NMI’</a:t>
                      </a:r>
                    </a:p>
                    <a:p>
                      <a:pPr lvl="1"/>
                      <a:r>
                        <a:rPr lang="en-AU" sz="1200"/>
                        <a:t>Make existing 'Bulk' NMI extinct in MSATS</a:t>
                      </a:r>
                    </a:p>
                    <a:p>
                      <a:pPr lvl="1"/>
                      <a:r>
                        <a:rPr lang="en-AU" sz="1200"/>
                        <a:t>Create individual controlled load Datastreams in MSATS</a:t>
                      </a:r>
                    </a:p>
                    <a:p>
                      <a:pPr lvl="1"/>
                      <a:r>
                        <a:rPr lang="en-AU" sz="1200"/>
                        <a:t>Create individual controlled load Registers in MSATS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By 30 June 2021</a:t>
                      </a:r>
                    </a:p>
                  </a:txBody>
                  <a:tcPr marL="82953" marR="82953" marT="41476" marB="41476">
                    <a:solidFill>
                      <a:schemeClr val="bg1">
                        <a:lumMod val="85000"/>
                      </a:schemeClr>
                    </a:solidFill>
                  </a:tcPr>
                </a:tc>
                <a:tc>
                  <a:txBody>
                    <a:bodyPr/>
                    <a:lstStyle/>
                    <a:p>
                      <a:pPr lvl="0">
                        <a:buNone/>
                      </a:pPr>
                      <a:r>
                        <a:rPr lang="en-US" sz="1200"/>
                        <a:t>A101a, A101b, A101c</a:t>
                      </a:r>
                    </a:p>
                  </a:txBody>
                  <a:tcPr marL="82953" marR="82953" marT="41476" marB="41476">
                    <a:solidFill>
                      <a:schemeClr val="bg1">
                        <a:lumMod val="85000"/>
                      </a:schemeClr>
                    </a:solidFill>
                  </a:tcPr>
                </a:tc>
                <a:extLst>
                  <a:ext uri="{0D108BD9-81ED-4DB2-BD59-A6C34878D82A}">
                    <a16:rowId xmlns:a16="http://schemas.microsoft.com/office/drawing/2014/main" val="2991463507"/>
                  </a:ext>
                </a:extLst>
              </a:tr>
              <a:tr h="414764">
                <a:tc>
                  <a:txBody>
                    <a:bodyPr/>
                    <a:lstStyle/>
                    <a:p>
                      <a:pPr lvl="0"/>
                      <a:r>
                        <a:rPr lang="en-AU" sz="1200">
                          <a:solidFill>
                            <a:srgbClr val="FF0000"/>
                          </a:solidFill>
                        </a:rPr>
                        <a:t>MDPs</a:t>
                      </a:r>
                      <a:r>
                        <a:rPr lang="en-AU" sz="1200"/>
                        <a:t> - Create/activate tier 1 basic meter datastreams as required</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By 30 June 2021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200">
                        <a:solidFill>
                          <a:schemeClr val="tx1"/>
                        </a:solidFill>
                      </a:endParaRPr>
                    </a:p>
                  </a:txBody>
                  <a:tcPr marL="82953" marR="82953" marT="41476" marB="41476">
                    <a:solidFill>
                      <a:schemeClr val="bg1">
                        <a:lumMod val="85000"/>
                      </a:schemeClr>
                    </a:solidFill>
                  </a:tcPr>
                </a:tc>
                <a:tc>
                  <a:txBody>
                    <a:bodyPr/>
                    <a:lstStyle/>
                    <a:p>
                      <a:pPr lvl="0">
                        <a:buNone/>
                      </a:pPr>
                      <a:r>
                        <a:rPr lang="en-US" sz="1200"/>
                        <a:t>A117, A118</a:t>
                      </a:r>
                    </a:p>
                  </a:txBody>
                  <a:tcPr marL="82953" marR="82953" marT="41476" marB="41476">
                    <a:solidFill>
                      <a:schemeClr val="bg1">
                        <a:lumMod val="85000"/>
                      </a:schemeClr>
                    </a:solidFill>
                  </a:tcPr>
                </a:tc>
                <a:extLst>
                  <a:ext uri="{0D108BD9-81ED-4DB2-BD59-A6C34878D82A}">
                    <a16:rowId xmlns:a16="http://schemas.microsoft.com/office/drawing/2014/main" val="1550083638"/>
                  </a:ext>
                </a:extLst>
              </a:tr>
              <a:tr h="414764">
                <a:tc>
                  <a:txBody>
                    <a:bodyPr/>
                    <a:lstStyle/>
                    <a:p>
                      <a:r>
                        <a:rPr lang="en-AU" sz="1200">
                          <a:solidFill>
                            <a:srgbClr val="FF0000"/>
                          </a:solidFill>
                        </a:rPr>
                        <a:t>MDPs</a:t>
                      </a:r>
                      <a:r>
                        <a:rPr lang="en-AU" sz="1200"/>
                        <a:t> - Delivery of tier 1 basic meter metering data (Actuals, Subs and Forward Estimates) to AEMO</a:t>
                      </a:r>
                    </a:p>
                  </a:txBody>
                  <a:tcPr marL="82953" marR="82953" marT="41476" marB="41476">
                    <a:solidFill>
                      <a:schemeClr val="bg1">
                        <a:lumMod val="85000"/>
                      </a:schemeClr>
                    </a:solidFill>
                  </a:tcPr>
                </a:tc>
                <a:tc>
                  <a:txBody>
                    <a:bodyPr/>
                    <a:lstStyle/>
                    <a:p>
                      <a:pPr algn="ctr"/>
                      <a:r>
                        <a:rPr lang="en-AU" sz="1200">
                          <a:solidFill>
                            <a:schemeClr val="tx1"/>
                          </a:solidFill>
                        </a:rPr>
                        <a:t>By 30 June 2021</a:t>
                      </a:r>
                    </a:p>
                  </a:txBody>
                  <a:tcPr marL="82953" marR="82953" marT="41476" marB="41476">
                    <a:solidFill>
                      <a:schemeClr val="bg1">
                        <a:lumMod val="85000"/>
                      </a:schemeClr>
                    </a:solidFill>
                  </a:tcPr>
                </a:tc>
                <a:tc>
                  <a:txBody>
                    <a:bodyPr/>
                    <a:lstStyle/>
                    <a:p>
                      <a:pPr lvl="0">
                        <a:buNone/>
                      </a:pPr>
                      <a:r>
                        <a:rPr lang="en-US" sz="1200"/>
                        <a:t>A93</a:t>
                      </a:r>
                    </a:p>
                  </a:txBody>
                  <a:tcPr marL="82953" marR="82953" marT="41476" marB="41476">
                    <a:solidFill>
                      <a:schemeClr val="bg1">
                        <a:lumMod val="85000"/>
                      </a:schemeClr>
                    </a:solidFill>
                  </a:tcPr>
                </a:tc>
                <a:extLst>
                  <a:ext uri="{0D108BD9-81ED-4DB2-BD59-A6C34878D82A}">
                    <a16:rowId xmlns:a16="http://schemas.microsoft.com/office/drawing/2014/main" val="548232255"/>
                  </a:ext>
                </a:extLst>
              </a:tr>
              <a:tr h="414764">
                <a:tc>
                  <a:txBody>
                    <a:bodyPr/>
                    <a:lstStyle/>
                    <a:p>
                      <a:r>
                        <a:rPr lang="en-AU" sz="1200">
                          <a:solidFill>
                            <a:srgbClr val="FF0000"/>
                          </a:solidFill>
                        </a:rPr>
                        <a:t>MPs </a:t>
                      </a:r>
                      <a:r>
                        <a:rPr lang="en-AU" sz="1200"/>
                        <a:t>- Install or reconfigure meters as required</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By 31 July 2021</a:t>
                      </a:r>
                    </a:p>
                    <a:p>
                      <a:pPr algn="ctr"/>
                      <a:endParaRPr lang="en-AU" sz="1200">
                        <a:solidFill>
                          <a:schemeClr val="tx1"/>
                        </a:solidFill>
                      </a:endParaRPr>
                    </a:p>
                  </a:txBody>
                  <a:tcPr marL="82953" marR="82953" marT="41476" marB="41476">
                    <a:solidFill>
                      <a:schemeClr val="bg1">
                        <a:lumMod val="85000"/>
                      </a:schemeClr>
                    </a:solidFill>
                  </a:tcPr>
                </a:tc>
                <a:tc>
                  <a:txBody>
                    <a:bodyPr/>
                    <a:lstStyle/>
                    <a:p>
                      <a:pPr lvl="0">
                        <a:buNone/>
                      </a:pPr>
                      <a:r>
                        <a:rPr lang="en-US" sz="1200"/>
                        <a:t>A4, A9, A14, A20</a:t>
                      </a:r>
                    </a:p>
                  </a:txBody>
                  <a:tcPr marL="82953" marR="82953" marT="41476" marB="41476">
                    <a:solidFill>
                      <a:schemeClr val="bg1">
                        <a:lumMod val="85000"/>
                      </a:schemeClr>
                    </a:solidFill>
                  </a:tcPr>
                </a:tc>
                <a:extLst>
                  <a:ext uri="{0D108BD9-81ED-4DB2-BD59-A6C34878D82A}">
                    <a16:rowId xmlns:a16="http://schemas.microsoft.com/office/drawing/2014/main" val="3951835746"/>
                  </a:ext>
                </a:extLst>
              </a:tr>
              <a:tr h="414764">
                <a:tc>
                  <a:txBody>
                    <a:bodyPr/>
                    <a:lstStyle/>
                    <a:p>
                      <a:r>
                        <a:rPr lang="en-AU" sz="1200">
                          <a:solidFill>
                            <a:srgbClr val="FF0000"/>
                          </a:solidFill>
                        </a:rPr>
                        <a:t>MPs</a:t>
                      </a:r>
                      <a:r>
                        <a:rPr lang="en-AU" sz="1200"/>
                        <a:t> - Update Meter Read Type code with RWDA</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By 31 July 2021</a:t>
                      </a:r>
                    </a:p>
                  </a:txBody>
                  <a:tcPr marL="82953" marR="82953" marT="41476" marB="41476">
                    <a:solidFill>
                      <a:schemeClr val="bg1">
                        <a:lumMod val="85000"/>
                      </a:schemeClr>
                    </a:solidFill>
                  </a:tcPr>
                </a:tc>
                <a:tc>
                  <a:txBody>
                    <a:bodyPr/>
                    <a:lstStyle/>
                    <a:p>
                      <a:pPr lvl="0">
                        <a:buNone/>
                      </a:pPr>
                      <a:r>
                        <a:rPr lang="en-US" sz="1200"/>
                        <a:t>A4a, A9a, A14a, A20a</a:t>
                      </a:r>
                    </a:p>
                  </a:txBody>
                  <a:tcPr marL="82953" marR="82953" marT="41476" marB="41476">
                    <a:solidFill>
                      <a:schemeClr val="bg1">
                        <a:lumMod val="85000"/>
                      </a:schemeClr>
                    </a:solidFill>
                  </a:tcPr>
                </a:tc>
                <a:extLst>
                  <a:ext uri="{0D108BD9-81ED-4DB2-BD59-A6C34878D82A}">
                    <a16:rowId xmlns:a16="http://schemas.microsoft.com/office/drawing/2014/main" val="4282679163"/>
                  </a:ext>
                </a:extLst>
              </a:tr>
              <a:tr h="414764">
                <a:tc>
                  <a:txBody>
                    <a:bodyPr/>
                    <a:lstStyle/>
                    <a:p>
                      <a:r>
                        <a:rPr lang="en-AU" sz="1200">
                          <a:solidFill>
                            <a:srgbClr val="FF0000"/>
                          </a:solidFill>
                        </a:rPr>
                        <a:t>MPs </a:t>
                      </a:r>
                      <a:r>
                        <a:rPr lang="en-AU" sz="1200"/>
                        <a:t>- Apply for data storage exemptions as required</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By 31 July 2021</a:t>
                      </a:r>
                    </a:p>
                    <a:p>
                      <a:pPr algn="ctr"/>
                      <a:endParaRPr lang="en-AU" sz="1200">
                        <a:solidFill>
                          <a:schemeClr val="tx1"/>
                        </a:solidFill>
                      </a:endParaRPr>
                    </a:p>
                  </a:txBody>
                  <a:tcPr marL="82953" marR="82953" marT="41476" marB="41476">
                    <a:solidFill>
                      <a:schemeClr val="bg1">
                        <a:lumMod val="85000"/>
                      </a:schemeClr>
                    </a:solidFill>
                  </a:tcPr>
                </a:tc>
                <a:tc>
                  <a:txBody>
                    <a:bodyPr/>
                    <a:lstStyle/>
                    <a:p>
                      <a:pPr lvl="0">
                        <a:buNone/>
                      </a:pPr>
                      <a:r>
                        <a:rPr lang="en-US" sz="1200"/>
                        <a:t>A5, A10, A15, A21</a:t>
                      </a:r>
                    </a:p>
                  </a:txBody>
                  <a:tcPr marL="82953" marR="82953" marT="41476" marB="41476">
                    <a:solidFill>
                      <a:schemeClr val="bg1">
                        <a:lumMod val="85000"/>
                      </a:schemeClr>
                    </a:solidFill>
                  </a:tcPr>
                </a:tc>
                <a:extLst>
                  <a:ext uri="{0D108BD9-81ED-4DB2-BD59-A6C34878D82A}">
                    <a16:rowId xmlns:a16="http://schemas.microsoft.com/office/drawing/2014/main" val="321594976"/>
                  </a:ext>
                </a:extLst>
              </a:tr>
            </a:tbl>
          </a:graphicData>
        </a:graphic>
      </p:graphicFrame>
    </p:spTree>
    <p:extLst>
      <p:ext uri="{BB962C8B-B14F-4D97-AF65-F5344CB8AC3E}">
        <p14:creationId xmlns:p14="http://schemas.microsoft.com/office/powerpoint/2010/main" val="2076500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fontScale="90000"/>
          </a:bodyPr>
          <a:lstStyle/>
          <a:p>
            <a:r>
              <a:rPr lang="en-AU"/>
              <a:t>Upcoming Transition Start Date Activities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15</a:t>
            </a:fld>
            <a:endParaRPr lang="en-AU"/>
          </a:p>
        </p:txBody>
      </p:sp>
      <p:graphicFrame>
        <p:nvGraphicFramePr>
          <p:cNvPr id="7" name="Table 6">
            <a:extLst>
              <a:ext uri="{FF2B5EF4-FFF2-40B4-BE49-F238E27FC236}">
                <a16:creationId xmlns:a16="http://schemas.microsoft.com/office/drawing/2014/main" id="{BA7120EF-762F-4A81-9B82-3616CBE1E670}"/>
              </a:ext>
            </a:extLst>
          </p:cNvPr>
          <p:cNvGraphicFramePr>
            <a:graphicFrameLocks/>
          </p:cNvGraphicFramePr>
          <p:nvPr>
            <p:extLst>
              <p:ext uri="{D42A27DB-BD31-4B8C-83A1-F6EECF244321}">
                <p14:modId xmlns:p14="http://schemas.microsoft.com/office/powerpoint/2010/main" val="2940440119"/>
              </p:ext>
            </p:extLst>
          </p:nvPr>
        </p:nvGraphicFramePr>
        <p:xfrm>
          <a:off x="235527" y="1567849"/>
          <a:ext cx="11694381" cy="3035989"/>
        </p:xfrm>
        <a:graphic>
          <a:graphicData uri="http://schemas.openxmlformats.org/drawingml/2006/table">
            <a:tbl>
              <a:tblPr firstRow="1" bandRow="1">
                <a:tableStyleId>{5C22544A-7EE6-4342-B048-85BDC9FD1C3A}</a:tableStyleId>
              </a:tblPr>
              <a:tblGrid>
                <a:gridCol w="7683167">
                  <a:extLst>
                    <a:ext uri="{9D8B030D-6E8A-4147-A177-3AD203B41FA5}">
                      <a16:colId xmlns:a16="http://schemas.microsoft.com/office/drawing/2014/main" val="116888471"/>
                    </a:ext>
                  </a:extLst>
                </a:gridCol>
                <a:gridCol w="1834862">
                  <a:extLst>
                    <a:ext uri="{9D8B030D-6E8A-4147-A177-3AD203B41FA5}">
                      <a16:colId xmlns:a16="http://schemas.microsoft.com/office/drawing/2014/main" val="4048816944"/>
                    </a:ext>
                  </a:extLst>
                </a:gridCol>
                <a:gridCol w="2176352">
                  <a:extLst>
                    <a:ext uri="{9D8B030D-6E8A-4147-A177-3AD203B41FA5}">
                      <a16:colId xmlns:a16="http://schemas.microsoft.com/office/drawing/2014/main" val="2964596239"/>
                    </a:ext>
                  </a:extLst>
                </a:gridCol>
              </a:tblGrid>
              <a:tr h="248858">
                <a:tc>
                  <a:txBody>
                    <a:bodyPr/>
                    <a:lstStyle/>
                    <a:p>
                      <a:pPr algn="ctr"/>
                      <a:r>
                        <a:rPr lang="en-AU" sz="1200"/>
                        <a:t>Description</a:t>
                      </a:r>
                    </a:p>
                  </a:txBody>
                  <a:tcPr marL="82953" marR="82953" marT="41476" marB="41476">
                    <a:solidFill>
                      <a:srgbClr val="002060"/>
                    </a:solidFill>
                  </a:tcPr>
                </a:tc>
                <a:tc>
                  <a:txBody>
                    <a:bodyPr/>
                    <a:lstStyle/>
                    <a:p>
                      <a:pPr algn="ctr"/>
                      <a:r>
                        <a:rPr lang="en-AU" sz="1200"/>
                        <a:t>Transition Start Date</a:t>
                      </a:r>
                    </a:p>
                  </a:txBody>
                  <a:tcPr marL="82953" marR="82953" marT="41476" marB="41476">
                    <a:solidFill>
                      <a:srgbClr val="002060"/>
                    </a:solidFill>
                  </a:tcPr>
                </a:tc>
                <a:tc>
                  <a:txBody>
                    <a:bodyPr/>
                    <a:lstStyle/>
                    <a:p>
                      <a:pPr lvl="0" algn="ctr">
                        <a:buNone/>
                      </a:pPr>
                      <a:r>
                        <a:rPr lang="en-AU" sz="1200" b="1" i="0" u="none" strike="noStrike" noProof="0">
                          <a:latin typeface="Segoe UI Semilight"/>
                        </a:rPr>
                        <a:t>Activity ID</a:t>
                      </a:r>
                      <a:endParaRPr lang="en-US" sz="1200" b="1" i="0" u="none" strike="noStrike" noProof="0">
                        <a:latin typeface="Segoe UI Semilight"/>
                      </a:endParaRPr>
                    </a:p>
                  </a:txBody>
                  <a:tcPr marL="82953" marR="82953" marT="41476" marB="41476">
                    <a:solidFill>
                      <a:srgbClr val="002060"/>
                    </a:solidFill>
                  </a:tcPr>
                </a:tc>
                <a:extLst>
                  <a:ext uri="{0D108BD9-81ED-4DB2-BD59-A6C34878D82A}">
                    <a16:rowId xmlns:a16="http://schemas.microsoft.com/office/drawing/2014/main" val="2493088496"/>
                  </a:ext>
                </a:extLst>
              </a:tr>
              <a:tr h="414764">
                <a:tc>
                  <a:txBody>
                    <a:bodyPr/>
                    <a:lstStyle/>
                    <a:p>
                      <a:pPr lvl="0">
                        <a:buNone/>
                      </a:pPr>
                      <a:r>
                        <a:rPr lang="en-AU" sz="1200">
                          <a:solidFill>
                            <a:srgbClr val="FF0000"/>
                          </a:solidFill>
                        </a:rPr>
                        <a:t>MPs</a:t>
                      </a:r>
                      <a:r>
                        <a:rPr lang="en-AU" sz="1200">
                          <a:solidFill>
                            <a:schemeClr val="tx1"/>
                          </a:solidFill>
                        </a:rPr>
                        <a:t> able to update the Meter Read Type code (RTC) with four-character values, resulting from BAU activities</a:t>
                      </a:r>
                      <a:endParaRPr lang="en-US" sz="1200">
                        <a:solidFill>
                          <a:schemeClr val="tx1"/>
                        </a:solidFill>
                      </a:endParaRPr>
                    </a:p>
                  </a:txBody>
                  <a:tcPr marL="82953" marR="82953" marT="41476" marB="41476">
                    <a:solidFill>
                      <a:srgbClr val="FFFF00"/>
                    </a:solidFill>
                  </a:tcPr>
                </a:tc>
                <a:tc>
                  <a:txBody>
                    <a:bodyPr/>
                    <a:lstStyle/>
                    <a:p>
                      <a:pPr marL="0" marR="0" lvl="0" indent="0" algn="ctr" rtl="0">
                        <a:lnSpc>
                          <a:spcPct val="100000"/>
                        </a:lnSpc>
                        <a:spcBef>
                          <a:spcPts val="0"/>
                        </a:spcBef>
                        <a:spcAft>
                          <a:spcPts val="0"/>
                        </a:spcAft>
                        <a:buClrTx/>
                        <a:buSzTx/>
                        <a:buFontTx/>
                        <a:buNone/>
                      </a:pPr>
                      <a:r>
                        <a:rPr lang="en-AU" sz="1200">
                          <a:solidFill>
                            <a:schemeClr val="tx1"/>
                          </a:solidFill>
                        </a:rPr>
                        <a:t>From 1 May 2021</a:t>
                      </a:r>
                    </a:p>
                  </a:txBody>
                  <a:tcPr marL="82953" marR="82953" marT="41476" marB="41476">
                    <a:solidFill>
                      <a:srgbClr val="FFFF00"/>
                    </a:solidFill>
                  </a:tcPr>
                </a:tc>
                <a:tc>
                  <a:txBody>
                    <a:bodyPr/>
                    <a:lstStyle/>
                    <a:p>
                      <a:pPr lvl="0">
                        <a:buNone/>
                      </a:pPr>
                      <a:r>
                        <a:rPr lang="en-US" sz="1200">
                          <a:solidFill>
                            <a:schemeClr val="tx1"/>
                          </a:solidFill>
                        </a:rPr>
                        <a:t>A4a, A9a, A14a, A20a</a:t>
                      </a:r>
                    </a:p>
                  </a:txBody>
                  <a:tcPr marL="82953" marR="82953" marT="41476" marB="41476">
                    <a:solidFill>
                      <a:srgbClr val="FFFF00"/>
                    </a:solidFill>
                  </a:tcPr>
                </a:tc>
                <a:extLst>
                  <a:ext uri="{0D108BD9-81ED-4DB2-BD59-A6C34878D82A}">
                    <a16:rowId xmlns:a16="http://schemas.microsoft.com/office/drawing/2014/main" val="2170211165"/>
                  </a:ext>
                </a:extLst>
              </a:tr>
              <a:tr h="414764">
                <a:tc>
                  <a:txBody>
                    <a:bodyPr/>
                    <a:lstStyle/>
                    <a:p>
                      <a:pPr lvl="0">
                        <a:buNone/>
                      </a:pPr>
                      <a:r>
                        <a:rPr lang="en-AU" sz="1200">
                          <a:solidFill>
                            <a:srgbClr val="FF0000"/>
                          </a:solidFill>
                        </a:rPr>
                        <a:t>MDPs</a:t>
                      </a:r>
                      <a:r>
                        <a:rPr lang="en-AU" sz="1200">
                          <a:solidFill>
                            <a:schemeClr val="tx1"/>
                          </a:solidFill>
                        </a:rPr>
                        <a:t> able to create/convert export and import Active (kWh) and Reactive (kVarh) energy datastreams, where applicable, in the CNDS table</a:t>
                      </a:r>
                      <a:endParaRPr lang="en-US" sz="1200">
                        <a:solidFill>
                          <a:schemeClr val="tx1"/>
                        </a:solidFill>
                      </a:endParaRPr>
                    </a:p>
                  </a:txBody>
                  <a:tcPr marL="82953" marR="82953" marT="41476" marB="41476">
                    <a:solidFill>
                      <a:schemeClr val="bg1">
                        <a:lumMod val="95000"/>
                      </a:schemeClr>
                    </a:solidFill>
                  </a:tcPr>
                </a:tc>
                <a:tc>
                  <a:txBody>
                    <a:bodyPr/>
                    <a:lstStyle/>
                    <a:p>
                      <a:pPr marL="0" marR="0" lvl="0" indent="0" algn="ctr" rtl="0">
                        <a:lnSpc>
                          <a:spcPct val="100000"/>
                        </a:lnSpc>
                        <a:spcBef>
                          <a:spcPts val="0"/>
                        </a:spcBef>
                        <a:spcAft>
                          <a:spcPts val="0"/>
                        </a:spcAft>
                        <a:buClrTx/>
                        <a:buSzTx/>
                        <a:buFontTx/>
                        <a:buNone/>
                      </a:pPr>
                      <a:r>
                        <a:rPr lang="en-AU" sz="1200">
                          <a:solidFill>
                            <a:schemeClr val="tx1"/>
                          </a:solidFill>
                        </a:rPr>
                        <a:t>From 31 May 2021</a:t>
                      </a:r>
                    </a:p>
                  </a:txBody>
                  <a:tcPr marL="82953" marR="82953" marT="41476" marB="41476">
                    <a:solidFill>
                      <a:schemeClr val="bg1">
                        <a:lumMod val="95000"/>
                      </a:schemeClr>
                    </a:solidFill>
                  </a:tcPr>
                </a:tc>
                <a:tc>
                  <a:txBody>
                    <a:bodyPr/>
                    <a:lstStyle/>
                    <a:p>
                      <a:pPr lvl="0">
                        <a:buNone/>
                      </a:pPr>
                      <a:r>
                        <a:rPr lang="en-AU" sz="1200">
                          <a:solidFill>
                            <a:schemeClr val="tx1"/>
                          </a:solidFill>
                        </a:rPr>
                        <a:t>A36, A40, A45, A51, A57, A63, A69, A75</a:t>
                      </a:r>
                      <a:endParaRPr lang="en-US" sz="1200">
                        <a:solidFill>
                          <a:schemeClr val="tx1"/>
                        </a:solidFill>
                      </a:endParaRPr>
                    </a:p>
                  </a:txBody>
                  <a:tcPr marL="82953" marR="82953" marT="41476" marB="41476">
                    <a:solidFill>
                      <a:schemeClr val="bg1">
                        <a:lumMod val="95000"/>
                      </a:schemeClr>
                    </a:solidFill>
                  </a:tcPr>
                </a:tc>
                <a:extLst>
                  <a:ext uri="{0D108BD9-81ED-4DB2-BD59-A6C34878D82A}">
                    <a16:rowId xmlns:a16="http://schemas.microsoft.com/office/drawing/2014/main" val="3481515327"/>
                  </a:ext>
                </a:extLst>
              </a:tr>
              <a:tr h="336419">
                <a:tc>
                  <a:txBody>
                    <a:bodyPr/>
                    <a:lstStyle/>
                    <a:p>
                      <a:pPr lvl="0">
                        <a:buNone/>
                      </a:pPr>
                      <a:r>
                        <a:rPr lang="en-US" sz="1200">
                          <a:solidFill>
                            <a:srgbClr val="FF0000"/>
                          </a:solidFill>
                        </a:rPr>
                        <a:t>Participants</a:t>
                      </a:r>
                      <a:r>
                        <a:rPr lang="en-US" sz="1200">
                          <a:solidFill>
                            <a:schemeClr val="tx1"/>
                          </a:solidFill>
                        </a:rPr>
                        <a:t> able to create cross-boundary NMIs, datastreams and registers</a:t>
                      </a:r>
                    </a:p>
                  </a:txBody>
                  <a:tcPr marL="82953" marR="82953" marT="41476" marB="41476">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From 31 May 2021</a:t>
                      </a:r>
                    </a:p>
                  </a:txBody>
                  <a:tcPr marL="82953" marR="82953" marT="41476" marB="41476">
                    <a:solidFill>
                      <a:schemeClr val="bg1">
                        <a:lumMod val="85000"/>
                      </a:schemeClr>
                    </a:solidFill>
                  </a:tcPr>
                </a:tc>
                <a:tc>
                  <a:txBody>
                    <a:bodyPr/>
                    <a:lstStyle/>
                    <a:p>
                      <a:pPr lvl="0">
                        <a:buNone/>
                      </a:pPr>
                      <a:r>
                        <a:rPr lang="en-US" sz="1200">
                          <a:solidFill>
                            <a:schemeClr val="tx1"/>
                          </a:solidFill>
                        </a:rPr>
                        <a:t>A95, A96, A97</a:t>
                      </a:r>
                    </a:p>
                  </a:txBody>
                  <a:tcPr marL="82953" marR="82953" marT="41476" marB="41476">
                    <a:solidFill>
                      <a:schemeClr val="bg1">
                        <a:lumMod val="85000"/>
                      </a:schemeClr>
                    </a:solidFill>
                  </a:tcPr>
                </a:tc>
                <a:extLst>
                  <a:ext uri="{0D108BD9-81ED-4DB2-BD59-A6C34878D82A}">
                    <a16:rowId xmlns:a16="http://schemas.microsoft.com/office/drawing/2014/main" val="1788209359"/>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US" sz="1200">
                          <a:solidFill>
                            <a:srgbClr val="FF0000"/>
                          </a:solidFill>
                        </a:rPr>
                        <a:t>Participants</a:t>
                      </a:r>
                      <a:r>
                        <a:rPr lang="en-US" sz="1200">
                          <a:solidFill>
                            <a:schemeClr val="tx1"/>
                          </a:solidFill>
                        </a:rPr>
                        <a:t> able to create NCONUML NMIs, datastreams and registers</a:t>
                      </a:r>
                    </a:p>
                  </a:txBody>
                  <a:tcPr marL="82953" marR="82953" marT="41476" marB="41476">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From 31 May 2021</a:t>
                      </a:r>
                    </a:p>
                  </a:txBody>
                  <a:tcPr marL="82953" marR="82953" marT="41476" marB="41476">
                    <a:solidFill>
                      <a:schemeClr val="bg1">
                        <a:lumMod val="95000"/>
                      </a:schemeClr>
                    </a:solidFill>
                  </a:tcPr>
                </a:tc>
                <a:tc>
                  <a:txBody>
                    <a:bodyPr/>
                    <a:lstStyle/>
                    <a:p>
                      <a:pPr lvl="0">
                        <a:buNone/>
                      </a:pPr>
                      <a:r>
                        <a:rPr lang="en-US" sz="1200">
                          <a:solidFill>
                            <a:schemeClr val="tx1"/>
                          </a:solidFill>
                        </a:rPr>
                        <a:t>A99, A100, A101</a:t>
                      </a:r>
                    </a:p>
                  </a:txBody>
                  <a:tcPr marL="82953" marR="82953" marT="41476" marB="41476">
                    <a:solidFill>
                      <a:schemeClr val="bg1">
                        <a:lumMod val="95000"/>
                      </a:schemeClr>
                    </a:solidFill>
                  </a:tcPr>
                </a:tc>
                <a:extLst>
                  <a:ext uri="{0D108BD9-81ED-4DB2-BD59-A6C34878D82A}">
                    <a16:rowId xmlns:a16="http://schemas.microsoft.com/office/drawing/2014/main" val="2292043733"/>
                  </a:ext>
                </a:extLst>
              </a:tr>
              <a:tr h="336419">
                <a:tc>
                  <a:txBody>
                    <a:bodyPr/>
                    <a:lstStyle/>
                    <a:p>
                      <a:pPr lvl="0">
                        <a:buNone/>
                      </a:pPr>
                      <a:r>
                        <a:rPr lang="en-US" sz="1200">
                          <a:solidFill>
                            <a:srgbClr val="FF0000"/>
                          </a:solidFill>
                        </a:rPr>
                        <a:t>MDPs</a:t>
                      </a:r>
                      <a:r>
                        <a:rPr lang="en-US" sz="1200"/>
                        <a:t> able to send </a:t>
                      </a:r>
                      <a:r>
                        <a:rPr lang="en-AU" sz="1200"/>
                        <a:t>15 and 30min metering data via MDFF to AEMO</a:t>
                      </a:r>
                      <a:endParaRPr lang="en-US" sz="1200"/>
                    </a:p>
                  </a:txBody>
                  <a:tcPr marL="82953" marR="82953" marT="41476" marB="41476">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From 31 May 2021</a:t>
                      </a:r>
                    </a:p>
                  </a:txBody>
                  <a:tcPr marL="82953" marR="82953" marT="41476" marB="41476">
                    <a:solidFill>
                      <a:schemeClr val="bg1">
                        <a:lumMod val="85000"/>
                      </a:schemeClr>
                    </a:solidFill>
                  </a:tcPr>
                </a:tc>
                <a:tc>
                  <a:txBody>
                    <a:bodyPr/>
                    <a:lstStyle/>
                    <a:p>
                      <a:pPr lvl="0">
                        <a:buNone/>
                      </a:pPr>
                      <a:r>
                        <a:rPr lang="en-US" sz="1200"/>
                        <a:t>A94</a:t>
                      </a:r>
                    </a:p>
                  </a:txBody>
                  <a:tcPr marL="82953" marR="82953" marT="41476" marB="41476">
                    <a:solidFill>
                      <a:schemeClr val="bg1">
                        <a:lumMod val="85000"/>
                      </a:schemeClr>
                    </a:solidFill>
                  </a:tcPr>
                </a:tc>
                <a:extLst>
                  <a:ext uri="{0D108BD9-81ED-4DB2-BD59-A6C34878D82A}">
                    <a16:rowId xmlns:a16="http://schemas.microsoft.com/office/drawing/2014/main" val="3722050529"/>
                  </a:ext>
                </a:extLst>
              </a:tr>
              <a:tr h="414764">
                <a:tc>
                  <a:txBody>
                    <a:bodyPr/>
                    <a:lstStyle/>
                    <a:p>
                      <a:pPr lvl="0">
                        <a:buNone/>
                      </a:pPr>
                      <a:r>
                        <a:rPr lang="en-US" sz="1200">
                          <a:solidFill>
                            <a:srgbClr val="FF0000"/>
                          </a:solidFill>
                        </a:rPr>
                        <a:t>LNSPs</a:t>
                      </a:r>
                      <a:r>
                        <a:rPr lang="en-US" sz="1200"/>
                        <a:t> able to apply new NMI classification codes</a:t>
                      </a:r>
                    </a:p>
                  </a:txBody>
                  <a:tcPr marL="82953" marR="82953" marT="41476" marB="41476">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From 31 May 2021</a:t>
                      </a:r>
                    </a:p>
                  </a:txBody>
                  <a:tcPr marL="82953" marR="82953" marT="41476" marB="41476">
                    <a:solidFill>
                      <a:schemeClr val="bg1">
                        <a:lumMod val="95000"/>
                      </a:schemeClr>
                    </a:solidFill>
                  </a:tcPr>
                </a:tc>
                <a:tc>
                  <a:txBody>
                    <a:bodyPr/>
                    <a:lstStyle/>
                    <a:p>
                      <a:pPr lvl="0">
                        <a:buNone/>
                      </a:pPr>
                      <a:r>
                        <a:rPr lang="en-US" sz="1200"/>
                        <a:t>A103, A105, A107, A109, A111, A113, A115</a:t>
                      </a:r>
                    </a:p>
                  </a:txBody>
                  <a:tcPr marL="82953" marR="82953" marT="41476" marB="41476">
                    <a:solidFill>
                      <a:schemeClr val="bg1">
                        <a:lumMod val="95000"/>
                      </a:schemeClr>
                    </a:solidFill>
                  </a:tcPr>
                </a:tc>
                <a:extLst>
                  <a:ext uri="{0D108BD9-81ED-4DB2-BD59-A6C34878D82A}">
                    <a16:rowId xmlns:a16="http://schemas.microsoft.com/office/drawing/2014/main" val="3326821364"/>
                  </a:ext>
                </a:extLst>
              </a:tr>
              <a:tr h="414764">
                <a:tc>
                  <a:txBody>
                    <a:bodyPr/>
                    <a:lstStyle/>
                    <a:p>
                      <a:pPr lvl="0">
                        <a:buNone/>
                      </a:pPr>
                      <a:r>
                        <a:rPr lang="en-AU" sz="1200">
                          <a:solidFill>
                            <a:srgbClr val="FF0000"/>
                          </a:solidFill>
                        </a:rPr>
                        <a:t>MDPs</a:t>
                      </a:r>
                      <a:r>
                        <a:rPr lang="en-AU" sz="1200"/>
                        <a:t> able to provide 5min metering data to AEMO (MDFF) (Export and import (active (kWh) and reactive (kVarh)) energy metering data as applicable) </a:t>
                      </a:r>
                      <a:endParaRPr lang="en-US" sz="1200"/>
                    </a:p>
                  </a:txBody>
                  <a:tcPr marL="82953" marR="82953" marT="41476" marB="41476">
                    <a:solidFill>
                      <a:schemeClr val="bg1">
                        <a:lumMod val="85000"/>
                      </a:schemeClr>
                    </a:solidFill>
                  </a:tcPr>
                </a:tc>
                <a:tc>
                  <a:txBody>
                    <a:bodyPr/>
                    <a:lstStyle/>
                    <a:p>
                      <a:pPr algn="ctr"/>
                      <a:r>
                        <a:rPr lang="en-AU" sz="1200">
                          <a:solidFill>
                            <a:schemeClr val="tx1"/>
                          </a:solidFill>
                        </a:rPr>
                        <a:t>From 21 June 2021</a:t>
                      </a:r>
                    </a:p>
                  </a:txBody>
                  <a:tcPr marL="82953" marR="82953" marT="41476" marB="41476">
                    <a:solidFill>
                      <a:schemeClr val="bg1">
                        <a:lumMod val="85000"/>
                      </a:schemeClr>
                    </a:solidFill>
                  </a:tcPr>
                </a:tc>
                <a:tc>
                  <a:txBody>
                    <a:bodyPr/>
                    <a:lstStyle/>
                    <a:p>
                      <a:pPr lvl="0">
                        <a:buNone/>
                      </a:pPr>
                      <a:r>
                        <a:rPr lang="en-US" sz="1200"/>
                        <a:t>A35, A41, A46, A50, A56, A62, A68, A74, A86, A92</a:t>
                      </a:r>
                    </a:p>
                  </a:txBody>
                  <a:tcPr marL="82953" marR="82953" marT="41476" marB="41476">
                    <a:solidFill>
                      <a:schemeClr val="bg1">
                        <a:lumMod val="85000"/>
                      </a:schemeClr>
                    </a:solidFill>
                  </a:tcPr>
                </a:tc>
                <a:extLst>
                  <a:ext uri="{0D108BD9-81ED-4DB2-BD59-A6C34878D82A}">
                    <a16:rowId xmlns:a16="http://schemas.microsoft.com/office/drawing/2014/main" val="482602021"/>
                  </a:ext>
                </a:extLst>
              </a:tr>
            </a:tbl>
          </a:graphicData>
        </a:graphic>
      </p:graphicFrame>
    </p:spTree>
    <p:extLst>
      <p:ext uri="{BB962C8B-B14F-4D97-AF65-F5344CB8AC3E}">
        <p14:creationId xmlns:p14="http://schemas.microsoft.com/office/powerpoint/2010/main" val="1429443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94470"/>
            <a:ext cx="9144000" cy="2387600"/>
          </a:xfrm>
        </p:spPr>
        <p:txBody>
          <a:bodyPr/>
          <a:lstStyle/>
          <a:p>
            <a:r>
              <a:rPr lang="en-AU"/>
              <a:t>Next steps and General Business</a:t>
            </a:r>
          </a:p>
        </p:txBody>
      </p:sp>
      <p:sp>
        <p:nvSpPr>
          <p:cNvPr id="3" name="Text Placeholder 2">
            <a:extLst>
              <a:ext uri="{FF2B5EF4-FFF2-40B4-BE49-F238E27FC236}">
                <a16:creationId xmlns:a16="http://schemas.microsoft.com/office/drawing/2014/main" id="{729126D5-D885-4E2B-A6B4-2F6409E28C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2" name="Text Placeholder 2">
            <a:extLst>
              <a:ext uri="{FF2B5EF4-FFF2-40B4-BE49-F238E27FC236}">
                <a16:creationId xmlns:a16="http://schemas.microsoft.com/office/drawing/2014/main" id="{1C6D9547-C0B0-42AB-91DA-AF720DE259A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4112016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a:t>Next steps and General Business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17</a:t>
            </a:fld>
            <a:endParaRPr lang="en-AU"/>
          </a:p>
        </p:txBody>
      </p:sp>
      <p:sp>
        <p:nvSpPr>
          <p:cNvPr id="6" name="Content Placeholder 5">
            <a:extLst>
              <a:ext uri="{FF2B5EF4-FFF2-40B4-BE49-F238E27FC236}">
                <a16:creationId xmlns:a16="http://schemas.microsoft.com/office/drawing/2014/main" id="{ED6EE8A3-A37F-4EFF-86B6-543C81CABF51}"/>
              </a:ext>
            </a:extLst>
          </p:cNvPr>
          <p:cNvSpPr>
            <a:spLocks noGrp="1"/>
          </p:cNvSpPr>
          <p:nvPr>
            <p:ph idx="1"/>
          </p:nvPr>
        </p:nvSpPr>
        <p:spPr/>
        <p:txBody>
          <a:bodyPr/>
          <a:lstStyle/>
          <a:p>
            <a:r>
              <a:rPr lang="en-AU"/>
              <a:t>Next TFG scheduled for Thursday 10 June</a:t>
            </a:r>
          </a:p>
        </p:txBody>
      </p:sp>
    </p:spTree>
    <p:extLst>
      <p:ext uri="{BB962C8B-B14F-4D97-AF65-F5344CB8AC3E}">
        <p14:creationId xmlns:p14="http://schemas.microsoft.com/office/powerpoint/2010/main" val="3522399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1007020" y="2014537"/>
            <a:ext cx="10371392" cy="1943100"/>
          </a:xfrm>
        </p:spPr>
        <p:txBody>
          <a:bodyPr>
            <a:normAutofit/>
          </a:bodyPr>
          <a:lstStyle/>
          <a:p>
            <a:pPr algn="ctr"/>
            <a:r>
              <a:rPr lang="en-AU">
                <a:latin typeface="Arial" panose="020B0604020202020204" pitchFamily="34" charset="0"/>
                <a:cs typeface="Arial" panose="020B0604020202020204" pitchFamily="34" charset="0"/>
              </a:rPr>
              <a:t>Thank you for your attendance and participation!</a:t>
            </a:r>
            <a:endParaRPr lang="en-AU"/>
          </a:p>
        </p:txBody>
      </p:sp>
      <p:sp>
        <p:nvSpPr>
          <p:cNvPr id="3" name="Text Placeholder 2">
            <a:extLst>
              <a:ext uri="{FF2B5EF4-FFF2-40B4-BE49-F238E27FC236}">
                <a16:creationId xmlns:a16="http://schemas.microsoft.com/office/drawing/2014/main" id="{564B5453-DE4F-4F0E-BA67-373B01EC9CAF}"/>
              </a:ext>
            </a:extLst>
          </p:cNvPr>
          <p:cNvSpPr txBox="1">
            <a:spLocks/>
          </p:cNvSpPr>
          <p:nvPr/>
        </p:nvSpPr>
        <p:spPr>
          <a:xfrm>
            <a:off x="623888"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Tree>
    <p:extLst>
      <p:ext uri="{BB962C8B-B14F-4D97-AF65-F5344CB8AC3E}">
        <p14:creationId xmlns:p14="http://schemas.microsoft.com/office/powerpoint/2010/main" val="1195347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799338" y="5352593"/>
            <a:ext cx="5893416" cy="1253402"/>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698046" y="340420"/>
            <a:ext cx="6096000" cy="5151667"/>
          </a:xfrm>
          <a:prstGeom prst="rect">
            <a:avLst/>
          </a:prstGeom>
        </p:spPr>
        <p:txBody>
          <a:bodyPr>
            <a:spAutoFit/>
          </a:bodyPr>
          <a:lstStyle/>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Participants in AEMO discussions </a:t>
            </a:r>
            <a:r>
              <a:rPr lang="en-AU" sz="1200" b="1">
                <a:solidFill>
                  <a:srgbClr val="222324"/>
                </a:solidFill>
                <a:latin typeface="Calibri" panose="020F0502020204030204" pitchFamily="34" charset="0"/>
                <a:cs typeface="Calibri" panose="020F0502020204030204" pitchFamily="34" charset="0"/>
              </a:rPr>
              <a:t>must</a:t>
            </a:r>
            <a:r>
              <a:rPr lang="en-AU" sz="12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Participants in AEMO meetings </a:t>
            </a:r>
            <a:r>
              <a:rPr lang="en-AU" sz="1200" b="1">
                <a:solidFill>
                  <a:srgbClr val="222324"/>
                </a:solidFill>
                <a:latin typeface="Calibri" panose="020F0502020204030204" pitchFamily="34" charset="0"/>
                <a:cs typeface="Calibri" panose="020F0502020204030204" pitchFamily="34" charset="0"/>
              </a:rPr>
              <a:t>must not</a:t>
            </a:r>
            <a:r>
              <a:rPr lang="en-AU" sz="12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313811656"/>
              </p:ext>
            </p:extLst>
          </p:nvPr>
        </p:nvGraphicFramePr>
        <p:xfrm>
          <a:off x="312426" y="1501732"/>
          <a:ext cx="11617482" cy="1447128"/>
        </p:xfrm>
        <a:graphic>
          <a:graphicData uri="http://schemas.openxmlformats.org/drawingml/2006/table">
            <a:tbl>
              <a:tblPr firstRow="1" bandRow="1">
                <a:tableStyleId>{073A0DAA-6AF3-43AB-8588-CEC1D06C72B9}</a:tableStyleId>
              </a:tblPr>
              <a:tblGrid>
                <a:gridCol w="995081">
                  <a:extLst>
                    <a:ext uri="{9D8B030D-6E8A-4147-A177-3AD203B41FA5}">
                      <a16:colId xmlns:a16="http://schemas.microsoft.com/office/drawing/2014/main" val="2162033012"/>
                    </a:ext>
                  </a:extLst>
                </a:gridCol>
                <a:gridCol w="1880074">
                  <a:extLst>
                    <a:ext uri="{9D8B030D-6E8A-4147-A177-3AD203B41FA5}">
                      <a16:colId xmlns:a16="http://schemas.microsoft.com/office/drawing/2014/main" val="1667841518"/>
                    </a:ext>
                  </a:extLst>
                </a:gridCol>
                <a:gridCol w="5443671">
                  <a:extLst>
                    <a:ext uri="{9D8B030D-6E8A-4147-A177-3AD203B41FA5}">
                      <a16:colId xmlns:a16="http://schemas.microsoft.com/office/drawing/2014/main" val="953405548"/>
                    </a:ext>
                  </a:extLst>
                </a:gridCol>
                <a:gridCol w="3298656">
                  <a:extLst>
                    <a:ext uri="{9D8B030D-6E8A-4147-A177-3AD203B41FA5}">
                      <a16:colId xmlns:a16="http://schemas.microsoft.com/office/drawing/2014/main" val="3675102970"/>
                    </a:ext>
                  </a:extLst>
                </a:gridCol>
              </a:tblGrid>
              <a:tr h="335539">
                <a:tc>
                  <a:txBody>
                    <a:bodyPr/>
                    <a:lstStyle/>
                    <a:p>
                      <a:pPr algn="ctr">
                        <a:spcBef>
                          <a:spcPts val="100"/>
                        </a:spcBef>
                        <a:spcAft>
                          <a:spcPts val="100"/>
                        </a:spcAft>
                        <a:tabLst>
                          <a:tab pos="252095" algn="l"/>
                          <a:tab pos="504190" algn="l"/>
                          <a:tab pos="756285" algn="l"/>
                        </a:tabLst>
                      </a:pPr>
                      <a:r>
                        <a:rPr lang="en-AU" sz="1200" cap="all">
                          <a:effectLst/>
                          <a:latin typeface="+mn-lt"/>
                          <a:cs typeface="Arial"/>
                        </a:rPr>
                        <a:t>NO</a:t>
                      </a:r>
                      <a:endParaRPr lang="en-AU" sz="1200" b="1">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a:effectLst/>
                          <a:latin typeface="+mn-lt"/>
                          <a:cs typeface="Arial"/>
                        </a:rPr>
                        <a:t>Indicative Time</a:t>
                      </a:r>
                      <a:endParaRPr lang="en-AU" sz="1200" b="1">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a:effectLst/>
                          <a:latin typeface="+mn-lt"/>
                          <a:cs typeface="Arial"/>
                        </a:rPr>
                        <a:t>AGENDA ITEM</a:t>
                      </a:r>
                      <a:endParaRPr lang="en-AU" sz="1200" b="1">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a:effectLst/>
                          <a:latin typeface="+mn-lt"/>
                          <a:cs typeface="Arial"/>
                        </a:rPr>
                        <a:t>Responsible</a:t>
                      </a:r>
                      <a:endParaRPr lang="en-AU" sz="1200">
                        <a:cs typeface="Arial"/>
                      </a:endParaRPr>
                    </a:p>
                  </a:txBody>
                  <a:tcPr marL="68580" marR="68580" marT="0" marB="0" anchor="ctr"/>
                </a:tc>
                <a:extLst>
                  <a:ext uri="{0D108BD9-81ED-4DB2-BD59-A6C34878D82A}">
                    <a16:rowId xmlns:a16="http://schemas.microsoft.com/office/drawing/2014/main" val="2756556716"/>
                  </a:ext>
                </a:extLst>
              </a:tr>
              <a:tr h="279615">
                <a:tc>
                  <a:txBody>
                    <a:bodyPr/>
                    <a:lstStyle/>
                    <a:p>
                      <a:pPr algn="ctr">
                        <a:spcBef>
                          <a:spcPts val="100"/>
                        </a:spcBef>
                        <a:spcAft>
                          <a:spcPts val="100"/>
                        </a:spcAft>
                        <a:tabLst>
                          <a:tab pos="504190" algn="l"/>
                          <a:tab pos="756285" algn="l"/>
                        </a:tabLst>
                      </a:pPr>
                      <a:r>
                        <a:rPr lang="en-AU" sz="1200" b="1">
                          <a:solidFill>
                            <a:schemeClr val="tx1"/>
                          </a:solidFill>
                          <a:effectLst/>
                          <a:latin typeface="+mn-lt"/>
                          <a:ea typeface="Times New Roman" panose="02020603050405020304" pitchFamily="18" charset="0"/>
                          <a:cs typeface="Arial"/>
                        </a:rPr>
                        <a:t>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a:solidFill>
                            <a:schemeClr val="dk1"/>
                          </a:solidFill>
                          <a:latin typeface="+mn-lt"/>
                          <a:ea typeface="+mn-ea"/>
                          <a:cs typeface="+mn-cs"/>
                        </a:rPr>
                        <a:t>10:30 - 10:40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a:effectLst/>
                          <a:latin typeface="+mn-lt"/>
                          <a:cs typeface="Arial"/>
                        </a:rPr>
                        <a:t>Welcome and Introduction</a:t>
                      </a:r>
                      <a:endParaRPr lang="en-AU" sz="1200" kern="120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a:solidFill>
                            <a:schemeClr val="tx1"/>
                          </a:solidFill>
                          <a:effectLst/>
                          <a:latin typeface="+mn-lt"/>
                          <a:ea typeface="+mn-ea"/>
                          <a:cs typeface="Arial"/>
                        </a:rPr>
                        <a:t>Greg Minney</a:t>
                      </a:r>
                      <a:endParaRPr lang="en-AU" sz="1200" kern="120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759004064"/>
                  </a:ext>
                </a:extLst>
              </a:tr>
              <a:tr h="264637">
                <a:tc>
                  <a:txBody>
                    <a:bodyPr/>
                    <a:lstStyle/>
                    <a:p>
                      <a:pPr lvl="0" algn="ctr">
                        <a:spcBef>
                          <a:spcPts val="100"/>
                        </a:spcBef>
                        <a:spcAft>
                          <a:spcPts val="100"/>
                        </a:spcAft>
                        <a:buNone/>
                        <a:tabLst>
                          <a:tab pos="504190" algn="l"/>
                          <a:tab pos="756285" algn="l"/>
                        </a:tabLst>
                      </a:pPr>
                      <a:r>
                        <a:rPr lang="en-AU" sz="1200" b="1">
                          <a:solidFill>
                            <a:schemeClr val="tx1"/>
                          </a:solidFill>
                          <a:effectLst/>
                          <a:latin typeface="+mn-lt"/>
                          <a:ea typeface="Times New Roman" panose="02020603050405020304" pitchFamily="18" charset="0"/>
                          <a:cs typeface="Arial"/>
                        </a:rPr>
                        <a:t>2</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a:solidFill>
                            <a:schemeClr val="tx1"/>
                          </a:solidFill>
                          <a:latin typeface="+mn-lt"/>
                          <a:ea typeface="+mn-ea"/>
                          <a:cs typeface="+mn-cs"/>
                        </a:rPr>
                        <a:t>11:00 - 11:20</a:t>
                      </a:r>
                    </a:p>
                  </a:txBody>
                  <a:tcPr marL="68580" marR="68580" marT="0" marB="0" anchor="ctr"/>
                </a:tc>
                <a:tc>
                  <a:txBody>
                    <a:bodyPr/>
                    <a:lstStyle/>
                    <a:p>
                      <a:pPr lvl="0">
                        <a:buNone/>
                      </a:pPr>
                      <a:r>
                        <a:rPr lang="en-US" sz="1200">
                          <a:solidFill>
                            <a:schemeClr val="tx1"/>
                          </a:solidFill>
                        </a:rPr>
                        <a:t>May Rollout plan overview (</a:t>
                      </a:r>
                      <a:r>
                        <a:rPr lang="en-US" sz="1200" err="1">
                          <a:solidFill>
                            <a:schemeClr val="tx1"/>
                          </a:solidFill>
                        </a:rPr>
                        <a:t>inc</a:t>
                      </a:r>
                      <a:r>
                        <a:rPr lang="en-US" sz="1200">
                          <a:solidFill>
                            <a:schemeClr val="tx1"/>
                          </a:solidFill>
                        </a:rPr>
                        <a:t> CATS transaction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a:solidFill>
                            <a:schemeClr val="tx1"/>
                          </a:solidFill>
                          <a:effectLst/>
                          <a:latin typeface="+mn-lt"/>
                          <a:ea typeface="+mn-ea"/>
                          <a:cs typeface="Arial"/>
                        </a:rPr>
                        <a:t>Blaine Miner / Paul Lyttle</a:t>
                      </a:r>
                      <a:endParaRPr lang="en-AU" sz="1200" kern="120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4030922404"/>
                  </a:ext>
                </a:extLst>
              </a:tr>
              <a:tr h="263770">
                <a:tc>
                  <a:txBody>
                    <a:bodyPr/>
                    <a:lstStyle/>
                    <a:p>
                      <a:pPr algn="ctr">
                        <a:spcBef>
                          <a:spcPts val="100"/>
                        </a:spcBef>
                        <a:spcAft>
                          <a:spcPts val="100"/>
                        </a:spcAft>
                        <a:tabLst>
                          <a:tab pos="504190" algn="l"/>
                          <a:tab pos="756285" algn="l"/>
                        </a:tabLst>
                      </a:pPr>
                      <a:r>
                        <a:rPr lang="en-AU" sz="1200" b="1">
                          <a:solidFill>
                            <a:schemeClr val="tx1"/>
                          </a:solidFill>
                          <a:effectLst/>
                          <a:latin typeface="+mn-lt"/>
                          <a:ea typeface="Times New Roman" panose="02020603050405020304" pitchFamily="18" charset="0"/>
                          <a:cs typeface="Arial"/>
                        </a:rPr>
                        <a:t>3</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a:solidFill>
                            <a:schemeClr val="tx1"/>
                          </a:solidFill>
                          <a:latin typeface="+mn-lt"/>
                          <a:ea typeface="+mn-ea"/>
                          <a:cs typeface="+mn-cs"/>
                        </a:rPr>
                        <a:t>11:20 - 11:40</a:t>
                      </a:r>
                    </a:p>
                  </a:txBody>
                  <a:tcPr marL="68580" marR="68580" marT="0" marB="0" anchor="ctr"/>
                </a:tc>
                <a:tc>
                  <a:txBody>
                    <a:bodyPr/>
                    <a:lstStyle/>
                    <a:p>
                      <a:r>
                        <a:rPr lang="fr-FR" sz="1200">
                          <a:solidFill>
                            <a:schemeClr val="tx1"/>
                          </a:solidFill>
                        </a:rPr>
                        <a:t>MTP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a:solidFill>
                            <a:schemeClr val="tx1"/>
                          </a:solidFill>
                          <a:effectLst/>
                          <a:latin typeface="+mn-lt"/>
                          <a:ea typeface="+mn-ea"/>
                          <a:cs typeface="Arial"/>
                        </a:rPr>
                        <a:t>Blaine Miner</a:t>
                      </a:r>
                      <a:endParaRPr lang="en-AU" sz="1200" b="0" kern="120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3817688052"/>
                  </a:ext>
                </a:extLst>
              </a:tr>
              <a:tr h="303567">
                <a:tc>
                  <a:txBody>
                    <a:bodyPr/>
                    <a:lstStyle/>
                    <a:p>
                      <a:pPr algn="ctr">
                        <a:spcBef>
                          <a:spcPts val="100"/>
                        </a:spcBef>
                        <a:spcAft>
                          <a:spcPts val="100"/>
                        </a:spcAft>
                        <a:tabLst>
                          <a:tab pos="504190" algn="l"/>
                          <a:tab pos="756285" algn="l"/>
                        </a:tabLst>
                      </a:pPr>
                      <a:r>
                        <a:rPr lang="en-AU" sz="1200" b="1">
                          <a:solidFill>
                            <a:schemeClr val="tx1"/>
                          </a:solidFill>
                          <a:effectLst/>
                          <a:latin typeface="+mn-lt"/>
                          <a:ea typeface="Times New Roman" panose="02020603050405020304" pitchFamily="18" charset="0"/>
                          <a:cs typeface="Arial"/>
                        </a:rPr>
                        <a:t>4</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a:solidFill>
                            <a:schemeClr val="tx1"/>
                          </a:solidFill>
                          <a:latin typeface="+mn-lt"/>
                          <a:ea typeface="+mn-ea"/>
                          <a:cs typeface="+mn-cs"/>
                        </a:rPr>
                        <a:t>11:40 - 12:00</a:t>
                      </a:r>
                    </a:p>
                  </a:txBody>
                  <a:tcPr marL="68580" marR="68580" marT="0" marB="0" anchor="ctr"/>
                </a:tc>
                <a:tc>
                  <a:txBody>
                    <a:bodyPr/>
                    <a:lstStyle/>
                    <a:p>
                      <a:r>
                        <a:rPr lang="en-AU" sz="1200" b="0" kern="1200">
                          <a:solidFill>
                            <a:schemeClr val="tx1"/>
                          </a:solidFill>
                          <a:effectLst/>
                          <a:latin typeface="+mn-lt"/>
                          <a:ea typeface="+mn-ea"/>
                          <a:cs typeface="Arial"/>
                        </a:rPr>
                        <a:t>Next Steps and General Business</a:t>
                      </a:r>
                      <a:endParaRPr lang="en-AU" sz="1200">
                        <a:solidFill>
                          <a:schemeClr val="tx1"/>
                        </a:solidFill>
                        <a:cs typeface="Arial"/>
                      </a:endParaRPr>
                    </a:p>
                  </a:txBody>
                  <a:tcPr marL="68580" marR="68580" marT="0" marB="0" anchor="ctr"/>
                </a:tc>
                <a:tc>
                  <a:txBody>
                    <a:bodyPr/>
                    <a:lstStyle/>
                    <a:p>
                      <a:r>
                        <a:rPr lang="en-AU" sz="1200" b="0" kern="1200">
                          <a:solidFill>
                            <a:schemeClr val="tx1"/>
                          </a:solidFill>
                          <a:effectLst/>
                          <a:latin typeface="+mn-lt"/>
                          <a:cs typeface="Arial"/>
                        </a:rPr>
                        <a:t>Greg Minney</a:t>
                      </a:r>
                      <a:endParaRPr lang="en-AU" sz="1200">
                        <a:solidFill>
                          <a:schemeClr val="tx1"/>
                        </a:solidFill>
                        <a:cs typeface="Arial"/>
                      </a:endParaRPr>
                    </a:p>
                  </a:txBody>
                  <a:tcPr marL="68580" marR="68580" marT="0" marB="0" anchor="ctr"/>
                </a:tc>
                <a:extLst>
                  <a:ext uri="{0D108BD9-81ED-4DB2-BD59-A6C34878D82A}">
                    <a16:rowId xmlns:a16="http://schemas.microsoft.com/office/drawing/2014/main" val="3043232215"/>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3450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May Rollout Plan Overview </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Blaine Miner / Paul Lyttle</a:t>
            </a:r>
          </a:p>
        </p:txBody>
      </p:sp>
    </p:spTree>
    <p:extLst>
      <p:ext uri="{BB962C8B-B14F-4D97-AF65-F5344CB8AC3E}">
        <p14:creationId xmlns:p14="http://schemas.microsoft.com/office/powerpoint/2010/main" val="43201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6</a:t>
            </a:fld>
            <a:endParaRPr lang="en-AU"/>
          </a:p>
        </p:txBody>
      </p:sp>
      <p:graphicFrame>
        <p:nvGraphicFramePr>
          <p:cNvPr id="5" name="Table 5">
            <a:extLst>
              <a:ext uri="{FF2B5EF4-FFF2-40B4-BE49-F238E27FC236}">
                <a16:creationId xmlns:a16="http://schemas.microsoft.com/office/drawing/2014/main" id="{427FC792-52B3-4C82-997D-9918FEDD450D}"/>
              </a:ext>
            </a:extLst>
          </p:cNvPr>
          <p:cNvGraphicFramePr>
            <a:graphicFrameLocks noGrp="1"/>
          </p:cNvGraphicFramePr>
          <p:nvPr>
            <p:extLst>
              <p:ext uri="{D42A27DB-BD31-4B8C-83A1-F6EECF244321}">
                <p14:modId xmlns:p14="http://schemas.microsoft.com/office/powerpoint/2010/main" val="585833568"/>
              </p:ext>
            </p:extLst>
          </p:nvPr>
        </p:nvGraphicFramePr>
        <p:xfrm>
          <a:off x="152399" y="1599263"/>
          <a:ext cx="5852334" cy="3746789"/>
        </p:xfrm>
        <a:graphic>
          <a:graphicData uri="http://schemas.openxmlformats.org/drawingml/2006/table">
            <a:tbl>
              <a:tblPr firstRow="1" bandRow="1">
                <a:tableStyleId>{21E4AEA4-8DFA-4A89-87EB-49C32662AFE0}</a:tableStyleId>
              </a:tblPr>
              <a:tblGrid>
                <a:gridCol w="1035130">
                  <a:extLst>
                    <a:ext uri="{9D8B030D-6E8A-4147-A177-3AD203B41FA5}">
                      <a16:colId xmlns:a16="http://schemas.microsoft.com/office/drawing/2014/main" val="2737395853"/>
                    </a:ext>
                  </a:extLst>
                </a:gridCol>
                <a:gridCol w="640795">
                  <a:extLst>
                    <a:ext uri="{9D8B030D-6E8A-4147-A177-3AD203B41FA5}">
                      <a16:colId xmlns:a16="http://schemas.microsoft.com/office/drawing/2014/main" val="144537877"/>
                    </a:ext>
                  </a:extLst>
                </a:gridCol>
                <a:gridCol w="618120">
                  <a:extLst>
                    <a:ext uri="{9D8B030D-6E8A-4147-A177-3AD203B41FA5}">
                      <a16:colId xmlns:a16="http://schemas.microsoft.com/office/drawing/2014/main" val="1992622871"/>
                    </a:ext>
                  </a:extLst>
                </a:gridCol>
                <a:gridCol w="705859">
                  <a:extLst>
                    <a:ext uri="{9D8B030D-6E8A-4147-A177-3AD203B41FA5}">
                      <a16:colId xmlns:a16="http://schemas.microsoft.com/office/drawing/2014/main" val="4184357652"/>
                    </a:ext>
                  </a:extLst>
                </a:gridCol>
                <a:gridCol w="688212">
                  <a:extLst>
                    <a:ext uri="{9D8B030D-6E8A-4147-A177-3AD203B41FA5}">
                      <a16:colId xmlns:a16="http://schemas.microsoft.com/office/drawing/2014/main" val="1927284198"/>
                    </a:ext>
                  </a:extLst>
                </a:gridCol>
                <a:gridCol w="721406">
                  <a:extLst>
                    <a:ext uri="{9D8B030D-6E8A-4147-A177-3AD203B41FA5}">
                      <a16:colId xmlns:a16="http://schemas.microsoft.com/office/drawing/2014/main" val="4244592866"/>
                    </a:ext>
                  </a:extLst>
                </a:gridCol>
                <a:gridCol w="721406">
                  <a:extLst>
                    <a:ext uri="{9D8B030D-6E8A-4147-A177-3AD203B41FA5}">
                      <a16:colId xmlns:a16="http://schemas.microsoft.com/office/drawing/2014/main" val="598371209"/>
                    </a:ext>
                  </a:extLst>
                </a:gridCol>
                <a:gridCol w="721406">
                  <a:extLst>
                    <a:ext uri="{9D8B030D-6E8A-4147-A177-3AD203B41FA5}">
                      <a16:colId xmlns:a16="http://schemas.microsoft.com/office/drawing/2014/main" val="905593362"/>
                    </a:ext>
                  </a:extLst>
                </a:gridCol>
              </a:tblGrid>
              <a:tr h="580669">
                <a:tc>
                  <a:txBody>
                    <a:bodyPr/>
                    <a:lstStyle/>
                    <a:p>
                      <a:pPr algn="ctr"/>
                      <a:r>
                        <a:rPr lang="en-AU" sz="1100"/>
                        <a:t>Organisation</a:t>
                      </a:r>
                    </a:p>
                  </a:txBody>
                  <a:tcPr marL="82953" marR="82953" marT="41476" marB="41476" anchor="ctr">
                    <a:solidFill>
                      <a:srgbClr val="7030A0"/>
                    </a:solidFill>
                  </a:tcPr>
                </a:tc>
                <a:tc>
                  <a:txBody>
                    <a:bodyPr/>
                    <a:lstStyle/>
                    <a:p>
                      <a:pPr algn="ctr"/>
                      <a:r>
                        <a:rPr lang="en-AU" sz="1100"/>
                        <a:t>MC/MP </a:t>
                      </a:r>
                    </a:p>
                    <a:p>
                      <a:pPr algn="ctr"/>
                      <a:r>
                        <a:rPr lang="en-AU" sz="800"/>
                        <a:t>Tranche 1</a:t>
                      </a:r>
                    </a:p>
                  </a:txBody>
                  <a:tcPr marL="82953" marR="82953" marT="41476" marB="41476" anchor="ctr">
                    <a:solidFill>
                      <a:srgbClr val="7030A0"/>
                    </a:solidFill>
                  </a:tcPr>
                </a:tc>
                <a:tc>
                  <a:txBody>
                    <a:bodyPr/>
                    <a:lstStyle/>
                    <a:p>
                      <a:pPr algn="ctr"/>
                      <a:r>
                        <a:rPr lang="en-AU" sz="1100"/>
                        <a:t>MDP </a:t>
                      </a:r>
                      <a:r>
                        <a:rPr lang="en-AU" sz="800"/>
                        <a:t>Tranche 1</a:t>
                      </a:r>
                      <a:endParaRPr lang="en-AU" sz="1100"/>
                    </a:p>
                  </a:txBody>
                  <a:tcPr marL="82953" marR="82953" marT="41476" marB="41476" anchor="ctr">
                    <a:solidFill>
                      <a:srgbClr val="7030A0"/>
                    </a:solidFill>
                  </a:tcPr>
                </a:tc>
                <a:tc>
                  <a:txBody>
                    <a:bodyPr/>
                    <a:lstStyle/>
                    <a:p>
                      <a:pPr algn="ctr"/>
                      <a:r>
                        <a:rPr lang="en-AU" sz="1100"/>
                        <a:t>MDP </a:t>
                      </a:r>
                    </a:p>
                    <a:p>
                      <a:pPr algn="ctr"/>
                      <a:r>
                        <a:rPr lang="en-AU" sz="800"/>
                        <a:t>Tranche 2</a:t>
                      </a:r>
                      <a:endParaRPr lang="en-AU" sz="1100"/>
                    </a:p>
                  </a:txBody>
                  <a:tcPr marL="82953" marR="82953" marT="41476" marB="41476" anchor="ctr">
                    <a:solidFill>
                      <a:srgbClr val="7030A0"/>
                    </a:solidFill>
                  </a:tcPr>
                </a:tc>
                <a:tc>
                  <a:txBody>
                    <a:bodyPr/>
                    <a:lstStyle/>
                    <a:p>
                      <a:pPr algn="ctr"/>
                      <a:r>
                        <a:rPr lang="en-AU" sz="1100"/>
                        <a:t>MP</a:t>
                      </a:r>
                    </a:p>
                    <a:p>
                      <a:pPr algn="ctr"/>
                      <a:r>
                        <a:rPr lang="en-AU" sz="800"/>
                        <a:t>RTC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a:t>MDP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a:t>Net to Reg </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a:t>T1 and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a:t>LNSP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a:t>NCONUML and Cross Boundary</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a:t>Explicit Consent Provided</a:t>
                      </a:r>
                    </a:p>
                  </a:txBody>
                  <a:tcPr marL="82953" marR="82953" marT="41476" marB="41476" anchor="ctr">
                    <a:solidFill>
                      <a:srgbClr val="00B050"/>
                    </a:solidFill>
                  </a:tcPr>
                </a:tc>
                <a:extLst>
                  <a:ext uri="{0D108BD9-81ED-4DB2-BD59-A6C34878D82A}">
                    <a16:rowId xmlns:a16="http://schemas.microsoft.com/office/drawing/2014/main" val="3571802979"/>
                  </a:ext>
                </a:extLst>
              </a:tr>
              <a:tr h="336419">
                <a:tc>
                  <a:txBody>
                    <a:bodyPr/>
                    <a:lstStyle/>
                    <a:p>
                      <a:r>
                        <a:rPr lang="en-AU" sz="1000"/>
                        <a:t>AusNet Services</a:t>
                      </a:r>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solidFill>
                            <a:schemeClr val="bg1"/>
                          </a:solidFill>
                        </a:rPr>
                        <a:t>No</a:t>
                      </a:r>
                    </a:p>
                  </a:txBody>
                  <a:tcPr marL="82953" marR="82953" marT="41476" marB="41476">
                    <a:solidFill>
                      <a:srgbClr val="FF0000"/>
                    </a:solidFill>
                  </a:tcPr>
                </a:tc>
                <a:extLst>
                  <a:ext uri="{0D108BD9-81ED-4DB2-BD59-A6C34878D82A}">
                    <a16:rowId xmlns:a16="http://schemas.microsoft.com/office/drawing/2014/main" val="1861141237"/>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a:t>Ausgrid</a:t>
                      </a:r>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extLst>
                  <a:ext uri="{0D108BD9-81ED-4DB2-BD59-A6C34878D82A}">
                    <a16:rowId xmlns:a16="http://schemas.microsoft.com/office/drawing/2014/main" val="1079409509"/>
                  </a:ext>
                </a:extLst>
              </a:tr>
              <a:tr h="387113">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a:t>Citipower/</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000"/>
                        <a:t>Powercor</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extLst>
                  <a:ext uri="{0D108BD9-81ED-4DB2-BD59-A6C34878D82A}">
                    <a16:rowId xmlns:a16="http://schemas.microsoft.com/office/drawing/2014/main" val="1637854656"/>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err="1"/>
                        <a:t>ElectraNet</a:t>
                      </a:r>
                      <a:endParaRPr lang="en-AU" sz="1000"/>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extLst>
                  <a:ext uri="{0D108BD9-81ED-4DB2-BD59-A6C34878D82A}">
                    <a16:rowId xmlns:a16="http://schemas.microsoft.com/office/drawing/2014/main" val="371266093"/>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a:t>Endeavour Energy</a:t>
                      </a:r>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extLst>
                  <a:ext uri="{0D108BD9-81ED-4DB2-BD59-A6C34878D82A}">
                    <a16:rowId xmlns:a16="http://schemas.microsoft.com/office/drawing/2014/main" val="4272347907"/>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a:t>Energex</a:t>
                      </a:r>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extLst>
                  <a:ext uri="{0D108BD9-81ED-4DB2-BD59-A6C34878D82A}">
                    <a16:rowId xmlns:a16="http://schemas.microsoft.com/office/drawing/2014/main" val="952087411"/>
                  </a:ext>
                </a:extLst>
              </a:tr>
              <a:tr h="336419">
                <a:tc>
                  <a:txBody>
                    <a:bodyPr/>
                    <a:lstStyle/>
                    <a:p>
                      <a:r>
                        <a:rPr lang="en-AU" sz="1000">
                          <a:solidFill>
                            <a:schemeClr val="tx1"/>
                          </a:solidFill>
                        </a:rPr>
                        <a:t>Ergon</a:t>
                      </a:r>
                    </a:p>
                  </a:txBody>
                  <a:tcPr marL="82953" marR="82953" marT="41476" marB="41476">
                    <a:solidFill>
                      <a:schemeClr val="bg1">
                        <a:lumMod val="75000"/>
                      </a:schemeClr>
                    </a:solidFill>
                  </a:tcPr>
                </a:tc>
                <a:tc>
                  <a:txBody>
                    <a:bodyPr/>
                    <a:lstStyle/>
                    <a:p>
                      <a:pPr algn="ctr"/>
                      <a:endParaRPr lang="en-AU" sz="1000">
                        <a:solidFill>
                          <a:schemeClr val="tx1"/>
                        </a:solidFill>
                      </a:endParaRPr>
                    </a:p>
                  </a:txBody>
                  <a:tcPr marL="82953" marR="82953" marT="41476" marB="41476">
                    <a:solidFill>
                      <a:schemeClr val="bg1">
                        <a:lumMod val="75000"/>
                      </a:schemeClr>
                    </a:solidFill>
                  </a:tcPr>
                </a:tc>
                <a:tc>
                  <a:txBody>
                    <a:bodyPr/>
                    <a:lstStyle/>
                    <a:p>
                      <a:pPr algn="ctr"/>
                      <a:endParaRPr lang="en-AU" sz="1000">
                        <a:solidFill>
                          <a:schemeClr val="tx1"/>
                        </a:solidFill>
                      </a:endParaRPr>
                    </a:p>
                  </a:txBody>
                  <a:tcPr marL="82953" marR="82953" marT="41476" marB="41476">
                    <a:solidFill>
                      <a:schemeClr val="bg1">
                        <a:lumMod val="75000"/>
                      </a:schemeClr>
                    </a:solidFill>
                  </a:tcPr>
                </a:tc>
                <a:tc>
                  <a:txBody>
                    <a:bodyPr/>
                    <a:lstStyle/>
                    <a:p>
                      <a:pPr algn="ctr"/>
                      <a:r>
                        <a:rPr lang="en-AU" sz="1000">
                          <a:solidFill>
                            <a:schemeClr val="tx1"/>
                          </a:solidFill>
                        </a:rPr>
                        <a:t>Yes</a:t>
                      </a:r>
                    </a:p>
                  </a:txBody>
                  <a:tcPr marL="82953" marR="82953" marT="41476" marB="41476">
                    <a:solidFill>
                      <a:schemeClr val="bg1">
                        <a:lumMod val="75000"/>
                      </a:schemeClr>
                    </a:solidFill>
                  </a:tcPr>
                </a:tc>
                <a:tc>
                  <a:txBody>
                    <a:bodyPr/>
                    <a:lstStyle/>
                    <a:p>
                      <a:pPr algn="ctr"/>
                      <a:r>
                        <a:rPr lang="en-AU" sz="1000">
                          <a:solidFill>
                            <a:schemeClr val="tx1"/>
                          </a:solidFill>
                        </a:rPr>
                        <a:t>Yes</a:t>
                      </a:r>
                    </a:p>
                  </a:txBody>
                  <a:tcPr marL="82953" marR="82953" marT="41476" marB="41476">
                    <a:solidFill>
                      <a:schemeClr val="bg1">
                        <a:lumMod val="75000"/>
                      </a:schemeClr>
                    </a:solidFill>
                  </a:tcPr>
                </a:tc>
                <a:tc>
                  <a:txBody>
                    <a:bodyPr/>
                    <a:lstStyle/>
                    <a:p>
                      <a:pPr algn="ctr"/>
                      <a:r>
                        <a:rPr lang="en-AU" sz="1000">
                          <a:solidFill>
                            <a:schemeClr val="tx1"/>
                          </a:solidFill>
                        </a:rPr>
                        <a:t>Yes</a:t>
                      </a:r>
                    </a:p>
                  </a:txBody>
                  <a:tcPr marL="82953" marR="82953" marT="41476" marB="41476">
                    <a:solidFill>
                      <a:schemeClr val="bg1">
                        <a:lumMod val="75000"/>
                      </a:schemeClr>
                    </a:solidFill>
                  </a:tcPr>
                </a:tc>
                <a:tc>
                  <a:txBody>
                    <a:bodyPr/>
                    <a:lstStyle/>
                    <a:p>
                      <a:pPr algn="ctr"/>
                      <a:r>
                        <a:rPr lang="en-AU" sz="1000">
                          <a:solidFill>
                            <a:schemeClr val="tx1"/>
                          </a:solidFill>
                        </a:rPr>
                        <a:t>Yes</a:t>
                      </a:r>
                    </a:p>
                  </a:txBody>
                  <a:tcPr marL="82953" marR="82953" marT="41476" marB="41476">
                    <a:solidFill>
                      <a:schemeClr val="bg1">
                        <a:lumMod val="75000"/>
                      </a:schemeClr>
                    </a:solidFill>
                  </a:tcPr>
                </a:tc>
                <a:tc>
                  <a:txBody>
                    <a:bodyPr/>
                    <a:lstStyle/>
                    <a:p>
                      <a:pPr algn="ctr"/>
                      <a:r>
                        <a:rPr lang="en-AU" sz="1000">
                          <a:solidFill>
                            <a:schemeClr val="tx1"/>
                          </a:solidFill>
                        </a:rPr>
                        <a:t>Yes</a:t>
                      </a:r>
                    </a:p>
                  </a:txBody>
                  <a:tcPr marL="82953" marR="82953" marT="41476" marB="41476">
                    <a:solidFill>
                      <a:schemeClr val="bg1">
                        <a:lumMod val="75000"/>
                      </a:schemeClr>
                    </a:solidFill>
                  </a:tcPr>
                </a:tc>
                <a:extLst>
                  <a:ext uri="{0D108BD9-81ED-4DB2-BD59-A6C34878D82A}">
                    <a16:rowId xmlns:a16="http://schemas.microsoft.com/office/drawing/2014/main" val="1386590017"/>
                  </a:ext>
                </a:extLst>
              </a:tr>
              <a:tr h="336419">
                <a:tc>
                  <a:txBody>
                    <a:bodyPr/>
                    <a:lstStyle/>
                    <a:p>
                      <a:r>
                        <a:rPr lang="en-AU" sz="1000" err="1"/>
                        <a:t>EvoEnergy</a:t>
                      </a:r>
                      <a:endParaRPr lang="en-AU" sz="1000"/>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tc>
                  <a:txBody>
                    <a:bodyPr/>
                    <a:lstStyle/>
                    <a:p>
                      <a:pPr algn="ctr"/>
                      <a:r>
                        <a:rPr lang="en-AU" sz="1000">
                          <a:solidFill>
                            <a:schemeClr val="bg1"/>
                          </a:solidFill>
                        </a:rPr>
                        <a:t>No</a:t>
                      </a:r>
                    </a:p>
                  </a:txBody>
                  <a:tcPr marL="82953" marR="82953" marT="41476" marB="41476">
                    <a:solidFill>
                      <a:srgbClr val="FF0000"/>
                    </a:solidFill>
                  </a:tcPr>
                </a:tc>
                <a:extLst>
                  <a:ext uri="{0D108BD9-81ED-4DB2-BD59-A6C34878D82A}">
                    <a16:rowId xmlns:a16="http://schemas.microsoft.com/office/drawing/2014/main" val="152923296"/>
                  </a:ext>
                </a:extLst>
              </a:tr>
              <a:tr h="336419">
                <a:tc>
                  <a:txBody>
                    <a:bodyPr/>
                    <a:lstStyle/>
                    <a:p>
                      <a:r>
                        <a:rPr lang="en-AU" sz="1000"/>
                        <a:t>Intellihub</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r>
                        <a:rPr lang="en-AU" sz="1000" dirty="0">
                          <a:solidFill>
                            <a:schemeClr val="bg1"/>
                          </a:solidFill>
                        </a:rPr>
                        <a:t>No</a:t>
                      </a:r>
                    </a:p>
                  </a:txBody>
                  <a:tcPr marL="82953" marR="82953" marT="41476" marB="41476">
                    <a:solidFill>
                      <a:srgbClr val="FF0000"/>
                    </a:solidFill>
                  </a:tcPr>
                </a:tc>
                <a:extLst>
                  <a:ext uri="{0D108BD9-81ED-4DB2-BD59-A6C34878D82A}">
                    <a16:rowId xmlns:a16="http://schemas.microsoft.com/office/drawing/2014/main" val="2920777036"/>
                  </a:ext>
                </a:extLst>
              </a:tr>
            </a:tbl>
          </a:graphicData>
        </a:graphic>
      </p:graphicFrame>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en-AU"/>
              <a:t>Rollout Plan Responses</a:t>
            </a:r>
          </a:p>
        </p:txBody>
      </p:sp>
      <p:graphicFrame>
        <p:nvGraphicFramePr>
          <p:cNvPr id="7" name="Table 5">
            <a:extLst>
              <a:ext uri="{FF2B5EF4-FFF2-40B4-BE49-F238E27FC236}">
                <a16:creationId xmlns:a16="http://schemas.microsoft.com/office/drawing/2014/main" id="{08337E1A-6FD1-470D-B25A-B16AD211240C}"/>
              </a:ext>
            </a:extLst>
          </p:cNvPr>
          <p:cNvGraphicFramePr>
            <a:graphicFrameLocks noGrp="1"/>
          </p:cNvGraphicFramePr>
          <p:nvPr>
            <p:extLst>
              <p:ext uri="{D42A27DB-BD31-4B8C-83A1-F6EECF244321}">
                <p14:modId xmlns:p14="http://schemas.microsoft.com/office/powerpoint/2010/main" val="3201053734"/>
              </p:ext>
            </p:extLst>
          </p:nvPr>
        </p:nvGraphicFramePr>
        <p:xfrm>
          <a:off x="6187267" y="1599263"/>
          <a:ext cx="5852334" cy="3694817"/>
        </p:xfrm>
        <a:graphic>
          <a:graphicData uri="http://schemas.openxmlformats.org/drawingml/2006/table">
            <a:tbl>
              <a:tblPr firstRow="1" bandRow="1">
                <a:tableStyleId>{21E4AEA4-8DFA-4A89-87EB-49C32662AFE0}</a:tableStyleId>
              </a:tblPr>
              <a:tblGrid>
                <a:gridCol w="1035130">
                  <a:extLst>
                    <a:ext uri="{9D8B030D-6E8A-4147-A177-3AD203B41FA5}">
                      <a16:colId xmlns:a16="http://schemas.microsoft.com/office/drawing/2014/main" val="2737395853"/>
                    </a:ext>
                  </a:extLst>
                </a:gridCol>
                <a:gridCol w="640795">
                  <a:extLst>
                    <a:ext uri="{9D8B030D-6E8A-4147-A177-3AD203B41FA5}">
                      <a16:colId xmlns:a16="http://schemas.microsoft.com/office/drawing/2014/main" val="144537877"/>
                    </a:ext>
                  </a:extLst>
                </a:gridCol>
                <a:gridCol w="618120">
                  <a:extLst>
                    <a:ext uri="{9D8B030D-6E8A-4147-A177-3AD203B41FA5}">
                      <a16:colId xmlns:a16="http://schemas.microsoft.com/office/drawing/2014/main" val="1992622871"/>
                    </a:ext>
                  </a:extLst>
                </a:gridCol>
                <a:gridCol w="731213">
                  <a:extLst>
                    <a:ext uri="{9D8B030D-6E8A-4147-A177-3AD203B41FA5}">
                      <a16:colId xmlns:a16="http://schemas.microsoft.com/office/drawing/2014/main" val="4184357652"/>
                    </a:ext>
                  </a:extLst>
                </a:gridCol>
                <a:gridCol w="662858">
                  <a:extLst>
                    <a:ext uri="{9D8B030D-6E8A-4147-A177-3AD203B41FA5}">
                      <a16:colId xmlns:a16="http://schemas.microsoft.com/office/drawing/2014/main" val="1927284198"/>
                    </a:ext>
                  </a:extLst>
                </a:gridCol>
                <a:gridCol w="721406">
                  <a:extLst>
                    <a:ext uri="{9D8B030D-6E8A-4147-A177-3AD203B41FA5}">
                      <a16:colId xmlns:a16="http://schemas.microsoft.com/office/drawing/2014/main" val="4244592866"/>
                    </a:ext>
                  </a:extLst>
                </a:gridCol>
                <a:gridCol w="721406">
                  <a:extLst>
                    <a:ext uri="{9D8B030D-6E8A-4147-A177-3AD203B41FA5}">
                      <a16:colId xmlns:a16="http://schemas.microsoft.com/office/drawing/2014/main" val="598371209"/>
                    </a:ext>
                  </a:extLst>
                </a:gridCol>
                <a:gridCol w="721406">
                  <a:extLst>
                    <a:ext uri="{9D8B030D-6E8A-4147-A177-3AD203B41FA5}">
                      <a16:colId xmlns:a16="http://schemas.microsoft.com/office/drawing/2014/main" val="905593362"/>
                    </a:ext>
                  </a:extLst>
                </a:gridCol>
              </a:tblGrid>
              <a:tr h="580669">
                <a:tc>
                  <a:txBody>
                    <a:bodyPr/>
                    <a:lstStyle/>
                    <a:p>
                      <a:pPr algn="ctr"/>
                      <a:r>
                        <a:rPr lang="en-AU" sz="1100"/>
                        <a:t>Organisation</a:t>
                      </a:r>
                    </a:p>
                  </a:txBody>
                  <a:tcPr marL="82953" marR="82953" marT="41476" marB="41476" anchor="ctr">
                    <a:solidFill>
                      <a:srgbClr val="7030A0"/>
                    </a:solidFill>
                  </a:tcPr>
                </a:tc>
                <a:tc>
                  <a:txBody>
                    <a:bodyPr/>
                    <a:lstStyle/>
                    <a:p>
                      <a:pPr algn="ctr"/>
                      <a:r>
                        <a:rPr lang="en-AU" sz="1100"/>
                        <a:t>MC/MP </a:t>
                      </a:r>
                    </a:p>
                    <a:p>
                      <a:pPr algn="ctr"/>
                      <a:r>
                        <a:rPr lang="en-AU" sz="800"/>
                        <a:t>Tranche 1</a:t>
                      </a:r>
                    </a:p>
                  </a:txBody>
                  <a:tcPr marL="82953" marR="82953" marT="41476" marB="41476" anchor="ctr">
                    <a:solidFill>
                      <a:srgbClr val="7030A0"/>
                    </a:solidFill>
                  </a:tcPr>
                </a:tc>
                <a:tc>
                  <a:txBody>
                    <a:bodyPr/>
                    <a:lstStyle/>
                    <a:p>
                      <a:pPr algn="ctr"/>
                      <a:r>
                        <a:rPr lang="en-AU" sz="1100"/>
                        <a:t>MDP </a:t>
                      </a:r>
                      <a:r>
                        <a:rPr lang="en-AU" sz="800"/>
                        <a:t>Tranche 1</a:t>
                      </a:r>
                      <a:endParaRPr lang="en-AU" sz="1100"/>
                    </a:p>
                  </a:txBody>
                  <a:tcPr marL="82953" marR="82953" marT="41476" marB="41476" anchor="ctr">
                    <a:solidFill>
                      <a:srgbClr val="7030A0"/>
                    </a:solidFill>
                  </a:tcPr>
                </a:tc>
                <a:tc>
                  <a:txBody>
                    <a:bodyPr/>
                    <a:lstStyle/>
                    <a:p>
                      <a:pPr algn="ctr"/>
                      <a:r>
                        <a:rPr lang="en-AU" sz="1100"/>
                        <a:t>MDP </a:t>
                      </a:r>
                    </a:p>
                    <a:p>
                      <a:pPr algn="ctr"/>
                      <a:r>
                        <a:rPr lang="en-AU" sz="800"/>
                        <a:t>Tranche 2</a:t>
                      </a:r>
                      <a:endParaRPr lang="en-AU" sz="1100"/>
                    </a:p>
                  </a:txBody>
                  <a:tcPr marL="82953" marR="82953" marT="41476" marB="41476" anchor="ctr">
                    <a:solidFill>
                      <a:srgbClr val="7030A0"/>
                    </a:solidFill>
                  </a:tcPr>
                </a:tc>
                <a:tc>
                  <a:txBody>
                    <a:bodyPr/>
                    <a:lstStyle/>
                    <a:p>
                      <a:pPr algn="ctr"/>
                      <a:r>
                        <a:rPr lang="en-AU" sz="1100"/>
                        <a:t>MP</a:t>
                      </a:r>
                    </a:p>
                    <a:p>
                      <a:pPr algn="ctr"/>
                      <a:r>
                        <a:rPr lang="en-AU" sz="800"/>
                        <a:t>RTC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a:t>MDP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a:t>Net to Reg </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a:t>T1 and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a:t>LNSP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a:t>NCONUML and Cross Boundary</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a:t>Explicit Consent Provided</a:t>
                      </a:r>
                    </a:p>
                  </a:txBody>
                  <a:tcPr marL="82953" marR="82953" marT="41476" marB="41476" anchor="ctr">
                    <a:solidFill>
                      <a:srgbClr val="00B050"/>
                    </a:solidFill>
                  </a:tcPr>
                </a:tc>
                <a:extLst>
                  <a:ext uri="{0D108BD9-81ED-4DB2-BD59-A6C34878D82A}">
                    <a16:rowId xmlns:a16="http://schemas.microsoft.com/office/drawing/2014/main" val="3571802979"/>
                  </a:ext>
                </a:extLst>
              </a:tr>
              <a:tr h="336419">
                <a:tc>
                  <a:txBody>
                    <a:bodyPr/>
                    <a:lstStyle/>
                    <a:p>
                      <a:r>
                        <a:rPr lang="en-AU" sz="1000">
                          <a:solidFill>
                            <a:schemeClr val="tx1"/>
                          </a:solidFill>
                        </a:rPr>
                        <a:t>Mondo</a:t>
                      </a: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tc>
                  <a:txBody>
                    <a:bodyPr/>
                    <a:lstStyle/>
                    <a:p>
                      <a:pPr algn="ctr"/>
                      <a:endParaRPr lang="en-AU" sz="1000">
                        <a:solidFill>
                          <a:schemeClr val="tx1"/>
                        </a:solidFill>
                      </a:endParaRPr>
                    </a:p>
                  </a:txBody>
                  <a:tcPr marL="82953" marR="82953" marT="41476" marB="41476">
                    <a:solidFill>
                      <a:schemeClr val="bg1">
                        <a:lumMod val="85000"/>
                      </a:schemeClr>
                    </a:solidFill>
                  </a:tcPr>
                </a:tc>
                <a:tc>
                  <a:txBody>
                    <a:bodyPr/>
                    <a:lstStyle/>
                    <a:p>
                      <a:pPr algn="ctr"/>
                      <a:endParaRPr lang="en-AU" sz="1000">
                        <a:solidFill>
                          <a:schemeClr val="tx1"/>
                        </a:solidFill>
                      </a:endParaRPr>
                    </a:p>
                  </a:txBody>
                  <a:tcPr marL="82953" marR="82953" marT="41476" marB="41476">
                    <a:solidFill>
                      <a:schemeClr val="bg1">
                        <a:lumMod val="85000"/>
                      </a:schemeClr>
                    </a:solidFill>
                  </a:tcPr>
                </a:tc>
                <a:tc>
                  <a:txBody>
                    <a:bodyPr/>
                    <a:lstStyle/>
                    <a:p>
                      <a:pPr algn="ctr"/>
                      <a:endParaRPr lang="en-AU" sz="1000">
                        <a:solidFill>
                          <a:schemeClr val="tx1"/>
                        </a:solidFill>
                      </a:endParaRPr>
                    </a:p>
                  </a:txBody>
                  <a:tcPr marL="82953" marR="82953" marT="41476" marB="41476">
                    <a:solidFill>
                      <a:schemeClr val="bg1">
                        <a:lumMod val="85000"/>
                      </a:schemeClr>
                    </a:solidFill>
                  </a:tcPr>
                </a:tc>
                <a:tc>
                  <a:txBody>
                    <a:bodyPr/>
                    <a:lstStyle/>
                    <a:p>
                      <a:pPr algn="ctr"/>
                      <a:r>
                        <a:rPr lang="en-AU" sz="1000">
                          <a:solidFill>
                            <a:schemeClr val="bg1"/>
                          </a:solidFill>
                        </a:rPr>
                        <a:t>No</a:t>
                      </a:r>
                    </a:p>
                  </a:txBody>
                  <a:tcPr marL="82953" marR="82953" marT="41476" marB="41476">
                    <a:solidFill>
                      <a:srgbClr val="FF0000"/>
                    </a:solidFill>
                  </a:tcPr>
                </a:tc>
                <a:extLst>
                  <a:ext uri="{0D108BD9-81ED-4DB2-BD59-A6C34878D82A}">
                    <a16:rowId xmlns:a16="http://schemas.microsoft.com/office/drawing/2014/main" val="1079409509"/>
                  </a:ext>
                </a:extLst>
              </a:tr>
              <a:tr h="387113">
                <a:tc>
                  <a:txBody>
                    <a:bodyPr/>
                    <a:lstStyle/>
                    <a:p>
                      <a:r>
                        <a:rPr lang="en-AU" sz="1000">
                          <a:solidFill>
                            <a:schemeClr val="tx1"/>
                          </a:solidFill>
                        </a:rPr>
                        <a:t>Origin</a:t>
                      </a:r>
                    </a:p>
                  </a:txBody>
                  <a:tcPr marL="82953" marR="82953" marT="41476" marB="41476">
                    <a:solidFill>
                      <a:schemeClr val="bg1">
                        <a:lumMod val="75000"/>
                      </a:schemeClr>
                    </a:solidFill>
                  </a:tcPr>
                </a:tc>
                <a:tc>
                  <a:txBody>
                    <a:bodyPr/>
                    <a:lstStyle/>
                    <a:p>
                      <a:pPr algn="ctr"/>
                      <a:r>
                        <a:rPr lang="en-AU" sz="1000">
                          <a:solidFill>
                            <a:schemeClr val="tx1"/>
                          </a:solidFill>
                        </a:rPr>
                        <a:t>Yes</a:t>
                      </a:r>
                    </a:p>
                  </a:txBody>
                  <a:tcPr marL="82953" marR="82953" marT="41476" marB="41476">
                    <a:solidFill>
                      <a:schemeClr val="bg1">
                        <a:lumMod val="75000"/>
                      </a:schemeClr>
                    </a:solidFill>
                  </a:tcPr>
                </a:tc>
                <a:tc>
                  <a:txBody>
                    <a:bodyPr/>
                    <a:lstStyle/>
                    <a:p>
                      <a:pPr algn="ctr"/>
                      <a:endParaRPr lang="en-AU" sz="1000">
                        <a:solidFill>
                          <a:schemeClr val="tx1"/>
                        </a:solidFill>
                      </a:endParaRPr>
                    </a:p>
                  </a:txBody>
                  <a:tcPr marL="82953" marR="82953" marT="41476" marB="41476">
                    <a:solidFill>
                      <a:schemeClr val="bg1">
                        <a:lumMod val="75000"/>
                      </a:schemeClr>
                    </a:solidFill>
                  </a:tcPr>
                </a:tc>
                <a:tc>
                  <a:txBody>
                    <a:bodyPr/>
                    <a:lstStyle/>
                    <a:p>
                      <a:pPr algn="ctr"/>
                      <a:endParaRPr lang="en-AU" sz="1000">
                        <a:solidFill>
                          <a:schemeClr val="tx1"/>
                        </a:solidFill>
                      </a:endParaRPr>
                    </a:p>
                  </a:txBody>
                  <a:tcPr marL="82953" marR="82953" marT="41476" marB="41476">
                    <a:solidFill>
                      <a:schemeClr val="bg1">
                        <a:lumMod val="75000"/>
                      </a:schemeClr>
                    </a:solidFill>
                  </a:tcPr>
                </a:tc>
                <a:tc>
                  <a:txBody>
                    <a:bodyPr/>
                    <a:lstStyle/>
                    <a:p>
                      <a:pPr algn="ctr"/>
                      <a:endParaRPr lang="en-AU" sz="1000">
                        <a:solidFill>
                          <a:schemeClr val="tx1"/>
                        </a:solidFill>
                      </a:endParaRPr>
                    </a:p>
                  </a:txBody>
                  <a:tcPr marL="82953" marR="82953" marT="41476" marB="41476">
                    <a:solidFill>
                      <a:schemeClr val="bg1">
                        <a:lumMod val="75000"/>
                      </a:schemeClr>
                    </a:solidFill>
                  </a:tcPr>
                </a:tc>
                <a:tc>
                  <a:txBody>
                    <a:bodyPr/>
                    <a:lstStyle/>
                    <a:p>
                      <a:pPr algn="ctr"/>
                      <a:endParaRPr lang="en-AU" sz="1000">
                        <a:solidFill>
                          <a:schemeClr val="tx1"/>
                        </a:solidFill>
                      </a:endParaRPr>
                    </a:p>
                  </a:txBody>
                  <a:tcPr marL="82953" marR="82953" marT="41476" marB="41476">
                    <a:solidFill>
                      <a:schemeClr val="bg1">
                        <a:lumMod val="75000"/>
                      </a:schemeClr>
                    </a:solidFill>
                  </a:tcPr>
                </a:tc>
                <a:tc>
                  <a:txBody>
                    <a:bodyPr/>
                    <a:lstStyle/>
                    <a:p>
                      <a:pPr algn="ctr"/>
                      <a:endParaRPr lang="en-AU" sz="1000">
                        <a:solidFill>
                          <a:schemeClr val="tx1"/>
                        </a:solidFill>
                      </a:endParaRPr>
                    </a:p>
                  </a:txBody>
                  <a:tcPr marL="82953" marR="82953" marT="41476" marB="41476">
                    <a:solidFill>
                      <a:schemeClr val="bg1">
                        <a:lumMod val="75000"/>
                      </a:schemeClr>
                    </a:solidFill>
                  </a:tcPr>
                </a:tc>
                <a:tc>
                  <a:txBody>
                    <a:bodyPr/>
                    <a:lstStyle/>
                    <a:p>
                      <a:pPr algn="ctr"/>
                      <a:r>
                        <a:rPr lang="en-AU" sz="1000">
                          <a:solidFill>
                            <a:schemeClr val="bg1"/>
                          </a:solidFill>
                        </a:rPr>
                        <a:t>No</a:t>
                      </a:r>
                    </a:p>
                  </a:txBody>
                  <a:tcPr marL="82953" marR="82953" marT="41476" marB="41476">
                    <a:solidFill>
                      <a:srgbClr val="FF0000"/>
                    </a:solidFill>
                  </a:tcPr>
                </a:tc>
                <a:extLst>
                  <a:ext uri="{0D108BD9-81ED-4DB2-BD59-A6C34878D82A}">
                    <a16:rowId xmlns:a16="http://schemas.microsoft.com/office/drawing/2014/main" val="1637854656"/>
                  </a:ext>
                </a:extLst>
              </a:tr>
              <a:tr h="336419">
                <a:tc>
                  <a:txBody>
                    <a:bodyPr/>
                    <a:lstStyle/>
                    <a:p>
                      <a:r>
                        <a:rPr lang="en-AU" sz="1000">
                          <a:solidFill>
                            <a:schemeClr val="tx1"/>
                          </a:solidFill>
                        </a:rPr>
                        <a:t>PlusES</a:t>
                      </a: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tc>
                  <a:txBody>
                    <a:bodyPr/>
                    <a:lstStyle/>
                    <a:p>
                      <a:pPr algn="ctr"/>
                      <a:endParaRPr lang="en-AU" sz="1000">
                        <a:solidFill>
                          <a:schemeClr val="tx1"/>
                        </a:solidFill>
                      </a:endParaRP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4272347907"/>
                  </a:ext>
                </a:extLst>
              </a:tr>
              <a:tr h="336419">
                <a:tc>
                  <a:txBody>
                    <a:bodyPr/>
                    <a:lstStyle/>
                    <a:p>
                      <a:r>
                        <a:rPr lang="en-AU" sz="1000"/>
                        <a:t>Powerlink</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extLst>
                  <a:ext uri="{0D108BD9-81ED-4DB2-BD59-A6C34878D82A}">
                    <a16:rowId xmlns:a16="http://schemas.microsoft.com/office/drawing/2014/main" val="952087411"/>
                  </a:ext>
                </a:extLst>
              </a:tr>
              <a:tr h="336419">
                <a:tc>
                  <a:txBody>
                    <a:bodyPr/>
                    <a:lstStyle/>
                    <a:p>
                      <a:r>
                        <a:rPr lang="en-AU" sz="1000"/>
                        <a:t>SAPN</a:t>
                      </a:r>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endParaRPr lang="en-AU" sz="1000"/>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tc>
                  <a:txBody>
                    <a:bodyPr/>
                    <a:lstStyle/>
                    <a:p>
                      <a:pPr algn="ctr"/>
                      <a:r>
                        <a:rPr lang="en-AU" sz="1000"/>
                        <a:t>Yes</a:t>
                      </a:r>
                    </a:p>
                  </a:txBody>
                  <a:tcPr marL="82953" marR="82953" marT="41476" marB="41476">
                    <a:solidFill>
                      <a:schemeClr val="bg1">
                        <a:lumMod val="85000"/>
                      </a:schemeClr>
                    </a:solidFill>
                  </a:tcPr>
                </a:tc>
                <a:extLst>
                  <a:ext uri="{0D108BD9-81ED-4DB2-BD59-A6C34878D82A}">
                    <a16:rowId xmlns:a16="http://schemas.microsoft.com/office/drawing/2014/main" val="1386590017"/>
                  </a:ext>
                </a:extLst>
              </a:tr>
              <a:tr h="336419">
                <a:tc>
                  <a:txBody>
                    <a:bodyPr/>
                    <a:lstStyle/>
                    <a:p>
                      <a:r>
                        <a:rPr lang="en-AU" sz="1000"/>
                        <a:t>TasNetworks</a:t>
                      </a:r>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extLst>
                  <a:ext uri="{0D108BD9-81ED-4DB2-BD59-A6C34878D82A}">
                    <a16:rowId xmlns:a16="http://schemas.microsoft.com/office/drawing/2014/main" val="152923296"/>
                  </a:ext>
                </a:extLst>
              </a:tr>
              <a:tr h="336419">
                <a:tc>
                  <a:txBody>
                    <a:bodyPr/>
                    <a:lstStyle/>
                    <a:p>
                      <a:r>
                        <a:rPr lang="en-AU" sz="1000" err="1"/>
                        <a:t>Transgrid</a:t>
                      </a:r>
                      <a:endParaRPr lang="en-AU" sz="1000"/>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endParaRPr lang="en-AU" sz="1000"/>
                    </a:p>
                  </a:txBody>
                  <a:tcPr marL="82953" marR="82953" marT="41476" marB="41476">
                    <a:solidFill>
                      <a:schemeClr val="bg1">
                        <a:lumMod val="75000"/>
                      </a:schemeClr>
                    </a:solidFill>
                  </a:tcPr>
                </a:tc>
                <a:tc>
                  <a:txBody>
                    <a:bodyPr/>
                    <a:lstStyle/>
                    <a:p>
                      <a:pPr algn="ctr"/>
                      <a:r>
                        <a:rPr lang="en-AU" sz="1000"/>
                        <a:t>Yes</a:t>
                      </a:r>
                    </a:p>
                  </a:txBody>
                  <a:tcPr marL="82953" marR="82953" marT="41476" marB="41476">
                    <a:solidFill>
                      <a:schemeClr val="bg1">
                        <a:lumMod val="75000"/>
                      </a:schemeClr>
                    </a:solidFill>
                  </a:tcPr>
                </a:tc>
                <a:extLst>
                  <a:ext uri="{0D108BD9-81ED-4DB2-BD59-A6C34878D82A}">
                    <a16:rowId xmlns:a16="http://schemas.microsoft.com/office/drawing/2014/main" val="2041359560"/>
                  </a:ext>
                </a:extLst>
              </a:tr>
              <a:tr h="336419">
                <a:tc>
                  <a:txBody>
                    <a:bodyPr/>
                    <a:lstStyle/>
                    <a:p>
                      <a:r>
                        <a:rPr lang="en-AU" sz="1000">
                          <a:solidFill>
                            <a:schemeClr val="tx1"/>
                          </a:solidFill>
                        </a:rPr>
                        <a:t>United Energy</a:t>
                      </a: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tc>
                  <a:txBody>
                    <a:bodyPr/>
                    <a:lstStyle/>
                    <a:p>
                      <a:pPr algn="ctr"/>
                      <a:endParaRPr lang="en-AU" sz="1000">
                        <a:solidFill>
                          <a:schemeClr val="tx1"/>
                        </a:solidFill>
                      </a:endParaRP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tc>
                  <a:txBody>
                    <a:bodyPr/>
                    <a:lstStyle/>
                    <a:p>
                      <a:pPr algn="ctr"/>
                      <a:r>
                        <a:rPr lang="en-AU" sz="100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266237215"/>
                  </a:ext>
                </a:extLst>
              </a:tr>
              <a:tr h="336419">
                <a:tc>
                  <a:txBody>
                    <a:bodyPr/>
                    <a:lstStyle/>
                    <a:p>
                      <a:r>
                        <a:rPr lang="en-AU" sz="1000">
                          <a:solidFill>
                            <a:schemeClr val="tx1"/>
                          </a:solidFill>
                        </a:rPr>
                        <a:t>Vector</a:t>
                      </a:r>
                    </a:p>
                  </a:txBody>
                  <a:tcPr marL="82953" marR="82953" marT="41476" marB="41476">
                    <a:solidFill>
                      <a:schemeClr val="bg1">
                        <a:lumMod val="75000"/>
                      </a:schemeClr>
                    </a:solidFill>
                  </a:tcPr>
                </a:tc>
                <a:tc>
                  <a:txBody>
                    <a:bodyPr/>
                    <a:lstStyle/>
                    <a:p>
                      <a:pPr algn="ctr"/>
                      <a:endParaRPr lang="en-AU" sz="1000">
                        <a:solidFill>
                          <a:schemeClr val="tx1"/>
                        </a:solidFill>
                      </a:endParaRPr>
                    </a:p>
                  </a:txBody>
                  <a:tcPr marL="82953" marR="82953" marT="41476" marB="41476">
                    <a:solidFill>
                      <a:schemeClr val="bg1">
                        <a:lumMod val="75000"/>
                      </a:schemeClr>
                    </a:solidFill>
                  </a:tcPr>
                </a:tc>
                <a:tc>
                  <a:txBody>
                    <a:bodyPr/>
                    <a:lstStyle/>
                    <a:p>
                      <a:pPr algn="ctr"/>
                      <a:endParaRPr lang="en-AU" sz="1000" dirty="0">
                        <a:solidFill>
                          <a:schemeClr val="tx1"/>
                        </a:solidFill>
                      </a:endParaRPr>
                    </a:p>
                  </a:txBody>
                  <a:tcPr marL="82953" marR="82953" marT="41476" marB="41476">
                    <a:solidFill>
                      <a:schemeClr val="bg1">
                        <a:lumMod val="75000"/>
                      </a:schemeClr>
                    </a:solidFill>
                  </a:tcPr>
                </a:tc>
                <a:tc>
                  <a:txBody>
                    <a:bodyPr/>
                    <a:lstStyle/>
                    <a:p>
                      <a:pPr algn="ctr"/>
                      <a:r>
                        <a:rPr lang="en-AU" sz="1000">
                          <a:solidFill>
                            <a:schemeClr val="tx1"/>
                          </a:solidFill>
                        </a:rPr>
                        <a:t>Yes</a:t>
                      </a:r>
                    </a:p>
                  </a:txBody>
                  <a:tcPr marL="82953" marR="82953" marT="41476" marB="41476">
                    <a:solidFill>
                      <a:schemeClr val="bg1">
                        <a:lumMod val="75000"/>
                      </a:schemeClr>
                    </a:solidFill>
                  </a:tcPr>
                </a:tc>
                <a:tc>
                  <a:txBody>
                    <a:bodyPr/>
                    <a:lstStyle/>
                    <a:p>
                      <a:pPr algn="ctr"/>
                      <a:r>
                        <a:rPr lang="en-AU" sz="1000">
                          <a:solidFill>
                            <a:schemeClr val="tx1"/>
                          </a:solidFill>
                        </a:rPr>
                        <a:t>Yes</a:t>
                      </a:r>
                    </a:p>
                  </a:txBody>
                  <a:tcPr marL="82953" marR="82953" marT="41476" marB="41476">
                    <a:solidFill>
                      <a:schemeClr val="bg1">
                        <a:lumMod val="75000"/>
                      </a:schemeClr>
                    </a:solidFill>
                  </a:tcPr>
                </a:tc>
                <a:tc>
                  <a:txBody>
                    <a:bodyPr/>
                    <a:lstStyle/>
                    <a:p>
                      <a:pPr algn="ctr"/>
                      <a:r>
                        <a:rPr lang="en-AU" sz="1000">
                          <a:solidFill>
                            <a:schemeClr val="tx1"/>
                          </a:solidFill>
                        </a:rPr>
                        <a:t>Yes</a:t>
                      </a:r>
                    </a:p>
                  </a:txBody>
                  <a:tcPr marL="82953" marR="82953" marT="41476" marB="41476">
                    <a:solidFill>
                      <a:schemeClr val="bg1">
                        <a:lumMod val="75000"/>
                      </a:schemeClr>
                    </a:solidFill>
                  </a:tcPr>
                </a:tc>
                <a:tc>
                  <a:txBody>
                    <a:bodyPr/>
                    <a:lstStyle/>
                    <a:p>
                      <a:pPr algn="ctr"/>
                      <a:endParaRPr lang="en-AU" sz="1000">
                        <a:solidFill>
                          <a:schemeClr val="tx1"/>
                        </a:solidFill>
                      </a:endParaRPr>
                    </a:p>
                  </a:txBody>
                  <a:tcPr marL="82953" marR="82953" marT="41476" marB="41476">
                    <a:solidFill>
                      <a:schemeClr val="bg1">
                        <a:lumMod val="75000"/>
                      </a:schemeClr>
                    </a:solidFill>
                  </a:tcPr>
                </a:tc>
                <a:tc>
                  <a:txBody>
                    <a:bodyPr/>
                    <a:lstStyle/>
                    <a:p>
                      <a:pPr algn="ctr"/>
                      <a:r>
                        <a:rPr lang="en-AU" sz="1000" dirty="0">
                          <a:solidFill>
                            <a:schemeClr val="bg1"/>
                          </a:solidFill>
                        </a:rPr>
                        <a:t>No</a:t>
                      </a:r>
                    </a:p>
                  </a:txBody>
                  <a:tcPr marL="82953" marR="82953" marT="41476" marB="41476">
                    <a:solidFill>
                      <a:srgbClr val="FF0000"/>
                    </a:solidFill>
                  </a:tcPr>
                </a:tc>
                <a:extLst>
                  <a:ext uri="{0D108BD9-81ED-4DB2-BD59-A6C34878D82A}">
                    <a16:rowId xmlns:a16="http://schemas.microsoft.com/office/drawing/2014/main" val="3562114436"/>
                  </a:ext>
                </a:extLst>
              </a:tr>
            </a:tbl>
          </a:graphicData>
        </a:graphic>
      </p:graphicFrame>
      <p:sp>
        <p:nvSpPr>
          <p:cNvPr id="8" name="TextBox 7">
            <a:extLst>
              <a:ext uri="{FF2B5EF4-FFF2-40B4-BE49-F238E27FC236}">
                <a16:creationId xmlns:a16="http://schemas.microsoft.com/office/drawing/2014/main" id="{45B0FCA9-1711-4875-ADCF-C1636BA1678D}"/>
              </a:ext>
            </a:extLst>
          </p:cNvPr>
          <p:cNvSpPr txBox="1"/>
          <p:nvPr/>
        </p:nvSpPr>
        <p:spPr>
          <a:xfrm>
            <a:off x="152399" y="5535754"/>
            <a:ext cx="9003323" cy="646331"/>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Received rollout plan updates from 18 organisations</a:t>
            </a:r>
          </a:p>
          <a:p>
            <a:pPr marL="285750" indent="-285750">
              <a:buFont typeface="Arial" panose="020B0604020202020204" pitchFamily="34" charset="0"/>
              <a:buChar char="•"/>
            </a:pPr>
            <a:r>
              <a:rPr lang="en-AU" dirty="0"/>
              <a:t>Over 40% of tranche 1 meters reported as installed/reconfigured</a:t>
            </a:r>
          </a:p>
        </p:txBody>
      </p:sp>
    </p:spTree>
    <p:extLst>
      <p:ext uri="{BB962C8B-B14F-4D97-AF65-F5344CB8AC3E}">
        <p14:creationId xmlns:p14="http://schemas.microsoft.com/office/powerpoint/2010/main" val="2445513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7</a:t>
            </a:fld>
            <a:endParaRPr lang="en-AU"/>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Tranche 1 – </a:t>
            </a:r>
            <a:r>
              <a:rPr lang="fr-FR" dirty="0" err="1"/>
              <a:t>Consolidated</a:t>
            </a:r>
            <a:r>
              <a:rPr lang="fr-FR" dirty="0"/>
              <a:t> Plan </a:t>
            </a:r>
            <a:r>
              <a:rPr lang="fr-FR" dirty="0" err="1"/>
              <a:t>results</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5189766" y="1867153"/>
            <a:ext cx="5650628"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Meter Replacement and Reconfigurations</a:t>
            </a:r>
          </a:p>
          <a:p>
            <a:pPr marL="285750" indent="-285750">
              <a:buFont typeface="Arial" panose="020B0604020202020204" pitchFamily="34" charset="0"/>
              <a:buChar char="•"/>
            </a:pPr>
            <a:r>
              <a:rPr lang="en-AU" dirty="0"/>
              <a:t>Consolidated RTC code changes</a:t>
            </a:r>
          </a:p>
          <a:p>
            <a:pPr marL="285750" indent="-285750">
              <a:buFont typeface="Arial" panose="020B0604020202020204" pitchFamily="34" charset="0"/>
              <a:buChar char="•"/>
            </a:pPr>
            <a:r>
              <a:rPr lang="en-AU" dirty="0"/>
              <a:t>Peak month is August with 14,645 CRs to be raised</a:t>
            </a:r>
          </a:p>
        </p:txBody>
      </p:sp>
      <p:pic>
        <p:nvPicPr>
          <p:cNvPr id="9" name="Picture 8">
            <a:extLst>
              <a:ext uri="{FF2B5EF4-FFF2-40B4-BE49-F238E27FC236}">
                <a16:creationId xmlns:a16="http://schemas.microsoft.com/office/drawing/2014/main" id="{CC645B8A-E204-4C5A-9A6E-E506C8652E2A}"/>
              </a:ext>
            </a:extLst>
          </p:cNvPr>
          <p:cNvPicPr>
            <a:picLocks noChangeAspect="1"/>
          </p:cNvPicPr>
          <p:nvPr/>
        </p:nvPicPr>
        <p:blipFill>
          <a:blip r:embed="rId2"/>
          <a:stretch>
            <a:fillRect/>
          </a:stretch>
        </p:blipFill>
        <p:spPr>
          <a:xfrm>
            <a:off x="502724" y="1374399"/>
            <a:ext cx="4526476" cy="1764856"/>
          </a:xfrm>
          <a:prstGeom prst="rect">
            <a:avLst/>
          </a:prstGeom>
        </p:spPr>
      </p:pic>
      <p:pic>
        <p:nvPicPr>
          <p:cNvPr id="10" name="Picture 9">
            <a:extLst>
              <a:ext uri="{FF2B5EF4-FFF2-40B4-BE49-F238E27FC236}">
                <a16:creationId xmlns:a16="http://schemas.microsoft.com/office/drawing/2014/main" id="{A204AEE4-9C95-4D10-8ADC-5A89BB4B782E}"/>
              </a:ext>
            </a:extLst>
          </p:cNvPr>
          <p:cNvPicPr>
            <a:picLocks noChangeAspect="1"/>
          </p:cNvPicPr>
          <p:nvPr/>
        </p:nvPicPr>
        <p:blipFill>
          <a:blip r:embed="rId3"/>
          <a:stretch>
            <a:fillRect/>
          </a:stretch>
        </p:blipFill>
        <p:spPr>
          <a:xfrm>
            <a:off x="502724" y="3199814"/>
            <a:ext cx="4526476" cy="1775546"/>
          </a:xfrm>
          <a:prstGeom prst="rect">
            <a:avLst/>
          </a:prstGeom>
        </p:spPr>
      </p:pic>
      <p:sp>
        <p:nvSpPr>
          <p:cNvPr id="11" name="TextBox 10">
            <a:extLst>
              <a:ext uri="{FF2B5EF4-FFF2-40B4-BE49-F238E27FC236}">
                <a16:creationId xmlns:a16="http://schemas.microsoft.com/office/drawing/2014/main" id="{C558E052-D266-41D1-AC11-8498128FB41C}"/>
              </a:ext>
            </a:extLst>
          </p:cNvPr>
          <p:cNvSpPr txBox="1"/>
          <p:nvPr/>
        </p:nvSpPr>
        <p:spPr>
          <a:xfrm>
            <a:off x="5189766" y="3487422"/>
            <a:ext cx="5560255" cy="120032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Numbers of Meters to start delivering Data in 5 minute intervals</a:t>
            </a:r>
          </a:p>
          <a:p>
            <a:pPr marL="285750" indent="-285750">
              <a:buFont typeface="Arial" panose="020B0604020202020204" pitchFamily="34" charset="0"/>
              <a:buChar char="•"/>
            </a:pPr>
            <a:r>
              <a:rPr lang="en-AU" dirty="0"/>
              <a:t>A total of 19,370 meters to be providing 5 minute reads by end of September</a:t>
            </a:r>
          </a:p>
        </p:txBody>
      </p:sp>
      <p:sp>
        <p:nvSpPr>
          <p:cNvPr id="13" name="TextBox 12">
            <a:extLst>
              <a:ext uri="{FF2B5EF4-FFF2-40B4-BE49-F238E27FC236}">
                <a16:creationId xmlns:a16="http://schemas.microsoft.com/office/drawing/2014/main" id="{C455609F-35EC-4F4A-9973-10B9C6155DB3}"/>
              </a:ext>
            </a:extLst>
          </p:cNvPr>
          <p:cNvSpPr txBox="1"/>
          <p:nvPr/>
        </p:nvSpPr>
        <p:spPr>
          <a:xfrm>
            <a:off x="5189766" y="5433020"/>
            <a:ext cx="5252280"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Cross Boundary and Non-Contestable Unmetered Load creation and metering.</a:t>
            </a:r>
          </a:p>
          <a:p>
            <a:pPr marL="285750" indent="-285750">
              <a:buFont typeface="Arial" panose="020B0604020202020204" pitchFamily="34" charset="0"/>
              <a:buChar char="•"/>
            </a:pPr>
            <a:r>
              <a:rPr lang="en-AU" dirty="0"/>
              <a:t>Peak month is July with 126,008 CRs to be raised</a:t>
            </a:r>
          </a:p>
        </p:txBody>
      </p:sp>
      <p:pic>
        <p:nvPicPr>
          <p:cNvPr id="14" name="Picture 13">
            <a:extLst>
              <a:ext uri="{FF2B5EF4-FFF2-40B4-BE49-F238E27FC236}">
                <a16:creationId xmlns:a16="http://schemas.microsoft.com/office/drawing/2014/main" id="{8E137F06-B807-4E9F-9340-852E4321F1FD}"/>
              </a:ext>
            </a:extLst>
          </p:cNvPr>
          <p:cNvPicPr>
            <a:picLocks noChangeAspect="1"/>
          </p:cNvPicPr>
          <p:nvPr/>
        </p:nvPicPr>
        <p:blipFill>
          <a:blip r:embed="rId4"/>
          <a:stretch>
            <a:fillRect/>
          </a:stretch>
        </p:blipFill>
        <p:spPr>
          <a:xfrm>
            <a:off x="502724" y="5041425"/>
            <a:ext cx="4526476" cy="1722783"/>
          </a:xfrm>
          <a:prstGeom prst="rect">
            <a:avLst/>
          </a:prstGeom>
        </p:spPr>
      </p:pic>
    </p:spTree>
    <p:extLst>
      <p:ext uri="{BB962C8B-B14F-4D97-AF65-F5344CB8AC3E}">
        <p14:creationId xmlns:p14="http://schemas.microsoft.com/office/powerpoint/2010/main" val="3107922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8</a:t>
            </a:fld>
            <a:endParaRPr lang="en-AU"/>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Pre 5MS </a:t>
            </a:r>
            <a:r>
              <a:rPr lang="fr-FR" dirty="0" err="1"/>
              <a:t>Consolidated</a:t>
            </a:r>
            <a:r>
              <a:rPr lang="fr-FR" dirty="0"/>
              <a:t> Plan </a:t>
            </a:r>
            <a:r>
              <a:rPr lang="fr-FR" dirty="0" err="1"/>
              <a:t>Simmary</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5713795" y="1663391"/>
            <a:ext cx="5357055" cy="203132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Change requests</a:t>
            </a:r>
          </a:p>
          <a:p>
            <a:pPr marL="285750" indent="-285750">
              <a:buFont typeface="Arial" panose="020B0604020202020204" pitchFamily="34" charset="0"/>
              <a:buChar char="•"/>
            </a:pPr>
            <a:r>
              <a:rPr lang="en-AU" dirty="0"/>
              <a:t>Estimated Peak in July with 136,543 CRs to be raised</a:t>
            </a:r>
          </a:p>
          <a:p>
            <a:pPr marL="285750" indent="-285750">
              <a:buFont typeface="Arial" panose="020B0604020202020204" pitchFamily="34" charset="0"/>
              <a:buChar char="•"/>
            </a:pPr>
            <a:r>
              <a:rPr lang="en-AU" dirty="0"/>
              <a:t>Numbers include:</a:t>
            </a:r>
          </a:p>
          <a:p>
            <a:pPr marL="742950" lvl="1" indent="-285750">
              <a:buFont typeface="Arial" panose="020B0604020202020204" pitchFamily="34" charset="0"/>
              <a:buChar char="•"/>
            </a:pPr>
            <a:r>
              <a:rPr lang="en-AU" dirty="0"/>
              <a:t>Meter Replacement &amp; Reconfigurations</a:t>
            </a:r>
          </a:p>
          <a:p>
            <a:pPr marL="742950" lvl="1" indent="-285750">
              <a:buFont typeface="Arial" panose="020B0604020202020204" pitchFamily="34" charset="0"/>
              <a:buChar char="•"/>
            </a:pPr>
            <a:r>
              <a:rPr lang="en-AU" dirty="0"/>
              <a:t>RTC updates</a:t>
            </a:r>
          </a:p>
          <a:p>
            <a:pPr marL="742950" lvl="1" indent="-285750">
              <a:buFont typeface="Arial" panose="020B0604020202020204" pitchFamily="34" charset="0"/>
              <a:buChar char="•"/>
            </a:pPr>
            <a:r>
              <a:rPr lang="en-AU" dirty="0"/>
              <a:t>Cross Boundary registration and metering</a:t>
            </a:r>
          </a:p>
          <a:p>
            <a:pPr marL="742950" lvl="1" indent="-285750">
              <a:buFont typeface="Arial" panose="020B0604020202020204" pitchFamily="34" charset="0"/>
              <a:buChar char="•"/>
            </a:pPr>
            <a:r>
              <a:rPr lang="en-AU" dirty="0"/>
              <a:t>Non-Contestable registration and metering</a:t>
            </a:r>
          </a:p>
        </p:txBody>
      </p:sp>
      <p:sp>
        <p:nvSpPr>
          <p:cNvPr id="11" name="TextBox 10">
            <a:extLst>
              <a:ext uri="{FF2B5EF4-FFF2-40B4-BE49-F238E27FC236}">
                <a16:creationId xmlns:a16="http://schemas.microsoft.com/office/drawing/2014/main" id="{C558E052-D266-41D1-AC11-8498128FB41C}"/>
              </a:ext>
            </a:extLst>
          </p:cNvPr>
          <p:cNvSpPr txBox="1"/>
          <p:nvPr/>
        </p:nvSpPr>
        <p:spPr>
          <a:xfrm>
            <a:off x="5713795" y="4781410"/>
            <a:ext cx="5257385" cy="120032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Meter data delivery in 5 minutes.</a:t>
            </a:r>
          </a:p>
          <a:p>
            <a:pPr marL="285750" indent="-285750">
              <a:buFont typeface="Arial" panose="020B0604020202020204" pitchFamily="34" charset="0"/>
              <a:buChar char="•"/>
            </a:pPr>
            <a:r>
              <a:rPr lang="en-AU" dirty="0"/>
              <a:t>A total of 38,964 meters estimated to be providing 5 minute reads by end of September</a:t>
            </a:r>
          </a:p>
        </p:txBody>
      </p:sp>
      <p:pic>
        <p:nvPicPr>
          <p:cNvPr id="3" name="Picture 2">
            <a:extLst>
              <a:ext uri="{FF2B5EF4-FFF2-40B4-BE49-F238E27FC236}">
                <a16:creationId xmlns:a16="http://schemas.microsoft.com/office/drawing/2014/main" id="{BDF50BB0-3399-432E-9115-D123B46AE759}"/>
              </a:ext>
            </a:extLst>
          </p:cNvPr>
          <p:cNvPicPr>
            <a:picLocks noChangeAspect="1"/>
          </p:cNvPicPr>
          <p:nvPr/>
        </p:nvPicPr>
        <p:blipFill>
          <a:blip r:embed="rId2"/>
          <a:stretch>
            <a:fillRect/>
          </a:stretch>
        </p:blipFill>
        <p:spPr>
          <a:xfrm>
            <a:off x="416022" y="4406800"/>
            <a:ext cx="4915153" cy="1949550"/>
          </a:xfrm>
          <a:prstGeom prst="rect">
            <a:avLst/>
          </a:prstGeom>
        </p:spPr>
      </p:pic>
      <p:pic>
        <p:nvPicPr>
          <p:cNvPr id="5" name="Picture 4">
            <a:extLst>
              <a:ext uri="{FF2B5EF4-FFF2-40B4-BE49-F238E27FC236}">
                <a16:creationId xmlns:a16="http://schemas.microsoft.com/office/drawing/2014/main" id="{B08F0B7A-DB2F-4580-9681-AE599A214EAC}"/>
              </a:ext>
            </a:extLst>
          </p:cNvPr>
          <p:cNvPicPr>
            <a:picLocks noChangeAspect="1"/>
          </p:cNvPicPr>
          <p:nvPr/>
        </p:nvPicPr>
        <p:blipFill>
          <a:blip r:embed="rId3"/>
          <a:stretch>
            <a:fillRect/>
          </a:stretch>
        </p:blipFill>
        <p:spPr>
          <a:xfrm>
            <a:off x="416022" y="1713803"/>
            <a:ext cx="4959605" cy="1930499"/>
          </a:xfrm>
          <a:prstGeom prst="rect">
            <a:avLst/>
          </a:prstGeom>
        </p:spPr>
      </p:pic>
    </p:spTree>
    <p:extLst>
      <p:ext uri="{BB962C8B-B14F-4D97-AF65-F5344CB8AC3E}">
        <p14:creationId xmlns:p14="http://schemas.microsoft.com/office/powerpoint/2010/main" val="2572849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9</a:t>
            </a:fld>
            <a:endParaRPr lang="en-AU"/>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Tranche 2 – </a:t>
            </a:r>
            <a:r>
              <a:rPr lang="fr-FR" dirty="0" err="1"/>
              <a:t>Consolidated</a:t>
            </a:r>
            <a:r>
              <a:rPr lang="fr-FR" dirty="0"/>
              <a:t> Plan </a:t>
            </a:r>
            <a:r>
              <a:rPr lang="fr-FR" dirty="0" err="1"/>
              <a:t>results</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7329512" y="2126522"/>
            <a:ext cx="4214055"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RTC Code changes</a:t>
            </a:r>
          </a:p>
          <a:p>
            <a:pPr marL="285750" indent="-285750">
              <a:buFont typeface="Arial" panose="020B0604020202020204" pitchFamily="34" charset="0"/>
              <a:buChar char="•"/>
            </a:pPr>
            <a:r>
              <a:rPr lang="en-AU" dirty="0"/>
              <a:t>Peak month is April 2022 with 315,000 CRs to be raised</a:t>
            </a:r>
          </a:p>
        </p:txBody>
      </p:sp>
      <p:pic>
        <p:nvPicPr>
          <p:cNvPr id="2" name="Picture 1">
            <a:extLst>
              <a:ext uri="{FF2B5EF4-FFF2-40B4-BE49-F238E27FC236}">
                <a16:creationId xmlns:a16="http://schemas.microsoft.com/office/drawing/2014/main" id="{A0D201E9-5E7A-44E4-BBBA-250DA3E2179E}"/>
              </a:ext>
            </a:extLst>
          </p:cNvPr>
          <p:cNvPicPr>
            <a:picLocks noChangeAspect="1"/>
          </p:cNvPicPr>
          <p:nvPr/>
        </p:nvPicPr>
        <p:blipFill>
          <a:blip r:embed="rId2"/>
          <a:stretch>
            <a:fillRect/>
          </a:stretch>
        </p:blipFill>
        <p:spPr>
          <a:xfrm>
            <a:off x="421089" y="1628451"/>
            <a:ext cx="6710207" cy="2209914"/>
          </a:xfrm>
          <a:prstGeom prst="rect">
            <a:avLst/>
          </a:prstGeom>
        </p:spPr>
      </p:pic>
      <p:pic>
        <p:nvPicPr>
          <p:cNvPr id="3" name="Picture 2">
            <a:extLst>
              <a:ext uri="{FF2B5EF4-FFF2-40B4-BE49-F238E27FC236}">
                <a16:creationId xmlns:a16="http://schemas.microsoft.com/office/drawing/2014/main" id="{AA41D1A3-86BE-4E83-83EC-199070D72145}"/>
              </a:ext>
            </a:extLst>
          </p:cNvPr>
          <p:cNvPicPr>
            <a:picLocks noChangeAspect="1"/>
          </p:cNvPicPr>
          <p:nvPr/>
        </p:nvPicPr>
        <p:blipFill>
          <a:blip r:embed="rId3"/>
          <a:stretch>
            <a:fillRect/>
          </a:stretch>
        </p:blipFill>
        <p:spPr>
          <a:xfrm>
            <a:off x="402038" y="4124592"/>
            <a:ext cx="6729258" cy="2209914"/>
          </a:xfrm>
          <a:prstGeom prst="rect">
            <a:avLst/>
          </a:prstGeom>
        </p:spPr>
      </p:pic>
      <p:sp>
        <p:nvSpPr>
          <p:cNvPr id="12" name="TextBox 11">
            <a:extLst>
              <a:ext uri="{FF2B5EF4-FFF2-40B4-BE49-F238E27FC236}">
                <a16:creationId xmlns:a16="http://schemas.microsoft.com/office/drawing/2014/main" id="{5DB28CA7-5F13-4BB2-BB7C-D52DADC3D601}"/>
              </a:ext>
            </a:extLst>
          </p:cNvPr>
          <p:cNvSpPr txBox="1"/>
          <p:nvPr/>
        </p:nvSpPr>
        <p:spPr>
          <a:xfrm>
            <a:off x="7329512" y="4549886"/>
            <a:ext cx="4214055"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Net to Register conversions</a:t>
            </a:r>
          </a:p>
          <a:p>
            <a:pPr marL="285750" indent="-285750">
              <a:buFont typeface="Arial" panose="020B0604020202020204" pitchFamily="34" charset="0"/>
              <a:buChar char="•"/>
            </a:pPr>
            <a:r>
              <a:rPr lang="en-AU" dirty="0"/>
              <a:t>Peak month is December 2021 with 378,500 CRs expected to be initiated</a:t>
            </a:r>
          </a:p>
        </p:txBody>
      </p:sp>
    </p:spTree>
    <p:extLst>
      <p:ext uri="{BB962C8B-B14F-4D97-AF65-F5344CB8AC3E}">
        <p14:creationId xmlns:p14="http://schemas.microsoft.com/office/powerpoint/2010/main" val="398156967"/>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4" ma:contentTypeDescription="Create a new document." ma:contentTypeScope="" ma:versionID="e69100847e6549220f3374bec3110ff6">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548aab25d8444a675ce2ffc2b062e7fb"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8C7B03-B3CD-416A-BD5D-8F9B2E66E755}">
  <ds:schemaRefs>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ff08f022-2cdc-49e5-914c-f7e666dadb4c"/>
    <ds:schemaRef ds:uri="http://purl.org/dc/terms/"/>
    <ds:schemaRef ds:uri="99eba8f5-7fec-4c00-afe1-f2f2944c28a7"/>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50BEAAE-B0C7-41D3-8EB1-0310B00BD48C}">
  <ds:schemaRefs>
    <ds:schemaRef ds:uri="http://schemas.microsoft.com/sharepoint/v3/contenttype/forms"/>
  </ds:schemaRefs>
</ds:datastoreItem>
</file>

<file path=customXml/itemProps3.xml><?xml version="1.0" encoding="utf-8"?>
<ds:datastoreItem xmlns:ds="http://schemas.openxmlformats.org/officeDocument/2006/customXml" ds:itemID="{E7E58F62-3886-4B6B-A6E2-AD5D7547E4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AEMO presentation 2018 16-9</Template>
  <TotalTime>674</TotalTime>
  <Words>1594</Words>
  <Application>Microsoft Office PowerPoint</Application>
  <PresentationFormat>Widescreen</PresentationFormat>
  <Paragraphs>310</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AEMO09</vt:lpstr>
      <vt:lpstr>5MS &amp; GS Readiness Working Group #23 (incl. Systems Working Group)</vt:lpstr>
      <vt:lpstr>AEMO Competition Law  Meeting Protocol</vt:lpstr>
      <vt:lpstr>Agenda</vt:lpstr>
      <vt:lpstr>Welcome</vt:lpstr>
      <vt:lpstr>May Rollout Plan Overview </vt:lpstr>
      <vt:lpstr>Rollout Plan Responses</vt:lpstr>
      <vt:lpstr>Tranche 1 – Consolidated Plan results</vt:lpstr>
      <vt:lpstr>Pre 5MS Consolidated Plan Simmary</vt:lpstr>
      <vt:lpstr>Tranche 2 – Consolidated Plan results</vt:lpstr>
      <vt:lpstr>Post 5MS Consolidated Plan Summary</vt:lpstr>
      <vt:lpstr>MTP Update</vt:lpstr>
      <vt:lpstr>New Values in Existing MSATS Fields</vt:lpstr>
      <vt:lpstr>MTP Update</vt:lpstr>
      <vt:lpstr>Upcoming Transition End Date Activities</vt:lpstr>
      <vt:lpstr>Upcoming Transition Start Date Activities</vt:lpstr>
      <vt:lpstr>Next steps and General Business</vt:lpstr>
      <vt:lpstr>Next steps and General Business</vt:lpstr>
      <vt:lpstr>Thank you for your attendance and participation!</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lastModifiedBy>Blaine Miner</cp:lastModifiedBy>
  <cp:revision>29</cp:revision>
  <cp:lastPrinted>2019-08-14T02:02:16Z</cp:lastPrinted>
  <dcterms:created xsi:type="dcterms:W3CDTF">2018-04-12T04:49:35Z</dcterms:created>
  <dcterms:modified xsi:type="dcterms:W3CDTF">2021-05-12T00:06:00Z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