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44"/>
  </p:notesMasterIdLst>
  <p:sldIdLst>
    <p:sldId id="256" r:id="rId5"/>
    <p:sldId id="258" r:id="rId6"/>
    <p:sldId id="1531" r:id="rId7"/>
    <p:sldId id="3831" r:id="rId8"/>
    <p:sldId id="257" r:id="rId9"/>
    <p:sldId id="3788" r:id="rId10"/>
    <p:sldId id="1477" r:id="rId11"/>
    <p:sldId id="3697" r:id="rId12"/>
    <p:sldId id="3817" r:id="rId13"/>
    <p:sldId id="3818" r:id="rId14"/>
    <p:sldId id="3780" r:id="rId15"/>
    <p:sldId id="3823" r:id="rId16"/>
    <p:sldId id="1497" r:id="rId17"/>
    <p:sldId id="3791" r:id="rId18"/>
    <p:sldId id="3822" r:id="rId19"/>
    <p:sldId id="1548" r:id="rId20"/>
    <p:sldId id="3819" r:id="rId21"/>
    <p:sldId id="3792" r:id="rId22"/>
    <p:sldId id="3820" r:id="rId23"/>
    <p:sldId id="3824" r:id="rId24"/>
    <p:sldId id="3829" r:id="rId25"/>
    <p:sldId id="3782" r:id="rId26"/>
    <p:sldId id="3783" r:id="rId27"/>
    <p:sldId id="3825" r:id="rId28"/>
    <p:sldId id="3784" r:id="rId29"/>
    <p:sldId id="1502" r:id="rId30"/>
    <p:sldId id="3821" r:id="rId31"/>
    <p:sldId id="3826" r:id="rId32"/>
    <p:sldId id="1544" r:id="rId33"/>
    <p:sldId id="3785" r:id="rId34"/>
    <p:sldId id="3827" r:id="rId35"/>
    <p:sldId id="3786" r:id="rId36"/>
    <p:sldId id="1511" r:id="rId37"/>
    <p:sldId id="3828" r:id="rId38"/>
    <p:sldId id="604" r:id="rId39"/>
    <p:sldId id="516" r:id="rId40"/>
    <p:sldId id="3830" r:id="rId41"/>
    <p:sldId id="435" r:id="rId42"/>
    <p:sldId id="846" r:id="rId43"/>
  </p:sldIdLst>
  <p:sldSz cx="10691813" cy="7559675"/>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F5DDD7-5513-433F-AADE-5BF4E067BEDE}">
          <p14:sldIdLst>
            <p14:sldId id="256"/>
            <p14:sldId id="258"/>
            <p14:sldId id="1531"/>
            <p14:sldId id="3831"/>
            <p14:sldId id="257"/>
            <p14:sldId id="3788"/>
            <p14:sldId id="1477"/>
            <p14:sldId id="3697"/>
            <p14:sldId id="3817"/>
            <p14:sldId id="3818"/>
            <p14:sldId id="3780"/>
            <p14:sldId id="3823"/>
            <p14:sldId id="1497"/>
            <p14:sldId id="3791"/>
            <p14:sldId id="3822"/>
            <p14:sldId id="1548"/>
            <p14:sldId id="3819"/>
            <p14:sldId id="3792"/>
            <p14:sldId id="3820"/>
            <p14:sldId id="3824"/>
            <p14:sldId id="3829"/>
            <p14:sldId id="3782"/>
            <p14:sldId id="3783"/>
            <p14:sldId id="3825"/>
            <p14:sldId id="3784"/>
            <p14:sldId id="1502"/>
            <p14:sldId id="3821"/>
            <p14:sldId id="3826"/>
            <p14:sldId id="1544"/>
            <p14:sldId id="3785"/>
            <p14:sldId id="3827"/>
            <p14:sldId id="3786"/>
            <p14:sldId id="1511"/>
            <p14:sldId id="3828"/>
            <p14:sldId id="604"/>
            <p14:sldId id="516"/>
            <p14:sldId id="3830"/>
            <p14:sldId id="435"/>
            <p14:sldId id="84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ACB59F-70CF-0000-8276-CBEDC8CD3900}" v="134" dt="2021-03-19T03:54:25.634"/>
    <p1510:client id="{93AD668E-09F0-4CF1-BC80-030D64646E6B}" v="55" dt="2021-03-19T04:59:42.1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3931" autoAdjust="0"/>
  </p:normalViewPr>
  <p:slideViewPr>
    <p:cSldViewPr snapToGrid="0">
      <p:cViewPr varScale="1">
        <p:scale>
          <a:sx n="100" d="100"/>
          <a:sy n="100" d="100"/>
        </p:scale>
        <p:origin x="14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5347"/>
          </a:xfrm>
          <a:prstGeom prst="rect">
            <a:avLst/>
          </a:prstGeom>
        </p:spPr>
        <p:txBody>
          <a:bodyPr vert="horz" lIns="96661" tIns="48331" rIns="96661" bIns="48331" rtlCol="0"/>
          <a:lstStyle>
            <a:lvl1pPr algn="l">
              <a:defRPr sz="1300"/>
            </a:lvl1pPr>
          </a:lstStyle>
          <a:p>
            <a:endParaRPr lang="en-AU" dirty="0"/>
          </a:p>
        </p:txBody>
      </p:sp>
      <p:sp>
        <p:nvSpPr>
          <p:cNvPr id="3" name="Date Placeholder 2"/>
          <p:cNvSpPr>
            <a:spLocks noGrp="1"/>
          </p:cNvSpPr>
          <p:nvPr>
            <p:ph type="dt" idx="1"/>
          </p:nvPr>
        </p:nvSpPr>
        <p:spPr>
          <a:xfrm>
            <a:off x="3850443" y="1"/>
            <a:ext cx="2945659" cy="495347"/>
          </a:xfrm>
          <a:prstGeom prst="rect">
            <a:avLst/>
          </a:prstGeom>
        </p:spPr>
        <p:txBody>
          <a:bodyPr vert="horz" lIns="96661" tIns="48331" rIns="96661" bIns="48331" rtlCol="0"/>
          <a:lstStyle>
            <a:lvl1pPr algn="r">
              <a:defRPr sz="1300"/>
            </a:lvl1pPr>
          </a:lstStyle>
          <a:p>
            <a:fld id="{48202303-8887-4A82-9A12-4B8F161D12B2}" type="datetimeFigureOut">
              <a:rPr lang="en-AU" smtClean="0"/>
              <a:t>25/03/2021</a:t>
            </a:fld>
            <a:endParaRPr lang="en-AU" dirty="0"/>
          </a:p>
        </p:txBody>
      </p:sp>
      <p:sp>
        <p:nvSpPr>
          <p:cNvPr id="4" name="Slide Image Placeholder 3"/>
          <p:cNvSpPr>
            <a:spLocks noGrp="1" noRot="1" noChangeAspect="1"/>
          </p:cNvSpPr>
          <p:nvPr>
            <p:ph type="sldImg" idx="2"/>
          </p:nvPr>
        </p:nvSpPr>
        <p:spPr>
          <a:xfrm>
            <a:off x="1042988" y="1233488"/>
            <a:ext cx="4711700" cy="3332162"/>
          </a:xfrm>
          <a:prstGeom prst="rect">
            <a:avLst/>
          </a:prstGeom>
          <a:noFill/>
          <a:ln w="12700">
            <a:solidFill>
              <a:prstClr val="black"/>
            </a:solidFill>
          </a:ln>
        </p:spPr>
        <p:txBody>
          <a:bodyPr vert="horz" lIns="96661" tIns="48331" rIns="96661" bIns="48331" rtlCol="0" anchor="ctr"/>
          <a:lstStyle/>
          <a:p>
            <a:endParaRPr lang="en-AU" dirty="0"/>
          </a:p>
        </p:txBody>
      </p:sp>
      <p:sp>
        <p:nvSpPr>
          <p:cNvPr id="5" name="Notes Placeholder 4"/>
          <p:cNvSpPr>
            <a:spLocks noGrp="1"/>
          </p:cNvSpPr>
          <p:nvPr>
            <p:ph type="body" sz="quarter" idx="3"/>
          </p:nvPr>
        </p:nvSpPr>
        <p:spPr>
          <a:xfrm>
            <a:off x="679768" y="4751219"/>
            <a:ext cx="5438140" cy="3887362"/>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59" cy="495346"/>
          </a:xfrm>
          <a:prstGeom prst="rect">
            <a:avLst/>
          </a:prstGeom>
        </p:spPr>
        <p:txBody>
          <a:bodyPr vert="horz" lIns="96661" tIns="48331" rIns="96661" bIns="48331" rtlCol="0" anchor="b"/>
          <a:lstStyle>
            <a:lvl1pPr algn="l">
              <a:defRPr sz="1300"/>
            </a:lvl1pPr>
          </a:lstStyle>
          <a:p>
            <a:endParaRPr lang="en-AU" dirty="0"/>
          </a:p>
        </p:txBody>
      </p:sp>
      <p:sp>
        <p:nvSpPr>
          <p:cNvPr id="7" name="Slide Number Placeholder 6"/>
          <p:cNvSpPr>
            <a:spLocks noGrp="1"/>
          </p:cNvSpPr>
          <p:nvPr>
            <p:ph type="sldNum" sz="quarter" idx="5"/>
          </p:nvPr>
        </p:nvSpPr>
        <p:spPr>
          <a:xfrm>
            <a:off x="3850443" y="9377317"/>
            <a:ext cx="2945659" cy="495346"/>
          </a:xfrm>
          <a:prstGeom prst="rect">
            <a:avLst/>
          </a:prstGeom>
        </p:spPr>
        <p:txBody>
          <a:bodyPr vert="horz" lIns="96661" tIns="48331" rIns="96661" bIns="48331" rtlCol="0" anchor="b"/>
          <a:lstStyle>
            <a:lvl1pPr algn="r">
              <a:defRPr sz="1300"/>
            </a:lvl1pPr>
          </a:lstStyle>
          <a:p>
            <a:fld id="{67F2BA09-8997-4F23-9B61-68CA9F8F31EE}" type="slidenum">
              <a:rPr lang="en-AU" smtClean="0"/>
              <a:t>‹#›</a:t>
            </a:fld>
            <a:endParaRPr lang="en-AU" dirty="0"/>
          </a:p>
        </p:txBody>
      </p:sp>
    </p:spTree>
    <p:extLst>
      <p:ext uri="{BB962C8B-B14F-4D97-AF65-F5344CB8AC3E}">
        <p14:creationId xmlns:p14="http://schemas.microsoft.com/office/powerpoint/2010/main" val="695816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a:t>
            </a:fld>
            <a:endParaRPr lang="en-AU" dirty="0"/>
          </a:p>
        </p:txBody>
      </p:sp>
    </p:spTree>
    <p:extLst>
      <p:ext uri="{BB962C8B-B14F-4D97-AF65-F5344CB8AC3E}">
        <p14:creationId xmlns:p14="http://schemas.microsoft.com/office/powerpoint/2010/main" val="3885479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37AF0D-BB21-49A3-BE26-E6FB4B125E32}" type="slidenum">
              <a:rPr kumimoji="0" lang="en-AU"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AU"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1810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9DE090-26EF-450E-97B6-379DF324908B}"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0023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36</a:t>
            </a:fld>
            <a:endParaRPr lang="en-AU" dirty="0"/>
          </a:p>
        </p:txBody>
      </p:sp>
    </p:spTree>
    <p:extLst>
      <p:ext uri="{BB962C8B-B14F-4D97-AF65-F5344CB8AC3E}">
        <p14:creationId xmlns:p14="http://schemas.microsoft.com/office/powerpoint/2010/main" val="945067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13236F94-E2BE-4E01-9B99-A9873DC8B1AA}" type="datetime1">
              <a:rPr lang="en-AU" smtClean="0"/>
              <a:t>25/03/2021</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83CAFF69-C7CA-4127-99CE-9EFA1FF1E342}" type="datetime1">
              <a:rPr lang="en-AU" smtClean="0"/>
              <a:t>25/03/2021</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4BA7C90F-9669-4678-B9A5-7D2A32BE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AC8BAC0-67E9-4CE6-950E-B12A29C524AE}" type="datetime1">
              <a:rPr lang="en-AU" smtClean="0"/>
              <a:t>25/03/2021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35A87A14-C640-4048-95A7-4EF6E742A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1C5D626-DFB5-42E8-9D55-E343FDD8FA48}" type="datetime1">
              <a:rPr lang="en-AU" smtClean="0"/>
              <a:t>25/03/2021</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C115826-18F4-4360-B9AB-412FAC432DCD}" type="datetime1">
              <a:rPr lang="en-AU" smtClean="0"/>
              <a:t>25/03/2021</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pic>
        <p:nvPicPr>
          <p:cNvPr id="7" name="Picture 6">
            <a:extLst>
              <a:ext uri="{FF2B5EF4-FFF2-40B4-BE49-F238E27FC236}">
                <a16:creationId xmlns:a16="http://schemas.microsoft.com/office/drawing/2014/main" id="{EE399150-2915-4920-A24D-8FAED5E18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8C4DB20-BA29-42F8-AB13-BA40A7EEDC1E}" type="datetime1">
              <a:rPr lang="en-AU" smtClean="0"/>
              <a:t>25/03/2021</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EAC120BA-D1F3-4D3B-8FD8-63989426A023}" type="datetime1">
              <a:rPr lang="en-AU" smtClean="0"/>
              <a:t>25/03/2021</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3B6224E3-F94C-4071-86A7-3D6648730F0A}" type="datetime1">
              <a:rPr lang="en-AU" smtClean="0"/>
              <a:t>25/03/2021</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27ECD123-82BF-45BF-B22F-5ABB57E94D4C}" type="datetime1">
              <a:rPr lang="en-AU" smtClean="0"/>
              <a:t>25/03/2021</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C6C0702F-6BD8-41C4-AC80-53F144499EC5}" type="datetime1">
              <a:rPr lang="en-AU" smtClean="0"/>
              <a:t>25/03/2021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CD7A8669-24E6-424D-B888-CEC73E48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EE3B658-50EC-4ABB-BFE5-C839528F528D}" type="datetime1">
              <a:rPr lang="en-AU" smtClean="0"/>
              <a:t>25/03/2021</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538F-3D75-4E6A-B0F9-138325A4EDBF}"/>
              </a:ext>
            </a:extLst>
          </p:cNvPr>
          <p:cNvSpPr>
            <a:spLocks noGrp="1"/>
          </p:cNvSpPr>
          <p:nvPr>
            <p:ph type="ctrTitle"/>
          </p:nvPr>
        </p:nvSpPr>
        <p:spPr>
          <a:xfrm>
            <a:off x="582871" y="1581150"/>
            <a:ext cx="9607541" cy="1755816"/>
          </a:xfrm>
        </p:spPr>
        <p:txBody>
          <a:bodyPr>
            <a:normAutofit/>
          </a:bodyPr>
          <a:lstStyle/>
          <a:p>
            <a:r>
              <a:rPr lang="en-AU" sz="4000" dirty="0"/>
              <a:t>5MS/GS Transition Focus Group #13: </a:t>
            </a:r>
            <a:endParaRPr lang="en-AU" sz="4000" i="1" dirty="0"/>
          </a:p>
        </p:txBody>
      </p:sp>
      <p:sp>
        <p:nvSpPr>
          <p:cNvPr id="3" name="Subtitle 2">
            <a:extLst>
              <a:ext uri="{FF2B5EF4-FFF2-40B4-BE49-F238E27FC236}">
                <a16:creationId xmlns:a16="http://schemas.microsoft.com/office/drawing/2014/main" id="{3757E418-19FE-40E5-999B-F1E2819A5EAE}"/>
              </a:ext>
            </a:extLst>
          </p:cNvPr>
          <p:cNvSpPr>
            <a:spLocks noGrp="1"/>
          </p:cNvSpPr>
          <p:nvPr>
            <p:ph type="subTitle" idx="1"/>
          </p:nvPr>
        </p:nvSpPr>
        <p:spPr>
          <a:xfrm>
            <a:off x="756165" y="3399312"/>
            <a:ext cx="9434247" cy="2375505"/>
          </a:xfrm>
        </p:spPr>
        <p:txBody>
          <a:bodyPr vert="horz" lIns="91440" tIns="45720" rIns="91440" bIns="45720" rtlCol="0" anchor="t">
            <a:noAutofit/>
          </a:bodyPr>
          <a:lstStyle/>
          <a:p>
            <a:pPr>
              <a:lnSpc>
                <a:spcPct val="200000"/>
              </a:lnSpc>
            </a:pPr>
            <a:r>
              <a:rPr lang="en-AU" sz="1800" b="1" dirty="0">
                <a:latin typeface="Arial"/>
                <a:cs typeface="Arial"/>
              </a:rPr>
              <a:t>Thursday 11</a:t>
            </a:r>
            <a:r>
              <a:rPr lang="en-AU" sz="1800" b="1" baseline="30000" dirty="0">
                <a:latin typeface="Arial"/>
                <a:cs typeface="Arial"/>
              </a:rPr>
              <a:t>th</a:t>
            </a:r>
            <a:r>
              <a:rPr lang="en-AU" sz="1800" b="1" dirty="0">
                <a:latin typeface="Arial"/>
                <a:cs typeface="Arial"/>
              </a:rPr>
              <a:t> March 2021</a:t>
            </a:r>
          </a:p>
          <a:p>
            <a:r>
              <a:rPr lang="en-AU" sz="1800" b="1" dirty="0">
                <a:latin typeface="Arial" panose="020B0604020202020204" pitchFamily="34" charset="0"/>
                <a:cs typeface="Arial" panose="020B0604020202020204" pitchFamily="34" charset="0"/>
              </a:rPr>
              <a:t>WebEx only </a:t>
            </a:r>
            <a:r>
              <a:rPr lang="en-AU" sz="1800" dirty="0">
                <a:latin typeface="Arial" panose="020B0604020202020204" pitchFamily="34" charset="0"/>
                <a:cs typeface="Arial" panose="020B0604020202020204" pitchFamily="34" charset="0"/>
              </a:rPr>
              <a:t>[details in calendar invitation]</a:t>
            </a:r>
          </a:p>
          <a:p>
            <a:r>
              <a:rPr lang="en-AU" sz="1800" b="1" dirty="0">
                <a:solidFill>
                  <a:srgbClr val="FFFF00"/>
                </a:solidFill>
                <a:latin typeface="Arial" panose="020B0604020202020204" pitchFamily="34" charset="0"/>
                <a:cs typeface="Arial" panose="020B0604020202020204" pitchFamily="34" charset="0"/>
              </a:rPr>
              <a:t>**Please disconnect from your workplace VPN for the WebEx call**</a:t>
            </a:r>
          </a:p>
          <a:p>
            <a:endParaRPr lang="en-AU" sz="1800" dirty="0">
              <a:latin typeface="Arial" panose="020B0604020202020204" pitchFamily="34" charset="0"/>
              <a:cs typeface="Arial" panose="020B0604020202020204" pitchFamily="34" charset="0"/>
            </a:endParaRPr>
          </a:p>
          <a:p>
            <a:pPr algn="ctr"/>
            <a:r>
              <a:rPr lang="en-AU" sz="1800" b="1" dirty="0">
                <a:solidFill>
                  <a:srgbClr val="FFFF00"/>
                </a:solidFill>
                <a:latin typeface="Arial" panose="020B0604020202020204" pitchFamily="34" charset="0"/>
                <a:cs typeface="Arial" panose="020B0604020202020204" pitchFamily="34" charset="0"/>
              </a:rPr>
              <a:t>PLEASE NOTE THIS MEETING WILL BE RECORDED FOR THE PURPOSE OF PREPARING MINUTES</a:t>
            </a:r>
          </a:p>
        </p:txBody>
      </p:sp>
      <p:sp>
        <p:nvSpPr>
          <p:cNvPr id="4" name="Slide Number Placeholder 3">
            <a:extLst>
              <a:ext uri="{FF2B5EF4-FFF2-40B4-BE49-F238E27FC236}">
                <a16:creationId xmlns:a16="http://schemas.microsoft.com/office/drawing/2014/main" id="{C9BE4E17-DE6C-46E3-8AA7-89A9CEBF535E}"/>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Tree>
    <p:extLst>
      <p:ext uri="{BB962C8B-B14F-4D97-AF65-F5344CB8AC3E}">
        <p14:creationId xmlns:p14="http://schemas.microsoft.com/office/powerpoint/2010/main" val="263157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7D396CD-8649-4D7D-ABC4-764E4B5F5477}"/>
              </a:ext>
            </a:extLst>
          </p:cNvPr>
          <p:cNvSpPr/>
          <p:nvPr/>
        </p:nvSpPr>
        <p:spPr>
          <a:xfrm>
            <a:off x="123367" y="6054418"/>
            <a:ext cx="2205186" cy="686992"/>
          </a:xfrm>
          <a:prstGeom prst="rect">
            <a:avLst/>
          </a:prstGeom>
          <a:solidFill>
            <a:srgbClr val="E0E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01929">
              <a:defRPr/>
            </a:pPr>
            <a:endParaRPr lang="en-AU" sz="1579" dirty="0">
              <a:solidFill>
                <a:srgbClr val="FFFFFF"/>
              </a:solidFill>
              <a:latin typeface="Segoe UI Semilight"/>
            </a:endParaRPr>
          </a:p>
        </p:txBody>
      </p:sp>
      <p:sp>
        <p:nvSpPr>
          <p:cNvPr id="2" name="Title 1">
            <a:extLst>
              <a:ext uri="{FF2B5EF4-FFF2-40B4-BE49-F238E27FC236}">
                <a16:creationId xmlns:a16="http://schemas.microsoft.com/office/drawing/2014/main" id="{CBD1B524-7198-4422-862C-F5D721E7C9FF}"/>
              </a:ext>
            </a:extLst>
          </p:cNvPr>
          <p:cNvSpPr>
            <a:spLocks noGrp="1"/>
          </p:cNvSpPr>
          <p:nvPr>
            <p:ph type="title"/>
          </p:nvPr>
        </p:nvSpPr>
        <p:spPr>
          <a:xfrm>
            <a:off x="206546" y="286560"/>
            <a:ext cx="8382885" cy="1042731"/>
          </a:xfrm>
        </p:spPr>
        <p:txBody>
          <a:bodyPr>
            <a:normAutofit/>
          </a:bodyPr>
          <a:lstStyle/>
          <a:p>
            <a:r>
              <a:rPr lang="en-AU" sz="3157" dirty="0"/>
              <a:t>Part B – Other Industry Capabilities - Draft </a:t>
            </a:r>
          </a:p>
        </p:txBody>
      </p:sp>
      <p:sp>
        <p:nvSpPr>
          <p:cNvPr id="4" name="Slide Number Placeholder 3">
            <a:extLst>
              <a:ext uri="{FF2B5EF4-FFF2-40B4-BE49-F238E27FC236}">
                <a16:creationId xmlns:a16="http://schemas.microsoft.com/office/drawing/2014/main" id="{7B47FA67-80BA-4B37-91BB-2B0D9C0C0D57}"/>
              </a:ext>
            </a:extLst>
          </p:cNvPr>
          <p:cNvSpPr>
            <a:spLocks noGrp="1"/>
          </p:cNvSpPr>
          <p:nvPr>
            <p:ph type="sldNum" sz="quarter" idx="12"/>
          </p:nvPr>
        </p:nvSpPr>
        <p:spPr/>
        <p:txBody>
          <a:bodyPr/>
          <a:lstStyle/>
          <a:p>
            <a:pPr defTabSz="801929">
              <a:defRPr/>
            </a:pPr>
            <a:fld id="{4EC81F68-4976-451A-B2E9-79BCBD2F70CC}" type="slidenum">
              <a:rPr lang="en-AU">
                <a:solidFill>
                  <a:srgbClr val="222324">
                    <a:tint val="75000"/>
                  </a:srgbClr>
                </a:solidFill>
                <a:latin typeface="Segoe UI Semilight"/>
              </a:rPr>
              <a:pPr defTabSz="801929">
                <a:defRPr/>
              </a:pPr>
              <a:t>10</a:t>
            </a:fld>
            <a:endParaRPr lang="en-AU" dirty="0">
              <a:solidFill>
                <a:srgbClr val="222324">
                  <a:tint val="75000"/>
                </a:srgbClr>
              </a:solidFill>
              <a:latin typeface="Segoe UI Semilight"/>
            </a:endParaRPr>
          </a:p>
        </p:txBody>
      </p:sp>
      <p:graphicFrame>
        <p:nvGraphicFramePr>
          <p:cNvPr id="6" name="Table 5">
            <a:extLst>
              <a:ext uri="{FF2B5EF4-FFF2-40B4-BE49-F238E27FC236}">
                <a16:creationId xmlns:a16="http://schemas.microsoft.com/office/drawing/2014/main" id="{EA4B267B-101A-4719-AD5E-64B0E92DF172}"/>
              </a:ext>
            </a:extLst>
          </p:cNvPr>
          <p:cNvGraphicFramePr>
            <a:graphicFrameLocks noGrp="1"/>
          </p:cNvGraphicFramePr>
          <p:nvPr>
            <p:extLst>
              <p:ext uri="{D42A27DB-BD31-4B8C-83A1-F6EECF244321}">
                <p14:modId xmlns:p14="http://schemas.microsoft.com/office/powerpoint/2010/main" val="3296469709"/>
              </p:ext>
            </p:extLst>
          </p:nvPr>
        </p:nvGraphicFramePr>
        <p:xfrm>
          <a:off x="287352" y="1582655"/>
          <a:ext cx="9980498" cy="5656605"/>
        </p:xfrm>
        <a:graphic>
          <a:graphicData uri="http://schemas.openxmlformats.org/drawingml/2006/table">
            <a:tbl>
              <a:tblPr firstRow="1" bandRow="1">
                <a:tableStyleId>{7DF18680-E054-41AD-8BC1-D1AEF772440D}</a:tableStyleId>
              </a:tblPr>
              <a:tblGrid>
                <a:gridCol w="1130677">
                  <a:extLst>
                    <a:ext uri="{9D8B030D-6E8A-4147-A177-3AD203B41FA5}">
                      <a16:colId xmlns:a16="http://schemas.microsoft.com/office/drawing/2014/main" val="3462172089"/>
                    </a:ext>
                  </a:extLst>
                </a:gridCol>
                <a:gridCol w="2923940">
                  <a:extLst>
                    <a:ext uri="{9D8B030D-6E8A-4147-A177-3AD203B41FA5}">
                      <a16:colId xmlns:a16="http://schemas.microsoft.com/office/drawing/2014/main" val="702573530"/>
                    </a:ext>
                  </a:extLst>
                </a:gridCol>
                <a:gridCol w="642346">
                  <a:extLst>
                    <a:ext uri="{9D8B030D-6E8A-4147-A177-3AD203B41FA5}">
                      <a16:colId xmlns:a16="http://schemas.microsoft.com/office/drawing/2014/main" val="679785740"/>
                    </a:ext>
                  </a:extLst>
                </a:gridCol>
                <a:gridCol w="5283535">
                  <a:extLst>
                    <a:ext uri="{9D8B030D-6E8A-4147-A177-3AD203B41FA5}">
                      <a16:colId xmlns:a16="http://schemas.microsoft.com/office/drawing/2014/main" val="2121114831"/>
                    </a:ext>
                  </a:extLst>
                </a:gridCol>
              </a:tblGrid>
              <a:tr h="347484">
                <a:tc>
                  <a:txBody>
                    <a:bodyPr/>
                    <a:lstStyle/>
                    <a:p>
                      <a:r>
                        <a:rPr lang="en-AU" sz="1050" dirty="0"/>
                        <a:t>Responsible Participant </a:t>
                      </a:r>
                    </a:p>
                  </a:txBody>
                  <a:tcPr marL="31570" marR="31570" marT="40094" marB="40094" anchor="ctr"/>
                </a:tc>
                <a:tc>
                  <a:txBody>
                    <a:bodyPr/>
                    <a:lstStyle/>
                    <a:p>
                      <a:r>
                        <a:rPr lang="en-AU" sz="1050" dirty="0"/>
                        <a:t>Criteria</a:t>
                      </a:r>
                    </a:p>
                  </a:txBody>
                  <a:tcPr marL="31570" marR="31570" marT="40094" marB="40094" anchor="ctr"/>
                </a:tc>
                <a:tc>
                  <a:txBody>
                    <a:bodyPr/>
                    <a:lstStyle/>
                    <a:p>
                      <a:pPr algn="ctr"/>
                      <a:r>
                        <a:rPr lang="en-AU" sz="1050" dirty="0"/>
                        <a:t>Status</a:t>
                      </a:r>
                    </a:p>
                  </a:txBody>
                  <a:tcPr marL="31570" marR="31570" marT="40094" marB="40094" anchor="ctr"/>
                </a:tc>
                <a:tc>
                  <a:txBody>
                    <a:bodyPr/>
                    <a:lstStyle/>
                    <a:p>
                      <a:r>
                        <a:rPr lang="en-AU" sz="1050" dirty="0"/>
                        <a:t>Comments</a:t>
                      </a:r>
                    </a:p>
                  </a:txBody>
                  <a:tcPr marL="31570" marR="31570" marT="40094" marB="40094" anchor="ctr"/>
                </a:tc>
                <a:extLst>
                  <a:ext uri="{0D108BD9-81ED-4DB2-BD59-A6C34878D82A}">
                    <a16:rowId xmlns:a16="http://schemas.microsoft.com/office/drawing/2014/main" val="2237724404"/>
                  </a:ext>
                </a:extLst>
              </a:tr>
              <a:tr h="661556">
                <a:tc>
                  <a:txBody>
                    <a:bodyPr/>
                    <a:lstStyle/>
                    <a:p>
                      <a:pPr algn="ctr"/>
                      <a:r>
                        <a:rPr lang="en-AU" sz="1000" b="1" dirty="0"/>
                        <a:t>Retailer</a:t>
                      </a:r>
                    </a:p>
                  </a:txBody>
                  <a:tcPr marL="31570" marR="31570" marT="40094" marB="40094" anchor="ctr"/>
                </a:tc>
                <a:tc>
                  <a:txBody>
                    <a:bodyPr/>
                    <a:lstStyle/>
                    <a:p>
                      <a:pPr>
                        <a:spcAft>
                          <a:spcPts val="300"/>
                        </a:spcAft>
                      </a:pPr>
                      <a:r>
                        <a:rPr lang="en-AU" sz="1000" dirty="0"/>
                        <a:t>Receive and process 5-minute metering data.</a:t>
                      </a:r>
                    </a:p>
                    <a:p>
                      <a:r>
                        <a:rPr lang="en-AU" sz="1000" dirty="0"/>
                        <a:t>Receive and process 5-minute settlement data.</a:t>
                      </a:r>
                    </a:p>
                  </a:txBody>
                  <a:tcPr marL="31570" marR="31570" marT="40094" marB="40094" anchor="ctr"/>
                </a:tc>
                <a:tc>
                  <a:txBody>
                    <a:bodyPr/>
                    <a:lstStyle/>
                    <a:p>
                      <a:endParaRPr lang="en-AU" sz="1000" dirty="0"/>
                    </a:p>
                  </a:txBody>
                  <a:tcPr marL="31570" marR="31570" marT="40094" marB="40094" anchor="ctr">
                    <a:solidFill>
                      <a:schemeClr val="tx1"/>
                    </a:solidFill>
                  </a:tcPr>
                </a:tc>
                <a:tc>
                  <a:txBody>
                    <a:bodyPr/>
                    <a:lstStyle/>
                    <a:p>
                      <a:pPr marL="171450" indent="-171450">
                        <a:spcAft>
                          <a:spcPts val="300"/>
                        </a:spcAft>
                        <a:buFont typeface="Arial" panose="020B0604020202020204" pitchFamily="34" charset="0"/>
                        <a:buChar char="•"/>
                      </a:pPr>
                      <a:r>
                        <a:rPr lang="en-AU" sz="1000" dirty="0"/>
                        <a:t>All responding retailers (18, representing 95% of retail load)</a:t>
                      </a:r>
                      <a:r>
                        <a:rPr lang="en-AU" sz="1000" b="0" dirty="0"/>
                        <a:t> reporting ‘On track’.</a:t>
                      </a:r>
                    </a:p>
                    <a:p>
                      <a:pPr marL="171450" indent="-171450">
                        <a:spcAft>
                          <a:spcPts val="300"/>
                        </a:spcAft>
                        <a:buFont typeface="Arial" panose="020B0604020202020204" pitchFamily="34" charset="0"/>
                        <a:buChar char="•"/>
                      </a:pPr>
                      <a:r>
                        <a:rPr lang="en-AU" sz="1000" dirty="0"/>
                        <a:t>17/18 retailers plan to </a:t>
                      </a:r>
                      <a:r>
                        <a:rPr lang="en-AU" sz="1000" b="0" dirty="0"/>
                        <a:t>participate in Market trials. </a:t>
                      </a:r>
                    </a:p>
                    <a:p>
                      <a:pPr marL="171450" indent="-171450">
                        <a:spcAft>
                          <a:spcPts val="300"/>
                        </a:spcAft>
                        <a:buFont typeface="Arial" panose="020B0604020202020204" pitchFamily="34" charset="0"/>
                        <a:buChar char="•"/>
                      </a:pPr>
                      <a:r>
                        <a:rPr lang="en-AU" sz="1000" dirty="0"/>
                        <a:t>6/18 intend to perform in Bi-Lateral Testing. </a:t>
                      </a:r>
                    </a:p>
                    <a:p>
                      <a:pPr marL="171450" indent="-171450">
                        <a:spcAft>
                          <a:spcPts val="300"/>
                        </a:spcAft>
                        <a:buFont typeface="Arial" panose="020B0604020202020204" pitchFamily="34" charset="0"/>
                        <a:buChar char="•"/>
                      </a:pPr>
                      <a:r>
                        <a:rPr lang="en-AU" sz="1000" dirty="0"/>
                        <a:t>18/18 ‘On-track’ for 5-min settlement data, with</a:t>
                      </a:r>
                      <a:r>
                        <a:rPr lang="en-AU" sz="1000" dirty="0">
                          <a:highlight>
                            <a:srgbClr val="FFFF00"/>
                          </a:highlight>
                        </a:rPr>
                        <a:t> 2 reporting late for UFE Allocation</a:t>
                      </a:r>
                    </a:p>
                  </a:txBody>
                  <a:tcPr marL="31570" marR="31570" marT="40094" marB="40094" anchor="ctr"/>
                </a:tc>
                <a:extLst>
                  <a:ext uri="{0D108BD9-81ED-4DB2-BD59-A6C34878D82A}">
                    <a16:rowId xmlns:a16="http://schemas.microsoft.com/office/drawing/2014/main" val="2886843936"/>
                  </a:ext>
                </a:extLst>
              </a:tr>
              <a:tr h="273986">
                <a:tc rowSpan="2">
                  <a:txBody>
                    <a:bodyPr/>
                    <a:lstStyle/>
                    <a:p>
                      <a:pPr algn="ctr">
                        <a:lnSpc>
                          <a:spcPct val="100000"/>
                        </a:lnSpc>
                        <a:spcBef>
                          <a:spcPts val="0"/>
                        </a:spcBef>
                        <a:spcAft>
                          <a:spcPts val="0"/>
                        </a:spcAft>
                      </a:pPr>
                      <a:r>
                        <a:rPr lang="en-AU" sz="1000" b="1" dirty="0"/>
                        <a:t>DNSP</a:t>
                      </a:r>
                    </a:p>
                    <a:p>
                      <a:pPr algn="ctr">
                        <a:lnSpc>
                          <a:spcPct val="100000"/>
                        </a:lnSpc>
                        <a:spcBef>
                          <a:spcPts val="0"/>
                        </a:spcBef>
                        <a:spcAft>
                          <a:spcPts val="0"/>
                        </a:spcAft>
                      </a:pPr>
                      <a:endParaRPr lang="en-AU" sz="1000" b="1" dirty="0"/>
                    </a:p>
                  </a:txBody>
                  <a:tcPr marL="31570" marR="31570" marT="40094" marB="400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000" dirty="0"/>
                        <a:t>Receive and process 5-minute metering data.</a:t>
                      </a:r>
                    </a:p>
                  </a:txBody>
                  <a:tcPr marL="31570" marR="31570" marT="40094" marB="40094" anchor="ctr"/>
                </a:tc>
                <a:tc rowSpan="2">
                  <a:txBody>
                    <a:bodyPr/>
                    <a:lstStyle/>
                    <a:p>
                      <a:pPr>
                        <a:lnSpc>
                          <a:spcPct val="100000"/>
                        </a:lnSpc>
                        <a:spcBef>
                          <a:spcPts val="0"/>
                        </a:spcBef>
                        <a:spcAft>
                          <a:spcPts val="0"/>
                        </a:spcAft>
                      </a:pPr>
                      <a:endParaRPr lang="en-AU" sz="1000" dirty="0"/>
                    </a:p>
                  </a:txBody>
                  <a:tcPr marL="31570" marR="31570" marT="40094" marB="40094" anchor="ctr">
                    <a:solidFill>
                      <a:schemeClr val="tx1"/>
                    </a:solidFill>
                  </a:tcPr>
                </a:tc>
                <a:tc>
                  <a:txBody>
                    <a:bodyPr/>
                    <a:lstStyle/>
                    <a:p>
                      <a:pPr marL="171450" indent="-171450">
                        <a:lnSpc>
                          <a:spcPct val="100000"/>
                        </a:lnSpc>
                        <a:spcBef>
                          <a:spcPts val="0"/>
                        </a:spcBef>
                        <a:spcAft>
                          <a:spcPts val="0"/>
                        </a:spcAft>
                        <a:buFont typeface="Arial" panose="020B0604020202020204" pitchFamily="34" charset="0"/>
                        <a:buChar char="•"/>
                      </a:pPr>
                      <a:r>
                        <a:rPr lang="en-AU" sz="1000" dirty="0"/>
                        <a:t>10/10 DNSPs reporting</a:t>
                      </a:r>
                      <a:r>
                        <a:rPr lang="en-AU" sz="1000" b="0" dirty="0"/>
                        <a:t> ‘On track’</a:t>
                      </a:r>
                      <a:r>
                        <a:rPr lang="en-AU" sz="1000" dirty="0"/>
                        <a:t> to receive 5-min metering data and planning on participating in market trials.  </a:t>
                      </a:r>
                    </a:p>
                  </a:txBody>
                  <a:tcPr marL="31570" marR="31570" marT="40094" marB="40094" anchor="ctr"/>
                </a:tc>
                <a:extLst>
                  <a:ext uri="{0D108BD9-81ED-4DB2-BD59-A6C34878D82A}">
                    <a16:rowId xmlns:a16="http://schemas.microsoft.com/office/drawing/2014/main" val="3585666908"/>
                  </a:ext>
                </a:extLst>
              </a:tr>
              <a:tr h="561320">
                <a:tc vMerge="1">
                  <a:txBody>
                    <a:bodyPr/>
                    <a:lstStyle/>
                    <a:p>
                      <a:pPr algn="ctr"/>
                      <a:endParaRPr lang="en-AU" sz="1000" b="1"/>
                    </a:p>
                  </a:txBody>
                  <a:tcPr marL="36000" marR="36000" anchor="ctr"/>
                </a:tc>
                <a:tc>
                  <a:txBody>
                    <a:bodyPr/>
                    <a:lstStyle/>
                    <a:p>
                      <a:pPr>
                        <a:lnSpc>
                          <a:spcPct val="100000"/>
                        </a:lnSpc>
                        <a:spcBef>
                          <a:spcPts val="0"/>
                        </a:spcBef>
                        <a:spcAft>
                          <a:spcPts val="0"/>
                        </a:spcAft>
                      </a:pPr>
                      <a:r>
                        <a:rPr lang="en-AU" sz="1000" dirty="0"/>
                        <a:t>Provide GS metering and standing data updates (incl. NCONUML).</a:t>
                      </a:r>
                    </a:p>
                  </a:txBody>
                  <a:tcPr marL="31570" marR="31570" marT="40094" marB="40094" anchor="ctr"/>
                </a:tc>
                <a:tc vMerge="1">
                  <a:txBody>
                    <a:bodyPr/>
                    <a:lstStyle/>
                    <a:p>
                      <a:endParaRPr lang="en-AU" sz="1050"/>
                    </a:p>
                  </a:txBody>
                  <a:tcPr marL="36000" marR="36000" anchor="ctr">
                    <a:solidFill>
                      <a:schemeClr val="tx1"/>
                    </a:solidFill>
                  </a:tcPr>
                </a:tc>
                <a:tc>
                  <a:txBody>
                    <a:bodyPr/>
                    <a:lstStyle/>
                    <a:p>
                      <a:pPr marL="171450" indent="-171450">
                        <a:lnSpc>
                          <a:spcPct val="100000"/>
                        </a:lnSpc>
                        <a:spcBef>
                          <a:spcPts val="0"/>
                        </a:spcBef>
                        <a:spcAft>
                          <a:spcPts val="0"/>
                        </a:spcAft>
                        <a:buFont typeface="Arial" panose="020B0604020202020204" pitchFamily="34" charset="0"/>
                        <a:buChar char="•"/>
                      </a:pPr>
                      <a:r>
                        <a:rPr lang="en-AU" sz="1000" dirty="0"/>
                        <a:t>10/10 DNSPs </a:t>
                      </a:r>
                      <a:r>
                        <a:rPr lang="en-AU" sz="1000" b="0" dirty="0"/>
                        <a:t>reporting ‘On track</a:t>
                      </a:r>
                      <a:r>
                        <a:rPr lang="en-AU" sz="1000" dirty="0"/>
                        <a:t>’ with average program completion of 50-74%  </a:t>
                      </a:r>
                    </a:p>
                    <a:p>
                      <a:pPr marL="171450" indent="-171450">
                        <a:lnSpc>
                          <a:spcPct val="100000"/>
                        </a:lnSpc>
                        <a:spcBef>
                          <a:spcPts val="0"/>
                        </a:spcBef>
                        <a:spcAft>
                          <a:spcPts val="0"/>
                        </a:spcAft>
                        <a:buFont typeface="Arial" panose="020B0604020202020204" pitchFamily="34" charset="0"/>
                        <a:buChar char="•"/>
                      </a:pPr>
                      <a:r>
                        <a:rPr lang="en-AU" sz="1000" dirty="0">
                          <a:highlight>
                            <a:srgbClr val="FFFF00"/>
                          </a:highlight>
                        </a:rPr>
                        <a:t>GS Standing Data updates generally reported as ‘On track’ (including NCONUML)</a:t>
                      </a:r>
                      <a:r>
                        <a:rPr lang="en-AU" sz="1000" dirty="0"/>
                        <a:t>. </a:t>
                      </a:r>
                    </a:p>
                    <a:p>
                      <a:pPr marL="572414" marR="0" lvl="1" indent="-1714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dirty="0">
                          <a:highlight>
                            <a:srgbClr val="FFFF00"/>
                          </a:highlight>
                        </a:rPr>
                        <a:t>1 Participant reporting ‘At-risk’ for the delivery of NCONUML, </a:t>
                      </a:r>
                    </a:p>
                    <a:p>
                      <a:pPr marL="171450" indent="-171450">
                        <a:lnSpc>
                          <a:spcPct val="100000"/>
                        </a:lnSpc>
                        <a:spcBef>
                          <a:spcPts val="0"/>
                        </a:spcBef>
                        <a:spcAft>
                          <a:spcPts val="0"/>
                        </a:spcAft>
                        <a:buFont typeface="Arial" panose="020B0604020202020204" pitchFamily="34" charset="0"/>
                        <a:buChar char="•"/>
                      </a:pPr>
                      <a:r>
                        <a:rPr lang="en-AU" sz="1000" dirty="0">
                          <a:highlight>
                            <a:srgbClr val="FFFF00"/>
                          </a:highlight>
                        </a:rPr>
                        <a:t>Type 7 5-min metering data “On Track” </a:t>
                      </a:r>
                    </a:p>
                  </a:txBody>
                  <a:tcPr marL="31570" marR="31570" marT="40094" marB="40094" anchor="ctr"/>
                </a:tc>
                <a:extLst>
                  <a:ext uri="{0D108BD9-81ED-4DB2-BD59-A6C34878D82A}">
                    <a16:rowId xmlns:a16="http://schemas.microsoft.com/office/drawing/2014/main" val="905721622"/>
                  </a:ext>
                </a:extLst>
              </a:tr>
              <a:tr h="358129">
                <a:tc rowSpan="2">
                  <a:txBody>
                    <a:bodyPr/>
                    <a:lstStyle/>
                    <a:p>
                      <a:pPr algn="ctr"/>
                      <a:r>
                        <a:rPr lang="en-AU" sz="1000" b="1" dirty="0"/>
                        <a:t>TNSP</a:t>
                      </a:r>
                    </a:p>
                  </a:txBody>
                  <a:tcPr marL="31570" marR="31570" marT="40094" marB="40094"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000" dirty="0"/>
                        <a:t>Receive and process 5-minute metering data</a:t>
                      </a:r>
                    </a:p>
                  </a:txBody>
                  <a:tcPr marL="31570" marR="31570" marT="40094" marB="40094" anchor="ctr"/>
                </a:tc>
                <a:tc rowSpan="2">
                  <a:txBody>
                    <a:bodyPr/>
                    <a:lstStyle/>
                    <a:p>
                      <a:endParaRPr lang="en-AU" sz="1000" dirty="0"/>
                    </a:p>
                  </a:txBody>
                  <a:tcPr marL="31570" marR="31570" marT="40094" marB="40094" anchor="ctr">
                    <a:solidFill>
                      <a:schemeClr val="tx1"/>
                    </a:solidFill>
                  </a:tcPr>
                </a:tc>
                <a:tc>
                  <a:txBody>
                    <a:bodyPr/>
                    <a:lstStyle/>
                    <a:p>
                      <a:pPr marL="171450" indent="-171450">
                        <a:buFont typeface="Arial" panose="020B0604020202020204" pitchFamily="34" charset="0"/>
                        <a:buChar char="•"/>
                      </a:pPr>
                      <a:r>
                        <a:rPr lang="en-AU" sz="1000" dirty="0">
                          <a:solidFill>
                            <a:schemeClr val="tx1"/>
                          </a:solidFill>
                        </a:rPr>
                        <a:t>6/6 TNSPs reporting ‘On track' to receive 5-min metering data</a:t>
                      </a:r>
                    </a:p>
                    <a:p>
                      <a:pPr marL="171450" indent="-171450">
                        <a:buFont typeface="Arial" panose="020B0604020202020204" pitchFamily="34" charset="0"/>
                        <a:buChar char="•"/>
                      </a:pPr>
                      <a:r>
                        <a:rPr lang="en-AU" sz="1000" dirty="0">
                          <a:solidFill>
                            <a:schemeClr val="tx1"/>
                          </a:solidFill>
                        </a:rPr>
                        <a:t>2/6 have the intention to receive 5-min metering data prior to the Rule commencement date</a:t>
                      </a:r>
                    </a:p>
                  </a:txBody>
                  <a:tcPr marL="31570" marR="31570" marT="40094" marB="40094" anchor="ctr"/>
                </a:tc>
                <a:extLst>
                  <a:ext uri="{0D108BD9-81ED-4DB2-BD59-A6C34878D82A}">
                    <a16:rowId xmlns:a16="http://schemas.microsoft.com/office/drawing/2014/main" val="1757833865"/>
                  </a:ext>
                </a:extLst>
              </a:tr>
              <a:tr h="233135">
                <a:tc vMerge="1">
                  <a:txBody>
                    <a:bodyPr/>
                    <a:lstStyle/>
                    <a:p>
                      <a:pPr algn="ctr"/>
                      <a:endParaRPr lang="en-AU" sz="1000" b="1"/>
                    </a:p>
                  </a:txBody>
                  <a:tcPr marL="36000" marR="36000"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AU" sz="1000" dirty="0"/>
                        <a:t>Provide GS metering and standing data updates </a:t>
                      </a:r>
                    </a:p>
                  </a:txBody>
                  <a:tcPr marL="31570" marR="31570" marT="40094" marB="40094" anchor="ctr"/>
                </a:tc>
                <a:tc vMerge="1">
                  <a:txBody>
                    <a:bodyPr/>
                    <a:lstStyle/>
                    <a:p>
                      <a:endParaRPr lang="en-AU" sz="1050"/>
                    </a:p>
                  </a:txBody>
                  <a:tcPr marL="36000" marR="36000" anchor="ctr">
                    <a:solidFill>
                      <a:schemeClr val="tx1"/>
                    </a:solidFill>
                  </a:tcPr>
                </a:tc>
                <a:tc>
                  <a:txBody>
                    <a:bodyPr/>
                    <a:lstStyle/>
                    <a:p>
                      <a:pPr marL="171450" indent="-171450">
                        <a:buFont typeface="Arial" panose="020B0604020202020204" pitchFamily="34" charset="0"/>
                        <a:buChar char="•"/>
                      </a:pPr>
                      <a:r>
                        <a:rPr lang="en-AU" sz="1000" dirty="0">
                          <a:solidFill>
                            <a:schemeClr val="tx1"/>
                          </a:solidFill>
                        </a:rPr>
                        <a:t>6/6 reporting ‘On track’.  </a:t>
                      </a:r>
                    </a:p>
                  </a:txBody>
                  <a:tcPr marL="31570" marR="31570" marT="40094" marB="40094" anchor="ctr"/>
                </a:tc>
                <a:extLst>
                  <a:ext uri="{0D108BD9-81ED-4DB2-BD59-A6C34878D82A}">
                    <a16:rowId xmlns:a16="http://schemas.microsoft.com/office/drawing/2014/main" val="4185138651"/>
                  </a:ext>
                </a:extLst>
              </a:tr>
              <a:tr h="561320">
                <a:tc rowSpan="3">
                  <a:txBody>
                    <a:bodyPr/>
                    <a:lstStyle/>
                    <a:p>
                      <a:pPr algn="ctr"/>
                      <a:r>
                        <a:rPr lang="en-AU" sz="1000" b="1" dirty="0"/>
                        <a:t>MDP</a:t>
                      </a:r>
                    </a:p>
                  </a:txBody>
                  <a:tcPr marL="31570" marR="31570" marT="40094" marB="40094" anchor="ctr"/>
                </a:tc>
                <a:tc>
                  <a:txBody>
                    <a:bodyPr/>
                    <a:lstStyle/>
                    <a:p>
                      <a:r>
                        <a:rPr lang="en-AU" sz="1000" dirty="0"/>
                        <a:t>Provide 5-minute metering data </a:t>
                      </a:r>
                      <a:r>
                        <a:rPr lang="en-AU" sz="1000" b="1" dirty="0"/>
                        <a:t>T1-3 distribution connected meters, type 7 meters. </a:t>
                      </a:r>
                    </a:p>
                  </a:txBody>
                  <a:tcPr marL="31570" marR="31570" marT="40094" marB="40094" anchor="ctr"/>
                </a:tc>
                <a:tc rowSpan="3">
                  <a:txBody>
                    <a:bodyPr/>
                    <a:lstStyle/>
                    <a:p>
                      <a:endParaRPr lang="en-AU" sz="1000" dirty="0"/>
                    </a:p>
                  </a:txBody>
                  <a:tcPr marL="31570" marR="31570" marT="40094" marB="40094" anchor="ctr">
                    <a:solidFill>
                      <a:schemeClr val="tx1"/>
                    </a:solidFill>
                  </a:tcPr>
                </a:tc>
                <a:tc>
                  <a:txBody>
                    <a:bodyPr/>
                    <a:lstStyle/>
                    <a:p>
                      <a:pPr marL="171450" indent="-171450">
                        <a:buFont typeface="Arial" panose="020B0604020202020204" pitchFamily="34" charset="0"/>
                        <a:buChar char="•"/>
                      </a:pPr>
                      <a:r>
                        <a:rPr lang="en-AU" sz="1000" dirty="0"/>
                        <a:t>16/17 MDPs reporting ‘On track’, representing 100% coverage of Tranche 1 NMIS</a:t>
                      </a:r>
                    </a:p>
                    <a:p>
                      <a:pPr marL="628650" lvl="1" indent="-171450">
                        <a:buFont typeface="Arial" panose="020B0604020202020204" pitchFamily="34" charset="0"/>
                        <a:buChar char="•"/>
                      </a:pPr>
                      <a:r>
                        <a:rPr lang="en-AU" sz="1000" dirty="0">
                          <a:highlight>
                            <a:srgbClr val="FFFF00"/>
                          </a:highlight>
                        </a:rPr>
                        <a:t>1 participant ‘At risk’, recovery plan is in place</a:t>
                      </a:r>
                      <a:r>
                        <a:rPr lang="en-AU" sz="1000" dirty="0"/>
                        <a:t> </a:t>
                      </a:r>
                    </a:p>
                    <a:p>
                      <a:pPr marL="171450" indent="-171450">
                        <a:buFont typeface="Arial" panose="020B0604020202020204" pitchFamily="34" charset="0"/>
                        <a:buChar char="•"/>
                      </a:pPr>
                      <a:r>
                        <a:rPr lang="en-AU" sz="1000" dirty="0"/>
                        <a:t>17/17  MDPs report ‘On track’ for the delivery of 5-min metering data by 1 October, including</a:t>
                      </a:r>
                      <a:r>
                        <a:rPr lang="en-AU" sz="1000" dirty="0">
                          <a:highlight>
                            <a:srgbClr val="FFFF00"/>
                          </a:highlight>
                        </a:rPr>
                        <a:t> 1 MDP flagging “A risk” for delivery of T1-3 customer meters </a:t>
                      </a:r>
                    </a:p>
                  </a:txBody>
                  <a:tcPr marL="31570" marR="31570" marT="40094" marB="40094" anchor="ctr"/>
                </a:tc>
                <a:extLst>
                  <a:ext uri="{0D108BD9-81ED-4DB2-BD59-A6C34878D82A}">
                    <a16:rowId xmlns:a16="http://schemas.microsoft.com/office/drawing/2014/main" val="1053141533"/>
                  </a:ext>
                </a:extLst>
              </a:tr>
              <a:tr h="609838">
                <a:tc vMerge="1">
                  <a:txBody>
                    <a:bodyPr/>
                    <a:lstStyle/>
                    <a:p>
                      <a:pPr algn="ctr"/>
                      <a:endParaRPr lang="en-AU" sz="1000" b="1"/>
                    </a:p>
                  </a:txBody>
                  <a:tcPr marL="36000" marR="36000" anchor="ctr"/>
                </a:tc>
                <a:tc>
                  <a:txBody>
                    <a:bodyPr/>
                    <a:lstStyle/>
                    <a:p>
                      <a:r>
                        <a:rPr lang="en-AU" sz="1000" dirty="0"/>
                        <a:t>Provide type 4, 4A, Vic Ami metering data at 5-minute granularity by 1 December 2022</a:t>
                      </a:r>
                    </a:p>
                  </a:txBody>
                  <a:tcPr marL="31570" marR="31570" marT="40094" marB="40094" anchor="ctr"/>
                </a:tc>
                <a:tc vMerge="1">
                  <a:txBody>
                    <a:bodyPr/>
                    <a:lstStyle/>
                    <a:p>
                      <a:endParaRPr lang="en-AU" sz="1050"/>
                    </a:p>
                  </a:txBody>
                  <a:tcPr marL="36000" marR="36000" anchor="ctr">
                    <a:solidFill>
                      <a:schemeClr val="tx1"/>
                    </a:solidFill>
                  </a:tcPr>
                </a:tc>
                <a:tc>
                  <a:txBody>
                    <a:bodyPr/>
                    <a:lstStyle/>
                    <a:p>
                      <a:pPr marL="171450" indent="-171450">
                        <a:buFont typeface="Arial" panose="020B0604020202020204" pitchFamily="34" charset="0"/>
                        <a:buChar char="•"/>
                      </a:pPr>
                      <a:r>
                        <a:rPr lang="en-AU" sz="1000" dirty="0"/>
                        <a:t>Majority of tranche 2 rollouts scheduled to commence from 3</a:t>
                      </a:r>
                      <a:r>
                        <a:rPr lang="en-AU" sz="1000" baseline="30000" dirty="0"/>
                        <a:t>rd</a:t>
                      </a:r>
                      <a:r>
                        <a:rPr lang="en-AU" sz="1000" dirty="0"/>
                        <a:t> quarter of 2021. </a:t>
                      </a:r>
                    </a:p>
                    <a:p>
                      <a:pPr marL="171450" indent="-171450">
                        <a:buFont typeface="Arial" panose="020B0604020202020204" pitchFamily="34" charset="0"/>
                        <a:buChar char="•"/>
                      </a:pPr>
                      <a:r>
                        <a:rPr lang="en-AU" sz="1000" dirty="0"/>
                        <a:t>100% of MDPs reporting ‘On track’ for interval meter delivery by Rule commencement. </a:t>
                      </a:r>
                    </a:p>
                  </a:txBody>
                  <a:tcPr marL="31570" marR="31570" marT="40094" marB="40094" anchor="ctr"/>
                </a:tc>
                <a:extLst>
                  <a:ext uri="{0D108BD9-81ED-4DB2-BD59-A6C34878D82A}">
                    <a16:rowId xmlns:a16="http://schemas.microsoft.com/office/drawing/2014/main" val="1633647725"/>
                  </a:ext>
                </a:extLst>
              </a:tr>
              <a:tr h="343040">
                <a:tc vMerge="1">
                  <a:txBody>
                    <a:bodyPr/>
                    <a:lstStyle/>
                    <a:p>
                      <a:pPr algn="ctr"/>
                      <a:endParaRPr lang="en-AU" sz="1000" b="1"/>
                    </a:p>
                  </a:txBody>
                  <a:tcPr marL="36000" marR="36000" anchor="ctr"/>
                </a:tc>
                <a:tc>
                  <a:txBody>
                    <a:bodyPr/>
                    <a:lstStyle/>
                    <a:p>
                      <a:r>
                        <a:rPr lang="en-AU" sz="1000" dirty="0"/>
                        <a:t>Provide basic metering data for tier 1 NMIs to AEMO.</a:t>
                      </a:r>
                    </a:p>
                  </a:txBody>
                  <a:tcPr marL="31570" marR="31570" marT="40094" marB="40094" anchor="ctr"/>
                </a:tc>
                <a:tc vMerge="1">
                  <a:txBody>
                    <a:bodyPr/>
                    <a:lstStyle/>
                    <a:p>
                      <a:endParaRPr lang="en-AU" sz="1050"/>
                    </a:p>
                  </a:txBody>
                  <a:tcPr marL="36000" marR="36000" anchor="ctr">
                    <a:solidFill>
                      <a:schemeClr val="tx1"/>
                    </a:solidFill>
                  </a:tcPr>
                </a:tc>
                <a:tc>
                  <a:txBody>
                    <a:bodyPr/>
                    <a:lstStyle/>
                    <a:p>
                      <a:pPr marL="171450" indent="-171450">
                        <a:buFont typeface="Arial" panose="020B0604020202020204" pitchFamily="34" charset="0"/>
                        <a:buChar char="•"/>
                      </a:pPr>
                      <a:r>
                        <a:rPr lang="en-AU" sz="1000" dirty="0"/>
                        <a:t>3 MDPs reporting ‘Completed’, 6 MDPs reporting “On Track” </a:t>
                      </a:r>
                    </a:p>
                    <a:p>
                      <a:pPr marL="171450" indent="-171450">
                        <a:buFont typeface="Arial" panose="020B0604020202020204" pitchFamily="34" charset="0"/>
                        <a:buChar char="•"/>
                      </a:pPr>
                      <a:r>
                        <a:rPr lang="en-AU" sz="1000" dirty="0">
                          <a:highlight>
                            <a:srgbClr val="FFFF00"/>
                          </a:highlight>
                        </a:rPr>
                        <a:t>1 MDP reporting ‘Late’ against the MTP with a plan to commence data delivery prior to 1 Oct</a:t>
                      </a:r>
                    </a:p>
                  </a:txBody>
                  <a:tcPr marL="31570" marR="31570" marT="40094" marB="40094" anchor="ctr"/>
                </a:tc>
                <a:extLst>
                  <a:ext uri="{0D108BD9-81ED-4DB2-BD59-A6C34878D82A}">
                    <a16:rowId xmlns:a16="http://schemas.microsoft.com/office/drawing/2014/main" val="1924814000"/>
                  </a:ext>
                </a:extLst>
              </a:tr>
              <a:tr h="44103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1000" b="1" dirty="0"/>
                        <a:t>MP, MC</a:t>
                      </a:r>
                    </a:p>
                    <a:p>
                      <a:pPr algn="ctr"/>
                      <a:endParaRPr lang="en-AU" sz="1000" b="1" dirty="0"/>
                    </a:p>
                  </a:txBody>
                  <a:tcPr marL="31570" marR="31570" marT="40094" marB="40094" anchor="ctr"/>
                </a:tc>
                <a:tc>
                  <a:txBody>
                    <a:bodyPr/>
                    <a:lstStyle/>
                    <a:p>
                      <a:pPr algn="l"/>
                      <a:r>
                        <a:rPr lang="en-AU" sz="1000" dirty="0"/>
                        <a:t>All T1-3,4* meters are able to produce and store 5-minute data. </a:t>
                      </a:r>
                    </a:p>
                  </a:txBody>
                  <a:tcPr marL="31570" marR="31570" marT="40094" marB="40094" anchor="ctr"/>
                </a:tc>
                <a:tc>
                  <a:txBody>
                    <a:bodyPr/>
                    <a:lstStyle/>
                    <a:p>
                      <a:pPr algn="ctr"/>
                      <a:endParaRPr lang="en-AU" sz="1000" dirty="0">
                        <a:highlight>
                          <a:srgbClr val="FFFF00"/>
                        </a:highlight>
                      </a:endParaRPr>
                    </a:p>
                  </a:txBody>
                  <a:tcPr marL="31570" marR="31570" marT="40094" marB="40094" anchor="ctr">
                    <a:solidFill>
                      <a:schemeClr val="tx1"/>
                    </a:solidFill>
                  </a:tcPr>
                </a:tc>
                <a:tc>
                  <a:txBody>
                    <a:bodyPr/>
                    <a:lstStyle/>
                    <a:p>
                      <a:pPr marL="171450" indent="-171450">
                        <a:buFont typeface="Arial" panose="020B0604020202020204" pitchFamily="34" charset="0"/>
                        <a:buChar char="•"/>
                      </a:pPr>
                      <a:r>
                        <a:rPr lang="en-AU" sz="1000" dirty="0"/>
                        <a:t>18 /19 MPs representing tranche 1 meters reporting ‘On track’ </a:t>
                      </a:r>
                    </a:p>
                    <a:p>
                      <a:pPr marL="171450" indent="-171450">
                        <a:buFont typeface="Arial" panose="020B0604020202020204" pitchFamily="34" charset="0"/>
                        <a:buChar char="•"/>
                      </a:pPr>
                      <a:r>
                        <a:rPr lang="en-AU" sz="1000" dirty="0">
                          <a:highlight>
                            <a:srgbClr val="FFFF00"/>
                          </a:highlight>
                        </a:rPr>
                        <a:t>1 reporting ‘Late’ with a stated remediation plan</a:t>
                      </a:r>
                    </a:p>
                    <a:p>
                      <a:pPr marL="171450" indent="-171450">
                        <a:buFont typeface="Arial" panose="020B0604020202020204" pitchFamily="34" charset="0"/>
                        <a:buChar char="•"/>
                      </a:pPr>
                      <a:endParaRPr lang="en-AU" sz="1000" dirty="0">
                        <a:highlight>
                          <a:srgbClr val="FFFF00"/>
                        </a:highlight>
                      </a:endParaRPr>
                    </a:p>
                  </a:txBody>
                  <a:tcPr marL="31570" marR="31570" marT="40094" marB="40094" anchor="ctr"/>
                </a:tc>
                <a:extLst>
                  <a:ext uri="{0D108BD9-81ED-4DB2-BD59-A6C34878D82A}">
                    <a16:rowId xmlns:a16="http://schemas.microsoft.com/office/drawing/2014/main" val="413364890"/>
                  </a:ext>
                </a:extLst>
              </a:tr>
              <a:tr h="396278">
                <a:tc>
                  <a:txBody>
                    <a:bodyPr/>
                    <a:lstStyle/>
                    <a:p>
                      <a:pPr algn="ctr"/>
                      <a:r>
                        <a:rPr lang="en-AU" sz="1000" b="1" dirty="0"/>
                        <a:t>Summary</a:t>
                      </a:r>
                    </a:p>
                  </a:txBody>
                  <a:tcPr marL="31570" marR="31570" marT="40094" marB="40094" anchor="ctr"/>
                </a:tc>
                <a:tc>
                  <a:txBody>
                    <a:bodyPr/>
                    <a:lstStyle/>
                    <a:p>
                      <a:pPr algn="ctr"/>
                      <a:r>
                        <a:rPr lang="en-AU" sz="1000" dirty="0"/>
                        <a:t>-</a:t>
                      </a:r>
                    </a:p>
                    <a:p>
                      <a:pPr algn="ctr"/>
                      <a:endParaRPr lang="en-AU" sz="1000" dirty="0"/>
                    </a:p>
                    <a:p>
                      <a:pPr algn="ctr"/>
                      <a:endParaRPr lang="en-AU" sz="1000" dirty="0"/>
                    </a:p>
                  </a:txBody>
                  <a:tcPr marL="31570" marR="31570" marT="40094" marB="40094" anchor="ctr"/>
                </a:tc>
                <a:tc>
                  <a:txBody>
                    <a:bodyPr/>
                    <a:lstStyle/>
                    <a:p>
                      <a:pPr algn="ctr"/>
                      <a:r>
                        <a:rPr lang="en-AU" sz="1000" dirty="0"/>
                        <a:t>-</a:t>
                      </a:r>
                    </a:p>
                  </a:txBody>
                  <a:tcPr marL="31570" marR="31570" marT="40094" marB="40094" anchor="ctr">
                    <a:solidFill>
                      <a:srgbClr val="D8D9DE"/>
                    </a:solidFill>
                  </a:tcPr>
                </a:tc>
                <a:tc>
                  <a:txBody>
                    <a:bodyPr/>
                    <a:lstStyle/>
                    <a:p>
                      <a:r>
                        <a:rPr lang="en-AU" sz="1000" dirty="0"/>
                        <a:t>Overall summary “on track” , no systemic issues identified, individual exceptions noted</a:t>
                      </a:r>
                    </a:p>
                  </a:txBody>
                  <a:tcPr marL="31570" marR="31570" marT="40094" marB="40094" anchor="ctr"/>
                </a:tc>
                <a:extLst>
                  <a:ext uri="{0D108BD9-81ED-4DB2-BD59-A6C34878D82A}">
                    <a16:rowId xmlns:a16="http://schemas.microsoft.com/office/drawing/2014/main" val="3615317680"/>
                  </a:ext>
                </a:extLst>
              </a:tr>
            </a:tbl>
          </a:graphicData>
        </a:graphic>
      </p:graphicFrame>
      <p:sp>
        <p:nvSpPr>
          <p:cNvPr id="13" name="TextBox 12">
            <a:extLst>
              <a:ext uri="{FF2B5EF4-FFF2-40B4-BE49-F238E27FC236}">
                <a16:creationId xmlns:a16="http://schemas.microsoft.com/office/drawing/2014/main" id="{61115B58-5F85-4F98-A868-2F234E7CC768}"/>
              </a:ext>
            </a:extLst>
          </p:cNvPr>
          <p:cNvSpPr txBox="1"/>
          <p:nvPr/>
        </p:nvSpPr>
        <p:spPr>
          <a:xfrm>
            <a:off x="9117685" y="7100780"/>
            <a:ext cx="1746077" cy="269934"/>
          </a:xfrm>
          <a:prstGeom prst="rect">
            <a:avLst/>
          </a:prstGeom>
          <a:noFill/>
        </p:spPr>
        <p:txBody>
          <a:bodyPr wrap="square" lIns="80189" tIns="40094" rIns="80189" bIns="40094" rtlCol="0" anchor="t">
            <a:spAutoFit/>
          </a:bodyPr>
          <a:lstStyle/>
          <a:p>
            <a:r>
              <a:rPr lang="en-AU" sz="1228" dirty="0"/>
              <a:t>*** As At 22 Feb 2021</a:t>
            </a:r>
          </a:p>
        </p:txBody>
      </p:sp>
      <p:grpSp>
        <p:nvGrpSpPr>
          <p:cNvPr id="5" name="Group 4">
            <a:extLst>
              <a:ext uri="{FF2B5EF4-FFF2-40B4-BE49-F238E27FC236}">
                <a16:creationId xmlns:a16="http://schemas.microsoft.com/office/drawing/2014/main" id="{2ACFC667-7033-465F-A25F-15F7F513A4A8}"/>
              </a:ext>
            </a:extLst>
          </p:cNvPr>
          <p:cNvGrpSpPr/>
          <p:nvPr/>
        </p:nvGrpSpPr>
        <p:grpSpPr>
          <a:xfrm>
            <a:off x="4399375" y="2131603"/>
            <a:ext cx="526397" cy="5101527"/>
            <a:chOff x="4389328" y="2246982"/>
            <a:chExt cx="526397" cy="5101527"/>
          </a:xfrm>
        </p:grpSpPr>
        <p:sp>
          <p:nvSpPr>
            <p:cNvPr id="23" name="Flowchart: Connector 22">
              <a:extLst>
                <a:ext uri="{FF2B5EF4-FFF2-40B4-BE49-F238E27FC236}">
                  <a16:creationId xmlns:a16="http://schemas.microsoft.com/office/drawing/2014/main" id="{8B219651-3E32-4CA7-A61E-4506A95194D6}"/>
                </a:ext>
              </a:extLst>
            </p:cNvPr>
            <p:cNvSpPr/>
            <p:nvPr/>
          </p:nvSpPr>
          <p:spPr>
            <a:xfrm>
              <a:off x="4389328" y="2246982"/>
              <a:ext cx="506903" cy="50690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rIns="31570" rtlCol="0" anchor="ctr"/>
            <a:lstStyle/>
            <a:p>
              <a:pPr algn="ctr" defTabSz="801929">
                <a:defRPr/>
              </a:pPr>
              <a:r>
                <a:rPr lang="en-AU" sz="1000" dirty="0">
                  <a:solidFill>
                    <a:srgbClr val="FFFFFF"/>
                  </a:solidFill>
                  <a:latin typeface="Segoe UI Semilight"/>
                </a:rPr>
                <a:t>On track</a:t>
              </a:r>
            </a:p>
          </p:txBody>
        </p:sp>
        <p:sp>
          <p:nvSpPr>
            <p:cNvPr id="27" name="Flowchart: Connector 26">
              <a:extLst>
                <a:ext uri="{FF2B5EF4-FFF2-40B4-BE49-F238E27FC236}">
                  <a16:creationId xmlns:a16="http://schemas.microsoft.com/office/drawing/2014/main" id="{452B3BBF-2847-479C-8155-6B43D3B8422E}"/>
                </a:ext>
              </a:extLst>
            </p:cNvPr>
            <p:cNvSpPr/>
            <p:nvPr/>
          </p:nvSpPr>
          <p:spPr>
            <a:xfrm>
              <a:off x="4408822" y="4020230"/>
              <a:ext cx="506903" cy="50690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rIns="31570" rtlCol="0" anchor="ctr"/>
            <a:lstStyle/>
            <a:p>
              <a:pPr algn="ctr" defTabSz="801929">
                <a:defRPr/>
              </a:pPr>
              <a:r>
                <a:rPr lang="en-AU" sz="1000" dirty="0">
                  <a:solidFill>
                    <a:srgbClr val="FFFFFF"/>
                  </a:solidFill>
                  <a:latin typeface="Segoe UI Semilight"/>
                </a:rPr>
                <a:t>On track</a:t>
              </a:r>
            </a:p>
          </p:txBody>
        </p:sp>
        <p:sp>
          <p:nvSpPr>
            <p:cNvPr id="28" name="Flowchart: Connector 27">
              <a:extLst>
                <a:ext uri="{FF2B5EF4-FFF2-40B4-BE49-F238E27FC236}">
                  <a16:creationId xmlns:a16="http://schemas.microsoft.com/office/drawing/2014/main" id="{AB3D8BE6-DB0D-4F1C-A0F5-91D54FB936A9}"/>
                </a:ext>
              </a:extLst>
            </p:cNvPr>
            <p:cNvSpPr/>
            <p:nvPr/>
          </p:nvSpPr>
          <p:spPr>
            <a:xfrm>
              <a:off x="4395666" y="5240573"/>
              <a:ext cx="506903" cy="50690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rIns="31570" rtlCol="0" anchor="ctr"/>
            <a:lstStyle/>
            <a:p>
              <a:pPr algn="ctr" defTabSz="801929">
                <a:defRPr/>
              </a:pPr>
              <a:r>
                <a:rPr lang="en-AU" sz="1000" dirty="0">
                  <a:solidFill>
                    <a:srgbClr val="FFFFFF"/>
                  </a:solidFill>
                  <a:latin typeface="Segoe UI Semilight"/>
                </a:rPr>
                <a:t>On track</a:t>
              </a:r>
            </a:p>
          </p:txBody>
        </p:sp>
        <p:sp>
          <p:nvSpPr>
            <p:cNvPr id="29" name="Flowchart: Connector 28">
              <a:extLst>
                <a:ext uri="{FF2B5EF4-FFF2-40B4-BE49-F238E27FC236}">
                  <a16:creationId xmlns:a16="http://schemas.microsoft.com/office/drawing/2014/main" id="{06AFC3B4-B79D-41E0-B10B-60B74D5FEE9C}"/>
                </a:ext>
              </a:extLst>
            </p:cNvPr>
            <p:cNvSpPr/>
            <p:nvPr/>
          </p:nvSpPr>
          <p:spPr>
            <a:xfrm>
              <a:off x="4402244" y="6307302"/>
              <a:ext cx="506903" cy="50690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rIns="31570" rtlCol="0" anchor="ctr"/>
            <a:lstStyle/>
            <a:p>
              <a:pPr algn="ctr" defTabSz="801929">
                <a:defRPr/>
              </a:pPr>
              <a:r>
                <a:rPr lang="en-AU" sz="1000" dirty="0">
                  <a:solidFill>
                    <a:srgbClr val="FFFFFF"/>
                  </a:solidFill>
                  <a:latin typeface="Segoe UI Semilight"/>
                </a:rPr>
                <a:t>On track</a:t>
              </a:r>
            </a:p>
          </p:txBody>
        </p:sp>
        <p:sp>
          <p:nvSpPr>
            <p:cNvPr id="30" name="Flowchart: Connector 29">
              <a:extLst>
                <a:ext uri="{FF2B5EF4-FFF2-40B4-BE49-F238E27FC236}">
                  <a16:creationId xmlns:a16="http://schemas.microsoft.com/office/drawing/2014/main" id="{6D903ECF-4836-4051-9BA8-F92ACBC5B104}"/>
                </a:ext>
              </a:extLst>
            </p:cNvPr>
            <p:cNvSpPr/>
            <p:nvPr/>
          </p:nvSpPr>
          <p:spPr>
            <a:xfrm>
              <a:off x="4395666" y="6841606"/>
              <a:ext cx="506903" cy="50690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rIns="31570" rtlCol="0" anchor="ctr"/>
            <a:lstStyle/>
            <a:p>
              <a:pPr lvl="0" algn="ctr">
                <a:defRPr/>
              </a:pPr>
              <a:r>
                <a:rPr lang="en-AU" sz="1000" dirty="0">
                  <a:solidFill>
                    <a:srgbClr val="FFFFFF"/>
                  </a:solidFill>
                  <a:latin typeface="Segoe UI Semilight"/>
                </a:rPr>
                <a:t>On </a:t>
              </a:r>
              <a:r>
                <a:rPr lang="en-AU" sz="1000" dirty="0">
                  <a:solidFill>
                    <a:srgbClr val="FFFFFF"/>
                  </a:solidFill>
                </a:rPr>
                <a:t>track</a:t>
              </a:r>
              <a:endParaRPr lang="en-AU" sz="1000" dirty="0">
                <a:solidFill>
                  <a:srgbClr val="FFFFFF"/>
                </a:solidFill>
                <a:latin typeface="Segoe UI Semilight"/>
              </a:endParaRPr>
            </a:p>
          </p:txBody>
        </p:sp>
        <p:sp>
          <p:nvSpPr>
            <p:cNvPr id="14" name="Flowchart: Connector 13">
              <a:extLst>
                <a:ext uri="{FF2B5EF4-FFF2-40B4-BE49-F238E27FC236}">
                  <a16:creationId xmlns:a16="http://schemas.microsoft.com/office/drawing/2014/main" id="{4A04CE51-0098-4F86-B377-75BFE768C28D}"/>
                </a:ext>
              </a:extLst>
            </p:cNvPr>
            <p:cNvSpPr/>
            <p:nvPr/>
          </p:nvSpPr>
          <p:spPr>
            <a:xfrm>
              <a:off x="4389328" y="3154219"/>
              <a:ext cx="506903" cy="50690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rIns="31570" rtlCol="0" anchor="ctr"/>
            <a:lstStyle/>
            <a:p>
              <a:pPr algn="ctr" defTabSz="801929">
                <a:defRPr/>
              </a:pPr>
              <a:r>
                <a:rPr lang="en-AU" sz="1000" dirty="0">
                  <a:solidFill>
                    <a:srgbClr val="FFFFFF"/>
                  </a:solidFill>
                  <a:latin typeface="Segoe UI Semilight"/>
                </a:rPr>
                <a:t>On track</a:t>
              </a:r>
            </a:p>
          </p:txBody>
        </p:sp>
      </p:grpSp>
    </p:spTree>
    <p:extLst>
      <p:ext uri="{BB962C8B-B14F-4D97-AF65-F5344CB8AC3E}">
        <p14:creationId xmlns:p14="http://schemas.microsoft.com/office/powerpoint/2010/main" val="132223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Readiness report summary</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06546" y="1611683"/>
            <a:ext cx="10255425" cy="5479713"/>
          </a:xfrm>
        </p:spPr>
        <p:txBody>
          <a:bodyPr vert="horz" lIns="91440" tIns="45720" rIns="91440" bIns="45720" rtlCol="0" anchor="t">
            <a:normAutofit fontScale="77500" lnSpcReduction="20000"/>
          </a:bodyPr>
          <a:lstStyle/>
          <a:p>
            <a:pPr marL="200025" lvl="0" indent="-200025">
              <a:lnSpc>
                <a:spcPct val="110000"/>
              </a:lnSpc>
            </a:pPr>
            <a:r>
              <a:rPr lang="en-AU" sz="2800" dirty="0"/>
              <a:t>Reporting against MTP Dates</a:t>
            </a:r>
            <a:endParaRPr lang="en-US" dirty="0"/>
          </a:p>
          <a:p>
            <a:pPr marL="601345" lvl="1" indent="-200025">
              <a:lnSpc>
                <a:spcPct val="110000"/>
              </a:lnSpc>
            </a:pPr>
            <a:r>
              <a:rPr lang="en-AU" sz="2449" dirty="0"/>
              <a:t>Participants are to report status and progress against transition end dates, not Rule dates</a:t>
            </a:r>
            <a:endParaRPr lang="en-AU" sz="2449" dirty="0">
              <a:cs typeface="Segoe UI Semilight"/>
            </a:endParaRPr>
          </a:p>
          <a:p>
            <a:pPr marL="1002030" lvl="2" indent="-200025">
              <a:lnSpc>
                <a:spcPct val="110000"/>
              </a:lnSpc>
            </a:pPr>
            <a:r>
              <a:rPr lang="en-AU" sz="2098" dirty="0"/>
              <a:t>If a MTP transition end date cannot/will not be met, a remediation plan must be provided</a:t>
            </a:r>
            <a:endParaRPr lang="en-AU" sz="2098" dirty="0">
              <a:cs typeface="Segoe UI Semilight"/>
            </a:endParaRPr>
          </a:p>
          <a:p>
            <a:pPr marL="200025" indent="-200025">
              <a:lnSpc>
                <a:spcPct val="110000"/>
              </a:lnSpc>
            </a:pPr>
            <a:r>
              <a:rPr lang="en-AU" sz="2800" dirty="0"/>
              <a:t>Approach to reporting MTP activities as ‘Late’ or ‘At Risk’ </a:t>
            </a:r>
            <a:endParaRPr lang="en-AU" sz="2800" dirty="0">
              <a:cs typeface="Segoe UI Semilight"/>
            </a:endParaRPr>
          </a:p>
          <a:p>
            <a:pPr marL="601345" lvl="1" indent="-200025">
              <a:lnSpc>
                <a:spcPct val="110000"/>
              </a:lnSpc>
            </a:pPr>
            <a:r>
              <a:rPr lang="en-AU" sz="2400" dirty="0"/>
              <a:t>Activities to be reported as ‘Late’ only where:</a:t>
            </a:r>
            <a:endParaRPr lang="en-AU" sz="2400" dirty="0">
              <a:cs typeface="Segoe UI Semilight"/>
            </a:endParaRPr>
          </a:p>
          <a:p>
            <a:pPr marL="1002030" lvl="2" indent="-200025">
              <a:lnSpc>
                <a:spcPct val="110000"/>
              </a:lnSpc>
              <a:spcBef>
                <a:spcPts val="438"/>
              </a:spcBef>
            </a:pPr>
            <a:r>
              <a:rPr lang="en-AU" sz="2050" dirty="0">
                <a:cs typeface="Segoe UI Semilight"/>
              </a:rPr>
              <a:t>The MTP transition end date has </a:t>
            </a:r>
            <a:r>
              <a:rPr lang="en-AU" sz="2050" dirty="0">
                <a:solidFill>
                  <a:srgbClr val="FF0000"/>
                </a:solidFill>
                <a:cs typeface="Segoe UI Semilight"/>
              </a:rPr>
              <a:t>passed</a:t>
            </a:r>
            <a:r>
              <a:rPr lang="en-AU" sz="2050" dirty="0">
                <a:cs typeface="Segoe UI Semilight"/>
              </a:rPr>
              <a:t>, and the activity has </a:t>
            </a:r>
            <a:r>
              <a:rPr lang="en-AU" sz="2050" dirty="0">
                <a:solidFill>
                  <a:srgbClr val="FF0000"/>
                </a:solidFill>
                <a:cs typeface="Segoe UI Semilight"/>
              </a:rPr>
              <a:t>not</a:t>
            </a:r>
            <a:r>
              <a:rPr lang="en-AU" sz="2050" dirty="0">
                <a:cs typeface="Segoe UI Semilight"/>
              </a:rPr>
              <a:t> been completed</a:t>
            </a:r>
          </a:p>
          <a:p>
            <a:pPr marL="1002030" lvl="2" indent="-200025">
              <a:lnSpc>
                <a:spcPct val="110000"/>
              </a:lnSpc>
              <a:spcBef>
                <a:spcPts val="438"/>
              </a:spcBef>
            </a:pPr>
            <a:r>
              <a:rPr lang="en-AU" sz="2050" dirty="0">
                <a:cs typeface="Segoe UI Semilight"/>
              </a:rPr>
              <a:t>The MTP activity will </a:t>
            </a:r>
            <a:r>
              <a:rPr lang="en-AU" sz="2050" dirty="0">
                <a:solidFill>
                  <a:srgbClr val="FF0000"/>
                </a:solidFill>
                <a:cs typeface="Segoe UI Semilight"/>
              </a:rPr>
              <a:t>not</a:t>
            </a:r>
            <a:r>
              <a:rPr lang="en-AU" sz="2050" dirty="0">
                <a:cs typeface="Segoe UI Semilight"/>
              </a:rPr>
              <a:t> be completed by the MTP transition end date </a:t>
            </a:r>
            <a:r>
              <a:rPr lang="en-AU" sz="2050" dirty="0">
                <a:solidFill>
                  <a:srgbClr val="FF0000"/>
                </a:solidFill>
                <a:cs typeface="Segoe UI Semilight"/>
              </a:rPr>
              <a:t>even with remediation</a:t>
            </a:r>
            <a:endParaRPr lang="en-AU" sz="2050" dirty="0">
              <a:solidFill>
                <a:srgbClr val="FF0000"/>
              </a:solidFill>
            </a:endParaRPr>
          </a:p>
          <a:p>
            <a:pPr marL="1402994" lvl="3" indent="-200025">
              <a:lnSpc>
                <a:spcPct val="110000"/>
              </a:lnSpc>
              <a:spcBef>
                <a:spcPts val="438"/>
              </a:spcBef>
            </a:pPr>
            <a:r>
              <a:rPr lang="en-AU" sz="1875" dirty="0">
                <a:cs typeface="Segoe UI Semilight"/>
              </a:rPr>
              <a:t>The remediation plan is to be provided with the readiness survey, including expected completion date</a:t>
            </a:r>
            <a:endParaRPr lang="en-AU" sz="1875" dirty="0"/>
          </a:p>
          <a:p>
            <a:pPr marL="1402994" lvl="3" indent="-200025">
              <a:lnSpc>
                <a:spcPct val="110000"/>
              </a:lnSpc>
              <a:spcBef>
                <a:spcPts val="438"/>
              </a:spcBef>
            </a:pPr>
            <a:r>
              <a:rPr lang="en-AU" sz="1875" dirty="0">
                <a:solidFill>
                  <a:srgbClr val="FF0000"/>
                </a:solidFill>
                <a:cs typeface="Segoe UI Semilight"/>
              </a:rPr>
              <a:t>NB</a:t>
            </a:r>
            <a:r>
              <a:rPr lang="en-AU" sz="1875" dirty="0">
                <a:cs typeface="Segoe UI Semilight"/>
              </a:rPr>
              <a:t> A ‘Late’ status is to be based on the MTP transition end dates, </a:t>
            </a:r>
            <a:r>
              <a:rPr lang="en-AU" sz="1875" dirty="0">
                <a:solidFill>
                  <a:srgbClr val="FF0000"/>
                </a:solidFill>
                <a:cs typeface="Segoe UI Semilight"/>
              </a:rPr>
              <a:t>not</a:t>
            </a:r>
            <a:r>
              <a:rPr lang="en-AU" sz="1875" dirty="0">
                <a:cs typeface="Segoe UI Semilight"/>
              </a:rPr>
              <a:t> on a Participant’s internal program dates</a:t>
            </a:r>
            <a:endParaRPr lang="en-AU" sz="1875" dirty="0"/>
          </a:p>
          <a:p>
            <a:pPr marL="601345" lvl="1" indent="-200025">
              <a:lnSpc>
                <a:spcPct val="110000"/>
              </a:lnSpc>
              <a:spcBef>
                <a:spcPts val="438"/>
              </a:spcBef>
            </a:pPr>
            <a:r>
              <a:rPr lang="en-AU" sz="2400" dirty="0">
                <a:cs typeface="Segoe UI Semilight"/>
              </a:rPr>
              <a:t>Activities to be reported ‘At Risk’ only where:</a:t>
            </a:r>
          </a:p>
          <a:p>
            <a:pPr marL="1002030" lvl="2" indent="-200025">
              <a:lnSpc>
                <a:spcPct val="110000"/>
              </a:lnSpc>
              <a:spcBef>
                <a:spcPts val="438"/>
              </a:spcBef>
            </a:pPr>
            <a:r>
              <a:rPr lang="en-AU" sz="2050" dirty="0">
                <a:cs typeface="Segoe UI Semilight"/>
              </a:rPr>
              <a:t>A Participant’s progress towards a MTP transition end date indicates that the completion date </a:t>
            </a:r>
            <a:r>
              <a:rPr lang="en-AU" sz="2050" dirty="0">
                <a:solidFill>
                  <a:srgbClr val="FF0000"/>
                </a:solidFill>
                <a:cs typeface="Segoe UI Semilight"/>
              </a:rPr>
              <a:t>may</a:t>
            </a:r>
            <a:r>
              <a:rPr lang="en-AU" sz="2050" dirty="0">
                <a:cs typeface="Segoe UI Semilight"/>
              </a:rPr>
              <a:t> not be met</a:t>
            </a:r>
          </a:p>
          <a:p>
            <a:pPr marL="1402994" lvl="3" indent="-200025">
              <a:lnSpc>
                <a:spcPct val="110000"/>
              </a:lnSpc>
              <a:spcBef>
                <a:spcPts val="438"/>
              </a:spcBef>
            </a:pPr>
            <a:r>
              <a:rPr lang="en-AU" sz="1875" dirty="0">
                <a:cs typeface="Segoe UI Semilight"/>
              </a:rPr>
              <a:t>The remediation plan is to be provided with the readiness survey, including expected completion date</a:t>
            </a:r>
            <a:endParaRPr lang="en-AU" sz="1875" dirty="0"/>
          </a:p>
          <a:p>
            <a:pPr marL="200025" indent="-200025">
              <a:lnSpc>
                <a:spcPct val="110000"/>
              </a:lnSpc>
            </a:pPr>
            <a:r>
              <a:rPr lang="en-AU" sz="2800" dirty="0"/>
              <a:t>Impact Assessments</a:t>
            </a:r>
            <a:endParaRPr lang="en-AU" sz="2800" dirty="0">
              <a:cs typeface="Segoe UI Semilight"/>
            </a:endParaRPr>
          </a:p>
          <a:p>
            <a:pPr marL="601345" lvl="1" indent="-200025">
              <a:lnSpc>
                <a:spcPct val="110000"/>
              </a:lnSpc>
              <a:spcBef>
                <a:spcPts val="438"/>
              </a:spcBef>
            </a:pPr>
            <a:r>
              <a:rPr lang="en-AU" sz="2450" dirty="0">
                <a:cs typeface="Segoe UI Semilight"/>
              </a:rPr>
              <a:t>For activities that are ‘Late’, industry impact assessments may be required</a:t>
            </a:r>
          </a:p>
          <a:p>
            <a:pPr marL="1002309" lvl="2" indent="-200025">
              <a:lnSpc>
                <a:spcPct val="110000"/>
              </a:lnSpc>
              <a:spcBef>
                <a:spcPts val="438"/>
              </a:spcBef>
            </a:pPr>
            <a:r>
              <a:rPr lang="en-AU" sz="2099" dirty="0">
                <a:cs typeface="Segoe UI Semilight"/>
              </a:rPr>
              <a:t>Note, this is not being requested for compliance purposes but instead to enable other participants to assess potential impacts on their own programs and preparations</a:t>
            </a: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11</a:t>
            </a:fld>
            <a:endParaRPr lang="en-AU" dirty="0"/>
          </a:p>
        </p:txBody>
      </p:sp>
    </p:spTree>
    <p:extLst>
      <p:ext uri="{BB962C8B-B14F-4D97-AF65-F5344CB8AC3E}">
        <p14:creationId xmlns:p14="http://schemas.microsoft.com/office/powerpoint/2010/main" val="1606812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21461-2AA1-47F9-8A76-02A8BFFF72D4}"/>
              </a:ext>
            </a:extLst>
          </p:cNvPr>
          <p:cNvSpPr>
            <a:spLocks noGrp="1"/>
          </p:cNvSpPr>
          <p:nvPr>
            <p:ph type="title"/>
          </p:nvPr>
        </p:nvSpPr>
        <p:spPr/>
        <p:txBody>
          <a:bodyPr/>
          <a:lstStyle/>
          <a:p>
            <a:r>
              <a:rPr lang="en-AU" dirty="0"/>
              <a:t>Notes (1/8)</a:t>
            </a:r>
          </a:p>
        </p:txBody>
      </p:sp>
      <p:sp>
        <p:nvSpPr>
          <p:cNvPr id="3" name="Content Placeholder 2">
            <a:extLst>
              <a:ext uri="{FF2B5EF4-FFF2-40B4-BE49-F238E27FC236}">
                <a16:creationId xmlns:a16="http://schemas.microsoft.com/office/drawing/2014/main" id="{DA1B34A1-E6B5-4956-93FA-B7B356B4672B}"/>
              </a:ext>
            </a:extLst>
          </p:cNvPr>
          <p:cNvSpPr>
            <a:spLocks noGrp="1"/>
          </p:cNvSpPr>
          <p:nvPr>
            <p:ph idx="1"/>
          </p:nvPr>
        </p:nvSpPr>
        <p:spPr/>
        <p:txBody>
          <a:bodyPr>
            <a:normAutofit/>
          </a:bodyPr>
          <a:lstStyle/>
          <a:p>
            <a:r>
              <a:rPr lang="en-AU" sz="1700" dirty="0"/>
              <a:t>AEMO presented an overview of the results from the sixth round of readiness reporting.</a:t>
            </a:r>
          </a:p>
          <a:p>
            <a:endParaRPr lang="en-AU" sz="1700" dirty="0"/>
          </a:p>
          <a:p>
            <a:r>
              <a:rPr lang="en-AU" sz="1700" dirty="0"/>
              <a:t>In response to a participant queries, AEMO noted that:</a:t>
            </a:r>
          </a:p>
          <a:p>
            <a:endParaRPr lang="en-AU" sz="1700" dirty="0"/>
          </a:p>
          <a:p>
            <a:pPr lvl="1"/>
            <a:r>
              <a:rPr lang="en-AU" sz="1700" dirty="0"/>
              <a:t>It is following up with participants that are not reporting on track to assess potential Readiness risks/impacts. Any outcomes will be reported back to Industry in the next readiness report. </a:t>
            </a:r>
          </a:p>
          <a:p>
            <a:pPr lvl="2"/>
            <a:r>
              <a:rPr lang="en-AU" sz="1349" dirty="0"/>
              <a:t>AEMO will work with the individual participant and escalate if any further remediation is required.</a:t>
            </a:r>
          </a:p>
          <a:p>
            <a:pPr lvl="1"/>
            <a:endParaRPr lang="en-AU" sz="1700" dirty="0"/>
          </a:p>
          <a:p>
            <a:pPr lvl="1"/>
            <a:r>
              <a:rPr lang="en-AU" sz="1700" dirty="0"/>
              <a:t>Some participants have informed AEMO that it will likely not complete MTP activities by the MTP transition end date, but expect to have these activities completed prior to 5MS rule commencement on 1 October 2021</a:t>
            </a:r>
          </a:p>
          <a:p>
            <a:pPr lvl="1"/>
            <a:endParaRPr lang="en-AU" sz="1700" dirty="0">
              <a:highlight>
                <a:srgbClr val="FFFF00"/>
              </a:highlight>
            </a:endParaRPr>
          </a:p>
        </p:txBody>
      </p:sp>
      <p:sp>
        <p:nvSpPr>
          <p:cNvPr id="4" name="Slide Number Placeholder 3">
            <a:extLst>
              <a:ext uri="{FF2B5EF4-FFF2-40B4-BE49-F238E27FC236}">
                <a16:creationId xmlns:a16="http://schemas.microsoft.com/office/drawing/2014/main" id="{C31F8E1B-AA27-4704-A002-B9A648826450}"/>
              </a:ext>
            </a:extLst>
          </p:cNvPr>
          <p:cNvSpPr>
            <a:spLocks noGrp="1"/>
          </p:cNvSpPr>
          <p:nvPr>
            <p:ph type="sldNum" sz="quarter" idx="12"/>
          </p:nvPr>
        </p:nvSpPr>
        <p:spPr/>
        <p:txBody>
          <a:bodyPr/>
          <a:lstStyle/>
          <a:p>
            <a:fld id="{4EC81F68-4976-451A-B2E9-79BCBD2F70CC}" type="slidenum">
              <a:rPr lang="en-AU" smtClean="0"/>
              <a:t>12</a:t>
            </a:fld>
            <a:endParaRPr lang="en-AU" dirty="0"/>
          </a:p>
        </p:txBody>
      </p:sp>
    </p:spTree>
    <p:extLst>
      <p:ext uri="{BB962C8B-B14F-4D97-AF65-F5344CB8AC3E}">
        <p14:creationId xmlns:p14="http://schemas.microsoft.com/office/powerpoint/2010/main" val="3694342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Rollout plans overview </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13</a:t>
            </a:fld>
            <a:endParaRPr lang="en-AU" dirty="0"/>
          </a:p>
        </p:txBody>
      </p:sp>
    </p:spTree>
    <p:extLst>
      <p:ext uri="{BB962C8B-B14F-4D97-AF65-F5344CB8AC3E}">
        <p14:creationId xmlns:p14="http://schemas.microsoft.com/office/powerpoint/2010/main" val="91711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Roll-out plans overview</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06546" y="1611683"/>
            <a:ext cx="10255425" cy="5479713"/>
          </a:xfrm>
        </p:spPr>
        <p:txBody>
          <a:bodyPr vert="horz" lIns="91440" tIns="45720" rIns="91440" bIns="45720" rtlCol="0" anchor="t">
            <a:normAutofit/>
          </a:bodyPr>
          <a:lstStyle/>
          <a:p>
            <a:pPr marL="200025" indent="-200025"/>
            <a:r>
              <a:rPr lang="en-AU" sz="2150" dirty="0"/>
              <a:t>Objective</a:t>
            </a:r>
          </a:p>
          <a:p>
            <a:pPr marL="600710" lvl="1" indent="-200025"/>
            <a:r>
              <a:rPr lang="en-AU" sz="1449" dirty="0">
                <a:cs typeface="Segoe UI Semilight"/>
              </a:rPr>
              <a:t>Rollout plans are to be provided to AEMO to assist in confirming:</a:t>
            </a:r>
          </a:p>
          <a:p>
            <a:pPr marL="1001395" lvl="2" indent="-200025"/>
            <a:r>
              <a:rPr lang="en-AU" sz="1050" dirty="0">
                <a:cs typeface="Segoe UI Semilight"/>
              </a:rPr>
              <a:t>Tranche 1 meters becoming 5min capable (MTP by 31 July 2021 and Rule by 1 Oct 2021)</a:t>
            </a:r>
          </a:p>
          <a:p>
            <a:pPr marL="1001395" lvl="2" indent="-200025"/>
            <a:r>
              <a:rPr lang="en-AU" sz="1098" dirty="0">
                <a:cs typeface="Segoe UI Semilight"/>
              </a:rPr>
              <a:t>Tranche 2 meters delivering 5min metering data (MTP by 30 Nov 2022 and Rule by 1 Dec 2022)</a:t>
            </a:r>
          </a:p>
          <a:p>
            <a:pPr marL="1001395" lvl="2" indent="-200025"/>
            <a:r>
              <a:rPr lang="en-AU" sz="1098" dirty="0">
                <a:cs typeface="Segoe UI Semilight"/>
              </a:rPr>
              <a:t>Tranche 1 and 2 datastreams being converted from Net to register level</a:t>
            </a:r>
          </a:p>
          <a:p>
            <a:pPr marL="1001395" lvl="2" indent="-200025"/>
            <a:r>
              <a:rPr lang="en-AU" sz="1098" dirty="0">
                <a:cs typeface="Segoe UI Semilight"/>
              </a:rPr>
              <a:t>NCONUML and ‘unknown’ cross boundary NMIs being created</a:t>
            </a:r>
          </a:p>
          <a:p>
            <a:pPr marL="200025" indent="-200025"/>
            <a:r>
              <a:rPr lang="en-AU" sz="1800" dirty="0">
                <a:cs typeface="Segoe UI Semilight"/>
              </a:rPr>
              <a:t>AEMO’s validations</a:t>
            </a:r>
          </a:p>
          <a:p>
            <a:pPr marL="600710" lvl="1" indent="-200025"/>
            <a:r>
              <a:rPr lang="en-AU" sz="1400" dirty="0">
                <a:cs typeface="Segoe UI Semilight"/>
              </a:rPr>
              <a:t>AEMO will mainly scrutinise Tranche 1 meter rollout plans, using MSATS Prod values as a gauge</a:t>
            </a:r>
          </a:p>
          <a:p>
            <a:pPr marL="600710" lvl="1" indent="-200025"/>
            <a:r>
              <a:rPr lang="en-AU" sz="1449" dirty="0">
                <a:cs typeface="Segoe UI Semilight"/>
              </a:rPr>
              <a:t>AEMO is considering the development of reports to validate RTC code population and 5min metering data delivery for Tranche 1 meters (emphasis will initially be on essential meters)</a:t>
            </a:r>
          </a:p>
          <a:p>
            <a:pPr marL="200025" indent="-200025"/>
            <a:r>
              <a:rPr lang="en-AU" sz="1800" dirty="0">
                <a:cs typeface="Segoe UI Semilight"/>
              </a:rPr>
              <a:t>General observations</a:t>
            </a:r>
          </a:p>
          <a:p>
            <a:pPr marL="600710" lvl="1" indent="-200025"/>
            <a:r>
              <a:rPr lang="en-AU" sz="1400" dirty="0">
                <a:cs typeface="Segoe UI Semilight"/>
              </a:rPr>
              <a:t>Good coverage across all plan types</a:t>
            </a:r>
          </a:p>
          <a:p>
            <a:pPr marL="600710" lvl="1" indent="-200025"/>
            <a:r>
              <a:rPr lang="en-AU" sz="1400">
                <a:cs typeface="Segoe UI Semilight"/>
              </a:rPr>
              <a:t>Several Participants have not consented to sharing their rollout plans with Industry</a:t>
            </a:r>
          </a:p>
          <a:p>
            <a:pPr marL="600710" lvl="1" indent="-200025">
              <a:spcBef>
                <a:spcPts val="438"/>
              </a:spcBef>
            </a:pPr>
            <a:r>
              <a:rPr lang="en-AU" sz="1400" dirty="0">
                <a:cs typeface="Segoe UI Semilight"/>
              </a:rPr>
              <a:t>AEMO proposing to request Tranche 1 Metering Data Delivery plans from 1 May</a:t>
            </a:r>
          </a:p>
          <a:p>
            <a:pPr marL="200025" indent="-200025"/>
            <a:r>
              <a:rPr lang="en-AU" sz="1800" dirty="0">
                <a:cs typeface="Segoe UI Semilight"/>
              </a:rPr>
              <a:t>Next steps</a:t>
            </a:r>
          </a:p>
          <a:p>
            <a:pPr marL="600710" lvl="1" indent="-200025"/>
            <a:r>
              <a:rPr lang="en-AU" sz="1449" dirty="0">
                <a:cs typeface="Segoe UI Semilight"/>
              </a:rPr>
              <a:t>AEMO to circulate rollout plans where explicit consent has been provided</a:t>
            </a:r>
          </a:p>
          <a:p>
            <a:pPr marL="600710" lvl="1" indent="-200025"/>
            <a:r>
              <a:rPr lang="en-AU" sz="1449" dirty="0">
                <a:cs typeface="Segoe UI Semilight"/>
              </a:rPr>
              <a:t>AEMO to circulate updated rollout plan templates to ensure reporting is at the meter level, excluding NCONUML and ‘unknown cross boundary NMI creation plans</a:t>
            </a:r>
          </a:p>
          <a:p>
            <a:pPr marL="600710" lvl="1" indent="-200025"/>
            <a:r>
              <a:rPr lang="en-AU" sz="1449" dirty="0">
                <a:cs typeface="Segoe UI Semilight"/>
              </a:rPr>
              <a:t>AEMO to update its CATS transaction volume analysis and share the updated results with the TFG</a:t>
            </a:r>
          </a:p>
          <a:p>
            <a:pPr marL="200025" indent="-200025"/>
            <a:endParaRPr lang="en-AU" sz="1800" dirty="0">
              <a:cs typeface="Segoe UI Semilight"/>
            </a:endParaRPr>
          </a:p>
          <a:p>
            <a:pPr marL="600710" lvl="1" indent="-200025"/>
            <a:endParaRPr lang="en-AU" sz="1449" dirty="0">
              <a:cs typeface="Segoe UI Semilight"/>
            </a:endParaRP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14</a:t>
            </a:fld>
            <a:endParaRPr lang="en-AU" dirty="0"/>
          </a:p>
        </p:txBody>
      </p:sp>
    </p:spTree>
    <p:extLst>
      <p:ext uri="{BB962C8B-B14F-4D97-AF65-F5344CB8AC3E}">
        <p14:creationId xmlns:p14="http://schemas.microsoft.com/office/powerpoint/2010/main" val="4001640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normAutofit/>
          </a:bodyPr>
          <a:lstStyle/>
          <a:p>
            <a:r>
              <a:rPr lang="en-AU" sz="3600" dirty="0"/>
              <a:t>Provided Plans’ Summary</a:t>
            </a:r>
            <a:endParaRPr lang="en-AU"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15</a:t>
            </a:fld>
            <a:endParaRPr lang="en-AU" dirty="0"/>
          </a:p>
        </p:txBody>
      </p:sp>
      <p:graphicFrame>
        <p:nvGraphicFramePr>
          <p:cNvPr id="5" name="Table 5">
            <a:extLst>
              <a:ext uri="{FF2B5EF4-FFF2-40B4-BE49-F238E27FC236}">
                <a16:creationId xmlns:a16="http://schemas.microsoft.com/office/drawing/2014/main" id="{427FC792-52B3-4C82-997D-9918FEDD450D}"/>
              </a:ext>
            </a:extLst>
          </p:cNvPr>
          <p:cNvGraphicFramePr>
            <a:graphicFrameLocks noGrp="1"/>
          </p:cNvGraphicFramePr>
          <p:nvPr>
            <p:extLst>
              <p:ext uri="{D42A27DB-BD31-4B8C-83A1-F6EECF244321}">
                <p14:modId xmlns:p14="http://schemas.microsoft.com/office/powerpoint/2010/main" val="245794882"/>
              </p:ext>
            </p:extLst>
          </p:nvPr>
        </p:nvGraphicFramePr>
        <p:xfrm>
          <a:off x="206547" y="1757998"/>
          <a:ext cx="4931465" cy="5628640"/>
        </p:xfrm>
        <a:graphic>
          <a:graphicData uri="http://schemas.openxmlformats.org/drawingml/2006/table">
            <a:tbl>
              <a:tblPr firstRow="1" bandRow="1">
                <a:tableStyleId>{21E4AEA4-8DFA-4A89-87EB-49C32662AFE0}</a:tableStyleId>
              </a:tblPr>
              <a:tblGrid>
                <a:gridCol w="1072282">
                  <a:extLst>
                    <a:ext uri="{9D8B030D-6E8A-4147-A177-3AD203B41FA5}">
                      <a16:colId xmlns:a16="http://schemas.microsoft.com/office/drawing/2014/main" val="2737395853"/>
                    </a:ext>
                  </a:extLst>
                </a:gridCol>
                <a:gridCol w="749940">
                  <a:extLst>
                    <a:ext uri="{9D8B030D-6E8A-4147-A177-3AD203B41FA5}">
                      <a16:colId xmlns:a16="http://schemas.microsoft.com/office/drawing/2014/main" val="144537877"/>
                    </a:ext>
                  </a:extLst>
                </a:gridCol>
                <a:gridCol w="743361">
                  <a:extLst>
                    <a:ext uri="{9D8B030D-6E8A-4147-A177-3AD203B41FA5}">
                      <a16:colId xmlns:a16="http://schemas.microsoft.com/office/drawing/2014/main" val="1992622871"/>
                    </a:ext>
                  </a:extLst>
                </a:gridCol>
                <a:gridCol w="789410">
                  <a:extLst>
                    <a:ext uri="{9D8B030D-6E8A-4147-A177-3AD203B41FA5}">
                      <a16:colId xmlns:a16="http://schemas.microsoft.com/office/drawing/2014/main" val="4184357652"/>
                    </a:ext>
                  </a:extLst>
                </a:gridCol>
                <a:gridCol w="769675">
                  <a:extLst>
                    <a:ext uri="{9D8B030D-6E8A-4147-A177-3AD203B41FA5}">
                      <a16:colId xmlns:a16="http://schemas.microsoft.com/office/drawing/2014/main" val="1927284198"/>
                    </a:ext>
                  </a:extLst>
                </a:gridCol>
                <a:gridCol w="806797">
                  <a:extLst>
                    <a:ext uri="{9D8B030D-6E8A-4147-A177-3AD203B41FA5}">
                      <a16:colId xmlns:a16="http://schemas.microsoft.com/office/drawing/2014/main" val="905593362"/>
                    </a:ext>
                  </a:extLst>
                </a:gridCol>
              </a:tblGrid>
              <a:tr h="370840">
                <a:tc>
                  <a:txBody>
                    <a:bodyPr/>
                    <a:lstStyle/>
                    <a:p>
                      <a:pPr algn="ctr"/>
                      <a:r>
                        <a:rPr lang="en-AU" sz="1200" dirty="0"/>
                        <a:t>Organisation</a:t>
                      </a:r>
                    </a:p>
                  </a:txBody>
                  <a:tcPr anchor="ctr"/>
                </a:tc>
                <a:tc>
                  <a:txBody>
                    <a:bodyPr/>
                    <a:lstStyle/>
                    <a:p>
                      <a:pPr algn="ctr"/>
                      <a:r>
                        <a:rPr lang="en-AU" sz="1200" dirty="0"/>
                        <a:t>MC/MP </a:t>
                      </a:r>
                    </a:p>
                    <a:p>
                      <a:pPr algn="ctr"/>
                      <a:r>
                        <a:rPr lang="en-AU" sz="900" dirty="0"/>
                        <a:t>Tranche 1</a:t>
                      </a:r>
                    </a:p>
                  </a:txBody>
                  <a:tcPr anchor="ctr"/>
                </a:tc>
                <a:tc>
                  <a:txBody>
                    <a:bodyPr/>
                    <a:lstStyle/>
                    <a:p>
                      <a:pPr algn="ctr"/>
                      <a:r>
                        <a:rPr lang="en-AU" sz="1200" dirty="0"/>
                        <a:t>MDP - </a:t>
                      </a:r>
                      <a:r>
                        <a:rPr lang="en-AU" sz="900" dirty="0"/>
                        <a:t>Tranche 2</a:t>
                      </a:r>
                      <a:endParaRPr lang="en-AU" sz="1200" dirty="0"/>
                    </a:p>
                  </a:txBody>
                  <a:tcPr anchor="ctr"/>
                </a:tc>
                <a:tc>
                  <a:txBody>
                    <a:bodyPr/>
                    <a:lstStyle/>
                    <a:p>
                      <a:pPr algn="ctr"/>
                      <a:r>
                        <a:rPr lang="en-AU" sz="1200" dirty="0"/>
                        <a:t>MDP </a:t>
                      </a:r>
                    </a:p>
                    <a:p>
                      <a:pPr algn="ctr"/>
                      <a:r>
                        <a:rPr lang="en-AU" sz="900" dirty="0"/>
                        <a:t>Net to Register</a:t>
                      </a:r>
                      <a:endParaRPr lang="en-AU" sz="1200" dirty="0"/>
                    </a:p>
                  </a:txBody>
                  <a:tcPr anchor="ctr"/>
                </a:tc>
                <a:tc>
                  <a:txBody>
                    <a:bodyPr/>
                    <a:lstStyle/>
                    <a:p>
                      <a:pPr algn="ctr"/>
                      <a:r>
                        <a:rPr lang="en-AU" sz="1200" dirty="0"/>
                        <a:t>LNSP </a:t>
                      </a:r>
                      <a:r>
                        <a:rPr lang="en-AU" sz="900" dirty="0"/>
                        <a:t>NCONUML and CB</a:t>
                      </a:r>
                      <a:endParaRPr lang="en-AU" sz="1200" dirty="0"/>
                    </a:p>
                  </a:txBody>
                  <a:tcPr anchor="ct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t>Explicit Consent Provided</a:t>
                      </a:r>
                    </a:p>
                  </a:txBody>
                  <a:tcPr anchor="ctr">
                    <a:solidFill>
                      <a:srgbClr val="00B050"/>
                    </a:solidFill>
                  </a:tcPr>
                </a:tc>
                <a:extLst>
                  <a:ext uri="{0D108BD9-81ED-4DB2-BD59-A6C34878D82A}">
                    <a16:rowId xmlns:a16="http://schemas.microsoft.com/office/drawing/2014/main" val="3571802979"/>
                  </a:ext>
                </a:extLst>
              </a:tr>
              <a:tr h="370840">
                <a:tc>
                  <a:txBody>
                    <a:bodyPr/>
                    <a:lstStyle/>
                    <a:p>
                      <a:r>
                        <a:rPr lang="en-AU" sz="1100" dirty="0" err="1"/>
                        <a:t>AusGrid</a:t>
                      </a:r>
                      <a:r>
                        <a:rPr lang="en-AU" sz="1100" dirty="0"/>
                        <a:t>​</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extLst>
                  <a:ext uri="{0D108BD9-81ED-4DB2-BD59-A6C34878D82A}">
                    <a16:rowId xmlns:a16="http://schemas.microsoft.com/office/drawing/2014/main" val="1861141237"/>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Ausnet Services​</a:t>
                      </a:r>
                    </a:p>
                  </a:txBody>
                  <a:tcPr/>
                </a:tc>
                <a:tc>
                  <a:txBody>
                    <a:bodyPr/>
                    <a:lstStyle/>
                    <a:p>
                      <a:pPr algn="ctr"/>
                      <a:endParaRPr lang="en-AU" sz="1100" dirty="0"/>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extLst>
                  <a:ext uri="{0D108BD9-81ED-4DB2-BD59-A6C34878D82A}">
                    <a16:rowId xmlns:a16="http://schemas.microsoft.com/office/drawing/2014/main" val="1079409509"/>
                  </a:ext>
                </a:extLst>
              </a:tr>
              <a:tr h="370840">
                <a:tc>
                  <a:txBody>
                    <a:bodyPr/>
                    <a:lstStyle/>
                    <a:p>
                      <a:r>
                        <a:rPr lang="en-AU" sz="1100" dirty="0"/>
                        <a:t>CitiPower Powercor​</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extLst>
                  <a:ext uri="{0D108BD9-81ED-4DB2-BD59-A6C34878D82A}">
                    <a16:rowId xmlns:a16="http://schemas.microsoft.com/office/drawing/2014/main" val="1637854656"/>
                  </a:ext>
                </a:extLst>
              </a:tr>
              <a:tr h="370840">
                <a:tc>
                  <a:txBody>
                    <a:bodyPr/>
                    <a:lstStyle/>
                    <a:p>
                      <a:r>
                        <a:rPr lang="en-AU" sz="1100" dirty="0" err="1"/>
                        <a:t>ElectraNet</a:t>
                      </a:r>
                      <a:endParaRPr lang="en-AU" sz="1100" dirty="0"/>
                    </a:p>
                  </a:txBody>
                  <a:tcPr/>
                </a:tc>
                <a:tc>
                  <a:txBody>
                    <a:bodyPr/>
                    <a:lstStyle/>
                    <a:p>
                      <a:pPr algn="ctr"/>
                      <a:r>
                        <a:rPr lang="en-AU" sz="1100" dirty="0"/>
                        <a:t>Yes</a:t>
                      </a:r>
                    </a:p>
                  </a:txBody>
                  <a:tcPr/>
                </a:tc>
                <a:tc>
                  <a:txBody>
                    <a:bodyPr/>
                    <a:lstStyle/>
                    <a:p>
                      <a:pPr algn="ctr"/>
                      <a:endParaRPr lang="en-AU" sz="1100" dirty="0"/>
                    </a:p>
                  </a:txBody>
                  <a:tcPr/>
                </a:tc>
                <a:tc>
                  <a:txBody>
                    <a:bodyPr/>
                    <a:lstStyle/>
                    <a:p>
                      <a:pPr algn="ctr"/>
                      <a:endParaRPr lang="en-AU" sz="1100" dirty="0"/>
                    </a:p>
                  </a:txBody>
                  <a:tcPr/>
                </a:tc>
                <a:tc>
                  <a:txBody>
                    <a:bodyPr/>
                    <a:lstStyle/>
                    <a:p>
                      <a:pPr algn="ctr"/>
                      <a:r>
                        <a:rPr lang="en-AU" sz="1100" dirty="0"/>
                        <a:t>Yes</a:t>
                      </a:r>
                    </a:p>
                  </a:txBody>
                  <a:tcPr/>
                </a:tc>
                <a:tc>
                  <a:txBody>
                    <a:bodyPr/>
                    <a:lstStyle/>
                    <a:p>
                      <a:pPr algn="ctr"/>
                      <a:r>
                        <a:rPr lang="en-AU" sz="1100" dirty="0"/>
                        <a:t>Yes</a:t>
                      </a:r>
                    </a:p>
                  </a:txBody>
                  <a:tcPr/>
                </a:tc>
                <a:extLst>
                  <a:ext uri="{0D108BD9-81ED-4DB2-BD59-A6C34878D82A}">
                    <a16:rowId xmlns:a16="http://schemas.microsoft.com/office/drawing/2014/main" val="2520094936"/>
                  </a:ext>
                </a:extLst>
              </a:tr>
              <a:tr h="370840">
                <a:tc>
                  <a:txBody>
                    <a:bodyPr/>
                    <a:lstStyle/>
                    <a:p>
                      <a:r>
                        <a:rPr lang="en-AU" sz="1100" dirty="0"/>
                        <a:t>Endeavour</a:t>
                      </a:r>
                    </a:p>
                  </a:txBody>
                  <a:tcPr/>
                </a:tc>
                <a:tc>
                  <a:txBody>
                    <a:bodyPr/>
                    <a:lstStyle/>
                    <a:p>
                      <a:pPr algn="ctr"/>
                      <a:endParaRPr lang="en-AU" sz="1100" dirty="0"/>
                    </a:p>
                  </a:txBody>
                  <a:tcPr/>
                </a:tc>
                <a:tc>
                  <a:txBody>
                    <a:bodyPr/>
                    <a:lstStyle/>
                    <a:p>
                      <a:pPr algn="ctr"/>
                      <a:endParaRPr lang="en-AU" sz="1100" dirty="0"/>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extLst>
                  <a:ext uri="{0D108BD9-81ED-4DB2-BD59-A6C34878D82A}">
                    <a16:rowId xmlns:a16="http://schemas.microsoft.com/office/drawing/2014/main" val="4272347907"/>
                  </a:ext>
                </a:extLst>
              </a:tr>
              <a:tr h="370840">
                <a:tc>
                  <a:txBody>
                    <a:bodyPr/>
                    <a:lstStyle/>
                    <a:p>
                      <a:r>
                        <a:rPr lang="en-AU" sz="1100" dirty="0"/>
                        <a:t>Energex DB</a:t>
                      </a:r>
                    </a:p>
                  </a:txBody>
                  <a:tcPr/>
                </a:tc>
                <a:tc>
                  <a:txBody>
                    <a:bodyPr/>
                    <a:lstStyle/>
                    <a:p>
                      <a:pPr algn="ctr"/>
                      <a:endParaRPr lang="en-AU" sz="1100" dirty="0"/>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extLst>
                  <a:ext uri="{0D108BD9-81ED-4DB2-BD59-A6C34878D82A}">
                    <a16:rowId xmlns:a16="http://schemas.microsoft.com/office/drawing/2014/main" val="952087411"/>
                  </a:ext>
                </a:extLst>
              </a:tr>
              <a:tr h="370840">
                <a:tc>
                  <a:txBody>
                    <a:bodyPr/>
                    <a:lstStyle/>
                    <a:p>
                      <a:r>
                        <a:rPr lang="en-AU" sz="1100" dirty="0"/>
                        <a:t>Ergon DB</a:t>
                      </a:r>
                    </a:p>
                  </a:txBody>
                  <a:tcPr/>
                </a:tc>
                <a:tc>
                  <a:txBody>
                    <a:bodyPr/>
                    <a:lstStyle/>
                    <a:p>
                      <a:pPr algn="ctr"/>
                      <a:endParaRPr lang="en-AU" sz="1100" dirty="0"/>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extLst>
                  <a:ext uri="{0D108BD9-81ED-4DB2-BD59-A6C34878D82A}">
                    <a16:rowId xmlns:a16="http://schemas.microsoft.com/office/drawing/2014/main" val="1386590017"/>
                  </a:ext>
                </a:extLst>
              </a:tr>
              <a:tr h="370840">
                <a:tc>
                  <a:txBody>
                    <a:bodyPr/>
                    <a:lstStyle/>
                    <a:p>
                      <a:r>
                        <a:rPr lang="en-AU" sz="1100" dirty="0">
                          <a:solidFill>
                            <a:schemeClr val="bg1"/>
                          </a:solidFill>
                        </a:rPr>
                        <a:t>Essential Energy​</a:t>
                      </a:r>
                    </a:p>
                  </a:txBody>
                  <a:tcPr>
                    <a:solidFill>
                      <a:srgbClr val="FF0000"/>
                    </a:solidFill>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solidFill>
                            <a:schemeClr val="bg1"/>
                          </a:solidFill>
                        </a:rPr>
                        <a:t>No</a:t>
                      </a:r>
                    </a:p>
                  </a:txBody>
                  <a:tcPr>
                    <a:solidFill>
                      <a:srgbClr val="FF0000"/>
                    </a:solidFill>
                  </a:tcPr>
                </a:tc>
                <a:extLst>
                  <a:ext uri="{0D108BD9-81ED-4DB2-BD59-A6C34878D82A}">
                    <a16:rowId xmlns:a16="http://schemas.microsoft.com/office/drawing/2014/main" val="152923296"/>
                  </a:ext>
                </a:extLst>
              </a:tr>
              <a:tr h="370840">
                <a:tc>
                  <a:txBody>
                    <a:bodyPr/>
                    <a:lstStyle/>
                    <a:p>
                      <a:r>
                        <a:rPr lang="en-AU" sz="1100" dirty="0" err="1">
                          <a:solidFill>
                            <a:schemeClr val="bg1"/>
                          </a:solidFill>
                        </a:rPr>
                        <a:t>EvoEnergy</a:t>
                      </a:r>
                      <a:endParaRPr lang="en-AU" sz="1100" dirty="0">
                        <a:solidFill>
                          <a:schemeClr val="bg1"/>
                        </a:solidFill>
                      </a:endParaRPr>
                    </a:p>
                  </a:txBody>
                  <a:tcPr>
                    <a:solidFill>
                      <a:srgbClr val="FF0000"/>
                    </a:solidFill>
                  </a:tcPr>
                </a:tc>
                <a:tc>
                  <a:txBody>
                    <a:bodyPr/>
                    <a:lstStyle/>
                    <a:p>
                      <a:pPr algn="ctr"/>
                      <a:r>
                        <a:rPr lang="en-AU" sz="1100" dirty="0"/>
                        <a:t>Yes</a:t>
                      </a:r>
                    </a:p>
                  </a:txBody>
                  <a:tcPr/>
                </a:tc>
                <a:tc>
                  <a:txBody>
                    <a:bodyPr/>
                    <a:lstStyle/>
                    <a:p>
                      <a:pPr algn="ctr"/>
                      <a:endParaRPr lang="en-AU" sz="1100" dirty="0"/>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solidFill>
                            <a:schemeClr val="bg1"/>
                          </a:solidFill>
                        </a:rPr>
                        <a:t>No</a:t>
                      </a:r>
                    </a:p>
                  </a:txBody>
                  <a:tcPr>
                    <a:solidFill>
                      <a:srgbClr val="FF0000"/>
                    </a:solidFill>
                  </a:tcPr>
                </a:tc>
                <a:extLst>
                  <a:ext uri="{0D108BD9-81ED-4DB2-BD59-A6C34878D82A}">
                    <a16:rowId xmlns:a16="http://schemas.microsoft.com/office/drawing/2014/main" val="266237215"/>
                  </a:ext>
                </a:extLst>
              </a:tr>
              <a:tr h="370840">
                <a:tc>
                  <a:txBody>
                    <a:bodyPr/>
                    <a:lstStyle/>
                    <a:p>
                      <a:r>
                        <a:rPr lang="en-AU" sz="1100" dirty="0">
                          <a:solidFill>
                            <a:schemeClr val="bg1"/>
                          </a:solidFill>
                        </a:rPr>
                        <a:t>Intellihub​</a:t>
                      </a:r>
                    </a:p>
                  </a:txBody>
                  <a:tcPr>
                    <a:solidFill>
                      <a:srgbClr val="FF0000"/>
                    </a:solidFill>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endParaRPr lang="en-AU" sz="1100" dirty="0"/>
                    </a:p>
                  </a:txBody>
                  <a:tcPr/>
                </a:tc>
                <a:tc>
                  <a:txBody>
                    <a:bodyPr/>
                    <a:lstStyle/>
                    <a:p>
                      <a:pPr algn="ctr"/>
                      <a:r>
                        <a:rPr lang="en-AU" sz="1100" dirty="0">
                          <a:solidFill>
                            <a:schemeClr val="bg1"/>
                          </a:solidFill>
                        </a:rPr>
                        <a:t>No</a:t>
                      </a:r>
                    </a:p>
                  </a:txBody>
                  <a:tcPr>
                    <a:solidFill>
                      <a:srgbClr val="FF0000"/>
                    </a:solidFill>
                  </a:tcPr>
                </a:tc>
                <a:extLst>
                  <a:ext uri="{0D108BD9-81ED-4DB2-BD59-A6C34878D82A}">
                    <a16:rowId xmlns:a16="http://schemas.microsoft.com/office/drawing/2014/main" val="3562114436"/>
                  </a:ext>
                </a:extLst>
              </a:tr>
              <a:tr h="370840">
                <a:tc>
                  <a:txBody>
                    <a:bodyPr/>
                    <a:lstStyle/>
                    <a:p>
                      <a:r>
                        <a:rPr lang="en-AU" sz="1100" dirty="0"/>
                        <a:t>Jemena</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extLst>
                  <a:ext uri="{0D108BD9-81ED-4DB2-BD59-A6C34878D82A}">
                    <a16:rowId xmlns:a16="http://schemas.microsoft.com/office/drawing/2014/main" val="3932194602"/>
                  </a:ext>
                </a:extLst>
              </a:tr>
              <a:tr h="370840">
                <a:tc>
                  <a:txBody>
                    <a:bodyPr/>
                    <a:lstStyle/>
                    <a:p>
                      <a:r>
                        <a:rPr lang="en-AU" sz="1100" dirty="0">
                          <a:solidFill>
                            <a:schemeClr val="bg1"/>
                          </a:solidFill>
                        </a:rPr>
                        <a:t>Mondo​</a:t>
                      </a:r>
                    </a:p>
                  </a:txBody>
                  <a:tcPr>
                    <a:solidFill>
                      <a:srgbClr val="FF0000"/>
                    </a:solidFill>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endParaRPr lang="en-AU" sz="1100" dirty="0"/>
                    </a:p>
                  </a:txBody>
                  <a:tcPr/>
                </a:tc>
                <a:tc>
                  <a:txBody>
                    <a:bodyPr/>
                    <a:lstStyle/>
                    <a:p>
                      <a:pPr algn="ctr"/>
                      <a:r>
                        <a:rPr lang="en-AU" sz="1100" dirty="0">
                          <a:solidFill>
                            <a:schemeClr val="bg1"/>
                          </a:solidFill>
                        </a:rPr>
                        <a:t>No</a:t>
                      </a:r>
                    </a:p>
                  </a:txBody>
                  <a:tcPr>
                    <a:solidFill>
                      <a:srgbClr val="FF0000"/>
                    </a:solidFill>
                  </a:tcPr>
                </a:tc>
                <a:extLst>
                  <a:ext uri="{0D108BD9-81ED-4DB2-BD59-A6C34878D82A}">
                    <a16:rowId xmlns:a16="http://schemas.microsoft.com/office/drawing/2014/main" val="1759279437"/>
                  </a:ext>
                </a:extLst>
              </a:tr>
              <a:tr h="370840">
                <a:tc>
                  <a:txBody>
                    <a:bodyPr/>
                    <a:lstStyle/>
                    <a:p>
                      <a:r>
                        <a:rPr lang="en-AU" sz="1100" dirty="0">
                          <a:solidFill>
                            <a:schemeClr val="bg1"/>
                          </a:solidFill>
                        </a:rPr>
                        <a:t>Origin</a:t>
                      </a:r>
                    </a:p>
                  </a:txBody>
                  <a:tcPr>
                    <a:solidFill>
                      <a:srgbClr val="FF0000"/>
                    </a:solidFill>
                  </a:tcPr>
                </a:tc>
                <a:tc>
                  <a:txBody>
                    <a:bodyPr/>
                    <a:lstStyle/>
                    <a:p>
                      <a:pPr algn="ctr"/>
                      <a:r>
                        <a:rPr lang="en-AU" sz="1100" dirty="0"/>
                        <a:t>Yes</a:t>
                      </a:r>
                    </a:p>
                  </a:txBody>
                  <a:tcPr/>
                </a:tc>
                <a:tc>
                  <a:txBody>
                    <a:bodyPr/>
                    <a:lstStyle/>
                    <a:p>
                      <a:pPr algn="ctr"/>
                      <a:endParaRPr lang="en-AU" sz="1100" dirty="0"/>
                    </a:p>
                  </a:txBody>
                  <a:tcPr/>
                </a:tc>
                <a:tc>
                  <a:txBody>
                    <a:bodyPr/>
                    <a:lstStyle/>
                    <a:p>
                      <a:pPr algn="ctr"/>
                      <a:endParaRPr lang="en-AU" sz="1100" dirty="0"/>
                    </a:p>
                  </a:txBody>
                  <a:tcPr/>
                </a:tc>
                <a:tc>
                  <a:txBody>
                    <a:bodyPr/>
                    <a:lstStyle/>
                    <a:p>
                      <a:pPr algn="ctr"/>
                      <a:endParaRPr lang="en-AU" sz="1100" dirty="0"/>
                    </a:p>
                  </a:txBody>
                  <a:tcPr/>
                </a:tc>
                <a:tc>
                  <a:txBody>
                    <a:bodyPr/>
                    <a:lstStyle/>
                    <a:p>
                      <a:pPr algn="ctr"/>
                      <a:r>
                        <a:rPr lang="en-AU" sz="1100" dirty="0">
                          <a:solidFill>
                            <a:schemeClr val="bg1"/>
                          </a:solidFill>
                        </a:rPr>
                        <a:t>No</a:t>
                      </a:r>
                    </a:p>
                  </a:txBody>
                  <a:tcPr>
                    <a:solidFill>
                      <a:srgbClr val="FF0000"/>
                    </a:solidFill>
                  </a:tcPr>
                </a:tc>
                <a:extLst>
                  <a:ext uri="{0D108BD9-81ED-4DB2-BD59-A6C34878D82A}">
                    <a16:rowId xmlns:a16="http://schemas.microsoft.com/office/drawing/2014/main" val="806794869"/>
                  </a:ext>
                </a:extLst>
              </a:tr>
            </a:tbl>
          </a:graphicData>
        </a:graphic>
      </p:graphicFrame>
      <p:graphicFrame>
        <p:nvGraphicFramePr>
          <p:cNvPr id="8" name="Table 5">
            <a:extLst>
              <a:ext uri="{FF2B5EF4-FFF2-40B4-BE49-F238E27FC236}">
                <a16:creationId xmlns:a16="http://schemas.microsoft.com/office/drawing/2014/main" id="{68D6710F-09BC-4024-B552-94FF74F31871}"/>
              </a:ext>
            </a:extLst>
          </p:cNvPr>
          <p:cNvGraphicFramePr>
            <a:graphicFrameLocks noGrp="1"/>
          </p:cNvGraphicFramePr>
          <p:nvPr>
            <p:extLst>
              <p:ext uri="{D42A27DB-BD31-4B8C-83A1-F6EECF244321}">
                <p14:modId xmlns:p14="http://schemas.microsoft.com/office/powerpoint/2010/main" val="3333856643"/>
              </p:ext>
            </p:extLst>
          </p:nvPr>
        </p:nvGraphicFramePr>
        <p:xfrm>
          <a:off x="5530506" y="1757998"/>
          <a:ext cx="4931465" cy="4460240"/>
        </p:xfrm>
        <a:graphic>
          <a:graphicData uri="http://schemas.openxmlformats.org/drawingml/2006/table">
            <a:tbl>
              <a:tblPr firstRow="1" bandRow="1">
                <a:tableStyleId>{21E4AEA4-8DFA-4A89-87EB-49C32662AFE0}</a:tableStyleId>
              </a:tblPr>
              <a:tblGrid>
                <a:gridCol w="1072282">
                  <a:extLst>
                    <a:ext uri="{9D8B030D-6E8A-4147-A177-3AD203B41FA5}">
                      <a16:colId xmlns:a16="http://schemas.microsoft.com/office/drawing/2014/main" val="2737395853"/>
                    </a:ext>
                  </a:extLst>
                </a:gridCol>
                <a:gridCol w="749940">
                  <a:extLst>
                    <a:ext uri="{9D8B030D-6E8A-4147-A177-3AD203B41FA5}">
                      <a16:colId xmlns:a16="http://schemas.microsoft.com/office/drawing/2014/main" val="144537877"/>
                    </a:ext>
                  </a:extLst>
                </a:gridCol>
                <a:gridCol w="743361">
                  <a:extLst>
                    <a:ext uri="{9D8B030D-6E8A-4147-A177-3AD203B41FA5}">
                      <a16:colId xmlns:a16="http://schemas.microsoft.com/office/drawing/2014/main" val="1992622871"/>
                    </a:ext>
                  </a:extLst>
                </a:gridCol>
                <a:gridCol w="789410">
                  <a:extLst>
                    <a:ext uri="{9D8B030D-6E8A-4147-A177-3AD203B41FA5}">
                      <a16:colId xmlns:a16="http://schemas.microsoft.com/office/drawing/2014/main" val="4184357652"/>
                    </a:ext>
                  </a:extLst>
                </a:gridCol>
                <a:gridCol w="769675">
                  <a:extLst>
                    <a:ext uri="{9D8B030D-6E8A-4147-A177-3AD203B41FA5}">
                      <a16:colId xmlns:a16="http://schemas.microsoft.com/office/drawing/2014/main" val="1927284198"/>
                    </a:ext>
                  </a:extLst>
                </a:gridCol>
                <a:gridCol w="806797">
                  <a:extLst>
                    <a:ext uri="{9D8B030D-6E8A-4147-A177-3AD203B41FA5}">
                      <a16:colId xmlns:a16="http://schemas.microsoft.com/office/drawing/2014/main" val="905593362"/>
                    </a:ext>
                  </a:extLst>
                </a:gridCol>
              </a:tblGrid>
              <a:tr h="370840">
                <a:tc>
                  <a:txBody>
                    <a:bodyPr/>
                    <a:lstStyle/>
                    <a:p>
                      <a:pPr algn="ctr"/>
                      <a:r>
                        <a:rPr lang="en-AU" sz="1200" dirty="0"/>
                        <a:t>Organisation</a:t>
                      </a:r>
                    </a:p>
                  </a:txBody>
                  <a:tcPr anchor="ctr"/>
                </a:tc>
                <a:tc>
                  <a:txBody>
                    <a:bodyPr/>
                    <a:lstStyle/>
                    <a:p>
                      <a:pPr algn="ctr"/>
                      <a:r>
                        <a:rPr lang="en-AU" sz="1200" dirty="0"/>
                        <a:t>MC/MP </a:t>
                      </a:r>
                    </a:p>
                    <a:p>
                      <a:pPr algn="ctr"/>
                      <a:r>
                        <a:rPr lang="en-AU" sz="900" dirty="0"/>
                        <a:t>Tranche 1</a:t>
                      </a:r>
                    </a:p>
                  </a:txBody>
                  <a:tcPr anchor="ctr"/>
                </a:tc>
                <a:tc>
                  <a:txBody>
                    <a:bodyPr/>
                    <a:lstStyle/>
                    <a:p>
                      <a:pPr algn="ctr"/>
                      <a:r>
                        <a:rPr lang="en-AU" sz="1200" dirty="0"/>
                        <a:t>MDP - </a:t>
                      </a:r>
                      <a:r>
                        <a:rPr lang="en-AU" sz="900" dirty="0"/>
                        <a:t>Tranche 2</a:t>
                      </a:r>
                      <a:endParaRPr lang="en-AU" sz="1200" dirty="0"/>
                    </a:p>
                  </a:txBody>
                  <a:tcPr anchor="ctr"/>
                </a:tc>
                <a:tc>
                  <a:txBody>
                    <a:bodyPr/>
                    <a:lstStyle/>
                    <a:p>
                      <a:pPr algn="ctr"/>
                      <a:r>
                        <a:rPr lang="en-AU" sz="1200" dirty="0"/>
                        <a:t>MDP </a:t>
                      </a:r>
                    </a:p>
                    <a:p>
                      <a:pPr algn="ctr"/>
                      <a:r>
                        <a:rPr lang="en-AU" sz="900" dirty="0"/>
                        <a:t>Net to Register</a:t>
                      </a:r>
                      <a:endParaRPr lang="en-AU" sz="1200" dirty="0"/>
                    </a:p>
                  </a:txBody>
                  <a:tcPr anchor="ctr"/>
                </a:tc>
                <a:tc>
                  <a:txBody>
                    <a:bodyPr/>
                    <a:lstStyle/>
                    <a:p>
                      <a:pPr algn="ctr"/>
                      <a:r>
                        <a:rPr lang="en-AU" sz="1200" dirty="0"/>
                        <a:t>LNSP </a:t>
                      </a:r>
                      <a:r>
                        <a:rPr lang="en-AU" sz="900" dirty="0"/>
                        <a:t>NCONUML and CB</a:t>
                      </a:r>
                      <a:endParaRPr lang="en-AU" sz="1200" dirty="0"/>
                    </a:p>
                  </a:txBody>
                  <a:tcPr anchor="ct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t>Explicit Consent Provided</a:t>
                      </a:r>
                    </a:p>
                  </a:txBody>
                  <a:tcPr anchor="ctr">
                    <a:solidFill>
                      <a:srgbClr val="00B050"/>
                    </a:solidFill>
                  </a:tcPr>
                </a:tc>
                <a:extLst>
                  <a:ext uri="{0D108BD9-81ED-4DB2-BD59-A6C34878D82A}">
                    <a16:rowId xmlns:a16="http://schemas.microsoft.com/office/drawing/2014/main" val="3571802979"/>
                  </a:ext>
                </a:extLst>
              </a:tr>
              <a:tr h="370840">
                <a:tc>
                  <a:txBody>
                    <a:bodyPr/>
                    <a:lstStyle/>
                    <a:p>
                      <a:r>
                        <a:rPr lang="en-AU" sz="1100" dirty="0"/>
                        <a:t>PLUS 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endParaRPr lang="en-AU" sz="1100" dirty="0"/>
                    </a:p>
                  </a:txBody>
                  <a:tcPr/>
                </a:tc>
                <a:tc>
                  <a:txBody>
                    <a:bodyPr/>
                    <a:lstStyle/>
                    <a:p>
                      <a:pPr algn="ctr"/>
                      <a:r>
                        <a:rPr lang="en-AU" sz="1100" dirty="0"/>
                        <a:t>Yes</a:t>
                      </a:r>
                    </a:p>
                  </a:txBody>
                  <a:tcPr/>
                </a:tc>
                <a:extLst>
                  <a:ext uri="{0D108BD9-81ED-4DB2-BD59-A6C34878D82A}">
                    <a16:rowId xmlns:a16="http://schemas.microsoft.com/office/drawing/2014/main" val="1861141237"/>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err="1">
                          <a:solidFill>
                            <a:schemeClr val="bg1"/>
                          </a:solidFill>
                        </a:rPr>
                        <a:t>Powermetric</a:t>
                      </a:r>
                      <a:r>
                        <a:rPr lang="en-AU" sz="1100" dirty="0">
                          <a:solidFill>
                            <a:schemeClr val="bg1"/>
                          </a:solidFill>
                        </a:rPr>
                        <a:t>​</a:t>
                      </a:r>
                    </a:p>
                  </a:txBody>
                  <a:tcPr>
                    <a:solidFill>
                      <a:srgbClr val="FF0000"/>
                    </a:solidFill>
                  </a:tcPr>
                </a:tc>
                <a:tc>
                  <a:txBody>
                    <a:bodyPr/>
                    <a:lstStyle/>
                    <a:p>
                      <a:pPr algn="ctr"/>
                      <a:r>
                        <a:rPr lang="en-AU" sz="1100" dirty="0"/>
                        <a:t>Yes</a:t>
                      </a:r>
                    </a:p>
                  </a:txBody>
                  <a:tcPr/>
                </a:tc>
                <a:tc>
                  <a:txBody>
                    <a:bodyPr/>
                    <a:lstStyle/>
                    <a:p>
                      <a:pPr algn="ctr"/>
                      <a:endParaRPr lang="en-AU" sz="1100" dirty="0"/>
                    </a:p>
                  </a:txBody>
                  <a:tcPr/>
                </a:tc>
                <a:tc>
                  <a:txBody>
                    <a:bodyPr/>
                    <a:lstStyle/>
                    <a:p>
                      <a:pPr algn="ctr"/>
                      <a:endParaRPr lang="en-AU" sz="1100" dirty="0"/>
                    </a:p>
                  </a:txBody>
                  <a:tcPr/>
                </a:tc>
                <a:tc>
                  <a:txBody>
                    <a:bodyPr/>
                    <a:lstStyle/>
                    <a:p>
                      <a:pPr algn="ctr"/>
                      <a:endParaRPr lang="en-AU" sz="1100" dirty="0"/>
                    </a:p>
                  </a:txBody>
                  <a:tcPr/>
                </a:tc>
                <a:tc>
                  <a:txBody>
                    <a:bodyPr/>
                    <a:lstStyle/>
                    <a:p>
                      <a:pPr algn="ctr"/>
                      <a:r>
                        <a:rPr lang="en-AU" sz="1100" dirty="0">
                          <a:solidFill>
                            <a:schemeClr val="bg1"/>
                          </a:solidFill>
                        </a:rPr>
                        <a:t>No</a:t>
                      </a:r>
                    </a:p>
                  </a:txBody>
                  <a:tcPr>
                    <a:solidFill>
                      <a:srgbClr val="FF0000"/>
                    </a:solidFill>
                  </a:tcPr>
                </a:tc>
                <a:extLst>
                  <a:ext uri="{0D108BD9-81ED-4DB2-BD59-A6C34878D82A}">
                    <a16:rowId xmlns:a16="http://schemas.microsoft.com/office/drawing/2014/main" val="1079409509"/>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SAPN</a:t>
                      </a:r>
                    </a:p>
                  </a:txBody>
                  <a:tcPr/>
                </a:tc>
                <a:tc>
                  <a:txBody>
                    <a:bodyPr/>
                    <a:lstStyle/>
                    <a:p>
                      <a:pPr algn="ctr"/>
                      <a:endParaRPr lang="en-AU" sz="1100" dirty="0"/>
                    </a:p>
                  </a:txBody>
                  <a:tcPr/>
                </a:tc>
                <a:tc>
                  <a:txBody>
                    <a:bodyPr/>
                    <a:lstStyle/>
                    <a:p>
                      <a:pPr algn="ctr"/>
                      <a:endParaRPr lang="en-AU" sz="1100" dirty="0"/>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extLst>
                  <a:ext uri="{0D108BD9-81ED-4DB2-BD59-A6C34878D82A}">
                    <a16:rowId xmlns:a16="http://schemas.microsoft.com/office/drawing/2014/main" val="1318087524"/>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solidFill>
                            <a:schemeClr val="bg1"/>
                          </a:solidFill>
                        </a:rPr>
                        <a:t>Secure Meters</a:t>
                      </a:r>
                      <a:r>
                        <a:rPr lang="en-AU" sz="1100" dirty="0"/>
                        <a:t>​</a:t>
                      </a:r>
                    </a:p>
                  </a:txBody>
                  <a:tcPr>
                    <a:solidFill>
                      <a:srgbClr val="FF0000"/>
                    </a:solidFill>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endParaRPr lang="en-AU" sz="1100" dirty="0"/>
                    </a:p>
                  </a:txBody>
                  <a:tcPr/>
                </a:tc>
                <a:tc>
                  <a:txBody>
                    <a:bodyPr/>
                    <a:lstStyle/>
                    <a:p>
                      <a:pPr algn="ctr"/>
                      <a:r>
                        <a:rPr lang="en-AU" sz="1100" dirty="0">
                          <a:solidFill>
                            <a:schemeClr val="bg1"/>
                          </a:solidFill>
                        </a:rPr>
                        <a:t>No</a:t>
                      </a:r>
                    </a:p>
                  </a:txBody>
                  <a:tcPr>
                    <a:solidFill>
                      <a:srgbClr val="FF0000"/>
                    </a:solidFill>
                  </a:tcPr>
                </a:tc>
                <a:extLst>
                  <a:ext uri="{0D108BD9-81ED-4DB2-BD59-A6C34878D82A}">
                    <a16:rowId xmlns:a16="http://schemas.microsoft.com/office/drawing/2014/main" val="1637854656"/>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TasNetworks (LNSP)</a:t>
                      </a:r>
                    </a:p>
                  </a:txBody>
                  <a:tcPr/>
                </a:tc>
                <a:tc>
                  <a:txBody>
                    <a:bodyPr/>
                    <a:lstStyle/>
                    <a:p>
                      <a:pPr algn="ctr"/>
                      <a:endParaRPr lang="en-AU" sz="1100" dirty="0"/>
                    </a:p>
                  </a:txBody>
                  <a:tcPr/>
                </a:tc>
                <a:tc>
                  <a:txBody>
                    <a:bodyPr/>
                    <a:lstStyle/>
                    <a:p>
                      <a:pPr algn="ctr"/>
                      <a:endParaRPr lang="en-AU" sz="1100" dirty="0"/>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extLst>
                  <a:ext uri="{0D108BD9-81ED-4DB2-BD59-A6C34878D82A}">
                    <a16:rowId xmlns:a16="http://schemas.microsoft.com/office/drawing/2014/main" val="2868493819"/>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TasNetworks (TNSP)</a:t>
                      </a:r>
                    </a:p>
                  </a:txBody>
                  <a:tcPr/>
                </a:tc>
                <a:tc>
                  <a:txBody>
                    <a:bodyPr/>
                    <a:lstStyle/>
                    <a:p>
                      <a:pPr algn="ctr"/>
                      <a:r>
                        <a:rPr lang="en-AU" sz="1100" dirty="0"/>
                        <a:t>Yes</a:t>
                      </a:r>
                    </a:p>
                  </a:txBody>
                  <a:tcPr/>
                </a:tc>
                <a:tc>
                  <a:txBody>
                    <a:bodyPr/>
                    <a:lstStyle/>
                    <a:p>
                      <a:pPr algn="ctr"/>
                      <a:endParaRPr lang="en-AU" sz="1100" dirty="0"/>
                    </a:p>
                  </a:txBody>
                  <a:tcPr/>
                </a:tc>
                <a:tc>
                  <a:txBody>
                    <a:bodyPr/>
                    <a:lstStyle/>
                    <a:p>
                      <a:pPr algn="ctr"/>
                      <a:endParaRPr lang="en-AU" sz="1100" dirty="0"/>
                    </a:p>
                  </a:txBody>
                  <a:tcPr/>
                </a:tc>
                <a:tc>
                  <a:txBody>
                    <a:bodyPr/>
                    <a:lstStyle/>
                    <a:p>
                      <a:pPr algn="ctr"/>
                      <a:endParaRPr lang="en-AU" sz="1100" dirty="0"/>
                    </a:p>
                  </a:txBody>
                  <a:tcPr/>
                </a:tc>
                <a:tc>
                  <a:txBody>
                    <a:bodyPr/>
                    <a:lstStyle/>
                    <a:p>
                      <a:pPr algn="ctr"/>
                      <a:r>
                        <a:rPr lang="en-AU" sz="1100" dirty="0"/>
                        <a:t>Yes</a:t>
                      </a:r>
                    </a:p>
                  </a:txBody>
                  <a:tcPr/>
                </a:tc>
                <a:extLst>
                  <a:ext uri="{0D108BD9-81ED-4DB2-BD59-A6C34878D82A}">
                    <a16:rowId xmlns:a16="http://schemas.microsoft.com/office/drawing/2014/main" val="3193180967"/>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err="1"/>
                        <a:t>Transgrid</a:t>
                      </a:r>
                      <a:endParaRPr lang="en-AU" sz="1100" dirty="0"/>
                    </a:p>
                  </a:txBody>
                  <a:tcPr/>
                </a:tc>
                <a:tc>
                  <a:txBody>
                    <a:bodyPr/>
                    <a:lstStyle/>
                    <a:p>
                      <a:pPr algn="ctr"/>
                      <a:r>
                        <a:rPr lang="en-AU" sz="1100" dirty="0"/>
                        <a:t>Yes</a:t>
                      </a:r>
                    </a:p>
                  </a:txBody>
                  <a:tcPr/>
                </a:tc>
                <a:tc>
                  <a:txBody>
                    <a:bodyPr/>
                    <a:lstStyle/>
                    <a:p>
                      <a:pPr algn="ctr"/>
                      <a:endParaRPr lang="en-AU" sz="1100" dirty="0"/>
                    </a:p>
                  </a:txBody>
                  <a:tcPr/>
                </a:tc>
                <a:tc>
                  <a:txBody>
                    <a:bodyPr/>
                    <a:lstStyle/>
                    <a:p>
                      <a:pPr algn="ctr"/>
                      <a:endParaRPr lang="en-AU" sz="1100" dirty="0"/>
                    </a:p>
                  </a:txBody>
                  <a:tcPr/>
                </a:tc>
                <a:tc>
                  <a:txBody>
                    <a:bodyPr/>
                    <a:lstStyle/>
                    <a:p>
                      <a:pPr algn="ctr"/>
                      <a:endParaRPr lang="en-AU" sz="1100" dirty="0"/>
                    </a:p>
                  </a:txBody>
                  <a:tcPr/>
                </a:tc>
                <a:tc>
                  <a:txBody>
                    <a:bodyPr/>
                    <a:lstStyle/>
                    <a:p>
                      <a:pPr algn="ctr"/>
                      <a:r>
                        <a:rPr lang="en-AU" sz="1100" dirty="0"/>
                        <a:t>Yes</a:t>
                      </a:r>
                    </a:p>
                  </a:txBody>
                  <a:tcPr/>
                </a:tc>
                <a:extLst>
                  <a:ext uri="{0D108BD9-81ED-4DB2-BD59-A6C34878D82A}">
                    <a16:rowId xmlns:a16="http://schemas.microsoft.com/office/drawing/2014/main" val="286069171"/>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t>United Energy​</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extLst>
                  <a:ext uri="{0D108BD9-81ED-4DB2-BD59-A6C34878D82A}">
                    <a16:rowId xmlns:a16="http://schemas.microsoft.com/office/drawing/2014/main" val="952087411"/>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a:solidFill>
                            <a:schemeClr val="bg1"/>
                          </a:solidFill>
                        </a:rPr>
                        <a:t>Vector​</a:t>
                      </a:r>
                    </a:p>
                  </a:txBody>
                  <a:tcPr>
                    <a:solidFill>
                      <a:srgbClr val="FF0000"/>
                    </a:solidFill>
                  </a:tcPr>
                </a:tc>
                <a:tc>
                  <a:txBody>
                    <a:bodyPr/>
                    <a:lstStyle/>
                    <a:p>
                      <a:pPr algn="ctr"/>
                      <a:endParaRPr lang="en-AU" sz="1100" dirty="0"/>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endParaRPr lang="en-AU" sz="1100" dirty="0"/>
                    </a:p>
                  </a:txBody>
                  <a:tcPr/>
                </a:tc>
                <a:tc>
                  <a:txBody>
                    <a:bodyPr/>
                    <a:lstStyle/>
                    <a:p>
                      <a:pPr algn="ctr"/>
                      <a:r>
                        <a:rPr lang="en-AU" sz="1100" dirty="0">
                          <a:solidFill>
                            <a:schemeClr val="bg1"/>
                          </a:solidFill>
                        </a:rPr>
                        <a:t>No</a:t>
                      </a:r>
                    </a:p>
                  </a:txBody>
                  <a:tcPr>
                    <a:solidFill>
                      <a:srgbClr val="FF0000"/>
                    </a:solidFill>
                  </a:tcPr>
                </a:tc>
                <a:extLst>
                  <a:ext uri="{0D108BD9-81ED-4DB2-BD59-A6C34878D82A}">
                    <a16:rowId xmlns:a16="http://schemas.microsoft.com/office/drawing/2014/main" val="1386590017"/>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100" dirty="0" err="1">
                          <a:solidFill>
                            <a:schemeClr val="bg1"/>
                          </a:solidFill>
                        </a:rPr>
                        <a:t>Yurika</a:t>
                      </a:r>
                      <a:r>
                        <a:rPr lang="en-AU" sz="1100" dirty="0">
                          <a:solidFill>
                            <a:schemeClr val="bg1"/>
                          </a:solidFill>
                        </a:rPr>
                        <a:t>​</a:t>
                      </a:r>
                    </a:p>
                  </a:txBody>
                  <a:tcPr>
                    <a:solidFill>
                      <a:srgbClr val="FF0000"/>
                    </a:solidFill>
                  </a:tcPr>
                </a:tc>
                <a:tc>
                  <a:txBody>
                    <a:bodyPr/>
                    <a:lstStyle/>
                    <a:p>
                      <a:pPr algn="ctr"/>
                      <a:r>
                        <a:rPr lang="en-AU" sz="1100" dirty="0"/>
                        <a:t>Yes</a:t>
                      </a:r>
                    </a:p>
                  </a:txBody>
                  <a:tcPr/>
                </a:tc>
                <a:tc>
                  <a:txBody>
                    <a:bodyPr/>
                    <a:lstStyle/>
                    <a:p>
                      <a:pPr algn="ctr"/>
                      <a:r>
                        <a:rPr lang="en-AU" sz="1100" dirty="0"/>
                        <a:t>Yes</a:t>
                      </a:r>
                    </a:p>
                  </a:txBody>
                  <a:tcPr/>
                </a:tc>
                <a:tc>
                  <a:txBody>
                    <a:bodyPr/>
                    <a:lstStyle/>
                    <a:p>
                      <a:pPr algn="ctr"/>
                      <a:r>
                        <a:rPr lang="en-AU" sz="1100" dirty="0"/>
                        <a:t>Yes</a:t>
                      </a:r>
                    </a:p>
                  </a:txBody>
                  <a:tcPr/>
                </a:tc>
                <a:tc>
                  <a:txBody>
                    <a:bodyPr/>
                    <a:lstStyle/>
                    <a:p>
                      <a:pPr algn="ctr"/>
                      <a:endParaRPr lang="en-AU" sz="1100" dirty="0"/>
                    </a:p>
                  </a:txBody>
                  <a:tcPr/>
                </a:tc>
                <a:tc>
                  <a:txBody>
                    <a:bodyPr/>
                    <a:lstStyle/>
                    <a:p>
                      <a:pPr algn="ctr"/>
                      <a:r>
                        <a:rPr lang="en-AU" sz="1100" dirty="0">
                          <a:solidFill>
                            <a:schemeClr val="bg1"/>
                          </a:solidFill>
                        </a:rPr>
                        <a:t>No</a:t>
                      </a:r>
                    </a:p>
                  </a:txBody>
                  <a:tcPr>
                    <a:solidFill>
                      <a:srgbClr val="FF0000"/>
                    </a:solidFill>
                  </a:tcPr>
                </a:tc>
                <a:extLst>
                  <a:ext uri="{0D108BD9-81ED-4DB2-BD59-A6C34878D82A}">
                    <a16:rowId xmlns:a16="http://schemas.microsoft.com/office/drawing/2014/main" val="152923296"/>
                  </a:ext>
                </a:extLst>
              </a:tr>
            </a:tbl>
          </a:graphicData>
        </a:graphic>
      </p:graphicFrame>
    </p:spTree>
    <p:extLst>
      <p:ext uri="{BB962C8B-B14F-4D97-AF65-F5344CB8AC3E}">
        <p14:creationId xmlns:p14="http://schemas.microsoft.com/office/powerpoint/2010/main" val="2445513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MC/MP Metering rollout plans</a:t>
            </a:r>
            <a:br>
              <a:rPr lang="en-AU" dirty="0"/>
            </a:br>
            <a:r>
              <a:rPr lang="en-AU" sz="2400" dirty="0"/>
              <a:t>Tranche 1 meters</a:t>
            </a:r>
            <a:endParaRPr lang="en-AU"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16</a:t>
            </a:fld>
            <a:endParaRPr lang="en-AU" dirty="0"/>
          </a:p>
        </p:txBody>
      </p:sp>
      <p:sp>
        <p:nvSpPr>
          <p:cNvPr id="10" name="Content Placeholder 2">
            <a:extLst>
              <a:ext uri="{FF2B5EF4-FFF2-40B4-BE49-F238E27FC236}">
                <a16:creationId xmlns:a16="http://schemas.microsoft.com/office/drawing/2014/main" id="{FA04154F-6494-47BD-AB0A-72AB2C053A9C}"/>
              </a:ext>
            </a:extLst>
          </p:cNvPr>
          <p:cNvSpPr>
            <a:spLocks noGrp="1"/>
          </p:cNvSpPr>
          <p:nvPr>
            <p:ph idx="1"/>
          </p:nvPr>
        </p:nvSpPr>
        <p:spPr>
          <a:xfrm>
            <a:off x="146402" y="2201291"/>
            <a:ext cx="4221413" cy="5358384"/>
          </a:xfrm>
        </p:spPr>
        <p:txBody>
          <a:bodyPr vert="horz" lIns="91440" tIns="45720" rIns="91440" bIns="45720" rtlCol="0" anchor="t">
            <a:normAutofit/>
          </a:bodyPr>
          <a:lstStyle/>
          <a:p>
            <a:pPr marL="200025" indent="-200025"/>
            <a:r>
              <a:rPr lang="en-AU" sz="1800" dirty="0">
                <a:cs typeface="Segoe UI Semilight"/>
              </a:rPr>
              <a:t>16 Rollout plans received</a:t>
            </a:r>
            <a:endParaRPr lang="en-AU" sz="1449" dirty="0">
              <a:cs typeface="Segoe UI Semilight"/>
            </a:endParaRPr>
          </a:p>
          <a:p>
            <a:pPr marL="600990" lvl="1" indent="-200025"/>
            <a:r>
              <a:rPr lang="en-AU" sz="1449" dirty="0">
                <a:cs typeface="Segoe UI Semilight"/>
              </a:rPr>
              <a:t>8 Participants consented to sharing their plans</a:t>
            </a:r>
          </a:p>
          <a:p>
            <a:pPr marL="200025" indent="-200025"/>
            <a:r>
              <a:rPr lang="en-AU" sz="1800" dirty="0">
                <a:cs typeface="Segoe UI Semilight"/>
              </a:rPr>
              <a:t>Over 93% tranche 1 meter coverage</a:t>
            </a:r>
          </a:p>
          <a:p>
            <a:pPr marL="200025" indent="-200025"/>
            <a:r>
              <a:rPr lang="en-AU" sz="1800" dirty="0">
                <a:cs typeface="Segoe UI Semilight"/>
              </a:rPr>
              <a:t>Over 25% Tranche 1 meters reported as been 5min capable</a:t>
            </a:r>
          </a:p>
          <a:p>
            <a:pPr marL="600990" lvl="1" indent="-200025"/>
            <a:endParaRPr lang="en-AU" sz="1400" dirty="0">
              <a:cs typeface="Segoe UI Semilight"/>
            </a:endParaRPr>
          </a:p>
          <a:p>
            <a:pPr marL="200025" indent="-200025"/>
            <a:endParaRPr lang="en-AU" sz="1300" dirty="0">
              <a:cs typeface="Segoe UI Semilight"/>
            </a:endParaRPr>
          </a:p>
        </p:txBody>
      </p:sp>
      <p:pic>
        <p:nvPicPr>
          <p:cNvPr id="3" name="Picture 2">
            <a:extLst>
              <a:ext uri="{FF2B5EF4-FFF2-40B4-BE49-F238E27FC236}">
                <a16:creationId xmlns:a16="http://schemas.microsoft.com/office/drawing/2014/main" id="{85861BC0-2E6B-4152-8FB4-31E088C42D17}"/>
              </a:ext>
            </a:extLst>
          </p:cNvPr>
          <p:cNvPicPr>
            <a:picLocks noChangeAspect="1"/>
          </p:cNvPicPr>
          <p:nvPr/>
        </p:nvPicPr>
        <p:blipFill>
          <a:blip r:embed="rId2"/>
          <a:stretch>
            <a:fillRect/>
          </a:stretch>
        </p:blipFill>
        <p:spPr>
          <a:xfrm>
            <a:off x="4877178" y="1828800"/>
            <a:ext cx="4672542" cy="5278242"/>
          </a:xfrm>
          <a:prstGeom prst="rect">
            <a:avLst/>
          </a:prstGeom>
        </p:spPr>
      </p:pic>
    </p:spTree>
    <p:extLst>
      <p:ext uri="{BB962C8B-B14F-4D97-AF65-F5344CB8AC3E}">
        <p14:creationId xmlns:p14="http://schemas.microsoft.com/office/powerpoint/2010/main" val="3183910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normAutofit fontScale="90000"/>
          </a:bodyPr>
          <a:lstStyle/>
          <a:p>
            <a:r>
              <a:rPr lang="en-AU" dirty="0"/>
              <a:t>MDP 5min Metering Data Delivery rollout plans</a:t>
            </a:r>
            <a:br>
              <a:rPr lang="en-AU" dirty="0"/>
            </a:br>
            <a:r>
              <a:rPr lang="en-AU" sz="2700" dirty="0"/>
              <a:t>Tranche 2 meters</a:t>
            </a:r>
            <a:endParaRPr lang="en-AU"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17</a:t>
            </a:fld>
            <a:endParaRPr lang="en-AU" dirty="0"/>
          </a:p>
        </p:txBody>
      </p:sp>
      <p:sp>
        <p:nvSpPr>
          <p:cNvPr id="10" name="Content Placeholder 2">
            <a:extLst>
              <a:ext uri="{FF2B5EF4-FFF2-40B4-BE49-F238E27FC236}">
                <a16:creationId xmlns:a16="http://schemas.microsoft.com/office/drawing/2014/main" id="{FA04154F-6494-47BD-AB0A-72AB2C053A9C}"/>
              </a:ext>
            </a:extLst>
          </p:cNvPr>
          <p:cNvSpPr>
            <a:spLocks noGrp="1"/>
          </p:cNvSpPr>
          <p:nvPr>
            <p:ph idx="1"/>
          </p:nvPr>
        </p:nvSpPr>
        <p:spPr>
          <a:xfrm>
            <a:off x="317196" y="1901064"/>
            <a:ext cx="3708795" cy="5358384"/>
          </a:xfrm>
        </p:spPr>
        <p:txBody>
          <a:bodyPr vert="horz" lIns="91440" tIns="45720" rIns="91440" bIns="45720" rtlCol="0" anchor="t">
            <a:normAutofit/>
          </a:bodyPr>
          <a:lstStyle/>
          <a:p>
            <a:pPr marL="200025" indent="-200025"/>
            <a:r>
              <a:rPr lang="en-AU" sz="1800" dirty="0">
                <a:cs typeface="Segoe UI Semilight"/>
              </a:rPr>
              <a:t>15 Rollout plans received</a:t>
            </a:r>
          </a:p>
          <a:p>
            <a:pPr marL="600990" lvl="1" indent="-200025"/>
            <a:r>
              <a:rPr lang="en-AU" sz="1449" dirty="0">
                <a:cs typeface="Segoe UI Semilight"/>
              </a:rPr>
              <a:t>9 Participants consented to sharing their plans</a:t>
            </a:r>
          </a:p>
          <a:p>
            <a:pPr marL="200025" indent="-200025"/>
            <a:r>
              <a:rPr lang="en-AU" sz="1751" dirty="0">
                <a:cs typeface="Segoe UI Semilight"/>
              </a:rPr>
              <a:t>Over 2.5 million meters in total</a:t>
            </a:r>
          </a:p>
          <a:p>
            <a:pPr marL="200025" indent="-200025"/>
            <a:r>
              <a:rPr lang="en-AU" sz="1751" dirty="0">
                <a:cs typeface="Segoe UI Semilight"/>
              </a:rPr>
              <a:t>Conversions mainly commencing from Q1 2022</a:t>
            </a:r>
          </a:p>
          <a:p>
            <a:pPr marL="200025" indent="-200025"/>
            <a:endParaRPr lang="en-AU" sz="1751" dirty="0">
              <a:cs typeface="Segoe UI Semilight"/>
            </a:endParaRPr>
          </a:p>
          <a:p>
            <a:pPr marL="200025" indent="-200025"/>
            <a:endParaRPr lang="en-AU" sz="1300" dirty="0">
              <a:cs typeface="Segoe UI Semilight"/>
            </a:endParaRPr>
          </a:p>
        </p:txBody>
      </p:sp>
      <p:pic>
        <p:nvPicPr>
          <p:cNvPr id="3" name="Picture 2">
            <a:extLst>
              <a:ext uri="{FF2B5EF4-FFF2-40B4-BE49-F238E27FC236}">
                <a16:creationId xmlns:a16="http://schemas.microsoft.com/office/drawing/2014/main" id="{563BEBF1-BEAA-4E7D-B151-3B196DA54C90}"/>
              </a:ext>
            </a:extLst>
          </p:cNvPr>
          <p:cNvPicPr>
            <a:picLocks noChangeAspect="1"/>
          </p:cNvPicPr>
          <p:nvPr/>
        </p:nvPicPr>
        <p:blipFill>
          <a:blip r:embed="rId2"/>
          <a:stretch>
            <a:fillRect/>
          </a:stretch>
        </p:blipFill>
        <p:spPr>
          <a:xfrm>
            <a:off x="4542806" y="1761396"/>
            <a:ext cx="5217837" cy="5358385"/>
          </a:xfrm>
          <a:prstGeom prst="rect">
            <a:avLst/>
          </a:prstGeom>
        </p:spPr>
      </p:pic>
    </p:spTree>
    <p:extLst>
      <p:ext uri="{BB962C8B-B14F-4D97-AF65-F5344CB8AC3E}">
        <p14:creationId xmlns:p14="http://schemas.microsoft.com/office/powerpoint/2010/main" val="1448969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normAutofit fontScale="90000"/>
          </a:bodyPr>
          <a:lstStyle/>
          <a:p>
            <a:r>
              <a:rPr lang="en-AU" sz="3600" dirty="0"/>
              <a:t>MDP Net to Register Datastream Conversion plans</a:t>
            </a:r>
            <a:br>
              <a:rPr lang="en-AU" dirty="0"/>
            </a:br>
            <a:r>
              <a:rPr lang="en-AU" sz="2400" dirty="0"/>
              <a:t>Tranche 1 and 2 meters</a:t>
            </a:r>
            <a:endParaRPr lang="en-AU"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18</a:t>
            </a:fld>
            <a:endParaRPr lang="en-AU" dirty="0"/>
          </a:p>
        </p:txBody>
      </p:sp>
      <p:sp>
        <p:nvSpPr>
          <p:cNvPr id="7" name="Content Placeholder 2">
            <a:extLst>
              <a:ext uri="{FF2B5EF4-FFF2-40B4-BE49-F238E27FC236}">
                <a16:creationId xmlns:a16="http://schemas.microsoft.com/office/drawing/2014/main" id="{6564F5D3-FF8D-4A39-9260-3887352821D4}"/>
              </a:ext>
            </a:extLst>
          </p:cNvPr>
          <p:cNvSpPr txBox="1">
            <a:spLocks/>
          </p:cNvSpPr>
          <p:nvPr/>
        </p:nvSpPr>
        <p:spPr>
          <a:xfrm>
            <a:off x="159313" y="1931576"/>
            <a:ext cx="4175863" cy="5358384"/>
          </a:xfrm>
          <a:prstGeom prst="rect">
            <a:avLst/>
          </a:prstGeom>
        </p:spPr>
        <p:txBody>
          <a:bodyPr vert="horz" lIns="91440" tIns="45720" rIns="91440" bIns="45720" rtlCol="0" anchor="t">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marL="200025" indent="-200025"/>
            <a:r>
              <a:rPr lang="en-AU" sz="1800" dirty="0">
                <a:cs typeface="Segoe UI Semilight"/>
              </a:rPr>
              <a:t>18 conversion plans received</a:t>
            </a:r>
          </a:p>
          <a:p>
            <a:pPr marL="600710" lvl="1" indent="-200025"/>
            <a:r>
              <a:rPr lang="en-AU" sz="1400" dirty="0">
                <a:cs typeface="Segoe UI Semilight"/>
              </a:rPr>
              <a:t>11 Participants consented to sharing their plans</a:t>
            </a:r>
          </a:p>
          <a:p>
            <a:pPr marL="200025" indent="-200025"/>
            <a:r>
              <a:rPr lang="en-AU" sz="1751" dirty="0">
                <a:cs typeface="Segoe UI Semilight"/>
              </a:rPr>
              <a:t>Over 2.7 million meters in total</a:t>
            </a:r>
          </a:p>
          <a:p>
            <a:pPr marL="200025" indent="-200025"/>
            <a:r>
              <a:rPr lang="en-AU" sz="1751" dirty="0">
                <a:cs typeface="Segoe UI Semilight"/>
              </a:rPr>
              <a:t>Conversions to commence from Q3 this year</a:t>
            </a:r>
          </a:p>
          <a:p>
            <a:pPr marL="200025" indent="-200025"/>
            <a:endParaRPr lang="en-AU" sz="1751" dirty="0">
              <a:cs typeface="Segoe UI Semilight"/>
            </a:endParaRPr>
          </a:p>
          <a:p>
            <a:pPr marL="200025" indent="-200025"/>
            <a:endParaRPr lang="en-AU" sz="1300" dirty="0">
              <a:cs typeface="Segoe UI Semilight"/>
            </a:endParaRPr>
          </a:p>
        </p:txBody>
      </p:sp>
      <p:pic>
        <p:nvPicPr>
          <p:cNvPr id="8" name="Picture 7">
            <a:extLst>
              <a:ext uri="{FF2B5EF4-FFF2-40B4-BE49-F238E27FC236}">
                <a16:creationId xmlns:a16="http://schemas.microsoft.com/office/drawing/2014/main" id="{59FC2A34-BC47-47E1-B02A-AB7DFD295A05}"/>
              </a:ext>
            </a:extLst>
          </p:cNvPr>
          <p:cNvPicPr>
            <a:picLocks noChangeAspect="1"/>
          </p:cNvPicPr>
          <p:nvPr/>
        </p:nvPicPr>
        <p:blipFill>
          <a:blip r:embed="rId2"/>
          <a:stretch>
            <a:fillRect/>
          </a:stretch>
        </p:blipFill>
        <p:spPr>
          <a:xfrm>
            <a:off x="4842029" y="1748989"/>
            <a:ext cx="4367596" cy="5257710"/>
          </a:xfrm>
          <a:prstGeom prst="rect">
            <a:avLst/>
          </a:prstGeom>
        </p:spPr>
      </p:pic>
    </p:spTree>
    <p:extLst>
      <p:ext uri="{BB962C8B-B14F-4D97-AF65-F5344CB8AC3E}">
        <p14:creationId xmlns:p14="http://schemas.microsoft.com/office/powerpoint/2010/main" val="1078063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normAutofit/>
          </a:bodyPr>
          <a:lstStyle/>
          <a:p>
            <a:r>
              <a:rPr lang="en-AU" sz="3600" dirty="0"/>
              <a:t>LNSP NCONUML and Cross Boundary </a:t>
            </a:r>
            <a:br>
              <a:rPr lang="en-AU" sz="3600" dirty="0"/>
            </a:br>
            <a:r>
              <a:rPr lang="en-AU" sz="3600" dirty="0"/>
              <a:t>NMI Creation Plans</a:t>
            </a:r>
            <a:endParaRPr lang="en-AU"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19</a:t>
            </a:fld>
            <a:endParaRPr lang="en-AU" dirty="0"/>
          </a:p>
        </p:txBody>
      </p:sp>
      <p:sp>
        <p:nvSpPr>
          <p:cNvPr id="7" name="Content Placeholder 2">
            <a:extLst>
              <a:ext uri="{FF2B5EF4-FFF2-40B4-BE49-F238E27FC236}">
                <a16:creationId xmlns:a16="http://schemas.microsoft.com/office/drawing/2014/main" id="{6564F5D3-FF8D-4A39-9260-3887352821D4}"/>
              </a:ext>
            </a:extLst>
          </p:cNvPr>
          <p:cNvSpPr txBox="1">
            <a:spLocks/>
          </p:cNvSpPr>
          <p:nvPr/>
        </p:nvSpPr>
        <p:spPr>
          <a:xfrm>
            <a:off x="376403" y="2201291"/>
            <a:ext cx="3906148" cy="5358384"/>
          </a:xfrm>
          <a:prstGeom prst="rect">
            <a:avLst/>
          </a:prstGeom>
        </p:spPr>
        <p:txBody>
          <a:bodyPr vert="horz" lIns="91440" tIns="45720" rIns="91440" bIns="45720" rtlCol="0" anchor="t">
            <a:normAutofit/>
          </a:bodyPr>
          <a:lst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a:lstStyle>
          <a:p>
            <a:pPr marL="200025" indent="-200025"/>
            <a:r>
              <a:rPr lang="en-AU" sz="1800">
                <a:cs typeface="Segoe UI Semilight"/>
              </a:rPr>
              <a:t>13 plans received</a:t>
            </a:r>
          </a:p>
          <a:p>
            <a:pPr marL="600710" lvl="1" indent="-200025"/>
            <a:r>
              <a:rPr lang="en-AU" sz="1400">
                <a:cs typeface="Segoe UI Semilight"/>
              </a:rPr>
              <a:t>11 Participants consented to sharing </a:t>
            </a:r>
            <a:r>
              <a:rPr lang="en-AU" sz="1400" dirty="0">
                <a:cs typeface="Segoe UI Semilight"/>
              </a:rPr>
              <a:t>their plans</a:t>
            </a:r>
          </a:p>
          <a:p>
            <a:pPr marL="200025" indent="-200025"/>
            <a:r>
              <a:rPr lang="en-AU" sz="1800" dirty="0">
                <a:cs typeface="Segoe UI Semilight"/>
              </a:rPr>
              <a:t>~115k NCONUML NMIs expecting to be created</a:t>
            </a:r>
            <a:endParaRPr lang="en-AU" sz="1751" dirty="0">
              <a:cs typeface="Segoe UI Semilight"/>
            </a:endParaRPr>
          </a:p>
          <a:p>
            <a:pPr marL="200025" indent="-200025"/>
            <a:endParaRPr lang="en-AU" sz="1751" dirty="0">
              <a:cs typeface="Segoe UI Semilight"/>
            </a:endParaRPr>
          </a:p>
          <a:p>
            <a:pPr marL="200025" indent="-200025"/>
            <a:endParaRPr lang="en-AU" sz="1751" dirty="0">
              <a:cs typeface="Segoe UI Semilight"/>
            </a:endParaRPr>
          </a:p>
          <a:p>
            <a:pPr marL="200025" indent="-200025"/>
            <a:endParaRPr lang="en-AU" sz="1751" dirty="0">
              <a:cs typeface="Segoe UI Semilight"/>
            </a:endParaRPr>
          </a:p>
          <a:p>
            <a:pPr marL="200025" indent="-200025"/>
            <a:endParaRPr lang="en-AU" sz="1300" dirty="0">
              <a:cs typeface="Segoe UI Semilight"/>
            </a:endParaRPr>
          </a:p>
        </p:txBody>
      </p:sp>
      <p:pic>
        <p:nvPicPr>
          <p:cNvPr id="5" name="Picture 4">
            <a:extLst>
              <a:ext uri="{FF2B5EF4-FFF2-40B4-BE49-F238E27FC236}">
                <a16:creationId xmlns:a16="http://schemas.microsoft.com/office/drawing/2014/main" id="{13EA0264-AAEA-4F4D-9402-A2C697A2E783}"/>
              </a:ext>
            </a:extLst>
          </p:cNvPr>
          <p:cNvPicPr>
            <a:picLocks noChangeAspect="1"/>
          </p:cNvPicPr>
          <p:nvPr/>
        </p:nvPicPr>
        <p:blipFill>
          <a:blip r:embed="rId2"/>
          <a:stretch>
            <a:fillRect/>
          </a:stretch>
        </p:blipFill>
        <p:spPr>
          <a:xfrm>
            <a:off x="4441776" y="1728869"/>
            <a:ext cx="5514975" cy="5010150"/>
          </a:xfrm>
          <a:prstGeom prst="rect">
            <a:avLst/>
          </a:prstGeom>
        </p:spPr>
      </p:pic>
    </p:spTree>
    <p:extLst>
      <p:ext uri="{BB962C8B-B14F-4D97-AF65-F5344CB8AC3E}">
        <p14:creationId xmlns:p14="http://schemas.microsoft.com/office/powerpoint/2010/main" val="127805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FD31EA-0B02-4F5E-9F04-B0BD413AB60D}"/>
              </a:ext>
            </a:extLst>
          </p:cNvPr>
          <p:cNvSpPr>
            <a:spLocks noGrp="1"/>
          </p:cNvSpPr>
          <p:nvPr>
            <p:ph type="title"/>
          </p:nvPr>
        </p:nvSpPr>
        <p:spPr>
          <a:xfrm>
            <a:off x="233620" y="1173708"/>
            <a:ext cx="2907626" cy="2201542"/>
          </a:xfrm>
        </p:spPr>
        <p:txBody>
          <a:bodyPr/>
          <a:lstStyle/>
          <a:p>
            <a:r>
              <a:rPr lang="en-AU" dirty="0">
                <a:latin typeface="Calibri" panose="020F0502020204030204" pitchFamily="34" charset="0"/>
                <a:cs typeface="Calibri" panose="020F0502020204030204" pitchFamily="34" charset="0"/>
              </a:rPr>
              <a:t>AEMO Competition Law </a:t>
            </a:r>
            <a:br>
              <a:rPr lang="en-AU" dirty="0">
                <a:latin typeface="Calibri" panose="020F0502020204030204" pitchFamily="34" charset="0"/>
                <a:cs typeface="Calibri" panose="020F0502020204030204" pitchFamily="34" charset="0"/>
              </a:rPr>
            </a:br>
            <a:r>
              <a:rPr lang="en-AU" dirty="0">
                <a:latin typeface="Calibri" panose="020F0502020204030204" pitchFamily="34" charset="0"/>
                <a:cs typeface="Calibri" panose="020F0502020204030204" pitchFamily="34" charset="0"/>
              </a:rPr>
              <a:t>Meeting Protocol</a:t>
            </a:r>
            <a:endParaRPr lang="en-AU" dirty="0"/>
          </a:p>
        </p:txBody>
      </p:sp>
      <p:sp>
        <p:nvSpPr>
          <p:cNvPr id="6" name="Slide Number Placeholder 5">
            <a:extLst>
              <a:ext uri="{FF2B5EF4-FFF2-40B4-BE49-F238E27FC236}">
                <a16:creationId xmlns:a16="http://schemas.microsoft.com/office/drawing/2014/main" id="{962C179C-7C0B-4C6E-984B-3E659C1C1E7C}"/>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13" name="Text Placeholder 12">
            <a:extLst>
              <a:ext uri="{FF2B5EF4-FFF2-40B4-BE49-F238E27FC236}">
                <a16:creationId xmlns:a16="http://schemas.microsoft.com/office/drawing/2014/main" id="{1E0A56E1-88E5-44F7-A23A-29E717150844}"/>
              </a:ext>
            </a:extLst>
          </p:cNvPr>
          <p:cNvSpPr>
            <a:spLocks noGrp="1"/>
          </p:cNvSpPr>
          <p:nvPr>
            <p:ph type="body" sz="quarter" idx="13"/>
          </p:nvPr>
        </p:nvSpPr>
        <p:spPr>
          <a:xfrm>
            <a:off x="3683203" y="892491"/>
            <a:ext cx="6774989" cy="5493476"/>
          </a:xfrm>
        </p:spPr>
        <p:txBody>
          <a:bodyPr>
            <a:noAutofit/>
          </a:bodyPr>
          <a:lstStyle/>
          <a:p>
            <a:pPr marL="0" indent="0">
              <a:buNone/>
            </a:pPr>
            <a:r>
              <a:rPr lang="en-AU" sz="1228" dirty="0">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marL="0" indent="0">
              <a:buNone/>
            </a:pPr>
            <a:r>
              <a:rPr lang="en-AU" sz="1228" dirty="0">
                <a:latin typeface="Calibri" panose="020F0502020204030204" pitchFamily="34" charset="0"/>
                <a:cs typeface="Calibri" panose="020F0502020204030204" pitchFamily="34" charset="0"/>
              </a:rPr>
              <a:t>Participants in AEMO discussions </a:t>
            </a:r>
            <a:r>
              <a:rPr lang="en-AU" sz="1228" b="1" dirty="0">
                <a:latin typeface="Calibri" panose="020F0502020204030204" pitchFamily="34" charset="0"/>
                <a:cs typeface="Calibri" panose="020F0502020204030204" pitchFamily="34" charset="0"/>
              </a:rPr>
              <a:t>must</a:t>
            </a:r>
            <a:r>
              <a:rPr lang="en-AU" sz="1228" dirty="0">
                <a:latin typeface="Calibri" panose="020F0502020204030204" pitchFamily="34" charset="0"/>
                <a:cs typeface="Calibri" panose="020F0502020204030204" pitchFamily="34" charset="0"/>
              </a:rPr>
              <a:t>: </a:t>
            </a:r>
          </a:p>
          <a:p>
            <a:pPr lvl="0"/>
            <a:r>
              <a:rPr lang="en-AU" sz="1228" dirty="0">
                <a:latin typeface="Calibri" panose="020F0502020204030204" pitchFamily="34" charset="0"/>
                <a:cs typeface="Calibri" panose="020F0502020204030204" pitchFamily="34" charset="0"/>
              </a:rPr>
              <a:t>Ensure that discussions are limited to the matters contemplated by the agenda for the discussion  </a:t>
            </a:r>
          </a:p>
          <a:p>
            <a:pPr lvl="0"/>
            <a:r>
              <a:rPr lang="en-AU" sz="1228" dirty="0">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lvl="0"/>
            <a:r>
              <a:rPr lang="en-AU" sz="1228" dirty="0">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marL="0" indent="0">
              <a:buNone/>
            </a:pPr>
            <a:r>
              <a:rPr lang="en-AU" sz="1228" dirty="0">
                <a:latin typeface="Calibri" panose="020F0502020204030204" pitchFamily="34" charset="0"/>
                <a:cs typeface="Calibri" panose="020F0502020204030204" pitchFamily="34" charset="0"/>
              </a:rPr>
              <a:t>Participants in AEMO meetings </a:t>
            </a:r>
            <a:r>
              <a:rPr lang="en-AU" sz="1228" b="1" dirty="0">
                <a:latin typeface="Calibri" panose="020F0502020204030204" pitchFamily="34" charset="0"/>
                <a:cs typeface="Calibri" panose="020F0502020204030204" pitchFamily="34" charset="0"/>
              </a:rPr>
              <a:t>must not</a:t>
            </a:r>
            <a:r>
              <a:rPr lang="en-AU" sz="1228" dirty="0">
                <a:latin typeface="Calibri" panose="020F0502020204030204" pitchFamily="34" charset="0"/>
                <a:cs typeface="Calibri" panose="020F0502020204030204" pitchFamily="34" charset="0"/>
              </a:rPr>
              <a:t> discuss or agree on the following topics:</a:t>
            </a:r>
          </a:p>
          <a:p>
            <a:pPr lvl="0"/>
            <a:r>
              <a:rPr lang="en-AU" sz="1228" dirty="0">
                <a:latin typeface="Calibri" panose="020F0502020204030204" pitchFamily="34" charset="0"/>
                <a:cs typeface="Calibri" panose="020F0502020204030204" pitchFamily="34" charset="0"/>
              </a:rPr>
              <a:t>Which customers they will supply or market to</a:t>
            </a:r>
          </a:p>
          <a:p>
            <a:pPr lvl="0"/>
            <a:r>
              <a:rPr lang="en-AU" sz="1228" dirty="0">
                <a:latin typeface="Calibri" panose="020F0502020204030204" pitchFamily="34" charset="0"/>
                <a:cs typeface="Calibri" panose="020F0502020204030204" pitchFamily="34" charset="0"/>
              </a:rPr>
              <a:t>The price or other terms at which Participants will supply</a:t>
            </a:r>
          </a:p>
          <a:p>
            <a:pPr lvl="0"/>
            <a:r>
              <a:rPr lang="en-AU" sz="1228" dirty="0">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lvl="0"/>
            <a:r>
              <a:rPr lang="en-AU" sz="1228" dirty="0">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lvl="0"/>
            <a:r>
              <a:rPr lang="en-AU" sz="1228" dirty="0">
                <a:latin typeface="Calibri" panose="020F0502020204030204" pitchFamily="34" charset="0"/>
                <a:cs typeface="Calibri" panose="020F0502020204030204" pitchFamily="34" charset="0"/>
              </a:rPr>
              <a:t>Refusing to supply a person or company access to any products, services or inputs they require</a:t>
            </a:r>
          </a:p>
          <a:p>
            <a:pPr marL="0" indent="0">
              <a:buNone/>
            </a:pPr>
            <a:endParaRPr lang="en-AU" sz="1052" dirty="0">
              <a:latin typeface="Calibri" panose="020F0502020204030204" pitchFamily="34" charset="0"/>
              <a:cs typeface="Calibri" panose="020F0502020204030204" pitchFamily="34" charset="0"/>
            </a:endParaRPr>
          </a:p>
          <a:p>
            <a:pPr marL="0" indent="0">
              <a:buNone/>
            </a:pPr>
            <a:r>
              <a:rPr lang="en-AU" sz="1052" dirty="0">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Tree>
    <p:extLst>
      <p:ext uri="{BB962C8B-B14F-4D97-AF65-F5344CB8AC3E}">
        <p14:creationId xmlns:p14="http://schemas.microsoft.com/office/powerpoint/2010/main" val="800341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21461-2AA1-47F9-8A76-02A8BFFF72D4}"/>
              </a:ext>
            </a:extLst>
          </p:cNvPr>
          <p:cNvSpPr>
            <a:spLocks noGrp="1"/>
          </p:cNvSpPr>
          <p:nvPr>
            <p:ph type="title"/>
          </p:nvPr>
        </p:nvSpPr>
        <p:spPr/>
        <p:txBody>
          <a:bodyPr/>
          <a:lstStyle/>
          <a:p>
            <a:r>
              <a:rPr lang="en-AU" dirty="0"/>
              <a:t>Notes (2/8)</a:t>
            </a:r>
          </a:p>
        </p:txBody>
      </p:sp>
      <p:sp>
        <p:nvSpPr>
          <p:cNvPr id="3" name="Content Placeholder 2">
            <a:extLst>
              <a:ext uri="{FF2B5EF4-FFF2-40B4-BE49-F238E27FC236}">
                <a16:creationId xmlns:a16="http://schemas.microsoft.com/office/drawing/2014/main" id="{DA1B34A1-E6B5-4956-93FA-B7B356B4672B}"/>
              </a:ext>
            </a:extLst>
          </p:cNvPr>
          <p:cNvSpPr>
            <a:spLocks noGrp="1"/>
          </p:cNvSpPr>
          <p:nvPr>
            <p:ph idx="1"/>
          </p:nvPr>
        </p:nvSpPr>
        <p:spPr/>
        <p:txBody>
          <a:bodyPr>
            <a:normAutofit fontScale="85000" lnSpcReduction="10000"/>
          </a:bodyPr>
          <a:lstStyle/>
          <a:p>
            <a:r>
              <a:rPr lang="en-AU" sz="1700" dirty="0"/>
              <a:t>AEMO presented an overview of the rollout plans, and noted that a few minor changes will be made to the templates. Participants were invited to provide any suggestions to AEMO to improve the rollout plan template. </a:t>
            </a:r>
          </a:p>
          <a:p>
            <a:endParaRPr lang="en-AU" sz="1700" dirty="0"/>
          </a:p>
          <a:p>
            <a:r>
              <a:rPr lang="en-AU" sz="1700" dirty="0"/>
              <a:t>AEMO noted that the industry is indicating a total volume of 2.2M Tranche 2 meters, with most meters delivering 5-minute metering data from early 2022.</a:t>
            </a:r>
          </a:p>
          <a:p>
            <a:endParaRPr lang="en-AU" sz="1700" dirty="0"/>
          </a:p>
          <a:p>
            <a:r>
              <a:rPr lang="en-AU" sz="1700" dirty="0"/>
              <a:t>AEMO noted that some Tranche 2 meters might be created at the register level, and maybe not require a net to register </a:t>
            </a:r>
            <a:r>
              <a:rPr lang="en-AU" sz="1700" dirty="0" err="1"/>
              <a:t>datastream</a:t>
            </a:r>
            <a:r>
              <a:rPr lang="en-AU" sz="1700" dirty="0"/>
              <a:t> conversion. </a:t>
            </a:r>
          </a:p>
          <a:p>
            <a:endParaRPr lang="en-AU" sz="1700" dirty="0"/>
          </a:p>
          <a:p>
            <a:r>
              <a:rPr lang="en-AU" sz="1700" dirty="0"/>
              <a:t>One participant suggested that a rollout plan for the alignment of Register ID to Suffix values should be provided so that the industry could have a view of total industry volumes.</a:t>
            </a:r>
          </a:p>
          <a:p>
            <a:endParaRPr lang="en-AU" sz="1700" dirty="0"/>
          </a:p>
          <a:p>
            <a:r>
              <a:rPr lang="en-AU" sz="1700" dirty="0"/>
              <a:t>The TFG noted that there was value in receiving rollout plans from consenting participants, one participant noted that they would appreciate if participants could provide more accurate/up-to-date ‘actual’ values in the rollout plan updates.</a:t>
            </a:r>
          </a:p>
          <a:p>
            <a:pPr marL="0" indent="0">
              <a:buNone/>
            </a:pPr>
            <a:endParaRPr lang="en-AU" sz="1700" dirty="0"/>
          </a:p>
          <a:p>
            <a:pPr marL="0" indent="0">
              <a:buNone/>
            </a:pPr>
            <a:r>
              <a:rPr lang="en-AU" sz="1700" b="1" dirty="0"/>
              <a:t>Action 13.1: </a:t>
            </a:r>
            <a:r>
              <a:rPr lang="en-AU" sz="1700" dirty="0"/>
              <a:t>TFG to advise if they see value in providing AEMO Register ID to Suffix value alignment rollout plans</a:t>
            </a:r>
          </a:p>
          <a:p>
            <a:pPr marL="0" indent="0">
              <a:buNone/>
            </a:pPr>
            <a:endParaRPr lang="en-AU" sz="1700" dirty="0"/>
          </a:p>
          <a:p>
            <a:pPr marL="0" indent="0">
              <a:buNone/>
            </a:pPr>
            <a:r>
              <a:rPr lang="en-AU" sz="1700" b="1" dirty="0"/>
              <a:t>Action 13.2: </a:t>
            </a:r>
            <a:r>
              <a:rPr lang="en-AU" sz="1700" dirty="0"/>
              <a:t>AEMO to provide the TFG an updated metering rollout plan template, which reflects learnings coming out of the recent round of plans</a:t>
            </a:r>
            <a:endParaRPr lang="en-AU" sz="1700" b="1" dirty="0"/>
          </a:p>
          <a:p>
            <a:pPr marL="0" indent="0">
              <a:buNone/>
            </a:pPr>
            <a:endParaRPr lang="en-AU" sz="1700" dirty="0"/>
          </a:p>
          <a:p>
            <a:pPr marL="0" indent="0">
              <a:buNone/>
            </a:pPr>
            <a:endParaRPr lang="en-AU" sz="1700" dirty="0"/>
          </a:p>
        </p:txBody>
      </p:sp>
      <p:sp>
        <p:nvSpPr>
          <p:cNvPr id="4" name="Slide Number Placeholder 3">
            <a:extLst>
              <a:ext uri="{FF2B5EF4-FFF2-40B4-BE49-F238E27FC236}">
                <a16:creationId xmlns:a16="http://schemas.microsoft.com/office/drawing/2014/main" id="{C31F8E1B-AA27-4704-A002-B9A648826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1156348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21461-2AA1-47F9-8A76-02A8BFFF72D4}"/>
              </a:ext>
            </a:extLst>
          </p:cNvPr>
          <p:cNvSpPr>
            <a:spLocks noGrp="1"/>
          </p:cNvSpPr>
          <p:nvPr>
            <p:ph type="title"/>
          </p:nvPr>
        </p:nvSpPr>
        <p:spPr/>
        <p:txBody>
          <a:bodyPr/>
          <a:lstStyle/>
          <a:p>
            <a:r>
              <a:rPr lang="en-AU" dirty="0"/>
              <a:t>Notes (3/8)</a:t>
            </a:r>
          </a:p>
        </p:txBody>
      </p:sp>
      <p:sp>
        <p:nvSpPr>
          <p:cNvPr id="3" name="Content Placeholder 2">
            <a:extLst>
              <a:ext uri="{FF2B5EF4-FFF2-40B4-BE49-F238E27FC236}">
                <a16:creationId xmlns:a16="http://schemas.microsoft.com/office/drawing/2014/main" id="{DA1B34A1-E6B5-4956-93FA-B7B356B4672B}"/>
              </a:ext>
            </a:extLst>
          </p:cNvPr>
          <p:cNvSpPr>
            <a:spLocks noGrp="1"/>
          </p:cNvSpPr>
          <p:nvPr>
            <p:ph idx="1"/>
          </p:nvPr>
        </p:nvSpPr>
        <p:spPr/>
        <p:txBody>
          <a:bodyPr>
            <a:normAutofit/>
          </a:bodyPr>
          <a:lstStyle/>
          <a:p>
            <a:r>
              <a:rPr lang="en-AU" sz="1700" dirty="0"/>
              <a:t>In response to participant queries, AEMO noted that:</a:t>
            </a:r>
          </a:p>
          <a:p>
            <a:endParaRPr lang="en-AU" sz="1700" dirty="0"/>
          </a:p>
          <a:p>
            <a:pPr lvl="1"/>
            <a:r>
              <a:rPr lang="en-AU" sz="1700" dirty="0"/>
              <a:t>MSATS production extracts will be used to validate reported RTC updates.</a:t>
            </a:r>
          </a:p>
          <a:p>
            <a:pPr lvl="1"/>
            <a:endParaRPr lang="en-AU" sz="1700" dirty="0"/>
          </a:p>
          <a:p>
            <a:pPr lvl="1"/>
            <a:r>
              <a:rPr lang="en-AU" sz="1700" dirty="0"/>
              <a:t>The next rollout plan update is due on 1 May 2021</a:t>
            </a:r>
          </a:p>
          <a:p>
            <a:pPr lvl="1"/>
            <a:endParaRPr lang="en-AU" sz="1700" dirty="0">
              <a:highlight>
                <a:srgbClr val="FFFF00"/>
              </a:highlight>
            </a:endParaRPr>
          </a:p>
          <a:p>
            <a:r>
              <a:rPr lang="en-AU" sz="1700" dirty="0"/>
              <a:t>One participant noted that MCs and MPs should be refreshing their list of Tranche 1 meters to check for any changes in meter volumes</a:t>
            </a:r>
          </a:p>
          <a:p>
            <a:pPr marL="0" indent="0">
              <a:buNone/>
            </a:pPr>
            <a:endParaRPr lang="en-AU" sz="1700" dirty="0"/>
          </a:p>
          <a:p>
            <a:pPr marL="0" indent="0">
              <a:buNone/>
            </a:pPr>
            <a:endParaRPr lang="en-AU" sz="1700" dirty="0"/>
          </a:p>
        </p:txBody>
      </p:sp>
      <p:sp>
        <p:nvSpPr>
          <p:cNvPr id="4" name="Slide Number Placeholder 3">
            <a:extLst>
              <a:ext uri="{FF2B5EF4-FFF2-40B4-BE49-F238E27FC236}">
                <a16:creationId xmlns:a16="http://schemas.microsoft.com/office/drawing/2014/main" id="{C31F8E1B-AA27-4704-A002-B9A648826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574814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RTC transition approach</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22</a:t>
            </a:fld>
            <a:endParaRPr lang="en-AU" dirty="0"/>
          </a:p>
        </p:txBody>
      </p:sp>
    </p:spTree>
    <p:extLst>
      <p:ext uri="{BB962C8B-B14F-4D97-AF65-F5344CB8AC3E}">
        <p14:creationId xmlns:p14="http://schemas.microsoft.com/office/powerpoint/2010/main" val="2416505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RTC Draft Transition Approach</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06546" y="1611683"/>
            <a:ext cx="10255425" cy="5479713"/>
          </a:xfrm>
        </p:spPr>
        <p:txBody>
          <a:bodyPr>
            <a:normAutofit/>
          </a:bodyPr>
          <a:lstStyle/>
          <a:p>
            <a:pPr lvl="0"/>
            <a:r>
              <a:rPr lang="en-AU" sz="2000" dirty="0">
                <a:solidFill>
                  <a:srgbClr val="FF0000"/>
                </a:solidFill>
              </a:rPr>
              <a:t>By 1 Oct 2021</a:t>
            </a:r>
          </a:p>
          <a:p>
            <a:pPr lvl="1"/>
            <a:r>
              <a:rPr lang="en-AU" sz="1800" dirty="0"/>
              <a:t>All Tranche 1 meters (type 1-3, subset of 4 and cross boundary) to have their RTC updated with a fourth character of ‘A’ or ‘D’ (de-energisation scenarios only)</a:t>
            </a:r>
          </a:p>
          <a:p>
            <a:pPr lvl="0"/>
            <a:r>
              <a:rPr lang="en-AU" sz="2000" dirty="0">
                <a:solidFill>
                  <a:srgbClr val="FF0000"/>
                </a:solidFill>
              </a:rPr>
              <a:t>From 1 Oct 2021 to 30 Nov 2022</a:t>
            </a:r>
          </a:p>
          <a:p>
            <a:pPr lvl="1"/>
            <a:r>
              <a:rPr lang="en-AU" sz="1800" dirty="0"/>
              <a:t>All Tranche 2 meters (new and replacement type 4, 4A, VICAMI, etc.) to have their RTC updated with a fourth character of ‘A’ or ‘D’ (de-energisation scenarios only)</a:t>
            </a:r>
          </a:p>
          <a:p>
            <a:pPr lvl="0"/>
            <a:r>
              <a:rPr lang="en-AU" sz="2000" dirty="0">
                <a:solidFill>
                  <a:srgbClr val="FF0000"/>
                </a:solidFill>
              </a:rPr>
              <a:t>From 1 Dec 2022 onwards</a:t>
            </a:r>
          </a:p>
          <a:p>
            <a:pPr lvl="1"/>
            <a:r>
              <a:rPr lang="en-AU" sz="1800" dirty="0"/>
              <a:t>All other meters (e.g. basic meters) to have their RTC updated with a fourth character</a:t>
            </a:r>
            <a:endParaRPr lang="en-AU" sz="5500" dirty="0"/>
          </a:p>
          <a:p>
            <a:endParaRPr lang="en-AU" sz="2151" dirty="0"/>
          </a:p>
          <a:p>
            <a:r>
              <a:rPr lang="en-AU" sz="2151" dirty="0"/>
              <a:t>The allowance of MPs to update the other RTC combinations with the appropriate 4 character code, resulting from BAU activities only, from 1 May 2021</a:t>
            </a:r>
          </a:p>
          <a:p>
            <a:r>
              <a:rPr lang="en-AU" sz="2151" dirty="0"/>
              <a:t>‘Mass’ updating of this field should be discouraged without the prior engagement of effected Participants.</a:t>
            </a:r>
          </a:p>
          <a:p>
            <a:r>
              <a:rPr lang="en-AU" sz="2151" dirty="0"/>
              <a:t>The MSDR Data Transition WG will take carriage of finalising these arrangements</a:t>
            </a: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23</a:t>
            </a:fld>
            <a:endParaRPr lang="en-AU" dirty="0"/>
          </a:p>
        </p:txBody>
      </p:sp>
    </p:spTree>
    <p:extLst>
      <p:ext uri="{BB962C8B-B14F-4D97-AF65-F5344CB8AC3E}">
        <p14:creationId xmlns:p14="http://schemas.microsoft.com/office/powerpoint/2010/main" val="5402785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21461-2AA1-47F9-8A76-02A8BFFF72D4}"/>
              </a:ext>
            </a:extLst>
          </p:cNvPr>
          <p:cNvSpPr>
            <a:spLocks noGrp="1"/>
          </p:cNvSpPr>
          <p:nvPr>
            <p:ph type="title"/>
          </p:nvPr>
        </p:nvSpPr>
        <p:spPr/>
        <p:txBody>
          <a:bodyPr/>
          <a:lstStyle/>
          <a:p>
            <a:r>
              <a:rPr lang="en-AU" dirty="0"/>
              <a:t>Notes (4/8)</a:t>
            </a:r>
          </a:p>
        </p:txBody>
      </p:sp>
      <p:sp>
        <p:nvSpPr>
          <p:cNvPr id="3" name="Content Placeholder 2">
            <a:extLst>
              <a:ext uri="{FF2B5EF4-FFF2-40B4-BE49-F238E27FC236}">
                <a16:creationId xmlns:a16="http://schemas.microsoft.com/office/drawing/2014/main" id="{DA1B34A1-E6B5-4956-93FA-B7B356B4672B}"/>
              </a:ext>
            </a:extLst>
          </p:cNvPr>
          <p:cNvSpPr>
            <a:spLocks noGrp="1"/>
          </p:cNvSpPr>
          <p:nvPr>
            <p:ph idx="1"/>
          </p:nvPr>
        </p:nvSpPr>
        <p:spPr/>
        <p:txBody>
          <a:bodyPr>
            <a:normAutofit/>
          </a:bodyPr>
          <a:lstStyle/>
          <a:p>
            <a:r>
              <a:rPr lang="en-AU" sz="1700" dirty="0"/>
              <a:t>AEMO presented an overview of the RTC draft transition approach, noting that the MSDR Data Transition Working Group will take carriage of finalising these arrangements.</a:t>
            </a:r>
          </a:p>
          <a:p>
            <a:endParaRPr lang="en-AU" sz="1700" dirty="0"/>
          </a:p>
          <a:p>
            <a:r>
              <a:rPr lang="en-AU" sz="1700" dirty="0"/>
              <a:t>In response to participant queries, AEMO noted that:</a:t>
            </a:r>
          </a:p>
          <a:p>
            <a:endParaRPr lang="en-AU" sz="1700" dirty="0"/>
          </a:p>
          <a:p>
            <a:pPr lvl="1"/>
            <a:r>
              <a:rPr lang="en-AU" sz="1349" dirty="0"/>
              <a:t>The RTC update transition windows and triggers for non-5MS meters will be discussed at the MSDR Data Transition Working Group on 30 March 2021</a:t>
            </a:r>
          </a:p>
          <a:p>
            <a:pPr lvl="1"/>
            <a:endParaRPr lang="en-AU" sz="1349" dirty="0"/>
          </a:p>
          <a:p>
            <a:pPr lvl="1"/>
            <a:r>
              <a:rPr lang="en-AU" sz="1349" dirty="0"/>
              <a:t>From 1 October 2021, the following meters </a:t>
            </a:r>
            <a:r>
              <a:rPr lang="en-AU" sz="1350" dirty="0"/>
              <a:t>do not have to be capable of recording and providing, or configured to record and provide, trading interval energy data (as defined under new Chapter 10) until they are replaced in accordance with new clause 7.8.2A. (Ref. NER 11.103.1 and 11.103.3):</a:t>
            </a:r>
          </a:p>
          <a:p>
            <a:pPr lvl="1"/>
            <a:endParaRPr lang="en-AU" sz="1350" dirty="0"/>
          </a:p>
          <a:p>
            <a:pPr marL="1144829" lvl="2" indent="-342900">
              <a:buFont typeface="+mj-lt"/>
              <a:buAutoNum type="alphaLcParenR"/>
            </a:pPr>
            <a:r>
              <a:rPr lang="en-AU" sz="1350" dirty="0"/>
              <a:t>all metering installations (other than type 1, 2, 3, 7 and sub-set of type 4 metering installations and type 4A metering installations) that were installed prior to 1 December 2018; and</a:t>
            </a:r>
          </a:p>
          <a:p>
            <a:pPr marL="1144829" lvl="2" indent="-342900">
              <a:buFont typeface="+mj-lt"/>
              <a:buAutoNum type="alphaLcParenR"/>
            </a:pPr>
            <a:r>
              <a:rPr lang="en-AU" sz="1350" dirty="0"/>
              <a:t>type 4A metering installations that were installed prior to 1 December 2019,</a:t>
            </a:r>
          </a:p>
          <a:p>
            <a:pPr lvl="1"/>
            <a:endParaRPr lang="en-AU" sz="1349" dirty="0">
              <a:highlight>
                <a:srgbClr val="FFFF00"/>
              </a:highlight>
            </a:endParaRPr>
          </a:p>
          <a:p>
            <a:pPr lvl="1"/>
            <a:r>
              <a:rPr lang="en-AU" sz="1349" dirty="0"/>
              <a:t>AEMO is coordinating RTC updates across the industry to ensure that the procedure requirements are implemented as intended, and to ensure that transition volumes across the industry are appropriately managed</a:t>
            </a:r>
          </a:p>
        </p:txBody>
      </p:sp>
      <p:sp>
        <p:nvSpPr>
          <p:cNvPr id="4" name="Slide Number Placeholder 3">
            <a:extLst>
              <a:ext uri="{FF2B5EF4-FFF2-40B4-BE49-F238E27FC236}">
                <a16:creationId xmlns:a16="http://schemas.microsoft.com/office/drawing/2014/main" id="{C31F8E1B-AA27-4704-A002-B9A648826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4099241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Upcoming MTP Activities</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25</a:t>
            </a:fld>
            <a:endParaRPr lang="en-AU" dirty="0"/>
          </a:p>
        </p:txBody>
      </p:sp>
    </p:spTree>
    <p:extLst>
      <p:ext uri="{BB962C8B-B14F-4D97-AF65-F5344CB8AC3E}">
        <p14:creationId xmlns:p14="http://schemas.microsoft.com/office/powerpoint/2010/main" val="1887278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Upcoming v1.7 MTP Activities</a:t>
            </a:r>
          </a:p>
        </p:txBody>
      </p:sp>
      <p:graphicFrame>
        <p:nvGraphicFramePr>
          <p:cNvPr id="5" name="Table 5">
            <a:extLst>
              <a:ext uri="{FF2B5EF4-FFF2-40B4-BE49-F238E27FC236}">
                <a16:creationId xmlns:a16="http://schemas.microsoft.com/office/drawing/2014/main" id="{B4749FEA-DB41-4E08-ADEC-4FC9C98B61DE}"/>
              </a:ext>
            </a:extLst>
          </p:cNvPr>
          <p:cNvGraphicFramePr>
            <a:graphicFrameLocks noGrp="1"/>
          </p:cNvGraphicFramePr>
          <p:nvPr>
            <p:ph idx="1"/>
            <p:extLst>
              <p:ext uri="{D42A27DB-BD31-4B8C-83A1-F6EECF244321}">
                <p14:modId xmlns:p14="http://schemas.microsoft.com/office/powerpoint/2010/main" val="4010479989"/>
              </p:ext>
            </p:extLst>
          </p:nvPr>
        </p:nvGraphicFramePr>
        <p:xfrm>
          <a:off x="145667" y="1609570"/>
          <a:ext cx="10400477" cy="4597400"/>
        </p:xfrm>
        <a:graphic>
          <a:graphicData uri="http://schemas.openxmlformats.org/drawingml/2006/table">
            <a:tbl>
              <a:tblPr firstRow="1" bandRow="1">
                <a:tableStyleId>{5C22544A-7EE6-4342-B048-85BDC9FD1C3A}</a:tableStyleId>
              </a:tblPr>
              <a:tblGrid>
                <a:gridCol w="7044543">
                  <a:extLst>
                    <a:ext uri="{9D8B030D-6E8A-4147-A177-3AD203B41FA5}">
                      <a16:colId xmlns:a16="http://schemas.microsoft.com/office/drawing/2014/main" val="116888471"/>
                    </a:ext>
                  </a:extLst>
                </a:gridCol>
                <a:gridCol w="1420380">
                  <a:extLst>
                    <a:ext uri="{9D8B030D-6E8A-4147-A177-3AD203B41FA5}">
                      <a16:colId xmlns:a16="http://schemas.microsoft.com/office/drawing/2014/main" val="4048816944"/>
                    </a:ext>
                  </a:extLst>
                </a:gridCol>
                <a:gridCol w="1935554">
                  <a:extLst>
                    <a:ext uri="{9D8B030D-6E8A-4147-A177-3AD203B41FA5}">
                      <a16:colId xmlns:a16="http://schemas.microsoft.com/office/drawing/2014/main" val="2964596239"/>
                    </a:ext>
                  </a:extLst>
                </a:gridCol>
              </a:tblGrid>
              <a:tr h="370840">
                <a:tc>
                  <a:txBody>
                    <a:bodyPr/>
                    <a:lstStyle/>
                    <a:p>
                      <a:pPr algn="ctr"/>
                      <a:r>
                        <a:rPr lang="en-AU" sz="1200" dirty="0"/>
                        <a:t>Description</a:t>
                      </a:r>
                    </a:p>
                  </a:txBody>
                  <a:tcPr>
                    <a:solidFill>
                      <a:srgbClr val="002060"/>
                    </a:solidFill>
                  </a:tcPr>
                </a:tc>
                <a:tc>
                  <a:txBody>
                    <a:bodyPr/>
                    <a:lstStyle/>
                    <a:p>
                      <a:pPr algn="ctr"/>
                      <a:r>
                        <a:rPr lang="en-AU" sz="1200" dirty="0"/>
                        <a:t>Date</a:t>
                      </a:r>
                    </a:p>
                  </a:txBody>
                  <a:tcPr>
                    <a:solidFill>
                      <a:srgbClr val="002060"/>
                    </a:solidFill>
                  </a:tcPr>
                </a:tc>
                <a:tc>
                  <a:txBody>
                    <a:bodyPr/>
                    <a:lstStyle/>
                    <a:p>
                      <a:pPr lvl="0" algn="ctr">
                        <a:buNone/>
                      </a:pPr>
                      <a:r>
                        <a:rPr lang="en-AU" sz="1200" b="1" i="0" u="none" strike="noStrike" noProof="0" dirty="0">
                          <a:latin typeface="Segoe UI Semilight"/>
                        </a:rPr>
                        <a:t>Activity ID</a:t>
                      </a:r>
                      <a:endParaRPr lang="en-US" sz="1200" b="1" i="0" u="none" strike="noStrike" noProof="0" dirty="0">
                        <a:latin typeface="Segoe UI Semilight"/>
                      </a:endParaRPr>
                    </a:p>
                  </a:txBody>
                  <a:tcPr>
                    <a:solidFill>
                      <a:srgbClr val="002060"/>
                    </a:solidFill>
                  </a:tcPr>
                </a:tc>
                <a:extLst>
                  <a:ext uri="{0D108BD9-81ED-4DB2-BD59-A6C34878D82A}">
                    <a16:rowId xmlns:a16="http://schemas.microsoft.com/office/drawing/2014/main" val="2493088496"/>
                  </a:ext>
                </a:extLst>
              </a:tr>
              <a:tr h="370840">
                <a:tc>
                  <a:txBody>
                    <a:bodyPr/>
                    <a:lstStyle/>
                    <a:p>
                      <a:r>
                        <a:rPr lang="en-AU" sz="1200" dirty="0">
                          <a:solidFill>
                            <a:srgbClr val="FF0000"/>
                          </a:solidFill>
                        </a:rPr>
                        <a:t>MCs</a:t>
                      </a:r>
                      <a:r>
                        <a:rPr lang="en-AU" sz="1200" dirty="0"/>
                        <a:t> to provide visibility of the approach / timeframe for required meter replacement or reconfiguration of ‘unknown’ cross boundary meters</a:t>
                      </a:r>
                    </a:p>
                  </a:txBody>
                  <a:tcPr>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bg1"/>
                          </a:solidFill>
                        </a:rPr>
                        <a:t>By 31 March 2021</a:t>
                      </a:r>
                    </a:p>
                  </a:txBody>
                  <a:tcPr>
                    <a:solidFill>
                      <a:srgbClr val="FF0000"/>
                    </a:solidFill>
                  </a:tcPr>
                </a:tc>
                <a:tc>
                  <a:txBody>
                    <a:bodyPr/>
                    <a:lstStyle/>
                    <a:p>
                      <a:pPr lvl="0">
                        <a:buNone/>
                      </a:pPr>
                      <a:r>
                        <a:rPr lang="en-US" sz="1200" dirty="0"/>
                        <a:t>A23</a:t>
                      </a:r>
                    </a:p>
                  </a:txBody>
                  <a:tcPr>
                    <a:solidFill>
                      <a:schemeClr val="bg1">
                        <a:lumMod val="85000"/>
                      </a:schemeClr>
                    </a:solidFill>
                  </a:tcPr>
                </a:tc>
                <a:extLst>
                  <a:ext uri="{0D108BD9-81ED-4DB2-BD59-A6C34878D82A}">
                    <a16:rowId xmlns:a16="http://schemas.microsoft.com/office/drawing/2014/main" val="2170211165"/>
                  </a:ext>
                </a:extLst>
              </a:tr>
              <a:tr h="370840">
                <a:tc>
                  <a:txBody>
                    <a:bodyPr/>
                    <a:lstStyle/>
                    <a:p>
                      <a:r>
                        <a:rPr lang="en-AU" sz="1200" dirty="0">
                          <a:solidFill>
                            <a:srgbClr val="FF0000"/>
                          </a:solidFill>
                        </a:rPr>
                        <a:t>MCs</a:t>
                      </a:r>
                      <a:r>
                        <a:rPr lang="en-AU" sz="1200" dirty="0">
                          <a:solidFill>
                            <a:schemeClr val="tx1"/>
                          </a:solidFill>
                        </a:rPr>
                        <a:t> to</a:t>
                      </a:r>
                      <a:r>
                        <a:rPr lang="en-AU" sz="1200" dirty="0"/>
                        <a:t> ensure that details of the Inventory Table, calculation methodologies and Agreed Loads are agreed prior to implementation by relevant Registered Participants </a:t>
                      </a:r>
                    </a:p>
                  </a:txBody>
                  <a:tcPr>
                    <a:solidFill>
                      <a:schemeClr val="bg1">
                        <a:lumMod val="85000"/>
                      </a:schemeClr>
                    </a:solidFill>
                  </a:tcPr>
                </a:tc>
                <a:tc>
                  <a:txBody>
                    <a:bodyPr/>
                    <a:lstStyle/>
                    <a:p>
                      <a:pPr algn="ctr"/>
                      <a:r>
                        <a:rPr lang="en-AU" sz="1200" dirty="0">
                          <a:solidFill>
                            <a:schemeClr val="bg1"/>
                          </a:solidFill>
                        </a:rPr>
                        <a:t>By 31 March 2021</a:t>
                      </a:r>
                    </a:p>
                  </a:txBody>
                  <a:tcPr>
                    <a:solidFill>
                      <a:srgbClr val="FF0000"/>
                    </a:solidFill>
                  </a:tcPr>
                </a:tc>
                <a:tc>
                  <a:txBody>
                    <a:bodyPr/>
                    <a:lstStyle/>
                    <a:p>
                      <a:pPr lvl="0">
                        <a:buNone/>
                      </a:pPr>
                      <a:r>
                        <a:rPr lang="en-AU" sz="1200" dirty="0"/>
                        <a:t>A87</a:t>
                      </a:r>
                      <a:endParaRPr lang="en-US" sz="1200" dirty="0"/>
                    </a:p>
                  </a:txBody>
                  <a:tcPr>
                    <a:solidFill>
                      <a:schemeClr val="bg1">
                        <a:lumMod val="85000"/>
                      </a:schemeClr>
                    </a:solidFill>
                  </a:tcPr>
                </a:tc>
                <a:extLst>
                  <a:ext uri="{0D108BD9-81ED-4DB2-BD59-A6C34878D82A}">
                    <a16:rowId xmlns:a16="http://schemas.microsoft.com/office/drawing/2014/main" val="723622651"/>
                  </a:ext>
                </a:extLst>
              </a:tr>
              <a:tr h="370840">
                <a:tc>
                  <a:txBody>
                    <a:bodyPr/>
                    <a:lstStyle/>
                    <a:p>
                      <a:r>
                        <a:rPr lang="en-AU" sz="1200" dirty="0">
                          <a:solidFill>
                            <a:srgbClr val="FF0000"/>
                          </a:solidFill>
                        </a:rPr>
                        <a:t>AEMO</a:t>
                      </a:r>
                      <a:r>
                        <a:rPr lang="en-AU" sz="1200" dirty="0">
                          <a:solidFill>
                            <a:schemeClr val="tx1"/>
                          </a:solidFill>
                        </a:rPr>
                        <a:t> to have the capability to provide 5-min metering data based on SCADA data</a:t>
                      </a:r>
                    </a:p>
                  </a:txBody>
                  <a:tcPr>
                    <a:solidFill>
                      <a:schemeClr val="bg1">
                        <a:lumMod val="85000"/>
                      </a:schemeClr>
                    </a:solidFill>
                  </a:tcPr>
                </a:tc>
                <a:tc>
                  <a:txBody>
                    <a:bodyPr/>
                    <a:lstStyle/>
                    <a:p>
                      <a:pPr algn="ctr"/>
                      <a:r>
                        <a:rPr lang="en-AU" sz="1200" dirty="0">
                          <a:solidFill>
                            <a:schemeClr val="bg1"/>
                          </a:solidFill>
                        </a:rPr>
                        <a:t>By 1 April 2021</a:t>
                      </a:r>
                    </a:p>
                  </a:txBody>
                  <a:tcPr>
                    <a:solidFill>
                      <a:srgbClr val="FF0000"/>
                    </a:solidFill>
                  </a:tcPr>
                </a:tc>
                <a:tc>
                  <a:txBody>
                    <a:bodyPr/>
                    <a:lstStyle/>
                    <a:p>
                      <a:pPr lvl="0">
                        <a:buNone/>
                      </a:pPr>
                      <a:r>
                        <a:rPr lang="en-US" sz="1200" dirty="0">
                          <a:solidFill>
                            <a:schemeClr val="tx1"/>
                          </a:solidFill>
                        </a:rPr>
                        <a:t>A30</a:t>
                      </a:r>
                    </a:p>
                  </a:txBody>
                  <a:tcPr>
                    <a:solidFill>
                      <a:schemeClr val="bg1">
                        <a:lumMod val="85000"/>
                      </a:schemeClr>
                    </a:solidFill>
                  </a:tcPr>
                </a:tc>
                <a:extLst>
                  <a:ext uri="{0D108BD9-81ED-4DB2-BD59-A6C34878D82A}">
                    <a16:rowId xmlns:a16="http://schemas.microsoft.com/office/drawing/2014/main" val="3847678715"/>
                  </a:ext>
                </a:extLst>
              </a:tr>
              <a:tr h="370840">
                <a:tc>
                  <a:txBody>
                    <a:bodyPr/>
                    <a:lstStyle/>
                    <a:p>
                      <a:pPr lvl="0">
                        <a:buNone/>
                      </a:pPr>
                      <a:r>
                        <a:rPr lang="en-AU" sz="1200" dirty="0">
                          <a:solidFill>
                            <a:srgbClr val="FF0000"/>
                          </a:solidFill>
                        </a:rPr>
                        <a:t>MPs</a:t>
                      </a:r>
                      <a:r>
                        <a:rPr lang="en-AU" sz="1200" dirty="0">
                          <a:solidFill>
                            <a:schemeClr val="tx1"/>
                          </a:solidFill>
                        </a:rPr>
                        <a:t> to update the Meter Read Type code with RWDA or RWDD, as applicable, as per the transitional arrangements</a:t>
                      </a:r>
                      <a:endParaRPr lang="en-US" sz="1200" dirty="0">
                        <a:solidFill>
                          <a:schemeClr val="tx1"/>
                        </a:solidFill>
                      </a:endParaRPr>
                    </a:p>
                  </a:txBody>
                  <a:tcPr>
                    <a:solidFill>
                      <a:schemeClr val="bg1">
                        <a:lumMod val="95000"/>
                      </a:schemeClr>
                    </a:solidFill>
                  </a:tcPr>
                </a:tc>
                <a:tc>
                  <a:txBody>
                    <a:bodyPr/>
                    <a:lstStyle/>
                    <a:p>
                      <a:pPr marL="0" marR="0" lvl="0" indent="0" algn="ctr" rtl="0">
                        <a:lnSpc>
                          <a:spcPct val="100000"/>
                        </a:lnSpc>
                        <a:spcBef>
                          <a:spcPts val="0"/>
                        </a:spcBef>
                        <a:spcAft>
                          <a:spcPts val="0"/>
                        </a:spcAft>
                        <a:buClrTx/>
                        <a:buSzTx/>
                        <a:buFontTx/>
                        <a:buNone/>
                      </a:pPr>
                      <a:r>
                        <a:rPr lang="en-AU" sz="1200" dirty="0">
                          <a:solidFill>
                            <a:schemeClr val="tx1"/>
                          </a:solidFill>
                        </a:rPr>
                        <a:t>From 1 May 2021</a:t>
                      </a:r>
                    </a:p>
                  </a:txBody>
                  <a:tcPr>
                    <a:solidFill>
                      <a:schemeClr val="bg1">
                        <a:lumMod val="95000"/>
                      </a:schemeClr>
                    </a:solidFill>
                  </a:tcPr>
                </a:tc>
                <a:tc>
                  <a:txBody>
                    <a:bodyPr/>
                    <a:lstStyle/>
                    <a:p>
                      <a:pPr lvl="0">
                        <a:buNone/>
                      </a:pPr>
                      <a:r>
                        <a:rPr lang="en-US" sz="1200" dirty="0">
                          <a:solidFill>
                            <a:schemeClr val="tx1"/>
                          </a:solidFill>
                        </a:rPr>
                        <a:t>A4a, A9a, A14a, A20a, A25a, A26a, A27a, A28a</a:t>
                      </a:r>
                    </a:p>
                  </a:txBody>
                  <a:tcPr>
                    <a:solidFill>
                      <a:schemeClr val="bg1">
                        <a:lumMod val="95000"/>
                      </a:schemeClr>
                    </a:solidFill>
                  </a:tcPr>
                </a:tc>
                <a:extLst>
                  <a:ext uri="{0D108BD9-81ED-4DB2-BD59-A6C34878D82A}">
                    <a16:rowId xmlns:a16="http://schemas.microsoft.com/office/drawing/2014/main" val="2576016501"/>
                  </a:ext>
                </a:extLst>
              </a:tr>
              <a:tr h="370840">
                <a:tc>
                  <a:txBody>
                    <a:bodyPr/>
                    <a:lstStyle/>
                    <a:p>
                      <a:r>
                        <a:rPr lang="en-AU" sz="1200" dirty="0">
                          <a:solidFill>
                            <a:srgbClr val="FF0000"/>
                          </a:solidFill>
                        </a:rPr>
                        <a:t>AEMO</a:t>
                      </a:r>
                      <a:r>
                        <a:rPr lang="en-AU" sz="1200" dirty="0">
                          <a:solidFill>
                            <a:schemeClr val="tx1"/>
                          </a:solidFill>
                        </a:rPr>
                        <a:t> Metering Business to approve MDP NCONUML profiles/algorithms </a:t>
                      </a:r>
                    </a:p>
                  </a:txBody>
                  <a:tcPr>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1 May 2021</a:t>
                      </a:r>
                    </a:p>
                  </a:txBody>
                  <a:tcPr>
                    <a:solidFill>
                      <a:schemeClr val="bg1">
                        <a:lumMod val="85000"/>
                      </a:schemeClr>
                    </a:solidFill>
                  </a:tcPr>
                </a:tc>
                <a:tc>
                  <a:txBody>
                    <a:bodyPr/>
                    <a:lstStyle/>
                    <a:p>
                      <a:pPr lvl="0">
                        <a:buNone/>
                      </a:pPr>
                      <a:r>
                        <a:rPr lang="en-US" sz="1200" dirty="0">
                          <a:solidFill>
                            <a:schemeClr val="tx1"/>
                          </a:solidFill>
                        </a:rPr>
                        <a:t>A89</a:t>
                      </a:r>
                    </a:p>
                  </a:txBody>
                  <a:tcPr>
                    <a:solidFill>
                      <a:schemeClr val="bg1">
                        <a:lumMod val="85000"/>
                      </a:schemeClr>
                    </a:solidFill>
                  </a:tcPr>
                </a:tc>
                <a:extLst>
                  <a:ext uri="{0D108BD9-81ED-4DB2-BD59-A6C34878D82A}">
                    <a16:rowId xmlns:a16="http://schemas.microsoft.com/office/drawing/2014/main" val="1974350838"/>
                  </a:ext>
                </a:extLst>
              </a:tr>
              <a:tr h="370840">
                <a:tc>
                  <a:txBody>
                    <a:bodyPr/>
                    <a:lstStyle/>
                    <a:p>
                      <a:r>
                        <a:rPr lang="en-AU" sz="1200" dirty="0">
                          <a:solidFill>
                            <a:srgbClr val="FF0000"/>
                          </a:solidFill>
                        </a:rPr>
                        <a:t>MDPs</a:t>
                      </a:r>
                      <a:r>
                        <a:rPr lang="en-AU" sz="1200" dirty="0">
                          <a:solidFill>
                            <a:schemeClr val="tx1"/>
                          </a:solidFill>
                        </a:rPr>
                        <a:t> to provide AEMO with NMI lists associated with each NCONUML profile/algorithm</a:t>
                      </a:r>
                    </a:p>
                  </a:txBody>
                  <a:tcPr>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1 May 2021</a:t>
                      </a:r>
                    </a:p>
                  </a:txBody>
                  <a:tcPr>
                    <a:solidFill>
                      <a:schemeClr val="bg1">
                        <a:lumMod val="95000"/>
                      </a:schemeClr>
                    </a:solidFill>
                  </a:tcPr>
                </a:tc>
                <a:tc>
                  <a:txBody>
                    <a:bodyPr/>
                    <a:lstStyle/>
                    <a:p>
                      <a:pPr lvl="0">
                        <a:buNone/>
                      </a:pPr>
                      <a:r>
                        <a:rPr lang="en-US" sz="1200" dirty="0">
                          <a:solidFill>
                            <a:schemeClr val="tx1"/>
                          </a:solidFill>
                        </a:rPr>
                        <a:t>A89a</a:t>
                      </a:r>
                    </a:p>
                  </a:txBody>
                  <a:tcPr>
                    <a:solidFill>
                      <a:schemeClr val="bg1">
                        <a:lumMod val="95000"/>
                      </a:schemeClr>
                    </a:solidFill>
                  </a:tcPr>
                </a:tc>
                <a:extLst>
                  <a:ext uri="{0D108BD9-81ED-4DB2-BD59-A6C34878D82A}">
                    <a16:rowId xmlns:a16="http://schemas.microsoft.com/office/drawing/2014/main" val="4193326510"/>
                  </a:ext>
                </a:extLst>
              </a:tr>
              <a:tr h="370840">
                <a:tc>
                  <a:txBody>
                    <a:bodyPr/>
                    <a:lstStyle/>
                    <a:p>
                      <a:r>
                        <a:rPr lang="en-AU" sz="1200" dirty="0">
                          <a:solidFill>
                            <a:srgbClr val="FF0000"/>
                          </a:solidFill>
                        </a:rPr>
                        <a:t>MCs</a:t>
                      </a:r>
                      <a:r>
                        <a:rPr lang="en-AU" sz="1200" dirty="0">
                          <a:solidFill>
                            <a:schemeClr val="tx1"/>
                          </a:solidFill>
                        </a:rPr>
                        <a:t> to provide progress and amendments to forward plans for Type 1-3, subset of 4 and ‘known’ cross boundary meters to AEMO</a:t>
                      </a:r>
                    </a:p>
                  </a:txBody>
                  <a:tcPr>
                    <a:solidFill>
                      <a:schemeClr val="bg1">
                        <a:lumMod val="85000"/>
                      </a:schemeClr>
                    </a:solidFill>
                  </a:tcPr>
                </a:tc>
                <a:tc>
                  <a:txBody>
                    <a:bodyPr/>
                    <a:lstStyle/>
                    <a:p>
                      <a:pPr algn="ctr"/>
                      <a:r>
                        <a:rPr lang="en-AU" sz="1200" dirty="0">
                          <a:solidFill>
                            <a:schemeClr val="tx1"/>
                          </a:solidFill>
                        </a:rPr>
                        <a:t>By 1 May 2021</a:t>
                      </a:r>
                    </a:p>
                  </a:txBody>
                  <a:tcPr>
                    <a:solidFill>
                      <a:schemeClr val="bg1">
                        <a:lumMod val="85000"/>
                      </a:schemeClr>
                    </a:solidFill>
                  </a:tcPr>
                </a:tc>
                <a:tc>
                  <a:txBody>
                    <a:bodyPr/>
                    <a:lstStyle/>
                    <a:p>
                      <a:pPr lvl="0">
                        <a:buNone/>
                      </a:pPr>
                      <a:r>
                        <a:rPr lang="en-AU" sz="1200" dirty="0">
                          <a:solidFill>
                            <a:schemeClr val="tx1"/>
                          </a:solidFill>
                        </a:rPr>
                        <a:t>A3a, A8a, A13a, A19a</a:t>
                      </a:r>
                      <a:endParaRPr lang="en-US" sz="1200" dirty="0">
                        <a:solidFill>
                          <a:schemeClr val="tx1"/>
                        </a:solidFill>
                      </a:endParaRPr>
                    </a:p>
                  </a:txBody>
                  <a:tcPr>
                    <a:solidFill>
                      <a:schemeClr val="bg1">
                        <a:lumMod val="85000"/>
                      </a:schemeClr>
                    </a:solidFill>
                  </a:tcPr>
                </a:tc>
                <a:extLst>
                  <a:ext uri="{0D108BD9-81ED-4DB2-BD59-A6C34878D82A}">
                    <a16:rowId xmlns:a16="http://schemas.microsoft.com/office/drawing/2014/main" val="3241447664"/>
                  </a:ext>
                </a:extLst>
              </a:tr>
              <a:tr h="370840">
                <a:tc>
                  <a:txBody>
                    <a:bodyPr/>
                    <a:lstStyle/>
                    <a:p>
                      <a:r>
                        <a:rPr lang="en-AU" sz="1200" dirty="0">
                          <a:solidFill>
                            <a:srgbClr val="FF0000"/>
                          </a:solidFill>
                        </a:rPr>
                        <a:t>MDPs</a:t>
                      </a:r>
                      <a:r>
                        <a:rPr lang="en-AU" sz="1200" dirty="0">
                          <a:solidFill>
                            <a:schemeClr val="tx1"/>
                          </a:solidFill>
                        </a:rPr>
                        <a:t> to provide progress and amendments to forward plans for Type 1-3, subset 4, 4, 4A, VICAMI and Sample meters to AEMO</a:t>
                      </a:r>
                    </a:p>
                  </a:txBody>
                  <a:tcPr>
                    <a:solidFill>
                      <a:schemeClr val="bg1">
                        <a:lumMod val="95000"/>
                      </a:schemeClr>
                    </a:solidFill>
                  </a:tcPr>
                </a:tc>
                <a:tc>
                  <a:txBody>
                    <a:bodyPr/>
                    <a:lstStyle/>
                    <a:p>
                      <a:pPr algn="ctr"/>
                      <a:r>
                        <a:rPr lang="en-AU" sz="1200" dirty="0">
                          <a:solidFill>
                            <a:schemeClr val="tx1"/>
                          </a:solidFill>
                        </a:rPr>
                        <a:t>By 1 May 2021</a:t>
                      </a:r>
                    </a:p>
                  </a:txBody>
                  <a:tcPr>
                    <a:solidFill>
                      <a:schemeClr val="bg1">
                        <a:lumMod val="95000"/>
                      </a:schemeClr>
                    </a:solidFill>
                  </a:tcPr>
                </a:tc>
                <a:tc>
                  <a:txBody>
                    <a:bodyPr/>
                    <a:lstStyle/>
                    <a:p>
                      <a:pPr lvl="0">
                        <a:buNone/>
                      </a:pPr>
                      <a:r>
                        <a:rPr lang="en-AU" sz="1200" dirty="0">
                          <a:solidFill>
                            <a:schemeClr val="tx1"/>
                          </a:solidFill>
                        </a:rPr>
                        <a:t>A52a, A58a, A64a, A70a</a:t>
                      </a:r>
                      <a:endParaRPr lang="en-US" sz="1200" dirty="0">
                        <a:solidFill>
                          <a:schemeClr val="tx1"/>
                        </a:solidFill>
                      </a:endParaRPr>
                    </a:p>
                  </a:txBody>
                  <a:tcPr>
                    <a:solidFill>
                      <a:schemeClr val="bg1">
                        <a:lumMod val="95000"/>
                      </a:schemeClr>
                    </a:solidFill>
                  </a:tcPr>
                </a:tc>
                <a:extLst>
                  <a:ext uri="{0D108BD9-81ED-4DB2-BD59-A6C34878D82A}">
                    <a16:rowId xmlns:a16="http://schemas.microsoft.com/office/drawing/2014/main" val="1597691744"/>
                  </a:ext>
                </a:extLst>
              </a:tr>
              <a:tr h="370840">
                <a:tc>
                  <a:txBody>
                    <a:bodyPr/>
                    <a:lstStyle/>
                    <a:p>
                      <a:r>
                        <a:rPr lang="en-AU" sz="1200" dirty="0">
                          <a:solidFill>
                            <a:srgbClr val="FF0000"/>
                          </a:solidFill>
                        </a:rPr>
                        <a:t>MDPs</a:t>
                      </a:r>
                      <a:r>
                        <a:rPr lang="en-AU" sz="1200" dirty="0">
                          <a:solidFill>
                            <a:schemeClr val="tx1"/>
                          </a:solidFill>
                        </a:rPr>
                        <a:t> to provide datastream conversion plans to convert Net datastreams to register level</a:t>
                      </a:r>
                    </a:p>
                  </a:txBody>
                  <a:tcPr>
                    <a:solidFill>
                      <a:schemeClr val="bg1">
                        <a:lumMod val="85000"/>
                      </a:schemeClr>
                    </a:solidFill>
                  </a:tcPr>
                </a:tc>
                <a:tc>
                  <a:txBody>
                    <a:bodyPr/>
                    <a:lstStyle/>
                    <a:p>
                      <a:pPr algn="ctr"/>
                      <a:r>
                        <a:rPr lang="en-AU" sz="1200" dirty="0">
                          <a:solidFill>
                            <a:schemeClr val="tx1"/>
                          </a:solidFill>
                        </a:rPr>
                        <a:t>By 1 May 2021</a:t>
                      </a:r>
                    </a:p>
                  </a:txBody>
                  <a:tcPr>
                    <a:solidFill>
                      <a:schemeClr val="bg1">
                        <a:lumMod val="85000"/>
                      </a:schemeClr>
                    </a:solidFill>
                  </a:tcPr>
                </a:tc>
                <a:tc>
                  <a:txBody>
                    <a:bodyPr/>
                    <a:lstStyle/>
                    <a:p>
                      <a:pPr lvl="0">
                        <a:buNone/>
                      </a:pPr>
                      <a:r>
                        <a:rPr lang="en-AU" sz="1200" kern="1200" dirty="0">
                          <a:solidFill>
                            <a:schemeClr val="dk1"/>
                          </a:solidFill>
                          <a:latin typeface="+mn-lt"/>
                          <a:ea typeface="+mn-ea"/>
                          <a:cs typeface="+mn-cs"/>
                        </a:rPr>
                        <a:t>A32a, A37a, A42a, A52b, A58b, A64b, A70b, A82a</a:t>
                      </a:r>
                      <a:endParaRPr lang="en-US" sz="1200" kern="1200" dirty="0">
                        <a:solidFill>
                          <a:schemeClr val="dk1"/>
                        </a:solidFill>
                        <a:latin typeface="+mn-lt"/>
                        <a:ea typeface="+mn-ea"/>
                        <a:cs typeface="+mn-cs"/>
                      </a:endParaRPr>
                    </a:p>
                  </a:txBody>
                  <a:tcPr>
                    <a:solidFill>
                      <a:schemeClr val="bg1">
                        <a:lumMod val="85000"/>
                      </a:schemeClr>
                    </a:solidFill>
                  </a:tcPr>
                </a:tc>
                <a:extLst>
                  <a:ext uri="{0D108BD9-81ED-4DB2-BD59-A6C34878D82A}">
                    <a16:rowId xmlns:a16="http://schemas.microsoft.com/office/drawing/2014/main" val="4054485886"/>
                  </a:ext>
                </a:extLst>
              </a:tr>
              <a:tr h="370840">
                <a:tc>
                  <a:txBody>
                    <a:bodyPr/>
                    <a:lstStyle/>
                    <a:p>
                      <a:r>
                        <a:rPr lang="en-AU" sz="1200" dirty="0">
                          <a:solidFill>
                            <a:srgbClr val="FF0000"/>
                          </a:solidFill>
                        </a:rPr>
                        <a:t>LNSPs </a:t>
                      </a:r>
                      <a:r>
                        <a:rPr lang="en-AU" sz="1200" dirty="0">
                          <a:solidFill>
                            <a:schemeClr val="tx1"/>
                          </a:solidFill>
                        </a:rPr>
                        <a:t>to provide NMI Create plans for Cross Boundary and NCONUMLs to AEMO</a:t>
                      </a:r>
                    </a:p>
                  </a:txBody>
                  <a:tcPr>
                    <a:solidFill>
                      <a:schemeClr val="bg1">
                        <a:lumMod val="95000"/>
                      </a:schemeClr>
                    </a:solidFill>
                  </a:tcPr>
                </a:tc>
                <a:tc>
                  <a:txBody>
                    <a:bodyPr/>
                    <a:lstStyle/>
                    <a:p>
                      <a:pPr algn="ctr"/>
                      <a:r>
                        <a:rPr lang="en-AU" sz="1200" dirty="0">
                          <a:solidFill>
                            <a:schemeClr val="tx1"/>
                          </a:solidFill>
                        </a:rPr>
                        <a:t>By 1 May 2021</a:t>
                      </a:r>
                    </a:p>
                  </a:txBody>
                  <a:tcPr>
                    <a:solidFill>
                      <a:schemeClr val="bg1">
                        <a:lumMod val="95000"/>
                      </a:schemeClr>
                    </a:solidFill>
                  </a:tcPr>
                </a:tc>
                <a:tc>
                  <a:txBody>
                    <a:bodyPr/>
                    <a:lstStyle/>
                    <a:p>
                      <a:pPr lvl="0">
                        <a:buNone/>
                      </a:pPr>
                      <a:r>
                        <a:rPr lang="en-US" sz="1200" dirty="0">
                          <a:solidFill>
                            <a:schemeClr val="tx1"/>
                          </a:solidFill>
                        </a:rPr>
                        <a:t>A95a, A99a</a:t>
                      </a:r>
                    </a:p>
                  </a:txBody>
                  <a:tcPr>
                    <a:solidFill>
                      <a:schemeClr val="bg1">
                        <a:lumMod val="95000"/>
                      </a:schemeClr>
                    </a:solidFill>
                  </a:tcPr>
                </a:tc>
                <a:extLst>
                  <a:ext uri="{0D108BD9-81ED-4DB2-BD59-A6C34878D82A}">
                    <a16:rowId xmlns:a16="http://schemas.microsoft.com/office/drawing/2014/main" val="1480677839"/>
                  </a:ext>
                </a:extLst>
              </a:tr>
            </a:tbl>
          </a:graphicData>
        </a:graphic>
      </p:graphicFrame>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26</a:t>
            </a:fld>
            <a:endParaRPr lang="en-AU" dirty="0"/>
          </a:p>
        </p:txBody>
      </p:sp>
    </p:spTree>
    <p:extLst>
      <p:ext uri="{BB962C8B-B14F-4D97-AF65-F5344CB8AC3E}">
        <p14:creationId xmlns:p14="http://schemas.microsoft.com/office/powerpoint/2010/main" val="27671913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Upcoming v1.7 MTP Activities</a:t>
            </a:r>
          </a:p>
        </p:txBody>
      </p:sp>
      <p:graphicFrame>
        <p:nvGraphicFramePr>
          <p:cNvPr id="5" name="Table 5">
            <a:extLst>
              <a:ext uri="{FF2B5EF4-FFF2-40B4-BE49-F238E27FC236}">
                <a16:creationId xmlns:a16="http://schemas.microsoft.com/office/drawing/2014/main" id="{B4749FEA-DB41-4E08-ADEC-4FC9C98B61DE}"/>
              </a:ext>
            </a:extLst>
          </p:cNvPr>
          <p:cNvGraphicFramePr>
            <a:graphicFrameLocks noGrp="1"/>
          </p:cNvGraphicFramePr>
          <p:nvPr>
            <p:ph idx="1"/>
            <p:extLst>
              <p:ext uri="{D42A27DB-BD31-4B8C-83A1-F6EECF244321}">
                <p14:modId xmlns:p14="http://schemas.microsoft.com/office/powerpoint/2010/main" val="3562482915"/>
              </p:ext>
            </p:extLst>
          </p:nvPr>
        </p:nvGraphicFramePr>
        <p:xfrm>
          <a:off x="144725" y="1504315"/>
          <a:ext cx="10420212" cy="5004858"/>
        </p:xfrm>
        <a:graphic>
          <a:graphicData uri="http://schemas.openxmlformats.org/drawingml/2006/table">
            <a:tbl>
              <a:tblPr firstRow="1" bandRow="1">
                <a:tableStyleId>{5C22544A-7EE6-4342-B048-85BDC9FD1C3A}</a:tableStyleId>
              </a:tblPr>
              <a:tblGrid>
                <a:gridCol w="6966544">
                  <a:extLst>
                    <a:ext uri="{9D8B030D-6E8A-4147-A177-3AD203B41FA5}">
                      <a16:colId xmlns:a16="http://schemas.microsoft.com/office/drawing/2014/main" val="116888471"/>
                    </a:ext>
                  </a:extLst>
                </a:gridCol>
                <a:gridCol w="1514442">
                  <a:extLst>
                    <a:ext uri="{9D8B030D-6E8A-4147-A177-3AD203B41FA5}">
                      <a16:colId xmlns:a16="http://schemas.microsoft.com/office/drawing/2014/main" val="4048816944"/>
                    </a:ext>
                  </a:extLst>
                </a:gridCol>
                <a:gridCol w="1939226">
                  <a:extLst>
                    <a:ext uri="{9D8B030D-6E8A-4147-A177-3AD203B41FA5}">
                      <a16:colId xmlns:a16="http://schemas.microsoft.com/office/drawing/2014/main" val="2964596239"/>
                    </a:ext>
                  </a:extLst>
                </a:gridCol>
              </a:tblGrid>
              <a:tr h="370840">
                <a:tc>
                  <a:txBody>
                    <a:bodyPr/>
                    <a:lstStyle/>
                    <a:p>
                      <a:pPr algn="ctr"/>
                      <a:r>
                        <a:rPr lang="en-AU" sz="1200" dirty="0"/>
                        <a:t>Description</a:t>
                      </a:r>
                    </a:p>
                  </a:txBody>
                  <a:tcPr>
                    <a:solidFill>
                      <a:srgbClr val="002060"/>
                    </a:solidFill>
                  </a:tcPr>
                </a:tc>
                <a:tc>
                  <a:txBody>
                    <a:bodyPr/>
                    <a:lstStyle/>
                    <a:p>
                      <a:pPr algn="ctr"/>
                      <a:r>
                        <a:rPr lang="en-AU" sz="1200" dirty="0"/>
                        <a:t>Date</a:t>
                      </a:r>
                    </a:p>
                  </a:txBody>
                  <a:tcPr>
                    <a:solidFill>
                      <a:srgbClr val="002060"/>
                    </a:solidFill>
                  </a:tcPr>
                </a:tc>
                <a:tc>
                  <a:txBody>
                    <a:bodyPr/>
                    <a:lstStyle/>
                    <a:p>
                      <a:pPr lvl="0" algn="ctr">
                        <a:buNone/>
                      </a:pPr>
                      <a:r>
                        <a:rPr lang="en-AU" sz="1200" b="1" i="0" u="none" strike="noStrike" noProof="0" dirty="0">
                          <a:latin typeface="Segoe UI Semilight"/>
                        </a:rPr>
                        <a:t>Activity ID</a:t>
                      </a:r>
                      <a:endParaRPr lang="en-US" sz="1200" b="1" i="0" u="none" strike="noStrike" noProof="0" dirty="0">
                        <a:latin typeface="Segoe UI Semilight"/>
                      </a:endParaRPr>
                    </a:p>
                  </a:txBody>
                  <a:tcPr>
                    <a:solidFill>
                      <a:srgbClr val="002060"/>
                    </a:solidFill>
                  </a:tcPr>
                </a:tc>
                <a:extLst>
                  <a:ext uri="{0D108BD9-81ED-4DB2-BD59-A6C34878D82A}">
                    <a16:rowId xmlns:a16="http://schemas.microsoft.com/office/drawing/2014/main" val="2493088496"/>
                  </a:ext>
                </a:extLst>
              </a:tr>
              <a:tr h="370840">
                <a:tc>
                  <a:txBody>
                    <a:bodyPr/>
                    <a:lstStyle/>
                    <a:p>
                      <a:r>
                        <a:rPr lang="en-AU" sz="1200" dirty="0">
                          <a:solidFill>
                            <a:srgbClr val="FF0000"/>
                          </a:solidFill>
                        </a:rPr>
                        <a:t>Participants</a:t>
                      </a:r>
                      <a:r>
                        <a:rPr lang="en-AU" sz="1200" dirty="0"/>
                        <a:t> to establish agreements to allow the delivery of 5min metering data pre 1 Oct 2021 between NSP, Retailer, MDP and AEMO, as applicable</a:t>
                      </a:r>
                    </a:p>
                  </a:txBody>
                  <a:tcPr>
                    <a:solidFill>
                      <a:schemeClr val="bg1">
                        <a:lumMod val="85000"/>
                      </a:schemeClr>
                    </a:solidFill>
                  </a:tcPr>
                </a:tc>
                <a:tc>
                  <a:txBody>
                    <a:bodyPr/>
                    <a:lstStyle/>
                    <a:p>
                      <a:pPr algn="ctr"/>
                      <a:r>
                        <a:rPr lang="en-AU" sz="1200" dirty="0">
                          <a:solidFill>
                            <a:schemeClr val="tx1"/>
                          </a:solidFill>
                        </a:rPr>
                        <a:t>By 31 May 2021</a:t>
                      </a:r>
                    </a:p>
                  </a:txBody>
                  <a:tcPr>
                    <a:solidFill>
                      <a:schemeClr val="bg1">
                        <a:lumMod val="85000"/>
                      </a:schemeClr>
                    </a:solidFill>
                  </a:tcPr>
                </a:tc>
                <a:tc>
                  <a:txBody>
                    <a:bodyPr/>
                    <a:lstStyle/>
                    <a:p>
                      <a:pPr lvl="0">
                        <a:buNone/>
                      </a:pPr>
                      <a:r>
                        <a:rPr lang="en-AU" sz="1200" dirty="0"/>
                        <a:t>A32, A37, A42, A47, A53, A59, A65, A71, A84, A88</a:t>
                      </a:r>
                      <a:endParaRPr lang="en-US" sz="1200" dirty="0"/>
                    </a:p>
                  </a:txBody>
                  <a:tcPr>
                    <a:solidFill>
                      <a:schemeClr val="bg1">
                        <a:lumMod val="85000"/>
                      </a:schemeClr>
                    </a:solidFill>
                  </a:tcPr>
                </a:tc>
                <a:extLst>
                  <a:ext uri="{0D108BD9-81ED-4DB2-BD59-A6C34878D82A}">
                    <a16:rowId xmlns:a16="http://schemas.microsoft.com/office/drawing/2014/main" val="3319209400"/>
                  </a:ext>
                </a:extLst>
              </a:tr>
              <a:tr h="370840">
                <a:tc>
                  <a:txBody>
                    <a:bodyPr/>
                    <a:lstStyle/>
                    <a:p>
                      <a:pPr lvl="0">
                        <a:buNone/>
                      </a:pPr>
                      <a:r>
                        <a:rPr lang="en-AU" sz="1200" dirty="0">
                          <a:solidFill>
                            <a:srgbClr val="FF0000"/>
                          </a:solidFill>
                        </a:rPr>
                        <a:t>MDPs</a:t>
                      </a:r>
                      <a:r>
                        <a:rPr lang="en-AU" sz="1200" dirty="0">
                          <a:solidFill>
                            <a:schemeClr val="tx1"/>
                          </a:solidFill>
                        </a:rPr>
                        <a:t> to create/convert export and import Active (kWh) and Reactive (kVarh) energy datastreams, where applicable, in the CNDS table</a:t>
                      </a:r>
                      <a:endParaRPr lang="en-US" sz="1200" dirty="0">
                        <a:solidFill>
                          <a:schemeClr val="tx1"/>
                        </a:solidFill>
                      </a:endParaRPr>
                    </a:p>
                  </a:txBody>
                  <a:tcPr>
                    <a:solidFill>
                      <a:schemeClr val="bg1"/>
                    </a:solidFill>
                  </a:tcPr>
                </a:tc>
                <a:tc>
                  <a:txBody>
                    <a:bodyPr/>
                    <a:lstStyle/>
                    <a:p>
                      <a:pPr marL="0" marR="0" lvl="0" indent="0" algn="ctr" rtl="0">
                        <a:lnSpc>
                          <a:spcPct val="100000"/>
                        </a:lnSpc>
                        <a:spcBef>
                          <a:spcPts val="0"/>
                        </a:spcBef>
                        <a:spcAft>
                          <a:spcPts val="0"/>
                        </a:spcAft>
                        <a:buClrTx/>
                        <a:buSzTx/>
                        <a:buFontTx/>
                        <a:buNone/>
                      </a:pPr>
                      <a:r>
                        <a:rPr lang="en-AU" sz="1200" dirty="0">
                          <a:solidFill>
                            <a:schemeClr val="tx1"/>
                          </a:solidFill>
                        </a:rPr>
                        <a:t>From 31 May 2021</a:t>
                      </a:r>
                    </a:p>
                  </a:txBody>
                  <a:tcPr>
                    <a:solidFill>
                      <a:schemeClr val="bg1"/>
                    </a:solidFill>
                  </a:tcPr>
                </a:tc>
                <a:tc>
                  <a:txBody>
                    <a:bodyPr/>
                    <a:lstStyle/>
                    <a:p>
                      <a:pPr lvl="0">
                        <a:buNone/>
                      </a:pPr>
                      <a:r>
                        <a:rPr lang="en-AU" sz="1200" dirty="0">
                          <a:solidFill>
                            <a:schemeClr val="tx1"/>
                          </a:solidFill>
                        </a:rPr>
                        <a:t>A36, A40, A45, A51, A57, A63, A69, A75</a:t>
                      </a:r>
                      <a:endParaRPr lang="en-US" sz="1200" dirty="0">
                        <a:solidFill>
                          <a:schemeClr val="tx1"/>
                        </a:solidFill>
                      </a:endParaRPr>
                    </a:p>
                  </a:txBody>
                  <a:tcPr>
                    <a:solidFill>
                      <a:schemeClr val="bg1"/>
                    </a:solidFill>
                  </a:tcPr>
                </a:tc>
                <a:extLst>
                  <a:ext uri="{0D108BD9-81ED-4DB2-BD59-A6C34878D82A}">
                    <a16:rowId xmlns:a16="http://schemas.microsoft.com/office/drawing/2014/main" val="3441185319"/>
                  </a:ext>
                </a:extLst>
              </a:tr>
              <a:tr h="370840">
                <a:tc>
                  <a:txBody>
                    <a:bodyPr/>
                    <a:lstStyle/>
                    <a:p>
                      <a:pPr lvl="0">
                        <a:buNone/>
                      </a:pPr>
                      <a:r>
                        <a:rPr lang="en-US" sz="1200" dirty="0">
                          <a:solidFill>
                            <a:srgbClr val="FF0000"/>
                          </a:solidFill>
                        </a:rPr>
                        <a:t>Participants</a:t>
                      </a:r>
                      <a:r>
                        <a:rPr lang="en-US" sz="1200" dirty="0">
                          <a:solidFill>
                            <a:schemeClr val="tx1"/>
                          </a:solidFill>
                        </a:rPr>
                        <a:t> to create cross-boundary NMIs, datastreams and registers</a:t>
                      </a:r>
                    </a:p>
                  </a:txBody>
                  <a:tcPr>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From 31 May 2021</a:t>
                      </a:r>
                    </a:p>
                  </a:txBody>
                  <a:tcPr>
                    <a:solidFill>
                      <a:schemeClr val="bg1">
                        <a:lumMod val="85000"/>
                      </a:schemeClr>
                    </a:solidFill>
                  </a:tcPr>
                </a:tc>
                <a:tc>
                  <a:txBody>
                    <a:bodyPr/>
                    <a:lstStyle/>
                    <a:p>
                      <a:pPr lvl="0">
                        <a:buNone/>
                      </a:pPr>
                      <a:r>
                        <a:rPr lang="en-US" sz="1200" dirty="0">
                          <a:solidFill>
                            <a:schemeClr val="tx1"/>
                          </a:solidFill>
                        </a:rPr>
                        <a:t>A95, A96, A97</a:t>
                      </a:r>
                    </a:p>
                  </a:txBody>
                  <a:tcPr>
                    <a:solidFill>
                      <a:schemeClr val="bg1">
                        <a:lumMod val="85000"/>
                      </a:schemeClr>
                    </a:solidFill>
                  </a:tcPr>
                </a:tc>
                <a:extLst>
                  <a:ext uri="{0D108BD9-81ED-4DB2-BD59-A6C34878D82A}">
                    <a16:rowId xmlns:a16="http://schemas.microsoft.com/office/drawing/2014/main" val="2036425776"/>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US" sz="1200" dirty="0">
                          <a:solidFill>
                            <a:srgbClr val="FF0000"/>
                          </a:solidFill>
                        </a:rPr>
                        <a:t>Participants</a:t>
                      </a:r>
                      <a:r>
                        <a:rPr lang="en-US" sz="1200" dirty="0">
                          <a:solidFill>
                            <a:schemeClr val="tx1"/>
                          </a:solidFill>
                        </a:rPr>
                        <a:t> to create NCONUML NMIs, datastreams and registers</a:t>
                      </a:r>
                    </a:p>
                  </a:txBody>
                  <a:tcPr>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From 31 May 2021</a:t>
                      </a:r>
                    </a:p>
                  </a:txBody>
                  <a:tcPr>
                    <a:solidFill>
                      <a:schemeClr val="bg1">
                        <a:lumMod val="95000"/>
                      </a:schemeClr>
                    </a:solidFill>
                  </a:tcPr>
                </a:tc>
                <a:tc>
                  <a:txBody>
                    <a:bodyPr/>
                    <a:lstStyle/>
                    <a:p>
                      <a:pPr lvl="0">
                        <a:buNone/>
                      </a:pPr>
                      <a:r>
                        <a:rPr lang="en-US" sz="1200" dirty="0">
                          <a:solidFill>
                            <a:schemeClr val="tx1"/>
                          </a:solidFill>
                        </a:rPr>
                        <a:t>A99, A100, A101</a:t>
                      </a:r>
                    </a:p>
                  </a:txBody>
                  <a:tcPr>
                    <a:solidFill>
                      <a:schemeClr val="bg1">
                        <a:lumMod val="95000"/>
                      </a:schemeClr>
                    </a:solidFill>
                  </a:tcPr>
                </a:tc>
                <a:extLst>
                  <a:ext uri="{0D108BD9-81ED-4DB2-BD59-A6C34878D82A}">
                    <a16:rowId xmlns:a16="http://schemas.microsoft.com/office/drawing/2014/main" val="515350687"/>
                  </a:ext>
                </a:extLst>
              </a:tr>
              <a:tr h="493818">
                <a:tc>
                  <a:txBody>
                    <a:bodyPr/>
                    <a:lstStyle/>
                    <a:p>
                      <a:pPr lvl="0">
                        <a:buNone/>
                      </a:pPr>
                      <a:r>
                        <a:rPr lang="en-US" sz="1200" dirty="0">
                          <a:solidFill>
                            <a:srgbClr val="FF0000"/>
                          </a:solidFill>
                        </a:rPr>
                        <a:t>MDPs</a:t>
                      </a:r>
                      <a:r>
                        <a:rPr lang="en-US" sz="1200" dirty="0"/>
                        <a:t> able to send </a:t>
                      </a:r>
                      <a:r>
                        <a:rPr lang="en-AU" sz="1200" dirty="0"/>
                        <a:t>15 and 30min metering data via MDFF to AEMO</a:t>
                      </a:r>
                      <a:endParaRPr lang="en-US" sz="1200" dirty="0"/>
                    </a:p>
                  </a:txBody>
                  <a:tcPr>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From 31 May 2021</a:t>
                      </a:r>
                    </a:p>
                  </a:txBody>
                  <a:tcPr>
                    <a:solidFill>
                      <a:schemeClr val="bg1">
                        <a:lumMod val="85000"/>
                      </a:schemeClr>
                    </a:solidFill>
                  </a:tcPr>
                </a:tc>
                <a:tc>
                  <a:txBody>
                    <a:bodyPr/>
                    <a:lstStyle/>
                    <a:p>
                      <a:pPr lvl="0">
                        <a:buNone/>
                      </a:pPr>
                      <a:r>
                        <a:rPr lang="en-US" sz="1200" dirty="0"/>
                        <a:t>A94</a:t>
                      </a:r>
                    </a:p>
                  </a:txBody>
                  <a:tcPr>
                    <a:solidFill>
                      <a:schemeClr val="bg1">
                        <a:lumMod val="85000"/>
                      </a:schemeClr>
                    </a:solidFill>
                  </a:tcPr>
                </a:tc>
                <a:extLst>
                  <a:ext uri="{0D108BD9-81ED-4DB2-BD59-A6C34878D82A}">
                    <a16:rowId xmlns:a16="http://schemas.microsoft.com/office/drawing/2014/main" val="3993328097"/>
                  </a:ext>
                </a:extLst>
              </a:tr>
              <a:tr h="370840">
                <a:tc>
                  <a:txBody>
                    <a:bodyPr/>
                    <a:lstStyle/>
                    <a:p>
                      <a:pPr lvl="0">
                        <a:buNone/>
                      </a:pPr>
                      <a:r>
                        <a:rPr lang="en-US" sz="1200" dirty="0">
                          <a:solidFill>
                            <a:srgbClr val="FF0000"/>
                          </a:solidFill>
                        </a:rPr>
                        <a:t>LNSPs</a:t>
                      </a:r>
                      <a:r>
                        <a:rPr lang="en-US" sz="1200" dirty="0"/>
                        <a:t> to apply new NMI classification codes</a:t>
                      </a:r>
                    </a:p>
                  </a:txBody>
                  <a:tcPr>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From 31 May 2021</a:t>
                      </a:r>
                    </a:p>
                  </a:txBody>
                  <a:tcPr>
                    <a:solidFill>
                      <a:schemeClr val="bg1">
                        <a:lumMod val="95000"/>
                      </a:schemeClr>
                    </a:solidFill>
                  </a:tcPr>
                </a:tc>
                <a:tc>
                  <a:txBody>
                    <a:bodyPr/>
                    <a:lstStyle/>
                    <a:p>
                      <a:pPr lvl="0">
                        <a:buNone/>
                      </a:pPr>
                      <a:r>
                        <a:rPr lang="en-US" sz="1200" dirty="0"/>
                        <a:t>A103, A105, A107, A109, A111, A113, A115</a:t>
                      </a:r>
                    </a:p>
                  </a:txBody>
                  <a:tcPr>
                    <a:solidFill>
                      <a:schemeClr val="bg1">
                        <a:lumMod val="95000"/>
                      </a:schemeClr>
                    </a:solidFill>
                  </a:tcPr>
                </a:tc>
                <a:extLst>
                  <a:ext uri="{0D108BD9-81ED-4DB2-BD59-A6C34878D82A}">
                    <a16:rowId xmlns:a16="http://schemas.microsoft.com/office/drawing/2014/main" val="129006358"/>
                  </a:ext>
                </a:extLst>
              </a:tr>
              <a:tr h="370840">
                <a:tc>
                  <a:txBody>
                    <a:bodyPr/>
                    <a:lstStyle/>
                    <a:p>
                      <a:pPr lvl="0">
                        <a:buNone/>
                      </a:pPr>
                      <a:r>
                        <a:rPr lang="en-AU" sz="1200" dirty="0">
                          <a:solidFill>
                            <a:srgbClr val="FF0000"/>
                          </a:solidFill>
                        </a:rPr>
                        <a:t>MDPs</a:t>
                      </a:r>
                      <a:r>
                        <a:rPr lang="en-AU" sz="1200" dirty="0"/>
                        <a:t> to provide 5min metering data to AEMO (MDFF) (Export and import (active (kWh) and reactive (kVarh)) energy metering data as applicable) </a:t>
                      </a:r>
                      <a:endParaRPr lang="en-US" sz="1200" dirty="0"/>
                    </a:p>
                  </a:txBody>
                  <a:tcPr>
                    <a:solidFill>
                      <a:schemeClr val="bg1">
                        <a:lumMod val="85000"/>
                      </a:schemeClr>
                    </a:solidFill>
                  </a:tcPr>
                </a:tc>
                <a:tc>
                  <a:txBody>
                    <a:bodyPr/>
                    <a:lstStyle/>
                    <a:p>
                      <a:pPr algn="ctr"/>
                      <a:r>
                        <a:rPr lang="en-AU" sz="1200" dirty="0">
                          <a:solidFill>
                            <a:schemeClr val="tx1"/>
                          </a:solidFill>
                        </a:rPr>
                        <a:t>From 21 June 2021</a:t>
                      </a:r>
                    </a:p>
                  </a:txBody>
                  <a:tcPr>
                    <a:solidFill>
                      <a:schemeClr val="bg1">
                        <a:lumMod val="85000"/>
                      </a:schemeClr>
                    </a:solidFill>
                  </a:tcPr>
                </a:tc>
                <a:tc>
                  <a:txBody>
                    <a:bodyPr/>
                    <a:lstStyle/>
                    <a:p>
                      <a:pPr lvl="0">
                        <a:buNone/>
                      </a:pPr>
                      <a:r>
                        <a:rPr lang="en-US" sz="1200" dirty="0"/>
                        <a:t>A35, A41, A46, A50, A56, A62, A68, A74, A86, A92</a:t>
                      </a:r>
                    </a:p>
                  </a:txBody>
                  <a:tcPr>
                    <a:solidFill>
                      <a:schemeClr val="bg1">
                        <a:lumMod val="85000"/>
                      </a:schemeClr>
                    </a:solidFill>
                  </a:tcPr>
                </a:tc>
                <a:extLst>
                  <a:ext uri="{0D108BD9-81ED-4DB2-BD59-A6C34878D82A}">
                    <a16:rowId xmlns:a16="http://schemas.microsoft.com/office/drawing/2014/main" val="2066428957"/>
                  </a:ext>
                </a:extLst>
              </a:tr>
              <a:tr h="370840">
                <a:tc>
                  <a:txBody>
                    <a:bodyPr/>
                    <a:lstStyle/>
                    <a:p>
                      <a:pPr lvl="0">
                        <a:buNone/>
                      </a:pPr>
                      <a:r>
                        <a:rPr lang="en-US" sz="1200" dirty="0">
                          <a:solidFill>
                            <a:srgbClr val="FF0000"/>
                          </a:solidFill>
                        </a:rPr>
                        <a:t>SAPN</a:t>
                      </a:r>
                      <a:r>
                        <a:rPr lang="en-US" sz="1200" dirty="0"/>
                        <a:t> to </a:t>
                      </a:r>
                      <a:r>
                        <a:rPr lang="en-AU" sz="1200" dirty="0"/>
                        <a:t>make existing 'Bulk' NMI extinct in MSATS and create/activate individual controlled load datastreams and registers</a:t>
                      </a:r>
                      <a:endParaRPr lang="en-US" sz="1200" dirty="0"/>
                    </a:p>
                  </a:txBody>
                  <a:tcPr>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30 June 2021</a:t>
                      </a:r>
                    </a:p>
                  </a:txBody>
                  <a:tcPr>
                    <a:solidFill>
                      <a:schemeClr val="bg1">
                        <a:lumMod val="95000"/>
                      </a:schemeClr>
                    </a:solidFill>
                  </a:tcPr>
                </a:tc>
                <a:tc>
                  <a:txBody>
                    <a:bodyPr/>
                    <a:lstStyle/>
                    <a:p>
                      <a:pPr lvl="0">
                        <a:buNone/>
                      </a:pPr>
                      <a:r>
                        <a:rPr lang="en-US" sz="1200" dirty="0"/>
                        <a:t>A101a, A101b, A102c</a:t>
                      </a:r>
                    </a:p>
                  </a:txBody>
                  <a:tcPr>
                    <a:solidFill>
                      <a:schemeClr val="bg1">
                        <a:lumMod val="95000"/>
                      </a:schemeClr>
                    </a:solidFill>
                  </a:tcPr>
                </a:tc>
                <a:extLst>
                  <a:ext uri="{0D108BD9-81ED-4DB2-BD59-A6C34878D82A}">
                    <a16:rowId xmlns:a16="http://schemas.microsoft.com/office/drawing/2014/main" val="1209124257"/>
                  </a:ext>
                </a:extLst>
              </a:tr>
              <a:tr h="370840">
                <a:tc>
                  <a:txBody>
                    <a:bodyPr/>
                    <a:lstStyle/>
                    <a:p>
                      <a:pPr lvl="0">
                        <a:buNone/>
                      </a:pPr>
                      <a:r>
                        <a:rPr lang="en-AU" sz="1200" dirty="0">
                          <a:solidFill>
                            <a:srgbClr val="FF0000"/>
                          </a:solidFill>
                        </a:rPr>
                        <a:t>MDPs</a:t>
                      </a:r>
                      <a:r>
                        <a:rPr lang="en-AU" sz="1200" dirty="0"/>
                        <a:t> to deliver tier 1 basic meter metering data (Actuals, Subs and Forward Estimates) to AEMO</a:t>
                      </a:r>
                      <a:endParaRPr lang="en-US" sz="1200" dirty="0"/>
                    </a:p>
                  </a:txBody>
                  <a:tcPr>
                    <a:solidFill>
                      <a:schemeClr val="bg1">
                        <a:lumMod val="85000"/>
                      </a:schemeClr>
                    </a:solidFill>
                  </a:tcPr>
                </a:tc>
                <a:tc>
                  <a:txBody>
                    <a:bodyPr/>
                    <a:lstStyle/>
                    <a:p>
                      <a:pPr algn="ctr"/>
                      <a:r>
                        <a:rPr lang="en-AU" sz="1200" dirty="0">
                          <a:solidFill>
                            <a:schemeClr val="tx1"/>
                          </a:solidFill>
                        </a:rPr>
                        <a:t>By 30 June 2021</a:t>
                      </a:r>
                    </a:p>
                  </a:txBody>
                  <a:tcPr>
                    <a:solidFill>
                      <a:schemeClr val="bg1">
                        <a:lumMod val="85000"/>
                      </a:schemeClr>
                    </a:solidFill>
                  </a:tcPr>
                </a:tc>
                <a:tc>
                  <a:txBody>
                    <a:bodyPr/>
                    <a:lstStyle/>
                    <a:p>
                      <a:pPr lvl="0">
                        <a:buNone/>
                      </a:pPr>
                      <a:r>
                        <a:rPr lang="en-US" sz="1200" dirty="0"/>
                        <a:t>A93</a:t>
                      </a:r>
                    </a:p>
                  </a:txBody>
                  <a:tcPr>
                    <a:solidFill>
                      <a:schemeClr val="bg1">
                        <a:lumMod val="85000"/>
                      </a:schemeClr>
                    </a:solidFill>
                  </a:tcPr>
                </a:tc>
                <a:extLst>
                  <a:ext uri="{0D108BD9-81ED-4DB2-BD59-A6C34878D82A}">
                    <a16:rowId xmlns:a16="http://schemas.microsoft.com/office/drawing/2014/main" val="4241217548"/>
                  </a:ext>
                </a:extLst>
              </a:tr>
              <a:tr h="370840">
                <a:tc>
                  <a:txBody>
                    <a:bodyPr/>
                    <a:lstStyle/>
                    <a:p>
                      <a:pPr lvl="0">
                        <a:buNone/>
                      </a:pPr>
                      <a:r>
                        <a:rPr lang="en-AU" sz="1200" dirty="0">
                          <a:solidFill>
                            <a:srgbClr val="FF0000"/>
                          </a:solidFill>
                        </a:rPr>
                        <a:t>MPs</a:t>
                      </a:r>
                      <a:r>
                        <a:rPr lang="en-AU" sz="1200" dirty="0"/>
                        <a:t> Install or reconfigure 5min meters as required</a:t>
                      </a:r>
                      <a:endParaRPr lang="en-US" sz="1200" dirty="0"/>
                    </a:p>
                  </a:txBody>
                  <a:tcPr>
                    <a:solidFill>
                      <a:schemeClr val="bg1">
                        <a:lumMod val="95000"/>
                      </a:schemeClr>
                    </a:solidFill>
                  </a:tcPr>
                </a:tc>
                <a:tc>
                  <a:txBody>
                    <a:bodyPr/>
                    <a:lstStyle/>
                    <a:p>
                      <a:pPr algn="ctr"/>
                      <a:r>
                        <a:rPr lang="en-AU" sz="1200" dirty="0">
                          <a:solidFill>
                            <a:schemeClr val="tx1"/>
                          </a:solidFill>
                        </a:rPr>
                        <a:t>By 31 July 2021</a:t>
                      </a:r>
                    </a:p>
                  </a:txBody>
                  <a:tcPr>
                    <a:solidFill>
                      <a:schemeClr val="bg1">
                        <a:lumMod val="95000"/>
                      </a:schemeClr>
                    </a:solidFill>
                  </a:tcPr>
                </a:tc>
                <a:tc>
                  <a:txBody>
                    <a:bodyPr/>
                    <a:lstStyle/>
                    <a:p>
                      <a:pPr lvl="0">
                        <a:buNone/>
                      </a:pPr>
                      <a:r>
                        <a:rPr lang="en-US" sz="1200" dirty="0"/>
                        <a:t>A4, A9, A14, A20, A24</a:t>
                      </a:r>
                    </a:p>
                  </a:txBody>
                  <a:tcPr>
                    <a:solidFill>
                      <a:schemeClr val="bg1">
                        <a:lumMod val="95000"/>
                      </a:schemeClr>
                    </a:solidFill>
                  </a:tcPr>
                </a:tc>
                <a:extLst>
                  <a:ext uri="{0D108BD9-81ED-4DB2-BD59-A6C34878D82A}">
                    <a16:rowId xmlns:a16="http://schemas.microsoft.com/office/drawing/2014/main" val="2308457711"/>
                  </a:ext>
                </a:extLst>
              </a:tr>
              <a:tr h="370840">
                <a:tc>
                  <a:txBody>
                    <a:bodyPr/>
                    <a:lstStyle/>
                    <a:p>
                      <a:pPr lvl="0">
                        <a:buNone/>
                      </a:pPr>
                      <a:r>
                        <a:rPr lang="en-US" sz="1200" dirty="0">
                          <a:solidFill>
                            <a:srgbClr val="FF0000"/>
                          </a:solidFill>
                        </a:rPr>
                        <a:t>MPs</a:t>
                      </a:r>
                      <a:r>
                        <a:rPr lang="en-US" sz="1200" dirty="0"/>
                        <a:t> to </a:t>
                      </a:r>
                      <a:r>
                        <a:rPr lang="en-AU" sz="1200" dirty="0"/>
                        <a:t>apply for data storage exemptions as required</a:t>
                      </a:r>
                      <a:endParaRPr lang="en-US" sz="1200" dirty="0"/>
                    </a:p>
                  </a:txBody>
                  <a:tcPr>
                    <a:solidFill>
                      <a:schemeClr val="bg1">
                        <a:lumMod val="8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31 July 2021</a:t>
                      </a:r>
                    </a:p>
                  </a:txBody>
                  <a:tcPr>
                    <a:solidFill>
                      <a:schemeClr val="bg1">
                        <a:lumMod val="85000"/>
                      </a:schemeClr>
                    </a:solidFill>
                  </a:tcPr>
                </a:tc>
                <a:tc>
                  <a:txBody>
                    <a:bodyPr/>
                    <a:lstStyle/>
                    <a:p>
                      <a:pPr lvl="0">
                        <a:buNone/>
                      </a:pPr>
                      <a:r>
                        <a:rPr lang="en-US" sz="1200" dirty="0"/>
                        <a:t>A5, A10, A15, A21, </a:t>
                      </a:r>
                    </a:p>
                  </a:txBody>
                  <a:tcPr>
                    <a:solidFill>
                      <a:schemeClr val="bg1">
                        <a:lumMod val="85000"/>
                      </a:schemeClr>
                    </a:solidFill>
                  </a:tcPr>
                </a:tc>
                <a:extLst>
                  <a:ext uri="{0D108BD9-81ED-4DB2-BD59-A6C34878D82A}">
                    <a16:rowId xmlns:a16="http://schemas.microsoft.com/office/drawing/2014/main" val="3426007732"/>
                  </a:ext>
                </a:extLst>
              </a:tr>
            </a:tbl>
          </a:graphicData>
        </a:graphic>
      </p:graphicFrame>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27</a:t>
            </a:fld>
            <a:endParaRPr lang="en-AU" dirty="0"/>
          </a:p>
        </p:txBody>
      </p:sp>
    </p:spTree>
    <p:extLst>
      <p:ext uri="{BB962C8B-B14F-4D97-AF65-F5344CB8AC3E}">
        <p14:creationId xmlns:p14="http://schemas.microsoft.com/office/powerpoint/2010/main" val="2493558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21461-2AA1-47F9-8A76-02A8BFFF72D4}"/>
              </a:ext>
            </a:extLst>
          </p:cNvPr>
          <p:cNvSpPr>
            <a:spLocks noGrp="1"/>
          </p:cNvSpPr>
          <p:nvPr>
            <p:ph type="title"/>
          </p:nvPr>
        </p:nvSpPr>
        <p:spPr/>
        <p:txBody>
          <a:bodyPr/>
          <a:lstStyle/>
          <a:p>
            <a:r>
              <a:rPr lang="en-AU" dirty="0"/>
              <a:t>Notes (5/8)</a:t>
            </a:r>
          </a:p>
        </p:txBody>
      </p:sp>
      <p:sp>
        <p:nvSpPr>
          <p:cNvPr id="3" name="Content Placeholder 2">
            <a:extLst>
              <a:ext uri="{FF2B5EF4-FFF2-40B4-BE49-F238E27FC236}">
                <a16:creationId xmlns:a16="http://schemas.microsoft.com/office/drawing/2014/main" id="{DA1B34A1-E6B5-4956-93FA-B7B356B4672B}"/>
              </a:ext>
            </a:extLst>
          </p:cNvPr>
          <p:cNvSpPr>
            <a:spLocks noGrp="1"/>
          </p:cNvSpPr>
          <p:nvPr>
            <p:ph idx="1"/>
          </p:nvPr>
        </p:nvSpPr>
        <p:spPr/>
        <p:txBody>
          <a:bodyPr>
            <a:normAutofit/>
          </a:bodyPr>
          <a:lstStyle/>
          <a:p>
            <a:r>
              <a:rPr lang="en-AU" sz="1700" dirty="0"/>
              <a:t>In response to participant queries, AEMO noted that the Cross Boundary Guide is still under legal review and will be published as soon as possible.</a:t>
            </a:r>
          </a:p>
          <a:p>
            <a:pPr lvl="1"/>
            <a:endParaRPr lang="en-AU" sz="1349" dirty="0"/>
          </a:p>
        </p:txBody>
      </p:sp>
      <p:sp>
        <p:nvSpPr>
          <p:cNvPr id="4" name="Slide Number Placeholder 3">
            <a:extLst>
              <a:ext uri="{FF2B5EF4-FFF2-40B4-BE49-F238E27FC236}">
                <a16:creationId xmlns:a16="http://schemas.microsoft.com/office/drawing/2014/main" id="{C31F8E1B-AA27-4704-A002-B9A648826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2023779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fr-FR" dirty="0"/>
              <a:t>MSDR Data Transition WG Update</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29</a:t>
            </a:fld>
            <a:endParaRPr lang="en-AU" dirty="0"/>
          </a:p>
        </p:txBody>
      </p:sp>
    </p:spTree>
    <p:extLst>
      <p:ext uri="{BB962C8B-B14F-4D97-AF65-F5344CB8AC3E}">
        <p14:creationId xmlns:p14="http://schemas.microsoft.com/office/powerpoint/2010/main" val="3955917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EF9ADDA-3947-4016-B401-DCA1314010EE}"/>
              </a:ext>
            </a:extLst>
          </p:cNvPr>
          <p:cNvSpPr>
            <a:spLocks noGrp="1"/>
          </p:cNvSpPr>
          <p:nvPr>
            <p:ph type="title"/>
          </p:nvPr>
        </p:nvSpPr>
        <p:spPr/>
        <p:txBody>
          <a:bodyPr/>
          <a:lstStyle/>
          <a:p>
            <a:r>
              <a:rPr lang="en-AU" dirty="0"/>
              <a:t>Attendees (1/2)</a:t>
            </a:r>
          </a:p>
        </p:txBody>
      </p:sp>
      <p:graphicFrame>
        <p:nvGraphicFramePr>
          <p:cNvPr id="7" name="Table 7">
            <a:extLst>
              <a:ext uri="{FF2B5EF4-FFF2-40B4-BE49-F238E27FC236}">
                <a16:creationId xmlns:a16="http://schemas.microsoft.com/office/drawing/2014/main" id="{D81DFA7F-55CA-4820-A1C1-AB001CEBD0D7}"/>
              </a:ext>
            </a:extLst>
          </p:cNvPr>
          <p:cNvGraphicFramePr>
            <a:graphicFrameLocks noGrp="1"/>
          </p:cNvGraphicFramePr>
          <p:nvPr>
            <p:ph idx="1"/>
            <p:extLst>
              <p:ext uri="{D42A27DB-BD31-4B8C-83A1-F6EECF244321}">
                <p14:modId xmlns:p14="http://schemas.microsoft.com/office/powerpoint/2010/main" val="2637060402"/>
              </p:ext>
            </p:extLst>
          </p:nvPr>
        </p:nvGraphicFramePr>
        <p:xfrm>
          <a:off x="218282" y="1660706"/>
          <a:ext cx="10255248" cy="5378656"/>
        </p:xfrm>
        <a:graphic>
          <a:graphicData uri="http://schemas.openxmlformats.org/drawingml/2006/table">
            <a:tbl>
              <a:tblPr firstRow="1" bandRow="1">
                <a:tableStyleId>{21E4AEA4-8DFA-4A89-87EB-49C32662AFE0}</a:tableStyleId>
              </a:tblPr>
              <a:tblGrid>
                <a:gridCol w="2563812">
                  <a:extLst>
                    <a:ext uri="{9D8B030D-6E8A-4147-A177-3AD203B41FA5}">
                      <a16:colId xmlns:a16="http://schemas.microsoft.com/office/drawing/2014/main" val="783040704"/>
                    </a:ext>
                  </a:extLst>
                </a:gridCol>
                <a:gridCol w="2563812">
                  <a:extLst>
                    <a:ext uri="{9D8B030D-6E8A-4147-A177-3AD203B41FA5}">
                      <a16:colId xmlns:a16="http://schemas.microsoft.com/office/drawing/2014/main" val="3101439050"/>
                    </a:ext>
                  </a:extLst>
                </a:gridCol>
                <a:gridCol w="2563812">
                  <a:extLst>
                    <a:ext uri="{9D8B030D-6E8A-4147-A177-3AD203B41FA5}">
                      <a16:colId xmlns:a16="http://schemas.microsoft.com/office/drawing/2014/main" val="4114493478"/>
                    </a:ext>
                  </a:extLst>
                </a:gridCol>
                <a:gridCol w="2563812">
                  <a:extLst>
                    <a:ext uri="{9D8B030D-6E8A-4147-A177-3AD203B41FA5}">
                      <a16:colId xmlns:a16="http://schemas.microsoft.com/office/drawing/2014/main" val="1565120986"/>
                    </a:ext>
                  </a:extLst>
                </a:gridCol>
              </a:tblGrid>
              <a:tr h="327031">
                <a:tc>
                  <a:txBody>
                    <a:bodyPr/>
                    <a:lstStyle/>
                    <a:p>
                      <a:r>
                        <a:rPr lang="en-AU" dirty="0"/>
                        <a:t>Organisation</a:t>
                      </a:r>
                    </a:p>
                  </a:txBody>
                  <a:tcPr marB="36000" anchor="b"/>
                </a:tc>
                <a:tc>
                  <a:txBody>
                    <a:bodyPr/>
                    <a:lstStyle/>
                    <a:p>
                      <a:r>
                        <a:rPr lang="en-AU" dirty="0"/>
                        <a:t>Attendee</a:t>
                      </a:r>
                    </a:p>
                  </a:txBody>
                  <a:tcPr marB="36000" anchor="b"/>
                </a:tc>
                <a:tc>
                  <a:txBody>
                    <a:bodyPr/>
                    <a:lstStyle/>
                    <a:p>
                      <a:r>
                        <a:rPr lang="en-AU" dirty="0"/>
                        <a:t>Organisation</a:t>
                      </a:r>
                    </a:p>
                  </a:txBody>
                  <a:tcPr marB="36000" anchor="b"/>
                </a:tc>
                <a:tc>
                  <a:txBody>
                    <a:bodyPr/>
                    <a:lstStyle/>
                    <a:p>
                      <a:r>
                        <a:rPr lang="en-AU" dirty="0"/>
                        <a:t>Attendee</a:t>
                      </a:r>
                    </a:p>
                  </a:txBody>
                  <a:tcPr marB="36000" anchor="b"/>
                </a:tc>
                <a:extLst>
                  <a:ext uri="{0D108BD9-81ED-4DB2-BD59-A6C34878D82A}">
                    <a16:rowId xmlns:a16="http://schemas.microsoft.com/office/drawing/2014/main" val="2512608229"/>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 (Chair)</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B="3600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Greg Minney</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CitiPower and Powercor</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Greg Szot</a:t>
                      </a:r>
                    </a:p>
                  </a:txBody>
                  <a:tcPr marB="36000" anchor="b"/>
                </a:tc>
                <a:extLst>
                  <a:ext uri="{0D108BD9-81ED-4DB2-BD59-A6C34878D82A}">
                    <a16:rowId xmlns:a16="http://schemas.microsoft.com/office/drawing/2014/main" val="3345647027"/>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B="3600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Anne-Marie McCague</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Clean Co</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Kristin Watkins</a:t>
                      </a:r>
                    </a:p>
                  </a:txBody>
                  <a:tcPr marB="36000" anchor="b"/>
                </a:tc>
                <a:extLst>
                  <a:ext uri="{0D108BD9-81ED-4DB2-BD59-A6C34878D82A}">
                    <a16:rowId xmlns:a16="http://schemas.microsoft.com/office/drawing/2014/main" val="4180488963"/>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B="3600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Austin Tan</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Endeavour Energy</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Dino Ou</a:t>
                      </a:r>
                    </a:p>
                  </a:txBody>
                  <a:tcPr marB="36000" anchor="b"/>
                </a:tc>
                <a:extLst>
                  <a:ext uri="{0D108BD9-81ED-4DB2-BD59-A6C34878D82A}">
                    <a16:rowId xmlns:a16="http://schemas.microsoft.com/office/drawing/2014/main" val="1718503501"/>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B="3600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Blaine Miner</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Energex</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Dannii Upham</a:t>
                      </a:r>
                    </a:p>
                  </a:txBody>
                  <a:tcPr marB="36000" anchor="b"/>
                </a:tc>
                <a:extLst>
                  <a:ext uri="{0D108BD9-81ED-4DB2-BD59-A6C34878D82A}">
                    <a16:rowId xmlns:a16="http://schemas.microsoft.com/office/drawing/2014/main" val="2761511846"/>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B="36000" anchor="b"/>
                </a:tc>
                <a:tc>
                  <a:txBody>
                    <a:bodyPr/>
                    <a:lstStyle/>
                    <a:p>
                      <a:pPr marL="0" marR="0" lvl="0" indent="0" algn="l" defTabSz="801929" rtl="0" eaLnBrk="1" fontAlgn="auto" latinLnBrk="0" hangingPunct="1">
                        <a:lnSpc>
                          <a:spcPct val="107000"/>
                        </a:lnSpc>
                        <a:spcBef>
                          <a:spcPts val="0"/>
                        </a:spcBef>
                        <a:spcAft>
                          <a:spcPts val="800"/>
                        </a:spcAft>
                        <a:buClrTx/>
                        <a:buSzTx/>
                        <a:buFontTx/>
                        <a:buNone/>
                        <a:tabLst/>
                        <a:defRPr/>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David Ripper</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Energy Australia</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Mai Huynh</a:t>
                      </a:r>
                    </a:p>
                  </a:txBody>
                  <a:tcPr marB="36000" anchor="b"/>
                </a:tc>
                <a:extLst>
                  <a:ext uri="{0D108BD9-81ED-4DB2-BD59-A6C34878D82A}">
                    <a16:rowId xmlns:a16="http://schemas.microsoft.com/office/drawing/2014/main" val="256849988"/>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B="3600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Elizabeth Bernhardt</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Energy Queensland</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Nicole Bright</a:t>
                      </a:r>
                    </a:p>
                  </a:txBody>
                  <a:tcPr marB="36000" anchor="b"/>
                </a:tc>
                <a:extLst>
                  <a:ext uri="{0D108BD9-81ED-4DB2-BD59-A6C34878D82A}">
                    <a16:rowId xmlns:a16="http://schemas.microsoft.com/office/drawing/2014/main" val="2172838007"/>
                  </a:ext>
                </a:extLst>
              </a:tr>
              <a:tr h="336775">
                <a:tc>
                  <a:txBody>
                    <a:bodyPr/>
                    <a:lstStyle/>
                    <a:p>
                      <a:pPr algn="l">
                        <a:lnSpc>
                          <a:spcPct val="107000"/>
                        </a:lnSpc>
                        <a:spcAft>
                          <a:spcPts val="0"/>
                        </a:spcAft>
                      </a:pPr>
                      <a:r>
                        <a:rPr lang="en-AU" sz="11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AEMO</a:t>
                      </a:r>
                      <a:endPar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endParaRPr>
                    </a:p>
                  </a:txBody>
                  <a:tcPr marB="3600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Paul Lyttle</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Ergon Retail</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Ingrid Farah</a:t>
                      </a:r>
                    </a:p>
                  </a:txBody>
                  <a:tcPr marB="36000" anchor="b"/>
                </a:tc>
                <a:extLst>
                  <a:ext uri="{0D108BD9-81ED-4DB2-BD59-A6C34878D82A}">
                    <a16:rowId xmlns:a16="http://schemas.microsoft.com/office/drawing/2014/main" val="1595950021"/>
                  </a:ext>
                </a:extLst>
              </a:tr>
              <a:tr h="336775">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AEMO</a:t>
                      </a:r>
                    </a:p>
                  </a:txBody>
                  <a:tcPr marB="36000" anchor="b"/>
                </a:tc>
                <a:tc>
                  <a:txBody>
                    <a:bodyPr/>
                    <a:lstStyle/>
                    <a:p>
                      <a:pPr algn="l">
                        <a:lnSpc>
                          <a:spcPct val="107000"/>
                        </a:lnSpc>
                        <a:spcAft>
                          <a:spcPts val="800"/>
                        </a:spcAft>
                      </a:pPr>
                      <a:r>
                        <a:rPr lang="en-AU" sz="1100" kern="1200" dirty="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Peta Hatzikides</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ERM Power</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Rob Oshlack</a:t>
                      </a:r>
                    </a:p>
                  </a:txBody>
                  <a:tcPr marB="36000" anchor="b"/>
                </a:tc>
                <a:extLst>
                  <a:ext uri="{0D108BD9-81ED-4DB2-BD59-A6C34878D82A}">
                    <a16:rowId xmlns:a16="http://schemas.microsoft.com/office/drawing/2014/main" val="2084928117"/>
                  </a:ext>
                </a:extLst>
              </a:tr>
              <a:tr h="336775">
                <a:tc>
                  <a:txBody>
                    <a:bodyPr/>
                    <a:lstStyle/>
                    <a:p>
                      <a:pPr algn="l" fontAlgn="b"/>
                      <a:r>
                        <a:rPr lang="en-AU" sz="1100" b="0" i="0" u="none" strike="noStrike">
                          <a:solidFill>
                            <a:srgbClr val="000000"/>
                          </a:solidFill>
                          <a:effectLst/>
                          <a:latin typeface="Calibri" panose="020F0502020204030204" pitchFamily="34" charset="0"/>
                        </a:rPr>
                        <a:t>Actew AGL</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Collette Reedy</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Essential Energy</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Alison Davison</a:t>
                      </a:r>
                    </a:p>
                  </a:txBody>
                  <a:tcPr marB="36000" anchor="b"/>
                </a:tc>
                <a:extLst>
                  <a:ext uri="{0D108BD9-81ED-4DB2-BD59-A6C34878D82A}">
                    <a16:rowId xmlns:a16="http://schemas.microsoft.com/office/drawing/2014/main" val="2240327984"/>
                  </a:ext>
                </a:extLst>
              </a:tr>
              <a:tr h="336775">
                <a:tc>
                  <a:txBody>
                    <a:bodyPr/>
                    <a:lstStyle/>
                    <a:p>
                      <a:pPr algn="l" fontAlgn="b"/>
                      <a:r>
                        <a:rPr lang="en-AU" sz="1100" b="0" i="0" u="none" strike="noStrike">
                          <a:solidFill>
                            <a:srgbClr val="000000"/>
                          </a:solidFill>
                          <a:effectLst/>
                          <a:latin typeface="Calibri" panose="020F0502020204030204" pitchFamily="34" charset="0"/>
                        </a:rPr>
                        <a:t>Aurora Energy</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Craig Eadie</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Essential Energy</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Steve Blair</a:t>
                      </a:r>
                    </a:p>
                  </a:txBody>
                  <a:tcPr marB="36000" anchor="b"/>
                </a:tc>
                <a:extLst>
                  <a:ext uri="{0D108BD9-81ED-4DB2-BD59-A6C34878D82A}">
                    <a16:rowId xmlns:a16="http://schemas.microsoft.com/office/drawing/2014/main" val="2350519584"/>
                  </a:ext>
                </a:extLst>
              </a:tr>
              <a:tr h="336775">
                <a:tc>
                  <a:txBody>
                    <a:bodyPr/>
                    <a:lstStyle/>
                    <a:p>
                      <a:pPr algn="l" fontAlgn="b"/>
                      <a:r>
                        <a:rPr lang="en-AU" sz="1100" b="0" i="0" u="none" strike="noStrike">
                          <a:solidFill>
                            <a:srgbClr val="000000"/>
                          </a:solidFill>
                          <a:effectLst/>
                          <a:latin typeface="Calibri" panose="020F0502020204030204" pitchFamily="34" charset="0"/>
                        </a:rPr>
                        <a:t>Ausgrid</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Wayne Turner</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Evoenergy</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Jeff Roberts</a:t>
                      </a:r>
                    </a:p>
                  </a:txBody>
                  <a:tcPr marB="36000" anchor="b"/>
                </a:tc>
                <a:extLst>
                  <a:ext uri="{0D108BD9-81ED-4DB2-BD59-A6C34878D82A}">
                    <a16:rowId xmlns:a16="http://schemas.microsoft.com/office/drawing/2014/main" val="1196323221"/>
                  </a:ext>
                </a:extLst>
              </a:tr>
              <a:tr h="336775">
                <a:tc>
                  <a:txBody>
                    <a:bodyPr/>
                    <a:lstStyle/>
                    <a:p>
                      <a:pPr algn="l" fontAlgn="b"/>
                      <a:r>
                        <a:rPr lang="en-AU" sz="1100" b="0" i="0" u="none" strike="noStrike">
                          <a:solidFill>
                            <a:srgbClr val="000000"/>
                          </a:solidFill>
                          <a:effectLst/>
                          <a:latin typeface="Calibri" panose="020F0502020204030204" pitchFamily="34" charset="0"/>
                        </a:rPr>
                        <a:t>AusNet Services</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Con Michailides</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Evoenergy</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Luke Garrett</a:t>
                      </a:r>
                    </a:p>
                  </a:txBody>
                  <a:tcPr marB="36000" anchor="b"/>
                </a:tc>
                <a:extLst>
                  <a:ext uri="{0D108BD9-81ED-4DB2-BD59-A6C34878D82A}">
                    <a16:rowId xmlns:a16="http://schemas.microsoft.com/office/drawing/2014/main" val="4011281432"/>
                  </a:ext>
                </a:extLst>
              </a:tr>
              <a:tr h="336775">
                <a:tc>
                  <a:txBody>
                    <a:bodyPr/>
                    <a:lstStyle/>
                    <a:p>
                      <a:pPr algn="l" fontAlgn="b"/>
                      <a:r>
                        <a:rPr lang="en-AU" sz="1100" b="0" i="0" u="none" strike="noStrike">
                          <a:solidFill>
                            <a:srgbClr val="000000"/>
                          </a:solidFill>
                          <a:effectLst/>
                          <a:latin typeface="Calibri" panose="020F0502020204030204" pitchFamily="34" charset="0"/>
                        </a:rPr>
                        <a:t>Basslink</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Greg Mather</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Infigen</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Natalie Junge</a:t>
                      </a:r>
                    </a:p>
                  </a:txBody>
                  <a:tcPr marB="36000" anchor="b"/>
                </a:tc>
                <a:extLst>
                  <a:ext uri="{0D108BD9-81ED-4DB2-BD59-A6C34878D82A}">
                    <a16:rowId xmlns:a16="http://schemas.microsoft.com/office/drawing/2014/main" val="715678867"/>
                  </a:ext>
                </a:extLst>
              </a:tr>
              <a:tr h="336775">
                <a:tc>
                  <a:txBody>
                    <a:bodyPr/>
                    <a:lstStyle/>
                    <a:p>
                      <a:pPr algn="l" fontAlgn="b"/>
                      <a:r>
                        <a:rPr lang="en-AU" sz="1100" b="0" i="0" u="none" strike="noStrike">
                          <a:solidFill>
                            <a:srgbClr val="000000"/>
                          </a:solidFill>
                          <a:effectLst/>
                          <a:latin typeface="Calibri" panose="020F0502020204030204" pitchFamily="34" charset="0"/>
                        </a:rPr>
                        <a:t>Basslink</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Raphael Ozsvath</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Intellihub</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Rob </a:t>
                      </a:r>
                      <a:r>
                        <a:rPr lang="en-AU" sz="1100" b="0" i="0" u="none" strike="noStrike" dirty="0" err="1">
                          <a:solidFill>
                            <a:srgbClr val="000000"/>
                          </a:solidFill>
                          <a:effectLst/>
                          <a:latin typeface="Calibri" panose="020F0502020204030204" pitchFamily="34" charset="0"/>
                        </a:rPr>
                        <a:t>Mcneur</a:t>
                      </a:r>
                      <a:endParaRPr lang="en-AU" sz="1100" b="0" i="0" u="none" strike="noStrike" dirty="0">
                        <a:solidFill>
                          <a:srgbClr val="000000"/>
                        </a:solidFill>
                        <a:effectLst/>
                        <a:latin typeface="Calibri" panose="020F0502020204030204" pitchFamily="34" charset="0"/>
                      </a:endParaRPr>
                    </a:p>
                  </a:txBody>
                  <a:tcPr marB="36000" anchor="b"/>
                </a:tc>
                <a:extLst>
                  <a:ext uri="{0D108BD9-81ED-4DB2-BD59-A6C34878D82A}">
                    <a16:rowId xmlns:a16="http://schemas.microsoft.com/office/drawing/2014/main" val="2938863015"/>
                  </a:ext>
                </a:extLst>
              </a:tr>
              <a:tr h="336775">
                <a:tc>
                  <a:txBody>
                    <a:bodyPr/>
                    <a:lstStyle/>
                    <a:p>
                      <a:pPr algn="l" fontAlgn="b"/>
                      <a:r>
                        <a:rPr lang="en-AU" sz="1100" b="0" i="0" u="none" strike="noStrike">
                          <a:solidFill>
                            <a:srgbClr val="000000"/>
                          </a:solidFill>
                          <a:effectLst/>
                          <a:latin typeface="Calibri" panose="020F0502020204030204" pitchFamily="34" charset="0"/>
                        </a:rPr>
                        <a:t>CitiPower</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Ron </a:t>
                      </a:r>
                      <a:r>
                        <a:rPr lang="en-AU" sz="1100" b="0" i="0" u="none" strike="noStrike" dirty="0" err="1">
                          <a:solidFill>
                            <a:srgbClr val="000000"/>
                          </a:solidFill>
                          <a:effectLst/>
                          <a:latin typeface="Calibri" panose="020F0502020204030204" pitchFamily="34" charset="0"/>
                        </a:rPr>
                        <a:t>Dittman</a:t>
                      </a:r>
                      <a:endParaRPr lang="en-AU" sz="1100" b="0" i="0" u="none" strike="noStrike" dirty="0">
                        <a:solidFill>
                          <a:srgbClr val="000000"/>
                        </a:solidFill>
                        <a:effectLst/>
                        <a:latin typeface="Calibri" panose="020F0502020204030204" pitchFamily="34" charset="0"/>
                      </a:endParaRPr>
                    </a:p>
                  </a:txBody>
                  <a:tcPr marB="36000" anchor="b"/>
                </a:tc>
                <a:tc>
                  <a:txBody>
                    <a:bodyPr/>
                    <a:lstStyle/>
                    <a:p>
                      <a:pPr algn="l" fontAlgn="b"/>
                      <a:r>
                        <a:rPr lang="en-AU" sz="1100" b="0" i="0" u="none" strike="noStrike">
                          <a:solidFill>
                            <a:srgbClr val="000000"/>
                          </a:solidFill>
                          <a:effectLst/>
                          <a:latin typeface="Calibri" panose="020F0502020204030204" pitchFamily="34" charset="0"/>
                        </a:rPr>
                        <a:t>Jemena</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Joseph Lyttleton</a:t>
                      </a:r>
                    </a:p>
                  </a:txBody>
                  <a:tcPr marB="36000" anchor="b"/>
                </a:tc>
                <a:extLst>
                  <a:ext uri="{0D108BD9-81ED-4DB2-BD59-A6C34878D82A}">
                    <a16:rowId xmlns:a16="http://schemas.microsoft.com/office/drawing/2014/main" val="419275369"/>
                  </a:ext>
                </a:extLst>
              </a:tr>
            </a:tbl>
          </a:graphicData>
        </a:graphic>
      </p:graphicFrame>
      <p:sp>
        <p:nvSpPr>
          <p:cNvPr id="3" name="Slide Number Placeholder 2">
            <a:extLst>
              <a:ext uri="{FF2B5EF4-FFF2-40B4-BE49-F238E27FC236}">
                <a16:creationId xmlns:a16="http://schemas.microsoft.com/office/drawing/2014/main" id="{DC173846-53CE-46BA-912C-29CF4A58BE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37490361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MSDR Data Transition WG Update</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06546" y="1611683"/>
            <a:ext cx="10255425" cy="5479713"/>
          </a:xfrm>
        </p:spPr>
        <p:txBody>
          <a:bodyPr vert="horz" lIns="91440" tIns="45720" rIns="91440" bIns="45720" rtlCol="0" anchor="t">
            <a:normAutofit/>
          </a:bodyPr>
          <a:lstStyle/>
          <a:p>
            <a:pPr marL="200025" indent="-200025">
              <a:lnSpc>
                <a:spcPct val="110000"/>
              </a:lnSpc>
            </a:pPr>
            <a:r>
              <a:rPr lang="en-AU" sz="2400" dirty="0"/>
              <a:t>Initial MSDR WG meeting scheduled for Tues 30 March 2021</a:t>
            </a:r>
            <a:endParaRPr lang="en-US" sz="2400" dirty="0">
              <a:cs typeface="Segoe UI Semilight"/>
            </a:endParaRPr>
          </a:p>
          <a:p>
            <a:pPr marL="200025" indent="-200025">
              <a:lnSpc>
                <a:spcPct val="110000"/>
              </a:lnSpc>
            </a:pPr>
            <a:r>
              <a:rPr lang="en-AU" sz="2400" dirty="0">
                <a:cs typeface="Segoe UI Semilight"/>
              </a:rPr>
              <a:t>Indicative approach to the workshop and outputs</a:t>
            </a:r>
          </a:p>
          <a:p>
            <a:pPr marL="601345" lvl="1" indent="-200025">
              <a:lnSpc>
                <a:spcPct val="110000"/>
              </a:lnSpc>
              <a:spcBef>
                <a:spcPts val="438"/>
              </a:spcBef>
            </a:pPr>
            <a:r>
              <a:rPr lang="en-AU" sz="2000" dirty="0">
                <a:cs typeface="Segoe UI Semilight"/>
              </a:rPr>
              <a:t>Objective</a:t>
            </a:r>
          </a:p>
          <a:p>
            <a:pPr marL="1002309" lvl="2" indent="-200025">
              <a:lnSpc>
                <a:spcPct val="110000"/>
              </a:lnSpc>
              <a:spcBef>
                <a:spcPts val="438"/>
              </a:spcBef>
            </a:pPr>
            <a:r>
              <a:rPr lang="en-AU" sz="1649" dirty="0">
                <a:cs typeface="Segoe UI Semilight"/>
              </a:rPr>
              <a:t>To establish transitional arrangements, where appropriate, to enable an orderly data transition </a:t>
            </a:r>
          </a:p>
          <a:p>
            <a:pPr marL="1403273" lvl="3" indent="-200025">
              <a:lnSpc>
                <a:spcPct val="110000"/>
              </a:lnSpc>
              <a:spcBef>
                <a:spcPts val="438"/>
              </a:spcBef>
            </a:pPr>
            <a:r>
              <a:rPr lang="en-AU" sz="1625" dirty="0">
                <a:cs typeface="Segoe UI Semilight"/>
              </a:rPr>
              <a:t>Participants should be prepared to propose and explain preferred holiday/transitional arrangements</a:t>
            </a:r>
            <a:endParaRPr lang="en-AU" sz="1625" dirty="0">
              <a:highlight>
                <a:srgbClr val="FFFF00"/>
              </a:highlight>
              <a:cs typeface="Segoe UI Semilight"/>
            </a:endParaRPr>
          </a:p>
          <a:p>
            <a:pPr marL="601345" lvl="1" indent="-200025">
              <a:lnSpc>
                <a:spcPct val="110000"/>
              </a:lnSpc>
              <a:spcBef>
                <a:spcPts val="438"/>
              </a:spcBef>
            </a:pPr>
            <a:r>
              <a:rPr lang="en-AU" sz="2000" dirty="0">
                <a:cs typeface="Segoe UI Semilight"/>
              </a:rPr>
              <a:t>Approach</a:t>
            </a:r>
          </a:p>
          <a:p>
            <a:pPr marL="1002309" lvl="2" indent="-200025">
              <a:lnSpc>
                <a:spcPct val="110000"/>
              </a:lnSpc>
              <a:spcBef>
                <a:spcPts val="438"/>
              </a:spcBef>
            </a:pPr>
            <a:r>
              <a:rPr lang="en-AU" sz="1649" dirty="0">
                <a:cs typeface="Segoe UI Semilight"/>
              </a:rPr>
              <a:t>A pack will be sent out prior to the meeting, which is expected to outline AEMO’s draft plan for the data transition</a:t>
            </a:r>
          </a:p>
          <a:p>
            <a:pPr marL="1002309" lvl="2" indent="-200025">
              <a:lnSpc>
                <a:spcPct val="110000"/>
              </a:lnSpc>
              <a:spcBef>
                <a:spcPts val="438"/>
              </a:spcBef>
            </a:pPr>
            <a:r>
              <a:rPr lang="en-AU" sz="1649" dirty="0">
                <a:cs typeface="Segoe UI Semilight"/>
              </a:rPr>
              <a:t>Participants will be asked to provide indicative CR volumes (including notifications) to help inform the discussions on the day</a:t>
            </a:r>
          </a:p>
          <a:p>
            <a:pPr marL="1002309" lvl="2" indent="-200025">
              <a:lnSpc>
                <a:spcPct val="110000"/>
              </a:lnSpc>
              <a:spcBef>
                <a:spcPts val="438"/>
              </a:spcBef>
            </a:pPr>
            <a:r>
              <a:rPr lang="en-AU" sz="1649" dirty="0">
                <a:cs typeface="Segoe UI Semilight"/>
              </a:rPr>
              <a:t>Suggested prioritisation based on volumes of data (CR and Notifications) being rated highest to lowest</a:t>
            </a:r>
          </a:p>
          <a:p>
            <a:pPr marL="1002309" lvl="2" indent="-200025">
              <a:lnSpc>
                <a:spcPct val="110000"/>
              </a:lnSpc>
              <a:spcBef>
                <a:spcPts val="438"/>
              </a:spcBef>
            </a:pPr>
            <a:r>
              <a:rPr lang="en-AU" sz="1649" dirty="0">
                <a:cs typeface="Segoe UI Semilight"/>
              </a:rPr>
              <a:t>Planning to break up the workshop attendees into smaller groups (virtually using the Teams "Breakout groups" function) to discuss lower-level field details</a:t>
            </a:r>
          </a:p>
          <a:p>
            <a:pPr marL="1002309" lvl="2" indent="-200025">
              <a:lnSpc>
                <a:spcPct val="110000"/>
              </a:lnSpc>
              <a:spcBef>
                <a:spcPts val="438"/>
              </a:spcBef>
            </a:pPr>
            <a:r>
              <a:rPr lang="en-AU" sz="1649" dirty="0">
                <a:cs typeface="Segoe UI Semilight"/>
              </a:rPr>
              <a:t>Second workshop will be used to finalise transitional arrangements</a:t>
            </a:r>
          </a:p>
          <a:p>
            <a:pPr marL="200025" indent="-200025">
              <a:lnSpc>
                <a:spcPct val="110000"/>
              </a:lnSpc>
            </a:pPr>
            <a:endParaRPr lang="en-AU" sz="5500" dirty="0">
              <a:cs typeface="Segoe UI Semilight"/>
            </a:endParaRP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30</a:t>
            </a:fld>
            <a:endParaRPr lang="en-AU" dirty="0"/>
          </a:p>
        </p:txBody>
      </p:sp>
    </p:spTree>
    <p:extLst>
      <p:ext uri="{BB962C8B-B14F-4D97-AF65-F5344CB8AC3E}">
        <p14:creationId xmlns:p14="http://schemas.microsoft.com/office/powerpoint/2010/main" val="4099949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21461-2AA1-47F9-8A76-02A8BFFF72D4}"/>
              </a:ext>
            </a:extLst>
          </p:cNvPr>
          <p:cNvSpPr>
            <a:spLocks noGrp="1"/>
          </p:cNvSpPr>
          <p:nvPr>
            <p:ph type="title"/>
          </p:nvPr>
        </p:nvSpPr>
        <p:spPr/>
        <p:txBody>
          <a:bodyPr/>
          <a:lstStyle/>
          <a:p>
            <a:r>
              <a:rPr lang="en-AU" dirty="0"/>
              <a:t>Notes (6/8)</a:t>
            </a:r>
          </a:p>
        </p:txBody>
      </p:sp>
      <p:sp>
        <p:nvSpPr>
          <p:cNvPr id="3" name="Content Placeholder 2">
            <a:extLst>
              <a:ext uri="{FF2B5EF4-FFF2-40B4-BE49-F238E27FC236}">
                <a16:creationId xmlns:a16="http://schemas.microsoft.com/office/drawing/2014/main" id="{DA1B34A1-E6B5-4956-93FA-B7B356B4672B}"/>
              </a:ext>
            </a:extLst>
          </p:cNvPr>
          <p:cNvSpPr>
            <a:spLocks noGrp="1"/>
          </p:cNvSpPr>
          <p:nvPr>
            <p:ph idx="1"/>
          </p:nvPr>
        </p:nvSpPr>
        <p:spPr/>
        <p:txBody>
          <a:bodyPr>
            <a:normAutofit/>
          </a:bodyPr>
          <a:lstStyle/>
          <a:p>
            <a:r>
              <a:rPr lang="en-AU" sz="1700" dirty="0"/>
              <a:t>AEMO provided an update on the MSDR Data Transition Working Group, noting that it will be held on 30 March 2021.</a:t>
            </a:r>
          </a:p>
        </p:txBody>
      </p:sp>
      <p:sp>
        <p:nvSpPr>
          <p:cNvPr id="4" name="Slide Number Placeholder 3">
            <a:extLst>
              <a:ext uri="{FF2B5EF4-FFF2-40B4-BE49-F238E27FC236}">
                <a16:creationId xmlns:a16="http://schemas.microsoft.com/office/drawing/2014/main" id="{C31F8E1B-AA27-4704-A002-B9A648826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15684147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fr-FR" dirty="0"/>
              <a:t>GLOPOOL Planning</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Paul Lyttle</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32</a:t>
            </a:fld>
            <a:endParaRPr lang="en-AU" dirty="0"/>
          </a:p>
        </p:txBody>
      </p:sp>
    </p:spTree>
    <p:extLst>
      <p:ext uri="{BB962C8B-B14F-4D97-AF65-F5344CB8AC3E}">
        <p14:creationId xmlns:p14="http://schemas.microsoft.com/office/powerpoint/2010/main" val="683094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GLOPOOL Update</a:t>
            </a: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3"/>
            <a:ext cx="10255425" cy="5662677"/>
          </a:xfrm>
        </p:spPr>
        <p:txBody>
          <a:bodyPr vert="horz" lIns="91440" tIns="45720" rIns="91440" bIns="45720" rtlCol="0" anchor="t">
            <a:normAutofit/>
          </a:bodyPr>
          <a:lstStyle/>
          <a:p>
            <a:pPr marL="200025" indent="-200025"/>
            <a:r>
              <a:rPr lang="en-AU" sz="2751" dirty="0"/>
              <a:t>AEMO’s suggested time frames</a:t>
            </a:r>
          </a:p>
          <a:p>
            <a:pPr marL="200025" indent="-200025"/>
            <a:endParaRPr lang="en-US" dirty="0"/>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endParaRPr lang="en-AU" sz="2225" dirty="0">
              <a:cs typeface="Segoe UI Semilight"/>
            </a:endParaRPr>
          </a:p>
          <a:p>
            <a:pPr marL="601345" lvl="1" indent="-200025"/>
            <a:r>
              <a:rPr lang="en-AU" sz="2225" dirty="0">
                <a:cs typeface="Segoe UI Semilight"/>
              </a:rPr>
              <a:t>What additional information are participants looking to be included in plan?</a:t>
            </a:r>
          </a:p>
          <a:p>
            <a:pPr marL="601345" lvl="1" indent="-200025"/>
            <a:r>
              <a:rPr lang="en-AU" sz="2225" dirty="0">
                <a:cs typeface="Segoe UI Semilight"/>
              </a:rPr>
              <a:t>Timeframes are for discussion. </a:t>
            </a:r>
          </a:p>
          <a:p>
            <a:pPr marL="0" indent="0">
              <a:lnSpc>
                <a:spcPct val="100000"/>
              </a:lnSpc>
              <a:buNone/>
            </a:pPr>
            <a:endParaRPr lang="en-AU" sz="2400"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33</a:t>
            </a:fld>
            <a:endParaRPr lang="en-AU" dirty="0"/>
          </a:p>
        </p:txBody>
      </p:sp>
      <p:pic>
        <p:nvPicPr>
          <p:cNvPr id="6" name="Picture 6" descr="Table&#10;&#10;Description automatically generated">
            <a:extLst>
              <a:ext uri="{FF2B5EF4-FFF2-40B4-BE49-F238E27FC236}">
                <a16:creationId xmlns:a16="http://schemas.microsoft.com/office/drawing/2014/main" id="{C00A3440-18BE-4988-AE70-D1BCF04F413D}"/>
              </a:ext>
            </a:extLst>
          </p:cNvPr>
          <p:cNvPicPr>
            <a:picLocks noChangeAspect="1"/>
          </p:cNvPicPr>
          <p:nvPr/>
        </p:nvPicPr>
        <p:blipFill>
          <a:blip r:embed="rId2"/>
          <a:stretch>
            <a:fillRect/>
          </a:stretch>
        </p:blipFill>
        <p:spPr>
          <a:xfrm>
            <a:off x="1212723" y="2341792"/>
            <a:ext cx="7033539" cy="3614597"/>
          </a:xfrm>
          <a:prstGeom prst="rect">
            <a:avLst/>
          </a:prstGeom>
        </p:spPr>
      </p:pic>
    </p:spTree>
    <p:extLst>
      <p:ext uri="{BB962C8B-B14F-4D97-AF65-F5344CB8AC3E}">
        <p14:creationId xmlns:p14="http://schemas.microsoft.com/office/powerpoint/2010/main" val="2961821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21461-2AA1-47F9-8A76-02A8BFFF72D4}"/>
              </a:ext>
            </a:extLst>
          </p:cNvPr>
          <p:cNvSpPr>
            <a:spLocks noGrp="1"/>
          </p:cNvSpPr>
          <p:nvPr>
            <p:ph type="title"/>
          </p:nvPr>
        </p:nvSpPr>
        <p:spPr/>
        <p:txBody>
          <a:bodyPr/>
          <a:lstStyle/>
          <a:p>
            <a:r>
              <a:rPr lang="en-AU" dirty="0"/>
              <a:t>Notes (7/8)</a:t>
            </a:r>
          </a:p>
        </p:txBody>
      </p:sp>
      <p:sp>
        <p:nvSpPr>
          <p:cNvPr id="3" name="Content Placeholder 2">
            <a:extLst>
              <a:ext uri="{FF2B5EF4-FFF2-40B4-BE49-F238E27FC236}">
                <a16:creationId xmlns:a16="http://schemas.microsoft.com/office/drawing/2014/main" id="{DA1B34A1-E6B5-4956-93FA-B7B356B4672B}"/>
              </a:ext>
            </a:extLst>
          </p:cNvPr>
          <p:cNvSpPr>
            <a:spLocks noGrp="1"/>
          </p:cNvSpPr>
          <p:nvPr>
            <p:ph idx="1"/>
          </p:nvPr>
        </p:nvSpPr>
        <p:spPr/>
        <p:txBody>
          <a:bodyPr vert="horz" lIns="91440" tIns="45720" rIns="91440" bIns="45720" rtlCol="0" anchor="t">
            <a:normAutofit fontScale="92500" lnSpcReduction="20000"/>
          </a:bodyPr>
          <a:lstStyle/>
          <a:p>
            <a:pPr marL="200025" indent="-200025"/>
            <a:r>
              <a:rPr lang="en-AU" sz="1800" dirty="0"/>
              <a:t>AEMO provided an update on the GLOPOOL update plan, noting that the plan will be circulated prior to the next TFG.</a:t>
            </a:r>
            <a:endParaRPr lang="en-US"/>
          </a:p>
          <a:p>
            <a:pPr marL="200025" indent="-200025"/>
            <a:endParaRPr lang="en-AU" sz="1800" dirty="0">
              <a:cs typeface="Segoe UI Semilight"/>
            </a:endParaRPr>
          </a:p>
          <a:p>
            <a:pPr marL="200025" indent="-200025"/>
            <a:r>
              <a:rPr lang="en-AU" sz="1800" dirty="0"/>
              <a:t>The TFG was invited to inform AEMO if specific scenarios that should be included in the GLOPOOL update plan</a:t>
            </a:r>
            <a:endParaRPr lang="en-AU" sz="1800" dirty="0">
              <a:cs typeface="Segoe UI Semilight"/>
            </a:endParaRPr>
          </a:p>
          <a:p>
            <a:pPr marL="200025" indent="-200025"/>
            <a:endParaRPr lang="en-AU" sz="1800" dirty="0">
              <a:cs typeface="Segoe UI Semilight"/>
            </a:endParaRPr>
          </a:p>
          <a:p>
            <a:pPr marL="200025" indent="-200025"/>
            <a:r>
              <a:rPr lang="en-AU" sz="1800" dirty="0"/>
              <a:t>In response to participant queries, AEMO noted that:</a:t>
            </a:r>
            <a:endParaRPr lang="en-AU" sz="1800" dirty="0">
              <a:cs typeface="Segoe UI Semilight"/>
            </a:endParaRPr>
          </a:p>
          <a:p>
            <a:pPr marL="200025" indent="-200025"/>
            <a:endParaRPr lang="en-AU" sz="1800" dirty="0">
              <a:highlight>
                <a:srgbClr val="FFFF00"/>
              </a:highlight>
              <a:cs typeface="Segoe UI Semilight"/>
            </a:endParaRPr>
          </a:p>
          <a:p>
            <a:pPr marL="601345" lvl="1" indent="-200025"/>
            <a:r>
              <a:rPr lang="en-AU" sz="1400" dirty="0"/>
              <a:t>Participants will be asked to not raise Create NMI CRs for roughly a day and a half from 30 Apr 2022. More details will be included in the published plan.</a:t>
            </a:r>
            <a:endParaRPr lang="en-AU" sz="1400" dirty="0">
              <a:cs typeface="Segoe UI Semilight"/>
            </a:endParaRPr>
          </a:p>
          <a:p>
            <a:pPr marL="601345" lvl="1" indent="-200025"/>
            <a:endParaRPr lang="en-AU" sz="1400" dirty="0">
              <a:cs typeface="Segoe UI Semilight"/>
            </a:endParaRPr>
          </a:p>
          <a:p>
            <a:pPr marL="601345" lvl="1" indent="-200025"/>
            <a:r>
              <a:rPr lang="en-AU" sz="1400" dirty="0"/>
              <a:t>The process for back-dated NMI creation is currently scheduled for August 2021, however AEMO will confirm if this date can be moved earlier</a:t>
            </a:r>
            <a:endParaRPr lang="en-AU" sz="1400" dirty="0">
              <a:cs typeface="Segoe UI Semilight"/>
            </a:endParaRPr>
          </a:p>
          <a:p>
            <a:pPr marL="601345" lvl="1" indent="-200025"/>
            <a:endParaRPr lang="en-AU" sz="1400" dirty="0">
              <a:cs typeface="Segoe UI Semilight"/>
            </a:endParaRPr>
          </a:p>
          <a:p>
            <a:pPr marL="601345" lvl="1" indent="-200025"/>
            <a:r>
              <a:rPr lang="en-AU" sz="1400" dirty="0"/>
              <a:t>It will endeavour to provide scenarios in the GLOPOOL update plan to provide more context</a:t>
            </a:r>
            <a:endParaRPr lang="en-AU" sz="1400" dirty="0">
              <a:cs typeface="Segoe UI Semilight"/>
            </a:endParaRPr>
          </a:p>
          <a:p>
            <a:pPr marL="601345" lvl="1" indent="-200025"/>
            <a:endParaRPr lang="en-AU" sz="1400" dirty="0">
              <a:cs typeface="Segoe UI Semilight"/>
            </a:endParaRPr>
          </a:p>
          <a:p>
            <a:pPr marL="601345" lvl="1" indent="-200025"/>
            <a:r>
              <a:rPr lang="en-AU" sz="1400"/>
              <a:t>The </a:t>
            </a:r>
            <a:r>
              <a:rPr lang="en-AU" sz="1400" dirty="0"/>
              <a:t>delay of 2 days between producing and publishing reconciliation reports are to account for manual activities to consolidate the files for distribution </a:t>
            </a:r>
            <a:endParaRPr lang="en-AU" sz="1400" dirty="0">
              <a:cs typeface="Segoe UI Semilight"/>
            </a:endParaRPr>
          </a:p>
          <a:p>
            <a:pPr marL="601345" lvl="1" indent="-200025"/>
            <a:endParaRPr lang="en-AU" sz="1400" dirty="0">
              <a:cs typeface="Segoe UI Semilight"/>
            </a:endParaRPr>
          </a:p>
          <a:p>
            <a:pPr marL="0" indent="0">
              <a:buNone/>
            </a:pPr>
            <a:r>
              <a:rPr lang="en-AU" sz="1800" b="1" dirty="0"/>
              <a:t>Action 13.3</a:t>
            </a:r>
            <a:r>
              <a:rPr lang="en-AU" sz="1800" dirty="0"/>
              <a:t>: TFG to inform AEMO if there are any specific scenarios that should be included in the GLOPOOL update plan</a:t>
            </a:r>
          </a:p>
          <a:p>
            <a:pPr marL="0" indent="0">
              <a:buNone/>
            </a:pPr>
            <a:endParaRPr lang="en-AU" sz="1800" dirty="0"/>
          </a:p>
        </p:txBody>
      </p:sp>
      <p:sp>
        <p:nvSpPr>
          <p:cNvPr id="4" name="Slide Number Placeholder 3">
            <a:extLst>
              <a:ext uri="{FF2B5EF4-FFF2-40B4-BE49-F238E27FC236}">
                <a16:creationId xmlns:a16="http://schemas.microsoft.com/office/drawing/2014/main" id="{C31F8E1B-AA27-4704-A002-B9A648826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4478565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Next steps and general business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t>Greg Minney</a:t>
            </a:r>
            <a:endParaRPr lang="en-AU" dirty="0">
              <a:latin typeface="Arial" panose="020B0604020202020204" pitchFamily="34" charset="0"/>
              <a:cs typeface="Arial" panose="020B0604020202020204" pitchFamily="34" charset="0"/>
            </a:endParaRP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6422759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7" y="150494"/>
            <a:ext cx="7894138" cy="1310695"/>
          </a:xfrm>
        </p:spPr>
        <p:txBody>
          <a:bodyPr anchor="b">
            <a:normAutofit/>
          </a:bodyPr>
          <a:lstStyle/>
          <a:p>
            <a:r>
              <a:rPr lang="en-AU" dirty="0"/>
              <a:t>Next steps &amp; general business</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sz="quarter" idx="4"/>
          </p:nvPr>
        </p:nvSpPr>
        <p:spPr>
          <a:xfrm>
            <a:off x="294144" y="1899138"/>
            <a:ext cx="10172994" cy="4923819"/>
          </a:xfrm>
        </p:spPr>
        <p:txBody>
          <a:bodyPr vert="horz" lIns="91440" tIns="45720" rIns="91440" bIns="45720" rtlCol="0" anchor="t">
            <a:normAutofit/>
          </a:bodyPr>
          <a:lstStyle/>
          <a:p>
            <a:pPr marL="200025" indent="-200025"/>
            <a:r>
              <a:rPr lang="en-AU" sz="2450" dirty="0"/>
              <a:t>AER interested in Participant 5MS/GS readiness</a:t>
            </a:r>
            <a:endParaRPr lang="en-US" dirty="0"/>
          </a:p>
          <a:p>
            <a:pPr marL="601345" lvl="1" indent="-200025">
              <a:spcBef>
                <a:spcPts val="438"/>
              </a:spcBef>
            </a:pPr>
            <a:r>
              <a:rPr lang="en-AU" sz="2100" dirty="0">
                <a:cs typeface="Segoe UI Semilight"/>
              </a:rPr>
              <a:t>Have engaged AEMO to understand current status</a:t>
            </a:r>
          </a:p>
          <a:p>
            <a:pPr marL="601345" lvl="1" indent="-200025">
              <a:spcBef>
                <a:spcPts val="438"/>
              </a:spcBef>
            </a:pPr>
            <a:r>
              <a:rPr lang="en-AU" sz="2100" dirty="0">
                <a:cs typeface="Segoe UI Semilight"/>
              </a:rPr>
              <a:t>Confidential information not being shared, information is being aggregated e.g. Industry Readiness Reports</a:t>
            </a:r>
            <a:endParaRPr lang="en-AU" sz="2100" dirty="0"/>
          </a:p>
          <a:p>
            <a:pPr marL="200025" indent="-200025">
              <a:spcBef>
                <a:spcPts val="438"/>
              </a:spcBef>
            </a:pPr>
            <a:r>
              <a:rPr lang="en-AU" sz="2450" dirty="0"/>
              <a:t>Cross boundary guidelines update</a:t>
            </a:r>
            <a:endParaRPr lang="en-AU" sz="2450" dirty="0">
              <a:cs typeface="Segoe UI Semilight"/>
            </a:endParaRPr>
          </a:p>
          <a:p>
            <a:pPr marL="200025" indent="-200025"/>
            <a:r>
              <a:rPr lang="en-AU" sz="2450" dirty="0"/>
              <a:t>Next TFG scheduled for 15 April 2021</a:t>
            </a:r>
          </a:p>
          <a:p>
            <a:pPr marL="600710" lvl="1" indent="-200025"/>
            <a:r>
              <a:rPr lang="en-AU" sz="2099" dirty="0"/>
              <a:t>Agenda items for next meeting</a:t>
            </a:r>
          </a:p>
          <a:p>
            <a:pPr marL="1001674" lvl="2" indent="-200025"/>
            <a:r>
              <a:rPr lang="en-AU" sz="1748" dirty="0">
                <a:cs typeface="Segoe UI Semilight"/>
              </a:rPr>
              <a:t>Updated CATS Volume analysis</a:t>
            </a:r>
          </a:p>
          <a:p>
            <a:pPr marL="1001395" lvl="2" indent="-200025"/>
            <a:r>
              <a:rPr lang="en-AU" dirty="0"/>
              <a:t>Debrief from MSDR DT WG</a:t>
            </a:r>
          </a:p>
          <a:p>
            <a:pPr marL="1001395" lvl="2" indent="-200025"/>
            <a:r>
              <a:rPr lang="en-AU" dirty="0">
                <a:cs typeface="Segoe UI Semilight"/>
              </a:rPr>
              <a:t>??</a:t>
            </a: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a:xfrm>
            <a:off x="9956751" y="7006699"/>
            <a:ext cx="505220" cy="402483"/>
          </a:xfrm>
        </p:spPr>
        <p:txBody>
          <a:bodyPr anchor="ctr">
            <a:normAutofit/>
          </a:bodyPr>
          <a:lstStyle/>
          <a:p>
            <a:pPr>
              <a:spcAft>
                <a:spcPts val="600"/>
              </a:spcAft>
            </a:pPr>
            <a:fld id="{4EC81F68-4976-451A-B2E9-79BCBD2F70CC}" type="slidenum">
              <a:rPr lang="en-AU" smtClean="0"/>
              <a:pPr>
                <a:spcAft>
                  <a:spcPts val="600"/>
                </a:spcAft>
              </a:pPr>
              <a:t>36</a:t>
            </a:fld>
            <a:endParaRPr lang="en-AU" dirty="0"/>
          </a:p>
        </p:txBody>
      </p:sp>
    </p:spTree>
    <p:extLst>
      <p:ext uri="{BB962C8B-B14F-4D97-AF65-F5344CB8AC3E}">
        <p14:creationId xmlns:p14="http://schemas.microsoft.com/office/powerpoint/2010/main" val="17364924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21461-2AA1-47F9-8A76-02A8BFFF72D4}"/>
              </a:ext>
            </a:extLst>
          </p:cNvPr>
          <p:cNvSpPr>
            <a:spLocks noGrp="1"/>
          </p:cNvSpPr>
          <p:nvPr>
            <p:ph type="title"/>
          </p:nvPr>
        </p:nvSpPr>
        <p:spPr/>
        <p:txBody>
          <a:bodyPr/>
          <a:lstStyle/>
          <a:p>
            <a:r>
              <a:rPr lang="en-AU" dirty="0"/>
              <a:t>Notes (8/8)</a:t>
            </a:r>
          </a:p>
        </p:txBody>
      </p:sp>
      <p:sp>
        <p:nvSpPr>
          <p:cNvPr id="3" name="Content Placeholder 2">
            <a:extLst>
              <a:ext uri="{FF2B5EF4-FFF2-40B4-BE49-F238E27FC236}">
                <a16:creationId xmlns:a16="http://schemas.microsoft.com/office/drawing/2014/main" id="{DA1B34A1-E6B5-4956-93FA-B7B356B4672B}"/>
              </a:ext>
            </a:extLst>
          </p:cNvPr>
          <p:cNvSpPr>
            <a:spLocks noGrp="1"/>
          </p:cNvSpPr>
          <p:nvPr>
            <p:ph idx="1"/>
          </p:nvPr>
        </p:nvSpPr>
        <p:spPr/>
        <p:txBody>
          <a:bodyPr>
            <a:normAutofit/>
          </a:bodyPr>
          <a:lstStyle/>
          <a:p>
            <a:r>
              <a:rPr lang="en-AU" sz="1700" dirty="0"/>
              <a:t>AEMO presented the next steps and general business, noting that the next TFG is scheduled for 15 April 2021</a:t>
            </a:r>
          </a:p>
          <a:p>
            <a:endParaRPr lang="en-AU" sz="1700" dirty="0"/>
          </a:p>
          <a:p>
            <a:r>
              <a:rPr lang="en-AU" sz="1700" dirty="0"/>
              <a:t>In response to a participant query, AEMO noted that the updated NMI Classification Code of ‘DWHOLESAL’ should be applied to connection points on the Distribution network where energy is directly purchased from the spot market by a Market Customer. Currently, these connection points should be classified as WHOLESAL. </a:t>
            </a:r>
          </a:p>
          <a:p>
            <a:pPr lvl="1"/>
            <a:endParaRPr lang="en-AU" sz="1349" dirty="0"/>
          </a:p>
        </p:txBody>
      </p:sp>
      <p:sp>
        <p:nvSpPr>
          <p:cNvPr id="4" name="Slide Number Placeholder 3">
            <a:extLst>
              <a:ext uri="{FF2B5EF4-FFF2-40B4-BE49-F238E27FC236}">
                <a16:creationId xmlns:a16="http://schemas.microsoft.com/office/drawing/2014/main" id="{C31F8E1B-AA27-4704-A002-B9A64882645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11003962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35062" y="921509"/>
            <a:ext cx="9221689" cy="3144614"/>
          </a:xfrm>
        </p:spPr>
        <p:txBody>
          <a:bodyPr/>
          <a:lstStyle/>
          <a:p>
            <a:pPr algn="ctr"/>
            <a:r>
              <a:rPr lang="en-AU" dirty="0">
                <a:latin typeface="Arial" panose="020B0604020202020204" pitchFamily="34" charset="0"/>
                <a:cs typeface="Arial" panose="020B0604020202020204" pitchFamily="34" charset="0"/>
              </a:rPr>
              <a:t>Thank you for your attendance and participation!</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2772679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469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EF9ADDA-3947-4016-B401-DCA1314010EE}"/>
              </a:ext>
            </a:extLst>
          </p:cNvPr>
          <p:cNvSpPr>
            <a:spLocks noGrp="1"/>
          </p:cNvSpPr>
          <p:nvPr>
            <p:ph type="title"/>
          </p:nvPr>
        </p:nvSpPr>
        <p:spPr/>
        <p:txBody>
          <a:bodyPr/>
          <a:lstStyle/>
          <a:p>
            <a:r>
              <a:rPr lang="en-AU" dirty="0"/>
              <a:t>Attendees (2/2)</a:t>
            </a:r>
          </a:p>
        </p:txBody>
      </p:sp>
      <p:graphicFrame>
        <p:nvGraphicFramePr>
          <p:cNvPr id="7" name="Table 7">
            <a:extLst>
              <a:ext uri="{FF2B5EF4-FFF2-40B4-BE49-F238E27FC236}">
                <a16:creationId xmlns:a16="http://schemas.microsoft.com/office/drawing/2014/main" id="{D81DFA7F-55CA-4820-A1C1-AB001CEBD0D7}"/>
              </a:ext>
            </a:extLst>
          </p:cNvPr>
          <p:cNvGraphicFramePr>
            <a:graphicFrameLocks noGrp="1"/>
          </p:cNvGraphicFramePr>
          <p:nvPr>
            <p:ph idx="1"/>
            <p:extLst>
              <p:ext uri="{D42A27DB-BD31-4B8C-83A1-F6EECF244321}">
                <p14:modId xmlns:p14="http://schemas.microsoft.com/office/powerpoint/2010/main" val="4214706132"/>
              </p:ext>
            </p:extLst>
          </p:nvPr>
        </p:nvGraphicFramePr>
        <p:xfrm>
          <a:off x="218282" y="1660706"/>
          <a:ext cx="10255248" cy="4705106"/>
        </p:xfrm>
        <a:graphic>
          <a:graphicData uri="http://schemas.openxmlformats.org/drawingml/2006/table">
            <a:tbl>
              <a:tblPr firstRow="1" bandRow="1">
                <a:tableStyleId>{21E4AEA4-8DFA-4A89-87EB-49C32662AFE0}</a:tableStyleId>
              </a:tblPr>
              <a:tblGrid>
                <a:gridCol w="2563812">
                  <a:extLst>
                    <a:ext uri="{9D8B030D-6E8A-4147-A177-3AD203B41FA5}">
                      <a16:colId xmlns:a16="http://schemas.microsoft.com/office/drawing/2014/main" val="783040704"/>
                    </a:ext>
                  </a:extLst>
                </a:gridCol>
                <a:gridCol w="2563812">
                  <a:extLst>
                    <a:ext uri="{9D8B030D-6E8A-4147-A177-3AD203B41FA5}">
                      <a16:colId xmlns:a16="http://schemas.microsoft.com/office/drawing/2014/main" val="3101439050"/>
                    </a:ext>
                  </a:extLst>
                </a:gridCol>
                <a:gridCol w="2563812">
                  <a:extLst>
                    <a:ext uri="{9D8B030D-6E8A-4147-A177-3AD203B41FA5}">
                      <a16:colId xmlns:a16="http://schemas.microsoft.com/office/drawing/2014/main" val="4114493478"/>
                    </a:ext>
                  </a:extLst>
                </a:gridCol>
                <a:gridCol w="2563812">
                  <a:extLst>
                    <a:ext uri="{9D8B030D-6E8A-4147-A177-3AD203B41FA5}">
                      <a16:colId xmlns:a16="http://schemas.microsoft.com/office/drawing/2014/main" val="1565120986"/>
                    </a:ext>
                  </a:extLst>
                </a:gridCol>
              </a:tblGrid>
              <a:tr h="327031">
                <a:tc>
                  <a:txBody>
                    <a:bodyPr/>
                    <a:lstStyle/>
                    <a:p>
                      <a:r>
                        <a:rPr lang="en-AU" dirty="0"/>
                        <a:t>Organisation</a:t>
                      </a:r>
                    </a:p>
                  </a:txBody>
                  <a:tcPr marB="36000" anchor="b"/>
                </a:tc>
                <a:tc>
                  <a:txBody>
                    <a:bodyPr/>
                    <a:lstStyle/>
                    <a:p>
                      <a:r>
                        <a:rPr lang="en-AU" dirty="0"/>
                        <a:t>Attendee</a:t>
                      </a:r>
                    </a:p>
                  </a:txBody>
                  <a:tcPr marB="36000" anchor="b"/>
                </a:tc>
                <a:tc>
                  <a:txBody>
                    <a:bodyPr/>
                    <a:lstStyle/>
                    <a:p>
                      <a:r>
                        <a:rPr lang="en-AU" dirty="0"/>
                        <a:t>Organisation</a:t>
                      </a:r>
                    </a:p>
                  </a:txBody>
                  <a:tcPr marB="36000" anchor="b"/>
                </a:tc>
                <a:tc>
                  <a:txBody>
                    <a:bodyPr/>
                    <a:lstStyle/>
                    <a:p>
                      <a:r>
                        <a:rPr lang="en-AU" dirty="0"/>
                        <a:t>Attendee</a:t>
                      </a:r>
                    </a:p>
                  </a:txBody>
                  <a:tcPr marB="36000" anchor="b"/>
                </a:tc>
                <a:extLst>
                  <a:ext uri="{0D108BD9-81ED-4DB2-BD59-A6C34878D82A}">
                    <a16:rowId xmlns:a16="http://schemas.microsoft.com/office/drawing/2014/main" val="2512608229"/>
                  </a:ext>
                </a:extLst>
              </a:tr>
              <a:tr h="336775">
                <a:tc>
                  <a:txBody>
                    <a:bodyPr/>
                    <a:lstStyle/>
                    <a:p>
                      <a:pPr algn="l" fontAlgn="b"/>
                      <a:r>
                        <a:rPr lang="en-AU" sz="1100" b="0" i="0" u="none" strike="noStrike" dirty="0">
                          <a:solidFill>
                            <a:srgbClr val="000000"/>
                          </a:solidFill>
                          <a:effectLst/>
                          <a:latin typeface="Calibri" panose="020F0502020204030204" pitchFamily="34" charset="0"/>
                        </a:rPr>
                        <a:t>Jemena</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Leon Vilfand</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SAPN</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David Woods</a:t>
                      </a:r>
                    </a:p>
                  </a:txBody>
                  <a:tcPr marB="36000" anchor="b"/>
                </a:tc>
                <a:extLst>
                  <a:ext uri="{0D108BD9-81ED-4DB2-BD59-A6C34878D82A}">
                    <a16:rowId xmlns:a16="http://schemas.microsoft.com/office/drawing/2014/main" val="3345647027"/>
                  </a:ext>
                </a:extLst>
              </a:tr>
              <a:tr h="336775">
                <a:tc>
                  <a:txBody>
                    <a:bodyPr/>
                    <a:lstStyle/>
                    <a:p>
                      <a:pPr algn="l" fontAlgn="b"/>
                      <a:r>
                        <a:rPr lang="en-AU" sz="1100" b="0" i="0" u="none" strike="noStrike" dirty="0">
                          <a:solidFill>
                            <a:srgbClr val="000000"/>
                          </a:solidFill>
                          <a:effectLst/>
                          <a:latin typeface="Calibri" panose="020F0502020204030204" pitchFamily="34" charset="0"/>
                        </a:rPr>
                        <a:t>Jemena</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Matthew Mullen</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Secure Meters</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Kam Vessali</a:t>
                      </a:r>
                    </a:p>
                  </a:txBody>
                  <a:tcPr marB="36000" anchor="b"/>
                </a:tc>
                <a:extLst>
                  <a:ext uri="{0D108BD9-81ED-4DB2-BD59-A6C34878D82A}">
                    <a16:rowId xmlns:a16="http://schemas.microsoft.com/office/drawing/2014/main" val="4180488963"/>
                  </a:ext>
                </a:extLst>
              </a:tr>
              <a:tr h="336775">
                <a:tc>
                  <a:txBody>
                    <a:bodyPr/>
                    <a:lstStyle/>
                    <a:p>
                      <a:pPr algn="l" fontAlgn="b"/>
                      <a:r>
                        <a:rPr lang="en-AU" sz="1100" b="0" i="0" u="none" strike="noStrike">
                          <a:solidFill>
                            <a:srgbClr val="000000"/>
                          </a:solidFill>
                          <a:effectLst/>
                          <a:latin typeface="Calibri" panose="020F0502020204030204" pitchFamily="34" charset="0"/>
                        </a:rPr>
                        <a:t>Jemena</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Rajiv Kumar Balasubramanian</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Snowy Hydro</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Audrey Follett</a:t>
                      </a:r>
                    </a:p>
                  </a:txBody>
                  <a:tcPr marB="36000" anchor="b"/>
                </a:tc>
                <a:extLst>
                  <a:ext uri="{0D108BD9-81ED-4DB2-BD59-A6C34878D82A}">
                    <a16:rowId xmlns:a16="http://schemas.microsoft.com/office/drawing/2014/main" val="1718503501"/>
                  </a:ext>
                </a:extLst>
              </a:tr>
              <a:tr h="336775">
                <a:tc>
                  <a:txBody>
                    <a:bodyPr/>
                    <a:lstStyle/>
                    <a:p>
                      <a:pPr algn="l" fontAlgn="b"/>
                      <a:r>
                        <a:rPr lang="en-AU" sz="1100" b="0" i="0" u="none" strike="noStrike">
                          <a:solidFill>
                            <a:srgbClr val="000000"/>
                          </a:solidFill>
                          <a:effectLst/>
                          <a:latin typeface="Calibri" panose="020F0502020204030204" pitchFamily="34" charset="0"/>
                        </a:rPr>
                        <a:t>Yurika</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Cindy Matthews</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Snowy Hydro</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Eileen Hayes</a:t>
                      </a:r>
                    </a:p>
                  </a:txBody>
                  <a:tcPr marB="36000" anchor="b"/>
                </a:tc>
                <a:extLst>
                  <a:ext uri="{0D108BD9-81ED-4DB2-BD59-A6C34878D82A}">
                    <a16:rowId xmlns:a16="http://schemas.microsoft.com/office/drawing/2014/main" val="2761511846"/>
                  </a:ext>
                </a:extLst>
              </a:tr>
              <a:tr h="336775">
                <a:tc>
                  <a:txBody>
                    <a:bodyPr/>
                    <a:lstStyle/>
                    <a:p>
                      <a:pPr algn="l" fontAlgn="b"/>
                      <a:r>
                        <a:rPr lang="en-AU" sz="1100" b="0" i="0" u="none" strike="noStrike">
                          <a:solidFill>
                            <a:srgbClr val="000000"/>
                          </a:solidFill>
                          <a:effectLst/>
                          <a:latin typeface="Calibri" panose="020F0502020204030204" pitchFamily="34" charset="0"/>
                        </a:rPr>
                        <a:t>Mondo</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Richard Metherell</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Snowy Hydro</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Sandra Ho</a:t>
                      </a:r>
                    </a:p>
                  </a:txBody>
                  <a:tcPr marB="36000" anchor="b"/>
                </a:tc>
                <a:extLst>
                  <a:ext uri="{0D108BD9-81ED-4DB2-BD59-A6C34878D82A}">
                    <a16:rowId xmlns:a16="http://schemas.microsoft.com/office/drawing/2014/main" val="256849988"/>
                  </a:ext>
                </a:extLst>
              </a:tr>
              <a:tr h="336775">
                <a:tc>
                  <a:txBody>
                    <a:bodyPr/>
                    <a:lstStyle/>
                    <a:p>
                      <a:pPr algn="l" fontAlgn="b"/>
                      <a:r>
                        <a:rPr lang="en-AU" sz="1100" b="0" i="0" u="none" strike="noStrike">
                          <a:solidFill>
                            <a:srgbClr val="000000"/>
                          </a:solidFill>
                          <a:effectLst/>
                          <a:latin typeface="Calibri" panose="020F0502020204030204" pitchFamily="34" charset="0"/>
                        </a:rPr>
                        <a:t>Origin Energy</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Chantal Wright</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Stanwell</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Elizabeth Byrne</a:t>
                      </a:r>
                    </a:p>
                  </a:txBody>
                  <a:tcPr marB="36000" anchor="b"/>
                </a:tc>
                <a:extLst>
                  <a:ext uri="{0D108BD9-81ED-4DB2-BD59-A6C34878D82A}">
                    <a16:rowId xmlns:a16="http://schemas.microsoft.com/office/drawing/2014/main" val="2172838007"/>
                  </a:ext>
                </a:extLst>
              </a:tr>
              <a:tr h="336775">
                <a:tc>
                  <a:txBody>
                    <a:bodyPr/>
                    <a:lstStyle/>
                    <a:p>
                      <a:pPr algn="l" fontAlgn="b"/>
                      <a:r>
                        <a:rPr lang="en-AU" sz="1100" b="0" i="0" u="none" strike="noStrike">
                          <a:solidFill>
                            <a:srgbClr val="000000"/>
                          </a:solidFill>
                          <a:effectLst/>
                          <a:latin typeface="Calibri" panose="020F0502020204030204" pitchFamily="34" charset="0"/>
                        </a:rPr>
                        <a:t>Origin Energy</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Mario Iogha</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Stanwell</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Rossi Mangano</a:t>
                      </a:r>
                    </a:p>
                  </a:txBody>
                  <a:tcPr marB="36000" anchor="b"/>
                </a:tc>
                <a:extLst>
                  <a:ext uri="{0D108BD9-81ED-4DB2-BD59-A6C34878D82A}">
                    <a16:rowId xmlns:a16="http://schemas.microsoft.com/office/drawing/2014/main" val="1595950021"/>
                  </a:ext>
                </a:extLst>
              </a:tr>
              <a:tr h="336775">
                <a:tc>
                  <a:txBody>
                    <a:bodyPr/>
                    <a:lstStyle/>
                    <a:p>
                      <a:pPr algn="l" fontAlgn="b"/>
                      <a:r>
                        <a:rPr lang="en-AU" sz="1100" b="0" i="0" u="none" strike="noStrike">
                          <a:solidFill>
                            <a:srgbClr val="000000"/>
                          </a:solidFill>
                          <a:effectLst/>
                          <a:latin typeface="Calibri" panose="020F0502020204030204" pitchFamily="34" charset="0"/>
                        </a:rPr>
                        <a:t>PlusES</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Linda Brackenbury</a:t>
                      </a:r>
                    </a:p>
                  </a:txBody>
                  <a:tcPr marB="36000" anchor="b"/>
                </a:tc>
                <a:tc>
                  <a:txBody>
                    <a:bodyPr/>
                    <a:lstStyle/>
                    <a:p>
                      <a:pPr algn="l" fontAlgn="b"/>
                      <a:r>
                        <a:rPr lang="en-AU" sz="1100" b="0" i="0" u="none" strike="noStrike" dirty="0" err="1">
                          <a:solidFill>
                            <a:srgbClr val="000000"/>
                          </a:solidFill>
                          <a:effectLst/>
                          <a:latin typeface="Calibri" panose="020F0502020204030204" pitchFamily="34" charset="0"/>
                        </a:rPr>
                        <a:t>TasNetworks</a:t>
                      </a:r>
                      <a:endParaRPr lang="en-AU" sz="1100" b="0" i="0" u="none" strike="noStrike" dirty="0">
                        <a:solidFill>
                          <a:srgbClr val="000000"/>
                        </a:solidFill>
                        <a:effectLst/>
                        <a:latin typeface="Calibri" panose="020F0502020204030204" pitchFamily="34" charset="0"/>
                      </a:endParaRPr>
                    </a:p>
                  </a:txBody>
                  <a:tcPr marB="36000" anchor="b"/>
                </a:tc>
                <a:tc>
                  <a:txBody>
                    <a:bodyPr/>
                    <a:lstStyle/>
                    <a:p>
                      <a:pPr algn="l" fontAlgn="b"/>
                      <a:r>
                        <a:rPr lang="en-AU" sz="1100" b="0" i="0" u="none" strike="noStrike">
                          <a:solidFill>
                            <a:srgbClr val="000000"/>
                          </a:solidFill>
                          <a:effectLst/>
                          <a:latin typeface="Calibri" panose="020F0502020204030204" pitchFamily="34" charset="0"/>
                        </a:rPr>
                        <a:t>Adrian Honey</a:t>
                      </a:r>
                    </a:p>
                  </a:txBody>
                  <a:tcPr marB="36000" anchor="b"/>
                </a:tc>
                <a:extLst>
                  <a:ext uri="{0D108BD9-81ED-4DB2-BD59-A6C34878D82A}">
                    <a16:rowId xmlns:a16="http://schemas.microsoft.com/office/drawing/2014/main" val="2084928117"/>
                  </a:ext>
                </a:extLst>
              </a:tr>
              <a:tr h="336775">
                <a:tc>
                  <a:txBody>
                    <a:bodyPr/>
                    <a:lstStyle/>
                    <a:p>
                      <a:pPr algn="l" fontAlgn="b"/>
                      <a:r>
                        <a:rPr lang="en-AU" sz="1100" b="0" i="0" u="none" strike="noStrike">
                          <a:solidFill>
                            <a:srgbClr val="000000"/>
                          </a:solidFill>
                          <a:effectLst/>
                          <a:latin typeface="Calibri" panose="020F0502020204030204" pitchFamily="34" charset="0"/>
                        </a:rPr>
                        <a:t>Powerlink</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Dean Knight</a:t>
                      </a:r>
                    </a:p>
                  </a:txBody>
                  <a:tcPr marB="36000" anchor="b"/>
                </a:tc>
                <a:tc>
                  <a:txBody>
                    <a:bodyPr/>
                    <a:lstStyle/>
                    <a:p>
                      <a:pPr algn="l" fontAlgn="b"/>
                      <a:r>
                        <a:rPr lang="en-AU" sz="1100" b="0" i="0" u="none" strike="noStrike" dirty="0" err="1">
                          <a:solidFill>
                            <a:srgbClr val="000000"/>
                          </a:solidFill>
                          <a:effectLst/>
                          <a:latin typeface="Calibri" panose="020F0502020204030204" pitchFamily="34" charset="0"/>
                        </a:rPr>
                        <a:t>TasNetworks</a:t>
                      </a:r>
                      <a:endParaRPr lang="en-AU" sz="1100" b="0" i="0" u="none" strike="noStrike" dirty="0">
                        <a:solidFill>
                          <a:srgbClr val="000000"/>
                        </a:solidFill>
                        <a:effectLst/>
                        <a:latin typeface="Calibri" panose="020F0502020204030204" pitchFamily="34" charset="0"/>
                      </a:endParaRPr>
                    </a:p>
                  </a:txBody>
                  <a:tcPr marB="36000" anchor="b"/>
                </a:tc>
                <a:tc>
                  <a:txBody>
                    <a:bodyPr/>
                    <a:lstStyle/>
                    <a:p>
                      <a:pPr algn="l" fontAlgn="b"/>
                      <a:r>
                        <a:rPr lang="en-AU" sz="1100" b="0" i="0" u="none" strike="noStrike">
                          <a:solidFill>
                            <a:srgbClr val="000000"/>
                          </a:solidFill>
                          <a:effectLst/>
                          <a:latin typeface="Calibri" panose="020F0502020204030204" pitchFamily="34" charset="0"/>
                        </a:rPr>
                        <a:t>Joanna Ford</a:t>
                      </a:r>
                    </a:p>
                  </a:txBody>
                  <a:tcPr marB="36000" anchor="b"/>
                </a:tc>
                <a:extLst>
                  <a:ext uri="{0D108BD9-81ED-4DB2-BD59-A6C34878D82A}">
                    <a16:rowId xmlns:a16="http://schemas.microsoft.com/office/drawing/2014/main" val="2240327984"/>
                  </a:ext>
                </a:extLst>
              </a:tr>
              <a:tr h="336775">
                <a:tc>
                  <a:txBody>
                    <a:bodyPr/>
                    <a:lstStyle/>
                    <a:p>
                      <a:pPr algn="l" fontAlgn="b"/>
                      <a:r>
                        <a:rPr lang="en-AU" sz="1100" b="0" i="0" u="none" strike="noStrike" dirty="0">
                          <a:solidFill>
                            <a:srgbClr val="000000"/>
                          </a:solidFill>
                          <a:effectLst/>
                          <a:latin typeface="Calibri" panose="020F0502020204030204" pitchFamily="34" charset="0"/>
                        </a:rPr>
                        <a:t>Powerlink</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Karel Mallinson</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United Energy</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United Energy</a:t>
                      </a:r>
                    </a:p>
                  </a:txBody>
                  <a:tcPr marB="36000" anchor="b"/>
                </a:tc>
                <a:extLst>
                  <a:ext uri="{0D108BD9-81ED-4DB2-BD59-A6C34878D82A}">
                    <a16:rowId xmlns:a16="http://schemas.microsoft.com/office/drawing/2014/main" val="2350519584"/>
                  </a:ext>
                </a:extLst>
              </a:tr>
              <a:tr h="336775">
                <a:tc>
                  <a:txBody>
                    <a:bodyPr/>
                    <a:lstStyle/>
                    <a:p>
                      <a:pPr algn="l" fontAlgn="b"/>
                      <a:r>
                        <a:rPr lang="en-AU" sz="1100" b="0" i="0" u="none" strike="noStrike">
                          <a:solidFill>
                            <a:srgbClr val="000000"/>
                          </a:solidFill>
                          <a:effectLst/>
                          <a:latin typeface="Calibri" panose="020F0502020204030204" pitchFamily="34" charset="0"/>
                        </a:rPr>
                        <a:t>Red / Lumo </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Mark Reid</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Vector Metering</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Paul Greenwood</a:t>
                      </a:r>
                    </a:p>
                  </a:txBody>
                  <a:tcPr marB="36000" anchor="b"/>
                </a:tc>
                <a:extLst>
                  <a:ext uri="{0D108BD9-81ED-4DB2-BD59-A6C34878D82A}">
                    <a16:rowId xmlns:a16="http://schemas.microsoft.com/office/drawing/2014/main" val="1196323221"/>
                  </a:ext>
                </a:extLst>
              </a:tr>
              <a:tr h="336775">
                <a:tc>
                  <a:txBody>
                    <a:bodyPr/>
                    <a:lstStyle/>
                    <a:p>
                      <a:pPr algn="l" fontAlgn="b"/>
                      <a:r>
                        <a:rPr lang="en-AU" sz="1100" b="0" i="0" u="none" strike="noStrike">
                          <a:solidFill>
                            <a:srgbClr val="000000"/>
                          </a:solidFill>
                          <a:effectLst/>
                          <a:latin typeface="Calibri" panose="020F0502020204030204" pitchFamily="34" charset="0"/>
                        </a:rPr>
                        <a:t>Red and Lumo Energy</a:t>
                      </a:r>
                    </a:p>
                  </a:txBody>
                  <a:tcPr marB="36000" anchor="b"/>
                </a:tc>
                <a:tc>
                  <a:txBody>
                    <a:bodyPr/>
                    <a:lstStyle/>
                    <a:p>
                      <a:pPr algn="l" fontAlgn="b"/>
                      <a:r>
                        <a:rPr lang="en-AU" sz="1100" b="0" i="0" u="none" strike="noStrike">
                          <a:solidFill>
                            <a:srgbClr val="000000"/>
                          </a:solidFill>
                          <a:effectLst/>
                          <a:latin typeface="Calibri" panose="020F0502020204030204" pitchFamily="34" charset="0"/>
                        </a:rPr>
                        <a:t>Nick Gustafsson</a:t>
                      </a:r>
                    </a:p>
                  </a:txBody>
                  <a:tcPr marB="36000" anchor="b"/>
                </a:tc>
                <a:tc>
                  <a:txBody>
                    <a:bodyPr/>
                    <a:lstStyle/>
                    <a:p>
                      <a:pPr algn="l" fontAlgn="b"/>
                      <a:r>
                        <a:rPr lang="en-AU" sz="1100" b="0" i="0" u="none" strike="noStrike" dirty="0" err="1">
                          <a:solidFill>
                            <a:srgbClr val="000000"/>
                          </a:solidFill>
                          <a:effectLst/>
                          <a:latin typeface="Calibri" panose="020F0502020204030204" pitchFamily="34" charset="0"/>
                        </a:rPr>
                        <a:t>Yurika</a:t>
                      </a:r>
                      <a:endParaRPr lang="en-AU" sz="1100" b="0" i="0" u="none" strike="noStrike" dirty="0">
                        <a:solidFill>
                          <a:srgbClr val="000000"/>
                        </a:solidFill>
                        <a:effectLst/>
                        <a:latin typeface="Calibri" panose="020F0502020204030204" pitchFamily="34" charset="0"/>
                      </a:endParaRP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Mark </a:t>
                      </a:r>
                      <a:r>
                        <a:rPr lang="en-AU" sz="1100" b="0" i="0" u="none" strike="noStrike" dirty="0" err="1">
                          <a:solidFill>
                            <a:srgbClr val="000000"/>
                          </a:solidFill>
                          <a:effectLst/>
                          <a:latin typeface="Calibri" panose="020F0502020204030204" pitchFamily="34" charset="0"/>
                        </a:rPr>
                        <a:t>Leschke</a:t>
                      </a:r>
                      <a:endParaRPr lang="en-AU" sz="1100" b="0" i="0" u="none" strike="noStrike" dirty="0">
                        <a:solidFill>
                          <a:srgbClr val="000000"/>
                        </a:solidFill>
                        <a:effectLst/>
                        <a:latin typeface="Calibri" panose="020F0502020204030204" pitchFamily="34" charset="0"/>
                      </a:endParaRPr>
                    </a:p>
                  </a:txBody>
                  <a:tcPr marB="36000" anchor="b"/>
                </a:tc>
                <a:extLst>
                  <a:ext uri="{0D108BD9-81ED-4DB2-BD59-A6C34878D82A}">
                    <a16:rowId xmlns:a16="http://schemas.microsoft.com/office/drawing/2014/main" val="4011281432"/>
                  </a:ext>
                </a:extLst>
              </a:tr>
              <a:tr h="336775">
                <a:tc>
                  <a:txBody>
                    <a:bodyPr/>
                    <a:lstStyle/>
                    <a:p>
                      <a:pPr algn="l" fontAlgn="b"/>
                      <a:r>
                        <a:rPr lang="en-AU" sz="1100" b="0" i="0" u="none" strike="noStrike">
                          <a:solidFill>
                            <a:srgbClr val="000000"/>
                          </a:solidFill>
                          <a:effectLst/>
                          <a:latin typeface="Calibri" panose="020F0502020204030204" pitchFamily="34" charset="0"/>
                        </a:rPr>
                        <a:t>Red Energy</a:t>
                      </a:r>
                    </a:p>
                  </a:txBody>
                  <a:tcPr marB="36000" anchor="b"/>
                </a:tc>
                <a:tc>
                  <a:txBody>
                    <a:bodyPr/>
                    <a:lstStyle/>
                    <a:p>
                      <a:pPr algn="l" fontAlgn="b"/>
                      <a:r>
                        <a:rPr lang="en-AU" sz="1100" b="0" i="0" u="none" strike="noStrike" dirty="0">
                          <a:solidFill>
                            <a:srgbClr val="000000"/>
                          </a:solidFill>
                          <a:effectLst/>
                          <a:latin typeface="Calibri" panose="020F0502020204030204" pitchFamily="34" charset="0"/>
                        </a:rPr>
                        <a:t>Christophe Bechia</a:t>
                      </a:r>
                    </a:p>
                  </a:txBody>
                  <a:tcPr marB="36000" anchor="b"/>
                </a:tc>
                <a:tc>
                  <a:txBody>
                    <a:bodyPr/>
                    <a:lstStyle/>
                    <a:p>
                      <a:pPr algn="l" fontAlgn="b"/>
                      <a:endParaRPr lang="en-AU" sz="1100" b="0" i="0" u="none" strike="noStrike" dirty="0">
                        <a:solidFill>
                          <a:srgbClr val="000000"/>
                        </a:solidFill>
                        <a:effectLst/>
                        <a:latin typeface="Calibri" panose="020F0502020204030204" pitchFamily="34" charset="0"/>
                      </a:endParaRPr>
                    </a:p>
                  </a:txBody>
                  <a:tcPr marB="36000" anchor="b"/>
                </a:tc>
                <a:tc>
                  <a:txBody>
                    <a:bodyPr/>
                    <a:lstStyle/>
                    <a:p>
                      <a:pPr algn="l" fontAlgn="b"/>
                      <a:endParaRPr lang="en-AU" sz="1100" b="0" i="0" u="none" strike="noStrike" dirty="0">
                        <a:solidFill>
                          <a:srgbClr val="000000"/>
                        </a:solidFill>
                        <a:effectLst/>
                        <a:latin typeface="Calibri" panose="020F0502020204030204" pitchFamily="34" charset="0"/>
                      </a:endParaRPr>
                    </a:p>
                  </a:txBody>
                  <a:tcPr marB="36000" anchor="b"/>
                </a:tc>
                <a:extLst>
                  <a:ext uri="{0D108BD9-81ED-4DB2-BD59-A6C34878D82A}">
                    <a16:rowId xmlns:a16="http://schemas.microsoft.com/office/drawing/2014/main" val="715678867"/>
                  </a:ext>
                </a:extLst>
              </a:tr>
            </a:tbl>
          </a:graphicData>
        </a:graphic>
      </p:graphicFrame>
      <p:sp>
        <p:nvSpPr>
          <p:cNvPr id="3" name="Slide Number Placeholder 2">
            <a:extLst>
              <a:ext uri="{FF2B5EF4-FFF2-40B4-BE49-F238E27FC236}">
                <a16:creationId xmlns:a16="http://schemas.microsoft.com/office/drawing/2014/main" id="{DC173846-53CE-46BA-912C-29CF4A58BE2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853235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fontScale="90000"/>
          </a:bodyPr>
          <a:lstStyle/>
          <a:p>
            <a:r>
              <a:rPr lang="en-AU" dirty="0">
                <a:latin typeface="Arial" panose="020B0604020202020204" pitchFamily="34" charset="0"/>
                <a:cs typeface="Arial" panose="020B0604020202020204" pitchFamily="34" charset="0"/>
              </a:rPr>
              <a:t>Agenda</a:t>
            </a:r>
            <a:br>
              <a:rPr lang="en-AU" dirty="0">
                <a:latin typeface="Arial" panose="020B0604020202020204" pitchFamily="34" charset="0"/>
                <a:cs typeface="Arial" panose="020B0604020202020204" pitchFamily="34" charset="0"/>
              </a:rPr>
            </a:br>
            <a:r>
              <a:rPr lang="en-AU" sz="2700" b="1" dirty="0">
                <a:solidFill>
                  <a:srgbClr val="FFFF00"/>
                </a:solidFill>
                <a:latin typeface="Arial" panose="020B0604020202020204" pitchFamily="34" charset="0"/>
                <a:cs typeface="Arial" panose="020B0604020202020204" pitchFamily="34" charset="0"/>
              </a:rPr>
              <a:t>**Please disconnect from your workplace VPN for the WebEx call**</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5</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2343442098"/>
              </p:ext>
            </p:extLst>
          </p:nvPr>
        </p:nvGraphicFramePr>
        <p:xfrm>
          <a:off x="92180" y="1537919"/>
          <a:ext cx="10514666" cy="3476667"/>
        </p:xfrm>
        <a:graphic>
          <a:graphicData uri="http://schemas.openxmlformats.org/drawingml/2006/table">
            <a:tbl>
              <a:tblPr firstRow="1" firstCol="1" bandRow="1">
                <a:tableStyleId>{5C22544A-7EE6-4342-B048-85BDC9FD1C3A}</a:tableStyleId>
              </a:tblPr>
              <a:tblGrid>
                <a:gridCol w="612436">
                  <a:extLst>
                    <a:ext uri="{9D8B030D-6E8A-4147-A177-3AD203B41FA5}">
                      <a16:colId xmlns:a16="http://schemas.microsoft.com/office/drawing/2014/main" val="538271126"/>
                    </a:ext>
                  </a:extLst>
                </a:gridCol>
                <a:gridCol w="1303199">
                  <a:extLst>
                    <a:ext uri="{9D8B030D-6E8A-4147-A177-3AD203B41FA5}">
                      <a16:colId xmlns:a16="http://schemas.microsoft.com/office/drawing/2014/main" val="1740697902"/>
                    </a:ext>
                  </a:extLst>
                </a:gridCol>
                <a:gridCol w="4795833">
                  <a:extLst>
                    <a:ext uri="{9D8B030D-6E8A-4147-A177-3AD203B41FA5}">
                      <a16:colId xmlns:a16="http://schemas.microsoft.com/office/drawing/2014/main" val="659629278"/>
                    </a:ext>
                  </a:extLst>
                </a:gridCol>
                <a:gridCol w="3803198">
                  <a:extLst>
                    <a:ext uri="{9D8B030D-6E8A-4147-A177-3AD203B41FA5}">
                      <a16:colId xmlns:a16="http://schemas.microsoft.com/office/drawing/2014/main" val="2467962161"/>
                    </a:ext>
                  </a:extLst>
                </a:gridCol>
              </a:tblGrid>
              <a:tr h="352997">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NO</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Indicative Time</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AGENDA ITEM</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r>
                        <a:rPr lang="en-AU" sz="1200" cap="all" dirty="0">
                          <a:effectLst/>
                          <a:latin typeface="+mn-lt"/>
                          <a:cs typeface="Arial"/>
                        </a:rPr>
                        <a:t>Responsible</a:t>
                      </a:r>
                      <a:endParaRPr lang="en-AU" sz="1200" dirty="0">
                        <a:cs typeface="Arial"/>
                      </a:endParaRPr>
                    </a:p>
                  </a:txBody>
                  <a:tcPr marL="68580" marR="68580" marT="0" marB="0" anchor="ctr"/>
                </a:tc>
                <a:extLst>
                  <a:ext uri="{0D108BD9-81ED-4DB2-BD59-A6C34878D82A}">
                    <a16:rowId xmlns:a16="http://schemas.microsoft.com/office/drawing/2014/main" val="2054372720"/>
                  </a:ext>
                </a:extLst>
              </a:tr>
              <a:tr h="528396">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1</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10:30 - 10:40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dirty="0">
                          <a:effectLst/>
                          <a:latin typeface="+mn-lt"/>
                          <a:cs typeface="Arial"/>
                        </a:rPr>
                        <a:t>Welcome and introduction</a:t>
                      </a:r>
                      <a:endParaRPr lang="en-AU" sz="1200" kern="1200" dirty="0">
                        <a:solidFill>
                          <a:schemeClr val="dk1"/>
                        </a:solidFill>
                        <a:latin typeface="+mn-lt"/>
                        <a:ea typeface="+mn-ea"/>
                        <a:cs typeface="Arial"/>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Greg Minney</a:t>
                      </a:r>
                      <a:endParaRPr lang="en-AU" sz="1200" kern="1200" dirty="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1102688441"/>
                  </a:ext>
                </a:extLst>
              </a:tr>
              <a:tr h="337753">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3</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dirty="0">
                          <a:solidFill>
                            <a:schemeClr val="dk1"/>
                          </a:solidFill>
                          <a:latin typeface="+mn-lt"/>
                          <a:ea typeface="+mn-ea"/>
                          <a:cs typeface="+mn-cs"/>
                        </a:rPr>
                        <a:t>10:40 - 11:00</a:t>
                      </a:r>
                    </a:p>
                  </a:txBody>
                  <a:tcPr marL="68580" marR="68580" marT="0" marB="0" anchor="ctr"/>
                </a:tc>
                <a:tc>
                  <a:txBody>
                    <a:bodyPr/>
                    <a:lstStyle/>
                    <a:p>
                      <a:pPr lvl="0">
                        <a:buNone/>
                      </a:pPr>
                      <a:r>
                        <a:rPr lang="en-US" sz="1200" dirty="0"/>
                        <a:t>Readiness report summary</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tx1"/>
                          </a:solidFill>
                          <a:effectLst/>
                          <a:latin typeface="+mn-lt"/>
                          <a:ea typeface="+mn-ea"/>
                          <a:cs typeface="Arial"/>
                        </a:rPr>
                        <a:t>Austin Tan</a:t>
                      </a:r>
                      <a:endParaRPr lang="en-AU" sz="1200" kern="1200" dirty="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1976767218"/>
                  </a:ext>
                </a:extLst>
              </a:tr>
              <a:tr h="337754">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4</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11:00 - 11:20</a:t>
                      </a:r>
                    </a:p>
                  </a:txBody>
                  <a:tcPr marL="68580" marR="68580" marT="0" marB="0" anchor="ctr"/>
                </a:tc>
                <a:tc>
                  <a:txBody>
                    <a:bodyPr/>
                    <a:lstStyle/>
                    <a:p>
                      <a:r>
                        <a:rPr lang="en-AU" sz="1200" kern="1200" dirty="0">
                          <a:solidFill>
                            <a:schemeClr val="dk1"/>
                          </a:solidFill>
                          <a:latin typeface="+mn-lt"/>
                          <a:ea typeface="+mn-ea"/>
                          <a:cs typeface="+mn-cs"/>
                        </a:rPr>
                        <a:t>Roll-out plans overview </a:t>
                      </a:r>
                    </a:p>
                  </a:txBody>
                  <a:tcPr marL="68580" marR="68580" marT="0" marB="0" anchor="ctr"/>
                </a:tc>
                <a:tc>
                  <a:txBody>
                    <a:bodyPr/>
                    <a:lstStyle/>
                    <a:p>
                      <a:r>
                        <a:rPr lang="en-AU" sz="1200" dirty="0"/>
                        <a:t>Blaine Miner</a:t>
                      </a:r>
                    </a:p>
                  </a:txBody>
                  <a:tcPr marL="68580" marR="68580" marT="0" marB="0" anchor="ctr"/>
                </a:tc>
                <a:extLst>
                  <a:ext uri="{0D108BD9-81ED-4DB2-BD59-A6C34878D82A}">
                    <a16:rowId xmlns:a16="http://schemas.microsoft.com/office/drawing/2014/main" val="815682833"/>
                  </a:ext>
                </a:extLst>
              </a:tr>
              <a:tr h="337754">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5</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11:20 - 11:40</a:t>
                      </a:r>
                    </a:p>
                  </a:txBody>
                  <a:tcPr marL="68580" marR="68580" marT="0" marB="0" anchor="ctr"/>
                </a:tc>
                <a:tc>
                  <a:txBody>
                    <a:bodyPr/>
                    <a:lstStyle/>
                    <a:p>
                      <a:r>
                        <a:rPr lang="fr-FR" sz="1200" dirty="0"/>
                        <a:t>RTC transition approach</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Blaine Miner</a:t>
                      </a:r>
                      <a:endParaRPr lang="en-AU" sz="1200" b="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4179191662"/>
                  </a:ext>
                </a:extLst>
              </a:tr>
              <a:tr h="337754">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6</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dirty="0">
                          <a:solidFill>
                            <a:schemeClr val="dk1"/>
                          </a:solidFill>
                          <a:latin typeface="+mn-lt"/>
                          <a:ea typeface="+mn-ea"/>
                          <a:cs typeface="+mn-cs"/>
                        </a:rPr>
                        <a:t>11:40 - 12:00</a:t>
                      </a:r>
                    </a:p>
                  </a:txBody>
                  <a:tcPr marL="68580" marR="68580" marT="0" marB="0" anchor="ctr"/>
                </a:tc>
                <a:tc>
                  <a:txBody>
                    <a:bodyPr/>
                    <a:lstStyle/>
                    <a:p>
                      <a:r>
                        <a:rPr lang="fr-FR" sz="1200" dirty="0"/>
                        <a:t>Upcoming MTP Activities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tx1"/>
                          </a:solidFill>
                          <a:effectLst/>
                          <a:latin typeface="+mn-lt"/>
                          <a:ea typeface="+mn-ea"/>
                          <a:cs typeface="Arial"/>
                        </a:rPr>
                        <a:t>Blaine Miner</a:t>
                      </a:r>
                      <a:endParaRPr lang="en-AU" sz="1200" b="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3638552666"/>
                  </a:ext>
                </a:extLst>
              </a:tr>
              <a:tr h="414753">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7</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dirty="0">
                          <a:solidFill>
                            <a:schemeClr val="dk1"/>
                          </a:solidFill>
                          <a:latin typeface="+mn-lt"/>
                          <a:ea typeface="+mn-ea"/>
                          <a:cs typeface="+mn-cs"/>
                        </a:rPr>
                        <a:t>12:00 - 12:10</a:t>
                      </a:r>
                    </a:p>
                  </a:txBody>
                  <a:tcPr marL="68580" marR="68580" marT="0" marB="0" anchor="ctr"/>
                </a:tc>
                <a:tc>
                  <a:txBody>
                    <a:bodyPr/>
                    <a:lstStyle/>
                    <a:p>
                      <a:r>
                        <a:rPr lang="en-AU" sz="1200" dirty="0">
                          <a:cs typeface="Arial"/>
                        </a:rPr>
                        <a:t>MSDR Data Transition WG Update</a:t>
                      </a:r>
                    </a:p>
                  </a:txBody>
                  <a:tcPr marL="68580" marR="68580" marT="0" marB="0" anchor="ct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effectLst/>
                          <a:latin typeface="+mn-lt"/>
                          <a:ea typeface="+mn-ea"/>
                          <a:cs typeface="Arial"/>
                        </a:rPr>
                        <a:t>Blaine Miner</a:t>
                      </a:r>
                      <a:endParaRPr lang="en-AU" sz="1200" b="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3602813886"/>
                  </a:ext>
                </a:extLst>
              </a:tr>
              <a:tr h="414753">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8</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dirty="0">
                          <a:solidFill>
                            <a:schemeClr val="dk1"/>
                          </a:solidFill>
                          <a:latin typeface="+mn-lt"/>
                          <a:ea typeface="+mn-ea"/>
                          <a:cs typeface="+mn-cs"/>
                        </a:rPr>
                        <a:t>12:10 - 12:25</a:t>
                      </a:r>
                    </a:p>
                  </a:txBody>
                  <a:tcPr marL="68580" marR="68580" marT="0" marB="0" anchor="ctr"/>
                </a:tc>
                <a:tc>
                  <a:txBody>
                    <a:bodyPr/>
                    <a:lstStyle/>
                    <a:p>
                      <a:r>
                        <a:rPr lang="en-AU" sz="1200" dirty="0">
                          <a:cs typeface="Arial"/>
                        </a:rPr>
                        <a:t>GLOPOOL planning</a:t>
                      </a:r>
                    </a:p>
                  </a:txBody>
                  <a:tcPr marL="68580" marR="68580" marT="0" marB="0" anchor="ctr"/>
                </a:tc>
                <a:tc>
                  <a:txBody>
                    <a:bodyPr/>
                    <a:lstStyle/>
                    <a:p>
                      <a:r>
                        <a:rPr lang="en-AU" sz="1200" dirty="0">
                          <a:cs typeface="Arial"/>
                        </a:rPr>
                        <a:t>Paul Lyttle</a:t>
                      </a:r>
                    </a:p>
                  </a:txBody>
                  <a:tcPr marL="68580" marR="68580" marT="0" marB="0" anchor="ctr"/>
                </a:tc>
                <a:extLst>
                  <a:ext uri="{0D108BD9-81ED-4DB2-BD59-A6C34878D82A}">
                    <a16:rowId xmlns:a16="http://schemas.microsoft.com/office/drawing/2014/main" val="2497060795"/>
                  </a:ext>
                </a:extLst>
              </a:tr>
              <a:tr h="414753">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9</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12:25 - 12:30</a:t>
                      </a:r>
                    </a:p>
                  </a:txBody>
                  <a:tcPr marL="68580" marR="68580" marT="0" marB="0" anchor="ctr"/>
                </a:tc>
                <a:tc>
                  <a:txBody>
                    <a:bodyPr/>
                    <a:lstStyle/>
                    <a:p>
                      <a:r>
                        <a:rPr lang="en-AU" sz="1200" b="0" kern="1200" dirty="0">
                          <a:solidFill>
                            <a:schemeClr val="tx1"/>
                          </a:solidFill>
                          <a:effectLst/>
                          <a:latin typeface="+mn-lt"/>
                          <a:ea typeface="+mn-ea"/>
                          <a:cs typeface="Arial"/>
                        </a:rPr>
                        <a:t>Next steps and general business</a:t>
                      </a:r>
                      <a:endParaRPr lang="en-AU" sz="1200" dirty="0">
                        <a:cs typeface="Arial"/>
                      </a:endParaRPr>
                    </a:p>
                  </a:txBody>
                  <a:tcPr marL="68580" marR="68580" marT="0" marB="0" anchor="ctr"/>
                </a:tc>
                <a:tc>
                  <a:txBody>
                    <a:bodyPr/>
                    <a:lstStyle/>
                    <a:p>
                      <a:r>
                        <a:rPr lang="en-AU" sz="1200" b="0" kern="1200" dirty="0">
                          <a:solidFill>
                            <a:schemeClr val="tx1"/>
                          </a:solidFill>
                          <a:effectLst/>
                          <a:latin typeface="+mn-lt"/>
                          <a:cs typeface="Arial"/>
                        </a:rPr>
                        <a:t>Greg Minney</a:t>
                      </a:r>
                      <a:endParaRPr lang="en-AU" sz="1200" dirty="0">
                        <a:cs typeface="Arial"/>
                      </a:endParaRPr>
                    </a:p>
                  </a:txBody>
                  <a:tcPr marL="68580" marR="68580" marT="0" marB="0" anchor="ctr"/>
                </a:tc>
                <a:extLst>
                  <a:ext uri="{0D108BD9-81ED-4DB2-BD59-A6C34878D82A}">
                    <a16:rowId xmlns:a16="http://schemas.microsoft.com/office/drawing/2014/main" val="3817438379"/>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397272F-90EF-455C-BADE-618A560304C8}"/>
              </a:ext>
            </a:extLst>
          </p:cNvPr>
          <p:cNvSpPr>
            <a:spLocks noGrp="1"/>
          </p:cNvSpPr>
          <p:nvPr>
            <p:ph type="title"/>
          </p:nvPr>
        </p:nvSpPr>
        <p:spPr>
          <a:xfrm>
            <a:off x="206547" y="150494"/>
            <a:ext cx="8375478" cy="1310695"/>
          </a:xfrm>
        </p:spPr>
        <p:txBody>
          <a:bodyPr>
            <a:normAutofit/>
          </a:bodyPr>
          <a:lstStyle/>
          <a:p>
            <a:r>
              <a:rPr lang="en-AU" sz="3600" dirty="0"/>
              <a:t>Consolidated meeting actions </a:t>
            </a:r>
          </a:p>
        </p:txBody>
      </p:sp>
      <p:graphicFrame>
        <p:nvGraphicFramePr>
          <p:cNvPr id="7" name="Content Placeholder 6">
            <a:extLst>
              <a:ext uri="{FF2B5EF4-FFF2-40B4-BE49-F238E27FC236}">
                <a16:creationId xmlns:a16="http://schemas.microsoft.com/office/drawing/2014/main" id="{57599140-4E63-48F7-B35B-61A1E47E0CCD}"/>
              </a:ext>
            </a:extLst>
          </p:cNvPr>
          <p:cNvGraphicFramePr>
            <a:graphicFrameLocks noGrp="1"/>
          </p:cNvGraphicFramePr>
          <p:nvPr>
            <p:ph idx="1"/>
            <p:extLst>
              <p:ext uri="{D42A27DB-BD31-4B8C-83A1-F6EECF244321}">
                <p14:modId xmlns:p14="http://schemas.microsoft.com/office/powerpoint/2010/main" val="3339347945"/>
              </p:ext>
            </p:extLst>
          </p:nvPr>
        </p:nvGraphicFramePr>
        <p:xfrm>
          <a:off x="291401" y="1655762"/>
          <a:ext cx="10014650" cy="2160345"/>
        </p:xfrm>
        <a:graphic>
          <a:graphicData uri="http://schemas.openxmlformats.org/drawingml/2006/table">
            <a:tbl>
              <a:tblPr>
                <a:tableStyleId>{073A0DAA-6AF3-43AB-8588-CEC1D06C72B9}</a:tableStyleId>
              </a:tblPr>
              <a:tblGrid>
                <a:gridCol w="939961">
                  <a:extLst>
                    <a:ext uri="{9D8B030D-6E8A-4147-A177-3AD203B41FA5}">
                      <a16:colId xmlns:a16="http://schemas.microsoft.com/office/drawing/2014/main" val="411289004"/>
                    </a:ext>
                  </a:extLst>
                </a:gridCol>
                <a:gridCol w="6232052">
                  <a:extLst>
                    <a:ext uri="{9D8B030D-6E8A-4147-A177-3AD203B41FA5}">
                      <a16:colId xmlns:a16="http://schemas.microsoft.com/office/drawing/2014/main" val="71918296"/>
                    </a:ext>
                  </a:extLst>
                </a:gridCol>
                <a:gridCol w="1515146">
                  <a:extLst>
                    <a:ext uri="{9D8B030D-6E8A-4147-A177-3AD203B41FA5}">
                      <a16:colId xmlns:a16="http://schemas.microsoft.com/office/drawing/2014/main" val="3532150438"/>
                    </a:ext>
                  </a:extLst>
                </a:gridCol>
                <a:gridCol w="1327491">
                  <a:extLst>
                    <a:ext uri="{9D8B030D-6E8A-4147-A177-3AD203B41FA5}">
                      <a16:colId xmlns:a16="http://schemas.microsoft.com/office/drawing/2014/main" val="3916231236"/>
                    </a:ext>
                  </a:extLst>
                </a:gridCol>
              </a:tblGrid>
              <a:tr h="368281">
                <a:tc>
                  <a:txBody>
                    <a:bodyPr/>
                    <a:lstStyle/>
                    <a:p>
                      <a:pPr algn="l" fontAlgn="b"/>
                      <a:r>
                        <a:rPr lang="en-AU" sz="1200" b="1" u="none" strike="noStrike" dirty="0">
                          <a:solidFill>
                            <a:schemeClr val="bg1"/>
                          </a:solidFill>
                          <a:effectLst/>
                          <a:latin typeface="Calibri"/>
                          <a:cs typeface="Calibri"/>
                        </a:rPr>
                        <a:t>#</a:t>
                      </a:r>
                      <a:endParaRPr lang="en-AU" sz="1200" b="1" i="0" u="none" strike="noStrike" dirty="0">
                        <a:solidFill>
                          <a:schemeClr val="bg1"/>
                        </a:solidFill>
                        <a:effectLst/>
                        <a:latin typeface="Calibri"/>
                        <a:cs typeface="Calibri"/>
                      </a:endParaRPr>
                    </a:p>
                  </a:txBody>
                  <a:tcPr anchor="ctr">
                    <a:solidFill>
                      <a:schemeClr val="accent2"/>
                    </a:solidFill>
                  </a:tcPr>
                </a:tc>
                <a:tc>
                  <a:txBody>
                    <a:bodyPr/>
                    <a:lstStyle/>
                    <a:p>
                      <a:pPr algn="l" fontAlgn="b"/>
                      <a:r>
                        <a:rPr lang="en-AU" sz="1200" b="1" u="none" strike="noStrike" dirty="0">
                          <a:solidFill>
                            <a:schemeClr val="bg1"/>
                          </a:solidFill>
                          <a:effectLst/>
                          <a:latin typeface="Calibri"/>
                          <a:cs typeface="Calibri"/>
                        </a:rPr>
                        <a:t>Action</a:t>
                      </a:r>
                      <a:endParaRPr lang="en-AU" sz="1200" b="1" i="0" u="none" strike="noStrike" dirty="0">
                        <a:solidFill>
                          <a:schemeClr val="bg1"/>
                        </a:solidFill>
                        <a:effectLst/>
                        <a:latin typeface="Calibri"/>
                        <a:cs typeface="Calibri"/>
                      </a:endParaRPr>
                    </a:p>
                  </a:txBody>
                  <a:tcPr anchor="ctr">
                    <a:solidFill>
                      <a:schemeClr val="accent2"/>
                    </a:solidFill>
                  </a:tcPr>
                </a:tc>
                <a:tc>
                  <a:txBody>
                    <a:bodyPr/>
                    <a:lstStyle/>
                    <a:p>
                      <a:pPr marL="0" algn="l" defTabSz="801929" rtl="0" eaLnBrk="1" fontAlgn="b" latinLnBrk="0" hangingPunct="1"/>
                      <a:r>
                        <a:rPr lang="en-AU" sz="1200" b="1" u="none" strike="noStrike" kern="1200" dirty="0">
                          <a:solidFill>
                            <a:schemeClr val="bg1"/>
                          </a:solidFill>
                          <a:effectLst/>
                          <a:latin typeface="Calibri"/>
                          <a:ea typeface="+mn-ea"/>
                          <a:cs typeface="Calibri"/>
                        </a:rPr>
                        <a:t>Owner</a:t>
                      </a:r>
                    </a:p>
                  </a:txBody>
                  <a:tcPr anchor="ctr">
                    <a:solidFill>
                      <a:schemeClr val="accent2"/>
                    </a:solidFill>
                  </a:tcPr>
                </a:tc>
                <a:tc>
                  <a:txBody>
                    <a:bodyPr/>
                    <a:lstStyle/>
                    <a:p>
                      <a:pPr marL="0" algn="l" defTabSz="801929" rtl="0" eaLnBrk="1" fontAlgn="b" latinLnBrk="0" hangingPunct="1"/>
                      <a:r>
                        <a:rPr lang="en-AU" sz="1200" b="1" u="none" strike="noStrike" kern="1200" dirty="0">
                          <a:solidFill>
                            <a:schemeClr val="bg1"/>
                          </a:solidFill>
                          <a:effectLst/>
                          <a:latin typeface="Calibri"/>
                          <a:ea typeface="+mn-ea"/>
                          <a:cs typeface="Calibri"/>
                        </a:rPr>
                        <a:t>Due Date</a:t>
                      </a:r>
                    </a:p>
                  </a:txBody>
                  <a:tcPr anchor="ctr">
                    <a:solidFill>
                      <a:schemeClr val="accent2"/>
                    </a:solidFill>
                  </a:tcPr>
                </a:tc>
                <a:extLst>
                  <a:ext uri="{0D108BD9-81ED-4DB2-BD59-A6C34878D82A}">
                    <a16:rowId xmlns:a16="http://schemas.microsoft.com/office/drawing/2014/main" val="3305108398"/>
                  </a:ext>
                </a:extLst>
              </a:tr>
              <a:tr h="538182">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13.1</a:t>
                      </a: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TFG to advise if they see value in providing AEMO Register ID to Suffix value alignment rollout plans</a:t>
                      </a: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TFG</a:t>
                      </a: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26 March</a:t>
                      </a:r>
                    </a:p>
                  </a:txBody>
                  <a:tcPr>
                    <a:solidFill>
                      <a:schemeClr val="tx1">
                        <a:lumMod val="10000"/>
                        <a:lumOff val="90000"/>
                      </a:schemeClr>
                    </a:solidFill>
                  </a:tcPr>
                </a:tc>
                <a:extLst>
                  <a:ext uri="{0D108BD9-81ED-4DB2-BD59-A6C34878D82A}">
                    <a16:rowId xmlns:a16="http://schemas.microsoft.com/office/drawing/2014/main" val="1523659380"/>
                  </a:ext>
                </a:extLst>
              </a:tr>
              <a:tr h="613802">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13.2</a:t>
                      </a:r>
                    </a:p>
                  </a:txBody>
                  <a:tcPr>
                    <a:solidFill>
                      <a:schemeClr val="bg1">
                        <a:lumMod val="95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AEMO to provide the TFG an updated metering rollout plan template, which reflects learnings coming out of the recent round of plans</a:t>
                      </a:r>
                    </a:p>
                    <a:p>
                      <a:pPr marL="0" algn="l" defTabSz="801929" rtl="0" eaLnBrk="1" latinLnBrk="0" hangingPunct="1">
                        <a:spcAft>
                          <a:spcPts val="0"/>
                        </a:spcAft>
                      </a:pPr>
                      <a:endParaRPr lang="en-AU" sz="1200" kern="1200" dirty="0">
                        <a:solidFill>
                          <a:schemeClr val="dk1"/>
                        </a:solidFill>
                        <a:effectLst/>
                        <a:latin typeface="+mn-lt"/>
                        <a:ea typeface="+mn-ea"/>
                        <a:cs typeface="+mn-cs"/>
                      </a:endParaRPr>
                    </a:p>
                  </a:txBody>
                  <a:tcPr>
                    <a:solidFill>
                      <a:schemeClr val="bg1">
                        <a:lumMod val="95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AEMO</a:t>
                      </a:r>
                    </a:p>
                  </a:txBody>
                  <a:tcPr>
                    <a:solidFill>
                      <a:schemeClr val="bg1">
                        <a:lumMod val="95000"/>
                      </a:schemeClr>
                    </a:solidFill>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latin typeface="+mn-lt"/>
                          <a:ea typeface="+mn-ea"/>
                          <a:cs typeface="+mn-cs"/>
                        </a:rPr>
                        <a:t>15 April</a:t>
                      </a:r>
                    </a:p>
                    <a:p>
                      <a:pPr marL="0" algn="l" defTabSz="801929" rtl="0" eaLnBrk="1" latinLnBrk="0" hangingPunct="1">
                        <a:spcAft>
                          <a:spcPts val="0"/>
                        </a:spcAft>
                      </a:pPr>
                      <a:endParaRPr lang="en-AU" sz="1200" kern="1200" dirty="0">
                        <a:solidFill>
                          <a:schemeClr val="dk1"/>
                        </a:solidFill>
                        <a:effectLst/>
                        <a:latin typeface="+mn-lt"/>
                        <a:ea typeface="+mn-ea"/>
                        <a:cs typeface="+mn-cs"/>
                      </a:endParaRPr>
                    </a:p>
                  </a:txBody>
                  <a:tcPr>
                    <a:solidFill>
                      <a:schemeClr val="bg1">
                        <a:lumMod val="95000"/>
                      </a:schemeClr>
                    </a:solidFill>
                  </a:tcPr>
                </a:tc>
                <a:extLst>
                  <a:ext uri="{0D108BD9-81ED-4DB2-BD59-A6C34878D82A}">
                    <a16:rowId xmlns:a16="http://schemas.microsoft.com/office/drawing/2014/main" val="904154725"/>
                  </a:ext>
                </a:extLst>
              </a:tr>
              <a:tr h="613802">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13.3</a:t>
                      </a: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TFG to inform AEMO if there are any specific scenarios that should be included in the GLOPOOL update plan</a:t>
                      </a:r>
                    </a:p>
                  </a:txBody>
                  <a:tcPr>
                    <a:solidFill>
                      <a:schemeClr val="tx1">
                        <a:lumMod val="10000"/>
                        <a:lumOff val="90000"/>
                      </a:schemeClr>
                    </a:solidFill>
                  </a:tcPr>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kern="1200" dirty="0">
                          <a:solidFill>
                            <a:schemeClr val="dk1"/>
                          </a:solidFill>
                          <a:effectLst/>
                          <a:latin typeface="+mn-lt"/>
                          <a:ea typeface="+mn-ea"/>
                          <a:cs typeface="+mn-cs"/>
                        </a:rPr>
                        <a:t>TFG</a:t>
                      </a:r>
                    </a:p>
                    <a:p>
                      <a:pPr marL="0" algn="l" defTabSz="801929" rtl="0" eaLnBrk="1" latinLnBrk="0" hangingPunct="1">
                        <a:spcAft>
                          <a:spcPts val="0"/>
                        </a:spcAft>
                      </a:pPr>
                      <a:endParaRPr lang="en-AU" sz="1200" kern="1200" dirty="0">
                        <a:solidFill>
                          <a:schemeClr val="dk1"/>
                        </a:solidFill>
                        <a:effectLst/>
                        <a:latin typeface="+mn-lt"/>
                        <a:ea typeface="+mn-ea"/>
                        <a:cs typeface="+mn-cs"/>
                      </a:endParaRPr>
                    </a:p>
                  </a:txBody>
                  <a:tcPr>
                    <a:solidFill>
                      <a:schemeClr val="tx1">
                        <a:lumMod val="10000"/>
                        <a:lumOff val="90000"/>
                      </a:schemeClr>
                    </a:solidFill>
                  </a:tcPr>
                </a:tc>
                <a:tc>
                  <a:txBody>
                    <a:bodyPr/>
                    <a:lstStyle/>
                    <a:p>
                      <a:pPr marL="0" algn="l" defTabSz="801929" rtl="0" eaLnBrk="1" latinLnBrk="0" hangingPunct="1">
                        <a:spcAft>
                          <a:spcPts val="0"/>
                        </a:spcAft>
                      </a:pPr>
                      <a:r>
                        <a:rPr lang="en-AU" sz="1200" kern="1200" dirty="0">
                          <a:solidFill>
                            <a:schemeClr val="dk1"/>
                          </a:solidFill>
                          <a:effectLst/>
                          <a:latin typeface="+mn-lt"/>
                          <a:ea typeface="+mn-ea"/>
                          <a:cs typeface="+mn-cs"/>
                        </a:rPr>
                        <a:t>26 March</a:t>
                      </a:r>
                    </a:p>
                  </a:txBody>
                  <a:tcPr>
                    <a:solidFill>
                      <a:schemeClr val="tx1">
                        <a:lumMod val="10000"/>
                        <a:lumOff val="90000"/>
                      </a:schemeClr>
                    </a:solidFill>
                  </a:tcPr>
                </a:tc>
                <a:extLst>
                  <a:ext uri="{0D108BD9-81ED-4DB2-BD59-A6C34878D82A}">
                    <a16:rowId xmlns:a16="http://schemas.microsoft.com/office/drawing/2014/main" val="997679204"/>
                  </a:ext>
                </a:extLst>
              </a:tr>
            </a:tbl>
          </a:graphicData>
        </a:graphic>
      </p:graphicFrame>
      <p:sp>
        <p:nvSpPr>
          <p:cNvPr id="4" name="Slide Number Placeholder 3">
            <a:extLst>
              <a:ext uri="{FF2B5EF4-FFF2-40B4-BE49-F238E27FC236}">
                <a16:creationId xmlns:a16="http://schemas.microsoft.com/office/drawing/2014/main" id="{BFF7D05C-CB1E-45B6-A81A-0472A825DCD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AU" sz="1052" b="0" i="0" u="none" strike="noStrike" kern="1200" cap="none" spc="0" normalizeH="0" baseline="0" noProof="0" dirty="0">
              <a:ln>
                <a:noFill/>
              </a:ln>
              <a:solidFill>
                <a:srgbClr val="222324">
                  <a:tint val="75000"/>
                </a:srgbClr>
              </a:solidFill>
              <a:effectLst/>
              <a:uLnTx/>
              <a:uFillTx/>
              <a:latin typeface="Segoe UI Semilight"/>
              <a:ea typeface="+mn-ea"/>
              <a:cs typeface="+mn-cs"/>
            </a:endParaRPr>
          </a:p>
        </p:txBody>
      </p:sp>
    </p:spTree>
    <p:extLst>
      <p:ext uri="{BB962C8B-B14F-4D97-AF65-F5344CB8AC3E}">
        <p14:creationId xmlns:p14="http://schemas.microsoft.com/office/powerpoint/2010/main" val="3847326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en-AU" dirty="0"/>
              <a:t>Readiness report summary</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Greg Minney</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7</a:t>
            </a:fld>
            <a:endParaRPr lang="en-AU" dirty="0"/>
          </a:p>
        </p:txBody>
      </p:sp>
    </p:spTree>
    <p:extLst>
      <p:ext uri="{BB962C8B-B14F-4D97-AF65-F5344CB8AC3E}">
        <p14:creationId xmlns:p14="http://schemas.microsoft.com/office/powerpoint/2010/main" val="3167653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B9F16-94F8-4A8B-AC02-A6EE46E9F038}"/>
              </a:ext>
            </a:extLst>
          </p:cNvPr>
          <p:cNvSpPr>
            <a:spLocks noGrp="1"/>
          </p:cNvSpPr>
          <p:nvPr>
            <p:ph type="title"/>
          </p:nvPr>
        </p:nvSpPr>
        <p:spPr>
          <a:xfrm>
            <a:off x="277576" y="381294"/>
            <a:ext cx="8334987" cy="1042731"/>
          </a:xfrm>
        </p:spPr>
        <p:txBody>
          <a:bodyPr>
            <a:normAutofit/>
          </a:bodyPr>
          <a:lstStyle/>
          <a:p>
            <a:r>
              <a:rPr lang="en-AU" sz="3157" dirty="0"/>
              <a:t>5MS Rule Commencement – Round 6- Draft</a:t>
            </a:r>
          </a:p>
        </p:txBody>
      </p:sp>
      <p:sp>
        <p:nvSpPr>
          <p:cNvPr id="4" name="Slide Number Placeholder 3">
            <a:extLst>
              <a:ext uri="{FF2B5EF4-FFF2-40B4-BE49-F238E27FC236}">
                <a16:creationId xmlns:a16="http://schemas.microsoft.com/office/drawing/2014/main" id="{F859AE8D-042B-4646-952D-F1D870F51F8D}"/>
              </a:ext>
            </a:extLst>
          </p:cNvPr>
          <p:cNvSpPr>
            <a:spLocks noGrp="1"/>
          </p:cNvSpPr>
          <p:nvPr>
            <p:ph type="sldNum" sz="quarter" idx="12"/>
          </p:nvPr>
        </p:nvSpPr>
        <p:spPr>
          <a:xfrm>
            <a:off x="8964604" y="6487749"/>
            <a:ext cx="378915" cy="320198"/>
          </a:xfrm>
        </p:spPr>
        <p:txBody>
          <a:bodyPr/>
          <a:lstStyle/>
          <a:p>
            <a:pPr defTabSz="801929">
              <a:defRPr/>
            </a:pPr>
            <a:fld id="{4EC81F68-4976-451A-B2E9-79BCBD2F70CC}" type="slidenum">
              <a:rPr lang="en-AU">
                <a:solidFill>
                  <a:srgbClr val="222324">
                    <a:tint val="75000"/>
                  </a:srgbClr>
                </a:solidFill>
                <a:latin typeface="Segoe UI Semilight"/>
              </a:rPr>
              <a:pPr defTabSz="801929">
                <a:defRPr/>
              </a:pPr>
              <a:t>8</a:t>
            </a:fld>
            <a:endParaRPr lang="en-AU" dirty="0">
              <a:solidFill>
                <a:srgbClr val="222324">
                  <a:tint val="75000"/>
                </a:srgbClr>
              </a:solidFill>
              <a:latin typeface="Segoe UI Semilight"/>
            </a:endParaRPr>
          </a:p>
        </p:txBody>
      </p:sp>
      <p:graphicFrame>
        <p:nvGraphicFramePr>
          <p:cNvPr id="5" name="Table 4">
            <a:extLst>
              <a:ext uri="{FF2B5EF4-FFF2-40B4-BE49-F238E27FC236}">
                <a16:creationId xmlns:a16="http://schemas.microsoft.com/office/drawing/2014/main" id="{98767EC6-C512-4B61-89B0-B32D8F83F721}"/>
              </a:ext>
            </a:extLst>
          </p:cNvPr>
          <p:cNvGraphicFramePr>
            <a:graphicFrameLocks noGrp="1"/>
          </p:cNvGraphicFramePr>
          <p:nvPr/>
        </p:nvGraphicFramePr>
        <p:xfrm>
          <a:off x="7718152" y="377459"/>
          <a:ext cx="2818329" cy="1042731"/>
        </p:xfrm>
        <a:graphic>
          <a:graphicData uri="http://schemas.openxmlformats.org/drawingml/2006/table">
            <a:tbl>
              <a:tblPr/>
              <a:tblGrid>
                <a:gridCol w="399362">
                  <a:extLst>
                    <a:ext uri="{9D8B030D-6E8A-4147-A177-3AD203B41FA5}">
                      <a16:colId xmlns:a16="http://schemas.microsoft.com/office/drawing/2014/main" val="3752375256"/>
                    </a:ext>
                  </a:extLst>
                </a:gridCol>
                <a:gridCol w="885296">
                  <a:extLst>
                    <a:ext uri="{9D8B030D-6E8A-4147-A177-3AD203B41FA5}">
                      <a16:colId xmlns:a16="http://schemas.microsoft.com/office/drawing/2014/main" val="1888874333"/>
                    </a:ext>
                  </a:extLst>
                </a:gridCol>
                <a:gridCol w="1533671">
                  <a:extLst>
                    <a:ext uri="{9D8B030D-6E8A-4147-A177-3AD203B41FA5}">
                      <a16:colId xmlns:a16="http://schemas.microsoft.com/office/drawing/2014/main" val="489716578"/>
                    </a:ext>
                  </a:extLst>
                </a:gridCol>
              </a:tblGrid>
              <a:tr h="346570">
                <a:tc>
                  <a:txBody>
                    <a:bodyPr/>
                    <a:lstStyle/>
                    <a:p>
                      <a:pPr algn="l" fontAlgn="t"/>
                      <a:endParaRPr lang="en-AU" sz="800" b="0" i="0" u="none" strike="noStrike" dirty="0">
                        <a:solidFill>
                          <a:srgbClr val="000000"/>
                        </a:solidFill>
                        <a:effectLst/>
                        <a:latin typeface="Calibri" panose="020F0502020204030204" pitchFamily="34" charset="0"/>
                      </a:endParaRPr>
                    </a:p>
                  </a:txBody>
                  <a:tcPr marL="63141" marR="63141"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l" fontAlgn="t"/>
                      <a:r>
                        <a:rPr lang="en-AU" sz="700" b="1" i="0" u="none" strike="noStrike" dirty="0">
                          <a:solidFill>
                            <a:schemeClr val="tx1"/>
                          </a:solidFill>
                          <a:effectLst/>
                          <a:latin typeface="Calibri" panose="020F0502020204030204" pitchFamily="34" charset="0"/>
                        </a:rPr>
                        <a:t>On track</a:t>
                      </a:r>
                    </a:p>
                  </a:txBody>
                  <a:tcPr marL="63141" marR="63141"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700" b="0" i="0" u="none" strike="noStrike" dirty="0">
                          <a:solidFill>
                            <a:schemeClr val="tx1"/>
                          </a:solidFill>
                          <a:effectLst/>
                          <a:latin typeface="Calibri" panose="020F0502020204030204" pitchFamily="34" charset="0"/>
                        </a:rPr>
                        <a:t>On track for commencement date</a:t>
                      </a:r>
                    </a:p>
                  </a:txBody>
                  <a:tcPr marL="47355" marR="47355"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24576">
                <a:tc>
                  <a:txBody>
                    <a:bodyPr/>
                    <a:lstStyle/>
                    <a:p>
                      <a:pPr algn="l" fontAlgn="t"/>
                      <a:endParaRPr lang="en-AU" sz="800" b="0" i="0" u="none" strike="noStrike" dirty="0">
                        <a:solidFill>
                          <a:srgbClr val="000000"/>
                        </a:solidFill>
                        <a:effectLst/>
                        <a:latin typeface="Calibri" panose="020F0502020204030204" pitchFamily="34" charset="0"/>
                      </a:endParaRPr>
                    </a:p>
                  </a:txBody>
                  <a:tcPr marL="63141" marR="63141"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l" fontAlgn="t"/>
                      <a:r>
                        <a:rPr lang="en-AU" sz="700" b="1" i="0" u="none" strike="noStrike" dirty="0">
                          <a:solidFill>
                            <a:schemeClr val="tx1"/>
                          </a:solidFill>
                          <a:effectLst/>
                          <a:latin typeface="Calibri" panose="020F0502020204030204" pitchFamily="34" charset="0"/>
                        </a:rPr>
                        <a:t>Risk 1 – Risk to major milestones or deliveries</a:t>
                      </a:r>
                    </a:p>
                  </a:txBody>
                  <a:tcPr marL="63141" marR="63141"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700" b="0" i="0" u="none" strike="noStrike" dirty="0">
                          <a:solidFill>
                            <a:schemeClr val="tx1"/>
                          </a:solidFill>
                          <a:effectLst/>
                          <a:latin typeface="Calibri" panose="020F0502020204030204" pitchFamily="34" charset="0"/>
                        </a:rPr>
                        <a:t>Remediation or contingency activation required to ensure on track delivery for Rule Commencement</a:t>
                      </a:r>
                    </a:p>
                  </a:txBody>
                  <a:tcPr marL="47355" marR="47355"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371585">
                <a:tc>
                  <a:txBody>
                    <a:bodyPr/>
                    <a:lstStyle/>
                    <a:p>
                      <a:pPr algn="l" fontAlgn="t"/>
                      <a:endParaRPr lang="en-AU" sz="800" b="0" i="0" u="none" strike="noStrike" dirty="0">
                        <a:solidFill>
                          <a:srgbClr val="000000"/>
                        </a:solidFill>
                        <a:effectLst/>
                        <a:latin typeface="Calibri" panose="020F0502020204030204" pitchFamily="34" charset="0"/>
                      </a:endParaRPr>
                    </a:p>
                  </a:txBody>
                  <a:tcPr marL="63141" marR="63141"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l" fontAlgn="t"/>
                      <a:r>
                        <a:rPr lang="en-AU" sz="700" b="1" i="0" u="none" strike="noStrike" dirty="0">
                          <a:solidFill>
                            <a:schemeClr val="tx1"/>
                          </a:solidFill>
                          <a:effectLst/>
                          <a:latin typeface="Calibri" panose="020F0502020204030204" pitchFamily="34" charset="0"/>
                        </a:rPr>
                        <a:t>Risk 2 – Risk to rule commencement</a:t>
                      </a:r>
                    </a:p>
                  </a:txBody>
                  <a:tcPr marL="63141" marR="63141"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700" b="0" i="0" u="none" strike="noStrike" dirty="0">
                          <a:solidFill>
                            <a:schemeClr val="tx1"/>
                          </a:solidFill>
                          <a:effectLst/>
                          <a:latin typeface="Calibri" panose="020F0502020204030204" pitchFamily="34" charset="0"/>
                        </a:rPr>
                        <a:t>Cannot be addressed with available contingencies to be on track for commencement date</a:t>
                      </a:r>
                    </a:p>
                  </a:txBody>
                  <a:tcPr marL="47355" marR="47355"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graphicFrame>
        <p:nvGraphicFramePr>
          <p:cNvPr id="6" name="Table 5">
            <a:extLst>
              <a:ext uri="{FF2B5EF4-FFF2-40B4-BE49-F238E27FC236}">
                <a16:creationId xmlns:a16="http://schemas.microsoft.com/office/drawing/2014/main" id="{4B84434F-6DA0-4C34-90A9-6134336FAE2F}"/>
              </a:ext>
            </a:extLst>
          </p:cNvPr>
          <p:cNvGraphicFramePr>
            <a:graphicFrameLocks noGrp="1"/>
          </p:cNvGraphicFramePr>
          <p:nvPr>
            <p:extLst>
              <p:ext uri="{D42A27DB-BD31-4B8C-83A1-F6EECF244321}">
                <p14:modId xmlns:p14="http://schemas.microsoft.com/office/powerpoint/2010/main" val="2700393206"/>
              </p:ext>
            </p:extLst>
          </p:nvPr>
        </p:nvGraphicFramePr>
        <p:xfrm>
          <a:off x="583988" y="1938392"/>
          <a:ext cx="9356000" cy="4553191"/>
        </p:xfrm>
        <a:graphic>
          <a:graphicData uri="http://schemas.openxmlformats.org/drawingml/2006/table">
            <a:tbl>
              <a:tblPr>
                <a:tableStyleId>{93296810-A885-4BE3-A3E7-6D5BEEA58F35}</a:tableStyleId>
              </a:tblPr>
              <a:tblGrid>
                <a:gridCol w="3520944">
                  <a:extLst>
                    <a:ext uri="{9D8B030D-6E8A-4147-A177-3AD203B41FA5}">
                      <a16:colId xmlns:a16="http://schemas.microsoft.com/office/drawing/2014/main" val="2629449130"/>
                    </a:ext>
                  </a:extLst>
                </a:gridCol>
                <a:gridCol w="709377">
                  <a:extLst>
                    <a:ext uri="{9D8B030D-6E8A-4147-A177-3AD203B41FA5}">
                      <a16:colId xmlns:a16="http://schemas.microsoft.com/office/drawing/2014/main" val="2571583907"/>
                    </a:ext>
                  </a:extLst>
                </a:gridCol>
                <a:gridCol w="5125679">
                  <a:extLst>
                    <a:ext uri="{9D8B030D-6E8A-4147-A177-3AD203B41FA5}">
                      <a16:colId xmlns:a16="http://schemas.microsoft.com/office/drawing/2014/main" val="2451703600"/>
                    </a:ext>
                  </a:extLst>
                </a:gridCol>
              </a:tblGrid>
              <a:tr h="416441">
                <a:tc>
                  <a:txBody>
                    <a:bodyPr/>
                    <a:lstStyle/>
                    <a:p>
                      <a:pPr algn="ctr" fontAlgn="b"/>
                      <a:r>
                        <a:rPr lang="en-AU" sz="1400" b="1" u="none" strike="noStrike" kern="1200" dirty="0">
                          <a:solidFill>
                            <a:schemeClr val="bg1"/>
                          </a:solidFill>
                          <a:effectLst/>
                        </a:rPr>
                        <a:t>Activity</a:t>
                      </a:r>
                      <a:endParaRPr lang="en-AU" sz="1400" b="1" i="0" u="none" strike="noStrike" kern="1200" dirty="0">
                        <a:solidFill>
                          <a:schemeClr val="bg1"/>
                        </a:solidFill>
                        <a:effectLst/>
                        <a:latin typeface="Calibri" panose="020F0502020204030204" pitchFamily="34" charset="0"/>
                        <a:ea typeface="+mn-ea"/>
                        <a:cs typeface="+mn-cs"/>
                      </a:endParaRPr>
                    </a:p>
                  </a:txBody>
                  <a:tcPr>
                    <a:solidFill>
                      <a:schemeClr val="accent5"/>
                    </a:solidFill>
                  </a:tcPr>
                </a:tc>
                <a:tc>
                  <a:txBody>
                    <a:bodyPr/>
                    <a:lstStyle/>
                    <a:p>
                      <a:pPr algn="ctr" fontAlgn="t"/>
                      <a:r>
                        <a:rPr lang="en-AU" sz="1400" b="1" u="none" strike="noStrike" dirty="0">
                          <a:solidFill>
                            <a:schemeClr val="bg1"/>
                          </a:solidFill>
                          <a:effectLst/>
                        </a:rPr>
                        <a:t>Status</a:t>
                      </a:r>
                      <a:endParaRPr lang="en-AU" sz="1400" b="1" i="0" u="none" strike="noStrike" dirty="0">
                        <a:solidFill>
                          <a:schemeClr val="bg1"/>
                        </a:solidFill>
                        <a:effectLst/>
                        <a:latin typeface="Calibri"/>
                      </a:endParaRPr>
                    </a:p>
                  </a:txBody>
                  <a:tcPr>
                    <a:solidFill>
                      <a:schemeClr val="accent5"/>
                    </a:solidFill>
                  </a:tcPr>
                </a:tc>
                <a:tc>
                  <a:txBody>
                    <a:bodyPr/>
                    <a:lstStyle/>
                    <a:p>
                      <a:pPr algn="ctr" fontAlgn="t"/>
                      <a:r>
                        <a:rPr lang="en-AU" sz="1400" b="1" u="none" strike="noStrike" dirty="0">
                          <a:solidFill>
                            <a:schemeClr val="bg1"/>
                          </a:solidFill>
                          <a:effectLst/>
                        </a:rPr>
                        <a:t>Comments</a:t>
                      </a:r>
                      <a:endParaRPr lang="en-AU" sz="1400" b="1" i="0" u="none" strike="noStrike" dirty="0">
                        <a:solidFill>
                          <a:schemeClr val="bg1"/>
                        </a:solidFill>
                        <a:effectLst/>
                        <a:latin typeface="Calibri"/>
                      </a:endParaRPr>
                    </a:p>
                  </a:txBody>
                  <a:tcPr>
                    <a:solidFill>
                      <a:schemeClr val="accent5"/>
                    </a:solidFill>
                  </a:tcPr>
                </a:tc>
                <a:extLst>
                  <a:ext uri="{0D108BD9-81ED-4DB2-BD59-A6C34878D82A}">
                    <a16:rowId xmlns:a16="http://schemas.microsoft.com/office/drawing/2014/main" val="1682879141"/>
                  </a:ext>
                </a:extLst>
              </a:tr>
              <a:tr h="1344926">
                <a:tc>
                  <a:txBody>
                    <a:bodyPr/>
                    <a:lstStyle/>
                    <a:p>
                      <a:pPr algn="l" fontAlgn="t"/>
                      <a:r>
                        <a:rPr lang="en-AU" sz="1100" b="1" u="none" strike="noStrike" dirty="0">
                          <a:effectLst/>
                        </a:rPr>
                        <a:t>AEMO Business Readiness for 5MS and GS (Part A)</a:t>
                      </a:r>
                      <a:endParaRPr lang="en-AU" sz="1100" b="1" i="0" u="none" strike="noStrike" dirty="0">
                        <a:solidFill>
                          <a:srgbClr val="000000"/>
                        </a:solidFill>
                        <a:effectLst/>
                        <a:latin typeface="Calibri" panose="020F0502020204030204" pitchFamily="34" charset="0"/>
                      </a:endParaRPr>
                    </a:p>
                  </a:txBody>
                  <a:tcPr anchor="ctr"/>
                </a:tc>
                <a:tc>
                  <a:txBody>
                    <a:bodyPr/>
                    <a:lstStyle/>
                    <a:p>
                      <a:pPr algn="ctr" fontAlgn="t"/>
                      <a:endParaRPr lang="en-AU" sz="1050" b="0" i="0" u="none" strike="noStrike" dirty="0">
                        <a:solidFill>
                          <a:srgbClr val="000000"/>
                        </a:solidFill>
                        <a:effectLst/>
                        <a:latin typeface="Calibri" panose="020F0502020204030204" pitchFamily="34" charset="0"/>
                      </a:endParaRPr>
                    </a:p>
                  </a:txBody>
                  <a:tcPr anchor="ctr">
                    <a:solidFill>
                      <a:schemeClr val="tx1"/>
                    </a:solidFill>
                  </a:tcPr>
                </a:tc>
                <a:tc>
                  <a:txBody>
                    <a:bodyPr/>
                    <a:lstStyle/>
                    <a:p>
                      <a:pPr marL="171450" indent="-171450" algn="l" fontAlgn="b">
                        <a:buFont typeface="Arial" panose="020B0604020202020204" pitchFamily="34" charset="0"/>
                        <a:buChar char="•"/>
                      </a:pPr>
                      <a:r>
                        <a:rPr lang="en-AU" sz="1100" u="none" strike="noStrike" dirty="0">
                          <a:effectLst/>
                        </a:rPr>
                        <a:t>Bidding platform operating successfully in Industry test, on schedule for 1 April Go-live</a:t>
                      </a:r>
                    </a:p>
                    <a:p>
                      <a:pPr marL="171450" indent="-171450" algn="l" fontAlgn="b">
                        <a:buFont typeface="Arial" panose="020B0604020202020204" pitchFamily="34" charset="0"/>
                        <a:buChar char="•"/>
                      </a:pPr>
                      <a:r>
                        <a:rPr lang="en-AU" sz="1100" u="none" strike="noStrike" dirty="0">
                          <a:effectLst/>
                        </a:rPr>
                        <a:t>Retail Platform go-live rescheduled to 31 May, Settlements platform rescheduled to 17 May</a:t>
                      </a:r>
                    </a:p>
                    <a:p>
                      <a:pPr marL="628650" lvl="1" indent="-171450" algn="l" fontAlgn="b">
                        <a:buFont typeface="Arial" panose="020B0604020202020204" pitchFamily="34" charset="0"/>
                        <a:buChar char="•"/>
                      </a:pPr>
                      <a:r>
                        <a:rPr lang="en-AU" sz="1100" u="none" strike="noStrike" dirty="0">
                          <a:effectLst/>
                        </a:rPr>
                        <a:t>Rescheduling of platform deliveries is not expected to impact 5MS Rule commencement nor 5MS market trials</a:t>
                      </a:r>
                      <a:endParaRPr lang="en-AU" sz="1100" b="0" i="0" u="none" strike="noStrike" dirty="0">
                        <a:solidFill>
                          <a:srgbClr val="000000"/>
                        </a:solidFill>
                        <a:effectLst/>
                        <a:latin typeface="Calibri"/>
                      </a:endParaRPr>
                    </a:p>
                  </a:txBody>
                  <a:tcPr anchor="ctr"/>
                </a:tc>
                <a:extLst>
                  <a:ext uri="{0D108BD9-81ED-4DB2-BD59-A6C34878D82A}">
                    <a16:rowId xmlns:a16="http://schemas.microsoft.com/office/drawing/2014/main" val="4145844044"/>
                  </a:ext>
                </a:extLst>
              </a:tr>
              <a:tr h="956257">
                <a:tc>
                  <a:txBody>
                    <a:bodyPr/>
                    <a:lstStyle/>
                    <a:p>
                      <a:pPr algn="l" fontAlgn="t"/>
                      <a:r>
                        <a:rPr lang="en-AU" sz="1100" b="1" u="none" strike="noStrike" dirty="0">
                          <a:effectLst/>
                        </a:rPr>
                        <a:t>Essential Industry Capabilities for 5MS commencement (Part A)</a:t>
                      </a:r>
                      <a:endParaRPr lang="en-AU" sz="1100" b="1" i="0" u="none" strike="noStrike" dirty="0">
                        <a:solidFill>
                          <a:srgbClr val="000000"/>
                        </a:solidFill>
                        <a:effectLst/>
                        <a:latin typeface="Calibri" panose="020F0502020204030204" pitchFamily="34" charset="0"/>
                      </a:endParaRPr>
                    </a:p>
                  </a:txBody>
                  <a:tcPr anchor="ctr">
                    <a:solidFill>
                      <a:schemeClr val="accent5">
                        <a:lumMod val="20000"/>
                        <a:lumOff val="80000"/>
                      </a:schemeClr>
                    </a:solidFill>
                  </a:tcPr>
                </a:tc>
                <a:tc>
                  <a:txBody>
                    <a:bodyPr/>
                    <a:lstStyle/>
                    <a:p>
                      <a:pPr algn="ctr" fontAlgn="t"/>
                      <a:endParaRPr lang="en-AU" sz="1050" b="0" i="0" u="none" strike="noStrike" dirty="0">
                        <a:solidFill>
                          <a:srgbClr val="000000"/>
                        </a:solidFill>
                        <a:effectLst/>
                        <a:latin typeface="Calibri" panose="020F0502020204030204" pitchFamily="34" charset="0"/>
                      </a:endParaRPr>
                    </a:p>
                  </a:txBody>
                  <a:tcPr anchor="ctr">
                    <a:solidFill>
                      <a:schemeClr val="tx1"/>
                    </a:solidFill>
                  </a:tcPr>
                </a:tc>
                <a:tc>
                  <a:txBody>
                    <a:bodyPr/>
                    <a:lstStyle/>
                    <a:p>
                      <a:pPr marL="171450" indent="-171450" algn="l" fontAlgn="b">
                        <a:buFont typeface="Arial" panose="020B0604020202020204" pitchFamily="34" charset="0"/>
                        <a:buChar char="•"/>
                      </a:pPr>
                      <a:r>
                        <a:rPr lang="en-AU" sz="1100" u="none" strike="noStrike" dirty="0">
                          <a:effectLst/>
                        </a:rPr>
                        <a:t>On track for 1 Oct 21 commencement</a:t>
                      </a:r>
                    </a:p>
                    <a:p>
                      <a:pPr marL="572414" lvl="1" indent="-171450" algn="l" fontAlgn="b">
                        <a:buFont typeface="Arial" panose="020B0604020202020204" pitchFamily="34" charset="0"/>
                        <a:buChar char="•"/>
                      </a:pPr>
                      <a:r>
                        <a:rPr lang="en-AU" sz="1100" u="none" strike="noStrike" dirty="0">
                          <a:effectLst/>
                        </a:rPr>
                        <a:t>MDPs and MPs reporting on track with minor exceptions</a:t>
                      </a:r>
                    </a:p>
                    <a:p>
                      <a:pPr marL="572414" lvl="1" indent="-171450" algn="l" fontAlgn="b">
                        <a:buFont typeface="Arial" panose="020B0604020202020204" pitchFamily="34" charset="0"/>
                        <a:buChar char="•"/>
                      </a:pPr>
                      <a:r>
                        <a:rPr lang="en-AU" sz="1100" u="none" strike="noStrike" dirty="0">
                          <a:effectLst/>
                        </a:rPr>
                        <a:t>Generators reporting on-track  </a:t>
                      </a:r>
                      <a:endParaRPr lang="en-AU" sz="1100" b="0" i="0" u="none" strike="noStrike" dirty="0">
                        <a:solidFill>
                          <a:srgbClr val="000000"/>
                        </a:solidFill>
                        <a:effectLst/>
                        <a:latin typeface="Calibri"/>
                      </a:endParaRPr>
                    </a:p>
                  </a:txBody>
                  <a:tcPr anchor="ctr">
                    <a:solidFill>
                      <a:schemeClr val="accent5">
                        <a:lumMod val="20000"/>
                        <a:lumOff val="80000"/>
                      </a:schemeClr>
                    </a:solidFill>
                  </a:tcPr>
                </a:tc>
                <a:extLst>
                  <a:ext uri="{0D108BD9-81ED-4DB2-BD59-A6C34878D82A}">
                    <a16:rowId xmlns:a16="http://schemas.microsoft.com/office/drawing/2014/main" val="326185240"/>
                  </a:ext>
                </a:extLst>
              </a:tr>
              <a:tr h="879310">
                <a:tc>
                  <a:txBody>
                    <a:bodyPr/>
                    <a:lstStyle/>
                    <a:p>
                      <a:pPr marL="0" lvl="0" algn="l" defTabSz="801929" rtl="0" eaLnBrk="1" fontAlgn="t" latinLnBrk="0" hangingPunct="1">
                        <a:buNone/>
                      </a:pPr>
                      <a:r>
                        <a:rPr lang="en-AU" sz="1100" b="1" u="none" strike="noStrike" kern="1200" noProof="0" dirty="0">
                          <a:solidFill>
                            <a:srgbClr val="FF0000"/>
                          </a:solidFill>
                          <a:effectLst/>
                          <a:latin typeface="+mn-lt"/>
                          <a:ea typeface="+mn-ea"/>
                          <a:cs typeface="+mn-cs"/>
                        </a:rPr>
                        <a:t>Summary: 5MS Rule Commencement</a:t>
                      </a:r>
                      <a:endParaRPr lang="en-US" sz="1100" b="1" u="none" strike="noStrike" kern="1200" dirty="0">
                        <a:solidFill>
                          <a:srgbClr val="FF0000"/>
                        </a:solidFill>
                        <a:effectLst/>
                        <a:latin typeface="+mn-lt"/>
                        <a:ea typeface="+mn-ea"/>
                        <a:cs typeface="+mn-cs"/>
                      </a:endParaRPr>
                    </a:p>
                  </a:txBody>
                  <a:tcPr anchor="ctr"/>
                </a:tc>
                <a:tc>
                  <a:txBody>
                    <a:bodyPr/>
                    <a:lstStyle/>
                    <a:p>
                      <a:pPr algn="ctr" fontAlgn="t"/>
                      <a:endParaRPr lang="en-AU" sz="1050" b="0" i="0" u="none" strike="noStrike" dirty="0">
                        <a:solidFill>
                          <a:srgbClr val="000000"/>
                        </a:solidFill>
                        <a:effectLst/>
                        <a:latin typeface="Calibri" panose="020F0502020204030204" pitchFamily="34" charset="0"/>
                      </a:endParaRPr>
                    </a:p>
                  </a:txBody>
                  <a:tcPr anchor="ctr">
                    <a:solidFill>
                      <a:schemeClr val="tx1"/>
                    </a:solidFill>
                  </a:tcPr>
                </a:tc>
                <a:tc>
                  <a:txBody>
                    <a:bodyPr/>
                    <a:lstStyle/>
                    <a:p>
                      <a:pPr marL="171450" lvl="0" indent="-171450" algn="l">
                        <a:buFont typeface="Arial" panose="020B0604020202020204" pitchFamily="34" charset="0"/>
                        <a:buChar char="•"/>
                      </a:pPr>
                      <a:r>
                        <a:rPr lang="en-AU" sz="1100" b="0" i="0" u="none" strike="noStrike" noProof="0" dirty="0">
                          <a:effectLst/>
                          <a:latin typeface="Segoe UI Semilight"/>
                        </a:rPr>
                        <a:t>Overall Industry and AEMO components of essential capability currently on track for 5MS Rule commencement</a:t>
                      </a:r>
                    </a:p>
                  </a:txBody>
                  <a:tcPr anchor="ctr"/>
                </a:tc>
                <a:extLst>
                  <a:ext uri="{0D108BD9-81ED-4DB2-BD59-A6C34878D82A}">
                    <a16:rowId xmlns:a16="http://schemas.microsoft.com/office/drawing/2014/main" val="1204976311"/>
                  </a:ext>
                </a:extLst>
              </a:tr>
              <a:tr h="956257">
                <a:tc>
                  <a:txBody>
                    <a:bodyPr/>
                    <a:lstStyle/>
                    <a:p>
                      <a:pPr lvl="0" algn="l">
                        <a:buNone/>
                      </a:pPr>
                      <a:r>
                        <a:rPr lang="en-AU" sz="1100" b="1" i="0" u="none" strike="noStrike" noProof="0" dirty="0">
                          <a:effectLst/>
                          <a:latin typeface="Segoe UI Semilight"/>
                        </a:rPr>
                        <a:t>Other industry capabilities for 5MS and GS (Part B)</a:t>
                      </a:r>
                      <a:endParaRPr lang="en-US" sz="2000" b="1" dirty="0"/>
                    </a:p>
                  </a:txBody>
                  <a:tcPr anchor="ctr">
                    <a:solidFill>
                      <a:schemeClr val="accent5">
                        <a:lumMod val="20000"/>
                        <a:lumOff val="80000"/>
                      </a:schemeClr>
                    </a:solidFill>
                  </a:tcPr>
                </a:tc>
                <a:tc>
                  <a:txBody>
                    <a:bodyPr/>
                    <a:lstStyle/>
                    <a:p>
                      <a:pPr lvl="0" algn="ctr">
                        <a:buNone/>
                      </a:pPr>
                      <a:endParaRPr lang="en-AU" sz="1050" b="0" i="0" u="none" strike="noStrike" dirty="0">
                        <a:solidFill>
                          <a:srgbClr val="000000"/>
                        </a:solidFill>
                        <a:effectLst/>
                        <a:latin typeface="Calibri"/>
                      </a:endParaRPr>
                    </a:p>
                  </a:txBody>
                  <a:tcPr anchor="ctr">
                    <a:solidFill>
                      <a:schemeClr val="tx1"/>
                    </a:solidFill>
                  </a:tcPr>
                </a:tc>
                <a:tc>
                  <a:txBody>
                    <a:bodyPr/>
                    <a:lstStyle/>
                    <a:p>
                      <a:pPr marL="171450" lvl="0" indent="-171450" algn="l">
                        <a:buFont typeface="Arial" panose="020B0604020202020204" pitchFamily="34" charset="0"/>
                        <a:buChar char="•"/>
                      </a:pPr>
                      <a:r>
                        <a:rPr lang="en-AU" sz="1100" b="0" i="0" u="none" strike="noStrike" noProof="0" dirty="0">
                          <a:effectLst/>
                          <a:latin typeface="Segoe UI Semilight"/>
                        </a:rPr>
                        <a:t>Other Participant readiness activities proceeding in line with 5MS Rule commencement </a:t>
                      </a:r>
                    </a:p>
                    <a:p>
                      <a:pPr marL="171450" lvl="0" indent="-171450" algn="l">
                        <a:buFont typeface="Arial" panose="020B0604020202020204" pitchFamily="34" charset="0"/>
                        <a:buChar char="•"/>
                      </a:pPr>
                      <a:r>
                        <a:rPr lang="en-AU" sz="1100" b="0" i="0" u="none" strike="noStrike" noProof="0" dirty="0">
                          <a:effectLst/>
                          <a:latin typeface="Segoe UI Semilight"/>
                        </a:rPr>
                        <a:t>Individual participant readiness risks noted in regards to Global Settlement standing data maintenance activities., no systemic issues noted</a:t>
                      </a:r>
                      <a:endParaRPr lang="en-US" sz="2000" dirty="0"/>
                    </a:p>
                  </a:txBody>
                  <a:tcPr anchor="ctr">
                    <a:solidFill>
                      <a:schemeClr val="accent5">
                        <a:lumMod val="20000"/>
                        <a:lumOff val="80000"/>
                      </a:schemeClr>
                    </a:solidFill>
                  </a:tcPr>
                </a:tc>
                <a:extLst>
                  <a:ext uri="{0D108BD9-81ED-4DB2-BD59-A6C34878D82A}">
                    <a16:rowId xmlns:a16="http://schemas.microsoft.com/office/drawing/2014/main" val="3469651296"/>
                  </a:ext>
                </a:extLst>
              </a:tr>
            </a:tbl>
          </a:graphicData>
        </a:graphic>
      </p:graphicFrame>
      <p:grpSp>
        <p:nvGrpSpPr>
          <p:cNvPr id="16" name="Group 15">
            <a:extLst>
              <a:ext uri="{FF2B5EF4-FFF2-40B4-BE49-F238E27FC236}">
                <a16:creationId xmlns:a16="http://schemas.microsoft.com/office/drawing/2014/main" id="{5CAE7AE1-CCB8-4186-8964-FD995D0224DC}"/>
              </a:ext>
            </a:extLst>
          </p:cNvPr>
          <p:cNvGrpSpPr/>
          <p:nvPr/>
        </p:nvGrpSpPr>
        <p:grpSpPr>
          <a:xfrm>
            <a:off x="4133930" y="3884885"/>
            <a:ext cx="646487" cy="2424378"/>
            <a:chOff x="4119509" y="3478164"/>
            <a:chExt cx="546729" cy="2118094"/>
          </a:xfrm>
        </p:grpSpPr>
        <p:sp>
          <p:nvSpPr>
            <p:cNvPr id="9" name="Flowchart: Connector 8">
              <a:extLst>
                <a:ext uri="{FF2B5EF4-FFF2-40B4-BE49-F238E27FC236}">
                  <a16:creationId xmlns:a16="http://schemas.microsoft.com/office/drawing/2014/main" id="{BD9AD2AD-E384-4C0A-A54F-25EE689B787B}"/>
                </a:ext>
              </a:extLst>
            </p:cNvPr>
            <p:cNvSpPr/>
            <p:nvPr/>
          </p:nvSpPr>
          <p:spPr>
            <a:xfrm>
              <a:off x="4126238" y="3478164"/>
              <a:ext cx="540000" cy="540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rIns="31570" rtlCol="0" anchor="ctr"/>
            <a:lstStyle/>
            <a:p>
              <a:pPr algn="ctr">
                <a:defRPr/>
              </a:pPr>
              <a:r>
                <a:rPr lang="en-AU" sz="1100" dirty="0">
                  <a:solidFill>
                    <a:srgbClr val="FFFFFF"/>
                  </a:solidFill>
                </a:rPr>
                <a:t>On track   </a:t>
              </a:r>
            </a:p>
          </p:txBody>
        </p:sp>
        <p:sp>
          <p:nvSpPr>
            <p:cNvPr id="10" name="Flowchart: Connector 9">
              <a:extLst>
                <a:ext uri="{FF2B5EF4-FFF2-40B4-BE49-F238E27FC236}">
                  <a16:creationId xmlns:a16="http://schemas.microsoft.com/office/drawing/2014/main" id="{DE603FC4-D909-4137-89F4-2F0263B9CEE0}"/>
                </a:ext>
              </a:extLst>
            </p:cNvPr>
            <p:cNvSpPr/>
            <p:nvPr/>
          </p:nvSpPr>
          <p:spPr>
            <a:xfrm>
              <a:off x="4119509" y="5056258"/>
              <a:ext cx="540000" cy="540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rIns="31570" rtlCol="0" anchor="ctr"/>
            <a:lstStyle/>
            <a:p>
              <a:pPr algn="ctr">
                <a:defRPr/>
              </a:pPr>
              <a:r>
                <a:rPr lang="en-AU" sz="1100" dirty="0">
                  <a:solidFill>
                    <a:srgbClr val="FFFFFF"/>
                  </a:solidFill>
                </a:rPr>
                <a:t>On track   </a:t>
              </a:r>
            </a:p>
          </p:txBody>
        </p:sp>
        <p:sp>
          <p:nvSpPr>
            <p:cNvPr id="11" name="Flowchart: Connector 10">
              <a:extLst>
                <a:ext uri="{FF2B5EF4-FFF2-40B4-BE49-F238E27FC236}">
                  <a16:creationId xmlns:a16="http://schemas.microsoft.com/office/drawing/2014/main" id="{A6090171-8E2B-4103-875D-CC2B5648E070}"/>
                </a:ext>
              </a:extLst>
            </p:cNvPr>
            <p:cNvSpPr/>
            <p:nvPr/>
          </p:nvSpPr>
          <p:spPr>
            <a:xfrm>
              <a:off x="4126238" y="4267211"/>
              <a:ext cx="540000" cy="540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rIns="31570" rtlCol="0" anchor="ctr"/>
            <a:lstStyle/>
            <a:p>
              <a:pPr algn="ctr">
                <a:defRPr/>
              </a:pPr>
              <a:r>
                <a:rPr lang="en-AU" sz="1100" dirty="0">
                  <a:solidFill>
                    <a:srgbClr val="FFFFFF"/>
                  </a:solidFill>
                </a:rPr>
                <a:t>On track   </a:t>
              </a:r>
            </a:p>
          </p:txBody>
        </p:sp>
      </p:grpSp>
      <p:grpSp>
        <p:nvGrpSpPr>
          <p:cNvPr id="15" name="Group 14">
            <a:extLst>
              <a:ext uri="{FF2B5EF4-FFF2-40B4-BE49-F238E27FC236}">
                <a16:creationId xmlns:a16="http://schemas.microsoft.com/office/drawing/2014/main" id="{2B2A0E2C-A55F-4999-9728-DB329779C1B8}"/>
              </a:ext>
            </a:extLst>
          </p:cNvPr>
          <p:cNvGrpSpPr/>
          <p:nvPr/>
        </p:nvGrpSpPr>
        <p:grpSpPr>
          <a:xfrm>
            <a:off x="7774913" y="386614"/>
            <a:ext cx="315703" cy="1004915"/>
            <a:chOff x="3944236" y="5494678"/>
            <a:chExt cx="360000" cy="1145916"/>
          </a:xfrm>
        </p:grpSpPr>
        <p:sp>
          <p:nvSpPr>
            <p:cNvPr id="12" name="Flowchart: Connector 11">
              <a:extLst>
                <a:ext uri="{FF2B5EF4-FFF2-40B4-BE49-F238E27FC236}">
                  <a16:creationId xmlns:a16="http://schemas.microsoft.com/office/drawing/2014/main" id="{1075B53A-21C8-4084-8F8F-FB0D429FD4B5}"/>
                </a:ext>
              </a:extLst>
            </p:cNvPr>
            <p:cNvSpPr/>
            <p:nvPr/>
          </p:nvSpPr>
          <p:spPr>
            <a:xfrm>
              <a:off x="3944236" y="5494678"/>
              <a:ext cx="360000" cy="360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1570" rIns="0" bIns="31570" rtlCol="0" anchor="ctr"/>
            <a:lstStyle/>
            <a:p>
              <a:pPr algn="ctr" defTabSz="801929">
                <a:defRPr/>
              </a:pPr>
              <a:r>
                <a:rPr lang="en-AU" sz="614" dirty="0">
                  <a:solidFill>
                    <a:srgbClr val="FFFFFF"/>
                  </a:solidFill>
                  <a:latin typeface="Segoe UI Semilight"/>
                </a:rPr>
                <a:t>On track   </a:t>
              </a:r>
            </a:p>
          </p:txBody>
        </p:sp>
        <p:sp>
          <p:nvSpPr>
            <p:cNvPr id="13" name="Flowchart: Connector 12">
              <a:extLst>
                <a:ext uri="{FF2B5EF4-FFF2-40B4-BE49-F238E27FC236}">
                  <a16:creationId xmlns:a16="http://schemas.microsoft.com/office/drawing/2014/main" id="{7270BEC4-587A-4E8D-AD11-B06B9261EC52}"/>
                </a:ext>
              </a:extLst>
            </p:cNvPr>
            <p:cNvSpPr/>
            <p:nvPr/>
          </p:nvSpPr>
          <p:spPr>
            <a:xfrm>
              <a:off x="3944236" y="5886140"/>
              <a:ext cx="360000" cy="36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tIns="31570" rIns="31570" bIns="31570" rtlCol="0" anchor="ctr"/>
            <a:lstStyle/>
            <a:p>
              <a:pPr algn="ctr" defTabSz="801929">
                <a:defRPr/>
              </a:pPr>
              <a:r>
                <a:rPr lang="en-AU" sz="614" dirty="0">
                  <a:solidFill>
                    <a:srgbClr val="FFFFFF"/>
                  </a:solidFill>
                  <a:latin typeface="Segoe UI Semilight"/>
                </a:rPr>
                <a:t>Risk 1          </a:t>
              </a:r>
            </a:p>
          </p:txBody>
        </p:sp>
        <p:sp>
          <p:nvSpPr>
            <p:cNvPr id="14" name="Flowchart: Connector 13">
              <a:extLst>
                <a:ext uri="{FF2B5EF4-FFF2-40B4-BE49-F238E27FC236}">
                  <a16:creationId xmlns:a16="http://schemas.microsoft.com/office/drawing/2014/main" id="{3E37BBF9-FCE0-45C4-828B-BD8034E6AF98}"/>
                </a:ext>
              </a:extLst>
            </p:cNvPr>
            <p:cNvSpPr/>
            <p:nvPr/>
          </p:nvSpPr>
          <p:spPr>
            <a:xfrm>
              <a:off x="3944236" y="6280594"/>
              <a:ext cx="360000" cy="360000"/>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tIns="31570" rIns="31570" bIns="31570" rtlCol="0" anchor="ctr"/>
            <a:lstStyle/>
            <a:p>
              <a:pPr algn="ctr" defTabSz="801929">
                <a:defRPr/>
              </a:pPr>
              <a:r>
                <a:rPr lang="en-AU" sz="614" dirty="0">
                  <a:solidFill>
                    <a:srgbClr val="FFFFFF"/>
                  </a:solidFill>
                  <a:latin typeface="Segoe UI Semilight"/>
                </a:rPr>
                <a:t>Risk 2        </a:t>
              </a:r>
            </a:p>
          </p:txBody>
        </p:sp>
      </p:grpSp>
      <p:sp>
        <p:nvSpPr>
          <p:cNvPr id="7" name="Flowchart: Connector 6">
            <a:extLst>
              <a:ext uri="{FF2B5EF4-FFF2-40B4-BE49-F238E27FC236}">
                <a16:creationId xmlns:a16="http://schemas.microsoft.com/office/drawing/2014/main" id="{2B1719BB-48F6-4239-900C-13DF901D3404}"/>
              </a:ext>
            </a:extLst>
          </p:cNvPr>
          <p:cNvSpPr/>
          <p:nvPr/>
        </p:nvSpPr>
        <p:spPr>
          <a:xfrm>
            <a:off x="4135309" y="2777805"/>
            <a:ext cx="622609" cy="598496"/>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tIns="31570" rIns="31570" bIns="31570" rtlCol="0" anchor="ctr"/>
          <a:lstStyle/>
          <a:p>
            <a:pPr algn="ctr" defTabSz="801929">
              <a:defRPr/>
            </a:pPr>
            <a:r>
              <a:rPr lang="en-AU" sz="1100" dirty="0">
                <a:solidFill>
                  <a:schemeClr val="tx1"/>
                </a:solidFill>
                <a:latin typeface="Segoe UI Semilight"/>
              </a:rPr>
              <a:t>Risk 1</a:t>
            </a:r>
          </a:p>
        </p:txBody>
      </p:sp>
      <p:sp>
        <p:nvSpPr>
          <p:cNvPr id="3" name="TextBox 2">
            <a:extLst>
              <a:ext uri="{FF2B5EF4-FFF2-40B4-BE49-F238E27FC236}">
                <a16:creationId xmlns:a16="http://schemas.microsoft.com/office/drawing/2014/main" id="{00B6D339-1157-48ED-A713-BCB06FBF660D}"/>
              </a:ext>
            </a:extLst>
          </p:cNvPr>
          <p:cNvSpPr txBox="1"/>
          <p:nvPr/>
        </p:nvSpPr>
        <p:spPr>
          <a:xfrm>
            <a:off x="534032" y="6647848"/>
            <a:ext cx="1628523" cy="281295"/>
          </a:xfrm>
          <a:prstGeom prst="rect">
            <a:avLst/>
          </a:prstGeom>
          <a:noFill/>
        </p:spPr>
        <p:txBody>
          <a:bodyPr wrap="none" rtlCol="0">
            <a:spAutoFit/>
          </a:bodyPr>
          <a:lstStyle/>
          <a:p>
            <a:r>
              <a:rPr lang="en-AU" sz="1228" dirty="0"/>
              <a:t>*** As At 22 Feb 2021</a:t>
            </a:r>
          </a:p>
        </p:txBody>
      </p:sp>
    </p:spTree>
    <p:extLst>
      <p:ext uri="{BB962C8B-B14F-4D97-AF65-F5344CB8AC3E}">
        <p14:creationId xmlns:p14="http://schemas.microsoft.com/office/powerpoint/2010/main" val="3452363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F44AF-4BEE-460C-A576-768E811B5BB7}"/>
              </a:ext>
            </a:extLst>
          </p:cNvPr>
          <p:cNvSpPr>
            <a:spLocks noGrp="1"/>
          </p:cNvSpPr>
          <p:nvPr>
            <p:ph type="title"/>
          </p:nvPr>
        </p:nvSpPr>
        <p:spPr>
          <a:xfrm>
            <a:off x="243284" y="401194"/>
            <a:ext cx="6652672" cy="1042731"/>
          </a:xfrm>
        </p:spPr>
        <p:txBody>
          <a:bodyPr>
            <a:normAutofit/>
          </a:bodyPr>
          <a:lstStyle/>
          <a:p>
            <a:r>
              <a:rPr lang="en-AU" sz="2806" dirty="0"/>
              <a:t>Part A 5MS Essential Capability - Draft</a:t>
            </a:r>
          </a:p>
        </p:txBody>
      </p:sp>
      <p:sp>
        <p:nvSpPr>
          <p:cNvPr id="4" name="Slide Number Placeholder 3">
            <a:extLst>
              <a:ext uri="{FF2B5EF4-FFF2-40B4-BE49-F238E27FC236}">
                <a16:creationId xmlns:a16="http://schemas.microsoft.com/office/drawing/2014/main" id="{F9397817-E200-4E2A-8BBE-E45544B652D9}"/>
              </a:ext>
            </a:extLst>
          </p:cNvPr>
          <p:cNvSpPr>
            <a:spLocks noGrp="1"/>
          </p:cNvSpPr>
          <p:nvPr>
            <p:ph type="sldNum" sz="quarter" idx="12"/>
          </p:nvPr>
        </p:nvSpPr>
        <p:spPr/>
        <p:txBody>
          <a:bodyPr/>
          <a:lstStyle/>
          <a:p>
            <a:pPr defTabSz="801929">
              <a:defRPr/>
            </a:pPr>
            <a:fld id="{4EC81F68-4976-451A-B2E9-79BCBD2F70CC}" type="slidenum">
              <a:rPr lang="en-AU">
                <a:solidFill>
                  <a:srgbClr val="222324">
                    <a:tint val="75000"/>
                  </a:srgbClr>
                </a:solidFill>
                <a:latin typeface="Segoe UI Semilight"/>
              </a:rPr>
              <a:pPr defTabSz="801929">
                <a:defRPr/>
              </a:pPr>
              <a:t>9</a:t>
            </a:fld>
            <a:endParaRPr lang="en-AU" dirty="0">
              <a:solidFill>
                <a:srgbClr val="222324">
                  <a:tint val="75000"/>
                </a:srgbClr>
              </a:solidFill>
              <a:latin typeface="Segoe UI Semilight"/>
            </a:endParaRPr>
          </a:p>
        </p:txBody>
      </p:sp>
      <p:graphicFrame>
        <p:nvGraphicFramePr>
          <p:cNvPr id="10" name="Table 10">
            <a:extLst>
              <a:ext uri="{FF2B5EF4-FFF2-40B4-BE49-F238E27FC236}">
                <a16:creationId xmlns:a16="http://schemas.microsoft.com/office/drawing/2014/main" id="{FE25B907-F079-4522-9FD3-2EFAD42139EA}"/>
              </a:ext>
            </a:extLst>
          </p:cNvPr>
          <p:cNvGraphicFramePr>
            <a:graphicFrameLocks noGrp="1"/>
          </p:cNvGraphicFramePr>
          <p:nvPr>
            <p:extLst>
              <p:ext uri="{D42A27DB-BD31-4B8C-83A1-F6EECF244321}">
                <p14:modId xmlns:p14="http://schemas.microsoft.com/office/powerpoint/2010/main" val="3838565189"/>
              </p:ext>
            </p:extLst>
          </p:nvPr>
        </p:nvGraphicFramePr>
        <p:xfrm>
          <a:off x="399049" y="1774670"/>
          <a:ext cx="9955505" cy="5169345"/>
        </p:xfrm>
        <a:graphic>
          <a:graphicData uri="http://schemas.openxmlformats.org/drawingml/2006/table">
            <a:tbl>
              <a:tblPr firstRow="1" bandRow="1">
                <a:tableStyleId>{7DF18680-E054-41AD-8BC1-D1AEF772440D}</a:tableStyleId>
              </a:tblPr>
              <a:tblGrid>
                <a:gridCol w="1898968">
                  <a:extLst>
                    <a:ext uri="{9D8B030D-6E8A-4147-A177-3AD203B41FA5}">
                      <a16:colId xmlns:a16="http://schemas.microsoft.com/office/drawing/2014/main" val="1302584941"/>
                    </a:ext>
                  </a:extLst>
                </a:gridCol>
                <a:gridCol w="2409364">
                  <a:extLst>
                    <a:ext uri="{9D8B030D-6E8A-4147-A177-3AD203B41FA5}">
                      <a16:colId xmlns:a16="http://schemas.microsoft.com/office/drawing/2014/main" val="3914486943"/>
                    </a:ext>
                  </a:extLst>
                </a:gridCol>
                <a:gridCol w="791565">
                  <a:extLst>
                    <a:ext uri="{9D8B030D-6E8A-4147-A177-3AD203B41FA5}">
                      <a16:colId xmlns:a16="http://schemas.microsoft.com/office/drawing/2014/main" val="4100144419"/>
                    </a:ext>
                  </a:extLst>
                </a:gridCol>
                <a:gridCol w="4855608">
                  <a:extLst>
                    <a:ext uri="{9D8B030D-6E8A-4147-A177-3AD203B41FA5}">
                      <a16:colId xmlns:a16="http://schemas.microsoft.com/office/drawing/2014/main" val="3851802741"/>
                    </a:ext>
                  </a:extLst>
                </a:gridCol>
              </a:tblGrid>
              <a:tr h="434498">
                <a:tc>
                  <a:txBody>
                    <a:bodyPr/>
                    <a:lstStyle/>
                    <a:p>
                      <a:r>
                        <a:rPr lang="en-AU" sz="1100" dirty="0"/>
                        <a:t>Responsible Participant </a:t>
                      </a:r>
                    </a:p>
                  </a:txBody>
                  <a:tcPr anchor="ctr"/>
                </a:tc>
                <a:tc>
                  <a:txBody>
                    <a:bodyPr/>
                    <a:lstStyle/>
                    <a:p>
                      <a:r>
                        <a:rPr lang="en-AU" sz="1100" dirty="0"/>
                        <a:t>Essential Criteria</a:t>
                      </a:r>
                    </a:p>
                  </a:txBody>
                  <a:tcPr anchor="ctr"/>
                </a:tc>
                <a:tc>
                  <a:txBody>
                    <a:bodyPr/>
                    <a:lstStyle/>
                    <a:p>
                      <a:pPr algn="ctr"/>
                      <a:r>
                        <a:rPr lang="en-AU" sz="1100" dirty="0"/>
                        <a:t>Status</a:t>
                      </a:r>
                    </a:p>
                  </a:txBody>
                  <a:tcPr anchor="ctr"/>
                </a:tc>
                <a:tc>
                  <a:txBody>
                    <a:bodyPr/>
                    <a:lstStyle/>
                    <a:p>
                      <a:r>
                        <a:rPr lang="en-AU" sz="1100" dirty="0"/>
                        <a:t>Comments</a:t>
                      </a:r>
                    </a:p>
                  </a:txBody>
                  <a:tcPr anchor="ctr"/>
                </a:tc>
                <a:extLst>
                  <a:ext uri="{0D108BD9-81ED-4DB2-BD59-A6C34878D82A}">
                    <a16:rowId xmlns:a16="http://schemas.microsoft.com/office/drawing/2014/main" val="3883184238"/>
                  </a:ext>
                </a:extLst>
              </a:tr>
              <a:tr h="874588">
                <a:tc>
                  <a:txBody>
                    <a:bodyPr/>
                    <a:lstStyle/>
                    <a:p>
                      <a:pPr algn="l"/>
                      <a:r>
                        <a:rPr lang="en-AU" sz="1100" b="1" dirty="0"/>
                        <a:t>Generator</a:t>
                      </a:r>
                    </a:p>
                  </a:txBody>
                  <a:tcPr anchor="ctr"/>
                </a:tc>
                <a:tc>
                  <a:txBody>
                    <a:bodyPr/>
                    <a:lstStyle/>
                    <a:p>
                      <a:r>
                        <a:rPr lang="en-AU" sz="1100" dirty="0"/>
                        <a:t>Generators and MNSPs are able to submit 5-min offers</a:t>
                      </a:r>
                    </a:p>
                  </a:txBody>
                  <a:tcPr anchor="ctr"/>
                </a:tc>
                <a:tc>
                  <a:txBody>
                    <a:bodyPr/>
                    <a:lstStyle/>
                    <a:p>
                      <a:endParaRPr lang="en-AU" sz="1100" dirty="0"/>
                    </a:p>
                  </a:txBody>
                  <a:tcPr anchor="ctr">
                    <a:solidFill>
                      <a:schemeClr val="tx1"/>
                    </a:solidFill>
                  </a:tcPr>
                </a:tc>
                <a:tc>
                  <a:txBody>
                    <a:bodyPr/>
                    <a:lstStyle/>
                    <a:p>
                      <a:pPr marL="171450" indent="-171450">
                        <a:buFont typeface="Arial" panose="020B0604020202020204" pitchFamily="34" charset="0"/>
                        <a:buChar char="•"/>
                      </a:pPr>
                      <a:r>
                        <a:rPr lang="en-AU" sz="1100" dirty="0"/>
                        <a:t>16/17 Generators representing 95% of NEM volume reporting on-track</a:t>
                      </a:r>
                    </a:p>
                    <a:p>
                      <a:pPr marL="171450" indent="-171450">
                        <a:buFont typeface="Arial" panose="020B0604020202020204" pitchFamily="34" charset="0"/>
                        <a:buChar char="•"/>
                      </a:pPr>
                      <a:r>
                        <a:rPr lang="en-AU" sz="1100" dirty="0"/>
                        <a:t>15/17 intending to participate in Market Trials</a:t>
                      </a:r>
                    </a:p>
                    <a:p>
                      <a:pPr marL="171450" indent="-171450">
                        <a:buFont typeface="Arial" panose="020B0604020202020204" pitchFamily="34" charset="0"/>
                        <a:buChar char="•"/>
                      </a:pPr>
                      <a:r>
                        <a:rPr lang="en-AU" sz="1100" dirty="0"/>
                        <a:t>Average program completion 50-74%</a:t>
                      </a:r>
                    </a:p>
                    <a:p>
                      <a:pPr marL="171450" indent="-171450">
                        <a:buFont typeface="Arial" panose="020B0604020202020204" pitchFamily="34" charset="0"/>
                        <a:buChar char="•"/>
                      </a:pPr>
                      <a:r>
                        <a:rPr lang="en-AU" sz="1100" dirty="0"/>
                        <a:t>12/17 intending to commence 5-minute bidding within transition period</a:t>
                      </a:r>
                    </a:p>
                    <a:p>
                      <a:endParaRPr lang="en-AU" sz="1100" dirty="0">
                        <a:highlight>
                          <a:srgbClr val="FFFF00"/>
                        </a:highlight>
                      </a:endParaRPr>
                    </a:p>
                  </a:txBody>
                  <a:tcPr anchor="ctr"/>
                </a:tc>
                <a:extLst>
                  <a:ext uri="{0D108BD9-81ED-4DB2-BD59-A6C34878D82A}">
                    <a16:rowId xmlns:a16="http://schemas.microsoft.com/office/drawing/2014/main" val="4061172690"/>
                  </a:ext>
                </a:extLst>
              </a:tr>
              <a:tr h="717981">
                <a:tc>
                  <a:txBody>
                    <a:bodyPr/>
                    <a:lstStyle/>
                    <a:p>
                      <a:pPr algn="l"/>
                      <a:r>
                        <a:rPr lang="en-AU" sz="1100" b="1" dirty="0"/>
                        <a:t>MP, MC</a:t>
                      </a:r>
                    </a:p>
                  </a:txBody>
                  <a:tcPr anchor="ctr"/>
                </a:tc>
                <a:tc>
                  <a:txBody>
                    <a:bodyPr/>
                    <a:lstStyle/>
                    <a:p>
                      <a:r>
                        <a:rPr lang="en-AU" sz="1100" dirty="0"/>
                        <a:t>All essential meters* are able to produce and store 5-min data</a:t>
                      </a:r>
                    </a:p>
                  </a:txBody>
                  <a:tcPr anchor="ctr"/>
                </a:tc>
                <a:tc>
                  <a:txBody>
                    <a:bodyPr/>
                    <a:lstStyle/>
                    <a:p>
                      <a:endParaRPr lang="en-AU" sz="1100" dirty="0"/>
                    </a:p>
                  </a:txBody>
                  <a:tcPr anchor="ctr">
                    <a:solidFill>
                      <a:schemeClr val="tx1"/>
                    </a:solidFill>
                  </a:tcPr>
                </a:tc>
                <a:tc>
                  <a:txBody>
                    <a:bodyPr/>
                    <a:lstStyle/>
                    <a:p>
                      <a:pPr marL="171450" indent="-171450">
                        <a:buFont typeface="Arial" panose="020B0604020202020204" pitchFamily="34" charset="0"/>
                        <a:buChar char="•"/>
                      </a:pPr>
                      <a:r>
                        <a:rPr lang="en-AU" sz="1100" dirty="0"/>
                        <a:t>9/10 MPs reporting on track</a:t>
                      </a:r>
                    </a:p>
                    <a:p>
                      <a:pPr marL="171450" indent="-171450">
                        <a:buFont typeface="Arial" panose="020B0604020202020204" pitchFamily="34" charset="0"/>
                        <a:buChar char="•"/>
                      </a:pPr>
                      <a:r>
                        <a:rPr lang="en-AU" sz="1100" dirty="0">
                          <a:highlight>
                            <a:srgbClr val="FFFF00"/>
                          </a:highlight>
                        </a:rPr>
                        <a:t>1 MP reporting “late”, remediation in place</a:t>
                      </a:r>
                    </a:p>
                  </a:txBody>
                  <a:tcPr anchor="ctr"/>
                </a:tc>
                <a:extLst>
                  <a:ext uri="{0D108BD9-81ED-4DB2-BD59-A6C34878D82A}">
                    <a16:rowId xmlns:a16="http://schemas.microsoft.com/office/drawing/2014/main" val="2863320031"/>
                  </a:ext>
                </a:extLst>
              </a:tr>
              <a:tr h="601613">
                <a:tc>
                  <a:txBody>
                    <a:bodyPr/>
                    <a:lstStyle/>
                    <a:p>
                      <a:pPr algn="l"/>
                      <a:r>
                        <a:rPr lang="en-AU" sz="1100" b="1" dirty="0"/>
                        <a:t>MDP</a:t>
                      </a:r>
                    </a:p>
                  </a:txBody>
                  <a:tcPr anchor="ctr"/>
                </a:tc>
                <a:tc>
                  <a:txBody>
                    <a:bodyPr/>
                    <a:lstStyle/>
                    <a:p>
                      <a:r>
                        <a:rPr lang="en-AU" sz="1100" dirty="0"/>
                        <a:t>All essential meters* are able to deliver 5-min metering data</a:t>
                      </a:r>
                    </a:p>
                  </a:txBody>
                  <a:tcPr anchor="ctr"/>
                </a:tc>
                <a:tc>
                  <a:txBody>
                    <a:bodyPr/>
                    <a:lstStyle/>
                    <a:p>
                      <a:endParaRPr lang="en-AU" sz="1100" dirty="0"/>
                    </a:p>
                  </a:txBody>
                  <a:tcPr anchor="ctr">
                    <a:solidFill>
                      <a:schemeClr val="tx1"/>
                    </a:solidFill>
                  </a:tcPr>
                </a:tc>
                <a:tc>
                  <a:txBody>
                    <a:bodyPr/>
                    <a:lstStyle/>
                    <a:p>
                      <a:pPr marL="171450" indent="-171450">
                        <a:buFont typeface="Arial" panose="020B0604020202020204" pitchFamily="34" charset="0"/>
                        <a:buChar char="•"/>
                      </a:pPr>
                      <a:r>
                        <a:rPr lang="en-AU" sz="1100" dirty="0"/>
                        <a:t>3/3 MDPs servicing Essential meters are reporting programs on track</a:t>
                      </a:r>
                    </a:p>
                    <a:p>
                      <a:pPr marL="628650" lvl="1" indent="-171450">
                        <a:buFont typeface="Arial" panose="020B0604020202020204" pitchFamily="34" charset="0"/>
                        <a:buChar char="•"/>
                      </a:pPr>
                      <a:r>
                        <a:rPr lang="en-AU" sz="1100" dirty="0"/>
                        <a:t>Rollout plans to be used to support responses</a:t>
                      </a:r>
                    </a:p>
                  </a:txBody>
                  <a:tcPr anchor="ctr"/>
                </a:tc>
                <a:extLst>
                  <a:ext uri="{0D108BD9-81ED-4DB2-BD59-A6C34878D82A}">
                    <a16:rowId xmlns:a16="http://schemas.microsoft.com/office/drawing/2014/main" val="2437914078"/>
                  </a:ext>
                </a:extLst>
              </a:tr>
              <a:tr h="534893">
                <a:tc rowSpan="3">
                  <a:txBody>
                    <a:bodyPr/>
                    <a:lstStyle/>
                    <a:p>
                      <a:pPr algn="l"/>
                      <a:r>
                        <a:rPr lang="en-AU" sz="1100" b="1" dirty="0"/>
                        <a:t>AEMO</a:t>
                      </a:r>
                    </a:p>
                  </a:txBody>
                  <a:tcPr anchor="ctr"/>
                </a:tc>
                <a:tc>
                  <a:txBody>
                    <a:bodyPr/>
                    <a:lstStyle/>
                    <a:p>
                      <a:r>
                        <a:rPr lang="en-AU" sz="1100" dirty="0"/>
                        <a:t>The 5-minute bidding and dispatch solution, including the web bidding interface is deployed</a:t>
                      </a:r>
                    </a:p>
                  </a:txBody>
                  <a:tcPr anchor="ctr"/>
                </a:tc>
                <a:tc>
                  <a:txBody>
                    <a:bodyPr/>
                    <a:lstStyle/>
                    <a:p>
                      <a:endParaRPr lang="en-AU" sz="1100" dirty="0"/>
                    </a:p>
                  </a:txBody>
                  <a:tcPr anchor="ctr">
                    <a:solidFill>
                      <a:schemeClr val="tx1"/>
                    </a:solidFill>
                  </a:tcPr>
                </a:tc>
                <a:tc>
                  <a:txBody>
                    <a:bodyPr/>
                    <a:lstStyle/>
                    <a:p>
                      <a:pPr marL="171450" indent="-171450">
                        <a:buFont typeface="Arial" panose="020B0604020202020204" pitchFamily="34" charset="0"/>
                        <a:buChar char="•"/>
                      </a:pPr>
                      <a:r>
                        <a:rPr lang="en-AU" sz="1100" dirty="0"/>
                        <a:t>AEMO bidding platform deployed for Industry testing, on track for 1 April production deployment.</a:t>
                      </a:r>
                    </a:p>
                  </a:txBody>
                  <a:tcPr anchor="ctr"/>
                </a:tc>
                <a:extLst>
                  <a:ext uri="{0D108BD9-81ED-4DB2-BD59-A6C34878D82A}">
                    <a16:rowId xmlns:a16="http://schemas.microsoft.com/office/drawing/2014/main" val="805851165"/>
                  </a:ext>
                </a:extLst>
              </a:tr>
              <a:tr h="534893">
                <a:tc vMerge="1">
                  <a:txBody>
                    <a:bodyPr/>
                    <a:lstStyle/>
                    <a:p>
                      <a:endParaRPr lang="en-AU" sz="1050"/>
                    </a:p>
                  </a:txBody>
                  <a:tcPr/>
                </a:tc>
                <a:tc>
                  <a:txBody>
                    <a:bodyPr/>
                    <a:lstStyle/>
                    <a:p>
                      <a:r>
                        <a:rPr lang="en-AU" sz="1100" dirty="0"/>
                        <a:t>The Metering Data Management (MDM) solution is deployed</a:t>
                      </a:r>
                    </a:p>
                  </a:txBody>
                  <a:tcPr anchor="ctr"/>
                </a:tc>
                <a:tc>
                  <a:txBody>
                    <a:bodyPr/>
                    <a:lstStyle/>
                    <a:p>
                      <a:endParaRPr lang="en-AU" sz="1100" dirty="0"/>
                    </a:p>
                  </a:txBody>
                  <a:tcPr anchor="ctr">
                    <a:solidFill>
                      <a:schemeClr val="tx1"/>
                    </a:solidFill>
                  </a:tcPr>
                </a:tc>
                <a:tc>
                  <a:txBody>
                    <a:bodyPr/>
                    <a:lstStyle/>
                    <a:p>
                      <a:pPr marL="171450" indent="-171450">
                        <a:buFont typeface="Arial" panose="020B0604020202020204" pitchFamily="34" charset="0"/>
                        <a:buChar char="•"/>
                      </a:pPr>
                      <a:r>
                        <a:rPr lang="en-AU" sz="1100" b="1" dirty="0"/>
                        <a:t>Mitigation Action</a:t>
                      </a:r>
                      <a:r>
                        <a:rPr lang="en-AU" sz="1100" dirty="0"/>
                        <a:t>: Retail Platform Deployment rescheduled to 31 May, criteria rated Amber to reflect the increase in delivery risk  </a:t>
                      </a:r>
                    </a:p>
                  </a:txBody>
                  <a:tcPr anchor="ctr"/>
                </a:tc>
                <a:extLst>
                  <a:ext uri="{0D108BD9-81ED-4DB2-BD59-A6C34878D82A}">
                    <a16:rowId xmlns:a16="http://schemas.microsoft.com/office/drawing/2014/main" val="3823480913"/>
                  </a:ext>
                </a:extLst>
              </a:tr>
              <a:tr h="717981">
                <a:tc vMerge="1">
                  <a:txBody>
                    <a:bodyPr/>
                    <a:lstStyle/>
                    <a:p>
                      <a:endParaRPr lang="en-AU" sz="1050"/>
                    </a:p>
                  </a:txBody>
                  <a:tcPr/>
                </a:tc>
                <a:tc>
                  <a:txBody>
                    <a:bodyPr/>
                    <a:lstStyle/>
                    <a:p>
                      <a:r>
                        <a:rPr lang="en-AU" sz="1100" dirty="0"/>
                        <a:t>The 5-minute settlements solution is deployed</a:t>
                      </a:r>
                    </a:p>
                  </a:txBody>
                  <a:tcPr anchor="ctr"/>
                </a:tc>
                <a:tc>
                  <a:txBody>
                    <a:bodyPr/>
                    <a:lstStyle/>
                    <a:p>
                      <a:endParaRPr lang="en-AU" sz="1100" dirty="0"/>
                    </a:p>
                  </a:txBody>
                  <a:tcPr anchor="ctr">
                    <a:solidFill>
                      <a:schemeClr val="tx1"/>
                    </a:solidFill>
                  </a:tcPr>
                </a:tc>
                <a:tc>
                  <a:txBody>
                    <a:bodyPr/>
                    <a:lstStyle/>
                    <a:p>
                      <a:pPr marL="171450" indent="-171450">
                        <a:buFont typeface="Arial" panose="020B0604020202020204" pitchFamily="34" charset="0"/>
                        <a:buChar char="•"/>
                      </a:pPr>
                      <a:r>
                        <a:rPr lang="en-AU" sz="1100" b="1" dirty="0"/>
                        <a:t>Mitigation Action</a:t>
                      </a:r>
                      <a:r>
                        <a:rPr lang="en-AU" sz="1100" dirty="0"/>
                        <a:t>: AEMO Settlement Platform deployment rescheduled to 17</a:t>
                      </a:r>
                      <a:r>
                        <a:rPr lang="en-AU" sz="1100" baseline="30000" dirty="0"/>
                        <a:t>th</a:t>
                      </a:r>
                      <a:r>
                        <a:rPr lang="en-AU" sz="1100" dirty="0"/>
                        <a:t> May.  Industry test period extended to reflect changed order of platform deployment.  </a:t>
                      </a:r>
                    </a:p>
                    <a:p>
                      <a:pPr marL="171450" indent="-171450">
                        <a:buFont typeface="Arial" panose="020B0604020202020204" pitchFamily="34" charset="0"/>
                        <a:buChar char="•"/>
                      </a:pPr>
                      <a:r>
                        <a:rPr lang="en-AU" sz="1100" i="0" dirty="0"/>
                        <a:t>Certification testing of platform completed</a:t>
                      </a:r>
                    </a:p>
                  </a:txBody>
                  <a:tcPr anchor="ctr"/>
                </a:tc>
                <a:extLst>
                  <a:ext uri="{0D108BD9-81ED-4DB2-BD59-A6C34878D82A}">
                    <a16:rowId xmlns:a16="http://schemas.microsoft.com/office/drawing/2014/main" val="1850303073"/>
                  </a:ext>
                </a:extLst>
              </a:tr>
              <a:tr h="561375">
                <a:tc>
                  <a:txBody>
                    <a:bodyPr/>
                    <a:lstStyle/>
                    <a:p>
                      <a:pPr algn="l"/>
                      <a:r>
                        <a:rPr lang="en-AU" sz="1100" b="1" dirty="0"/>
                        <a:t>Summary - Essential Criteria</a:t>
                      </a:r>
                    </a:p>
                  </a:txBody>
                  <a:tcPr anchor="ctr"/>
                </a:tc>
                <a:tc>
                  <a:txBody>
                    <a:bodyPr/>
                    <a:lstStyle/>
                    <a:p>
                      <a:pPr algn="ctr"/>
                      <a:r>
                        <a:rPr lang="en-AU" sz="1100" dirty="0"/>
                        <a:t>-</a:t>
                      </a:r>
                    </a:p>
                  </a:txBody>
                  <a:tcPr anchor="ctr"/>
                </a:tc>
                <a:tc>
                  <a:txBody>
                    <a:bodyPr/>
                    <a:lstStyle/>
                    <a:p>
                      <a:pPr algn="ctr"/>
                      <a:r>
                        <a:rPr lang="en-AU" sz="1100" dirty="0"/>
                        <a:t>-</a:t>
                      </a:r>
                    </a:p>
                  </a:txBody>
                  <a:tcPr anchor="ctr">
                    <a:solidFill>
                      <a:srgbClr val="D8D9DE"/>
                    </a:solidFill>
                  </a:tcPr>
                </a:tc>
                <a:tc>
                  <a:txBody>
                    <a:bodyPr/>
                    <a:lstStyle/>
                    <a:p>
                      <a:pPr marL="171450" indent="-171450">
                        <a:buFont typeface="Arial" panose="020B0604020202020204" pitchFamily="34" charset="0"/>
                        <a:buChar char="•"/>
                      </a:pPr>
                      <a:r>
                        <a:rPr lang="en-AU" sz="1100" dirty="0"/>
                        <a:t>All components on track for delivery at 5MS rule commencement, AEMO Metering and Settlement rating reflects shift in planned go-lives and subsequent compression of transitional activity</a:t>
                      </a:r>
                    </a:p>
                  </a:txBody>
                  <a:tcPr anchor="ctr"/>
                </a:tc>
                <a:extLst>
                  <a:ext uri="{0D108BD9-81ED-4DB2-BD59-A6C34878D82A}">
                    <a16:rowId xmlns:a16="http://schemas.microsoft.com/office/drawing/2014/main" val="1638541548"/>
                  </a:ext>
                </a:extLst>
              </a:tr>
            </a:tbl>
          </a:graphicData>
        </a:graphic>
      </p:graphicFrame>
      <p:sp>
        <p:nvSpPr>
          <p:cNvPr id="13" name="Flowchart: Connector 12">
            <a:extLst>
              <a:ext uri="{FF2B5EF4-FFF2-40B4-BE49-F238E27FC236}">
                <a16:creationId xmlns:a16="http://schemas.microsoft.com/office/drawing/2014/main" id="{50F76A19-DB6F-4C51-8595-A7E9035F6743}"/>
              </a:ext>
            </a:extLst>
          </p:cNvPr>
          <p:cNvSpPr/>
          <p:nvPr/>
        </p:nvSpPr>
        <p:spPr>
          <a:xfrm>
            <a:off x="4842260" y="2459120"/>
            <a:ext cx="492103" cy="49210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rIns="31570" rtlCol="0" anchor="ctr"/>
          <a:lstStyle/>
          <a:p>
            <a:pPr algn="ctr" defTabSz="801929">
              <a:defRPr/>
            </a:pPr>
            <a:r>
              <a:rPr lang="en-AU" sz="1050" dirty="0">
                <a:solidFill>
                  <a:srgbClr val="FFFFFF"/>
                </a:solidFill>
                <a:latin typeface="Segoe UI Semilight"/>
              </a:rPr>
              <a:t>On track</a:t>
            </a:r>
          </a:p>
        </p:txBody>
      </p:sp>
      <p:sp>
        <p:nvSpPr>
          <p:cNvPr id="17" name="Flowchart: Connector 16">
            <a:extLst>
              <a:ext uri="{FF2B5EF4-FFF2-40B4-BE49-F238E27FC236}">
                <a16:creationId xmlns:a16="http://schemas.microsoft.com/office/drawing/2014/main" id="{E457D720-25CD-49B6-95C1-40F80D0298B7}"/>
              </a:ext>
            </a:extLst>
          </p:cNvPr>
          <p:cNvSpPr/>
          <p:nvPr/>
        </p:nvSpPr>
        <p:spPr>
          <a:xfrm>
            <a:off x="4834347" y="3286728"/>
            <a:ext cx="492103" cy="49210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rIns="31570" rtlCol="0" anchor="ctr"/>
          <a:lstStyle/>
          <a:p>
            <a:pPr algn="ctr" defTabSz="801929">
              <a:defRPr/>
            </a:pPr>
            <a:r>
              <a:rPr lang="en-AU" sz="1050" dirty="0">
                <a:solidFill>
                  <a:srgbClr val="FFFFFF"/>
                </a:solidFill>
                <a:latin typeface="Segoe UI Semilight"/>
              </a:rPr>
              <a:t>On track</a:t>
            </a:r>
          </a:p>
        </p:txBody>
      </p:sp>
      <p:sp>
        <p:nvSpPr>
          <p:cNvPr id="18" name="Flowchart: Connector 17">
            <a:extLst>
              <a:ext uri="{FF2B5EF4-FFF2-40B4-BE49-F238E27FC236}">
                <a16:creationId xmlns:a16="http://schemas.microsoft.com/office/drawing/2014/main" id="{CC7B465F-22CB-48D1-9EB7-7449827AF52A}"/>
              </a:ext>
            </a:extLst>
          </p:cNvPr>
          <p:cNvSpPr/>
          <p:nvPr/>
        </p:nvSpPr>
        <p:spPr>
          <a:xfrm>
            <a:off x="4838383" y="3961596"/>
            <a:ext cx="492103" cy="49210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rIns="31570" rtlCol="0" anchor="ctr"/>
          <a:lstStyle/>
          <a:p>
            <a:pPr algn="ctr" defTabSz="801929">
              <a:defRPr/>
            </a:pPr>
            <a:r>
              <a:rPr lang="en-AU" sz="1050" dirty="0">
                <a:solidFill>
                  <a:srgbClr val="FFFFFF"/>
                </a:solidFill>
                <a:latin typeface="Segoe UI Semilight"/>
              </a:rPr>
              <a:t>On track</a:t>
            </a:r>
          </a:p>
        </p:txBody>
      </p:sp>
      <p:sp>
        <p:nvSpPr>
          <p:cNvPr id="19" name="Flowchart: Connector 18">
            <a:extLst>
              <a:ext uri="{FF2B5EF4-FFF2-40B4-BE49-F238E27FC236}">
                <a16:creationId xmlns:a16="http://schemas.microsoft.com/office/drawing/2014/main" id="{D032E887-E6A7-449B-A9C1-7F823FA50BC1}"/>
              </a:ext>
            </a:extLst>
          </p:cNvPr>
          <p:cNvSpPr/>
          <p:nvPr/>
        </p:nvSpPr>
        <p:spPr>
          <a:xfrm>
            <a:off x="4839520" y="4549387"/>
            <a:ext cx="492103" cy="49210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rIns="31570" rtlCol="0" anchor="ctr"/>
          <a:lstStyle/>
          <a:p>
            <a:pPr algn="ctr" defTabSz="801929">
              <a:defRPr/>
            </a:pPr>
            <a:r>
              <a:rPr lang="en-AU" sz="1050" dirty="0">
                <a:solidFill>
                  <a:srgbClr val="FFFFFF"/>
                </a:solidFill>
                <a:latin typeface="Segoe UI Semilight"/>
              </a:rPr>
              <a:t>On track</a:t>
            </a:r>
          </a:p>
        </p:txBody>
      </p:sp>
      <p:sp>
        <p:nvSpPr>
          <p:cNvPr id="20" name="Flowchart: Connector 19">
            <a:extLst>
              <a:ext uri="{FF2B5EF4-FFF2-40B4-BE49-F238E27FC236}">
                <a16:creationId xmlns:a16="http://schemas.microsoft.com/office/drawing/2014/main" id="{9D831B41-ABD8-4DF8-B9B6-F2A691AE0CC4}"/>
              </a:ext>
            </a:extLst>
          </p:cNvPr>
          <p:cNvSpPr/>
          <p:nvPr/>
        </p:nvSpPr>
        <p:spPr>
          <a:xfrm>
            <a:off x="4835681" y="5121717"/>
            <a:ext cx="492103" cy="492103"/>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rIns="31570" rtlCol="0" anchor="ctr"/>
          <a:lstStyle/>
          <a:p>
            <a:pPr algn="ctr" defTabSz="801929">
              <a:defRPr/>
            </a:pPr>
            <a:r>
              <a:rPr lang="en-AU" sz="1050" dirty="0">
                <a:solidFill>
                  <a:schemeClr val="tx1"/>
                </a:solidFill>
                <a:latin typeface="Segoe UI Semilight"/>
              </a:rPr>
              <a:t>Risk 1</a:t>
            </a:r>
          </a:p>
        </p:txBody>
      </p:sp>
      <p:sp>
        <p:nvSpPr>
          <p:cNvPr id="21" name="Flowchart: Connector 20">
            <a:extLst>
              <a:ext uri="{FF2B5EF4-FFF2-40B4-BE49-F238E27FC236}">
                <a16:creationId xmlns:a16="http://schemas.microsoft.com/office/drawing/2014/main" id="{34A65835-A38A-4DC9-983C-0156F088EAA7}"/>
              </a:ext>
            </a:extLst>
          </p:cNvPr>
          <p:cNvSpPr/>
          <p:nvPr/>
        </p:nvSpPr>
        <p:spPr>
          <a:xfrm>
            <a:off x="4835680" y="5746965"/>
            <a:ext cx="492103" cy="492103"/>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rIns="31570" rtlCol="0" anchor="ctr"/>
          <a:lstStyle/>
          <a:p>
            <a:pPr algn="ctr" defTabSz="801929">
              <a:defRPr/>
            </a:pPr>
            <a:r>
              <a:rPr lang="en-AU" sz="1050" dirty="0">
                <a:solidFill>
                  <a:schemeClr val="tx1"/>
                </a:solidFill>
                <a:latin typeface="Segoe UI Semilight"/>
              </a:rPr>
              <a:t>Risk 1</a:t>
            </a:r>
          </a:p>
        </p:txBody>
      </p:sp>
      <p:graphicFrame>
        <p:nvGraphicFramePr>
          <p:cNvPr id="23" name="Table 22">
            <a:extLst>
              <a:ext uri="{FF2B5EF4-FFF2-40B4-BE49-F238E27FC236}">
                <a16:creationId xmlns:a16="http://schemas.microsoft.com/office/drawing/2014/main" id="{5F0BD7A6-4776-48B8-A97A-A3514E73CDF5}"/>
              </a:ext>
            </a:extLst>
          </p:cNvPr>
          <p:cNvGraphicFramePr>
            <a:graphicFrameLocks noGrp="1"/>
          </p:cNvGraphicFramePr>
          <p:nvPr/>
        </p:nvGraphicFramePr>
        <p:xfrm>
          <a:off x="7718152" y="322377"/>
          <a:ext cx="2818329" cy="1042731"/>
        </p:xfrm>
        <a:graphic>
          <a:graphicData uri="http://schemas.openxmlformats.org/drawingml/2006/table">
            <a:tbl>
              <a:tblPr/>
              <a:tblGrid>
                <a:gridCol w="399362">
                  <a:extLst>
                    <a:ext uri="{9D8B030D-6E8A-4147-A177-3AD203B41FA5}">
                      <a16:colId xmlns:a16="http://schemas.microsoft.com/office/drawing/2014/main" val="3752375256"/>
                    </a:ext>
                  </a:extLst>
                </a:gridCol>
                <a:gridCol w="885296">
                  <a:extLst>
                    <a:ext uri="{9D8B030D-6E8A-4147-A177-3AD203B41FA5}">
                      <a16:colId xmlns:a16="http://schemas.microsoft.com/office/drawing/2014/main" val="1888874333"/>
                    </a:ext>
                  </a:extLst>
                </a:gridCol>
                <a:gridCol w="1533671">
                  <a:extLst>
                    <a:ext uri="{9D8B030D-6E8A-4147-A177-3AD203B41FA5}">
                      <a16:colId xmlns:a16="http://schemas.microsoft.com/office/drawing/2014/main" val="489716578"/>
                    </a:ext>
                  </a:extLst>
                </a:gridCol>
              </a:tblGrid>
              <a:tr h="346570">
                <a:tc>
                  <a:txBody>
                    <a:bodyPr/>
                    <a:lstStyle/>
                    <a:p>
                      <a:pPr algn="l" fontAlgn="t"/>
                      <a:endParaRPr lang="en-AU" sz="800" b="0" i="0" u="none" strike="noStrike" dirty="0">
                        <a:solidFill>
                          <a:srgbClr val="000000"/>
                        </a:solidFill>
                        <a:effectLst/>
                        <a:latin typeface="Calibri" panose="020F0502020204030204" pitchFamily="34" charset="0"/>
                      </a:endParaRPr>
                    </a:p>
                  </a:txBody>
                  <a:tcPr marL="63141" marR="63141"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l" fontAlgn="t"/>
                      <a:r>
                        <a:rPr lang="en-AU" sz="700" b="1" i="0" u="none" strike="noStrike" dirty="0">
                          <a:solidFill>
                            <a:schemeClr val="tx1"/>
                          </a:solidFill>
                          <a:effectLst/>
                          <a:latin typeface="Calibri" panose="020F0502020204030204" pitchFamily="34" charset="0"/>
                        </a:rPr>
                        <a:t>On track</a:t>
                      </a:r>
                    </a:p>
                  </a:txBody>
                  <a:tcPr marL="63141" marR="63141"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700" b="0" i="0" u="none" strike="noStrike" dirty="0">
                          <a:solidFill>
                            <a:schemeClr val="tx1"/>
                          </a:solidFill>
                          <a:effectLst/>
                          <a:latin typeface="Calibri" panose="020F0502020204030204" pitchFamily="34" charset="0"/>
                        </a:rPr>
                        <a:t>On track for commencement date</a:t>
                      </a:r>
                    </a:p>
                  </a:txBody>
                  <a:tcPr marL="47355" marR="47355"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24576">
                <a:tc>
                  <a:txBody>
                    <a:bodyPr/>
                    <a:lstStyle/>
                    <a:p>
                      <a:pPr algn="l" fontAlgn="t"/>
                      <a:endParaRPr lang="en-AU" sz="800" b="0" i="0" u="none" strike="noStrike" dirty="0">
                        <a:solidFill>
                          <a:srgbClr val="000000"/>
                        </a:solidFill>
                        <a:effectLst/>
                        <a:latin typeface="Calibri" panose="020F0502020204030204" pitchFamily="34" charset="0"/>
                      </a:endParaRPr>
                    </a:p>
                  </a:txBody>
                  <a:tcPr marL="63141" marR="63141"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l" fontAlgn="t"/>
                      <a:r>
                        <a:rPr lang="en-AU" sz="700" b="1" i="0" u="none" strike="noStrike" dirty="0">
                          <a:solidFill>
                            <a:schemeClr val="tx1"/>
                          </a:solidFill>
                          <a:effectLst/>
                          <a:latin typeface="Calibri" panose="020F0502020204030204" pitchFamily="34" charset="0"/>
                        </a:rPr>
                        <a:t>Risk 1 – Risk to major milestones or deliveries</a:t>
                      </a:r>
                    </a:p>
                  </a:txBody>
                  <a:tcPr marL="63141" marR="63141"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700" b="0" i="0" u="none" strike="noStrike" dirty="0">
                          <a:solidFill>
                            <a:schemeClr val="tx1"/>
                          </a:solidFill>
                          <a:effectLst/>
                          <a:latin typeface="Calibri" panose="020F0502020204030204" pitchFamily="34" charset="0"/>
                        </a:rPr>
                        <a:t>Remediation or contingency activation required to ensure on track delivery for Rule Commencement</a:t>
                      </a:r>
                    </a:p>
                  </a:txBody>
                  <a:tcPr marL="47355" marR="47355"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371585">
                <a:tc>
                  <a:txBody>
                    <a:bodyPr/>
                    <a:lstStyle/>
                    <a:p>
                      <a:pPr algn="l" fontAlgn="t"/>
                      <a:endParaRPr lang="en-AU" sz="800" b="0" i="0" u="none" strike="noStrike" dirty="0">
                        <a:solidFill>
                          <a:srgbClr val="000000"/>
                        </a:solidFill>
                        <a:effectLst/>
                        <a:latin typeface="Calibri" panose="020F0502020204030204" pitchFamily="34" charset="0"/>
                      </a:endParaRPr>
                    </a:p>
                  </a:txBody>
                  <a:tcPr marL="63141" marR="63141"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l" fontAlgn="t"/>
                      <a:r>
                        <a:rPr lang="en-AU" sz="700" b="1" i="0" u="none" strike="noStrike" dirty="0">
                          <a:solidFill>
                            <a:schemeClr val="tx1"/>
                          </a:solidFill>
                          <a:effectLst/>
                          <a:latin typeface="Calibri" panose="020F0502020204030204" pitchFamily="34" charset="0"/>
                        </a:rPr>
                        <a:t>Risk 2 – Risk to rule commencement</a:t>
                      </a:r>
                    </a:p>
                  </a:txBody>
                  <a:tcPr marL="63141" marR="63141"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700" b="0" i="0" u="none" strike="noStrike" dirty="0">
                          <a:solidFill>
                            <a:schemeClr val="tx1"/>
                          </a:solidFill>
                          <a:effectLst/>
                          <a:latin typeface="Calibri" panose="020F0502020204030204" pitchFamily="34" charset="0"/>
                        </a:rPr>
                        <a:t>Cannot be addressed with available contingencies to be on track for commencement date</a:t>
                      </a:r>
                    </a:p>
                  </a:txBody>
                  <a:tcPr marL="47355" marR="47355"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grpSp>
        <p:nvGrpSpPr>
          <p:cNvPr id="24" name="Group 23">
            <a:extLst>
              <a:ext uri="{FF2B5EF4-FFF2-40B4-BE49-F238E27FC236}">
                <a16:creationId xmlns:a16="http://schemas.microsoft.com/office/drawing/2014/main" id="{5C1C0B8F-F3EB-4CB8-A3B9-7611AE648270}"/>
              </a:ext>
            </a:extLst>
          </p:cNvPr>
          <p:cNvGrpSpPr/>
          <p:nvPr/>
        </p:nvGrpSpPr>
        <p:grpSpPr>
          <a:xfrm>
            <a:off x="7774913" y="342549"/>
            <a:ext cx="315703" cy="1004915"/>
            <a:chOff x="3944236" y="5494678"/>
            <a:chExt cx="360000" cy="1145916"/>
          </a:xfrm>
        </p:grpSpPr>
        <p:sp>
          <p:nvSpPr>
            <p:cNvPr id="25" name="Flowchart: Connector 24">
              <a:extLst>
                <a:ext uri="{FF2B5EF4-FFF2-40B4-BE49-F238E27FC236}">
                  <a16:creationId xmlns:a16="http://schemas.microsoft.com/office/drawing/2014/main" id="{805F1BA4-CF4E-4C1F-901C-CA09E5AE2D84}"/>
                </a:ext>
              </a:extLst>
            </p:cNvPr>
            <p:cNvSpPr/>
            <p:nvPr/>
          </p:nvSpPr>
          <p:spPr>
            <a:xfrm>
              <a:off x="3944236" y="5494678"/>
              <a:ext cx="360000" cy="360000"/>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1570" rIns="0" bIns="31570" rtlCol="0" anchor="ctr"/>
            <a:lstStyle/>
            <a:p>
              <a:pPr algn="ctr" defTabSz="801929">
                <a:defRPr/>
              </a:pPr>
              <a:r>
                <a:rPr lang="en-AU" sz="614" dirty="0">
                  <a:solidFill>
                    <a:srgbClr val="FFFFFF"/>
                  </a:solidFill>
                  <a:latin typeface="Segoe UI Semilight"/>
                </a:rPr>
                <a:t>On track   </a:t>
              </a:r>
            </a:p>
          </p:txBody>
        </p:sp>
        <p:sp>
          <p:nvSpPr>
            <p:cNvPr id="26" name="Flowchart: Connector 25">
              <a:extLst>
                <a:ext uri="{FF2B5EF4-FFF2-40B4-BE49-F238E27FC236}">
                  <a16:creationId xmlns:a16="http://schemas.microsoft.com/office/drawing/2014/main" id="{133180B2-7483-41E4-988F-A9BD29D8E7E0}"/>
                </a:ext>
              </a:extLst>
            </p:cNvPr>
            <p:cNvSpPr/>
            <p:nvPr/>
          </p:nvSpPr>
          <p:spPr>
            <a:xfrm>
              <a:off x="3944236" y="5886140"/>
              <a:ext cx="360000" cy="360000"/>
            </a:xfrm>
            <a:prstGeom prst="flowChartConnector">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tIns="31570" rIns="31570" bIns="31570" rtlCol="0" anchor="ctr"/>
            <a:lstStyle/>
            <a:p>
              <a:pPr algn="ctr" defTabSz="801929">
                <a:defRPr/>
              </a:pPr>
              <a:r>
                <a:rPr lang="en-AU" sz="614" dirty="0">
                  <a:solidFill>
                    <a:srgbClr val="FFFFFF"/>
                  </a:solidFill>
                  <a:latin typeface="Segoe UI Semilight"/>
                </a:rPr>
                <a:t>Risk 1          </a:t>
              </a:r>
            </a:p>
          </p:txBody>
        </p:sp>
        <p:sp>
          <p:nvSpPr>
            <p:cNvPr id="27" name="Flowchart: Connector 26">
              <a:extLst>
                <a:ext uri="{FF2B5EF4-FFF2-40B4-BE49-F238E27FC236}">
                  <a16:creationId xmlns:a16="http://schemas.microsoft.com/office/drawing/2014/main" id="{D6260E60-5DE1-4428-A651-7D4E291422C1}"/>
                </a:ext>
              </a:extLst>
            </p:cNvPr>
            <p:cNvSpPr/>
            <p:nvPr/>
          </p:nvSpPr>
          <p:spPr>
            <a:xfrm>
              <a:off x="3944236" y="6280594"/>
              <a:ext cx="360000" cy="360000"/>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tIns="31570" rIns="31570" bIns="31570" rtlCol="0" anchor="ctr"/>
            <a:lstStyle/>
            <a:p>
              <a:pPr algn="ctr" defTabSz="801929">
                <a:defRPr/>
              </a:pPr>
              <a:r>
                <a:rPr lang="en-AU" sz="614" dirty="0">
                  <a:solidFill>
                    <a:srgbClr val="FFFFFF"/>
                  </a:solidFill>
                  <a:latin typeface="Segoe UI Semilight"/>
                </a:rPr>
                <a:t>Risk 2        </a:t>
              </a:r>
            </a:p>
          </p:txBody>
        </p:sp>
      </p:grpSp>
      <p:sp>
        <p:nvSpPr>
          <p:cNvPr id="29" name="TextBox 28">
            <a:extLst>
              <a:ext uri="{FF2B5EF4-FFF2-40B4-BE49-F238E27FC236}">
                <a16:creationId xmlns:a16="http://schemas.microsoft.com/office/drawing/2014/main" id="{4BA27F56-70EE-4B86-830E-459CDFC76B5F}"/>
              </a:ext>
            </a:extLst>
          </p:cNvPr>
          <p:cNvSpPr txBox="1"/>
          <p:nvPr/>
        </p:nvSpPr>
        <p:spPr>
          <a:xfrm>
            <a:off x="399049" y="7023514"/>
            <a:ext cx="1605801" cy="269934"/>
          </a:xfrm>
          <a:prstGeom prst="rect">
            <a:avLst/>
          </a:prstGeom>
          <a:noFill/>
        </p:spPr>
        <p:txBody>
          <a:bodyPr wrap="none" lIns="80189" tIns="40094" rIns="80189" bIns="40094" rtlCol="0" anchor="t">
            <a:spAutoFit/>
          </a:bodyPr>
          <a:lstStyle/>
          <a:p>
            <a:r>
              <a:rPr lang="en-AU" sz="1228" dirty="0"/>
              <a:t>*** As At 22 Feb 2021</a:t>
            </a:r>
          </a:p>
        </p:txBody>
      </p:sp>
      <p:sp>
        <p:nvSpPr>
          <p:cNvPr id="30" name="Flowchart: Connector 29">
            <a:extLst>
              <a:ext uri="{FF2B5EF4-FFF2-40B4-BE49-F238E27FC236}">
                <a16:creationId xmlns:a16="http://schemas.microsoft.com/office/drawing/2014/main" id="{3CD9DE91-80B0-4E15-AE86-674A56B6349F}"/>
              </a:ext>
            </a:extLst>
          </p:cNvPr>
          <p:cNvSpPr/>
          <p:nvPr/>
        </p:nvSpPr>
        <p:spPr>
          <a:xfrm>
            <a:off x="4839520" y="6437993"/>
            <a:ext cx="492103" cy="49210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31570" rIns="31570" rtlCol="0" anchor="ctr"/>
          <a:lstStyle/>
          <a:p>
            <a:pPr algn="ctr" defTabSz="801929">
              <a:defRPr/>
            </a:pPr>
            <a:r>
              <a:rPr lang="en-AU" sz="1050" dirty="0">
                <a:solidFill>
                  <a:srgbClr val="FFFFFF"/>
                </a:solidFill>
                <a:latin typeface="Segoe UI Semilight"/>
              </a:rPr>
              <a:t>On track</a:t>
            </a:r>
          </a:p>
        </p:txBody>
      </p:sp>
    </p:spTree>
    <p:extLst>
      <p:ext uri="{BB962C8B-B14F-4D97-AF65-F5344CB8AC3E}">
        <p14:creationId xmlns:p14="http://schemas.microsoft.com/office/powerpoint/2010/main" val="3788310290"/>
      </p:ext>
    </p:extLst>
  </p:cSld>
  <p:clrMapOvr>
    <a:masterClrMapping/>
  </p:clrMapOvr>
</p:sld>
</file>

<file path=ppt/theme/theme1.xml><?xml version="1.0" encoding="utf-8"?>
<a:theme xmlns:a="http://schemas.openxmlformats.org/drawingml/2006/main" name="AEMO 2018 A4 landscap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O 2018 A4 landscape" id="{22A54129-71AA-4D41-B9F4-2AC7F2F42010}" vid="{06A90869-5A30-4725-8A1A-F8FF7B8EB7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4" ma:contentTypeDescription="Create a new document." ma:contentTypeScope="" ma:versionID="e69100847e6549220f3374bec3110ff6">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548aab25d8444a675ce2ffc2b062e7fb"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ate xmlns="99eba8f5-7fec-4c00-afe1-f2f2944c28a7" xsi:nil="true"/>
    <Comment xmlns="99eba8f5-7fec-4c00-afe1-f2f2944c28a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AD69B5-C647-4783-B064-D6D9B47B9D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eba8f5-7fec-4c00-afe1-f2f2944c28a7"/>
    <ds:schemaRef ds:uri="ff08f022-2cdc-49e5-914c-f7e666dad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8FDC2A-7B43-4B2F-889D-ACA4642F1F9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ff08f022-2cdc-49e5-914c-f7e666dadb4c"/>
    <ds:schemaRef ds:uri="99eba8f5-7fec-4c00-afe1-f2f2944c28a7"/>
    <ds:schemaRef ds:uri="http://www.w3.org/XML/1998/namespace"/>
  </ds:schemaRefs>
</ds:datastoreItem>
</file>

<file path=customXml/itemProps3.xml><?xml version="1.0" encoding="utf-8"?>
<ds:datastoreItem xmlns:ds="http://schemas.openxmlformats.org/officeDocument/2006/customXml" ds:itemID="{EE403FD8-9B32-4D52-AE9D-8F35D29AF3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4508</Words>
  <Application>Microsoft Office PowerPoint</Application>
  <PresentationFormat>Custom</PresentationFormat>
  <Paragraphs>748</Paragraphs>
  <Slides>39</Slides>
  <Notes>4</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AEMO 2018 A4 landscape</vt:lpstr>
      <vt:lpstr>5MS/GS Transition Focus Group #13: </vt:lpstr>
      <vt:lpstr>AEMO Competition Law  Meeting Protocol</vt:lpstr>
      <vt:lpstr>Attendees (1/2)</vt:lpstr>
      <vt:lpstr>Attendees (2/2)</vt:lpstr>
      <vt:lpstr>Agenda **Please disconnect from your workplace VPN for the WebEx call**</vt:lpstr>
      <vt:lpstr>Consolidated meeting actions </vt:lpstr>
      <vt:lpstr>Readiness report summary</vt:lpstr>
      <vt:lpstr>5MS Rule Commencement – Round 6- Draft</vt:lpstr>
      <vt:lpstr>Part A 5MS Essential Capability - Draft</vt:lpstr>
      <vt:lpstr>Part B – Other Industry Capabilities - Draft </vt:lpstr>
      <vt:lpstr>Readiness report summary</vt:lpstr>
      <vt:lpstr>Notes (1/8)</vt:lpstr>
      <vt:lpstr>Rollout plans overview </vt:lpstr>
      <vt:lpstr>Roll-out plans overview</vt:lpstr>
      <vt:lpstr>Provided Plans’ Summary</vt:lpstr>
      <vt:lpstr>MC/MP Metering rollout plans Tranche 1 meters</vt:lpstr>
      <vt:lpstr>MDP 5min Metering Data Delivery rollout plans Tranche 2 meters</vt:lpstr>
      <vt:lpstr>MDP Net to Register Datastream Conversion plans Tranche 1 and 2 meters</vt:lpstr>
      <vt:lpstr>LNSP NCONUML and Cross Boundary  NMI Creation Plans</vt:lpstr>
      <vt:lpstr>Notes (2/8)</vt:lpstr>
      <vt:lpstr>Notes (3/8)</vt:lpstr>
      <vt:lpstr>RTC transition approach</vt:lpstr>
      <vt:lpstr>RTC Draft Transition Approach</vt:lpstr>
      <vt:lpstr>Notes (4/8)</vt:lpstr>
      <vt:lpstr>Upcoming MTP Activities</vt:lpstr>
      <vt:lpstr>Upcoming v1.7 MTP Activities</vt:lpstr>
      <vt:lpstr>Upcoming v1.7 MTP Activities</vt:lpstr>
      <vt:lpstr>Notes (5/8)</vt:lpstr>
      <vt:lpstr>MSDR Data Transition WG Update</vt:lpstr>
      <vt:lpstr>MSDR Data Transition WG Update</vt:lpstr>
      <vt:lpstr>Notes (6/8)</vt:lpstr>
      <vt:lpstr>GLOPOOL Planning</vt:lpstr>
      <vt:lpstr>GLOPOOL Update</vt:lpstr>
      <vt:lpstr>Notes (7/8)</vt:lpstr>
      <vt:lpstr>Next steps and general business</vt:lpstr>
      <vt:lpstr>Next steps &amp; general business</vt:lpstr>
      <vt:lpstr>Notes (8/8)</vt:lpstr>
      <vt:lpstr>Thank you for your attendance and participation!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5MS/GS Transition Focus Group #9:</dc:title>
  <dc:creator/>
  <cp:lastModifiedBy/>
  <cp:revision>537</cp:revision>
  <dcterms:created xsi:type="dcterms:W3CDTF">2020-07-22T00:49:48Z</dcterms:created>
  <dcterms:modified xsi:type="dcterms:W3CDTF">2021-03-26T05:50:27Z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EMODocumentType">
    <vt:lpwstr>1;#Operational Record|859762f2-4462-42eb-9744-c955c7e2c540</vt:lpwstr>
  </property>
  <property fmtid="{D5CDD505-2E9C-101B-9397-08002B2CF9AE}" pid="3" name="ContentTypeId">
    <vt:lpwstr>0x010100A0E2964DDED0EC4A8D459028649F1056</vt:lpwstr>
  </property>
  <property fmtid="{D5CDD505-2E9C-101B-9397-08002B2CF9AE}" pid="4" name="AEMOKeywords">
    <vt:lpwstr/>
  </property>
  <property fmtid="{D5CDD505-2E9C-101B-9397-08002B2CF9AE}" pid="5" name="_dlc_DocIdItemGuid">
    <vt:lpwstr>e32b781f-3140-40ab-a4cf-ae3cf7be3eb2</vt:lpwstr>
  </property>
</Properties>
</file>