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49"/>
  </p:notesMasterIdLst>
  <p:sldIdLst>
    <p:sldId id="256" r:id="rId6"/>
    <p:sldId id="280" r:id="rId7"/>
    <p:sldId id="281" r:id="rId8"/>
    <p:sldId id="349" r:id="rId9"/>
    <p:sldId id="350" r:id="rId10"/>
    <p:sldId id="351" r:id="rId11"/>
    <p:sldId id="352" r:id="rId12"/>
    <p:sldId id="353" r:id="rId13"/>
    <p:sldId id="354" r:id="rId14"/>
    <p:sldId id="355" r:id="rId15"/>
    <p:sldId id="356" r:id="rId16"/>
    <p:sldId id="388" r:id="rId17"/>
    <p:sldId id="283" r:id="rId18"/>
    <p:sldId id="376" r:id="rId19"/>
    <p:sldId id="259" r:id="rId20"/>
    <p:sldId id="378" r:id="rId21"/>
    <p:sldId id="377" r:id="rId22"/>
    <p:sldId id="320" r:id="rId23"/>
    <p:sldId id="285" r:id="rId24"/>
    <p:sldId id="299" r:id="rId25"/>
    <p:sldId id="300" r:id="rId26"/>
    <p:sldId id="301" r:id="rId27"/>
    <p:sldId id="380" r:id="rId28"/>
    <p:sldId id="287" r:id="rId29"/>
    <p:sldId id="381" r:id="rId30"/>
    <p:sldId id="302" r:id="rId31"/>
    <p:sldId id="289" r:id="rId32"/>
    <p:sldId id="387" r:id="rId33"/>
    <p:sldId id="308" r:id="rId34"/>
    <p:sldId id="307" r:id="rId35"/>
    <p:sldId id="306" r:id="rId36"/>
    <p:sldId id="291" r:id="rId37"/>
    <p:sldId id="292" r:id="rId38"/>
    <p:sldId id="386" r:id="rId39"/>
    <p:sldId id="443" r:id="rId40"/>
    <p:sldId id="293" r:id="rId41"/>
    <p:sldId id="382" r:id="rId42"/>
    <p:sldId id="383" r:id="rId43"/>
    <p:sldId id="384" r:id="rId44"/>
    <p:sldId id="385" r:id="rId45"/>
    <p:sldId id="296" r:id="rId46"/>
    <p:sldId id="297" r:id="rId47"/>
    <p:sldId id="298" r:id="rId48"/>
  </p:sldIdLst>
  <p:sldSz cx="10691813" cy="7559675"/>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99" autoAdjust="0"/>
    <p:restoredTop sz="94660"/>
  </p:normalViewPr>
  <p:slideViewPr>
    <p:cSldViewPr snapToGrid="0">
      <p:cViewPr varScale="1">
        <p:scale>
          <a:sx n="105" d="100"/>
          <a:sy n="105" d="100"/>
        </p:scale>
        <p:origin x="132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8" Type="http://schemas.openxmlformats.org/officeDocument/2006/relationships/slide" Target="slides/slide3.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90FBB9-22E2-4A38-A741-16A4E61FD6EC}" type="datetimeFigureOut">
              <a:rPr lang="en-AU" smtClean="0"/>
              <a:t>21/11/2018</a:t>
            </a:fld>
            <a:endParaRPr lang="en-AU"/>
          </a:p>
        </p:txBody>
      </p:sp>
      <p:sp>
        <p:nvSpPr>
          <p:cNvPr id="4" name="Slide Image Placeholder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9E8E16-12D0-4DBD-9A9A-B44BC2B2470C}" type="slidenum">
              <a:rPr lang="en-AU" smtClean="0"/>
              <a:t>‹#›</a:t>
            </a:fld>
            <a:endParaRPr lang="en-AU"/>
          </a:p>
        </p:txBody>
      </p:sp>
    </p:spTree>
    <p:extLst>
      <p:ext uri="{BB962C8B-B14F-4D97-AF65-F5344CB8AC3E}">
        <p14:creationId xmlns:p14="http://schemas.microsoft.com/office/powerpoint/2010/main" val="3115739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05A90067-2361-4840-83F8-CBD421F060F8}"/>
              </a:ext>
            </a:extLst>
          </p:cNvPr>
          <p:cNvGrpSpPr/>
          <p:nvPr/>
        </p:nvGrpSpPr>
        <p:grpSpPr>
          <a:xfrm>
            <a:off x="-2522553" y="5191458"/>
            <a:ext cx="13381761" cy="3156233"/>
            <a:chOff x="-2935513" y="4064389"/>
            <a:chExt cx="15659100" cy="3693368"/>
          </a:xfrm>
        </p:grpSpPr>
        <p:sp>
          <p:nvSpPr>
            <p:cNvPr id="14" name="Freeform 15">
              <a:extLst>
                <a:ext uri="{FF2B5EF4-FFF2-40B4-BE49-F238E27FC236}">
                  <a16:creationId xmlns:a16="http://schemas.microsoft.com/office/drawing/2014/main" id="{DEBCA1C5-5795-4F26-B880-05CD7CA9A5B0}"/>
                </a:ext>
              </a:extLst>
            </p:cNvPr>
            <p:cNvSpPr>
              <a:spLocks/>
            </p:cNvSpPr>
            <p:nvPr/>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15" name="Freeform 16">
              <a:extLst>
                <a:ext uri="{FF2B5EF4-FFF2-40B4-BE49-F238E27FC236}">
                  <a16:creationId xmlns:a16="http://schemas.microsoft.com/office/drawing/2014/main" id="{F253B752-9D1D-46A8-B0EA-628BFC103A70}"/>
                </a:ext>
              </a:extLst>
            </p:cNvPr>
            <p:cNvSpPr>
              <a:spLocks/>
            </p:cNvSpPr>
            <p:nvPr/>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grpSp>
      <p:sp>
        <p:nvSpPr>
          <p:cNvPr id="10" name="Freeform: Shape 9">
            <a:extLst>
              <a:ext uri="{FF2B5EF4-FFF2-40B4-BE49-F238E27FC236}">
                <a16:creationId xmlns:a16="http://schemas.microsoft.com/office/drawing/2014/main" id="{7B9E9ED6-D0E9-4818-A55E-FEFC2F0CD672}"/>
              </a:ext>
            </a:extLst>
          </p:cNvPr>
          <p:cNvSpPr/>
          <p:nvPr/>
        </p:nvSpPr>
        <p:spPr>
          <a:xfrm>
            <a:off x="0" y="0"/>
            <a:ext cx="10691813" cy="7559675"/>
          </a:xfrm>
          <a:custGeom>
            <a:avLst/>
            <a:gdLst>
              <a:gd name="connsiteX0" fmla="*/ 263525 w 12192000"/>
              <a:gd name="connsiteY0" fmla="*/ 260350 h 6858000"/>
              <a:gd name="connsiteX1" fmla="*/ 263525 w 12192000"/>
              <a:gd name="connsiteY1" fmla="*/ 6597650 h 6858000"/>
              <a:gd name="connsiteX2" fmla="*/ 11928475 w 12192000"/>
              <a:gd name="connsiteY2" fmla="*/ 6597650 h 6858000"/>
              <a:gd name="connsiteX3" fmla="*/ 11928475 w 12192000"/>
              <a:gd name="connsiteY3" fmla="*/ 26035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63525" y="260350"/>
                </a:moveTo>
                <a:lnTo>
                  <a:pt x="263525" y="6597650"/>
                </a:lnTo>
                <a:lnTo>
                  <a:pt x="11928475" y="6597650"/>
                </a:lnTo>
                <a:lnTo>
                  <a:pt x="11928475" y="26035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01929" rtl="0" eaLnBrk="1" fontAlgn="auto" latinLnBrk="0" hangingPunct="1">
              <a:lnSpc>
                <a:spcPct val="100000"/>
              </a:lnSpc>
              <a:spcBef>
                <a:spcPts val="0"/>
              </a:spcBef>
              <a:spcAft>
                <a:spcPts val="0"/>
              </a:spcAft>
              <a:buClrTx/>
              <a:buSzTx/>
              <a:buFontTx/>
              <a:buNone/>
              <a:tabLst/>
              <a:defRPr/>
            </a:pPr>
            <a:endParaRPr kumimoji="0" lang="en-US" sz="1579" b="0" i="0" u="none" strike="noStrike" kern="1200" cap="none" spc="0" normalizeH="0" baseline="0" noProof="0">
              <a:ln>
                <a:noFill/>
              </a:ln>
              <a:solidFill>
                <a:prstClr val="white"/>
              </a:solidFill>
              <a:effectLst/>
              <a:uLnTx/>
              <a:uFillTx/>
              <a:latin typeface="Futura Std Light"/>
              <a:ea typeface="+mn-ea"/>
              <a:cs typeface="+mn-cs"/>
              <a:sym typeface="Futura Std Light"/>
            </a:endParaRPr>
          </a:p>
        </p:txBody>
      </p:sp>
      <p:sp>
        <p:nvSpPr>
          <p:cNvPr id="2" name="Title 1">
            <a:extLst>
              <a:ext uri="{FF2B5EF4-FFF2-40B4-BE49-F238E27FC236}">
                <a16:creationId xmlns:a16="http://schemas.microsoft.com/office/drawing/2014/main" id="{AD559B4D-39E2-4A2E-8A5C-95726E785FF9}"/>
              </a:ext>
            </a:extLst>
          </p:cNvPr>
          <p:cNvSpPr>
            <a:spLocks noGrp="1"/>
          </p:cNvSpPr>
          <p:nvPr>
            <p:ph type="ctrTitle"/>
          </p:nvPr>
        </p:nvSpPr>
        <p:spPr>
          <a:xfrm>
            <a:off x="735588" y="2591322"/>
            <a:ext cx="8018860" cy="2631887"/>
          </a:xfrm>
        </p:spPr>
        <p:txBody>
          <a:bodyPr anchor="b"/>
          <a:lstStyle>
            <a:lvl1pPr algn="l">
              <a:defRPr sz="5262"/>
            </a:lvl1pPr>
          </a:lstStyle>
          <a:p>
            <a:r>
              <a:rPr lang="en-US"/>
              <a:t>Click to edit Master title style</a:t>
            </a:r>
            <a:endParaRPr lang="en-AU" dirty="0"/>
          </a:p>
        </p:txBody>
      </p:sp>
      <p:sp>
        <p:nvSpPr>
          <p:cNvPr id="3" name="Subtitle 2">
            <a:extLst>
              <a:ext uri="{FF2B5EF4-FFF2-40B4-BE49-F238E27FC236}">
                <a16:creationId xmlns:a16="http://schemas.microsoft.com/office/drawing/2014/main" id="{4F9AB51E-A732-4105-AAF9-C4C491281C8E}"/>
              </a:ext>
            </a:extLst>
          </p:cNvPr>
          <p:cNvSpPr>
            <a:spLocks noGrp="1"/>
          </p:cNvSpPr>
          <p:nvPr>
            <p:ph type="subTitle" idx="1"/>
          </p:nvPr>
        </p:nvSpPr>
        <p:spPr>
          <a:xfrm>
            <a:off x="735588" y="5400902"/>
            <a:ext cx="8018860" cy="690490"/>
          </a:xfrm>
        </p:spPr>
        <p:txBody>
          <a:bodyPr>
            <a:normAutofit/>
          </a:bodyPr>
          <a:lstStyle>
            <a:lvl1pPr marL="0" indent="0" algn="l">
              <a:buNone/>
              <a:defRPr sz="2456">
                <a:solidFill>
                  <a:schemeClr val="bg1"/>
                </a:solidFill>
              </a:defRPr>
            </a:lvl1pPr>
            <a:lvl2pPr marL="400964" indent="0" algn="ctr">
              <a:buNone/>
              <a:defRPr sz="1754"/>
            </a:lvl2pPr>
            <a:lvl3pPr marL="801929" indent="0" algn="ctr">
              <a:buNone/>
              <a:defRPr sz="1579"/>
            </a:lvl3pPr>
            <a:lvl4pPr marL="1202893" indent="0" algn="ctr">
              <a:buNone/>
              <a:defRPr sz="1403"/>
            </a:lvl4pPr>
            <a:lvl5pPr marL="1603858" indent="0" algn="ctr">
              <a:buNone/>
              <a:defRPr sz="1403"/>
            </a:lvl5pPr>
            <a:lvl6pPr marL="2004822" indent="0" algn="ctr">
              <a:buNone/>
              <a:defRPr sz="1403"/>
            </a:lvl6pPr>
            <a:lvl7pPr marL="2405786" indent="0" algn="ctr">
              <a:buNone/>
              <a:defRPr sz="1403"/>
            </a:lvl7pPr>
            <a:lvl8pPr marL="2806751" indent="0" algn="ctr">
              <a:buNone/>
              <a:defRPr sz="1403"/>
            </a:lvl8pPr>
            <a:lvl9pPr marL="3207715" indent="0" algn="ctr">
              <a:buNone/>
              <a:defRPr sz="1403"/>
            </a:lvl9pPr>
          </a:lstStyle>
          <a:p>
            <a:r>
              <a:rPr lang="en-US"/>
              <a:t>Click to edit Master subtitle style</a:t>
            </a:r>
            <a:endParaRPr lang="en-AU" dirty="0"/>
          </a:p>
        </p:txBody>
      </p:sp>
      <p:sp>
        <p:nvSpPr>
          <p:cNvPr id="6" name="Slide Number Placeholder 5">
            <a:extLst>
              <a:ext uri="{FF2B5EF4-FFF2-40B4-BE49-F238E27FC236}">
                <a16:creationId xmlns:a16="http://schemas.microsoft.com/office/drawing/2014/main" id="{5B9216FF-48D2-43CC-A7A2-6B66955AF4F4}"/>
              </a:ext>
            </a:extLst>
          </p:cNvPr>
          <p:cNvSpPr>
            <a:spLocks noGrp="1"/>
          </p:cNvSpPr>
          <p:nvPr>
            <p:ph type="sldNum" sz="quarter" idx="12"/>
          </p:nvPr>
        </p:nvSpPr>
        <p:spPr>
          <a:xfrm>
            <a:off x="9941028" y="6868355"/>
            <a:ext cx="505220" cy="402483"/>
          </a:xfrm>
        </p:spPr>
        <p:txBody>
          <a:bodyPr/>
          <a:lstStyle>
            <a:lvl1pPr>
              <a:defRPr>
                <a:solidFill>
                  <a:schemeClr val="bg1"/>
                </a:solidFill>
              </a:defRPr>
            </a:lvl1pPr>
          </a:lstStyle>
          <a:p>
            <a:fld id="{4EC81F68-4976-451A-B2E9-79BCBD2F70CC}" type="slidenum">
              <a:rPr lang="en-AU" smtClean="0"/>
              <a:pPr/>
              <a:t>‹#›</a:t>
            </a:fld>
            <a:endParaRPr lang="en-AU"/>
          </a:p>
        </p:txBody>
      </p:sp>
      <p:sp>
        <p:nvSpPr>
          <p:cNvPr id="4" name="Date Placeholder 3">
            <a:extLst>
              <a:ext uri="{FF2B5EF4-FFF2-40B4-BE49-F238E27FC236}">
                <a16:creationId xmlns:a16="http://schemas.microsoft.com/office/drawing/2014/main" id="{FCDF4901-5DA8-4CDF-9DD6-0DFA0044C2F9}"/>
              </a:ext>
            </a:extLst>
          </p:cNvPr>
          <p:cNvSpPr>
            <a:spLocks noGrp="1"/>
          </p:cNvSpPr>
          <p:nvPr>
            <p:ph type="dt" sz="half" idx="10"/>
          </p:nvPr>
        </p:nvSpPr>
        <p:spPr>
          <a:xfrm>
            <a:off x="8312197" y="6868355"/>
            <a:ext cx="1522449" cy="402483"/>
          </a:xfrm>
        </p:spPr>
        <p:txBody>
          <a:bodyPr/>
          <a:lstStyle>
            <a:lvl1pPr>
              <a:defRPr>
                <a:solidFill>
                  <a:schemeClr val="bg1"/>
                </a:solidFill>
              </a:defRPr>
            </a:lvl1pPr>
          </a:lstStyle>
          <a:p>
            <a:fld id="{DB25E40E-9DF4-47B5-BAB8-388FDD99D59B}" type="datetimeFigureOut">
              <a:rPr lang="en-AU" smtClean="0"/>
              <a:pPr/>
              <a:t>21/11/2018</a:t>
            </a:fld>
            <a:endParaRPr lang="en-AU"/>
          </a:p>
        </p:txBody>
      </p:sp>
      <p:sp>
        <p:nvSpPr>
          <p:cNvPr id="5" name="Footer Placeholder 4">
            <a:extLst>
              <a:ext uri="{FF2B5EF4-FFF2-40B4-BE49-F238E27FC236}">
                <a16:creationId xmlns:a16="http://schemas.microsoft.com/office/drawing/2014/main" id="{4A27B57D-1C5A-4936-973A-C09D58DAEA00}"/>
              </a:ext>
            </a:extLst>
          </p:cNvPr>
          <p:cNvSpPr>
            <a:spLocks noGrp="1"/>
          </p:cNvSpPr>
          <p:nvPr>
            <p:ph type="ftr" sz="quarter" idx="11"/>
          </p:nvPr>
        </p:nvSpPr>
        <p:spPr>
          <a:xfrm>
            <a:off x="3525940" y="6868355"/>
            <a:ext cx="4679868" cy="402483"/>
          </a:xfrm>
        </p:spPr>
        <p:txBody>
          <a:bodyPr/>
          <a:lstStyle>
            <a:lvl1pPr>
              <a:defRPr>
                <a:solidFill>
                  <a:schemeClr val="bg1"/>
                </a:solidFill>
              </a:defRPr>
            </a:lvl1pPr>
          </a:lstStyle>
          <a:p>
            <a:endParaRPr lang="en-AU" dirty="0"/>
          </a:p>
        </p:txBody>
      </p:sp>
      <p:pic>
        <p:nvPicPr>
          <p:cNvPr id="11" name="Picture 10">
            <a:extLst>
              <a:ext uri="{FF2B5EF4-FFF2-40B4-BE49-F238E27FC236}">
                <a16:creationId xmlns:a16="http://schemas.microsoft.com/office/drawing/2014/main" id="{5DF909FA-3722-4F31-ACE2-78B291F153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2657" y="834013"/>
            <a:ext cx="3024336" cy="996252"/>
          </a:xfrm>
          <a:prstGeom prst="rect">
            <a:avLst/>
          </a:prstGeom>
        </p:spPr>
      </p:pic>
    </p:spTree>
    <p:extLst>
      <p:ext uri="{BB962C8B-B14F-4D97-AF65-F5344CB8AC3E}">
        <p14:creationId xmlns:p14="http://schemas.microsoft.com/office/powerpoint/2010/main" val="319104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B70B14-71BF-4D10-B3DA-12193BF02EE1}"/>
              </a:ext>
            </a:extLst>
          </p:cNvPr>
          <p:cNvSpPr/>
          <p:nvPr/>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a:p>
        </p:txBody>
      </p:sp>
      <p:sp>
        <p:nvSpPr>
          <p:cNvPr id="2" name="Title 1">
            <a:extLst>
              <a:ext uri="{FF2B5EF4-FFF2-40B4-BE49-F238E27FC236}">
                <a16:creationId xmlns:a16="http://schemas.microsoft.com/office/drawing/2014/main" id="{93A023EC-89BA-427F-B659-C9BA6F7C97BD}"/>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3" name="Picture Placeholder 2">
            <a:extLst>
              <a:ext uri="{FF2B5EF4-FFF2-40B4-BE49-F238E27FC236}">
                <a16:creationId xmlns:a16="http://schemas.microsoft.com/office/drawing/2014/main" id="{6E2789DB-5346-49A4-93BC-CE824ABD6F0D}"/>
              </a:ext>
            </a:extLst>
          </p:cNvPr>
          <p:cNvSpPr>
            <a:spLocks noGrp="1"/>
          </p:cNvSpPr>
          <p:nvPr>
            <p:ph type="pic" idx="1"/>
          </p:nvPr>
        </p:nvSpPr>
        <p:spPr>
          <a:xfrm>
            <a:off x="3684793" y="503978"/>
            <a:ext cx="6774452" cy="6202505"/>
          </a:xfrm>
        </p:spPr>
        <p:txBody>
          <a:bodyPr/>
          <a:lstStyle>
            <a:lvl1pPr marL="0" indent="0">
              <a:buNone/>
              <a:defRPr sz="2806"/>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en-US"/>
              <a:t>Click icon to add picture</a:t>
            </a:r>
            <a:endParaRPr lang="en-AU" dirty="0"/>
          </a:p>
        </p:txBody>
      </p:sp>
      <p:sp>
        <p:nvSpPr>
          <p:cNvPr id="4" name="Text Placeholder 3">
            <a:extLst>
              <a:ext uri="{FF2B5EF4-FFF2-40B4-BE49-F238E27FC236}">
                <a16:creationId xmlns:a16="http://schemas.microsoft.com/office/drawing/2014/main" id="{227ED3C4-6241-480A-9C80-94FA28B6BFD3}"/>
              </a:ext>
            </a:extLst>
          </p:cNvPr>
          <p:cNvSpPr>
            <a:spLocks noGrp="1"/>
          </p:cNvSpPr>
          <p:nvPr>
            <p:ph type="body" sz="half" idx="2"/>
          </p:nvPr>
        </p:nvSpPr>
        <p:spPr>
          <a:xfrm>
            <a:off x="233620" y="3436577"/>
            <a:ext cx="2907626" cy="2035755"/>
          </a:xfrm>
        </p:spPr>
        <p:txBody>
          <a:bodyPr/>
          <a:lstStyle>
            <a:lvl1pPr marL="0" indent="0">
              <a:buNone/>
              <a:defRPr sz="2456">
                <a:solidFill>
                  <a:schemeClr val="bg1"/>
                </a:solidFill>
              </a:defRPr>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en-US"/>
              <a:t>Edit Master text styles</a:t>
            </a:r>
          </a:p>
        </p:txBody>
      </p:sp>
      <p:sp>
        <p:nvSpPr>
          <p:cNvPr id="5" name="Date Placeholder 4">
            <a:extLst>
              <a:ext uri="{FF2B5EF4-FFF2-40B4-BE49-F238E27FC236}">
                <a16:creationId xmlns:a16="http://schemas.microsoft.com/office/drawing/2014/main" id="{9A2BE93A-F35B-437B-B683-A13F8549B11A}"/>
              </a:ext>
            </a:extLst>
          </p:cNvPr>
          <p:cNvSpPr>
            <a:spLocks noGrp="1"/>
          </p:cNvSpPr>
          <p:nvPr>
            <p:ph type="dt" sz="half" idx="10"/>
          </p:nvPr>
        </p:nvSpPr>
        <p:spPr/>
        <p:txBody>
          <a:bodyPr/>
          <a:lstStyle/>
          <a:p>
            <a:fld id="{DB25E40E-9DF4-47B5-BAB8-388FDD99D59B}" type="datetimeFigureOut">
              <a:rPr lang="en-AU" smtClean="0"/>
              <a:t>21/11/2018</a:t>
            </a:fld>
            <a:endParaRPr lang="en-AU"/>
          </a:p>
        </p:txBody>
      </p:sp>
      <p:sp>
        <p:nvSpPr>
          <p:cNvPr id="6" name="Footer Placeholder 5">
            <a:extLst>
              <a:ext uri="{FF2B5EF4-FFF2-40B4-BE49-F238E27FC236}">
                <a16:creationId xmlns:a16="http://schemas.microsoft.com/office/drawing/2014/main" id="{F94D30DB-3BC0-4933-B267-A5A1205AA3B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67EDBB3-96E6-4EEA-931F-DB7B9E145130}"/>
              </a:ext>
            </a:extLst>
          </p:cNvPr>
          <p:cNvSpPr>
            <a:spLocks noGrp="1"/>
          </p:cNvSpPr>
          <p:nvPr>
            <p:ph type="sldNum" sz="quarter" idx="12"/>
          </p:nvPr>
        </p:nvSpPr>
        <p:spPr/>
        <p:txBody>
          <a:bodyPr/>
          <a:lstStyle/>
          <a:p>
            <a:fld id="{4EC81F68-4976-451A-B2E9-79BCBD2F70CC}" type="slidenum">
              <a:rPr lang="en-AU" smtClean="0"/>
              <a:t>‹#›</a:t>
            </a:fld>
            <a:endParaRPr lang="en-AU"/>
          </a:p>
        </p:txBody>
      </p:sp>
      <p:pic>
        <p:nvPicPr>
          <p:cNvPr id="9" name="Picture 8">
            <a:extLst>
              <a:ext uri="{FF2B5EF4-FFF2-40B4-BE49-F238E27FC236}">
                <a16:creationId xmlns:a16="http://schemas.microsoft.com/office/drawing/2014/main" id="{4BA7C90F-9669-4678-B9A5-7D2A32BE2D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43897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Final Slide">
    <p:bg>
      <p:bgPr>
        <a:solidFill>
          <a:schemeClr val="accent2"/>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B963A3D-4158-4862-80EF-B6397DC9CE90}"/>
              </a:ext>
            </a:extLst>
          </p:cNvPr>
          <p:cNvGrpSpPr/>
          <p:nvPr/>
        </p:nvGrpSpPr>
        <p:grpSpPr>
          <a:xfrm>
            <a:off x="-2080098" y="5309446"/>
            <a:ext cx="13381761" cy="3156233"/>
            <a:chOff x="-2935513" y="4064389"/>
            <a:chExt cx="15659100" cy="3693368"/>
          </a:xfrm>
        </p:grpSpPr>
        <p:sp>
          <p:nvSpPr>
            <p:cNvPr id="6" name="Freeform 15">
              <a:extLst>
                <a:ext uri="{FF2B5EF4-FFF2-40B4-BE49-F238E27FC236}">
                  <a16:creationId xmlns:a16="http://schemas.microsoft.com/office/drawing/2014/main" id="{847E1A0B-CD25-493E-BBD2-63F153442D8D}"/>
                </a:ext>
              </a:extLst>
            </p:cNvPr>
            <p:cNvSpPr>
              <a:spLocks/>
            </p:cNvSpPr>
            <p:nvPr/>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8" name="Freeform 16">
              <a:extLst>
                <a:ext uri="{FF2B5EF4-FFF2-40B4-BE49-F238E27FC236}">
                  <a16:creationId xmlns:a16="http://schemas.microsoft.com/office/drawing/2014/main" id="{5E2C415D-48A1-4209-A679-82D52AD61504}"/>
                </a:ext>
              </a:extLst>
            </p:cNvPr>
            <p:cNvSpPr>
              <a:spLocks/>
            </p:cNvSpPr>
            <p:nvPr/>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grpSp>
      <p:pic>
        <p:nvPicPr>
          <p:cNvPr id="11" name="Picture 10">
            <a:extLst>
              <a:ext uri="{FF2B5EF4-FFF2-40B4-BE49-F238E27FC236}">
                <a16:creationId xmlns:a16="http://schemas.microsoft.com/office/drawing/2014/main" id="{D2C647D8-C790-464F-B73C-E653BB9133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3138" y="3080572"/>
            <a:ext cx="4245537" cy="1398530"/>
          </a:xfrm>
          <a:prstGeom prst="rect">
            <a:avLst/>
          </a:prstGeom>
        </p:spPr>
      </p:pic>
    </p:spTree>
    <p:extLst>
      <p:ext uri="{BB962C8B-B14F-4D97-AF65-F5344CB8AC3E}">
        <p14:creationId xmlns:p14="http://schemas.microsoft.com/office/powerpoint/2010/main" val="535503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DB25E40E-9DF4-47B5-BAB8-388FDD99D59B}" type="datetimeFigureOut">
              <a:rPr lang="en-AU" smtClean="0"/>
              <a:t>21/11/2018</a:t>
            </a:fld>
            <a:endParaRPr lang="en-AU"/>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a:p>
        </p:txBody>
      </p:sp>
      <p:sp>
        <p:nvSpPr>
          <p:cNvPr id="9" name="Text Placeholder 8">
            <a:extLst>
              <a:ext uri="{FF2B5EF4-FFF2-40B4-BE49-F238E27FC236}">
                <a16:creationId xmlns:a16="http://schemas.microsoft.com/office/drawing/2014/main" id="{96966F1C-22DB-47A8-8E30-240A14932D3A}"/>
              </a:ext>
            </a:extLst>
          </p:cNvPr>
          <p:cNvSpPr>
            <a:spLocks noGrp="1"/>
          </p:cNvSpPr>
          <p:nvPr>
            <p:ph type="body" sz="quarter" idx="13"/>
          </p:nvPr>
        </p:nvSpPr>
        <p:spPr>
          <a:xfrm>
            <a:off x="3686400" y="503237"/>
            <a:ext cx="6775200" cy="6202800"/>
          </a:xfrm>
        </p:spPr>
        <p:txBody>
          <a:bodyPr/>
          <a:lstStyle>
            <a:lvl1pPr marL="360363" indent="-360363">
              <a:buFont typeface="+mj-lt"/>
              <a:buAutoNum type="arabicPeriod"/>
              <a:defRPr/>
            </a:lvl1pPr>
            <a:lvl2pPr marL="858165" indent="-457200">
              <a:buFont typeface="+mj-lt"/>
              <a:buAutoNum type="arabicPeriod"/>
              <a:defRPr/>
            </a:lvl2pPr>
            <a:lvl3pPr marL="1144829" indent="-342900">
              <a:buFont typeface="+mj-lt"/>
              <a:buAutoNum type="arabicPeriod"/>
              <a:defRPr/>
            </a:lvl3pPr>
            <a:lvl4pPr marL="1545793" indent="-342900">
              <a:buFont typeface="+mj-lt"/>
              <a:buAutoNum type="arabicPeriod"/>
              <a:defRPr/>
            </a:lvl4pPr>
            <a:lvl5pPr marL="1946758" indent="-342900">
              <a:buFont typeface="+mj-lt"/>
              <a:buAutoNum type="arabicPerio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pic>
        <p:nvPicPr>
          <p:cNvPr id="10" name="Picture 9">
            <a:extLst>
              <a:ext uri="{FF2B5EF4-FFF2-40B4-BE49-F238E27FC236}">
                <a16:creationId xmlns:a16="http://schemas.microsoft.com/office/drawing/2014/main" id="{35A87A14-C640-4048-95A7-4EF6E742A0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161345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DB25E40E-9DF4-47B5-BAB8-388FDD99D59B}" type="datetimeFigureOut">
              <a:rPr lang="en-AU" smtClean="0"/>
              <a:t>21/11/2018</a:t>
            </a:fld>
            <a:endParaRPr lang="en-AU"/>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10462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7475-FEE0-40F3-B487-DB82C280664C}"/>
              </a:ext>
            </a:extLst>
          </p:cNvPr>
          <p:cNvSpPr>
            <a:spLocks noGrp="1"/>
          </p:cNvSpPr>
          <p:nvPr>
            <p:ph type="title"/>
          </p:nvPr>
        </p:nvSpPr>
        <p:spPr>
          <a:xfrm>
            <a:off x="729493" y="1884670"/>
            <a:ext cx="9221689" cy="3144614"/>
          </a:xfrm>
        </p:spPr>
        <p:txBody>
          <a:bodyPr anchor="b"/>
          <a:lstStyle>
            <a:lvl1pPr>
              <a:defRPr sz="5262"/>
            </a:lvl1p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A56FD0D-B4CE-41F4-9879-E575CB28F436}"/>
              </a:ext>
            </a:extLst>
          </p:cNvPr>
          <p:cNvSpPr>
            <a:spLocks noGrp="1"/>
          </p:cNvSpPr>
          <p:nvPr>
            <p:ph type="body" idx="1"/>
          </p:nvPr>
        </p:nvSpPr>
        <p:spPr>
          <a:xfrm>
            <a:off x="729493" y="5059034"/>
            <a:ext cx="9221689" cy="1653678"/>
          </a:xfrm>
        </p:spPr>
        <p:txBody>
          <a:bodyPr/>
          <a:lstStyle>
            <a:lvl1pPr marL="0" indent="0">
              <a:buNone/>
              <a:defRPr sz="2105">
                <a:solidFill>
                  <a:schemeClr val="bg1"/>
                </a:solidFill>
              </a:defRPr>
            </a:lvl1pPr>
            <a:lvl2pPr marL="400964" indent="0">
              <a:buNone/>
              <a:defRPr sz="1754">
                <a:solidFill>
                  <a:schemeClr val="tx1">
                    <a:tint val="75000"/>
                  </a:schemeClr>
                </a:solidFill>
              </a:defRPr>
            </a:lvl2pPr>
            <a:lvl3pPr marL="801929" indent="0">
              <a:buNone/>
              <a:defRPr sz="1579">
                <a:solidFill>
                  <a:schemeClr val="tx1">
                    <a:tint val="75000"/>
                  </a:schemeClr>
                </a:solidFill>
              </a:defRPr>
            </a:lvl3pPr>
            <a:lvl4pPr marL="1202893" indent="0">
              <a:buNone/>
              <a:defRPr sz="1403">
                <a:solidFill>
                  <a:schemeClr val="tx1">
                    <a:tint val="75000"/>
                  </a:schemeClr>
                </a:solidFill>
              </a:defRPr>
            </a:lvl4pPr>
            <a:lvl5pPr marL="1603858" indent="0">
              <a:buNone/>
              <a:defRPr sz="1403">
                <a:solidFill>
                  <a:schemeClr val="tx1">
                    <a:tint val="75000"/>
                  </a:schemeClr>
                </a:solidFill>
              </a:defRPr>
            </a:lvl5pPr>
            <a:lvl6pPr marL="2004822" indent="0">
              <a:buNone/>
              <a:defRPr sz="1403">
                <a:solidFill>
                  <a:schemeClr val="tx1">
                    <a:tint val="75000"/>
                  </a:schemeClr>
                </a:solidFill>
              </a:defRPr>
            </a:lvl6pPr>
            <a:lvl7pPr marL="2405786" indent="0">
              <a:buNone/>
              <a:defRPr sz="1403">
                <a:solidFill>
                  <a:schemeClr val="tx1">
                    <a:tint val="75000"/>
                  </a:schemeClr>
                </a:solidFill>
              </a:defRPr>
            </a:lvl7pPr>
            <a:lvl8pPr marL="2806751" indent="0">
              <a:buNone/>
              <a:defRPr sz="1403">
                <a:solidFill>
                  <a:schemeClr val="tx1">
                    <a:tint val="75000"/>
                  </a:schemeClr>
                </a:solidFill>
              </a:defRPr>
            </a:lvl8pPr>
            <a:lvl9pPr marL="3207715" indent="0">
              <a:buNone/>
              <a:defRPr sz="1403">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3BDB86D-BED8-4F4E-A228-4A9502398278}"/>
              </a:ext>
            </a:extLst>
          </p:cNvPr>
          <p:cNvSpPr>
            <a:spLocks noGrp="1"/>
          </p:cNvSpPr>
          <p:nvPr>
            <p:ph type="dt" sz="half" idx="10"/>
          </p:nvPr>
        </p:nvSpPr>
        <p:spPr/>
        <p:txBody>
          <a:bodyPr/>
          <a:lstStyle>
            <a:lvl1pPr>
              <a:defRPr>
                <a:solidFill>
                  <a:schemeClr val="bg1"/>
                </a:solidFill>
              </a:defRPr>
            </a:lvl1pPr>
          </a:lstStyle>
          <a:p>
            <a:fld id="{DB25E40E-9DF4-47B5-BAB8-388FDD99D59B}" type="datetimeFigureOut">
              <a:rPr lang="en-AU" smtClean="0"/>
              <a:pPr/>
              <a:t>21/11/2018</a:t>
            </a:fld>
            <a:endParaRPr lang="en-AU"/>
          </a:p>
        </p:txBody>
      </p:sp>
      <p:sp>
        <p:nvSpPr>
          <p:cNvPr id="5" name="Footer Placeholder 4">
            <a:extLst>
              <a:ext uri="{FF2B5EF4-FFF2-40B4-BE49-F238E27FC236}">
                <a16:creationId xmlns:a16="http://schemas.microsoft.com/office/drawing/2014/main" id="{8C4C2DBD-604C-465E-B9D8-B4B22647CF29}"/>
              </a:ext>
            </a:extLst>
          </p:cNvPr>
          <p:cNvSpPr>
            <a:spLocks noGrp="1"/>
          </p:cNvSpPr>
          <p:nvPr>
            <p:ph type="ftr" sz="quarter" idx="11"/>
          </p:nvPr>
        </p:nvSpPr>
        <p:spPr/>
        <p:txBody>
          <a:bodyPr/>
          <a:lstStyle>
            <a:lvl1pPr>
              <a:defRPr>
                <a:solidFill>
                  <a:schemeClr val="bg1"/>
                </a:solidFill>
              </a:defRPr>
            </a:lvl1pPr>
          </a:lstStyle>
          <a:p>
            <a:endParaRPr lang="en-AU"/>
          </a:p>
        </p:txBody>
      </p:sp>
      <p:sp>
        <p:nvSpPr>
          <p:cNvPr id="6" name="Slide Number Placeholder 5">
            <a:extLst>
              <a:ext uri="{FF2B5EF4-FFF2-40B4-BE49-F238E27FC236}">
                <a16:creationId xmlns:a16="http://schemas.microsoft.com/office/drawing/2014/main" id="{DFD5CE2D-E898-480E-8C7D-50D7E3781CA3}"/>
              </a:ext>
            </a:extLst>
          </p:cNvPr>
          <p:cNvSpPr>
            <a:spLocks noGrp="1"/>
          </p:cNvSpPr>
          <p:nvPr>
            <p:ph type="sldNum" sz="quarter" idx="12"/>
          </p:nvPr>
        </p:nvSpPr>
        <p:spPr/>
        <p:txBody>
          <a:bodyPr/>
          <a:lstStyle>
            <a:lvl1pPr>
              <a:defRPr>
                <a:solidFill>
                  <a:schemeClr val="bg1"/>
                </a:solidFill>
              </a:defRPr>
            </a:lvl1pPr>
          </a:lstStyle>
          <a:p>
            <a:fld id="{4EC81F68-4976-451A-B2E9-79BCBD2F70CC}" type="slidenum">
              <a:rPr lang="en-AU" smtClean="0"/>
              <a:pPr/>
              <a:t>‹#›</a:t>
            </a:fld>
            <a:endParaRPr lang="en-AU"/>
          </a:p>
        </p:txBody>
      </p:sp>
      <p:pic>
        <p:nvPicPr>
          <p:cNvPr id="7" name="Picture 6">
            <a:extLst>
              <a:ext uri="{FF2B5EF4-FFF2-40B4-BE49-F238E27FC236}">
                <a16:creationId xmlns:a16="http://schemas.microsoft.com/office/drawing/2014/main" id="{EE399150-2915-4920-A24D-8FAED5E18E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25709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75BD-C264-4D14-9F9C-5E355E6152C5}"/>
              </a:ext>
            </a:extLst>
          </p:cNvPr>
          <p:cNvSpPr>
            <a:spLocks noGrp="1"/>
          </p:cNvSpPr>
          <p:nvPr>
            <p:ph type="title"/>
          </p:nvPr>
        </p:nvSpPr>
        <p:spPr/>
        <p:txBody>
          <a:body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C050E30A-9FDC-436A-82DC-AF6B205EB45E}"/>
              </a:ext>
            </a:extLst>
          </p:cNvPr>
          <p:cNvSpPr>
            <a:spLocks noGrp="1"/>
          </p:cNvSpPr>
          <p:nvPr>
            <p:ph sz="half" idx="1"/>
          </p:nvPr>
        </p:nvSpPr>
        <p:spPr>
          <a:xfrm>
            <a:off x="206547" y="2012414"/>
            <a:ext cx="5048093"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Content Placeholder 3">
            <a:extLst>
              <a:ext uri="{FF2B5EF4-FFF2-40B4-BE49-F238E27FC236}">
                <a16:creationId xmlns:a16="http://schemas.microsoft.com/office/drawing/2014/main" id="{66E30723-81C3-4A18-9021-A93A3C56F363}"/>
              </a:ext>
            </a:extLst>
          </p:cNvPr>
          <p:cNvSpPr>
            <a:spLocks noGrp="1"/>
          </p:cNvSpPr>
          <p:nvPr>
            <p:ph sz="half" idx="2"/>
          </p:nvPr>
        </p:nvSpPr>
        <p:spPr>
          <a:xfrm>
            <a:off x="5412730" y="2012414"/>
            <a:ext cx="5049240"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5" name="Date Placeholder 4">
            <a:extLst>
              <a:ext uri="{FF2B5EF4-FFF2-40B4-BE49-F238E27FC236}">
                <a16:creationId xmlns:a16="http://schemas.microsoft.com/office/drawing/2014/main" id="{CC43672F-28FD-447E-B5A2-6040CEC9D790}"/>
              </a:ext>
            </a:extLst>
          </p:cNvPr>
          <p:cNvSpPr>
            <a:spLocks noGrp="1"/>
          </p:cNvSpPr>
          <p:nvPr>
            <p:ph type="dt" sz="half" idx="10"/>
          </p:nvPr>
        </p:nvSpPr>
        <p:spPr/>
        <p:txBody>
          <a:bodyPr/>
          <a:lstStyle/>
          <a:p>
            <a:fld id="{DB25E40E-9DF4-47B5-BAB8-388FDD99D59B}" type="datetimeFigureOut">
              <a:rPr lang="en-AU" smtClean="0"/>
              <a:t>21/11/2018</a:t>
            </a:fld>
            <a:endParaRPr lang="en-AU"/>
          </a:p>
        </p:txBody>
      </p:sp>
      <p:sp>
        <p:nvSpPr>
          <p:cNvPr id="6" name="Footer Placeholder 5">
            <a:extLst>
              <a:ext uri="{FF2B5EF4-FFF2-40B4-BE49-F238E27FC236}">
                <a16:creationId xmlns:a16="http://schemas.microsoft.com/office/drawing/2014/main" id="{69EE0952-34FB-4217-8FBC-774BE000F6F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1122B44-2702-4DE0-8F4B-297ACA78CA11}"/>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25543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46C0-76B2-4261-BBDE-BA8E98953FAE}"/>
              </a:ext>
            </a:extLst>
          </p:cNvPr>
          <p:cNvSpPr>
            <a:spLocks noGrp="1"/>
          </p:cNvSpPr>
          <p:nvPr>
            <p:ph type="title"/>
          </p:nvPr>
        </p:nvSpPr>
        <p:spPr>
          <a:xfrm>
            <a:off x="205207" y="150797"/>
            <a:ext cx="7895736" cy="1309550"/>
          </a:xfrm>
        </p:spPr>
        <p:txBody>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526F9673-06A6-4883-87B9-AEFCC485B9D1}"/>
              </a:ext>
            </a:extLst>
          </p:cNvPr>
          <p:cNvSpPr>
            <a:spLocks noGrp="1"/>
          </p:cNvSpPr>
          <p:nvPr>
            <p:ph type="body" idx="1"/>
          </p:nvPr>
        </p:nvSpPr>
        <p:spPr>
          <a:xfrm>
            <a:off x="205208" y="1853171"/>
            <a:ext cx="5054385"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en-US"/>
              <a:t>Edit Master text styles</a:t>
            </a:r>
          </a:p>
        </p:txBody>
      </p:sp>
      <p:sp>
        <p:nvSpPr>
          <p:cNvPr id="4" name="Content Placeholder 3">
            <a:extLst>
              <a:ext uri="{FF2B5EF4-FFF2-40B4-BE49-F238E27FC236}">
                <a16:creationId xmlns:a16="http://schemas.microsoft.com/office/drawing/2014/main" id="{25ECD162-0697-49BE-8899-05FCFB71539C}"/>
              </a:ext>
            </a:extLst>
          </p:cNvPr>
          <p:cNvSpPr>
            <a:spLocks noGrp="1"/>
          </p:cNvSpPr>
          <p:nvPr>
            <p:ph sz="half" idx="2"/>
          </p:nvPr>
        </p:nvSpPr>
        <p:spPr>
          <a:xfrm>
            <a:off x="205208" y="2761381"/>
            <a:ext cx="5054385"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9E6007-785B-41D0-B932-2B4BFF073755}"/>
              </a:ext>
            </a:extLst>
          </p:cNvPr>
          <p:cNvSpPr>
            <a:spLocks noGrp="1"/>
          </p:cNvSpPr>
          <p:nvPr>
            <p:ph type="body" sz="quarter" idx="3"/>
          </p:nvPr>
        </p:nvSpPr>
        <p:spPr>
          <a:xfrm>
            <a:off x="5412730" y="1853171"/>
            <a:ext cx="5054407"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en-US"/>
              <a:t>Edit Master text styles</a:t>
            </a:r>
          </a:p>
        </p:txBody>
      </p:sp>
      <p:sp>
        <p:nvSpPr>
          <p:cNvPr id="6" name="Content Placeholder 5">
            <a:extLst>
              <a:ext uri="{FF2B5EF4-FFF2-40B4-BE49-F238E27FC236}">
                <a16:creationId xmlns:a16="http://schemas.microsoft.com/office/drawing/2014/main" id="{E35DF337-0335-4780-B1BA-0BBD0A42EA5C}"/>
              </a:ext>
            </a:extLst>
          </p:cNvPr>
          <p:cNvSpPr>
            <a:spLocks noGrp="1"/>
          </p:cNvSpPr>
          <p:nvPr>
            <p:ph sz="quarter" idx="4"/>
          </p:nvPr>
        </p:nvSpPr>
        <p:spPr>
          <a:xfrm>
            <a:off x="5412730" y="2761381"/>
            <a:ext cx="5054407"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D2C4F8-CFFF-463C-BEA7-03012D7F8516}"/>
              </a:ext>
            </a:extLst>
          </p:cNvPr>
          <p:cNvSpPr>
            <a:spLocks noGrp="1"/>
          </p:cNvSpPr>
          <p:nvPr>
            <p:ph type="dt" sz="half" idx="10"/>
          </p:nvPr>
        </p:nvSpPr>
        <p:spPr/>
        <p:txBody>
          <a:bodyPr/>
          <a:lstStyle/>
          <a:p>
            <a:fld id="{DB25E40E-9DF4-47B5-BAB8-388FDD99D59B}" type="datetimeFigureOut">
              <a:rPr lang="en-AU" smtClean="0"/>
              <a:t>21/11/2018</a:t>
            </a:fld>
            <a:endParaRPr lang="en-AU"/>
          </a:p>
        </p:txBody>
      </p:sp>
      <p:sp>
        <p:nvSpPr>
          <p:cNvPr id="8" name="Footer Placeholder 7">
            <a:extLst>
              <a:ext uri="{FF2B5EF4-FFF2-40B4-BE49-F238E27FC236}">
                <a16:creationId xmlns:a16="http://schemas.microsoft.com/office/drawing/2014/main" id="{45F5B21B-D917-4C2D-A86B-12BB20BCDC13}"/>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3ED006EB-F623-4403-A677-A9921610C0AE}"/>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336557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7A25-6280-4D1F-8222-2DE5D168B25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5B11E6-D675-4EEF-978E-E387831969B1}"/>
              </a:ext>
            </a:extLst>
          </p:cNvPr>
          <p:cNvSpPr>
            <a:spLocks noGrp="1"/>
          </p:cNvSpPr>
          <p:nvPr>
            <p:ph type="dt" sz="half" idx="10"/>
          </p:nvPr>
        </p:nvSpPr>
        <p:spPr/>
        <p:txBody>
          <a:bodyPr/>
          <a:lstStyle/>
          <a:p>
            <a:fld id="{DB25E40E-9DF4-47B5-BAB8-388FDD99D59B}" type="datetimeFigureOut">
              <a:rPr lang="en-AU" smtClean="0"/>
              <a:t>21/11/2018</a:t>
            </a:fld>
            <a:endParaRPr lang="en-AU"/>
          </a:p>
        </p:txBody>
      </p:sp>
      <p:sp>
        <p:nvSpPr>
          <p:cNvPr id="4" name="Footer Placeholder 3">
            <a:extLst>
              <a:ext uri="{FF2B5EF4-FFF2-40B4-BE49-F238E27FC236}">
                <a16:creationId xmlns:a16="http://schemas.microsoft.com/office/drawing/2014/main" id="{495CDF87-D029-4429-9F21-882389F5C0E6}"/>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170BC53C-4C4B-4FB5-B43A-F9255C94B3E5}"/>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185741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BD13F-814C-4D3A-8EB6-2F0288292708}"/>
              </a:ext>
            </a:extLst>
          </p:cNvPr>
          <p:cNvSpPr>
            <a:spLocks noGrp="1"/>
          </p:cNvSpPr>
          <p:nvPr>
            <p:ph type="dt" sz="half" idx="10"/>
          </p:nvPr>
        </p:nvSpPr>
        <p:spPr/>
        <p:txBody>
          <a:bodyPr/>
          <a:lstStyle/>
          <a:p>
            <a:fld id="{DB25E40E-9DF4-47B5-BAB8-388FDD99D59B}" type="datetimeFigureOut">
              <a:rPr lang="en-AU" smtClean="0"/>
              <a:t>21/11/2018</a:t>
            </a:fld>
            <a:endParaRPr lang="en-AU"/>
          </a:p>
        </p:txBody>
      </p:sp>
      <p:sp>
        <p:nvSpPr>
          <p:cNvPr id="3" name="Footer Placeholder 2">
            <a:extLst>
              <a:ext uri="{FF2B5EF4-FFF2-40B4-BE49-F238E27FC236}">
                <a16:creationId xmlns:a16="http://schemas.microsoft.com/office/drawing/2014/main" id="{A6DB036C-D370-4FDE-B942-8258769CEEC3}"/>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00CCFD27-C193-40B6-BAF5-5C073FCA20A5}"/>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27813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5AE116F7-0AE7-40B0-9C9D-0F9CBF82DF85}"/>
              </a:ext>
            </a:extLst>
          </p:cNvPr>
          <p:cNvSpPr>
            <a:spLocks noGrp="1"/>
          </p:cNvSpPr>
          <p:nvPr>
            <p:ph idx="1"/>
          </p:nvPr>
        </p:nvSpPr>
        <p:spPr>
          <a:xfrm>
            <a:off x="3684793" y="503978"/>
            <a:ext cx="6774452" cy="6202505"/>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Text Placeholder 3">
            <a:extLst>
              <a:ext uri="{FF2B5EF4-FFF2-40B4-BE49-F238E27FC236}">
                <a16:creationId xmlns:a16="http://schemas.microsoft.com/office/drawing/2014/main" id="{4A46DFC6-B1F9-4548-AD13-D6EEFAE6DD0C}"/>
              </a:ext>
            </a:extLst>
          </p:cNvPr>
          <p:cNvSpPr>
            <a:spLocks noGrp="1"/>
          </p:cNvSpPr>
          <p:nvPr>
            <p:ph type="body" sz="half" idx="2"/>
          </p:nvPr>
        </p:nvSpPr>
        <p:spPr>
          <a:xfrm>
            <a:off x="233620" y="3436577"/>
            <a:ext cx="2907626" cy="2035755"/>
          </a:xfrm>
        </p:spPr>
        <p:txBody>
          <a:bodyPr>
            <a:normAutofit/>
          </a:bodyPr>
          <a:lstStyle>
            <a:lvl1pPr marL="0" indent="0">
              <a:buNone/>
              <a:defRPr sz="2456">
                <a:solidFill>
                  <a:schemeClr val="bg1"/>
                </a:solidFill>
              </a:defRPr>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en-US"/>
              <a:t>Edit Master text styles</a:t>
            </a:r>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DB25E40E-9DF4-47B5-BAB8-388FDD99D59B}" type="datetimeFigureOut">
              <a:rPr lang="en-AU" smtClean="0"/>
              <a:t>21/11/2018</a:t>
            </a:fld>
            <a:endParaRPr lang="en-AU"/>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a:p>
        </p:txBody>
      </p:sp>
      <p:pic>
        <p:nvPicPr>
          <p:cNvPr id="9" name="Picture 8">
            <a:extLst>
              <a:ext uri="{FF2B5EF4-FFF2-40B4-BE49-F238E27FC236}">
                <a16:creationId xmlns:a16="http://schemas.microsoft.com/office/drawing/2014/main" id="{CD7A8669-24E6-424D-B888-CEC73E481E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40353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A570C-1BBC-4CDB-A506-E6982C6B7BDD}"/>
              </a:ext>
            </a:extLst>
          </p:cNvPr>
          <p:cNvSpPr/>
          <p:nvPr/>
        </p:nvSpPr>
        <p:spPr>
          <a:xfrm>
            <a:off x="0" y="0"/>
            <a:ext cx="10691813" cy="1461188"/>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84"/>
          </a:p>
        </p:txBody>
      </p:sp>
      <p:sp>
        <p:nvSpPr>
          <p:cNvPr id="2" name="Title Placeholder 1">
            <a:extLst>
              <a:ext uri="{FF2B5EF4-FFF2-40B4-BE49-F238E27FC236}">
                <a16:creationId xmlns:a16="http://schemas.microsoft.com/office/drawing/2014/main" id="{E813FF67-1633-4DD4-99C9-C98EEFE702B2}"/>
              </a:ext>
            </a:extLst>
          </p:cNvPr>
          <p:cNvSpPr>
            <a:spLocks noGrp="1"/>
          </p:cNvSpPr>
          <p:nvPr>
            <p:ph type="title"/>
          </p:nvPr>
        </p:nvSpPr>
        <p:spPr>
          <a:xfrm>
            <a:off x="206547" y="150494"/>
            <a:ext cx="7894138" cy="1310695"/>
          </a:xfrm>
          <a:prstGeom prst="rect">
            <a:avLst/>
          </a:prstGeom>
        </p:spPr>
        <p:txBody>
          <a:bodyPr vert="horz" lIns="91440" tIns="45720" rIns="91440" bIns="45720" rtlCol="0" anchor="b" anchorCtr="0">
            <a:normAutofit/>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7D0BBB1-D145-40B9-81B9-93197AFAADDE}"/>
              </a:ext>
            </a:extLst>
          </p:cNvPr>
          <p:cNvSpPr>
            <a:spLocks noGrp="1"/>
          </p:cNvSpPr>
          <p:nvPr>
            <p:ph type="body" idx="1"/>
          </p:nvPr>
        </p:nvSpPr>
        <p:spPr>
          <a:xfrm>
            <a:off x="206546" y="2012414"/>
            <a:ext cx="10255425" cy="479654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a:extLst>
              <a:ext uri="{FF2B5EF4-FFF2-40B4-BE49-F238E27FC236}">
                <a16:creationId xmlns:a16="http://schemas.microsoft.com/office/drawing/2014/main" id="{C4F2B31C-A208-4978-9A1D-EA4662D26BC7}"/>
              </a:ext>
            </a:extLst>
          </p:cNvPr>
          <p:cNvSpPr>
            <a:spLocks noGrp="1"/>
          </p:cNvSpPr>
          <p:nvPr>
            <p:ph type="dt" sz="half" idx="2"/>
          </p:nvPr>
        </p:nvSpPr>
        <p:spPr>
          <a:xfrm>
            <a:off x="8327920" y="7006699"/>
            <a:ext cx="1522449" cy="402483"/>
          </a:xfrm>
          <a:prstGeom prst="rect">
            <a:avLst/>
          </a:prstGeom>
        </p:spPr>
        <p:txBody>
          <a:bodyPr vert="horz" lIns="91440" tIns="45720" rIns="91440" bIns="45720" rtlCol="0" anchor="ctr"/>
          <a:lstStyle>
            <a:lvl1pPr algn="l">
              <a:defRPr sz="1052">
                <a:solidFill>
                  <a:schemeClr val="tx1">
                    <a:tint val="75000"/>
                  </a:schemeClr>
                </a:solidFill>
              </a:defRPr>
            </a:lvl1pPr>
          </a:lstStyle>
          <a:p>
            <a:fld id="{DB25E40E-9DF4-47B5-BAB8-388FDD99D59B}" type="datetimeFigureOut">
              <a:rPr lang="en-AU" smtClean="0"/>
              <a:t>21/11/2018</a:t>
            </a:fld>
            <a:endParaRPr lang="en-AU" dirty="0"/>
          </a:p>
        </p:txBody>
      </p:sp>
      <p:sp>
        <p:nvSpPr>
          <p:cNvPr id="5" name="Footer Placeholder 4">
            <a:extLst>
              <a:ext uri="{FF2B5EF4-FFF2-40B4-BE49-F238E27FC236}">
                <a16:creationId xmlns:a16="http://schemas.microsoft.com/office/drawing/2014/main" id="{7ACC266F-310A-4449-8A29-6F1ACA0C6CA5}"/>
              </a:ext>
            </a:extLst>
          </p:cNvPr>
          <p:cNvSpPr>
            <a:spLocks noGrp="1"/>
          </p:cNvSpPr>
          <p:nvPr>
            <p:ph type="ftr" sz="quarter" idx="3"/>
          </p:nvPr>
        </p:nvSpPr>
        <p:spPr>
          <a:xfrm>
            <a:off x="3541663" y="7006699"/>
            <a:ext cx="4679868" cy="402483"/>
          </a:xfrm>
          <a:prstGeom prst="rect">
            <a:avLst/>
          </a:prstGeom>
        </p:spPr>
        <p:txBody>
          <a:bodyPr vert="horz" lIns="91440" tIns="45720" rIns="91440" bIns="45720" rtlCol="0" anchor="ctr"/>
          <a:lstStyle>
            <a:lvl1pPr algn="r">
              <a:defRPr sz="1052">
                <a:solidFill>
                  <a:schemeClr val="tx1">
                    <a:tint val="75000"/>
                  </a:schemeClr>
                </a:solidFill>
              </a:defRPr>
            </a:lvl1pPr>
          </a:lstStyle>
          <a:p>
            <a:endParaRPr lang="en-AU" dirty="0"/>
          </a:p>
        </p:txBody>
      </p:sp>
      <p:sp>
        <p:nvSpPr>
          <p:cNvPr id="6" name="Slide Number Placeholder 5">
            <a:extLst>
              <a:ext uri="{FF2B5EF4-FFF2-40B4-BE49-F238E27FC236}">
                <a16:creationId xmlns:a16="http://schemas.microsoft.com/office/drawing/2014/main" id="{F32EF9F2-B7AF-45F0-96E3-4AB78790C458}"/>
              </a:ext>
            </a:extLst>
          </p:cNvPr>
          <p:cNvSpPr>
            <a:spLocks noGrp="1"/>
          </p:cNvSpPr>
          <p:nvPr>
            <p:ph type="sldNum" sz="quarter" idx="4"/>
          </p:nvPr>
        </p:nvSpPr>
        <p:spPr>
          <a:xfrm>
            <a:off x="9956751" y="7006699"/>
            <a:ext cx="505220" cy="402483"/>
          </a:xfrm>
          <a:prstGeom prst="rect">
            <a:avLst/>
          </a:prstGeom>
        </p:spPr>
        <p:txBody>
          <a:bodyPr vert="horz" lIns="91440" tIns="45720" rIns="91440" bIns="45720" rtlCol="0" anchor="ctr"/>
          <a:lstStyle>
            <a:lvl1pPr algn="r">
              <a:defRPr sz="1052">
                <a:solidFill>
                  <a:schemeClr val="tx1">
                    <a:tint val="75000"/>
                  </a:schemeClr>
                </a:solidFill>
              </a:defRPr>
            </a:lvl1pPr>
          </a:lstStyle>
          <a:p>
            <a:fld id="{4EC81F68-4976-451A-B2E9-79BCBD2F70CC}" type="slidenum">
              <a:rPr lang="en-AU" smtClean="0"/>
              <a:t>‹#›</a:t>
            </a:fld>
            <a:endParaRPr lang="en-AU" dirty="0"/>
          </a:p>
        </p:txBody>
      </p:sp>
      <p:pic>
        <p:nvPicPr>
          <p:cNvPr id="8" name="Picture 7">
            <a:extLst>
              <a:ext uri="{FF2B5EF4-FFF2-40B4-BE49-F238E27FC236}">
                <a16:creationId xmlns:a16="http://schemas.microsoft.com/office/drawing/2014/main" id="{97C1AA2C-3FFA-48E8-B036-2C5DC3A52F92}"/>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34374932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9" r:id="rId11"/>
  </p:sldLayoutIdLst>
  <p:txStyles>
    <p:titleStyle>
      <a:lvl1pPr algn="l" defTabSz="801929" rtl="0" eaLnBrk="1" latinLnBrk="0" hangingPunct="1">
        <a:lnSpc>
          <a:spcPct val="90000"/>
        </a:lnSpc>
        <a:spcBef>
          <a:spcPct val="0"/>
        </a:spcBef>
        <a:buNone/>
        <a:defRPr sz="3859" b="0" kern="1200">
          <a:solidFill>
            <a:schemeClr val="bg1"/>
          </a:solidFill>
          <a:latin typeface="+mj-lt"/>
          <a:ea typeface="+mj-ea"/>
          <a:cs typeface="+mj-cs"/>
        </a:defRPr>
      </a:lvl1pPr>
    </p:titleStyle>
    <p:body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s://www.aemc.gov.au/rule-changes/global-settlement-and-market-reconciliation"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hyperlink" Target="https://www.aemo.com.au/-/media/Files/Electricity/NEM/Settlements_and_Payments/Settlements/2017/NEM-Settlement-Revisions-Policyv11.pdf"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DBBA8-CDC7-4957-9611-22B6A6AF57E4}"/>
              </a:ext>
            </a:extLst>
          </p:cNvPr>
          <p:cNvSpPr>
            <a:spLocks noGrp="1"/>
          </p:cNvSpPr>
          <p:nvPr>
            <p:ph type="ctrTitle"/>
          </p:nvPr>
        </p:nvSpPr>
        <p:spPr/>
        <p:txBody>
          <a:bodyPr/>
          <a:lstStyle/>
          <a:p>
            <a:r>
              <a:rPr lang="en-AU" dirty="0"/>
              <a:t>5MS Settlements Focus Group</a:t>
            </a:r>
          </a:p>
        </p:txBody>
      </p:sp>
      <p:sp>
        <p:nvSpPr>
          <p:cNvPr id="3" name="Subtitle 2">
            <a:extLst>
              <a:ext uri="{FF2B5EF4-FFF2-40B4-BE49-F238E27FC236}">
                <a16:creationId xmlns:a16="http://schemas.microsoft.com/office/drawing/2014/main" id="{5D6D57CF-D69F-4B9D-AA1A-32DDE0621AD7}"/>
              </a:ext>
            </a:extLst>
          </p:cNvPr>
          <p:cNvSpPr>
            <a:spLocks noGrp="1"/>
          </p:cNvSpPr>
          <p:nvPr>
            <p:ph type="subTitle" idx="1"/>
          </p:nvPr>
        </p:nvSpPr>
        <p:spPr>
          <a:xfrm>
            <a:off x="735588" y="5400902"/>
            <a:ext cx="8018860" cy="1438810"/>
          </a:xfrm>
        </p:spPr>
        <p:txBody>
          <a:bodyPr>
            <a:normAutofit/>
          </a:bodyPr>
          <a:lstStyle/>
          <a:p>
            <a:r>
              <a:rPr lang="en-AU" dirty="0"/>
              <a:t>Monday 26</a:t>
            </a:r>
            <a:r>
              <a:rPr lang="en-AU" baseline="30000" dirty="0"/>
              <a:t>th</a:t>
            </a:r>
            <a:r>
              <a:rPr lang="en-AU" dirty="0"/>
              <a:t> November</a:t>
            </a:r>
          </a:p>
          <a:p>
            <a:r>
              <a:rPr lang="en-AU" dirty="0" err="1"/>
              <a:t>Karstens</a:t>
            </a:r>
            <a:r>
              <a:rPr lang="en-AU" dirty="0"/>
              <a:t> </a:t>
            </a:r>
          </a:p>
          <a:p>
            <a:r>
              <a:rPr lang="en-AU" dirty="0"/>
              <a:t>123 QUEEN STREET, MELBOURNE</a:t>
            </a:r>
          </a:p>
        </p:txBody>
      </p:sp>
    </p:spTree>
    <p:extLst>
      <p:ext uri="{BB962C8B-B14F-4D97-AF65-F5344CB8AC3E}">
        <p14:creationId xmlns:p14="http://schemas.microsoft.com/office/powerpoint/2010/main" val="897152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411B4AB-098D-4BD3-B687-2CF2DAFDBEF8}"/>
              </a:ext>
            </a:extLst>
          </p:cNvPr>
          <p:cNvSpPr>
            <a:spLocks noGrp="1"/>
          </p:cNvSpPr>
          <p:nvPr>
            <p:ph type="title"/>
          </p:nvPr>
        </p:nvSpPr>
        <p:spPr/>
        <p:txBody>
          <a:bodyPr/>
          <a:lstStyle/>
          <a:p>
            <a:r>
              <a:rPr lang="en-AU" dirty="0"/>
              <a:t>Stakeholder engagement</a:t>
            </a:r>
          </a:p>
        </p:txBody>
      </p:sp>
      <p:sp>
        <p:nvSpPr>
          <p:cNvPr id="6" name="Content Placeholder 5">
            <a:extLst>
              <a:ext uri="{FF2B5EF4-FFF2-40B4-BE49-F238E27FC236}">
                <a16:creationId xmlns:a16="http://schemas.microsoft.com/office/drawing/2014/main" id="{BF2C686B-3C59-4F4B-B933-B35EE4C7A5AB}"/>
              </a:ext>
            </a:extLst>
          </p:cNvPr>
          <p:cNvSpPr>
            <a:spLocks noGrp="1"/>
          </p:cNvSpPr>
          <p:nvPr>
            <p:ph idx="1"/>
          </p:nvPr>
        </p:nvSpPr>
        <p:spPr>
          <a:xfrm>
            <a:off x="206546" y="2373753"/>
            <a:ext cx="4488554" cy="3815919"/>
          </a:xfrm>
        </p:spPr>
        <p:txBody>
          <a:bodyPr/>
          <a:lstStyle/>
          <a:p>
            <a:r>
              <a:rPr lang="en-AU" dirty="0"/>
              <a:t>AEMO is engaging with stakeholders regularly at multiple levels to ensure:</a:t>
            </a:r>
          </a:p>
          <a:p>
            <a:pPr lvl="1"/>
            <a:r>
              <a:rPr lang="en-AU" dirty="0"/>
              <a:t>Awareness and escalation of issues/risks</a:t>
            </a:r>
          </a:p>
          <a:p>
            <a:pPr lvl="1"/>
            <a:r>
              <a:rPr lang="en-AU" dirty="0"/>
              <a:t>Coordination of AEMO and industry programs</a:t>
            </a:r>
          </a:p>
          <a:p>
            <a:pPr lvl="1"/>
            <a:r>
              <a:rPr lang="en-AU" dirty="0"/>
              <a:t>Consultation on changes to procedures</a:t>
            </a:r>
          </a:p>
          <a:p>
            <a:pPr lvl="1"/>
            <a:r>
              <a:rPr lang="en-AU" dirty="0"/>
              <a:t>Input on process and system options</a:t>
            </a:r>
          </a:p>
        </p:txBody>
      </p:sp>
      <p:pic>
        <p:nvPicPr>
          <p:cNvPr id="4" name="Picture 3">
            <a:extLst>
              <a:ext uri="{FF2B5EF4-FFF2-40B4-BE49-F238E27FC236}">
                <a16:creationId xmlns:a16="http://schemas.microsoft.com/office/drawing/2014/main" id="{46A2244D-04F1-402B-918D-C6256E0BFD8E}"/>
              </a:ext>
            </a:extLst>
          </p:cNvPr>
          <p:cNvPicPr>
            <a:picLocks noChangeAspect="1"/>
          </p:cNvPicPr>
          <p:nvPr/>
        </p:nvPicPr>
        <p:blipFill>
          <a:blip r:embed="rId2"/>
          <a:stretch>
            <a:fillRect/>
          </a:stretch>
        </p:blipFill>
        <p:spPr>
          <a:xfrm>
            <a:off x="4866469" y="2065782"/>
            <a:ext cx="5565112" cy="4471265"/>
          </a:xfrm>
          <a:prstGeom prst="rect">
            <a:avLst/>
          </a:prstGeom>
        </p:spPr>
      </p:pic>
    </p:spTree>
    <p:extLst>
      <p:ext uri="{BB962C8B-B14F-4D97-AF65-F5344CB8AC3E}">
        <p14:creationId xmlns:p14="http://schemas.microsoft.com/office/powerpoint/2010/main" val="2642602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C94B9-8347-4C6F-AE3B-65DEE91C7300}"/>
              </a:ext>
            </a:extLst>
          </p:cNvPr>
          <p:cNvSpPr>
            <a:spLocks noGrp="1"/>
          </p:cNvSpPr>
          <p:nvPr>
            <p:ph type="title"/>
          </p:nvPr>
        </p:nvSpPr>
        <p:spPr/>
        <p:txBody>
          <a:bodyPr/>
          <a:lstStyle/>
          <a:p>
            <a:r>
              <a:rPr lang="en-AU" dirty="0"/>
              <a:t>Global settlement</a:t>
            </a:r>
          </a:p>
        </p:txBody>
      </p:sp>
      <p:sp>
        <p:nvSpPr>
          <p:cNvPr id="3" name="Content Placeholder 2">
            <a:extLst>
              <a:ext uri="{FF2B5EF4-FFF2-40B4-BE49-F238E27FC236}">
                <a16:creationId xmlns:a16="http://schemas.microsoft.com/office/drawing/2014/main" id="{08F2C768-9DA0-466D-A3F9-F6BEBFA4BA3F}"/>
              </a:ext>
            </a:extLst>
          </p:cNvPr>
          <p:cNvSpPr>
            <a:spLocks noGrp="1"/>
          </p:cNvSpPr>
          <p:nvPr>
            <p:ph idx="1"/>
          </p:nvPr>
        </p:nvSpPr>
        <p:spPr/>
        <p:txBody>
          <a:bodyPr>
            <a:normAutofit/>
          </a:bodyPr>
          <a:lstStyle/>
          <a:p>
            <a:r>
              <a:rPr lang="en-AU" dirty="0"/>
              <a:t>AEMO lodged a rule </a:t>
            </a:r>
            <a:r>
              <a:rPr lang="en-AU"/>
              <a:t>change with the </a:t>
            </a:r>
            <a:r>
              <a:rPr lang="en-AU" dirty="0"/>
              <a:t>AEMC, proposing that global settlement be implemented to replace settlement-by-difference in the NEM: </a:t>
            </a:r>
            <a:r>
              <a:rPr lang="en-AU" sz="1740" dirty="0">
                <a:hlinkClick r:id="rId2"/>
              </a:rPr>
              <a:t>https://www.aemc.gov.au/rule-changes/global-settlement-and-market-reconciliation</a:t>
            </a:r>
            <a:r>
              <a:rPr lang="en-AU" sz="1740" dirty="0"/>
              <a:t> </a:t>
            </a:r>
          </a:p>
          <a:p>
            <a:r>
              <a:rPr lang="en-AU" dirty="0"/>
              <a:t>If the rule is made, the change will be accommodated in the 5MS program. It primarily involves:</a:t>
            </a:r>
          </a:p>
          <a:p>
            <a:pPr lvl="1"/>
            <a:r>
              <a:rPr lang="en-AU" dirty="0"/>
              <a:t>The local retailer role no longer being required i.e. all retailers have the same settlement arrangements</a:t>
            </a:r>
          </a:p>
          <a:p>
            <a:pPr lvl="1"/>
            <a:r>
              <a:rPr lang="en-AU" dirty="0"/>
              <a:t>AEMO requiring meter data for all connection points</a:t>
            </a:r>
          </a:p>
          <a:p>
            <a:pPr lvl="1"/>
            <a:r>
              <a:rPr lang="en-AU" dirty="0"/>
              <a:t>AEMO calculating </a:t>
            </a:r>
            <a:r>
              <a:rPr lang="en-AU" i="1" dirty="0"/>
              <a:t>unaccounted for energy</a:t>
            </a:r>
            <a:r>
              <a:rPr lang="en-AU" dirty="0"/>
              <a:t> (UFE) which is recovered from retailers operating in each area</a:t>
            </a:r>
          </a:p>
          <a:p>
            <a:r>
              <a:rPr lang="en-AU" dirty="0"/>
              <a:t>The AEMC has made a draft determination to implement global settlement, and a final determination is expected on 6 December 2018</a:t>
            </a:r>
          </a:p>
        </p:txBody>
      </p:sp>
    </p:spTree>
    <p:extLst>
      <p:ext uri="{BB962C8B-B14F-4D97-AF65-F5344CB8AC3E}">
        <p14:creationId xmlns:p14="http://schemas.microsoft.com/office/powerpoint/2010/main" val="3345390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C6C42-B98B-4733-92EC-239277819AE4}"/>
              </a:ext>
            </a:extLst>
          </p:cNvPr>
          <p:cNvSpPr>
            <a:spLocks noGrp="1"/>
          </p:cNvSpPr>
          <p:nvPr>
            <p:ph type="title"/>
          </p:nvPr>
        </p:nvSpPr>
        <p:spPr/>
        <p:txBody>
          <a:bodyPr/>
          <a:lstStyle/>
          <a:p>
            <a:r>
              <a:rPr lang="en-AU" dirty="0"/>
              <a:t>Settlement impact of 5MS/GS</a:t>
            </a:r>
          </a:p>
        </p:txBody>
      </p:sp>
      <p:sp>
        <p:nvSpPr>
          <p:cNvPr id="3" name="Content Placeholder 2">
            <a:extLst>
              <a:ext uri="{FF2B5EF4-FFF2-40B4-BE49-F238E27FC236}">
                <a16:creationId xmlns:a16="http://schemas.microsoft.com/office/drawing/2014/main" id="{0AB645F0-832C-43B4-AF6B-89E7E02B2164}"/>
              </a:ext>
            </a:extLst>
          </p:cNvPr>
          <p:cNvSpPr>
            <a:spLocks noGrp="1"/>
          </p:cNvSpPr>
          <p:nvPr>
            <p:ph idx="1"/>
          </p:nvPr>
        </p:nvSpPr>
        <p:spPr/>
        <p:txBody>
          <a:bodyPr/>
          <a:lstStyle/>
          <a:p>
            <a:r>
              <a:rPr lang="en-AU" dirty="0"/>
              <a:t>SRA – changes the basis of inter-regional settlement residue calculation</a:t>
            </a:r>
          </a:p>
          <a:p>
            <a:r>
              <a:rPr lang="en-AU" dirty="0"/>
              <a:t>Settlement estimation – used to support prudentials</a:t>
            </a:r>
          </a:p>
          <a:p>
            <a:r>
              <a:rPr lang="en-AU" dirty="0"/>
              <a:t>Reallocations – in particular, reallocations that are based on spot price</a:t>
            </a:r>
          </a:p>
          <a:p>
            <a:r>
              <a:rPr lang="en-AU" dirty="0"/>
              <a:t>Prudentials – Credit Limit Procedures for determining prudential settings for participants</a:t>
            </a:r>
          </a:p>
          <a:p>
            <a:r>
              <a:rPr lang="en-AU" dirty="0"/>
              <a:t>Other supporting information and user guides</a:t>
            </a:r>
          </a:p>
          <a:p>
            <a:r>
              <a:rPr lang="en-AU" dirty="0"/>
              <a:t>Settlement/billing/prudential systems, and participant interfaces</a:t>
            </a:r>
          </a:p>
          <a:p>
            <a:endParaRPr lang="en-AU" dirty="0"/>
          </a:p>
        </p:txBody>
      </p:sp>
    </p:spTree>
    <p:extLst>
      <p:ext uri="{BB962C8B-B14F-4D97-AF65-F5344CB8AC3E}">
        <p14:creationId xmlns:p14="http://schemas.microsoft.com/office/powerpoint/2010/main" val="1481757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934F6-D596-4FB5-9493-AA4F51C6A41E}"/>
              </a:ext>
            </a:extLst>
          </p:cNvPr>
          <p:cNvSpPr>
            <a:spLocks noGrp="1"/>
          </p:cNvSpPr>
          <p:nvPr>
            <p:ph type="title"/>
          </p:nvPr>
        </p:nvSpPr>
        <p:spPr/>
        <p:txBody>
          <a:bodyPr/>
          <a:lstStyle/>
          <a:p>
            <a:r>
              <a:rPr lang="en-AU" dirty="0"/>
              <a:t>Settlement Revision</a:t>
            </a:r>
          </a:p>
        </p:txBody>
      </p:sp>
      <p:sp>
        <p:nvSpPr>
          <p:cNvPr id="3" name="Text Placeholder 2">
            <a:extLst>
              <a:ext uri="{FF2B5EF4-FFF2-40B4-BE49-F238E27FC236}">
                <a16:creationId xmlns:a16="http://schemas.microsoft.com/office/drawing/2014/main" id="{406B162E-4636-46D9-A0BE-DB6775F4F0E3}"/>
              </a:ext>
            </a:extLst>
          </p:cNvPr>
          <p:cNvSpPr>
            <a:spLocks noGrp="1"/>
          </p:cNvSpPr>
          <p:nvPr>
            <p:ph type="body" idx="1"/>
          </p:nvPr>
        </p:nvSpPr>
        <p:spPr/>
        <p:txBody>
          <a:bodyPr/>
          <a:lstStyle/>
          <a:p>
            <a:r>
              <a:rPr lang="en-AU" dirty="0"/>
              <a:t>Christine Kang</a:t>
            </a:r>
          </a:p>
        </p:txBody>
      </p:sp>
    </p:spTree>
    <p:extLst>
      <p:ext uri="{BB962C8B-B14F-4D97-AF65-F5344CB8AC3E}">
        <p14:creationId xmlns:p14="http://schemas.microsoft.com/office/powerpoint/2010/main" val="1223405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B3E52AE-6CF1-468D-84E8-B108FED7A402}"/>
              </a:ext>
            </a:extLst>
          </p:cNvPr>
          <p:cNvSpPr>
            <a:spLocks noGrp="1"/>
          </p:cNvSpPr>
          <p:nvPr>
            <p:ph type="title"/>
          </p:nvPr>
        </p:nvSpPr>
        <p:spPr/>
        <p:txBody>
          <a:bodyPr/>
          <a:lstStyle/>
          <a:p>
            <a:r>
              <a:rPr lang="en-AU" dirty="0"/>
              <a:t>NEM Settlements Revisions Policy</a:t>
            </a:r>
          </a:p>
        </p:txBody>
      </p:sp>
      <p:sp>
        <p:nvSpPr>
          <p:cNvPr id="5" name="Content Placeholder 4">
            <a:extLst>
              <a:ext uri="{FF2B5EF4-FFF2-40B4-BE49-F238E27FC236}">
                <a16:creationId xmlns:a16="http://schemas.microsoft.com/office/drawing/2014/main" id="{85B61344-E3F1-481A-94B5-91E0BDA00D3E}"/>
              </a:ext>
            </a:extLst>
          </p:cNvPr>
          <p:cNvSpPr>
            <a:spLocks noGrp="1"/>
          </p:cNvSpPr>
          <p:nvPr>
            <p:ph idx="1"/>
          </p:nvPr>
        </p:nvSpPr>
        <p:spPr/>
        <p:txBody>
          <a:bodyPr>
            <a:normAutofit/>
          </a:bodyPr>
          <a:lstStyle/>
          <a:p>
            <a:r>
              <a:rPr lang="en-AU" sz="2400" dirty="0"/>
              <a:t>The policy outlines detailed procedures around how AEMO prepares and issues routine and special revised statements under the National Electricity Rules (NER) 3.15.19. </a:t>
            </a:r>
          </a:p>
          <a:p>
            <a:r>
              <a:rPr lang="en-AU" sz="2400" dirty="0"/>
              <a:t>Published policy link: </a:t>
            </a:r>
            <a:r>
              <a:rPr lang="en-AU" sz="2400" u="sng" dirty="0">
                <a:hlinkClick r:id="rId2"/>
              </a:rPr>
              <a:t>https://www.aemo.com.au/-/media/Files/Electricity/NEM/Settlements_and_Payments/Settlements/2017/NEM-Settlement-Revisions-Policyv11.pdf</a:t>
            </a:r>
            <a:r>
              <a:rPr lang="en-AU" sz="2400" dirty="0"/>
              <a:t> </a:t>
            </a:r>
          </a:p>
          <a:p>
            <a:endParaRPr lang="en-AU" sz="2400" dirty="0"/>
          </a:p>
          <a:p>
            <a:pPr lvl="1"/>
            <a:endParaRPr lang="en-AU" sz="2400" dirty="0"/>
          </a:p>
        </p:txBody>
      </p:sp>
      <p:sp>
        <p:nvSpPr>
          <p:cNvPr id="2" name="Slide Number Placeholder 1">
            <a:extLst>
              <a:ext uri="{FF2B5EF4-FFF2-40B4-BE49-F238E27FC236}">
                <a16:creationId xmlns:a16="http://schemas.microsoft.com/office/drawing/2014/main" id="{46754272-BA78-45CB-93BC-7AD15C46F993}"/>
              </a:ext>
            </a:extLst>
          </p:cNvPr>
          <p:cNvSpPr>
            <a:spLocks noGrp="1"/>
          </p:cNvSpPr>
          <p:nvPr>
            <p:ph type="sldNum" sz="quarter" idx="12"/>
          </p:nvPr>
        </p:nvSpPr>
        <p:spPr/>
        <p:txBody>
          <a:bodyPr/>
          <a:lstStyle/>
          <a:p>
            <a:fld id="{4EC81F68-4976-451A-B2E9-79BCBD2F70CC}" type="slidenum">
              <a:rPr lang="en-AU" smtClean="0"/>
              <a:t>14</a:t>
            </a:fld>
            <a:endParaRPr lang="en-AU"/>
          </a:p>
        </p:txBody>
      </p:sp>
    </p:spTree>
    <p:extLst>
      <p:ext uri="{BB962C8B-B14F-4D97-AF65-F5344CB8AC3E}">
        <p14:creationId xmlns:p14="http://schemas.microsoft.com/office/powerpoint/2010/main" val="2165826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B3E52AE-6CF1-468D-84E8-B108FED7A402}"/>
              </a:ext>
            </a:extLst>
          </p:cNvPr>
          <p:cNvSpPr>
            <a:spLocks noGrp="1"/>
          </p:cNvSpPr>
          <p:nvPr>
            <p:ph type="title"/>
          </p:nvPr>
        </p:nvSpPr>
        <p:spPr/>
        <p:txBody>
          <a:bodyPr/>
          <a:lstStyle/>
          <a:p>
            <a:r>
              <a:rPr lang="en-AU" dirty="0"/>
              <a:t>Changes due to 5MS</a:t>
            </a:r>
          </a:p>
        </p:txBody>
      </p:sp>
      <p:sp>
        <p:nvSpPr>
          <p:cNvPr id="5" name="Content Placeholder 4">
            <a:extLst>
              <a:ext uri="{FF2B5EF4-FFF2-40B4-BE49-F238E27FC236}">
                <a16:creationId xmlns:a16="http://schemas.microsoft.com/office/drawing/2014/main" id="{85B61344-E3F1-481A-94B5-91E0BDA00D3E}"/>
              </a:ext>
            </a:extLst>
          </p:cNvPr>
          <p:cNvSpPr>
            <a:spLocks noGrp="1"/>
          </p:cNvSpPr>
          <p:nvPr>
            <p:ph idx="1"/>
          </p:nvPr>
        </p:nvSpPr>
        <p:spPr/>
        <p:txBody>
          <a:bodyPr>
            <a:normAutofit/>
          </a:bodyPr>
          <a:lstStyle/>
          <a:p>
            <a:pPr marL="0" lvl="0" indent="0">
              <a:buNone/>
            </a:pPr>
            <a:r>
              <a:rPr lang="en-AU" sz="2400" dirty="0"/>
              <a:t>Content changes due to the 5MS to include:</a:t>
            </a:r>
          </a:p>
          <a:p>
            <a:r>
              <a:rPr lang="en-AU" sz="2400" dirty="0"/>
              <a:t>Insert a new chapter </a:t>
            </a:r>
            <a:r>
              <a:rPr lang="en-AU" sz="2400" i="1" dirty="0"/>
              <a:t>5MS transition</a:t>
            </a:r>
            <a:r>
              <a:rPr lang="en-AU" sz="2400" dirty="0"/>
              <a:t> to clearly outline that any routine and special revised statements for billing weeks and trading days until 1 July 2021 will be based on 30-minutes. </a:t>
            </a:r>
          </a:p>
          <a:p>
            <a:r>
              <a:rPr lang="en-AU" sz="2400" dirty="0"/>
              <a:t>Clarify that any 30-minute to five-minute price change will not entitle market participants a dispute or a special revised statements </a:t>
            </a:r>
          </a:p>
          <a:p>
            <a:endParaRPr lang="en-AU" sz="2400" dirty="0"/>
          </a:p>
          <a:p>
            <a:pPr lvl="1"/>
            <a:endParaRPr lang="en-AU" sz="2400" dirty="0"/>
          </a:p>
        </p:txBody>
      </p:sp>
      <p:sp>
        <p:nvSpPr>
          <p:cNvPr id="2" name="Slide Number Placeholder 1">
            <a:extLst>
              <a:ext uri="{FF2B5EF4-FFF2-40B4-BE49-F238E27FC236}">
                <a16:creationId xmlns:a16="http://schemas.microsoft.com/office/drawing/2014/main" id="{FFB4EBDE-0D8E-49DC-BC45-7876238F87E7}"/>
              </a:ext>
            </a:extLst>
          </p:cNvPr>
          <p:cNvSpPr>
            <a:spLocks noGrp="1"/>
          </p:cNvSpPr>
          <p:nvPr>
            <p:ph type="sldNum" sz="quarter" idx="12"/>
          </p:nvPr>
        </p:nvSpPr>
        <p:spPr/>
        <p:txBody>
          <a:bodyPr/>
          <a:lstStyle/>
          <a:p>
            <a:fld id="{4EC81F68-4976-451A-B2E9-79BCBD2F70CC}" type="slidenum">
              <a:rPr lang="en-AU" smtClean="0"/>
              <a:t>15</a:t>
            </a:fld>
            <a:endParaRPr lang="en-AU"/>
          </a:p>
        </p:txBody>
      </p:sp>
    </p:spTree>
    <p:extLst>
      <p:ext uri="{BB962C8B-B14F-4D97-AF65-F5344CB8AC3E}">
        <p14:creationId xmlns:p14="http://schemas.microsoft.com/office/powerpoint/2010/main" val="5449077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B3E52AE-6CF1-468D-84E8-B108FED7A402}"/>
              </a:ext>
            </a:extLst>
          </p:cNvPr>
          <p:cNvSpPr>
            <a:spLocks noGrp="1"/>
          </p:cNvSpPr>
          <p:nvPr>
            <p:ph type="title"/>
          </p:nvPr>
        </p:nvSpPr>
        <p:spPr/>
        <p:txBody>
          <a:bodyPr/>
          <a:lstStyle/>
          <a:p>
            <a:r>
              <a:rPr lang="en-AU" dirty="0"/>
              <a:t>Other changes</a:t>
            </a:r>
          </a:p>
        </p:txBody>
      </p:sp>
      <p:sp>
        <p:nvSpPr>
          <p:cNvPr id="5" name="Content Placeholder 4">
            <a:extLst>
              <a:ext uri="{FF2B5EF4-FFF2-40B4-BE49-F238E27FC236}">
                <a16:creationId xmlns:a16="http://schemas.microsoft.com/office/drawing/2014/main" id="{85B61344-E3F1-481A-94B5-91E0BDA00D3E}"/>
              </a:ext>
            </a:extLst>
          </p:cNvPr>
          <p:cNvSpPr>
            <a:spLocks noGrp="1"/>
          </p:cNvSpPr>
          <p:nvPr>
            <p:ph idx="1"/>
          </p:nvPr>
        </p:nvSpPr>
        <p:spPr/>
        <p:txBody>
          <a:bodyPr>
            <a:normAutofit/>
          </a:bodyPr>
          <a:lstStyle/>
          <a:p>
            <a:pPr marL="0" lvl="0" indent="0">
              <a:buNone/>
            </a:pPr>
            <a:r>
              <a:rPr lang="en-AU" sz="2400" dirty="0"/>
              <a:t>Other changes to include:</a:t>
            </a:r>
          </a:p>
          <a:p>
            <a:r>
              <a:rPr lang="en-AU" sz="2400" dirty="0"/>
              <a:t>Current content transfer to the new AEMO external procedure template</a:t>
            </a:r>
          </a:p>
          <a:p>
            <a:r>
              <a:rPr lang="en-AU" sz="2400" dirty="0"/>
              <a:t>Amend the policy to clearly reflect the NER and streamline to remove any unnecessary content</a:t>
            </a:r>
          </a:p>
          <a:p>
            <a:r>
              <a:rPr lang="en-AU" sz="2400" dirty="0"/>
              <a:t>Amend the chapter </a:t>
            </a:r>
            <a:r>
              <a:rPr lang="en-AU" sz="2400" i="1" dirty="0"/>
              <a:t>5.2 Principles</a:t>
            </a:r>
            <a:r>
              <a:rPr lang="en-AU" sz="2400" dirty="0"/>
              <a:t> to clearly note the NER requirement for the policy</a:t>
            </a:r>
          </a:p>
          <a:p>
            <a:r>
              <a:rPr lang="en-AU" sz="2400" dirty="0"/>
              <a:t>Delete NEM calendar as the figure provides old information and the source calendar link has been corrected and provided</a:t>
            </a:r>
          </a:p>
          <a:p>
            <a:pPr lvl="1"/>
            <a:endParaRPr lang="en-AU" sz="2400" dirty="0"/>
          </a:p>
        </p:txBody>
      </p:sp>
      <p:sp>
        <p:nvSpPr>
          <p:cNvPr id="2" name="Slide Number Placeholder 1">
            <a:extLst>
              <a:ext uri="{FF2B5EF4-FFF2-40B4-BE49-F238E27FC236}">
                <a16:creationId xmlns:a16="http://schemas.microsoft.com/office/drawing/2014/main" id="{14F93880-6083-4826-B7A0-9726551059F5}"/>
              </a:ext>
            </a:extLst>
          </p:cNvPr>
          <p:cNvSpPr>
            <a:spLocks noGrp="1"/>
          </p:cNvSpPr>
          <p:nvPr>
            <p:ph type="sldNum" sz="quarter" idx="12"/>
          </p:nvPr>
        </p:nvSpPr>
        <p:spPr/>
        <p:txBody>
          <a:bodyPr/>
          <a:lstStyle/>
          <a:p>
            <a:fld id="{4EC81F68-4976-451A-B2E9-79BCBD2F70CC}" type="slidenum">
              <a:rPr lang="en-AU" smtClean="0"/>
              <a:t>16</a:t>
            </a:fld>
            <a:endParaRPr lang="en-AU"/>
          </a:p>
        </p:txBody>
      </p:sp>
    </p:spTree>
    <p:extLst>
      <p:ext uri="{BB962C8B-B14F-4D97-AF65-F5344CB8AC3E}">
        <p14:creationId xmlns:p14="http://schemas.microsoft.com/office/powerpoint/2010/main" val="25698768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B3E52AE-6CF1-468D-84E8-B108FED7A402}"/>
              </a:ext>
            </a:extLst>
          </p:cNvPr>
          <p:cNvSpPr>
            <a:spLocks noGrp="1"/>
          </p:cNvSpPr>
          <p:nvPr>
            <p:ph type="title"/>
          </p:nvPr>
        </p:nvSpPr>
        <p:spPr/>
        <p:txBody>
          <a:bodyPr/>
          <a:lstStyle/>
          <a:p>
            <a:r>
              <a:rPr lang="en-AU" dirty="0"/>
              <a:t>Changes due to GS</a:t>
            </a:r>
          </a:p>
        </p:txBody>
      </p:sp>
      <p:sp>
        <p:nvSpPr>
          <p:cNvPr id="5" name="Content Placeholder 4">
            <a:extLst>
              <a:ext uri="{FF2B5EF4-FFF2-40B4-BE49-F238E27FC236}">
                <a16:creationId xmlns:a16="http://schemas.microsoft.com/office/drawing/2014/main" id="{85B61344-E3F1-481A-94B5-91E0BDA00D3E}"/>
              </a:ext>
            </a:extLst>
          </p:cNvPr>
          <p:cNvSpPr>
            <a:spLocks noGrp="1"/>
          </p:cNvSpPr>
          <p:nvPr>
            <p:ph idx="1"/>
          </p:nvPr>
        </p:nvSpPr>
        <p:spPr/>
        <p:txBody>
          <a:bodyPr>
            <a:normAutofit/>
          </a:bodyPr>
          <a:lstStyle/>
          <a:p>
            <a:r>
              <a:rPr lang="en-AU" sz="2400" dirty="0"/>
              <a:t>Insert a new chapter </a:t>
            </a:r>
            <a:r>
              <a:rPr lang="en-AU" sz="2400" i="1" dirty="0"/>
              <a:t>GS transition</a:t>
            </a:r>
            <a:r>
              <a:rPr lang="en-AU" sz="2400" dirty="0"/>
              <a:t> to clearly outline that any routine and special revised statements for billing weeks and trading days until 1 July 2021 will be based on ‘settlement by differencing’. Also, to clarify that any settlement statement amount change arising from ‘settlement by differencing’ to GS framework will not entitle market participants a dispute or a special revised statement</a:t>
            </a:r>
          </a:p>
          <a:p>
            <a:r>
              <a:rPr lang="en-AU" sz="2400" dirty="0"/>
              <a:t>Reviews of unaccounted for energy (UFE) volumes, as envisaged under the draft rule, may result in settlement revisions. As these would need to be handled in the same way as revisions resulting from other input changes, specific amendments to address UFE should not be necessary.</a:t>
            </a:r>
          </a:p>
          <a:p>
            <a:r>
              <a:rPr lang="en-AU" sz="2400" dirty="0"/>
              <a:t>AEMO will re-evaluate the guide after the final determination</a:t>
            </a:r>
          </a:p>
          <a:p>
            <a:pPr lvl="1"/>
            <a:endParaRPr lang="en-AU" sz="2400" dirty="0"/>
          </a:p>
        </p:txBody>
      </p:sp>
      <p:sp>
        <p:nvSpPr>
          <p:cNvPr id="2" name="Slide Number Placeholder 1">
            <a:extLst>
              <a:ext uri="{FF2B5EF4-FFF2-40B4-BE49-F238E27FC236}">
                <a16:creationId xmlns:a16="http://schemas.microsoft.com/office/drawing/2014/main" id="{B9B0AF1B-CDF6-460C-886F-7D3DD6A23AFB}"/>
              </a:ext>
            </a:extLst>
          </p:cNvPr>
          <p:cNvSpPr>
            <a:spLocks noGrp="1"/>
          </p:cNvSpPr>
          <p:nvPr>
            <p:ph type="sldNum" sz="quarter" idx="12"/>
          </p:nvPr>
        </p:nvSpPr>
        <p:spPr/>
        <p:txBody>
          <a:bodyPr/>
          <a:lstStyle/>
          <a:p>
            <a:fld id="{4EC81F68-4976-451A-B2E9-79BCBD2F70CC}" type="slidenum">
              <a:rPr lang="en-AU" smtClean="0"/>
              <a:t>17</a:t>
            </a:fld>
            <a:endParaRPr lang="en-AU"/>
          </a:p>
        </p:txBody>
      </p:sp>
    </p:spTree>
    <p:extLst>
      <p:ext uri="{BB962C8B-B14F-4D97-AF65-F5344CB8AC3E}">
        <p14:creationId xmlns:p14="http://schemas.microsoft.com/office/powerpoint/2010/main" val="22940246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363BA-2769-4AB7-BB5B-CD62F1666A90}"/>
              </a:ext>
            </a:extLst>
          </p:cNvPr>
          <p:cNvSpPr>
            <a:spLocks noGrp="1"/>
          </p:cNvSpPr>
          <p:nvPr>
            <p:ph type="title"/>
          </p:nvPr>
        </p:nvSpPr>
        <p:spPr/>
        <p:txBody>
          <a:bodyPr/>
          <a:lstStyle/>
          <a:p>
            <a:r>
              <a:rPr lang="en-AU" dirty="0">
                <a:latin typeface="Arial" panose="020B0604020202020204" pitchFamily="34" charset="0"/>
                <a:cs typeface="Arial" panose="020B0604020202020204" pitchFamily="34" charset="0"/>
              </a:rPr>
              <a:t>Proposed consultation approach</a:t>
            </a:r>
          </a:p>
        </p:txBody>
      </p:sp>
      <p:graphicFrame>
        <p:nvGraphicFramePr>
          <p:cNvPr id="4" name="Content Placeholder 3">
            <a:extLst>
              <a:ext uri="{FF2B5EF4-FFF2-40B4-BE49-F238E27FC236}">
                <a16:creationId xmlns:a16="http://schemas.microsoft.com/office/drawing/2014/main" id="{CB6664CD-4ECF-4880-8ABF-D70B2CFD9D44}"/>
              </a:ext>
            </a:extLst>
          </p:cNvPr>
          <p:cNvGraphicFramePr>
            <a:graphicFrameLocks noGrp="1"/>
          </p:cNvGraphicFramePr>
          <p:nvPr>
            <p:ph idx="1"/>
            <p:extLst>
              <p:ext uri="{D42A27DB-BD31-4B8C-83A1-F6EECF244321}">
                <p14:modId xmlns:p14="http://schemas.microsoft.com/office/powerpoint/2010/main" val="1687021164"/>
              </p:ext>
            </p:extLst>
          </p:nvPr>
        </p:nvGraphicFramePr>
        <p:xfrm>
          <a:off x="-1" y="1745689"/>
          <a:ext cx="10691813" cy="5477074"/>
        </p:xfrm>
        <a:graphic>
          <a:graphicData uri="http://schemas.openxmlformats.org/drawingml/2006/table">
            <a:tbl>
              <a:tblPr firstRow="1" bandRow="1">
                <a:tableStyleId>{5C22544A-7EE6-4342-B048-85BDC9FD1C3A}</a:tableStyleId>
              </a:tblPr>
              <a:tblGrid>
                <a:gridCol w="4425729">
                  <a:extLst>
                    <a:ext uri="{9D8B030D-6E8A-4147-A177-3AD203B41FA5}">
                      <a16:colId xmlns:a16="http://schemas.microsoft.com/office/drawing/2014/main" val="1883079955"/>
                    </a:ext>
                  </a:extLst>
                </a:gridCol>
                <a:gridCol w="3593131">
                  <a:extLst>
                    <a:ext uri="{9D8B030D-6E8A-4147-A177-3AD203B41FA5}">
                      <a16:colId xmlns:a16="http://schemas.microsoft.com/office/drawing/2014/main" val="1460171516"/>
                    </a:ext>
                  </a:extLst>
                </a:gridCol>
                <a:gridCol w="2672953">
                  <a:extLst>
                    <a:ext uri="{9D8B030D-6E8A-4147-A177-3AD203B41FA5}">
                      <a16:colId xmlns:a16="http://schemas.microsoft.com/office/drawing/2014/main" val="620120879"/>
                    </a:ext>
                  </a:extLst>
                </a:gridCol>
              </a:tblGrid>
              <a:tr h="351624">
                <a:tc>
                  <a:txBody>
                    <a:bodyPr/>
                    <a:lstStyle/>
                    <a:p>
                      <a:r>
                        <a:rPr lang="en-AU" sz="2000" dirty="0">
                          <a:latin typeface="+mn-lt"/>
                        </a:rPr>
                        <a:t>NEM Settlements Revisions Policy</a:t>
                      </a:r>
                      <a:r>
                        <a:rPr lang="en-AU" sz="2000" dirty="0">
                          <a:latin typeface="+mn-lt"/>
                          <a:cs typeface="Arial" panose="020B0604020202020204" pitchFamily="34" charset="0"/>
                        </a:rPr>
                        <a:t> </a:t>
                      </a:r>
                    </a:p>
                  </a:txBody>
                  <a:tcPr/>
                </a:tc>
                <a:tc>
                  <a:txBody>
                    <a:bodyPr/>
                    <a:lstStyle/>
                    <a:p>
                      <a:r>
                        <a:rPr lang="en-AU" sz="2000" dirty="0">
                          <a:latin typeface="+mn-lt"/>
                          <a:cs typeface="Arial" panose="020B0604020202020204" pitchFamily="34" charset="0"/>
                        </a:rPr>
                        <a:t>Comments</a:t>
                      </a:r>
                    </a:p>
                  </a:txBody>
                  <a:tcPr/>
                </a:tc>
                <a:tc>
                  <a:txBody>
                    <a:bodyPr/>
                    <a:lstStyle/>
                    <a:p>
                      <a:r>
                        <a:rPr lang="en-AU" sz="2000" dirty="0">
                          <a:latin typeface="+mn-lt"/>
                          <a:cs typeface="Arial" panose="020B0604020202020204" pitchFamily="34" charset="0"/>
                        </a:rPr>
                        <a:t>Indicative date</a:t>
                      </a:r>
                    </a:p>
                  </a:txBody>
                  <a:tcPr/>
                </a:tc>
                <a:extLst>
                  <a:ext uri="{0D108BD9-81ED-4DB2-BD59-A6C34878D82A}">
                    <a16:rowId xmlns:a16="http://schemas.microsoft.com/office/drawing/2014/main" val="2987335477"/>
                  </a:ext>
                </a:extLst>
              </a:tr>
              <a:tr h="892584">
                <a:tc>
                  <a:txBody>
                    <a:bodyPr/>
                    <a:lstStyle/>
                    <a:p>
                      <a:r>
                        <a:rPr lang="en-AU" sz="2000" dirty="0">
                          <a:latin typeface="+mn-lt"/>
                          <a:cs typeface="Arial" panose="020B0604020202020204" pitchFamily="34" charset="0"/>
                        </a:rPr>
                        <a:t>Focus group</a:t>
                      </a:r>
                    </a:p>
                  </a:txBody>
                  <a:tcPr/>
                </a:tc>
                <a:tc>
                  <a:txBody>
                    <a:bodyPr/>
                    <a:lstStyle/>
                    <a:p>
                      <a:endParaRPr lang="en-AU" sz="2000" dirty="0">
                        <a:latin typeface="+mn-lt"/>
                        <a:cs typeface="Arial" panose="020B0604020202020204" pitchFamily="34" charset="0"/>
                      </a:endParaRPr>
                    </a:p>
                  </a:txBody>
                  <a:tcPr/>
                </a:tc>
                <a:tc>
                  <a:txBody>
                    <a:bodyPr/>
                    <a:lstStyle/>
                    <a:p>
                      <a:r>
                        <a:rPr lang="en-AU" sz="2000" dirty="0">
                          <a:latin typeface="+mn-lt"/>
                          <a:cs typeface="Arial" panose="020B0604020202020204" pitchFamily="34" charset="0"/>
                        </a:rPr>
                        <a:t>Monday, 26 November</a:t>
                      </a:r>
                    </a:p>
                  </a:txBody>
                  <a:tcPr/>
                </a:tc>
                <a:extLst>
                  <a:ext uri="{0D108BD9-81ED-4DB2-BD59-A6C34878D82A}">
                    <a16:rowId xmlns:a16="http://schemas.microsoft.com/office/drawing/2014/main" val="4164006050"/>
                  </a:ext>
                </a:extLst>
              </a:tr>
              <a:tr h="721619">
                <a:tc>
                  <a:txBody>
                    <a:bodyPr/>
                    <a:lstStyle/>
                    <a:p>
                      <a:r>
                        <a:rPr lang="en-AU" sz="2000" dirty="0">
                          <a:latin typeface="+mn-lt"/>
                          <a:cs typeface="Arial" panose="020B0604020202020204" pitchFamily="34" charset="0"/>
                        </a:rPr>
                        <a:t>AEMO publish first stage notice, draft policy and draft consultation paper</a:t>
                      </a:r>
                    </a:p>
                  </a:txBody>
                  <a:tcPr/>
                </a:tc>
                <a:tc>
                  <a:txBody>
                    <a:bodyPr/>
                    <a:lstStyle/>
                    <a:p>
                      <a:endParaRPr lang="en-AU" sz="2000" dirty="0">
                        <a:latin typeface="+mn-lt"/>
                        <a:cs typeface="Arial" panose="020B0604020202020204" pitchFamily="34" charset="0"/>
                      </a:endParaRPr>
                    </a:p>
                  </a:txBody>
                  <a:tcPr/>
                </a:tc>
                <a:tc>
                  <a:txBody>
                    <a:bodyPr/>
                    <a:lstStyle/>
                    <a:p>
                      <a:r>
                        <a:rPr lang="en-AU" sz="2000" dirty="0">
                          <a:latin typeface="+mn-lt"/>
                          <a:cs typeface="Arial" panose="020B0604020202020204" pitchFamily="34" charset="0"/>
                        </a:rPr>
                        <a:t>Friday, 14 December 2018</a:t>
                      </a:r>
                    </a:p>
                  </a:txBody>
                  <a:tcPr/>
                </a:tc>
                <a:extLst>
                  <a:ext uri="{0D108BD9-81ED-4DB2-BD59-A6C34878D82A}">
                    <a16:rowId xmlns:a16="http://schemas.microsoft.com/office/drawing/2014/main" val="1702713882"/>
                  </a:ext>
                </a:extLst>
              </a:tr>
              <a:tr h="622104">
                <a:tc>
                  <a:txBody>
                    <a:bodyPr/>
                    <a:lstStyle/>
                    <a:p>
                      <a:r>
                        <a:rPr lang="en-AU" sz="2000" dirty="0">
                          <a:latin typeface="+mn-lt"/>
                          <a:cs typeface="Arial" panose="020B0604020202020204" pitchFamily="34" charset="0"/>
                        </a:rPr>
                        <a:t>PWG first stage notice submissions due </a:t>
                      </a:r>
                    </a:p>
                  </a:txBody>
                  <a:tcPr/>
                </a:tc>
                <a:tc>
                  <a:txBody>
                    <a:bodyPr/>
                    <a:lstStyle/>
                    <a:p>
                      <a:r>
                        <a:rPr lang="en-AU" sz="2000" dirty="0">
                          <a:latin typeface="+mn-lt"/>
                          <a:cs typeface="Arial" panose="020B0604020202020204" pitchFamily="34" charset="0"/>
                        </a:rPr>
                        <a:t>Extended initial submission to compensate holiday period</a:t>
                      </a:r>
                    </a:p>
                  </a:txBody>
                  <a:tcPr/>
                </a:tc>
                <a:tc>
                  <a:txBody>
                    <a:bodyPr/>
                    <a:lstStyle/>
                    <a:p>
                      <a:r>
                        <a:rPr lang="en-AU" sz="2000" dirty="0">
                          <a:latin typeface="+mn-lt"/>
                          <a:cs typeface="Arial" panose="020B0604020202020204" pitchFamily="34" charset="0"/>
                        </a:rPr>
                        <a:t>Friday, 22 February 2019</a:t>
                      </a:r>
                    </a:p>
                  </a:txBody>
                  <a:tcPr/>
                </a:tc>
                <a:extLst>
                  <a:ext uri="{0D108BD9-81ED-4DB2-BD59-A6C34878D82A}">
                    <a16:rowId xmlns:a16="http://schemas.microsoft.com/office/drawing/2014/main" val="2293368971"/>
                  </a:ext>
                </a:extLst>
              </a:tr>
              <a:tr h="1058711">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2000" dirty="0">
                          <a:latin typeface="+mn-lt"/>
                          <a:cs typeface="Arial" panose="020B0604020202020204" pitchFamily="34" charset="0"/>
                        </a:rPr>
                        <a:t>AEMO publish second stage notice, updated draft policy, draft report and non-confidential submissions</a:t>
                      </a:r>
                    </a:p>
                  </a:txBody>
                  <a:tcPr/>
                </a:tc>
                <a:tc>
                  <a:txBody>
                    <a:bodyPr/>
                    <a:lstStyle/>
                    <a:p>
                      <a:endParaRPr lang="en-AU" sz="2000" dirty="0">
                        <a:latin typeface="+mn-lt"/>
                        <a:cs typeface="Arial" panose="020B0604020202020204" pitchFamily="34" charset="0"/>
                      </a:endParaRP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2000" dirty="0">
                          <a:latin typeface="+mn-lt"/>
                          <a:cs typeface="Arial" panose="020B0604020202020204" pitchFamily="34" charset="0"/>
                        </a:rPr>
                        <a:t>Friday, 22 March 2019</a:t>
                      </a:r>
                    </a:p>
                  </a:txBody>
                  <a:tcPr/>
                </a:tc>
                <a:extLst>
                  <a:ext uri="{0D108BD9-81ED-4DB2-BD59-A6C34878D82A}">
                    <a16:rowId xmlns:a16="http://schemas.microsoft.com/office/drawing/2014/main" val="917565458"/>
                  </a:ext>
                </a:extLst>
              </a:tr>
              <a:tr h="622104">
                <a:tc>
                  <a:txBody>
                    <a:bodyPr/>
                    <a:lstStyle/>
                    <a:p>
                      <a:r>
                        <a:rPr lang="en-AU" sz="2000" dirty="0">
                          <a:latin typeface="+mn-lt"/>
                          <a:cs typeface="Arial" panose="020B0604020202020204" pitchFamily="34" charset="0"/>
                        </a:rPr>
                        <a:t>PWG second stage notice submissions due</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endParaRPr lang="en-AU" sz="2000" dirty="0">
                        <a:latin typeface="+mn-lt"/>
                        <a:cs typeface="Arial" panose="020B0604020202020204" pitchFamily="34" charset="0"/>
                      </a:endParaRP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2000" dirty="0">
                          <a:latin typeface="+mn-lt"/>
                          <a:cs typeface="Arial" panose="020B0604020202020204" pitchFamily="34" charset="0"/>
                        </a:rPr>
                        <a:t>Friday, 5 April 2019</a:t>
                      </a:r>
                    </a:p>
                  </a:txBody>
                  <a:tcPr/>
                </a:tc>
                <a:extLst>
                  <a:ext uri="{0D108BD9-81ED-4DB2-BD59-A6C34878D82A}">
                    <a16:rowId xmlns:a16="http://schemas.microsoft.com/office/drawing/2014/main" val="2861611502"/>
                  </a:ext>
                </a:extLst>
              </a:tr>
              <a:tr h="892584">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2000" dirty="0">
                          <a:latin typeface="+mn-lt"/>
                          <a:cs typeface="Arial" panose="020B0604020202020204" pitchFamily="34" charset="0"/>
                        </a:rPr>
                        <a:t>AEMO publish final stage notice, final policy, final report and non-confidential submissions</a:t>
                      </a:r>
                    </a:p>
                  </a:txBody>
                  <a:tcPr/>
                </a:tc>
                <a:tc>
                  <a:txBody>
                    <a:bodyPr/>
                    <a:lstStyle/>
                    <a:p>
                      <a:endParaRPr lang="en-AU" sz="2000" dirty="0">
                        <a:latin typeface="+mn-lt"/>
                        <a:cs typeface="Arial" panose="020B0604020202020204" pitchFamily="34" charset="0"/>
                      </a:endParaRPr>
                    </a:p>
                  </a:txBody>
                  <a:tcPr/>
                </a:tc>
                <a:tc>
                  <a:txBody>
                    <a:bodyPr/>
                    <a:lstStyle/>
                    <a:p>
                      <a:r>
                        <a:rPr lang="en-AU" sz="2000" dirty="0">
                          <a:latin typeface="+mn-lt"/>
                          <a:cs typeface="Arial" panose="020B0604020202020204" pitchFamily="34" charset="0"/>
                        </a:rPr>
                        <a:t>Monday, 13 May 2019</a:t>
                      </a:r>
                    </a:p>
                  </a:txBody>
                  <a:tcPr/>
                </a:tc>
                <a:extLst>
                  <a:ext uri="{0D108BD9-81ED-4DB2-BD59-A6C34878D82A}">
                    <a16:rowId xmlns:a16="http://schemas.microsoft.com/office/drawing/2014/main" val="110436132"/>
                  </a:ext>
                </a:extLst>
              </a:tr>
            </a:tbl>
          </a:graphicData>
        </a:graphic>
      </p:graphicFrame>
      <p:sp>
        <p:nvSpPr>
          <p:cNvPr id="5" name="Slide Number Placeholder 5">
            <a:extLst>
              <a:ext uri="{FF2B5EF4-FFF2-40B4-BE49-F238E27FC236}">
                <a16:creationId xmlns:a16="http://schemas.microsoft.com/office/drawing/2014/main" id="{84E64391-081A-49E9-B498-D1D14E105ABA}"/>
              </a:ext>
            </a:extLst>
          </p:cNvPr>
          <p:cNvSpPr>
            <a:spLocks noGrp="1"/>
          </p:cNvSpPr>
          <p:nvPr>
            <p:ph type="sldNum" sz="quarter" idx="12"/>
          </p:nvPr>
        </p:nvSpPr>
        <p:spPr>
          <a:xfrm>
            <a:off x="9956751" y="7162147"/>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6753112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934F6-D596-4FB5-9493-AA4F51C6A41E}"/>
              </a:ext>
            </a:extLst>
          </p:cNvPr>
          <p:cNvSpPr>
            <a:spLocks noGrp="1"/>
          </p:cNvSpPr>
          <p:nvPr>
            <p:ph type="title"/>
          </p:nvPr>
        </p:nvSpPr>
        <p:spPr/>
        <p:txBody>
          <a:bodyPr/>
          <a:lstStyle/>
          <a:p>
            <a:r>
              <a:rPr lang="en-AU" dirty="0"/>
              <a:t>Settlement Estimation</a:t>
            </a:r>
          </a:p>
        </p:txBody>
      </p:sp>
      <p:sp>
        <p:nvSpPr>
          <p:cNvPr id="3" name="Text Placeholder 2">
            <a:extLst>
              <a:ext uri="{FF2B5EF4-FFF2-40B4-BE49-F238E27FC236}">
                <a16:creationId xmlns:a16="http://schemas.microsoft.com/office/drawing/2014/main" id="{406B162E-4636-46D9-A0BE-DB6775F4F0E3}"/>
              </a:ext>
            </a:extLst>
          </p:cNvPr>
          <p:cNvSpPr>
            <a:spLocks noGrp="1"/>
          </p:cNvSpPr>
          <p:nvPr>
            <p:ph type="body" idx="1"/>
          </p:nvPr>
        </p:nvSpPr>
        <p:spPr/>
        <p:txBody>
          <a:bodyPr/>
          <a:lstStyle/>
          <a:p>
            <a:r>
              <a:rPr lang="en-AU" dirty="0"/>
              <a:t>Katalin Foran</a:t>
            </a:r>
          </a:p>
        </p:txBody>
      </p:sp>
    </p:spTree>
    <p:extLst>
      <p:ext uri="{BB962C8B-B14F-4D97-AF65-F5344CB8AC3E}">
        <p14:creationId xmlns:p14="http://schemas.microsoft.com/office/powerpoint/2010/main" val="995598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p:txBody>
          <a:bodyPr/>
          <a:lstStyle/>
          <a:p>
            <a:r>
              <a:rPr lang="en-AU" dirty="0"/>
              <a:t>Agenda</a:t>
            </a:r>
          </a:p>
        </p:txBody>
      </p:sp>
      <p:sp>
        <p:nvSpPr>
          <p:cNvPr id="7" name="Content Placeholder 6">
            <a:extLst>
              <a:ext uri="{FF2B5EF4-FFF2-40B4-BE49-F238E27FC236}">
                <a16:creationId xmlns:a16="http://schemas.microsoft.com/office/drawing/2014/main" id="{AC6135E2-BB95-4227-B6BA-F528455E4898}"/>
              </a:ext>
            </a:extLst>
          </p:cNvPr>
          <p:cNvSpPr>
            <a:spLocks noGrp="1"/>
          </p:cNvSpPr>
          <p:nvPr>
            <p:ph idx="1"/>
          </p:nvPr>
        </p:nvSpPr>
        <p:spPr/>
        <p:txBody>
          <a:bodyPr/>
          <a:lstStyle/>
          <a:p>
            <a:endParaRPr lang="en-AU"/>
          </a:p>
          <a:p>
            <a:endParaRPr lang="en-AU"/>
          </a:p>
          <a:p>
            <a:endParaRPr lang="en-AU"/>
          </a:p>
          <a:p>
            <a:endParaRPr lang="en-AU"/>
          </a:p>
          <a:p>
            <a:endParaRPr lang="en-AU"/>
          </a:p>
          <a:p>
            <a:endParaRPr lang="en-AU"/>
          </a:p>
          <a:p>
            <a:endParaRPr lang="en-AU"/>
          </a:p>
          <a:p>
            <a:endParaRPr lang="en-AU"/>
          </a:p>
          <a:p>
            <a:endParaRPr lang="en-AU"/>
          </a:p>
          <a:p>
            <a:endParaRPr lang="en-AU"/>
          </a:p>
          <a:p>
            <a:endParaRPr lang="en-AU"/>
          </a:p>
          <a:p>
            <a:endParaRPr lang="en-AU"/>
          </a:p>
          <a:p>
            <a:endParaRPr lang="en-AU"/>
          </a:p>
          <a:p>
            <a:endParaRPr lang="en-AU"/>
          </a:p>
          <a:p>
            <a:endParaRPr lang="en-AU" dirty="0"/>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2</a:t>
            </a:fld>
            <a:endParaRPr lang="en-AU" dirty="0"/>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graphicFrame>
        <p:nvGraphicFramePr>
          <p:cNvPr id="3" name="Table 2">
            <a:extLst>
              <a:ext uri="{FF2B5EF4-FFF2-40B4-BE49-F238E27FC236}">
                <a16:creationId xmlns:a16="http://schemas.microsoft.com/office/drawing/2014/main" id="{62711CFE-9D89-4F3F-8EF2-82FDD5EC0D46}"/>
              </a:ext>
            </a:extLst>
          </p:cNvPr>
          <p:cNvGraphicFramePr>
            <a:graphicFrameLocks noGrp="1"/>
          </p:cNvGraphicFramePr>
          <p:nvPr>
            <p:extLst>
              <p:ext uri="{D42A27DB-BD31-4B8C-83A1-F6EECF244321}">
                <p14:modId xmlns:p14="http://schemas.microsoft.com/office/powerpoint/2010/main" val="2142297332"/>
              </p:ext>
            </p:extLst>
          </p:nvPr>
        </p:nvGraphicFramePr>
        <p:xfrm>
          <a:off x="192024" y="1777802"/>
          <a:ext cx="10242642" cy="4743046"/>
        </p:xfrm>
        <a:graphic>
          <a:graphicData uri="http://schemas.openxmlformats.org/drawingml/2006/table">
            <a:tbl>
              <a:tblPr firstRow="1" firstCol="1" bandRow="1">
                <a:tableStyleId>{5C22544A-7EE6-4342-B048-85BDC9FD1C3A}</a:tableStyleId>
              </a:tblPr>
              <a:tblGrid>
                <a:gridCol w="496573">
                  <a:extLst>
                    <a:ext uri="{9D8B030D-6E8A-4147-A177-3AD203B41FA5}">
                      <a16:colId xmlns:a16="http://schemas.microsoft.com/office/drawing/2014/main" val="538271126"/>
                    </a:ext>
                  </a:extLst>
                </a:gridCol>
                <a:gridCol w="1573566">
                  <a:extLst>
                    <a:ext uri="{9D8B030D-6E8A-4147-A177-3AD203B41FA5}">
                      <a16:colId xmlns:a16="http://schemas.microsoft.com/office/drawing/2014/main" val="1422408940"/>
                    </a:ext>
                  </a:extLst>
                </a:gridCol>
                <a:gridCol w="5009600">
                  <a:extLst>
                    <a:ext uri="{9D8B030D-6E8A-4147-A177-3AD203B41FA5}">
                      <a16:colId xmlns:a16="http://schemas.microsoft.com/office/drawing/2014/main" val="2351085786"/>
                    </a:ext>
                  </a:extLst>
                </a:gridCol>
                <a:gridCol w="3162903">
                  <a:extLst>
                    <a:ext uri="{9D8B030D-6E8A-4147-A177-3AD203B41FA5}">
                      <a16:colId xmlns:a16="http://schemas.microsoft.com/office/drawing/2014/main" val="2835572980"/>
                    </a:ext>
                  </a:extLst>
                </a:gridCol>
              </a:tblGrid>
              <a:tr h="338789">
                <a:tc>
                  <a:txBody>
                    <a:bodyPr/>
                    <a:lstStyle/>
                    <a:p>
                      <a:pPr algn="ctr">
                        <a:spcBef>
                          <a:spcPts val="100"/>
                        </a:spcBef>
                        <a:spcAft>
                          <a:spcPts val="100"/>
                        </a:spcAft>
                        <a:tabLst>
                          <a:tab pos="252095" algn="l"/>
                          <a:tab pos="504190" algn="l"/>
                          <a:tab pos="756285" algn="l"/>
                        </a:tabLst>
                      </a:pPr>
                      <a:r>
                        <a:rPr lang="en-AU" sz="1200" cap="all" dirty="0">
                          <a:effectLst/>
                          <a:latin typeface="+mn-lt"/>
                        </a:rPr>
                        <a:t>NO</a:t>
                      </a:r>
                      <a:endParaRPr lang="en-AU" sz="12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200" cap="all" dirty="0">
                          <a:effectLst/>
                          <a:latin typeface="+mn-lt"/>
                        </a:rPr>
                        <a:t>Time</a:t>
                      </a:r>
                      <a:endParaRPr lang="en-AU" sz="12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200" cap="all" dirty="0">
                          <a:effectLst/>
                          <a:latin typeface="+mn-lt"/>
                        </a:rPr>
                        <a:t>AGENDA ITEM</a:t>
                      </a:r>
                      <a:endParaRPr lang="en-AU" sz="12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200" cap="all" dirty="0">
                          <a:effectLst/>
                          <a:latin typeface="+mn-lt"/>
                        </a:rPr>
                        <a:t>Responsible</a:t>
                      </a:r>
                      <a:endParaRPr lang="en-AU" sz="12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054372720"/>
                  </a:ext>
                </a:extLst>
              </a:tr>
              <a:tr h="338789">
                <a:tc gridSpan="4">
                  <a:txBody>
                    <a:bodyPr/>
                    <a:lstStyle/>
                    <a:p>
                      <a:pP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Times New Roman" panose="02020603050405020304" pitchFamily="18" charset="0"/>
                        </a:rPr>
                        <a:t>Preliminary Matters</a:t>
                      </a: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AU"/>
                    </a:p>
                  </a:txBody>
                  <a:tcP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375216850"/>
                  </a:ext>
                </a:extLst>
              </a:tr>
              <a:tr h="338789">
                <a:tc>
                  <a:txBody>
                    <a:bodyPr/>
                    <a:lstStyle/>
                    <a:p>
                      <a:pPr algn="ct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Times New Roman" panose="02020603050405020304" pitchFamily="18" charset="0"/>
                        </a:rPr>
                        <a:t>1</a:t>
                      </a:r>
                    </a:p>
                  </a:txBody>
                  <a:tcPr marL="68580" marR="68580" marT="0" marB="0" anchor="ctr"/>
                </a:tc>
                <a:tc>
                  <a:txBody>
                    <a:bodyPr/>
                    <a:lstStyle/>
                    <a:p>
                      <a:pPr>
                        <a:spcBef>
                          <a:spcPts val="100"/>
                        </a:spcBef>
                        <a:spcAft>
                          <a:spcPts val="100"/>
                        </a:spcAft>
                        <a:tabLst>
                          <a:tab pos="504190" algn="l"/>
                          <a:tab pos="756285" algn="l"/>
                        </a:tabLst>
                      </a:pPr>
                      <a:r>
                        <a:rPr lang="en-AU" sz="1200" dirty="0">
                          <a:effectLst/>
                          <a:latin typeface="+mn-lt"/>
                        </a:rPr>
                        <a:t>10:00am – 10:10am</a:t>
                      </a:r>
                      <a:endParaRPr lang="en-AU" sz="12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spcBef>
                          <a:spcPts val="100"/>
                        </a:spcBef>
                        <a:spcAft>
                          <a:spcPts val="100"/>
                        </a:spcAft>
                        <a:tabLst>
                          <a:tab pos="504190" algn="l"/>
                          <a:tab pos="756285" algn="l"/>
                        </a:tabLst>
                      </a:pPr>
                      <a:r>
                        <a:rPr lang="en-AU" sz="1200" dirty="0">
                          <a:effectLst/>
                          <a:latin typeface="+mn-lt"/>
                        </a:rPr>
                        <a:t>Welcome, introduction and apologies</a:t>
                      </a:r>
                      <a:endParaRPr lang="en-AU" sz="12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spcBef>
                          <a:spcPts val="100"/>
                        </a:spcBef>
                        <a:spcAft>
                          <a:spcPts val="100"/>
                        </a:spcAft>
                        <a:tabLst>
                          <a:tab pos="504190" algn="l"/>
                          <a:tab pos="756285" algn="l"/>
                        </a:tabLst>
                      </a:pPr>
                      <a:r>
                        <a:rPr lang="en-AU" sz="1200" dirty="0">
                          <a:effectLst/>
                          <a:latin typeface="+mn-lt"/>
                        </a:rPr>
                        <a:t>Chris Muffett</a:t>
                      </a:r>
                      <a:r>
                        <a:rPr lang="en-AU" sz="1200" baseline="0" dirty="0">
                          <a:effectLst/>
                          <a:latin typeface="+mn-lt"/>
                        </a:rPr>
                        <a:t> (AEMO)</a:t>
                      </a:r>
                      <a:endParaRPr lang="en-AU" sz="12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02688441"/>
                  </a:ext>
                </a:extLst>
              </a:tr>
              <a:tr h="338789">
                <a:tc gridSpan="4">
                  <a:txBody>
                    <a:bodyPr/>
                    <a:lstStyle/>
                    <a:p>
                      <a:pP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Times New Roman" panose="02020603050405020304" pitchFamily="18" charset="0"/>
                        </a:rPr>
                        <a:t>Matters for Noting and Discussion</a:t>
                      </a: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AU"/>
                    </a:p>
                  </a:txBody>
                  <a:tcPr/>
                </a:tc>
                <a:tc hMerge="1">
                  <a:txBody>
                    <a:bodyPr/>
                    <a:lstStyle/>
                    <a:p>
                      <a:pPr>
                        <a:spcBef>
                          <a:spcPts val="100"/>
                        </a:spcBef>
                        <a:spcAft>
                          <a:spcPts val="100"/>
                        </a:spcAft>
                      </a:pPr>
                      <a:endParaRPr lang="en-AU" sz="16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426998584"/>
                  </a:ext>
                </a:extLst>
              </a:tr>
              <a:tr h="338789">
                <a:tc>
                  <a:txBody>
                    <a:bodyPr/>
                    <a:lstStyle/>
                    <a:p>
                      <a:pPr algn="ct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Times New Roman" panose="02020603050405020304" pitchFamily="18" charset="0"/>
                        </a:rPr>
                        <a:t>2</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b="0" dirty="0">
                          <a:solidFill>
                            <a:schemeClr val="tx1"/>
                          </a:solidFill>
                          <a:effectLst/>
                          <a:latin typeface="+mn-lt"/>
                          <a:ea typeface="Times New Roman" panose="02020603050405020304" pitchFamily="18" charset="0"/>
                          <a:cs typeface="Times New Roman" panose="02020603050405020304" pitchFamily="18" charset="0"/>
                        </a:rPr>
                        <a:t>10:10am – 10:20am</a:t>
                      </a:r>
                    </a:p>
                  </a:txBody>
                  <a:tcPr marL="68580" marR="68580" marT="0" marB="0" anchor="ctr"/>
                </a:tc>
                <a:tc>
                  <a:txBody>
                    <a:bodyPr/>
                    <a:lstStyle/>
                    <a:p>
                      <a:pPr>
                        <a:spcBef>
                          <a:spcPts val="100"/>
                        </a:spcBef>
                        <a:spcAft>
                          <a:spcPts val="100"/>
                        </a:spcAft>
                        <a:tabLst>
                          <a:tab pos="504190" algn="l"/>
                          <a:tab pos="756285" algn="l"/>
                        </a:tabLst>
                      </a:pPr>
                      <a:r>
                        <a:rPr lang="en-AU" sz="1200" b="0" dirty="0">
                          <a:solidFill>
                            <a:schemeClr val="tx1"/>
                          </a:solidFill>
                          <a:effectLst/>
                          <a:latin typeface="+mn-lt"/>
                          <a:ea typeface="Times New Roman" panose="02020603050405020304" pitchFamily="18" charset="0"/>
                          <a:cs typeface="Times New Roman" panose="02020603050405020304" pitchFamily="18" charset="0"/>
                        </a:rPr>
                        <a:t>Overview of settlement implications of 5MS</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defRPr/>
                      </a:pPr>
                      <a:r>
                        <a:rPr lang="en-AU" sz="1200" dirty="0">
                          <a:effectLst/>
                          <a:latin typeface="+mn-lt"/>
                        </a:rPr>
                        <a:t>Chris Muffett</a:t>
                      </a:r>
                      <a:r>
                        <a:rPr lang="en-AU" sz="1200" baseline="0" dirty="0">
                          <a:effectLst/>
                          <a:latin typeface="+mn-lt"/>
                        </a:rPr>
                        <a:t> (AEMO)</a:t>
                      </a:r>
                      <a:endParaRPr lang="en-AU" sz="12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338789">
                <a:tc>
                  <a:txBody>
                    <a:bodyPr/>
                    <a:lstStyle/>
                    <a:p>
                      <a:pPr algn="ct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Times New Roman" panose="02020603050405020304" pitchFamily="18" charset="0"/>
                        </a:rPr>
                        <a:t>3</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b="0" dirty="0">
                          <a:solidFill>
                            <a:schemeClr val="tx1"/>
                          </a:solidFill>
                          <a:effectLst/>
                          <a:latin typeface="+mn-lt"/>
                          <a:ea typeface="Times New Roman" panose="02020603050405020304" pitchFamily="18" charset="0"/>
                          <a:cs typeface="Times New Roman" panose="02020603050405020304" pitchFamily="18" charset="0"/>
                        </a:rPr>
                        <a:t>10:20am – 10:35am</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dirty="0"/>
                        <a:t>Settlement Revisions: Update on approach</a:t>
                      </a:r>
                      <a:endParaRPr lang="en-AU" sz="12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spcBef>
                          <a:spcPts val="100"/>
                        </a:spcBef>
                        <a:spcAft>
                          <a:spcPts val="100"/>
                        </a:spcAft>
                      </a:pPr>
                      <a:r>
                        <a:rPr lang="en-AU" sz="1200" b="0" dirty="0">
                          <a:solidFill>
                            <a:schemeClr val="tx1"/>
                          </a:solidFill>
                          <a:effectLst/>
                          <a:latin typeface="+mn-lt"/>
                          <a:ea typeface="Times New Roman" panose="02020603050405020304" pitchFamily="18" charset="0"/>
                          <a:cs typeface="Times New Roman" panose="02020603050405020304" pitchFamily="18" charset="0"/>
                        </a:rPr>
                        <a:t>Christine Kang (AEMO)</a:t>
                      </a:r>
                    </a:p>
                  </a:txBody>
                  <a:tcPr marL="68580" marR="68580" marT="0" marB="0" anchor="ctr"/>
                </a:tc>
                <a:extLst>
                  <a:ext uri="{0D108BD9-81ED-4DB2-BD59-A6C34878D82A}">
                    <a16:rowId xmlns:a16="http://schemas.microsoft.com/office/drawing/2014/main" val="1305645518"/>
                  </a:ext>
                </a:extLst>
              </a:tr>
              <a:tr h="338789">
                <a:tc>
                  <a:txBody>
                    <a:bodyPr/>
                    <a:lstStyle/>
                    <a:p>
                      <a:pPr algn="ct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Times New Roman" panose="02020603050405020304" pitchFamily="18" charset="0"/>
                        </a:rPr>
                        <a:t>4</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b="0" dirty="0">
                          <a:solidFill>
                            <a:schemeClr val="tx1"/>
                          </a:solidFill>
                          <a:effectLst/>
                          <a:latin typeface="+mn-lt"/>
                          <a:ea typeface="Times New Roman" panose="02020603050405020304" pitchFamily="18" charset="0"/>
                          <a:cs typeface="Times New Roman" panose="02020603050405020304" pitchFamily="18" charset="0"/>
                        </a:rPr>
                        <a:t>10:35am – 10:55am</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b="0" dirty="0">
                          <a:solidFill>
                            <a:schemeClr val="tx1"/>
                          </a:solidFill>
                          <a:effectLst/>
                          <a:latin typeface="+mn-lt"/>
                          <a:ea typeface="Times New Roman" panose="02020603050405020304" pitchFamily="18" charset="0"/>
                          <a:cs typeface="Times New Roman" panose="02020603050405020304" pitchFamily="18" charset="0"/>
                        </a:rPr>
                        <a:t>Settlement Estimation</a:t>
                      </a:r>
                      <a:r>
                        <a:rPr lang="en-AU" sz="1200" dirty="0"/>
                        <a:t>: Update on approach</a:t>
                      </a:r>
                      <a:endParaRPr lang="en-AU" sz="12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defRPr/>
                      </a:pPr>
                      <a:r>
                        <a:rPr lang="en-AU" sz="1200" b="0" dirty="0">
                          <a:solidFill>
                            <a:schemeClr val="tx1"/>
                          </a:solidFill>
                          <a:effectLst/>
                          <a:latin typeface="+mn-lt"/>
                          <a:ea typeface="Times New Roman" panose="02020603050405020304" pitchFamily="18" charset="0"/>
                          <a:cs typeface="Times New Roman" panose="02020603050405020304" pitchFamily="18" charset="0"/>
                        </a:rPr>
                        <a:t>Katalin Foran (AEMO)</a:t>
                      </a:r>
                    </a:p>
                  </a:txBody>
                  <a:tcPr marL="68580" marR="68580" marT="0" marB="0" anchor="ctr"/>
                </a:tc>
                <a:extLst>
                  <a:ext uri="{0D108BD9-81ED-4DB2-BD59-A6C34878D82A}">
                    <a16:rowId xmlns:a16="http://schemas.microsoft.com/office/drawing/2014/main" val="148470961"/>
                  </a:ext>
                </a:extLst>
              </a:tr>
              <a:tr h="338789">
                <a:tc>
                  <a:txBody>
                    <a:bodyPr/>
                    <a:lstStyle/>
                    <a:p>
                      <a:pPr algn="ct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Times New Roman" panose="02020603050405020304" pitchFamily="18" charset="0"/>
                        </a:rPr>
                        <a:t>5</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b="0" dirty="0">
                          <a:solidFill>
                            <a:schemeClr val="tx1"/>
                          </a:solidFill>
                          <a:effectLst/>
                          <a:latin typeface="+mn-lt"/>
                          <a:ea typeface="Times New Roman" panose="02020603050405020304" pitchFamily="18" charset="0"/>
                          <a:cs typeface="Times New Roman" panose="02020603050405020304" pitchFamily="18" charset="0"/>
                        </a:rPr>
                        <a:t>10:45am – 11:05am</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b="0" kern="1200" dirty="0">
                          <a:solidFill>
                            <a:schemeClr val="tx1"/>
                          </a:solidFill>
                          <a:effectLst/>
                          <a:latin typeface="+mn-lt"/>
                          <a:ea typeface="Times New Roman" panose="02020603050405020304" pitchFamily="18" charset="0"/>
                          <a:cs typeface="Times New Roman" panose="02020603050405020304" pitchFamily="18" charset="0"/>
                        </a:rPr>
                        <a:t>Credit Limit Procedure</a:t>
                      </a:r>
                      <a:r>
                        <a:rPr lang="en-AU" sz="1200" b="0" kern="1200" dirty="0">
                          <a:solidFill>
                            <a:schemeClr val="tx1"/>
                          </a:solidFill>
                          <a:effectLst/>
                          <a:latin typeface="+mn-lt"/>
                          <a:cs typeface="Times New Roman" panose="02020603050405020304" pitchFamily="18" charset="0"/>
                        </a:rPr>
                        <a:t>: Update on approach</a:t>
                      </a:r>
                      <a:endParaRPr lang="en-AU" sz="1200" b="0" kern="12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defRPr/>
                      </a:pPr>
                      <a:r>
                        <a:rPr lang="en-AU" sz="1200" b="0" kern="1200" dirty="0">
                          <a:solidFill>
                            <a:schemeClr val="tx1"/>
                          </a:solidFill>
                          <a:effectLst/>
                          <a:latin typeface="+mn-lt"/>
                          <a:ea typeface="Times New Roman" panose="02020603050405020304" pitchFamily="18" charset="0"/>
                          <a:cs typeface="Times New Roman" panose="02020603050405020304" pitchFamily="18" charset="0"/>
                        </a:rPr>
                        <a:t>Katalin Foran (AEMO)</a:t>
                      </a:r>
                    </a:p>
                  </a:txBody>
                  <a:tcPr marL="68580" marR="68580" marT="0" marB="0" anchor="ctr"/>
                </a:tc>
                <a:extLst>
                  <a:ext uri="{0D108BD9-81ED-4DB2-BD59-A6C34878D82A}">
                    <a16:rowId xmlns:a16="http://schemas.microsoft.com/office/drawing/2014/main" val="3835497086"/>
                  </a:ext>
                </a:extLst>
              </a:tr>
              <a:tr h="338789">
                <a:tc>
                  <a:txBody>
                    <a:bodyPr/>
                    <a:lstStyle/>
                    <a:p>
                      <a:pPr algn="ct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Times New Roman" panose="02020603050405020304" pitchFamily="18" charset="0"/>
                        </a:rPr>
                        <a:t>6</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b="0" dirty="0">
                          <a:solidFill>
                            <a:schemeClr val="tx1"/>
                          </a:solidFill>
                          <a:effectLst/>
                          <a:latin typeface="+mn-lt"/>
                          <a:ea typeface="Times New Roman" panose="02020603050405020304" pitchFamily="18" charset="0"/>
                          <a:cs typeface="Times New Roman" panose="02020603050405020304" pitchFamily="18" charset="0"/>
                        </a:rPr>
                        <a:t>11:05am – 12:05pm</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b="0" kern="1200" dirty="0">
                          <a:solidFill>
                            <a:schemeClr val="tx1"/>
                          </a:solidFill>
                          <a:effectLst/>
                          <a:latin typeface="+mn-lt"/>
                          <a:ea typeface="Times New Roman" panose="02020603050405020304" pitchFamily="18" charset="0"/>
                          <a:cs typeface="Times New Roman" panose="02020603050405020304" pitchFamily="18" charset="0"/>
                        </a:rPr>
                        <a:t>Reallocations</a:t>
                      </a:r>
                      <a:endParaRPr lang="en-AU" sz="12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defRPr/>
                      </a:pPr>
                      <a:r>
                        <a:rPr lang="en-AU" sz="1200" b="0" dirty="0">
                          <a:solidFill>
                            <a:schemeClr val="tx1"/>
                          </a:solidFill>
                          <a:effectLst/>
                          <a:latin typeface="+mn-lt"/>
                          <a:ea typeface="Times New Roman" panose="02020603050405020304" pitchFamily="18" charset="0"/>
                          <a:cs typeface="Times New Roman" panose="02020603050405020304" pitchFamily="18" charset="0"/>
                        </a:rPr>
                        <a:t>Pedro Riveros Gutierrez (AEMO)</a:t>
                      </a:r>
                    </a:p>
                  </a:txBody>
                  <a:tcPr marL="68580" marR="68580" marT="0" marB="0" anchor="ctr"/>
                </a:tc>
                <a:extLst>
                  <a:ext uri="{0D108BD9-81ED-4DB2-BD59-A6C34878D82A}">
                    <a16:rowId xmlns:a16="http://schemas.microsoft.com/office/drawing/2014/main" val="1297003420"/>
                  </a:ext>
                </a:extLst>
              </a:tr>
              <a:tr h="338789">
                <a:tc>
                  <a:txBody>
                    <a:bodyPr/>
                    <a:lstStyle/>
                    <a:p>
                      <a:pPr algn="ctr">
                        <a:spcBef>
                          <a:spcPts val="100"/>
                        </a:spcBef>
                        <a:spcAft>
                          <a:spcPts val="100"/>
                        </a:spcAft>
                        <a:tabLst>
                          <a:tab pos="504190" algn="l"/>
                          <a:tab pos="756285" algn="l"/>
                        </a:tabLst>
                      </a:pPr>
                      <a:endParaRPr lang="en-AU" sz="12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b="0" dirty="0">
                          <a:solidFill>
                            <a:schemeClr val="tx1"/>
                          </a:solidFill>
                          <a:effectLst/>
                          <a:latin typeface="+mn-lt"/>
                          <a:ea typeface="Times New Roman" panose="02020603050405020304" pitchFamily="18" charset="0"/>
                          <a:cs typeface="Times New Roman" panose="02020603050405020304" pitchFamily="18" charset="0"/>
                        </a:rPr>
                        <a:t>12:05pm – 12:45pm</a:t>
                      </a:r>
                    </a:p>
                  </a:txBody>
                  <a:tcPr marL="68580" marR="68580" marT="0" marB="0" anchor="ctr"/>
                </a:tc>
                <a:tc>
                  <a:txBody>
                    <a:bodyPr/>
                    <a:lstStyle/>
                    <a:p>
                      <a:r>
                        <a:rPr lang="en-AU" sz="1200" b="0" kern="1200" dirty="0">
                          <a:solidFill>
                            <a:schemeClr val="tx1"/>
                          </a:solidFill>
                          <a:effectLst/>
                          <a:latin typeface="+mn-lt"/>
                          <a:cs typeface="Times New Roman" panose="02020603050405020304" pitchFamily="18" charset="0"/>
                        </a:rPr>
                        <a:t>LUNCH</a:t>
                      </a:r>
                    </a:p>
                  </a:txBody>
                  <a:tcPr marL="68580" marR="68580" marT="0" marB="0" anchor="ctr"/>
                </a:tc>
                <a:tc>
                  <a:txBody>
                    <a:bodyPr/>
                    <a:lstStyle/>
                    <a:p>
                      <a:endParaRPr lang="en-AU" dirty="0"/>
                    </a:p>
                  </a:txBody>
                  <a:tcPr marL="68580" marR="68580" marT="0" marB="0" anchor="ctr"/>
                </a:tc>
                <a:extLst>
                  <a:ext uri="{0D108BD9-81ED-4DB2-BD59-A6C34878D82A}">
                    <a16:rowId xmlns:a16="http://schemas.microsoft.com/office/drawing/2014/main" val="1903122341"/>
                  </a:ext>
                </a:extLst>
              </a:tr>
              <a:tr h="338789">
                <a:tc>
                  <a:txBody>
                    <a:bodyPr/>
                    <a:lstStyle/>
                    <a:p>
                      <a:pPr algn="ct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Times New Roman" panose="02020603050405020304" pitchFamily="18" charset="0"/>
                        </a:rPr>
                        <a:t>7</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b="0" dirty="0">
                          <a:solidFill>
                            <a:schemeClr val="tx1"/>
                          </a:solidFill>
                          <a:effectLst/>
                          <a:latin typeface="+mn-lt"/>
                          <a:ea typeface="Times New Roman" panose="02020603050405020304" pitchFamily="18" charset="0"/>
                          <a:cs typeface="Times New Roman" panose="02020603050405020304" pitchFamily="18" charset="0"/>
                        </a:rPr>
                        <a:t>12:45pm – 1:10pm</a:t>
                      </a:r>
                    </a:p>
                  </a:txBody>
                  <a:tcPr marL="68580" marR="68580" marT="0" marB="0" anchor="ctr"/>
                </a:tc>
                <a:tc>
                  <a:txBody>
                    <a:bodyPr/>
                    <a:lstStyle/>
                    <a:p>
                      <a:pPr marL="0" lvl="0" algn="l" defTabSz="801929" rtl="0" eaLnBrk="1" latinLnBrk="0" hangingPunct="1">
                        <a:spcBef>
                          <a:spcPts val="100"/>
                        </a:spcBef>
                        <a:spcAft>
                          <a:spcPts val="100"/>
                        </a:spcAft>
                        <a:tabLst>
                          <a:tab pos="504190" algn="l"/>
                          <a:tab pos="756285" algn="l"/>
                        </a:tabLst>
                      </a:pPr>
                      <a:r>
                        <a:rPr lang="en-AU" sz="1200" b="0" kern="1200" dirty="0">
                          <a:solidFill>
                            <a:schemeClr val="tx1"/>
                          </a:solidFill>
                          <a:effectLst/>
                          <a:latin typeface="+mn-lt"/>
                          <a:ea typeface="Times New Roman" panose="02020603050405020304" pitchFamily="18" charset="0"/>
                          <a:cs typeface="Times New Roman" panose="02020603050405020304" pitchFamily="18" charset="0"/>
                        </a:rPr>
                        <a:t>Tr</a:t>
                      </a:r>
                      <a:r>
                        <a:rPr lang="en-AU" sz="1200" kern="1200" dirty="0">
                          <a:solidFill>
                            <a:schemeClr val="dk1"/>
                          </a:solidFill>
                          <a:effectLst/>
                          <a:latin typeface="+mn-lt"/>
                          <a:ea typeface="+mn-ea"/>
                          <a:cs typeface="+mn-cs"/>
                        </a:rPr>
                        <a:t>ansition to five-minute settlement</a:t>
                      </a:r>
                    </a:p>
                  </a:txBody>
                  <a:tcPr marL="68580" marR="68580" marT="0" marB="0" anchor="ctr"/>
                </a:tc>
                <a:tc>
                  <a:txBody>
                    <a:bodyPr/>
                    <a:lstStyle/>
                    <a:p>
                      <a:pPr>
                        <a:spcBef>
                          <a:spcPts val="100"/>
                        </a:spcBef>
                        <a:spcAft>
                          <a:spcPts val="100"/>
                        </a:spcAft>
                      </a:pPr>
                      <a:r>
                        <a:rPr lang="en-AU" sz="1200" b="0" dirty="0">
                          <a:solidFill>
                            <a:schemeClr val="tx1"/>
                          </a:solidFill>
                          <a:effectLst/>
                          <a:latin typeface="+mn-lt"/>
                          <a:ea typeface="Times New Roman" panose="02020603050405020304" pitchFamily="18" charset="0"/>
                          <a:cs typeface="Times New Roman" panose="02020603050405020304" pitchFamily="18" charset="0"/>
                        </a:rPr>
                        <a:t>Bhanu Rajan (AEMO)</a:t>
                      </a:r>
                    </a:p>
                  </a:txBody>
                  <a:tcPr marL="68580" marR="68580" marT="0" marB="0" anchor="ctr"/>
                </a:tc>
                <a:extLst>
                  <a:ext uri="{0D108BD9-81ED-4DB2-BD59-A6C34878D82A}">
                    <a16:rowId xmlns:a16="http://schemas.microsoft.com/office/drawing/2014/main" val="3250230464"/>
                  </a:ext>
                </a:extLst>
              </a:tr>
              <a:tr h="338789">
                <a:tc>
                  <a:txBody>
                    <a:bodyPr/>
                    <a:lstStyle/>
                    <a:p>
                      <a:pPr algn="ct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Times New Roman" panose="02020603050405020304" pitchFamily="18" charset="0"/>
                        </a:rPr>
                        <a:t>8</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b="0" dirty="0">
                          <a:solidFill>
                            <a:schemeClr val="tx1"/>
                          </a:solidFill>
                          <a:effectLst/>
                          <a:latin typeface="+mn-lt"/>
                          <a:ea typeface="Times New Roman" panose="02020603050405020304" pitchFamily="18" charset="0"/>
                          <a:cs typeface="Times New Roman" panose="02020603050405020304" pitchFamily="18" charset="0"/>
                        </a:rPr>
                        <a:t>1:10pm – 2:10pm</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b="0" dirty="0">
                          <a:solidFill>
                            <a:schemeClr val="tx1"/>
                          </a:solidFill>
                          <a:effectLst/>
                          <a:latin typeface="+mn-lt"/>
                          <a:ea typeface="Times New Roman" panose="02020603050405020304" pitchFamily="18" charset="0"/>
                          <a:cs typeface="Times New Roman" panose="02020603050405020304" pitchFamily="18" charset="0"/>
                        </a:rPr>
                        <a:t>AEMO settlement interfaces</a:t>
                      </a:r>
                    </a:p>
                  </a:txBody>
                  <a:tcPr marL="68580" marR="68580" marT="0" marB="0" anchor="ctr"/>
                </a:tc>
                <a:tc>
                  <a:txBody>
                    <a:bodyPr/>
                    <a:lstStyle/>
                    <a:p>
                      <a:pPr>
                        <a:spcBef>
                          <a:spcPts val="100"/>
                        </a:spcBef>
                        <a:spcAft>
                          <a:spcPts val="100"/>
                        </a:spcAft>
                      </a:pPr>
                      <a:r>
                        <a:rPr lang="en-AU" sz="1200" b="0" dirty="0">
                          <a:solidFill>
                            <a:schemeClr val="tx1"/>
                          </a:solidFill>
                          <a:effectLst/>
                          <a:latin typeface="+mn-lt"/>
                          <a:ea typeface="Times New Roman" panose="02020603050405020304" pitchFamily="18" charset="0"/>
                          <a:cs typeface="Times New Roman" panose="02020603050405020304" pitchFamily="18" charset="0"/>
                        </a:rPr>
                        <a:t>Scott Maskiel (AEMO)</a:t>
                      </a:r>
                    </a:p>
                  </a:txBody>
                  <a:tcPr marL="68580" marR="68580" marT="0" marB="0" anchor="ctr"/>
                </a:tc>
                <a:extLst>
                  <a:ext uri="{0D108BD9-81ED-4DB2-BD59-A6C34878D82A}">
                    <a16:rowId xmlns:a16="http://schemas.microsoft.com/office/drawing/2014/main" val="2358669822"/>
                  </a:ext>
                </a:extLst>
              </a:tr>
              <a:tr h="338789">
                <a:tc gridSpan="4">
                  <a:txBody>
                    <a:bodyPr/>
                    <a:lstStyle/>
                    <a:p>
                      <a:pP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Times New Roman" panose="02020603050405020304" pitchFamily="18" charset="0"/>
                        </a:rPr>
                        <a:t>Other Business</a:t>
                      </a: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AU"/>
                    </a:p>
                  </a:txBody>
                  <a:tcPr/>
                </a:tc>
                <a:tc hMerge="1">
                  <a:txBody>
                    <a:bodyPr/>
                    <a:lstStyle/>
                    <a:p>
                      <a:pPr>
                        <a:spcBef>
                          <a:spcPts val="100"/>
                        </a:spcBef>
                        <a:spcAft>
                          <a:spcPts val="100"/>
                        </a:spcAft>
                      </a:pPr>
                      <a:endParaRPr lang="en-AU" sz="16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796777921"/>
                  </a:ext>
                </a:extLst>
              </a:tr>
              <a:tr h="338789">
                <a:tc>
                  <a:txBody>
                    <a:bodyPr/>
                    <a:lstStyle/>
                    <a:p>
                      <a:pPr algn="ct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Times New Roman" panose="02020603050405020304" pitchFamily="18" charset="0"/>
                        </a:rPr>
                        <a:t>9</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b="0" dirty="0">
                          <a:solidFill>
                            <a:schemeClr val="tx1"/>
                          </a:solidFill>
                          <a:effectLst/>
                          <a:latin typeface="+mn-lt"/>
                          <a:ea typeface="Times New Roman" panose="02020603050405020304" pitchFamily="18" charset="0"/>
                          <a:cs typeface="Times New Roman" panose="02020603050405020304" pitchFamily="18" charset="0"/>
                        </a:rPr>
                        <a:t>2:10pm – 2:30pm</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dirty="0">
                          <a:effectLst/>
                          <a:latin typeface="+mn-lt"/>
                          <a:ea typeface="Times New Roman" panose="02020603050405020304" pitchFamily="18" charset="0"/>
                          <a:cs typeface="Times New Roman" panose="02020603050405020304" pitchFamily="18" charset="0"/>
                        </a:rPr>
                        <a:t>General questions and next steps</a:t>
                      </a:r>
                      <a:endParaRPr lang="en-AU" sz="12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dirty="0">
                          <a:effectLst/>
                          <a:latin typeface="+mn-lt"/>
                          <a:ea typeface="Times New Roman" panose="02020603050405020304" pitchFamily="18" charset="0"/>
                          <a:cs typeface="Times New Roman" panose="02020603050405020304" pitchFamily="18" charset="0"/>
                        </a:rPr>
                        <a:t>Chris Muffett (AEMO)</a:t>
                      </a:r>
                    </a:p>
                  </a:txBody>
                  <a:tcPr marL="68580" marR="68580" marT="0" marB="0" anchor="ctr"/>
                </a:tc>
                <a:extLst>
                  <a:ext uri="{0D108BD9-81ED-4DB2-BD59-A6C34878D82A}">
                    <a16:rowId xmlns:a16="http://schemas.microsoft.com/office/drawing/2014/main" val="3630830449"/>
                  </a:ext>
                </a:extLst>
              </a:tr>
            </a:tbl>
          </a:graphicData>
        </a:graphic>
      </p:graphicFrame>
    </p:spTree>
    <p:extLst>
      <p:ext uri="{BB962C8B-B14F-4D97-AF65-F5344CB8AC3E}">
        <p14:creationId xmlns:p14="http://schemas.microsoft.com/office/powerpoint/2010/main" val="37505938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270F2-21D8-4BF4-8616-19CFE88C57CB}"/>
              </a:ext>
            </a:extLst>
          </p:cNvPr>
          <p:cNvSpPr>
            <a:spLocks noGrp="1"/>
          </p:cNvSpPr>
          <p:nvPr>
            <p:ph type="title"/>
          </p:nvPr>
        </p:nvSpPr>
        <p:spPr>
          <a:xfrm>
            <a:off x="206547" y="150494"/>
            <a:ext cx="9611708" cy="1310695"/>
          </a:xfrm>
        </p:spPr>
        <p:txBody>
          <a:bodyPr/>
          <a:lstStyle/>
          <a:p>
            <a:r>
              <a:rPr lang="en-AU" dirty="0"/>
              <a:t>The two areas of settlement estimation</a:t>
            </a:r>
          </a:p>
        </p:txBody>
      </p:sp>
      <p:sp>
        <p:nvSpPr>
          <p:cNvPr id="3" name="Content Placeholder 2">
            <a:extLst>
              <a:ext uri="{FF2B5EF4-FFF2-40B4-BE49-F238E27FC236}">
                <a16:creationId xmlns:a16="http://schemas.microsoft.com/office/drawing/2014/main" id="{B8B087F7-3D9A-430D-B348-138248425563}"/>
              </a:ext>
            </a:extLst>
          </p:cNvPr>
          <p:cNvSpPr>
            <a:spLocks noGrp="1"/>
          </p:cNvSpPr>
          <p:nvPr>
            <p:ph idx="1"/>
          </p:nvPr>
        </p:nvSpPr>
        <p:spPr/>
        <p:txBody>
          <a:bodyPr>
            <a:normAutofit/>
          </a:bodyPr>
          <a:lstStyle/>
          <a:p>
            <a:pPr lvl="1"/>
            <a:endParaRPr lang="en-AU" sz="2300" dirty="0"/>
          </a:p>
          <a:p>
            <a:pPr marL="457200" indent="-457200">
              <a:buFont typeface="+mj-lt"/>
              <a:buAutoNum type="arabicPeriod"/>
            </a:pPr>
            <a:r>
              <a:rPr lang="en-AU" sz="2300" dirty="0"/>
              <a:t>Settlement estimation for when normal processing is not available </a:t>
            </a:r>
          </a:p>
          <a:p>
            <a:pPr lvl="1"/>
            <a:r>
              <a:rPr lang="en-AU" sz="1900" dirty="0"/>
              <a:t>only undertaken under the sustained failure of AEMO systems</a:t>
            </a:r>
          </a:p>
          <a:p>
            <a:pPr lvl="1"/>
            <a:r>
              <a:rPr lang="en-AU" sz="1900" dirty="0"/>
              <a:t>has never been invoked</a:t>
            </a:r>
          </a:p>
          <a:p>
            <a:pPr marL="400965" lvl="1" indent="0">
              <a:buNone/>
            </a:pPr>
            <a:endParaRPr lang="en-AU" sz="2300" dirty="0"/>
          </a:p>
          <a:p>
            <a:pPr marL="0" indent="0">
              <a:buNone/>
            </a:pPr>
            <a:r>
              <a:rPr lang="en-AU" sz="2300" dirty="0"/>
              <a:t>2.  Settlement estimation for prudential purposes</a:t>
            </a:r>
          </a:p>
          <a:p>
            <a:pPr lvl="1"/>
            <a:r>
              <a:rPr lang="en-AU" sz="1900" dirty="0"/>
              <a:t>estimations required to calculate outstandings</a:t>
            </a:r>
          </a:p>
          <a:p>
            <a:pPr lvl="1"/>
            <a:r>
              <a:rPr lang="en-AU" sz="1900" dirty="0"/>
              <a:t>estimation is undertaken daily</a:t>
            </a:r>
          </a:p>
          <a:p>
            <a:endParaRPr lang="en-AU" dirty="0"/>
          </a:p>
        </p:txBody>
      </p:sp>
    </p:spTree>
    <p:extLst>
      <p:ext uri="{BB962C8B-B14F-4D97-AF65-F5344CB8AC3E}">
        <p14:creationId xmlns:p14="http://schemas.microsoft.com/office/powerpoint/2010/main" val="34573524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270F2-21D8-4BF4-8616-19CFE88C57CB}"/>
              </a:ext>
            </a:extLst>
          </p:cNvPr>
          <p:cNvSpPr>
            <a:spLocks noGrp="1"/>
          </p:cNvSpPr>
          <p:nvPr>
            <p:ph type="title"/>
          </p:nvPr>
        </p:nvSpPr>
        <p:spPr>
          <a:xfrm>
            <a:off x="206546" y="150494"/>
            <a:ext cx="9907271" cy="1310695"/>
          </a:xfrm>
        </p:spPr>
        <p:txBody>
          <a:bodyPr/>
          <a:lstStyle/>
          <a:p>
            <a:r>
              <a:rPr lang="en-AU" dirty="0"/>
              <a:t>1. Settlement estimation – system failure</a:t>
            </a:r>
          </a:p>
        </p:txBody>
      </p:sp>
      <p:sp>
        <p:nvSpPr>
          <p:cNvPr id="3" name="Content Placeholder 2">
            <a:extLst>
              <a:ext uri="{FF2B5EF4-FFF2-40B4-BE49-F238E27FC236}">
                <a16:creationId xmlns:a16="http://schemas.microsoft.com/office/drawing/2014/main" id="{B8B087F7-3D9A-430D-B348-138248425563}"/>
              </a:ext>
            </a:extLst>
          </p:cNvPr>
          <p:cNvSpPr>
            <a:spLocks noGrp="1"/>
          </p:cNvSpPr>
          <p:nvPr>
            <p:ph idx="1"/>
          </p:nvPr>
        </p:nvSpPr>
        <p:spPr/>
        <p:txBody>
          <a:bodyPr>
            <a:normAutofit/>
          </a:bodyPr>
          <a:lstStyle/>
          <a:p>
            <a:r>
              <a:rPr lang="en-AU" sz="2300" dirty="0"/>
              <a:t>This part of the policy will be updated to reference other defined procedures that document the protocol in the event of system or communications failure.</a:t>
            </a:r>
          </a:p>
          <a:p>
            <a:pPr marL="0" indent="0">
              <a:buNone/>
            </a:pPr>
            <a:endParaRPr lang="en-AU" sz="2300" dirty="0"/>
          </a:p>
          <a:p>
            <a:r>
              <a:rPr lang="en-AU" sz="2300" dirty="0"/>
              <a:t>Update outline:</a:t>
            </a:r>
          </a:p>
          <a:p>
            <a:pPr lvl="1"/>
            <a:r>
              <a:rPr lang="en-AU" sz="2300" dirty="0"/>
              <a:t>If incidents are less than two weeks: </a:t>
            </a:r>
          </a:p>
          <a:p>
            <a:pPr lvl="2"/>
            <a:r>
              <a:rPr lang="en-AU" sz="1900" dirty="0"/>
              <a:t>Data in the preliminary statements are used as the basis of final statements</a:t>
            </a:r>
          </a:p>
          <a:p>
            <a:pPr lvl="1"/>
            <a:r>
              <a:rPr lang="en-AU" sz="2300" dirty="0"/>
              <a:t>Failures of more than two weeks derive estimates from:</a:t>
            </a:r>
          </a:p>
          <a:p>
            <a:pPr lvl="2"/>
            <a:r>
              <a:rPr lang="en-AU" sz="1900" dirty="0"/>
              <a:t>Historical metering for Market Customers</a:t>
            </a:r>
          </a:p>
          <a:p>
            <a:pPr lvl="2"/>
            <a:r>
              <a:rPr lang="en-AU" sz="1900" dirty="0"/>
              <a:t>Dispatch results for Market Generators as stored in a server separate to the Electricity Market Management System (EMMS)</a:t>
            </a:r>
          </a:p>
          <a:p>
            <a:pPr marL="0" indent="0">
              <a:buNone/>
            </a:pPr>
            <a:endParaRPr lang="en-AU" sz="2300" dirty="0"/>
          </a:p>
          <a:p>
            <a:r>
              <a:rPr lang="en-AU" sz="2300" dirty="0"/>
              <a:t>There are no changes related to GS or 5MS.</a:t>
            </a:r>
          </a:p>
          <a:p>
            <a:endParaRPr lang="en-AU" sz="2300" dirty="0"/>
          </a:p>
        </p:txBody>
      </p:sp>
    </p:spTree>
    <p:extLst>
      <p:ext uri="{BB962C8B-B14F-4D97-AF65-F5344CB8AC3E}">
        <p14:creationId xmlns:p14="http://schemas.microsoft.com/office/powerpoint/2010/main" val="30153709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270F2-21D8-4BF4-8616-19CFE88C57CB}"/>
              </a:ext>
            </a:extLst>
          </p:cNvPr>
          <p:cNvSpPr>
            <a:spLocks noGrp="1"/>
          </p:cNvSpPr>
          <p:nvPr>
            <p:ph type="title"/>
          </p:nvPr>
        </p:nvSpPr>
        <p:spPr>
          <a:xfrm>
            <a:off x="206547" y="150494"/>
            <a:ext cx="10322908" cy="1310695"/>
          </a:xfrm>
        </p:spPr>
        <p:txBody>
          <a:bodyPr>
            <a:normAutofit/>
          </a:bodyPr>
          <a:lstStyle/>
          <a:p>
            <a:r>
              <a:rPr lang="en-AU" sz="4000" dirty="0"/>
              <a:t>2. Settlement estimation for </a:t>
            </a:r>
            <a:r>
              <a:rPr lang="en-AU" sz="4000" dirty="0" err="1"/>
              <a:t>prudentials</a:t>
            </a:r>
            <a:br>
              <a:rPr lang="en-AU" sz="4000" dirty="0"/>
            </a:br>
            <a:endParaRPr lang="en-AU" dirty="0"/>
          </a:p>
        </p:txBody>
      </p:sp>
      <p:sp>
        <p:nvSpPr>
          <p:cNvPr id="3" name="Content Placeholder 2">
            <a:extLst>
              <a:ext uri="{FF2B5EF4-FFF2-40B4-BE49-F238E27FC236}">
                <a16:creationId xmlns:a16="http://schemas.microsoft.com/office/drawing/2014/main" id="{B8B087F7-3D9A-430D-B348-138248425563}"/>
              </a:ext>
            </a:extLst>
          </p:cNvPr>
          <p:cNvSpPr>
            <a:spLocks noGrp="1"/>
          </p:cNvSpPr>
          <p:nvPr>
            <p:ph idx="1"/>
          </p:nvPr>
        </p:nvSpPr>
        <p:spPr/>
        <p:txBody>
          <a:bodyPr>
            <a:normAutofit fontScale="92500" lnSpcReduction="10000"/>
          </a:bodyPr>
          <a:lstStyle/>
          <a:p>
            <a:r>
              <a:rPr lang="en-AU" dirty="0"/>
              <a:t>Average 30-day outstandings period</a:t>
            </a:r>
          </a:p>
          <a:p>
            <a:pPr lvl="1"/>
            <a:r>
              <a:rPr lang="en-AU" dirty="0"/>
              <a:t>Typically 2 days estimated using the scaled like-day energy method.</a:t>
            </a:r>
          </a:p>
          <a:p>
            <a:pPr lvl="1"/>
            <a:r>
              <a:rPr lang="en-AU" dirty="0"/>
              <a:t>Rest made up of interim meter data and preliminary and final settlements data.</a:t>
            </a:r>
          </a:p>
          <a:p>
            <a:endParaRPr lang="en-AU" dirty="0"/>
          </a:p>
          <a:p>
            <a:r>
              <a:rPr lang="en-AU" dirty="0"/>
              <a:t>Scaled like-day energy estimation</a:t>
            </a:r>
          </a:p>
          <a:p>
            <a:pPr lvl="1"/>
            <a:r>
              <a:rPr lang="en-AU" dirty="0"/>
              <a:t>Accuracy - approximately 95% of the total like-day energy estimates were accurate to +/- 25%. </a:t>
            </a:r>
          </a:p>
          <a:p>
            <a:pPr lvl="1"/>
            <a:r>
              <a:rPr lang="en-AU" dirty="0"/>
              <a:t>Implementing 5MS - methodology to remain unchanged but calculations performed at a five-minute level. </a:t>
            </a:r>
          </a:p>
          <a:p>
            <a:pPr lvl="1"/>
            <a:r>
              <a:rPr lang="en-AU" dirty="0"/>
              <a:t>Will review methodology for accuracy once 5MS is in place.</a:t>
            </a:r>
          </a:p>
          <a:p>
            <a:pPr marL="400965" lvl="1" indent="0">
              <a:buNone/>
            </a:pPr>
            <a:endParaRPr lang="en-AU" dirty="0"/>
          </a:p>
          <a:p>
            <a:pPr marL="200482" lvl="1">
              <a:spcBef>
                <a:spcPts val="877"/>
              </a:spcBef>
            </a:pPr>
            <a:r>
              <a:rPr lang="en-AU" sz="2500" dirty="0"/>
              <a:t>Effect of Global Settlements</a:t>
            </a:r>
          </a:p>
          <a:p>
            <a:pPr lvl="1"/>
            <a:r>
              <a:rPr lang="en-AU" dirty="0"/>
              <a:t>Where initial metering data and/or preliminary and final settlement data is available, the UFE component will be included.</a:t>
            </a:r>
          </a:p>
          <a:p>
            <a:pPr lvl="1"/>
            <a:r>
              <a:rPr lang="en-AU" dirty="0"/>
              <a:t>For the scaled like-day estimate component (i.e. 2 days out of 30) the UFE component will be zero.</a:t>
            </a:r>
          </a:p>
          <a:p>
            <a:endParaRPr lang="en-AU" dirty="0"/>
          </a:p>
          <a:p>
            <a:endParaRPr lang="en-AU" dirty="0"/>
          </a:p>
          <a:p>
            <a:endParaRPr lang="en-AU" dirty="0"/>
          </a:p>
        </p:txBody>
      </p:sp>
    </p:spTree>
    <p:extLst>
      <p:ext uri="{BB962C8B-B14F-4D97-AF65-F5344CB8AC3E}">
        <p14:creationId xmlns:p14="http://schemas.microsoft.com/office/powerpoint/2010/main" val="30704311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270F2-21D8-4BF4-8616-19CFE88C57CB}"/>
              </a:ext>
            </a:extLst>
          </p:cNvPr>
          <p:cNvSpPr>
            <a:spLocks noGrp="1"/>
          </p:cNvSpPr>
          <p:nvPr>
            <p:ph type="title"/>
          </p:nvPr>
        </p:nvSpPr>
        <p:spPr/>
        <p:txBody>
          <a:bodyPr/>
          <a:lstStyle/>
          <a:p>
            <a:r>
              <a:rPr lang="en-AU" dirty="0"/>
              <a:t>Consultation process/timelines</a:t>
            </a:r>
          </a:p>
        </p:txBody>
      </p:sp>
      <p:graphicFrame>
        <p:nvGraphicFramePr>
          <p:cNvPr id="4" name="Content Placeholder 3">
            <a:extLst>
              <a:ext uri="{FF2B5EF4-FFF2-40B4-BE49-F238E27FC236}">
                <a16:creationId xmlns:a16="http://schemas.microsoft.com/office/drawing/2014/main" id="{8765BBC3-34EB-4702-AA83-D0D0100325AD}"/>
              </a:ext>
            </a:extLst>
          </p:cNvPr>
          <p:cNvGraphicFramePr>
            <a:graphicFrameLocks noGrp="1"/>
          </p:cNvGraphicFramePr>
          <p:nvPr>
            <p:ph idx="1"/>
            <p:extLst/>
          </p:nvPr>
        </p:nvGraphicFramePr>
        <p:xfrm>
          <a:off x="206547" y="2247909"/>
          <a:ext cx="9588659" cy="2175510"/>
        </p:xfrm>
        <a:graphic>
          <a:graphicData uri="http://schemas.openxmlformats.org/drawingml/2006/table">
            <a:tbl>
              <a:tblPr firstRow="1" firstCol="1" bandCol="1">
                <a:tableStyleId>{5C22544A-7EE6-4342-B048-85BDC9FD1C3A}</a:tableStyleId>
              </a:tblPr>
              <a:tblGrid>
                <a:gridCol w="6286003">
                  <a:extLst>
                    <a:ext uri="{9D8B030D-6E8A-4147-A177-3AD203B41FA5}">
                      <a16:colId xmlns:a16="http://schemas.microsoft.com/office/drawing/2014/main" val="2436973719"/>
                    </a:ext>
                  </a:extLst>
                </a:gridCol>
                <a:gridCol w="3302656">
                  <a:extLst>
                    <a:ext uri="{9D8B030D-6E8A-4147-A177-3AD203B41FA5}">
                      <a16:colId xmlns:a16="http://schemas.microsoft.com/office/drawing/2014/main" val="1460652629"/>
                    </a:ext>
                  </a:extLst>
                </a:gridCol>
              </a:tblGrid>
              <a:tr h="0">
                <a:tc>
                  <a:txBody>
                    <a:bodyPr/>
                    <a:lstStyle/>
                    <a:p>
                      <a:pPr>
                        <a:lnSpc>
                          <a:spcPct val="107000"/>
                        </a:lnSpc>
                        <a:spcBef>
                          <a:spcPts val="300"/>
                        </a:spcBef>
                        <a:spcAft>
                          <a:spcPts val="300"/>
                        </a:spcAft>
                      </a:pPr>
                      <a:r>
                        <a:rPr lang="en-US" sz="2400">
                          <a:effectLst/>
                        </a:rPr>
                        <a:t>Deliverable</a:t>
                      </a:r>
                      <a:endParaRPr lang="en-AU" sz="2400">
                        <a:effectLst/>
                        <a:latin typeface="Segoe UI Semilight" panose="020B0402040204020203" pitchFamily="34" charset="0"/>
                        <a:ea typeface="Segoe UI Semilight" panose="020B0402040204020203" pitchFamily="34" charset="0"/>
                        <a:cs typeface="Times New Roman" panose="02020603050405020304" pitchFamily="18" charset="0"/>
                      </a:endParaRPr>
                    </a:p>
                  </a:txBody>
                  <a:tcPr marL="68580" marR="68580" marT="0" marB="0"/>
                </a:tc>
                <a:tc>
                  <a:txBody>
                    <a:bodyPr/>
                    <a:lstStyle/>
                    <a:p>
                      <a:pPr>
                        <a:lnSpc>
                          <a:spcPct val="107000"/>
                        </a:lnSpc>
                        <a:spcBef>
                          <a:spcPts val="300"/>
                        </a:spcBef>
                        <a:spcAft>
                          <a:spcPts val="300"/>
                        </a:spcAft>
                      </a:pPr>
                      <a:r>
                        <a:rPr lang="en-US" sz="2400">
                          <a:effectLst/>
                        </a:rPr>
                        <a:t>Indicative date</a:t>
                      </a:r>
                      <a:endParaRPr lang="en-AU" sz="2400">
                        <a:effectLst/>
                        <a:latin typeface="Segoe UI Semilight" panose="020B0402040204020203" pitchFamily="34" charset="0"/>
                        <a:ea typeface="Segoe UI Semilight" panose="020B0402040204020203"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14306378"/>
                  </a:ext>
                </a:extLst>
              </a:tr>
              <a:tr h="0">
                <a:tc>
                  <a:txBody>
                    <a:bodyPr/>
                    <a:lstStyle/>
                    <a:p>
                      <a:pPr>
                        <a:lnSpc>
                          <a:spcPct val="107000"/>
                        </a:lnSpc>
                        <a:spcBef>
                          <a:spcPts val="200"/>
                        </a:spcBef>
                        <a:spcAft>
                          <a:spcPts val="200"/>
                        </a:spcAft>
                      </a:pPr>
                      <a:r>
                        <a:rPr lang="en-AU" sz="2400">
                          <a:effectLst/>
                        </a:rPr>
                        <a:t>Consultation Paper published</a:t>
                      </a:r>
                      <a:endParaRPr lang="en-AU" sz="2400">
                        <a:effectLst/>
                        <a:latin typeface="Segoe UI Semilight" panose="020B0402040204020203" pitchFamily="34" charset="0"/>
                        <a:ea typeface="Segoe UI Semilight" panose="020B0402040204020203" pitchFamily="34" charset="0"/>
                        <a:cs typeface="Times New Roman" panose="02020603050405020304" pitchFamily="18" charset="0"/>
                      </a:endParaRPr>
                    </a:p>
                  </a:txBody>
                  <a:tcPr marL="68580" marR="68580" marT="0" marB="0"/>
                </a:tc>
                <a:tc>
                  <a:txBody>
                    <a:bodyPr/>
                    <a:lstStyle/>
                    <a:p>
                      <a:pPr>
                        <a:lnSpc>
                          <a:spcPct val="107000"/>
                        </a:lnSpc>
                        <a:spcBef>
                          <a:spcPts val="200"/>
                        </a:spcBef>
                        <a:spcAft>
                          <a:spcPts val="200"/>
                        </a:spcAft>
                      </a:pPr>
                      <a:r>
                        <a:rPr lang="en-AU" sz="2400">
                          <a:effectLst/>
                        </a:rPr>
                        <a:t>26 November 2018</a:t>
                      </a:r>
                      <a:endParaRPr lang="en-AU" sz="2400">
                        <a:effectLst/>
                        <a:latin typeface="Segoe UI Semilight" panose="020B0402040204020203" pitchFamily="34" charset="0"/>
                        <a:ea typeface="Segoe UI Semilight" panose="020B0402040204020203"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68288015"/>
                  </a:ext>
                </a:extLst>
              </a:tr>
              <a:tr h="0">
                <a:tc>
                  <a:txBody>
                    <a:bodyPr/>
                    <a:lstStyle/>
                    <a:p>
                      <a:pPr>
                        <a:lnSpc>
                          <a:spcPct val="107000"/>
                        </a:lnSpc>
                        <a:spcBef>
                          <a:spcPts val="200"/>
                        </a:spcBef>
                        <a:spcAft>
                          <a:spcPts val="200"/>
                        </a:spcAft>
                      </a:pPr>
                      <a:r>
                        <a:rPr lang="en-AU" sz="2400">
                          <a:effectLst/>
                        </a:rPr>
                        <a:t>Submissions due on Consultation Paper</a:t>
                      </a:r>
                      <a:endParaRPr lang="en-AU" sz="2400">
                        <a:effectLst/>
                        <a:latin typeface="Segoe UI Semilight" panose="020B0402040204020203" pitchFamily="34" charset="0"/>
                        <a:ea typeface="Segoe UI Semilight" panose="020B0402040204020203" pitchFamily="34" charset="0"/>
                        <a:cs typeface="Times New Roman" panose="02020603050405020304" pitchFamily="18" charset="0"/>
                      </a:endParaRPr>
                    </a:p>
                  </a:txBody>
                  <a:tcPr marL="68580" marR="68580" marT="0" marB="0"/>
                </a:tc>
                <a:tc>
                  <a:txBody>
                    <a:bodyPr/>
                    <a:lstStyle/>
                    <a:p>
                      <a:pPr>
                        <a:lnSpc>
                          <a:spcPct val="107000"/>
                        </a:lnSpc>
                        <a:spcBef>
                          <a:spcPts val="200"/>
                        </a:spcBef>
                        <a:spcAft>
                          <a:spcPts val="200"/>
                        </a:spcAft>
                      </a:pPr>
                      <a:r>
                        <a:rPr lang="en-AU" sz="2400">
                          <a:effectLst/>
                        </a:rPr>
                        <a:t>21 January 2019</a:t>
                      </a:r>
                      <a:endParaRPr lang="en-AU" sz="2400">
                        <a:effectLst/>
                        <a:latin typeface="Segoe UI Semilight" panose="020B0402040204020203" pitchFamily="34" charset="0"/>
                        <a:ea typeface="Segoe UI Semilight" panose="020B0402040204020203"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03694251"/>
                  </a:ext>
                </a:extLst>
              </a:tr>
              <a:tr h="0">
                <a:tc>
                  <a:txBody>
                    <a:bodyPr/>
                    <a:lstStyle/>
                    <a:p>
                      <a:pPr>
                        <a:lnSpc>
                          <a:spcPct val="107000"/>
                        </a:lnSpc>
                        <a:spcBef>
                          <a:spcPts val="200"/>
                        </a:spcBef>
                        <a:spcAft>
                          <a:spcPts val="200"/>
                        </a:spcAft>
                      </a:pPr>
                      <a:r>
                        <a:rPr lang="en-AU" sz="2400">
                          <a:effectLst/>
                        </a:rPr>
                        <a:t>Draft Report published</a:t>
                      </a:r>
                      <a:endParaRPr lang="en-AU" sz="2400">
                        <a:effectLst/>
                        <a:latin typeface="Segoe UI Semilight" panose="020B0402040204020203" pitchFamily="34" charset="0"/>
                        <a:ea typeface="Segoe UI Semilight" panose="020B0402040204020203" pitchFamily="34" charset="0"/>
                        <a:cs typeface="Times New Roman" panose="02020603050405020304" pitchFamily="18" charset="0"/>
                      </a:endParaRPr>
                    </a:p>
                  </a:txBody>
                  <a:tcPr marL="68580" marR="68580" marT="0" marB="0"/>
                </a:tc>
                <a:tc>
                  <a:txBody>
                    <a:bodyPr/>
                    <a:lstStyle/>
                    <a:p>
                      <a:pPr>
                        <a:lnSpc>
                          <a:spcPct val="107000"/>
                        </a:lnSpc>
                        <a:spcBef>
                          <a:spcPts val="200"/>
                        </a:spcBef>
                        <a:spcAft>
                          <a:spcPts val="200"/>
                        </a:spcAft>
                      </a:pPr>
                      <a:r>
                        <a:rPr lang="en-AU" sz="2400">
                          <a:effectLst/>
                        </a:rPr>
                        <a:t>19 February 2019</a:t>
                      </a:r>
                      <a:endParaRPr lang="en-AU" sz="2400">
                        <a:effectLst/>
                        <a:latin typeface="Segoe UI Semilight" panose="020B0402040204020203" pitchFamily="34" charset="0"/>
                        <a:ea typeface="Segoe UI Semilight" panose="020B0402040204020203"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08811807"/>
                  </a:ext>
                </a:extLst>
              </a:tr>
              <a:tr h="0">
                <a:tc>
                  <a:txBody>
                    <a:bodyPr/>
                    <a:lstStyle/>
                    <a:p>
                      <a:pPr>
                        <a:lnSpc>
                          <a:spcPct val="107000"/>
                        </a:lnSpc>
                        <a:spcBef>
                          <a:spcPts val="200"/>
                        </a:spcBef>
                        <a:spcAft>
                          <a:spcPts val="200"/>
                        </a:spcAft>
                      </a:pPr>
                      <a:r>
                        <a:rPr lang="en-AU" sz="2400">
                          <a:effectLst/>
                        </a:rPr>
                        <a:t>Submissions due on Draft Report</a:t>
                      </a:r>
                      <a:endParaRPr lang="en-AU" sz="2400">
                        <a:effectLst/>
                        <a:latin typeface="Segoe UI Semilight" panose="020B0402040204020203" pitchFamily="34" charset="0"/>
                        <a:ea typeface="Segoe UI Semilight" panose="020B0402040204020203" pitchFamily="34" charset="0"/>
                        <a:cs typeface="Times New Roman" panose="02020603050405020304" pitchFamily="18" charset="0"/>
                      </a:endParaRPr>
                    </a:p>
                  </a:txBody>
                  <a:tcPr marL="68580" marR="68580" marT="0" marB="0"/>
                </a:tc>
                <a:tc>
                  <a:txBody>
                    <a:bodyPr/>
                    <a:lstStyle/>
                    <a:p>
                      <a:pPr>
                        <a:lnSpc>
                          <a:spcPct val="107000"/>
                        </a:lnSpc>
                        <a:spcBef>
                          <a:spcPts val="200"/>
                        </a:spcBef>
                        <a:spcAft>
                          <a:spcPts val="200"/>
                        </a:spcAft>
                      </a:pPr>
                      <a:r>
                        <a:rPr lang="en-AU" sz="2400">
                          <a:effectLst/>
                        </a:rPr>
                        <a:t>5 March 2019</a:t>
                      </a:r>
                      <a:endParaRPr lang="en-AU" sz="2400">
                        <a:effectLst/>
                        <a:latin typeface="Segoe UI Semilight" panose="020B0402040204020203" pitchFamily="34" charset="0"/>
                        <a:ea typeface="Segoe UI Semilight" panose="020B0402040204020203"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66450537"/>
                  </a:ext>
                </a:extLst>
              </a:tr>
              <a:tr h="0">
                <a:tc>
                  <a:txBody>
                    <a:bodyPr/>
                    <a:lstStyle/>
                    <a:p>
                      <a:pPr>
                        <a:lnSpc>
                          <a:spcPct val="107000"/>
                        </a:lnSpc>
                        <a:spcBef>
                          <a:spcPts val="200"/>
                        </a:spcBef>
                        <a:spcAft>
                          <a:spcPts val="200"/>
                        </a:spcAft>
                      </a:pPr>
                      <a:r>
                        <a:rPr lang="en-AU" sz="2400">
                          <a:effectLst/>
                        </a:rPr>
                        <a:t>Final Report published</a:t>
                      </a:r>
                      <a:endParaRPr lang="en-AU" sz="2400">
                        <a:effectLst/>
                        <a:latin typeface="Segoe UI Semilight" panose="020B0402040204020203" pitchFamily="34" charset="0"/>
                        <a:ea typeface="Segoe UI Semilight" panose="020B0402040204020203" pitchFamily="34" charset="0"/>
                        <a:cs typeface="Times New Roman" panose="02020603050405020304" pitchFamily="18" charset="0"/>
                      </a:endParaRPr>
                    </a:p>
                  </a:txBody>
                  <a:tcPr marL="68580" marR="68580" marT="0" marB="0"/>
                </a:tc>
                <a:tc>
                  <a:txBody>
                    <a:bodyPr/>
                    <a:lstStyle/>
                    <a:p>
                      <a:pPr>
                        <a:lnSpc>
                          <a:spcPct val="107000"/>
                        </a:lnSpc>
                        <a:spcBef>
                          <a:spcPts val="200"/>
                        </a:spcBef>
                        <a:spcAft>
                          <a:spcPts val="200"/>
                        </a:spcAft>
                      </a:pPr>
                      <a:r>
                        <a:rPr lang="en-AU" sz="2400" dirty="0">
                          <a:effectLst/>
                        </a:rPr>
                        <a:t>4 April 2019</a:t>
                      </a:r>
                      <a:endParaRPr lang="en-AU" sz="2400" dirty="0">
                        <a:effectLst/>
                        <a:latin typeface="Segoe UI Semilight" panose="020B0402040204020203" pitchFamily="34" charset="0"/>
                        <a:ea typeface="Segoe UI Semilight" panose="020B0402040204020203"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19655230"/>
                  </a:ext>
                </a:extLst>
              </a:tr>
            </a:tbl>
          </a:graphicData>
        </a:graphic>
      </p:graphicFrame>
    </p:spTree>
    <p:extLst>
      <p:ext uri="{BB962C8B-B14F-4D97-AF65-F5344CB8AC3E}">
        <p14:creationId xmlns:p14="http://schemas.microsoft.com/office/powerpoint/2010/main" val="24816283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934F6-D596-4FB5-9493-AA4F51C6A41E}"/>
              </a:ext>
            </a:extLst>
          </p:cNvPr>
          <p:cNvSpPr>
            <a:spLocks noGrp="1"/>
          </p:cNvSpPr>
          <p:nvPr>
            <p:ph type="title"/>
          </p:nvPr>
        </p:nvSpPr>
        <p:spPr/>
        <p:txBody>
          <a:bodyPr/>
          <a:lstStyle/>
          <a:p>
            <a:r>
              <a:rPr lang="en-AU" dirty="0"/>
              <a:t>Credit Limit Procedure</a:t>
            </a:r>
          </a:p>
        </p:txBody>
      </p:sp>
      <p:sp>
        <p:nvSpPr>
          <p:cNvPr id="3" name="Text Placeholder 2">
            <a:extLst>
              <a:ext uri="{FF2B5EF4-FFF2-40B4-BE49-F238E27FC236}">
                <a16:creationId xmlns:a16="http://schemas.microsoft.com/office/drawing/2014/main" id="{406B162E-4636-46D9-A0BE-DB6775F4F0E3}"/>
              </a:ext>
            </a:extLst>
          </p:cNvPr>
          <p:cNvSpPr>
            <a:spLocks noGrp="1"/>
          </p:cNvSpPr>
          <p:nvPr>
            <p:ph type="body" idx="1"/>
          </p:nvPr>
        </p:nvSpPr>
        <p:spPr/>
        <p:txBody>
          <a:bodyPr/>
          <a:lstStyle/>
          <a:p>
            <a:r>
              <a:rPr lang="en-AU" dirty="0"/>
              <a:t>Katalin Foran</a:t>
            </a:r>
          </a:p>
        </p:txBody>
      </p:sp>
    </p:spTree>
    <p:extLst>
      <p:ext uri="{BB962C8B-B14F-4D97-AF65-F5344CB8AC3E}">
        <p14:creationId xmlns:p14="http://schemas.microsoft.com/office/powerpoint/2010/main" val="37467236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270F2-21D8-4BF4-8616-19CFE88C57CB}"/>
              </a:ext>
            </a:extLst>
          </p:cNvPr>
          <p:cNvSpPr>
            <a:spLocks noGrp="1"/>
          </p:cNvSpPr>
          <p:nvPr>
            <p:ph type="title"/>
          </p:nvPr>
        </p:nvSpPr>
        <p:spPr/>
        <p:txBody>
          <a:bodyPr/>
          <a:lstStyle/>
          <a:p>
            <a:r>
              <a:rPr lang="en-AU" dirty="0"/>
              <a:t>Credit Limit Procedures (CLP) - initial approach</a:t>
            </a:r>
          </a:p>
        </p:txBody>
      </p:sp>
      <p:sp>
        <p:nvSpPr>
          <p:cNvPr id="3" name="Content Placeholder 2">
            <a:extLst>
              <a:ext uri="{FF2B5EF4-FFF2-40B4-BE49-F238E27FC236}">
                <a16:creationId xmlns:a16="http://schemas.microsoft.com/office/drawing/2014/main" id="{B8B087F7-3D9A-430D-B348-138248425563}"/>
              </a:ext>
            </a:extLst>
          </p:cNvPr>
          <p:cNvSpPr>
            <a:spLocks noGrp="1"/>
          </p:cNvSpPr>
          <p:nvPr>
            <p:ph idx="1"/>
          </p:nvPr>
        </p:nvSpPr>
        <p:spPr/>
        <p:txBody>
          <a:bodyPr>
            <a:normAutofit/>
          </a:bodyPr>
          <a:lstStyle/>
          <a:p>
            <a:r>
              <a:rPr lang="en-AU" sz="2300" dirty="0"/>
              <a:t>CLP – the methodology by which AEMO determines the prudential settings for each Market Participant - i.e. the Maximum Credit Limit (MCL).</a:t>
            </a:r>
          </a:p>
          <a:p>
            <a:pPr marL="0" indent="0">
              <a:buNone/>
            </a:pPr>
            <a:endParaRPr lang="en-AU" sz="2300" dirty="0"/>
          </a:p>
          <a:p>
            <a:r>
              <a:rPr lang="en-AU" sz="2300" dirty="0"/>
              <a:t>Initial thinking (articulated at PWG September  13)</a:t>
            </a:r>
          </a:p>
          <a:p>
            <a:pPr lvl="1"/>
            <a:r>
              <a:rPr lang="en-AU" sz="1900" dirty="0"/>
              <a:t>Update all refences in the CLP referring to half hourly load, price and reallocations to reference five minute load, price and reallocations.</a:t>
            </a:r>
          </a:p>
          <a:p>
            <a:pPr lvl="1"/>
            <a:r>
              <a:rPr lang="en-AU" sz="1900" dirty="0"/>
              <a:t>Methodology (and formulas) for calculation of market participant prudential settings remain unchanged, with only the level of data granularity changing.</a:t>
            </a:r>
          </a:p>
          <a:p>
            <a:pPr marL="400965" lvl="1" indent="0">
              <a:buNone/>
            </a:pPr>
            <a:endParaRPr lang="en-AU" sz="2300" dirty="0"/>
          </a:p>
          <a:p>
            <a:r>
              <a:rPr lang="en-AU" sz="2300" dirty="0"/>
              <a:t>We were aiming start CLP consultation in late November/early December, with the Reallocation Procedures consultation starting early 2019.</a:t>
            </a:r>
          </a:p>
          <a:p>
            <a:endParaRPr lang="en-AU" sz="2500" dirty="0"/>
          </a:p>
          <a:p>
            <a:pPr marL="400965" lvl="1" indent="0">
              <a:buNone/>
            </a:pPr>
            <a:endParaRPr lang="en-AU" dirty="0"/>
          </a:p>
        </p:txBody>
      </p:sp>
    </p:spTree>
    <p:extLst>
      <p:ext uri="{BB962C8B-B14F-4D97-AF65-F5344CB8AC3E}">
        <p14:creationId xmlns:p14="http://schemas.microsoft.com/office/powerpoint/2010/main" val="737856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270F2-21D8-4BF4-8616-19CFE88C57CB}"/>
              </a:ext>
            </a:extLst>
          </p:cNvPr>
          <p:cNvSpPr>
            <a:spLocks noGrp="1"/>
          </p:cNvSpPr>
          <p:nvPr>
            <p:ph type="title"/>
          </p:nvPr>
        </p:nvSpPr>
        <p:spPr/>
        <p:txBody>
          <a:bodyPr/>
          <a:lstStyle/>
          <a:p>
            <a:r>
              <a:rPr lang="en-AU" dirty="0"/>
              <a:t>CLP &amp; Reallocations</a:t>
            </a:r>
          </a:p>
        </p:txBody>
      </p:sp>
      <p:sp>
        <p:nvSpPr>
          <p:cNvPr id="3" name="Content Placeholder 2">
            <a:extLst>
              <a:ext uri="{FF2B5EF4-FFF2-40B4-BE49-F238E27FC236}">
                <a16:creationId xmlns:a16="http://schemas.microsoft.com/office/drawing/2014/main" id="{B8B087F7-3D9A-430D-B348-138248425563}"/>
              </a:ext>
            </a:extLst>
          </p:cNvPr>
          <p:cNvSpPr>
            <a:spLocks noGrp="1"/>
          </p:cNvSpPr>
          <p:nvPr>
            <p:ph idx="1"/>
          </p:nvPr>
        </p:nvSpPr>
        <p:spPr/>
        <p:txBody>
          <a:bodyPr>
            <a:normAutofit/>
          </a:bodyPr>
          <a:lstStyle/>
          <a:p>
            <a:r>
              <a:rPr lang="en-AU" sz="2300" dirty="0"/>
              <a:t>Reallocations and the time period they apply for are expressly discussed in the CLP.</a:t>
            </a:r>
          </a:p>
          <a:p>
            <a:endParaRPr lang="en-AU" sz="2300" dirty="0"/>
          </a:p>
          <a:p>
            <a:r>
              <a:rPr lang="en-AU" sz="2300" dirty="0"/>
              <a:t>We need to consult on how reallocations will work in light of 5MS before we can update the CLP.</a:t>
            </a:r>
          </a:p>
          <a:p>
            <a:endParaRPr lang="en-AU" sz="2300" dirty="0"/>
          </a:p>
          <a:p>
            <a:r>
              <a:rPr lang="en-AU" sz="2300" dirty="0"/>
              <a:t>New approach and order of consultation:</a:t>
            </a:r>
          </a:p>
          <a:p>
            <a:pPr lvl="1"/>
            <a:r>
              <a:rPr lang="en-AU" sz="1900" dirty="0"/>
              <a:t>First will consult on, an agree on reallocation procedures (to be discussed after this).</a:t>
            </a:r>
          </a:p>
          <a:p>
            <a:pPr lvl="1"/>
            <a:r>
              <a:rPr lang="en-AU" sz="1900" dirty="0"/>
              <a:t>Will update CLP accordingly to what was agreed on re reallocations.</a:t>
            </a:r>
          </a:p>
          <a:p>
            <a:pPr lvl="1"/>
            <a:r>
              <a:rPr lang="en-AU" sz="1900" dirty="0"/>
              <a:t>Still expect methodology to remain unchanged and with all other calculations to be conducted at 5 minute granularity.</a:t>
            </a:r>
          </a:p>
        </p:txBody>
      </p:sp>
    </p:spTree>
    <p:extLst>
      <p:ext uri="{BB962C8B-B14F-4D97-AF65-F5344CB8AC3E}">
        <p14:creationId xmlns:p14="http://schemas.microsoft.com/office/powerpoint/2010/main" val="39147440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934F6-D596-4FB5-9493-AA4F51C6A41E}"/>
              </a:ext>
            </a:extLst>
          </p:cNvPr>
          <p:cNvSpPr>
            <a:spLocks noGrp="1"/>
          </p:cNvSpPr>
          <p:nvPr>
            <p:ph type="title"/>
          </p:nvPr>
        </p:nvSpPr>
        <p:spPr/>
        <p:txBody>
          <a:bodyPr/>
          <a:lstStyle/>
          <a:p>
            <a:r>
              <a:rPr lang="en-AU" dirty="0"/>
              <a:t>Reallocations</a:t>
            </a:r>
          </a:p>
        </p:txBody>
      </p:sp>
      <p:sp>
        <p:nvSpPr>
          <p:cNvPr id="3" name="Text Placeholder 2">
            <a:extLst>
              <a:ext uri="{FF2B5EF4-FFF2-40B4-BE49-F238E27FC236}">
                <a16:creationId xmlns:a16="http://schemas.microsoft.com/office/drawing/2014/main" id="{406B162E-4636-46D9-A0BE-DB6775F4F0E3}"/>
              </a:ext>
            </a:extLst>
          </p:cNvPr>
          <p:cNvSpPr>
            <a:spLocks noGrp="1"/>
          </p:cNvSpPr>
          <p:nvPr>
            <p:ph type="body" idx="1"/>
          </p:nvPr>
        </p:nvSpPr>
        <p:spPr/>
        <p:txBody>
          <a:bodyPr/>
          <a:lstStyle/>
          <a:p>
            <a:r>
              <a:rPr lang="en-AU" dirty="0"/>
              <a:t>Pedro Riveros Gutierrez </a:t>
            </a:r>
            <a:endParaRPr lang="en-AU" dirty="0">
              <a:highlight>
                <a:srgbClr val="FFFF00"/>
              </a:highlight>
            </a:endParaRPr>
          </a:p>
        </p:txBody>
      </p:sp>
    </p:spTree>
    <p:extLst>
      <p:ext uri="{BB962C8B-B14F-4D97-AF65-F5344CB8AC3E}">
        <p14:creationId xmlns:p14="http://schemas.microsoft.com/office/powerpoint/2010/main" val="40167829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270F2-21D8-4BF4-8616-19CFE88C57CB}"/>
              </a:ext>
            </a:extLst>
          </p:cNvPr>
          <p:cNvSpPr>
            <a:spLocks noGrp="1"/>
          </p:cNvSpPr>
          <p:nvPr>
            <p:ph type="title"/>
          </p:nvPr>
        </p:nvSpPr>
        <p:spPr/>
        <p:txBody>
          <a:bodyPr>
            <a:normAutofit/>
          </a:bodyPr>
          <a:lstStyle/>
          <a:p>
            <a:r>
              <a:rPr lang="en-AU" sz="4000" dirty="0"/>
              <a:t>Initial assumptions on 5MS and reallocations</a:t>
            </a:r>
            <a:endParaRPr lang="en-AU" dirty="0"/>
          </a:p>
        </p:txBody>
      </p:sp>
      <p:sp>
        <p:nvSpPr>
          <p:cNvPr id="3" name="Content Placeholder 2">
            <a:extLst>
              <a:ext uri="{FF2B5EF4-FFF2-40B4-BE49-F238E27FC236}">
                <a16:creationId xmlns:a16="http://schemas.microsoft.com/office/drawing/2014/main" id="{B8B087F7-3D9A-430D-B348-138248425563}"/>
              </a:ext>
            </a:extLst>
          </p:cNvPr>
          <p:cNvSpPr>
            <a:spLocks noGrp="1"/>
          </p:cNvSpPr>
          <p:nvPr>
            <p:ph idx="1"/>
          </p:nvPr>
        </p:nvSpPr>
        <p:spPr>
          <a:xfrm>
            <a:off x="206546" y="1647825"/>
            <a:ext cx="10255425" cy="5210175"/>
          </a:xfrm>
        </p:spPr>
        <p:txBody>
          <a:bodyPr>
            <a:noAutofit/>
          </a:bodyPr>
          <a:lstStyle/>
          <a:p>
            <a:pPr>
              <a:lnSpc>
                <a:spcPct val="120000"/>
              </a:lnSpc>
            </a:pPr>
            <a:r>
              <a:rPr lang="en-AU" sz="2000" dirty="0"/>
              <a:t>Will have 5 minute reallocations from July 2021 (NER clause 3.15.11 refers to reallocation transaction happening at TI level).</a:t>
            </a:r>
          </a:p>
          <a:p>
            <a:pPr>
              <a:lnSpc>
                <a:spcPct val="120000"/>
              </a:lnSpc>
            </a:pPr>
            <a:endParaRPr lang="en-AU" sz="2000" dirty="0"/>
          </a:p>
          <a:p>
            <a:pPr>
              <a:lnSpc>
                <a:spcPct val="120000"/>
              </a:lnSpc>
            </a:pPr>
            <a:r>
              <a:rPr lang="en-AU" sz="2000" dirty="0"/>
              <a:t>In AEMO system, will still have to deal with 30 minute reallocations beyond July 2021 (i.e. due to ex-ante reallocations and revisions).</a:t>
            </a:r>
          </a:p>
          <a:p>
            <a:pPr>
              <a:lnSpc>
                <a:spcPct val="120000"/>
              </a:lnSpc>
            </a:pPr>
            <a:endParaRPr lang="en-AU" sz="2000" dirty="0"/>
          </a:p>
          <a:p>
            <a:pPr>
              <a:lnSpc>
                <a:spcPct val="120000"/>
              </a:lnSpc>
            </a:pPr>
            <a:r>
              <a:rPr lang="en-AU" sz="2000" dirty="0"/>
              <a:t>Beyond July 2021, any 30-minute reallocations will be evaluated at a 5-minute level.  </a:t>
            </a:r>
          </a:p>
          <a:p>
            <a:pPr marL="0" indent="0">
              <a:lnSpc>
                <a:spcPct val="120000"/>
              </a:lnSpc>
              <a:buNone/>
            </a:pPr>
            <a:endParaRPr lang="en-AU" sz="2000" dirty="0"/>
          </a:p>
          <a:p>
            <a:pPr>
              <a:lnSpc>
                <a:spcPct val="120000"/>
              </a:lnSpc>
            </a:pPr>
            <a:r>
              <a:rPr lang="en-AU" sz="2000" dirty="0"/>
              <a:t>Types of reallocations to remain as current.</a:t>
            </a:r>
          </a:p>
          <a:p>
            <a:pPr>
              <a:lnSpc>
                <a:spcPct val="120000"/>
              </a:lnSpc>
            </a:pPr>
            <a:endParaRPr lang="en-AU" sz="2000" dirty="0"/>
          </a:p>
          <a:p>
            <a:pPr>
              <a:lnSpc>
                <a:spcPct val="120000"/>
              </a:lnSpc>
            </a:pPr>
            <a:r>
              <a:rPr lang="en-AU" sz="2000" dirty="0"/>
              <a:t>Calculations and methodology will remain unchanged.</a:t>
            </a:r>
          </a:p>
        </p:txBody>
      </p:sp>
    </p:spTree>
    <p:extLst>
      <p:ext uri="{BB962C8B-B14F-4D97-AF65-F5344CB8AC3E}">
        <p14:creationId xmlns:p14="http://schemas.microsoft.com/office/powerpoint/2010/main" val="16093549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270F2-21D8-4BF4-8616-19CFE88C57CB}"/>
              </a:ext>
            </a:extLst>
          </p:cNvPr>
          <p:cNvSpPr>
            <a:spLocks noGrp="1"/>
          </p:cNvSpPr>
          <p:nvPr>
            <p:ph type="title"/>
          </p:nvPr>
        </p:nvSpPr>
        <p:spPr>
          <a:xfrm>
            <a:off x="206546" y="150494"/>
            <a:ext cx="10101235" cy="1310695"/>
          </a:xfrm>
        </p:spPr>
        <p:txBody>
          <a:bodyPr>
            <a:normAutofit/>
          </a:bodyPr>
          <a:lstStyle/>
          <a:p>
            <a:r>
              <a:rPr lang="en-AU" sz="4000" dirty="0"/>
              <a:t>Issues for discussion</a:t>
            </a:r>
            <a:endParaRPr lang="en-AU" dirty="0"/>
          </a:p>
        </p:txBody>
      </p:sp>
      <p:sp>
        <p:nvSpPr>
          <p:cNvPr id="3" name="Content Placeholder 2">
            <a:extLst>
              <a:ext uri="{FF2B5EF4-FFF2-40B4-BE49-F238E27FC236}">
                <a16:creationId xmlns:a16="http://schemas.microsoft.com/office/drawing/2014/main" id="{B8B087F7-3D9A-430D-B348-138248425563}"/>
              </a:ext>
            </a:extLst>
          </p:cNvPr>
          <p:cNvSpPr>
            <a:spLocks noGrp="1"/>
          </p:cNvSpPr>
          <p:nvPr>
            <p:ph idx="1"/>
          </p:nvPr>
        </p:nvSpPr>
        <p:spPr/>
        <p:txBody>
          <a:bodyPr>
            <a:normAutofit fontScale="92500"/>
          </a:bodyPr>
          <a:lstStyle/>
          <a:p>
            <a:pPr lvl="1"/>
            <a:endParaRPr lang="en-AU" sz="2300" dirty="0"/>
          </a:p>
          <a:p>
            <a:pPr lvl="1"/>
            <a:r>
              <a:rPr lang="en-AU" sz="2300" dirty="0"/>
              <a:t>What transition period issues could arise for reallocations?</a:t>
            </a:r>
          </a:p>
          <a:p>
            <a:pPr lvl="1"/>
            <a:endParaRPr lang="en-AU" sz="2300" dirty="0"/>
          </a:p>
          <a:p>
            <a:pPr lvl="1"/>
            <a:r>
              <a:rPr lang="en-AU" sz="2300" dirty="0"/>
              <a:t>What issues should participants consider in relation to their reallocation contracts?</a:t>
            </a:r>
          </a:p>
          <a:p>
            <a:pPr lvl="1"/>
            <a:endParaRPr lang="en-AU" sz="2300" dirty="0"/>
          </a:p>
          <a:p>
            <a:pPr lvl="1"/>
            <a:r>
              <a:rPr lang="en-AU" sz="2300" dirty="0"/>
              <a:t>How long before July 2021 would participants want to enter in 5 minute reallocations?</a:t>
            </a:r>
          </a:p>
          <a:p>
            <a:pPr lvl="1"/>
            <a:endParaRPr lang="en-AU" sz="2300" dirty="0"/>
          </a:p>
          <a:p>
            <a:pPr lvl="1"/>
            <a:r>
              <a:rPr lang="en-AU" sz="2400" dirty="0"/>
              <a:t>Should we keep ability for participants to enter in 30 minute reallocations past July 2021, to allow for reversing reallocations? For how long ?</a:t>
            </a:r>
            <a:endParaRPr lang="en-AU" sz="2300" dirty="0"/>
          </a:p>
          <a:p>
            <a:pPr lvl="1"/>
            <a:endParaRPr lang="en-AU" sz="2300" dirty="0"/>
          </a:p>
          <a:p>
            <a:pPr lvl="1"/>
            <a:r>
              <a:rPr lang="en-AU" sz="2300" dirty="0"/>
              <a:t>Should other types of reallocations be considered?</a:t>
            </a:r>
          </a:p>
          <a:p>
            <a:pPr lvl="2"/>
            <a:r>
              <a:rPr lang="en-AU" sz="1949" dirty="0"/>
              <a:t>Previously suggested - energy reallocations based either a DUID or a NMI</a:t>
            </a:r>
          </a:p>
          <a:p>
            <a:pPr marL="400965" lvl="1" indent="0">
              <a:buNone/>
            </a:pPr>
            <a:r>
              <a:rPr lang="en-AU" sz="2300" dirty="0"/>
              <a:t> </a:t>
            </a:r>
          </a:p>
          <a:p>
            <a:pPr lvl="1"/>
            <a:endParaRPr lang="en-AU" sz="2300" dirty="0"/>
          </a:p>
          <a:p>
            <a:pPr lvl="0"/>
            <a:endParaRPr lang="en-AU" dirty="0"/>
          </a:p>
        </p:txBody>
      </p:sp>
    </p:spTree>
    <p:extLst>
      <p:ext uri="{BB962C8B-B14F-4D97-AF65-F5344CB8AC3E}">
        <p14:creationId xmlns:p14="http://schemas.microsoft.com/office/powerpoint/2010/main" val="3262542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934F6-D596-4FB5-9493-AA4F51C6A41E}"/>
              </a:ext>
            </a:extLst>
          </p:cNvPr>
          <p:cNvSpPr>
            <a:spLocks noGrp="1"/>
          </p:cNvSpPr>
          <p:nvPr>
            <p:ph type="title"/>
          </p:nvPr>
        </p:nvSpPr>
        <p:spPr/>
        <p:txBody>
          <a:bodyPr/>
          <a:lstStyle/>
          <a:p>
            <a:r>
              <a:rPr lang="en-AU" dirty="0"/>
              <a:t>Overview of settlement implications of 5MS</a:t>
            </a:r>
            <a:br>
              <a:rPr lang="en-AU" dirty="0"/>
            </a:br>
            <a:endParaRPr lang="en-AU" dirty="0"/>
          </a:p>
        </p:txBody>
      </p:sp>
      <p:sp>
        <p:nvSpPr>
          <p:cNvPr id="3" name="Text Placeholder 2">
            <a:extLst>
              <a:ext uri="{FF2B5EF4-FFF2-40B4-BE49-F238E27FC236}">
                <a16:creationId xmlns:a16="http://schemas.microsoft.com/office/drawing/2014/main" id="{406B162E-4636-46D9-A0BE-DB6775F4F0E3}"/>
              </a:ext>
            </a:extLst>
          </p:cNvPr>
          <p:cNvSpPr>
            <a:spLocks noGrp="1"/>
          </p:cNvSpPr>
          <p:nvPr>
            <p:ph type="body" idx="1"/>
          </p:nvPr>
        </p:nvSpPr>
        <p:spPr/>
        <p:txBody>
          <a:bodyPr/>
          <a:lstStyle/>
          <a:p>
            <a:r>
              <a:rPr lang="en-AU" dirty="0"/>
              <a:t>Chris Muffett</a:t>
            </a:r>
          </a:p>
        </p:txBody>
      </p:sp>
    </p:spTree>
    <p:extLst>
      <p:ext uri="{BB962C8B-B14F-4D97-AF65-F5344CB8AC3E}">
        <p14:creationId xmlns:p14="http://schemas.microsoft.com/office/powerpoint/2010/main" val="18247706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270F2-21D8-4BF4-8616-19CFE88C57CB}"/>
              </a:ext>
            </a:extLst>
          </p:cNvPr>
          <p:cNvSpPr>
            <a:spLocks noGrp="1"/>
          </p:cNvSpPr>
          <p:nvPr>
            <p:ph type="title"/>
          </p:nvPr>
        </p:nvSpPr>
        <p:spPr/>
        <p:txBody>
          <a:bodyPr/>
          <a:lstStyle/>
          <a:p>
            <a:r>
              <a:rPr lang="en-AU" sz="4000" dirty="0"/>
              <a:t>Interface and data</a:t>
            </a:r>
            <a:endParaRPr lang="en-AU" dirty="0"/>
          </a:p>
        </p:txBody>
      </p:sp>
      <p:sp>
        <p:nvSpPr>
          <p:cNvPr id="3" name="Content Placeholder 2">
            <a:extLst>
              <a:ext uri="{FF2B5EF4-FFF2-40B4-BE49-F238E27FC236}">
                <a16:creationId xmlns:a16="http://schemas.microsoft.com/office/drawing/2014/main" id="{B8B087F7-3D9A-430D-B348-138248425563}"/>
              </a:ext>
            </a:extLst>
          </p:cNvPr>
          <p:cNvSpPr>
            <a:spLocks noGrp="1"/>
          </p:cNvSpPr>
          <p:nvPr>
            <p:ph idx="1"/>
          </p:nvPr>
        </p:nvSpPr>
        <p:spPr/>
        <p:txBody>
          <a:bodyPr>
            <a:normAutofit/>
          </a:bodyPr>
          <a:lstStyle/>
          <a:p>
            <a:r>
              <a:rPr lang="en-AU" sz="2300" dirty="0"/>
              <a:t>Current reallocation web interface - what works now/what doesn’t?</a:t>
            </a:r>
          </a:p>
          <a:p>
            <a:pPr lvl="1"/>
            <a:r>
              <a:rPr lang="en-AU" sz="1900" dirty="0"/>
              <a:t>Consider all aspects - registering, authorising, cancelling and reversing reallocations.</a:t>
            </a:r>
          </a:p>
          <a:p>
            <a:pPr marL="801929" lvl="2" indent="0">
              <a:buNone/>
            </a:pPr>
            <a:endParaRPr lang="en-AU" sz="2300" dirty="0"/>
          </a:p>
          <a:p>
            <a:r>
              <a:rPr lang="en-AU" sz="2300" dirty="0"/>
              <a:t>What should change on the current interface – for 5MS or other functionality?</a:t>
            </a:r>
          </a:p>
          <a:p>
            <a:pPr marL="400965" lvl="1" indent="0">
              <a:buNone/>
            </a:pPr>
            <a:endParaRPr lang="en-AU" sz="2300" dirty="0"/>
          </a:p>
          <a:p>
            <a:r>
              <a:rPr lang="en-AU" sz="2300" dirty="0"/>
              <a:t>Entering reallocations</a:t>
            </a:r>
          </a:p>
          <a:p>
            <a:pPr lvl="1"/>
            <a:r>
              <a:rPr lang="en-AU" sz="1900" dirty="0"/>
              <a:t>Same interface for 5 minute as for 30 minute? </a:t>
            </a:r>
          </a:p>
          <a:p>
            <a:pPr lvl="1"/>
            <a:r>
              <a:rPr lang="en-AU" sz="1900" dirty="0"/>
              <a:t>Is manual entry even an option for 5 minutes reallocations?</a:t>
            </a:r>
          </a:p>
          <a:p>
            <a:pPr lvl="1"/>
            <a:r>
              <a:rPr lang="en-AU" sz="1900" dirty="0"/>
              <a:t>What about file upload/data transfer – what are choices/preferences?</a:t>
            </a:r>
          </a:p>
          <a:p>
            <a:endParaRPr lang="en-AU" dirty="0"/>
          </a:p>
          <a:p>
            <a:pPr marL="400965" lvl="1" indent="0">
              <a:buNone/>
            </a:pPr>
            <a:endParaRPr lang="en-AU" dirty="0"/>
          </a:p>
          <a:p>
            <a:pPr lvl="2"/>
            <a:endParaRPr lang="en-AU" dirty="0"/>
          </a:p>
          <a:p>
            <a:pPr marL="400965" lvl="1" indent="0">
              <a:buNone/>
            </a:pPr>
            <a:endParaRPr lang="en-AU" dirty="0"/>
          </a:p>
          <a:p>
            <a:pPr lvl="1"/>
            <a:endParaRPr lang="en-AU" dirty="0"/>
          </a:p>
          <a:p>
            <a:pPr marL="543383" lvl="1"/>
            <a:endParaRPr lang="en-AU" sz="2807" dirty="0"/>
          </a:p>
          <a:p>
            <a:pPr marL="142418"/>
            <a:endParaRPr lang="en-AU" sz="3158" dirty="0"/>
          </a:p>
          <a:p>
            <a:pPr marL="801929" lvl="2" indent="0">
              <a:buNone/>
            </a:pPr>
            <a:endParaRPr lang="en-AU" sz="2049" dirty="0"/>
          </a:p>
        </p:txBody>
      </p:sp>
    </p:spTree>
    <p:extLst>
      <p:ext uri="{BB962C8B-B14F-4D97-AF65-F5344CB8AC3E}">
        <p14:creationId xmlns:p14="http://schemas.microsoft.com/office/powerpoint/2010/main" val="1188461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270F2-21D8-4BF4-8616-19CFE88C57CB}"/>
              </a:ext>
            </a:extLst>
          </p:cNvPr>
          <p:cNvSpPr>
            <a:spLocks noGrp="1"/>
          </p:cNvSpPr>
          <p:nvPr>
            <p:ph type="title"/>
          </p:nvPr>
        </p:nvSpPr>
        <p:spPr>
          <a:xfrm>
            <a:off x="206547" y="150494"/>
            <a:ext cx="10255424" cy="1310695"/>
          </a:xfrm>
        </p:spPr>
        <p:txBody>
          <a:bodyPr/>
          <a:lstStyle/>
          <a:p>
            <a:r>
              <a:rPr lang="en-AU" sz="4000" dirty="0"/>
              <a:t>Reallocation Procedures consultation</a:t>
            </a:r>
            <a:endParaRPr lang="en-AU" dirty="0"/>
          </a:p>
        </p:txBody>
      </p:sp>
      <p:sp>
        <p:nvSpPr>
          <p:cNvPr id="3" name="Content Placeholder 2">
            <a:extLst>
              <a:ext uri="{FF2B5EF4-FFF2-40B4-BE49-F238E27FC236}">
                <a16:creationId xmlns:a16="http://schemas.microsoft.com/office/drawing/2014/main" id="{B8B087F7-3D9A-430D-B348-138248425563}"/>
              </a:ext>
            </a:extLst>
          </p:cNvPr>
          <p:cNvSpPr>
            <a:spLocks noGrp="1"/>
          </p:cNvSpPr>
          <p:nvPr>
            <p:ph idx="1"/>
          </p:nvPr>
        </p:nvSpPr>
        <p:spPr/>
        <p:txBody>
          <a:bodyPr/>
          <a:lstStyle/>
          <a:p>
            <a:pPr lvl="1"/>
            <a:r>
              <a:rPr lang="en-AU" sz="2300" dirty="0"/>
              <a:t>This is the first step in the consultation process.</a:t>
            </a:r>
          </a:p>
          <a:p>
            <a:pPr lvl="1"/>
            <a:endParaRPr lang="en-AU" sz="2300" dirty="0"/>
          </a:p>
          <a:p>
            <a:pPr lvl="1"/>
            <a:r>
              <a:rPr lang="en-AU" sz="2300" dirty="0"/>
              <a:t>Will bring refined understanding of changes to the reallocation procedures to PWG in early 2019.</a:t>
            </a:r>
          </a:p>
          <a:p>
            <a:pPr lvl="1"/>
            <a:endParaRPr lang="en-AU" sz="2300" dirty="0"/>
          </a:p>
          <a:p>
            <a:pPr lvl="1"/>
            <a:r>
              <a:rPr lang="en-AU" sz="2300" dirty="0"/>
              <a:t>Aim for consultation to be finalised by end of Q1 2019.</a:t>
            </a:r>
          </a:p>
          <a:p>
            <a:pPr lvl="1"/>
            <a:endParaRPr lang="en-AU" sz="2300" dirty="0"/>
          </a:p>
          <a:p>
            <a:pPr lvl="1"/>
            <a:r>
              <a:rPr lang="en-AU" sz="2300" dirty="0"/>
              <a:t>CLP consultation will follow.</a:t>
            </a:r>
          </a:p>
          <a:p>
            <a:pPr lvl="1"/>
            <a:endParaRPr lang="en-AU" sz="2807" dirty="0"/>
          </a:p>
          <a:p>
            <a:pPr lvl="1"/>
            <a:endParaRPr lang="en-AU" sz="2807" dirty="0"/>
          </a:p>
          <a:p>
            <a:pPr marL="801929" lvl="2" indent="0">
              <a:buNone/>
            </a:pPr>
            <a:endParaRPr lang="en-AU" sz="2049" dirty="0"/>
          </a:p>
        </p:txBody>
      </p:sp>
    </p:spTree>
    <p:extLst>
      <p:ext uri="{BB962C8B-B14F-4D97-AF65-F5344CB8AC3E}">
        <p14:creationId xmlns:p14="http://schemas.microsoft.com/office/powerpoint/2010/main" val="41751646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C0113-0ED2-4939-901E-DB49352E4DF1}"/>
              </a:ext>
            </a:extLst>
          </p:cNvPr>
          <p:cNvSpPr>
            <a:spLocks noGrp="1"/>
          </p:cNvSpPr>
          <p:nvPr>
            <p:ph type="title"/>
          </p:nvPr>
        </p:nvSpPr>
        <p:spPr/>
        <p:txBody>
          <a:bodyPr/>
          <a:lstStyle/>
          <a:p>
            <a:r>
              <a:rPr lang="en-AU" dirty="0"/>
              <a:t>Transition to five-minute settlement</a:t>
            </a:r>
          </a:p>
        </p:txBody>
      </p:sp>
      <p:sp>
        <p:nvSpPr>
          <p:cNvPr id="3" name="Text Placeholder 2">
            <a:extLst>
              <a:ext uri="{FF2B5EF4-FFF2-40B4-BE49-F238E27FC236}">
                <a16:creationId xmlns:a16="http://schemas.microsoft.com/office/drawing/2014/main" id="{27FEE579-9793-4A45-84E2-E9C0F927922D}"/>
              </a:ext>
            </a:extLst>
          </p:cNvPr>
          <p:cNvSpPr>
            <a:spLocks noGrp="1"/>
          </p:cNvSpPr>
          <p:nvPr>
            <p:ph type="body" idx="1"/>
          </p:nvPr>
        </p:nvSpPr>
        <p:spPr/>
        <p:txBody>
          <a:bodyPr/>
          <a:lstStyle/>
          <a:p>
            <a:r>
              <a:rPr lang="en-AU" dirty="0"/>
              <a:t>Bhanu Rajan</a:t>
            </a:r>
          </a:p>
        </p:txBody>
      </p:sp>
    </p:spTree>
    <p:extLst>
      <p:ext uri="{BB962C8B-B14F-4D97-AF65-F5344CB8AC3E}">
        <p14:creationId xmlns:p14="http://schemas.microsoft.com/office/powerpoint/2010/main" val="6911661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30EF4-58DF-4BA4-BB7C-B21152788690}"/>
              </a:ext>
            </a:extLst>
          </p:cNvPr>
          <p:cNvSpPr>
            <a:spLocks noGrp="1"/>
          </p:cNvSpPr>
          <p:nvPr>
            <p:ph type="title"/>
          </p:nvPr>
        </p:nvSpPr>
        <p:spPr/>
        <p:txBody>
          <a:bodyPr/>
          <a:lstStyle/>
          <a:p>
            <a:r>
              <a:rPr lang="en-AU" dirty="0"/>
              <a:t>Transition Overview (IT)</a:t>
            </a:r>
          </a:p>
        </p:txBody>
      </p:sp>
      <p:sp>
        <p:nvSpPr>
          <p:cNvPr id="3" name="Content Placeholder 2">
            <a:extLst>
              <a:ext uri="{FF2B5EF4-FFF2-40B4-BE49-F238E27FC236}">
                <a16:creationId xmlns:a16="http://schemas.microsoft.com/office/drawing/2014/main" id="{90BE04B8-A000-4E69-A61D-6FBDD8AD20E5}"/>
              </a:ext>
            </a:extLst>
          </p:cNvPr>
          <p:cNvSpPr>
            <a:spLocks noGrp="1"/>
          </p:cNvSpPr>
          <p:nvPr>
            <p:ph idx="1"/>
          </p:nvPr>
        </p:nvSpPr>
        <p:spPr/>
        <p:txBody>
          <a:bodyPr>
            <a:normAutofit fontScale="85000" lnSpcReduction="20000"/>
          </a:bodyPr>
          <a:lstStyle/>
          <a:p>
            <a:r>
              <a:rPr lang="en-AU" dirty="0"/>
              <a:t>From 1 July 2021 at 00:00 am, AEMO’s Settlements system will start performing processes based on 5-min energy data volumes.</a:t>
            </a:r>
          </a:p>
          <a:p>
            <a:endParaRPr lang="en-AU" dirty="0"/>
          </a:p>
          <a:p>
            <a:r>
              <a:rPr lang="en-AU" dirty="0"/>
              <a:t>First Settlement Run with 5-min energy data volumes is scheduled to run on 2 July 2021 (wholesale settlement systems processes always run for previous day).</a:t>
            </a:r>
          </a:p>
          <a:p>
            <a:endParaRPr lang="en-AU" dirty="0"/>
          </a:p>
          <a:p>
            <a:r>
              <a:rPr lang="en-AU" dirty="0"/>
              <a:t>AEMO’s systems handling Settlements, Billing, Invoicing and </a:t>
            </a:r>
            <a:r>
              <a:rPr lang="en-AU" dirty="0" err="1"/>
              <a:t>Prudentials</a:t>
            </a:r>
            <a:r>
              <a:rPr lang="en-AU" dirty="0"/>
              <a:t> functions will go-live with the 5MS changes sometime prior to the go-live date of 1 July 2021, the exact date is TBC. </a:t>
            </a:r>
          </a:p>
          <a:p>
            <a:endParaRPr lang="en-AU" dirty="0"/>
          </a:p>
          <a:p>
            <a:r>
              <a:rPr lang="en-AU" dirty="0"/>
              <a:t>This means there is a period where AEMO will support both 30-min and 5-min energy data volumes:</a:t>
            </a:r>
          </a:p>
          <a:p>
            <a:pPr lvl="1"/>
            <a:r>
              <a:rPr lang="en-AU" dirty="0"/>
              <a:t>Settlement Runs for Settlement Days from 1 July 2021 will be settled at 5-min resolution.</a:t>
            </a:r>
          </a:p>
          <a:p>
            <a:pPr lvl="1"/>
            <a:r>
              <a:rPr lang="en-AU" dirty="0"/>
              <a:t>Settlement Runs for Settlement Days prior to 1 July 2021 will be settled at 30-min resolution.</a:t>
            </a:r>
          </a:p>
          <a:p>
            <a:endParaRPr lang="en-AU" dirty="0"/>
          </a:p>
          <a:p>
            <a:r>
              <a:rPr lang="en-AU" dirty="0"/>
              <a:t>This allows for a smoother transition from 30-min to 5-min on 1 July 2021.</a:t>
            </a:r>
          </a:p>
          <a:p>
            <a:endParaRPr lang="en-AU" dirty="0"/>
          </a:p>
        </p:txBody>
      </p:sp>
      <p:sp>
        <p:nvSpPr>
          <p:cNvPr id="4" name="Slide Number Placeholder 3">
            <a:extLst>
              <a:ext uri="{FF2B5EF4-FFF2-40B4-BE49-F238E27FC236}">
                <a16:creationId xmlns:a16="http://schemas.microsoft.com/office/drawing/2014/main" id="{5C1F0696-CA75-4B7F-9DDD-12DAA05BCF0F}"/>
              </a:ext>
            </a:extLst>
          </p:cNvPr>
          <p:cNvSpPr>
            <a:spLocks noGrp="1"/>
          </p:cNvSpPr>
          <p:nvPr>
            <p:ph type="sldNum" sz="quarter" idx="12"/>
          </p:nvPr>
        </p:nvSpPr>
        <p:spPr/>
        <p:txBody>
          <a:bodyPr/>
          <a:lstStyle/>
          <a:p>
            <a:fld id="{4EC81F68-4976-451A-B2E9-79BCBD2F70CC}" type="slidenum">
              <a:rPr lang="en-AU" smtClean="0"/>
              <a:t>33</a:t>
            </a:fld>
            <a:endParaRPr lang="en-AU"/>
          </a:p>
        </p:txBody>
      </p:sp>
    </p:spTree>
    <p:extLst>
      <p:ext uri="{BB962C8B-B14F-4D97-AF65-F5344CB8AC3E}">
        <p14:creationId xmlns:p14="http://schemas.microsoft.com/office/powerpoint/2010/main" val="20658228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30EF4-58DF-4BA4-BB7C-B21152788690}"/>
              </a:ext>
            </a:extLst>
          </p:cNvPr>
          <p:cNvSpPr>
            <a:spLocks noGrp="1"/>
          </p:cNvSpPr>
          <p:nvPr>
            <p:ph type="title"/>
          </p:nvPr>
        </p:nvSpPr>
        <p:spPr/>
        <p:txBody>
          <a:bodyPr/>
          <a:lstStyle/>
          <a:p>
            <a:r>
              <a:rPr lang="en-AU" dirty="0"/>
              <a:t>Settlements Transition (IT)</a:t>
            </a:r>
          </a:p>
        </p:txBody>
      </p:sp>
      <p:sp>
        <p:nvSpPr>
          <p:cNvPr id="3" name="Content Placeholder 2">
            <a:extLst>
              <a:ext uri="{FF2B5EF4-FFF2-40B4-BE49-F238E27FC236}">
                <a16:creationId xmlns:a16="http://schemas.microsoft.com/office/drawing/2014/main" id="{90BE04B8-A000-4E69-A61D-6FBDD8AD20E5}"/>
              </a:ext>
            </a:extLst>
          </p:cNvPr>
          <p:cNvSpPr>
            <a:spLocks noGrp="1"/>
          </p:cNvSpPr>
          <p:nvPr>
            <p:ph idx="1"/>
          </p:nvPr>
        </p:nvSpPr>
        <p:spPr/>
        <p:txBody>
          <a:bodyPr>
            <a:normAutofit/>
          </a:bodyPr>
          <a:lstStyle/>
          <a:p>
            <a:pPr marL="0" indent="0">
              <a:buNone/>
            </a:pPr>
            <a:r>
              <a:rPr lang="en-AU" dirty="0"/>
              <a:t>A few key areas to highlight:</a:t>
            </a:r>
          </a:p>
          <a:p>
            <a:endParaRPr lang="en-AU" dirty="0"/>
          </a:p>
          <a:p>
            <a:r>
              <a:rPr lang="en-AU" dirty="0"/>
              <a:t>Billing: </a:t>
            </a:r>
          </a:p>
          <a:p>
            <a:pPr lvl="1"/>
            <a:r>
              <a:rPr lang="en-AU" dirty="0"/>
              <a:t>1 July 2021 is mid billing week. </a:t>
            </a:r>
          </a:p>
          <a:p>
            <a:pPr lvl="1"/>
            <a:r>
              <a:rPr lang="en-AU" dirty="0"/>
              <a:t>AEMO’s Current Position: design being developed will handle both 30-min and 5-min energy volumes processed across different settlement runs within the billing week of 27 June 2021 to 3 July 2021 (transitional week).</a:t>
            </a:r>
          </a:p>
          <a:p>
            <a:pPr marL="0" indent="0">
              <a:buNone/>
            </a:pPr>
            <a:endParaRPr lang="en-AU" dirty="0"/>
          </a:p>
          <a:p>
            <a:r>
              <a:rPr lang="en-AU" dirty="0"/>
              <a:t>Settlement Estimates: </a:t>
            </a:r>
          </a:p>
          <a:p>
            <a:pPr lvl="1"/>
            <a:r>
              <a:rPr lang="en-AU" dirty="0"/>
              <a:t>Dependant on Procedure Consultation.</a:t>
            </a:r>
          </a:p>
          <a:p>
            <a:pPr lvl="1"/>
            <a:r>
              <a:rPr lang="en-AU" dirty="0"/>
              <a:t>AEMO’s Current Position: all estimate runs from 1 July 2021 onwards will produce 5-min based estimates rather than 30-min.</a:t>
            </a:r>
          </a:p>
          <a:p>
            <a:endParaRPr lang="en-AU" dirty="0"/>
          </a:p>
        </p:txBody>
      </p:sp>
      <p:sp>
        <p:nvSpPr>
          <p:cNvPr id="4" name="Slide Number Placeholder 3">
            <a:extLst>
              <a:ext uri="{FF2B5EF4-FFF2-40B4-BE49-F238E27FC236}">
                <a16:creationId xmlns:a16="http://schemas.microsoft.com/office/drawing/2014/main" id="{2D624464-4BB0-4E88-8FF7-84982A724ABF}"/>
              </a:ext>
            </a:extLst>
          </p:cNvPr>
          <p:cNvSpPr>
            <a:spLocks noGrp="1"/>
          </p:cNvSpPr>
          <p:nvPr>
            <p:ph type="sldNum" sz="quarter" idx="12"/>
          </p:nvPr>
        </p:nvSpPr>
        <p:spPr/>
        <p:txBody>
          <a:bodyPr/>
          <a:lstStyle/>
          <a:p>
            <a:fld id="{4EC81F68-4976-451A-B2E9-79BCBD2F70CC}" type="slidenum">
              <a:rPr lang="en-AU" smtClean="0"/>
              <a:t>34</a:t>
            </a:fld>
            <a:endParaRPr lang="en-AU"/>
          </a:p>
        </p:txBody>
      </p:sp>
    </p:spTree>
    <p:extLst>
      <p:ext uri="{BB962C8B-B14F-4D97-AF65-F5344CB8AC3E}">
        <p14:creationId xmlns:p14="http://schemas.microsoft.com/office/powerpoint/2010/main" val="15732804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07112-924F-4EAC-8A04-42F9CA338C1F}"/>
              </a:ext>
            </a:extLst>
          </p:cNvPr>
          <p:cNvSpPr>
            <a:spLocks noGrp="1"/>
          </p:cNvSpPr>
          <p:nvPr>
            <p:ph type="title"/>
          </p:nvPr>
        </p:nvSpPr>
        <p:spPr>
          <a:xfrm>
            <a:off x="206547" y="150494"/>
            <a:ext cx="7894138" cy="1310695"/>
          </a:xfrm>
        </p:spPr>
        <p:txBody>
          <a:bodyPr/>
          <a:lstStyle/>
          <a:p>
            <a:r>
              <a:rPr lang="en-AU" dirty="0"/>
              <a:t>Settlements Transition Schedule</a:t>
            </a:r>
          </a:p>
        </p:txBody>
      </p:sp>
      <p:sp>
        <p:nvSpPr>
          <p:cNvPr id="5" name="Content Placeholder 2">
            <a:extLst>
              <a:ext uri="{FF2B5EF4-FFF2-40B4-BE49-F238E27FC236}">
                <a16:creationId xmlns:a16="http://schemas.microsoft.com/office/drawing/2014/main" id="{5E952EB9-AF78-4CA3-9776-E16CCC914C3F}"/>
              </a:ext>
            </a:extLst>
          </p:cNvPr>
          <p:cNvSpPr>
            <a:spLocks noGrp="1"/>
          </p:cNvSpPr>
          <p:nvPr>
            <p:ph idx="1"/>
          </p:nvPr>
        </p:nvSpPr>
        <p:spPr>
          <a:xfrm>
            <a:off x="347473" y="3674896"/>
            <a:ext cx="10359580" cy="2877724"/>
          </a:xfrm>
        </p:spPr>
        <p:txBody>
          <a:bodyPr>
            <a:normAutofit lnSpcReduction="10000"/>
          </a:bodyPr>
          <a:lstStyle/>
          <a:p>
            <a:r>
              <a:rPr lang="en-AU" sz="1900" dirty="0">
                <a:solidFill>
                  <a:srgbClr val="FF0000"/>
                </a:solidFill>
              </a:rPr>
              <a:t>November 2020</a:t>
            </a:r>
          </a:p>
          <a:p>
            <a:pPr lvl="1"/>
            <a:r>
              <a:rPr lang="en-AU" sz="1549" dirty="0"/>
              <a:t>Pre-prod Release</a:t>
            </a:r>
          </a:p>
          <a:p>
            <a:r>
              <a:rPr lang="en-AU" sz="1900" dirty="0">
                <a:solidFill>
                  <a:srgbClr val="FF0000"/>
                </a:solidFill>
              </a:rPr>
              <a:t>Prior to July 2021  (Exact Date TBC)</a:t>
            </a:r>
          </a:p>
          <a:p>
            <a:pPr lvl="1"/>
            <a:r>
              <a:rPr lang="en-AU" sz="1549" dirty="0"/>
              <a:t>Production Release</a:t>
            </a:r>
          </a:p>
          <a:p>
            <a:r>
              <a:rPr lang="en-AU" sz="1900" dirty="0">
                <a:solidFill>
                  <a:srgbClr val="FF0000"/>
                </a:solidFill>
              </a:rPr>
              <a:t>27 June 2021 - 3 July 2021 </a:t>
            </a:r>
          </a:p>
          <a:p>
            <a:pPr lvl="1"/>
            <a:r>
              <a:rPr lang="en-AU" sz="1549" dirty="0"/>
              <a:t>Billing week with a mix of 30-min and 5-min energy volumes</a:t>
            </a:r>
          </a:p>
          <a:p>
            <a:pPr lvl="1"/>
            <a:r>
              <a:rPr lang="en-AU" sz="1549" dirty="0"/>
              <a:t>Settlements processes only use 5-min energy volumes from 1 July 2021 </a:t>
            </a:r>
          </a:p>
          <a:p>
            <a:r>
              <a:rPr lang="en-AU" sz="1900" dirty="0">
                <a:solidFill>
                  <a:srgbClr val="FF0000"/>
                </a:solidFill>
              </a:rPr>
              <a:t>1 July 2021</a:t>
            </a:r>
          </a:p>
          <a:p>
            <a:pPr lvl="1"/>
            <a:r>
              <a:rPr lang="en-AU" sz="1549" dirty="0"/>
              <a:t>From 1 July 2021, provision of an optional 30-min settlement feed for DI Reports (based on a transitional arrangement)</a:t>
            </a:r>
            <a:endParaRPr lang="en-AU" dirty="0"/>
          </a:p>
        </p:txBody>
      </p:sp>
      <p:sp>
        <p:nvSpPr>
          <p:cNvPr id="3" name="Slide Number Placeholder 2">
            <a:extLst>
              <a:ext uri="{FF2B5EF4-FFF2-40B4-BE49-F238E27FC236}">
                <a16:creationId xmlns:a16="http://schemas.microsoft.com/office/drawing/2014/main" id="{70912FFE-B451-4A6D-87F5-1E905A15621F}"/>
              </a:ext>
            </a:extLst>
          </p:cNvPr>
          <p:cNvSpPr>
            <a:spLocks noGrp="1"/>
          </p:cNvSpPr>
          <p:nvPr>
            <p:ph type="sldNum" sz="quarter" idx="12"/>
          </p:nvPr>
        </p:nvSpPr>
        <p:spPr/>
        <p:txBody>
          <a:bodyPr/>
          <a:lstStyle/>
          <a:p>
            <a:fld id="{4EC81F68-4976-451A-B2E9-79BCBD2F70CC}" type="slidenum">
              <a:rPr lang="en-AU" smtClean="0"/>
              <a:t>35</a:t>
            </a:fld>
            <a:endParaRPr lang="en-AU" dirty="0"/>
          </a:p>
        </p:txBody>
      </p:sp>
      <p:sp>
        <p:nvSpPr>
          <p:cNvPr id="8" name="Rectangle 7">
            <a:extLst>
              <a:ext uri="{FF2B5EF4-FFF2-40B4-BE49-F238E27FC236}">
                <a16:creationId xmlns:a16="http://schemas.microsoft.com/office/drawing/2014/main" id="{42FFB720-2D11-4EFD-9BAD-711DB2085443}"/>
              </a:ext>
            </a:extLst>
          </p:cNvPr>
          <p:cNvSpPr>
            <a:spLocks noChangeArrowheads="1"/>
          </p:cNvSpPr>
          <p:nvPr/>
        </p:nvSpPr>
        <p:spPr bwMode="auto">
          <a:xfrm>
            <a:off x="206547" y="2328965"/>
            <a:ext cx="10113963" cy="1968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9" name="Rectangle 8">
            <a:extLst>
              <a:ext uri="{FF2B5EF4-FFF2-40B4-BE49-F238E27FC236}">
                <a16:creationId xmlns:a16="http://schemas.microsoft.com/office/drawing/2014/main" id="{1E72EDC8-9264-4291-9F54-639454E4CF0A}"/>
              </a:ext>
            </a:extLst>
          </p:cNvPr>
          <p:cNvSpPr>
            <a:spLocks noChangeArrowheads="1"/>
          </p:cNvSpPr>
          <p:nvPr/>
        </p:nvSpPr>
        <p:spPr bwMode="auto">
          <a:xfrm>
            <a:off x="206547" y="2328965"/>
            <a:ext cx="10113963" cy="196850"/>
          </a:xfrm>
          <a:prstGeom prst="rect">
            <a:avLst/>
          </a:prstGeom>
          <a:noFill/>
          <a:ln w="3175"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10" name="Freeform 11">
            <a:extLst>
              <a:ext uri="{FF2B5EF4-FFF2-40B4-BE49-F238E27FC236}">
                <a16:creationId xmlns:a16="http://schemas.microsoft.com/office/drawing/2014/main" id="{3CBE6C2E-3E93-4233-9736-9DB316474EA2}"/>
              </a:ext>
            </a:extLst>
          </p:cNvPr>
          <p:cNvSpPr>
            <a:spLocks/>
          </p:cNvSpPr>
          <p:nvPr/>
        </p:nvSpPr>
        <p:spPr bwMode="auto">
          <a:xfrm>
            <a:off x="5904085" y="2074965"/>
            <a:ext cx="965200" cy="725488"/>
          </a:xfrm>
          <a:custGeom>
            <a:avLst/>
            <a:gdLst>
              <a:gd name="T0" fmla="*/ 304 w 608"/>
              <a:gd name="T1" fmla="*/ 457 h 457"/>
              <a:gd name="T2" fmla="*/ 608 w 608"/>
              <a:gd name="T3" fmla="*/ 228 h 457"/>
              <a:gd name="T4" fmla="*/ 304 w 608"/>
              <a:gd name="T5" fmla="*/ 0 h 457"/>
              <a:gd name="T6" fmla="*/ 0 w 608"/>
              <a:gd name="T7" fmla="*/ 228 h 457"/>
              <a:gd name="T8" fmla="*/ 304 w 608"/>
              <a:gd name="T9" fmla="*/ 457 h 457"/>
            </a:gdLst>
            <a:ahLst/>
            <a:cxnLst>
              <a:cxn ang="0">
                <a:pos x="T0" y="T1"/>
              </a:cxn>
              <a:cxn ang="0">
                <a:pos x="T2" y="T3"/>
              </a:cxn>
              <a:cxn ang="0">
                <a:pos x="T4" y="T5"/>
              </a:cxn>
              <a:cxn ang="0">
                <a:pos x="T6" y="T7"/>
              </a:cxn>
              <a:cxn ang="0">
                <a:pos x="T8" y="T9"/>
              </a:cxn>
            </a:cxnLst>
            <a:rect l="0" t="0" r="r" b="b"/>
            <a:pathLst>
              <a:path w="608" h="457">
                <a:moveTo>
                  <a:pt x="304" y="457"/>
                </a:moveTo>
                <a:lnTo>
                  <a:pt x="608" y="228"/>
                </a:lnTo>
                <a:lnTo>
                  <a:pt x="304" y="0"/>
                </a:lnTo>
                <a:lnTo>
                  <a:pt x="0" y="228"/>
                </a:lnTo>
                <a:lnTo>
                  <a:pt x="304" y="457"/>
                </a:lnTo>
                <a:close/>
              </a:path>
            </a:pathLst>
          </a:custGeom>
          <a:solidFill>
            <a:srgbClr val="3756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2" name="Rectangle 13">
            <a:extLst>
              <a:ext uri="{FF2B5EF4-FFF2-40B4-BE49-F238E27FC236}">
                <a16:creationId xmlns:a16="http://schemas.microsoft.com/office/drawing/2014/main" id="{C223F827-E8B2-460A-B44D-614AEE4DECFF}"/>
              </a:ext>
            </a:extLst>
          </p:cNvPr>
          <p:cNvSpPr>
            <a:spLocks noChangeArrowheads="1"/>
          </p:cNvSpPr>
          <p:nvPr/>
        </p:nvSpPr>
        <p:spPr bwMode="auto">
          <a:xfrm>
            <a:off x="6056485" y="2267053"/>
            <a:ext cx="7461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FEFFFF"/>
                </a:solidFill>
                <a:effectLst/>
                <a:latin typeface="Calibri" panose="020F0502020204030204" pitchFamily="34" charset="0"/>
              </a:rPr>
              <a:t>Market Go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 name="Rectangle 14">
            <a:extLst>
              <a:ext uri="{FF2B5EF4-FFF2-40B4-BE49-F238E27FC236}">
                <a16:creationId xmlns:a16="http://schemas.microsoft.com/office/drawing/2014/main" id="{D62DDFCA-19C1-4672-857E-1E160DBA4A39}"/>
              </a:ext>
            </a:extLst>
          </p:cNvPr>
          <p:cNvSpPr>
            <a:spLocks noChangeArrowheads="1"/>
          </p:cNvSpPr>
          <p:nvPr/>
        </p:nvSpPr>
        <p:spPr bwMode="auto">
          <a:xfrm>
            <a:off x="4214985" y="2260703"/>
            <a:ext cx="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 name="Rectangle 15">
            <a:extLst>
              <a:ext uri="{FF2B5EF4-FFF2-40B4-BE49-F238E27FC236}">
                <a16:creationId xmlns:a16="http://schemas.microsoft.com/office/drawing/2014/main" id="{8CD5E69A-A042-4E5C-ACD6-D1B9DA919685}"/>
              </a:ext>
            </a:extLst>
          </p:cNvPr>
          <p:cNvSpPr>
            <a:spLocks noChangeArrowheads="1"/>
          </p:cNvSpPr>
          <p:nvPr/>
        </p:nvSpPr>
        <p:spPr bwMode="auto">
          <a:xfrm>
            <a:off x="6275560" y="2436915"/>
            <a:ext cx="306388"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FEFFFF"/>
                </a:solidFill>
                <a:effectLst/>
                <a:latin typeface="Calibri" panose="020F0502020204030204" pitchFamily="34" charset="0"/>
              </a:rPr>
              <a:t>Live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Freeform 18">
            <a:extLst>
              <a:ext uri="{FF2B5EF4-FFF2-40B4-BE49-F238E27FC236}">
                <a16:creationId xmlns:a16="http://schemas.microsoft.com/office/drawing/2014/main" id="{B7564870-995B-423A-966F-ACF5A8C6308C}"/>
              </a:ext>
            </a:extLst>
          </p:cNvPr>
          <p:cNvSpPr>
            <a:spLocks/>
          </p:cNvSpPr>
          <p:nvPr/>
        </p:nvSpPr>
        <p:spPr bwMode="auto">
          <a:xfrm>
            <a:off x="1273347" y="2068615"/>
            <a:ext cx="965200" cy="725488"/>
          </a:xfrm>
          <a:custGeom>
            <a:avLst/>
            <a:gdLst>
              <a:gd name="T0" fmla="*/ 304 w 608"/>
              <a:gd name="T1" fmla="*/ 457 h 457"/>
              <a:gd name="T2" fmla="*/ 608 w 608"/>
              <a:gd name="T3" fmla="*/ 228 h 457"/>
              <a:gd name="T4" fmla="*/ 304 w 608"/>
              <a:gd name="T5" fmla="*/ 0 h 457"/>
              <a:gd name="T6" fmla="*/ 0 w 608"/>
              <a:gd name="T7" fmla="*/ 228 h 457"/>
              <a:gd name="T8" fmla="*/ 304 w 608"/>
              <a:gd name="T9" fmla="*/ 457 h 457"/>
            </a:gdLst>
            <a:ahLst/>
            <a:cxnLst>
              <a:cxn ang="0">
                <a:pos x="T0" y="T1"/>
              </a:cxn>
              <a:cxn ang="0">
                <a:pos x="T2" y="T3"/>
              </a:cxn>
              <a:cxn ang="0">
                <a:pos x="T4" y="T5"/>
              </a:cxn>
              <a:cxn ang="0">
                <a:pos x="T6" y="T7"/>
              </a:cxn>
              <a:cxn ang="0">
                <a:pos x="T8" y="T9"/>
              </a:cxn>
            </a:cxnLst>
            <a:rect l="0" t="0" r="r" b="b"/>
            <a:pathLst>
              <a:path w="608" h="457">
                <a:moveTo>
                  <a:pt x="304" y="457"/>
                </a:moveTo>
                <a:lnTo>
                  <a:pt x="608" y="228"/>
                </a:lnTo>
                <a:lnTo>
                  <a:pt x="304" y="0"/>
                </a:lnTo>
                <a:lnTo>
                  <a:pt x="0" y="228"/>
                </a:lnTo>
                <a:lnTo>
                  <a:pt x="304" y="457"/>
                </a:lnTo>
                <a:close/>
              </a:path>
            </a:pathLst>
          </a:custGeom>
          <a:solidFill>
            <a:srgbClr val="FFD9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7" name="Rectangle 20">
            <a:extLst>
              <a:ext uri="{FF2B5EF4-FFF2-40B4-BE49-F238E27FC236}">
                <a16:creationId xmlns:a16="http://schemas.microsoft.com/office/drawing/2014/main" id="{6A493521-C0A6-405C-947F-706C332D0F38}"/>
              </a:ext>
            </a:extLst>
          </p:cNvPr>
          <p:cNvSpPr>
            <a:spLocks noChangeArrowheads="1"/>
          </p:cNvSpPr>
          <p:nvPr/>
        </p:nvSpPr>
        <p:spPr bwMode="auto">
          <a:xfrm>
            <a:off x="1505122" y="2262925"/>
            <a:ext cx="5143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000000"/>
                </a:solidFill>
                <a:effectLst/>
                <a:latin typeface="Calibri" panose="020F0502020204030204" pitchFamily="34" charset="0"/>
              </a:rPr>
              <a:t>Pre-prod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 name="Rectangle 21">
            <a:extLst>
              <a:ext uri="{FF2B5EF4-FFF2-40B4-BE49-F238E27FC236}">
                <a16:creationId xmlns:a16="http://schemas.microsoft.com/office/drawing/2014/main" id="{77D38C5C-3815-4A5C-ABDB-94F5806BCF1F}"/>
              </a:ext>
            </a:extLst>
          </p:cNvPr>
          <p:cNvSpPr>
            <a:spLocks noChangeArrowheads="1"/>
          </p:cNvSpPr>
          <p:nvPr/>
        </p:nvSpPr>
        <p:spPr bwMode="auto">
          <a:xfrm>
            <a:off x="1536872" y="2405800"/>
            <a:ext cx="45243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000000"/>
                </a:solidFill>
                <a:effectLst/>
                <a:latin typeface="Calibri" panose="020F0502020204030204" pitchFamily="34" charset="0"/>
              </a:rPr>
              <a:t>Release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9" name="Rectangle 34">
            <a:extLst>
              <a:ext uri="{FF2B5EF4-FFF2-40B4-BE49-F238E27FC236}">
                <a16:creationId xmlns:a16="http://schemas.microsoft.com/office/drawing/2014/main" id="{9865F00A-7B3C-46AA-92ED-4BC226ACE402}"/>
              </a:ext>
            </a:extLst>
          </p:cNvPr>
          <p:cNvSpPr>
            <a:spLocks noChangeArrowheads="1"/>
          </p:cNvSpPr>
          <p:nvPr/>
        </p:nvSpPr>
        <p:spPr bwMode="auto">
          <a:xfrm>
            <a:off x="6063152" y="1841285"/>
            <a:ext cx="684213"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a:ln>
                  <a:noFill/>
                </a:ln>
                <a:solidFill>
                  <a:srgbClr val="000000"/>
                </a:solidFill>
                <a:effectLst/>
                <a:latin typeface="Calibri" panose="020F0502020204030204" pitchFamily="34" charset="0"/>
              </a:rPr>
              <a:t>Jul 2021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59" name="Rectangle 66">
            <a:extLst>
              <a:ext uri="{FF2B5EF4-FFF2-40B4-BE49-F238E27FC236}">
                <a16:creationId xmlns:a16="http://schemas.microsoft.com/office/drawing/2014/main" id="{F3152183-D901-400D-82BD-6B60F74032DA}"/>
              </a:ext>
            </a:extLst>
          </p:cNvPr>
          <p:cNvSpPr>
            <a:spLocks noChangeArrowheads="1"/>
          </p:cNvSpPr>
          <p:nvPr/>
        </p:nvSpPr>
        <p:spPr bwMode="auto">
          <a:xfrm>
            <a:off x="9375947" y="2349603"/>
            <a:ext cx="868363"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Calibri" panose="020F0502020204030204" pitchFamily="34" charset="0"/>
              </a:rPr>
              <a:t>Retire MDMF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Rectangle 32">
            <a:extLst>
              <a:ext uri="{FF2B5EF4-FFF2-40B4-BE49-F238E27FC236}">
                <a16:creationId xmlns:a16="http://schemas.microsoft.com/office/drawing/2014/main" id="{694A50BA-6E25-4601-B917-1EA84F0BB750}"/>
              </a:ext>
            </a:extLst>
          </p:cNvPr>
          <p:cNvSpPr>
            <a:spLocks noChangeArrowheads="1"/>
          </p:cNvSpPr>
          <p:nvPr/>
        </p:nvSpPr>
        <p:spPr bwMode="auto">
          <a:xfrm>
            <a:off x="4258482" y="1665390"/>
            <a:ext cx="1000125"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a:ln>
                  <a:noFill/>
                </a:ln>
                <a:solidFill>
                  <a:srgbClr val="000000"/>
                </a:solidFill>
                <a:effectLst/>
                <a:latin typeface="Calibri" panose="020F0502020204030204" pitchFamily="34" charset="0"/>
              </a:rPr>
              <a:t>Prior to July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8" name="Rectangle 33">
            <a:extLst>
              <a:ext uri="{FF2B5EF4-FFF2-40B4-BE49-F238E27FC236}">
                <a16:creationId xmlns:a16="http://schemas.microsoft.com/office/drawing/2014/main" id="{B0215897-335D-4405-B564-8E7F93BE4D50}"/>
              </a:ext>
            </a:extLst>
          </p:cNvPr>
          <p:cNvSpPr>
            <a:spLocks noChangeArrowheads="1"/>
          </p:cNvSpPr>
          <p:nvPr/>
        </p:nvSpPr>
        <p:spPr bwMode="auto">
          <a:xfrm>
            <a:off x="4498195" y="1869860"/>
            <a:ext cx="455613"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a:ln>
                  <a:noFill/>
                </a:ln>
                <a:solidFill>
                  <a:srgbClr val="000000"/>
                </a:solidFill>
                <a:effectLst/>
                <a:latin typeface="Calibri" panose="020F0502020204030204" pitchFamily="34" charset="0"/>
              </a:rPr>
              <a:t>2021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8" name="Rectangle 34">
            <a:extLst>
              <a:ext uri="{FF2B5EF4-FFF2-40B4-BE49-F238E27FC236}">
                <a16:creationId xmlns:a16="http://schemas.microsoft.com/office/drawing/2014/main" id="{6C5208E1-FDA0-4669-8B4D-EB0BFC0C33A8}"/>
              </a:ext>
            </a:extLst>
          </p:cNvPr>
          <p:cNvSpPr>
            <a:spLocks noChangeArrowheads="1"/>
          </p:cNvSpPr>
          <p:nvPr/>
        </p:nvSpPr>
        <p:spPr bwMode="auto">
          <a:xfrm>
            <a:off x="1402080" y="1829276"/>
            <a:ext cx="656718"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a:ln>
                  <a:noFill/>
                </a:ln>
                <a:solidFill>
                  <a:srgbClr val="000000"/>
                </a:solidFill>
                <a:effectLst/>
                <a:latin typeface="Calibri" panose="020F0502020204030204" pitchFamily="34" charset="0"/>
              </a:rPr>
              <a:t>Nov 2020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9" name="Freeform 18">
            <a:extLst>
              <a:ext uri="{FF2B5EF4-FFF2-40B4-BE49-F238E27FC236}">
                <a16:creationId xmlns:a16="http://schemas.microsoft.com/office/drawing/2014/main" id="{75F15139-06A7-453D-AD40-9D1C4FB34EB6}"/>
              </a:ext>
            </a:extLst>
          </p:cNvPr>
          <p:cNvSpPr>
            <a:spLocks/>
          </p:cNvSpPr>
          <p:nvPr/>
        </p:nvSpPr>
        <p:spPr bwMode="auto">
          <a:xfrm>
            <a:off x="4211955" y="2063750"/>
            <a:ext cx="965200" cy="725488"/>
          </a:xfrm>
          <a:custGeom>
            <a:avLst/>
            <a:gdLst>
              <a:gd name="T0" fmla="*/ 304 w 608"/>
              <a:gd name="T1" fmla="*/ 457 h 457"/>
              <a:gd name="T2" fmla="*/ 608 w 608"/>
              <a:gd name="T3" fmla="*/ 228 h 457"/>
              <a:gd name="T4" fmla="*/ 304 w 608"/>
              <a:gd name="T5" fmla="*/ 0 h 457"/>
              <a:gd name="T6" fmla="*/ 0 w 608"/>
              <a:gd name="T7" fmla="*/ 228 h 457"/>
              <a:gd name="T8" fmla="*/ 304 w 608"/>
              <a:gd name="T9" fmla="*/ 457 h 457"/>
            </a:gdLst>
            <a:ahLst/>
            <a:cxnLst>
              <a:cxn ang="0">
                <a:pos x="T0" y="T1"/>
              </a:cxn>
              <a:cxn ang="0">
                <a:pos x="T2" y="T3"/>
              </a:cxn>
              <a:cxn ang="0">
                <a:pos x="T4" y="T5"/>
              </a:cxn>
              <a:cxn ang="0">
                <a:pos x="T6" y="T7"/>
              </a:cxn>
              <a:cxn ang="0">
                <a:pos x="T8" y="T9"/>
              </a:cxn>
            </a:cxnLst>
            <a:rect l="0" t="0" r="r" b="b"/>
            <a:pathLst>
              <a:path w="608" h="457">
                <a:moveTo>
                  <a:pt x="304" y="457"/>
                </a:moveTo>
                <a:lnTo>
                  <a:pt x="608" y="228"/>
                </a:lnTo>
                <a:lnTo>
                  <a:pt x="304" y="0"/>
                </a:lnTo>
                <a:lnTo>
                  <a:pt x="0" y="228"/>
                </a:lnTo>
                <a:lnTo>
                  <a:pt x="304" y="457"/>
                </a:lnTo>
                <a:close/>
              </a:path>
            </a:pathLst>
          </a:custGeom>
          <a:solidFill>
            <a:srgbClr val="FFD9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90" name="Rectangle 20">
            <a:extLst>
              <a:ext uri="{FF2B5EF4-FFF2-40B4-BE49-F238E27FC236}">
                <a16:creationId xmlns:a16="http://schemas.microsoft.com/office/drawing/2014/main" id="{C93B91EB-B633-430C-B445-924D241B596F}"/>
              </a:ext>
            </a:extLst>
          </p:cNvPr>
          <p:cNvSpPr>
            <a:spLocks noChangeArrowheads="1"/>
          </p:cNvSpPr>
          <p:nvPr/>
        </p:nvSpPr>
        <p:spPr bwMode="auto">
          <a:xfrm>
            <a:off x="4565650" y="2265680"/>
            <a:ext cx="275717"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000000"/>
                </a:solidFill>
                <a:effectLst/>
                <a:latin typeface="Calibri" panose="020F0502020204030204" pitchFamily="34" charset="0"/>
              </a:rPr>
              <a:t>Prod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1" name="Rectangle 21">
            <a:extLst>
              <a:ext uri="{FF2B5EF4-FFF2-40B4-BE49-F238E27FC236}">
                <a16:creationId xmlns:a16="http://schemas.microsoft.com/office/drawing/2014/main" id="{205911E3-1D19-46D3-8577-4F3CD21E9B4B}"/>
              </a:ext>
            </a:extLst>
          </p:cNvPr>
          <p:cNvSpPr>
            <a:spLocks noChangeArrowheads="1"/>
          </p:cNvSpPr>
          <p:nvPr/>
        </p:nvSpPr>
        <p:spPr bwMode="auto">
          <a:xfrm>
            <a:off x="4467860" y="2400935"/>
            <a:ext cx="45243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000000"/>
                </a:solidFill>
                <a:effectLst/>
                <a:latin typeface="Calibri" panose="020F0502020204030204" pitchFamily="34" charset="0"/>
              </a:rPr>
              <a:t>Release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014552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7C5D8-0C42-4085-A1E1-BF171D38DA96}"/>
              </a:ext>
            </a:extLst>
          </p:cNvPr>
          <p:cNvSpPr>
            <a:spLocks noGrp="1"/>
          </p:cNvSpPr>
          <p:nvPr>
            <p:ph type="title"/>
          </p:nvPr>
        </p:nvSpPr>
        <p:spPr/>
        <p:txBody>
          <a:bodyPr/>
          <a:lstStyle/>
          <a:p>
            <a:r>
              <a:rPr lang="en-AU" dirty="0"/>
              <a:t>AEMO settlement interfaces</a:t>
            </a:r>
          </a:p>
        </p:txBody>
      </p:sp>
      <p:sp>
        <p:nvSpPr>
          <p:cNvPr id="3" name="Text Placeholder 2">
            <a:extLst>
              <a:ext uri="{FF2B5EF4-FFF2-40B4-BE49-F238E27FC236}">
                <a16:creationId xmlns:a16="http://schemas.microsoft.com/office/drawing/2014/main" id="{62F80C93-016D-4EE6-B0A7-ABD0141E647F}"/>
              </a:ext>
            </a:extLst>
          </p:cNvPr>
          <p:cNvSpPr>
            <a:spLocks noGrp="1"/>
          </p:cNvSpPr>
          <p:nvPr>
            <p:ph type="body" idx="1"/>
          </p:nvPr>
        </p:nvSpPr>
        <p:spPr/>
        <p:txBody>
          <a:bodyPr/>
          <a:lstStyle/>
          <a:p>
            <a:r>
              <a:rPr lang="en-AU" dirty="0"/>
              <a:t>Scott </a:t>
            </a:r>
            <a:r>
              <a:rPr lang="en-AU" dirty="0" err="1"/>
              <a:t>Maskiel</a:t>
            </a:r>
            <a:endParaRPr lang="en-AU" dirty="0"/>
          </a:p>
        </p:txBody>
      </p:sp>
    </p:spTree>
    <p:extLst>
      <p:ext uri="{BB962C8B-B14F-4D97-AF65-F5344CB8AC3E}">
        <p14:creationId xmlns:p14="http://schemas.microsoft.com/office/powerpoint/2010/main" val="42026667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E12A4-7528-432E-8252-35702AD2D0C4}"/>
              </a:ext>
            </a:extLst>
          </p:cNvPr>
          <p:cNvSpPr>
            <a:spLocks noGrp="1"/>
          </p:cNvSpPr>
          <p:nvPr>
            <p:ph type="title"/>
          </p:nvPr>
        </p:nvSpPr>
        <p:spPr/>
        <p:txBody>
          <a:bodyPr/>
          <a:lstStyle/>
          <a:p>
            <a:r>
              <a:rPr lang="en-AU" dirty="0"/>
              <a:t>Data interchange</a:t>
            </a:r>
          </a:p>
        </p:txBody>
      </p:sp>
      <p:sp>
        <p:nvSpPr>
          <p:cNvPr id="3" name="Content Placeholder 2">
            <a:extLst>
              <a:ext uri="{FF2B5EF4-FFF2-40B4-BE49-F238E27FC236}">
                <a16:creationId xmlns:a16="http://schemas.microsoft.com/office/drawing/2014/main" id="{3E457771-9159-4CBE-9AAE-CD2A5BA42E5B}"/>
              </a:ext>
            </a:extLst>
          </p:cNvPr>
          <p:cNvSpPr>
            <a:spLocks noGrp="1"/>
          </p:cNvSpPr>
          <p:nvPr>
            <p:ph idx="1"/>
          </p:nvPr>
        </p:nvSpPr>
        <p:spPr/>
        <p:txBody>
          <a:bodyPr>
            <a:normAutofit fontScale="85000" lnSpcReduction="10000"/>
          </a:bodyPr>
          <a:lstStyle/>
          <a:p>
            <a:r>
              <a:rPr lang="en-AU" dirty="0"/>
              <a:t>A key design principle for 5MS DI changes is to ease transition and mitigate impact to industry.</a:t>
            </a:r>
          </a:p>
          <a:p>
            <a:endParaRPr lang="en-AU" dirty="0"/>
          </a:p>
          <a:p>
            <a:r>
              <a:rPr lang="en-AU" dirty="0"/>
              <a:t>AEMO is proposing that 5-minute settlement DI reports will use the same table names and structures as existing 30-minute feeds, with the definition of “</a:t>
            </a:r>
            <a:r>
              <a:rPr lang="en-AU" dirty="0" err="1"/>
              <a:t>PeriodId</a:t>
            </a:r>
            <a:r>
              <a:rPr lang="en-AU" dirty="0"/>
              <a:t>” changing from a 30-minute period (1 to 48) to a 5-minute period (1 to 288).</a:t>
            </a:r>
          </a:p>
          <a:p>
            <a:endParaRPr lang="en-AU" dirty="0"/>
          </a:p>
          <a:p>
            <a:r>
              <a:rPr lang="en-AU" dirty="0"/>
              <a:t>DI data for settlement runs prior to July 2021 (e.g. Revisions) will retain a 30-minute </a:t>
            </a:r>
            <a:r>
              <a:rPr lang="en-AU" dirty="0" err="1"/>
              <a:t>PeriodId</a:t>
            </a:r>
            <a:r>
              <a:rPr lang="en-AU" dirty="0"/>
              <a:t>.  The granularity for any given settlement run could be determined through an “Interval Length” column in one of the settlements DI tables.</a:t>
            </a:r>
          </a:p>
          <a:p>
            <a:endParaRPr lang="en-AU" dirty="0"/>
          </a:p>
          <a:p>
            <a:endParaRPr lang="en-AU" dirty="0"/>
          </a:p>
          <a:p>
            <a:pPr marL="0" indent="0">
              <a:buNone/>
            </a:pPr>
            <a:br>
              <a:rPr lang="en-AU" dirty="0"/>
            </a:br>
            <a:endParaRPr lang="en-AU" dirty="0"/>
          </a:p>
          <a:p>
            <a:pPr marL="0" indent="0">
              <a:buNone/>
            </a:pPr>
            <a:endParaRPr lang="en-AU" dirty="0"/>
          </a:p>
          <a:p>
            <a:endParaRPr lang="en-AU" dirty="0"/>
          </a:p>
          <a:p>
            <a:pPr marL="400965" lvl="1" indent="0">
              <a:buNone/>
            </a:pPr>
            <a:endParaRPr lang="en-AU" dirty="0"/>
          </a:p>
          <a:p>
            <a:pPr lvl="1"/>
            <a:endParaRPr lang="en-AU" dirty="0"/>
          </a:p>
        </p:txBody>
      </p:sp>
    </p:spTree>
    <p:extLst>
      <p:ext uri="{BB962C8B-B14F-4D97-AF65-F5344CB8AC3E}">
        <p14:creationId xmlns:p14="http://schemas.microsoft.com/office/powerpoint/2010/main" val="25820933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E12A4-7528-432E-8252-35702AD2D0C4}"/>
              </a:ext>
            </a:extLst>
          </p:cNvPr>
          <p:cNvSpPr>
            <a:spLocks noGrp="1"/>
          </p:cNvSpPr>
          <p:nvPr>
            <p:ph type="title"/>
          </p:nvPr>
        </p:nvSpPr>
        <p:spPr/>
        <p:txBody>
          <a:bodyPr/>
          <a:lstStyle/>
          <a:p>
            <a:r>
              <a:rPr lang="en-AU" dirty="0"/>
              <a:t>Data interchange (continued…)</a:t>
            </a:r>
          </a:p>
        </p:txBody>
      </p:sp>
      <p:sp>
        <p:nvSpPr>
          <p:cNvPr id="3" name="Content Placeholder 2">
            <a:extLst>
              <a:ext uri="{FF2B5EF4-FFF2-40B4-BE49-F238E27FC236}">
                <a16:creationId xmlns:a16="http://schemas.microsoft.com/office/drawing/2014/main" id="{3E457771-9159-4CBE-9AAE-CD2A5BA42E5B}"/>
              </a:ext>
            </a:extLst>
          </p:cNvPr>
          <p:cNvSpPr>
            <a:spLocks noGrp="1"/>
          </p:cNvSpPr>
          <p:nvPr>
            <p:ph idx="1"/>
          </p:nvPr>
        </p:nvSpPr>
        <p:spPr/>
        <p:txBody>
          <a:bodyPr>
            <a:normAutofit fontScale="92500" lnSpcReduction="10000"/>
          </a:bodyPr>
          <a:lstStyle/>
          <a:p>
            <a:r>
              <a:rPr lang="en-AU" dirty="0"/>
              <a:t>AEMO is considering the provision of a 30-minute settlement feed in the current DI format to ease participant transition into 5-minute settlement data.</a:t>
            </a:r>
          </a:p>
          <a:p>
            <a:pPr lvl="1"/>
            <a:r>
              <a:rPr lang="en-AU" dirty="0"/>
              <a:t>Payment/recovery data would be a simple aggregation of 5 to 30 minute granularity.</a:t>
            </a:r>
          </a:p>
          <a:p>
            <a:pPr lvl="1"/>
            <a:r>
              <a:rPr lang="en-AU" dirty="0"/>
              <a:t>Other reconciliation data would not be consistent with settlement outcomes, e.g. energy components in recovery tables.</a:t>
            </a:r>
          </a:p>
          <a:p>
            <a:pPr lvl="1"/>
            <a:r>
              <a:rPr lang="en-AU" dirty="0"/>
              <a:t>The 30-minute feed would be considered a transitional arrangement only, and would not receive updates for future settlement changes</a:t>
            </a:r>
          </a:p>
          <a:p>
            <a:pPr lvl="1"/>
            <a:endParaRPr lang="en-AU" dirty="0"/>
          </a:p>
          <a:p>
            <a:r>
              <a:rPr lang="en-AU" dirty="0"/>
              <a:t>…how much value would this provide to the industry?</a:t>
            </a:r>
          </a:p>
          <a:p>
            <a:pPr marL="400965" lvl="1" indent="0">
              <a:buNone/>
            </a:pPr>
            <a:br>
              <a:rPr lang="en-AU" dirty="0"/>
            </a:br>
            <a:endParaRPr lang="en-AU" dirty="0"/>
          </a:p>
          <a:p>
            <a:endParaRPr lang="en-AU" dirty="0"/>
          </a:p>
          <a:p>
            <a:endParaRPr lang="en-AU" dirty="0"/>
          </a:p>
          <a:p>
            <a:pPr marL="0" indent="0">
              <a:buNone/>
            </a:pPr>
            <a:br>
              <a:rPr lang="en-AU" dirty="0"/>
            </a:br>
            <a:endParaRPr lang="en-AU" dirty="0"/>
          </a:p>
          <a:p>
            <a:pPr marL="0" indent="0">
              <a:buNone/>
            </a:pPr>
            <a:endParaRPr lang="en-AU" dirty="0"/>
          </a:p>
          <a:p>
            <a:endParaRPr lang="en-AU" dirty="0"/>
          </a:p>
          <a:p>
            <a:pPr marL="400965" lvl="1" indent="0">
              <a:buNone/>
            </a:pPr>
            <a:endParaRPr lang="en-AU" dirty="0"/>
          </a:p>
          <a:p>
            <a:pPr lvl="1"/>
            <a:endParaRPr lang="en-AU" dirty="0"/>
          </a:p>
        </p:txBody>
      </p:sp>
    </p:spTree>
    <p:extLst>
      <p:ext uri="{BB962C8B-B14F-4D97-AF65-F5344CB8AC3E}">
        <p14:creationId xmlns:p14="http://schemas.microsoft.com/office/powerpoint/2010/main" val="24048287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E12A4-7528-432E-8252-35702AD2D0C4}"/>
              </a:ext>
            </a:extLst>
          </p:cNvPr>
          <p:cNvSpPr>
            <a:spLocks noGrp="1"/>
          </p:cNvSpPr>
          <p:nvPr>
            <p:ph type="title"/>
          </p:nvPr>
        </p:nvSpPr>
        <p:spPr/>
        <p:txBody>
          <a:bodyPr/>
          <a:lstStyle/>
          <a:p>
            <a:r>
              <a:rPr lang="en-AU" dirty="0"/>
              <a:t>API’s</a:t>
            </a:r>
          </a:p>
        </p:txBody>
      </p:sp>
      <p:sp>
        <p:nvSpPr>
          <p:cNvPr id="3" name="Content Placeholder 2">
            <a:extLst>
              <a:ext uri="{FF2B5EF4-FFF2-40B4-BE49-F238E27FC236}">
                <a16:creationId xmlns:a16="http://schemas.microsoft.com/office/drawing/2014/main" id="{3E457771-9159-4CBE-9AAE-CD2A5BA42E5B}"/>
              </a:ext>
            </a:extLst>
          </p:cNvPr>
          <p:cNvSpPr>
            <a:spLocks noGrp="1"/>
          </p:cNvSpPr>
          <p:nvPr>
            <p:ph idx="1"/>
          </p:nvPr>
        </p:nvSpPr>
        <p:spPr/>
        <p:txBody>
          <a:bodyPr>
            <a:normAutofit fontScale="70000" lnSpcReduction="20000"/>
          </a:bodyPr>
          <a:lstStyle/>
          <a:p>
            <a:r>
              <a:rPr lang="en-AU" dirty="0"/>
              <a:t>HTTP-based API services through the AEMO e-Hub are one way in which AEMO is reducing friction and complexity in accessing our systems.</a:t>
            </a:r>
          </a:p>
          <a:p>
            <a:endParaRPr lang="en-AU" dirty="0"/>
          </a:p>
          <a:p>
            <a:r>
              <a:rPr lang="en-AU" dirty="0"/>
              <a:t>The proposed approach for 5MS is to always provide an accompanying API where a significant change to a web application occurs in the EMMS Markets Portal. Other API’s will be considered on a case-by-case basis for functions that are considered high-value to the industry.</a:t>
            </a:r>
          </a:p>
          <a:p>
            <a:endParaRPr lang="en-AU" dirty="0"/>
          </a:p>
          <a:p>
            <a:r>
              <a:rPr lang="en-AU" dirty="0"/>
              <a:t>Settlement</a:t>
            </a:r>
            <a:r>
              <a:rPr lang="en-AU" dirty="0">
                <a:solidFill>
                  <a:srgbClr val="FF0000"/>
                </a:solidFill>
              </a:rPr>
              <a:t> </a:t>
            </a:r>
            <a:r>
              <a:rPr lang="en-AU" dirty="0"/>
              <a:t>Web applications likely to be affected by the 5MS rule change are:</a:t>
            </a:r>
          </a:p>
          <a:p>
            <a:pPr lvl="1"/>
            <a:r>
              <a:rPr lang="en-AU" dirty="0"/>
              <a:t>Reallocations</a:t>
            </a:r>
          </a:p>
          <a:p>
            <a:pPr lvl="1"/>
            <a:r>
              <a:rPr lang="en-AU" dirty="0"/>
              <a:t>Prudential Dashboard</a:t>
            </a:r>
          </a:p>
          <a:p>
            <a:pPr lvl="1"/>
            <a:endParaRPr lang="en-AU" dirty="0"/>
          </a:p>
          <a:p>
            <a:r>
              <a:rPr lang="en-AU" dirty="0"/>
              <a:t>Other settlement related</a:t>
            </a:r>
            <a:r>
              <a:rPr lang="en-AU" dirty="0">
                <a:solidFill>
                  <a:srgbClr val="FF0000"/>
                </a:solidFill>
              </a:rPr>
              <a:t> </a:t>
            </a:r>
            <a:r>
              <a:rPr lang="en-AU" dirty="0"/>
              <a:t>web applications / API’s under active consideration are:</a:t>
            </a:r>
          </a:p>
          <a:p>
            <a:pPr lvl="1"/>
            <a:r>
              <a:rPr lang="en-AU" dirty="0"/>
              <a:t>Settlements Direct</a:t>
            </a:r>
          </a:p>
          <a:p>
            <a:pPr lvl="1"/>
            <a:r>
              <a:rPr lang="en-AU" dirty="0"/>
              <a:t>NMAS Offers</a:t>
            </a:r>
          </a:p>
          <a:p>
            <a:pPr marL="0" indent="0">
              <a:buNone/>
            </a:pPr>
            <a:endParaRPr lang="en-AU" dirty="0"/>
          </a:p>
          <a:p>
            <a:endParaRPr lang="en-AU" dirty="0"/>
          </a:p>
          <a:p>
            <a:endParaRPr lang="en-AU" dirty="0"/>
          </a:p>
          <a:p>
            <a:pPr marL="0" indent="0">
              <a:buNone/>
            </a:pPr>
            <a:br>
              <a:rPr lang="en-AU" dirty="0"/>
            </a:br>
            <a:endParaRPr lang="en-AU" dirty="0"/>
          </a:p>
          <a:p>
            <a:pPr marL="0" indent="0">
              <a:buNone/>
            </a:pPr>
            <a:endParaRPr lang="en-AU" dirty="0"/>
          </a:p>
          <a:p>
            <a:endParaRPr lang="en-AU" dirty="0"/>
          </a:p>
          <a:p>
            <a:pPr marL="400965" lvl="1" indent="0">
              <a:buNone/>
            </a:pPr>
            <a:endParaRPr lang="en-AU" dirty="0"/>
          </a:p>
          <a:p>
            <a:pPr lvl="1"/>
            <a:endParaRPr lang="en-AU" dirty="0"/>
          </a:p>
        </p:txBody>
      </p:sp>
    </p:spTree>
    <p:extLst>
      <p:ext uri="{BB962C8B-B14F-4D97-AF65-F5344CB8AC3E}">
        <p14:creationId xmlns:p14="http://schemas.microsoft.com/office/powerpoint/2010/main" val="1139720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B142C03-705B-4F5F-A1BC-B3A13DA6C3F3}"/>
              </a:ext>
            </a:extLst>
          </p:cNvPr>
          <p:cNvSpPr>
            <a:spLocks noGrp="1"/>
          </p:cNvSpPr>
          <p:nvPr>
            <p:ph type="title"/>
          </p:nvPr>
        </p:nvSpPr>
        <p:spPr/>
        <p:txBody>
          <a:bodyPr/>
          <a:lstStyle/>
          <a:p>
            <a:r>
              <a:rPr lang="en-AU" dirty="0"/>
              <a:t>Current settlement arrangements</a:t>
            </a:r>
          </a:p>
        </p:txBody>
      </p:sp>
      <p:sp>
        <p:nvSpPr>
          <p:cNvPr id="5" name="Content Placeholder 4">
            <a:extLst>
              <a:ext uri="{FF2B5EF4-FFF2-40B4-BE49-F238E27FC236}">
                <a16:creationId xmlns:a16="http://schemas.microsoft.com/office/drawing/2014/main" id="{A36DCA0B-0203-4DBD-9949-66EFA39712C5}"/>
              </a:ext>
            </a:extLst>
          </p:cNvPr>
          <p:cNvSpPr>
            <a:spLocks noGrp="1"/>
          </p:cNvSpPr>
          <p:nvPr>
            <p:ph idx="1"/>
          </p:nvPr>
        </p:nvSpPr>
        <p:spPr/>
        <p:txBody>
          <a:bodyPr/>
          <a:lstStyle/>
          <a:p>
            <a:r>
              <a:rPr lang="en-AU" dirty="0"/>
              <a:t>The NEM dispatch process determines an energy price every 5 minutes, however the energy market is only settled on the basis of 30-minute energy volumes</a:t>
            </a:r>
          </a:p>
          <a:p>
            <a:r>
              <a:rPr lang="en-AU" dirty="0"/>
              <a:t>To accommodate the different timeframes, the “spot” price in the NEM is the average of 6 dispatch prices</a:t>
            </a:r>
          </a:p>
          <a:p>
            <a:r>
              <a:rPr lang="en-AU" dirty="0"/>
              <a:t>This gives rise to the 5/30 minute problem</a:t>
            </a:r>
          </a:p>
          <a:p>
            <a:r>
              <a:rPr lang="en-AU" dirty="0"/>
              <a:t>The AEMC considered that this is </a:t>
            </a:r>
            <a:br>
              <a:rPr lang="en-AU" dirty="0"/>
            </a:br>
            <a:r>
              <a:rPr lang="en-AU" dirty="0"/>
              <a:t>resulting in negative consequences</a:t>
            </a:r>
            <a:br>
              <a:rPr lang="en-AU" dirty="0"/>
            </a:br>
            <a:r>
              <a:rPr lang="en-AU" dirty="0"/>
              <a:t>for the wholesale market (which</a:t>
            </a:r>
            <a:br>
              <a:rPr lang="en-AU" dirty="0"/>
            </a:br>
            <a:r>
              <a:rPr lang="en-AU" dirty="0"/>
              <a:t>ultimately impacts consumers)</a:t>
            </a:r>
          </a:p>
        </p:txBody>
      </p:sp>
      <p:pic>
        <p:nvPicPr>
          <p:cNvPr id="6" name="Picture 5">
            <a:extLst>
              <a:ext uri="{FF2B5EF4-FFF2-40B4-BE49-F238E27FC236}">
                <a16:creationId xmlns:a16="http://schemas.microsoft.com/office/drawing/2014/main" id="{B0554504-1338-4D1A-BC78-51506B5236A5}"/>
              </a:ext>
            </a:extLst>
          </p:cNvPr>
          <p:cNvPicPr>
            <a:picLocks noChangeAspect="1"/>
          </p:cNvPicPr>
          <p:nvPr/>
        </p:nvPicPr>
        <p:blipFill rotWithShape="1">
          <a:blip r:embed="rId2"/>
          <a:srcRect l="12828" t="34076" r="68955" b="27002"/>
          <a:stretch/>
        </p:blipFill>
        <p:spPr>
          <a:xfrm>
            <a:off x="5599638" y="4424218"/>
            <a:ext cx="4885629" cy="2935965"/>
          </a:xfrm>
          <a:prstGeom prst="rect">
            <a:avLst/>
          </a:prstGeom>
        </p:spPr>
      </p:pic>
    </p:spTree>
    <p:extLst>
      <p:ext uri="{BB962C8B-B14F-4D97-AF65-F5344CB8AC3E}">
        <p14:creationId xmlns:p14="http://schemas.microsoft.com/office/powerpoint/2010/main" val="8737628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E12A4-7528-432E-8252-35702AD2D0C4}"/>
              </a:ext>
            </a:extLst>
          </p:cNvPr>
          <p:cNvSpPr>
            <a:spLocks noGrp="1"/>
          </p:cNvSpPr>
          <p:nvPr>
            <p:ph type="title"/>
          </p:nvPr>
        </p:nvSpPr>
        <p:spPr/>
        <p:txBody>
          <a:bodyPr/>
          <a:lstStyle/>
          <a:p>
            <a:r>
              <a:rPr lang="en-AU" dirty="0"/>
              <a:t>Publication of UFE</a:t>
            </a:r>
          </a:p>
        </p:txBody>
      </p:sp>
      <p:sp>
        <p:nvSpPr>
          <p:cNvPr id="3" name="Content Placeholder 2">
            <a:extLst>
              <a:ext uri="{FF2B5EF4-FFF2-40B4-BE49-F238E27FC236}">
                <a16:creationId xmlns:a16="http://schemas.microsoft.com/office/drawing/2014/main" id="{3E457771-9159-4CBE-9AAE-CD2A5BA42E5B}"/>
              </a:ext>
            </a:extLst>
          </p:cNvPr>
          <p:cNvSpPr>
            <a:spLocks noGrp="1"/>
          </p:cNvSpPr>
          <p:nvPr>
            <p:ph idx="1"/>
          </p:nvPr>
        </p:nvSpPr>
        <p:spPr>
          <a:xfrm>
            <a:off x="206546" y="2012413"/>
            <a:ext cx="10255425" cy="5396767"/>
          </a:xfrm>
        </p:spPr>
        <p:txBody>
          <a:bodyPr>
            <a:normAutofit fontScale="70000" lnSpcReduction="20000"/>
          </a:bodyPr>
          <a:lstStyle/>
          <a:p>
            <a:r>
              <a:rPr lang="en-AU" dirty="0"/>
              <a:t>The final determination on Global Settlements has not yet been published by the AEMC – accordingly some assumptions have been made that are subject to change.</a:t>
            </a:r>
          </a:p>
          <a:p>
            <a:endParaRPr lang="en-AU" dirty="0"/>
          </a:p>
          <a:p>
            <a:r>
              <a:rPr lang="en-AU" dirty="0"/>
              <a:t>Publication of UFE data is likely to occur prior to Global Settlement becoming active in the NEM weekly settlement cycle.</a:t>
            </a:r>
          </a:p>
          <a:p>
            <a:endParaRPr lang="en-AU" dirty="0"/>
          </a:p>
          <a:p>
            <a:r>
              <a:rPr lang="en-AU" dirty="0"/>
              <a:t>UFE (</a:t>
            </a:r>
            <a:r>
              <a:rPr lang="en-AU" i="1" dirty="0"/>
              <a:t>Unaccounted for Energy</a:t>
            </a:r>
            <a:r>
              <a:rPr lang="en-AU" dirty="0"/>
              <a:t>) will be calculated on a profile area basis as part of AEMO’s energy allocation function, and subsequently published in-line with other settlement DI reports.</a:t>
            </a:r>
          </a:p>
          <a:p>
            <a:endParaRPr lang="en-AU" dirty="0"/>
          </a:p>
          <a:p>
            <a:r>
              <a:rPr lang="en-AU" dirty="0"/>
              <a:t>Settlement DI data feeds for UFE would include:</a:t>
            </a:r>
          </a:p>
          <a:p>
            <a:pPr lvl="1"/>
            <a:r>
              <a:rPr lang="en-AU" dirty="0"/>
              <a:t>A non-confidential report for total UFE in all profile areas, for each interval in the settlement run.</a:t>
            </a:r>
          </a:p>
          <a:p>
            <a:pPr lvl="1"/>
            <a:r>
              <a:rPr lang="en-AU" dirty="0"/>
              <a:t>A non-confidential report for profile area to TNI mappings, for each day in the settlement run.</a:t>
            </a:r>
          </a:p>
          <a:p>
            <a:pPr lvl="1"/>
            <a:r>
              <a:rPr lang="en-AU" dirty="0"/>
              <a:t>A confidential report for UFE allocated to each TNI for a FRMP, and the dollar value of the UFE allocation, for each interval in the settlement run.  For settlement days prior to the go-live of Global Settlements, the dollar value will be zero.</a:t>
            </a:r>
          </a:p>
          <a:p>
            <a:pPr lvl="1"/>
            <a:endParaRPr lang="en-AU" dirty="0"/>
          </a:p>
          <a:p>
            <a:r>
              <a:rPr lang="en-AU" dirty="0"/>
              <a:t>All of the above would also be included in the legacy 30-minute settlement DI feed, should industry agree to the benefit of the transitional DI arrangements for 5MS.</a:t>
            </a:r>
          </a:p>
          <a:p>
            <a:endParaRPr lang="en-AU" dirty="0"/>
          </a:p>
          <a:p>
            <a:r>
              <a:rPr lang="en-AU" dirty="0"/>
              <a:t>Other issues:</a:t>
            </a:r>
          </a:p>
          <a:p>
            <a:pPr lvl="1"/>
            <a:r>
              <a:rPr lang="en-AU" dirty="0"/>
              <a:t>Publication of UFE/GS on the SR, or other text-based reports</a:t>
            </a:r>
          </a:p>
          <a:p>
            <a:pPr lvl="1"/>
            <a:r>
              <a:rPr lang="en-AU" dirty="0"/>
              <a:t>Publication of UFE/GS on the Tax Invoice, RCTI, Adjustment Note, etc</a:t>
            </a:r>
          </a:p>
          <a:p>
            <a:endParaRPr lang="en-AU" dirty="0"/>
          </a:p>
          <a:p>
            <a:pPr marL="400965" lvl="1" indent="0">
              <a:buNone/>
            </a:pPr>
            <a:endParaRPr lang="en-AU" dirty="0"/>
          </a:p>
          <a:p>
            <a:pPr lvl="1"/>
            <a:endParaRPr lang="en-AU" dirty="0"/>
          </a:p>
        </p:txBody>
      </p:sp>
    </p:spTree>
    <p:extLst>
      <p:ext uri="{BB962C8B-B14F-4D97-AF65-F5344CB8AC3E}">
        <p14:creationId xmlns:p14="http://schemas.microsoft.com/office/powerpoint/2010/main" val="34489775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7BAB9-3587-4A8C-BC85-9725D1CF36AF}"/>
              </a:ext>
            </a:extLst>
          </p:cNvPr>
          <p:cNvSpPr>
            <a:spLocks noGrp="1"/>
          </p:cNvSpPr>
          <p:nvPr>
            <p:ph type="title"/>
          </p:nvPr>
        </p:nvSpPr>
        <p:spPr/>
        <p:txBody>
          <a:bodyPr/>
          <a:lstStyle/>
          <a:p>
            <a:r>
              <a:rPr lang="en-AU" dirty="0"/>
              <a:t>General questions and next steps</a:t>
            </a:r>
          </a:p>
        </p:txBody>
      </p:sp>
      <p:sp>
        <p:nvSpPr>
          <p:cNvPr id="3" name="Text Placeholder 2">
            <a:extLst>
              <a:ext uri="{FF2B5EF4-FFF2-40B4-BE49-F238E27FC236}">
                <a16:creationId xmlns:a16="http://schemas.microsoft.com/office/drawing/2014/main" id="{5BD339D3-8A7B-4D63-8676-B576F64A52F4}"/>
              </a:ext>
            </a:extLst>
          </p:cNvPr>
          <p:cNvSpPr>
            <a:spLocks noGrp="1"/>
          </p:cNvSpPr>
          <p:nvPr>
            <p:ph type="body" idx="1"/>
          </p:nvPr>
        </p:nvSpPr>
        <p:spPr/>
        <p:txBody>
          <a:bodyPr/>
          <a:lstStyle/>
          <a:p>
            <a:r>
              <a:rPr lang="en-AU" dirty="0"/>
              <a:t>Chris Muffett</a:t>
            </a:r>
          </a:p>
        </p:txBody>
      </p:sp>
    </p:spTree>
    <p:extLst>
      <p:ext uri="{BB962C8B-B14F-4D97-AF65-F5344CB8AC3E}">
        <p14:creationId xmlns:p14="http://schemas.microsoft.com/office/powerpoint/2010/main" val="10293666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426E7-04F1-4EC9-BCFA-57F37BB6873A}"/>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E3459ADB-4A96-4174-B26C-6F3D34F5C8C3}"/>
              </a:ext>
            </a:extLst>
          </p:cNvPr>
          <p:cNvSpPr>
            <a:spLocks noGrp="1"/>
          </p:cNvSpPr>
          <p:nvPr>
            <p:ph idx="1"/>
          </p:nvPr>
        </p:nvSpPr>
        <p:spPr/>
        <p:txBody>
          <a:bodyPr/>
          <a:lstStyle/>
          <a:p>
            <a:r>
              <a:rPr lang="en-AU" dirty="0"/>
              <a:t>General questions – parking lot</a:t>
            </a:r>
          </a:p>
          <a:p>
            <a:pPr lvl="1"/>
            <a:r>
              <a:rPr lang="en-AU" dirty="0"/>
              <a:t>Profiling</a:t>
            </a:r>
          </a:p>
          <a:p>
            <a:r>
              <a:rPr lang="en-AU" dirty="0"/>
              <a:t>Next steps:</a:t>
            </a:r>
          </a:p>
          <a:p>
            <a:pPr lvl="1"/>
            <a:r>
              <a:rPr lang="en-AU" dirty="0"/>
              <a:t>AEMO will distribute workshop outcomes as an updated slide pack</a:t>
            </a:r>
          </a:p>
          <a:p>
            <a:pPr lvl="1"/>
            <a:r>
              <a:rPr lang="en-AU" dirty="0"/>
              <a:t>Debrief to PWG and SWG</a:t>
            </a:r>
          </a:p>
          <a:p>
            <a:r>
              <a:rPr lang="en-AU" dirty="0"/>
              <a:t>Potential for further focus group workshops:</a:t>
            </a:r>
          </a:p>
          <a:p>
            <a:pPr lvl="1"/>
            <a:r>
              <a:rPr lang="en-AU" dirty="0"/>
              <a:t>Discuss specific outcomes of GS Final Rule, including UFE calculation and publication</a:t>
            </a:r>
          </a:p>
          <a:p>
            <a:r>
              <a:rPr lang="en-AU" dirty="0"/>
              <a:t>Are there particular areas that participants want to discuss in more detail?</a:t>
            </a:r>
          </a:p>
        </p:txBody>
      </p:sp>
    </p:spTree>
    <p:extLst>
      <p:ext uri="{BB962C8B-B14F-4D97-AF65-F5344CB8AC3E}">
        <p14:creationId xmlns:p14="http://schemas.microsoft.com/office/powerpoint/2010/main" val="38696279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118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CD930-85A9-4785-9A93-E28456546655}"/>
              </a:ext>
            </a:extLst>
          </p:cNvPr>
          <p:cNvSpPr>
            <a:spLocks noGrp="1"/>
          </p:cNvSpPr>
          <p:nvPr>
            <p:ph type="title"/>
          </p:nvPr>
        </p:nvSpPr>
        <p:spPr/>
        <p:txBody>
          <a:bodyPr/>
          <a:lstStyle/>
          <a:p>
            <a:r>
              <a:rPr lang="en-AU" dirty="0"/>
              <a:t>Five-minute settlement</a:t>
            </a:r>
          </a:p>
        </p:txBody>
      </p:sp>
      <p:sp>
        <p:nvSpPr>
          <p:cNvPr id="3" name="Content Placeholder 2">
            <a:extLst>
              <a:ext uri="{FF2B5EF4-FFF2-40B4-BE49-F238E27FC236}">
                <a16:creationId xmlns:a16="http://schemas.microsoft.com/office/drawing/2014/main" id="{62719F66-C613-4E47-9682-90A940A246D8}"/>
              </a:ext>
            </a:extLst>
          </p:cNvPr>
          <p:cNvSpPr>
            <a:spLocks noGrp="1"/>
          </p:cNvSpPr>
          <p:nvPr>
            <p:ph idx="1"/>
          </p:nvPr>
        </p:nvSpPr>
        <p:spPr/>
        <p:txBody>
          <a:bodyPr>
            <a:normAutofit/>
          </a:bodyPr>
          <a:lstStyle/>
          <a:p>
            <a:r>
              <a:rPr lang="en-AU" dirty="0"/>
              <a:t>The AEMC has determined that from 1 July 2021, the NEM will be directly settled using 5-minute prices (i.e. the current 5-minute dispatch price will become the trading or “spot” price)</a:t>
            </a:r>
          </a:p>
          <a:p>
            <a:r>
              <a:rPr lang="en-AU" dirty="0"/>
              <a:t>To support this, metering will progressively change to 5-minute:</a:t>
            </a:r>
          </a:p>
          <a:p>
            <a:pPr lvl="1"/>
            <a:r>
              <a:rPr lang="en-AU" dirty="0"/>
              <a:t>All type 1-3, type 7, and some type 4 connection points must be 5-minute prior to go-live</a:t>
            </a:r>
          </a:p>
          <a:p>
            <a:pPr lvl="1"/>
            <a:r>
              <a:rPr lang="en-AU" dirty="0"/>
              <a:t>New meters installed after 1 December 2018 must be 5-minute</a:t>
            </a:r>
            <a:br>
              <a:rPr lang="en-AU" dirty="0"/>
            </a:br>
            <a:r>
              <a:rPr lang="en-AU" dirty="0"/>
              <a:t>capable</a:t>
            </a:r>
          </a:p>
          <a:p>
            <a:r>
              <a:rPr lang="en-AU" dirty="0"/>
              <a:t>Bids/offers are also changing:</a:t>
            </a:r>
          </a:p>
          <a:p>
            <a:pPr lvl="1"/>
            <a:r>
              <a:rPr lang="en-AU" dirty="0"/>
              <a:t>Scheduled participants must submit bids/offers with 5-minute</a:t>
            </a:r>
            <a:br>
              <a:rPr lang="en-AU" dirty="0"/>
            </a:br>
            <a:r>
              <a:rPr lang="en-AU" dirty="0"/>
              <a:t>granularity</a:t>
            </a:r>
          </a:p>
        </p:txBody>
      </p:sp>
      <p:pic>
        <p:nvPicPr>
          <p:cNvPr id="4" name="Picture 3">
            <a:extLst>
              <a:ext uri="{FF2B5EF4-FFF2-40B4-BE49-F238E27FC236}">
                <a16:creationId xmlns:a16="http://schemas.microsoft.com/office/drawing/2014/main" id="{18D8C175-677C-427B-8A8F-1E314753799E}"/>
              </a:ext>
            </a:extLst>
          </p:cNvPr>
          <p:cNvPicPr>
            <a:picLocks noChangeAspect="1"/>
          </p:cNvPicPr>
          <p:nvPr/>
        </p:nvPicPr>
        <p:blipFill>
          <a:blip r:embed="rId2"/>
          <a:stretch>
            <a:fillRect/>
          </a:stretch>
        </p:blipFill>
        <p:spPr>
          <a:xfrm>
            <a:off x="8639359" y="5348252"/>
            <a:ext cx="1822612" cy="1931302"/>
          </a:xfrm>
          <a:prstGeom prst="rect">
            <a:avLst/>
          </a:prstGeom>
        </p:spPr>
      </p:pic>
    </p:spTree>
    <p:extLst>
      <p:ext uri="{BB962C8B-B14F-4D97-AF65-F5344CB8AC3E}">
        <p14:creationId xmlns:p14="http://schemas.microsoft.com/office/powerpoint/2010/main" val="2190844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0FB35-638A-40AF-901C-E466E9143A93}"/>
              </a:ext>
            </a:extLst>
          </p:cNvPr>
          <p:cNvSpPr>
            <a:spLocks noGrp="1"/>
          </p:cNvSpPr>
          <p:nvPr>
            <p:ph type="title"/>
          </p:nvPr>
        </p:nvSpPr>
        <p:spPr/>
        <p:txBody>
          <a:bodyPr/>
          <a:lstStyle/>
          <a:p>
            <a:r>
              <a:rPr lang="en-AU" dirty="0"/>
              <a:t>Impact to participants</a:t>
            </a:r>
          </a:p>
        </p:txBody>
      </p:sp>
      <p:graphicFrame>
        <p:nvGraphicFramePr>
          <p:cNvPr id="4" name="Table 3">
            <a:extLst>
              <a:ext uri="{FF2B5EF4-FFF2-40B4-BE49-F238E27FC236}">
                <a16:creationId xmlns:a16="http://schemas.microsoft.com/office/drawing/2014/main" id="{A7A45DF6-90A3-4BD8-9E69-BC511F802100}"/>
              </a:ext>
            </a:extLst>
          </p:cNvPr>
          <p:cNvGraphicFramePr>
            <a:graphicFrameLocks noGrp="1"/>
          </p:cNvGraphicFramePr>
          <p:nvPr>
            <p:extLst>
              <p:ext uri="{D42A27DB-BD31-4B8C-83A1-F6EECF244321}">
                <p14:modId xmlns:p14="http://schemas.microsoft.com/office/powerpoint/2010/main" val="3849379750"/>
              </p:ext>
            </p:extLst>
          </p:nvPr>
        </p:nvGraphicFramePr>
        <p:xfrm>
          <a:off x="206547" y="1681018"/>
          <a:ext cx="10322565" cy="5579502"/>
        </p:xfrm>
        <a:graphic>
          <a:graphicData uri="http://schemas.openxmlformats.org/drawingml/2006/table">
            <a:tbl>
              <a:tblPr firstRow="1" bandRow="1">
                <a:tableStyleId>{5C22544A-7EE6-4342-B048-85BDC9FD1C3A}</a:tableStyleId>
              </a:tblPr>
              <a:tblGrid>
                <a:gridCol w="1058835">
                  <a:extLst>
                    <a:ext uri="{9D8B030D-6E8A-4147-A177-3AD203B41FA5}">
                      <a16:colId xmlns:a16="http://schemas.microsoft.com/office/drawing/2014/main" val="2205469148"/>
                    </a:ext>
                  </a:extLst>
                </a:gridCol>
                <a:gridCol w="3934691">
                  <a:extLst>
                    <a:ext uri="{9D8B030D-6E8A-4147-A177-3AD203B41FA5}">
                      <a16:colId xmlns:a16="http://schemas.microsoft.com/office/drawing/2014/main" val="2751335408"/>
                    </a:ext>
                  </a:extLst>
                </a:gridCol>
                <a:gridCol w="5329039">
                  <a:extLst>
                    <a:ext uri="{9D8B030D-6E8A-4147-A177-3AD203B41FA5}">
                      <a16:colId xmlns:a16="http://schemas.microsoft.com/office/drawing/2014/main" val="1105282239"/>
                    </a:ext>
                  </a:extLst>
                </a:gridCol>
              </a:tblGrid>
              <a:tr h="263306">
                <a:tc>
                  <a:txBody>
                    <a:bodyPr/>
                    <a:lstStyle/>
                    <a:p>
                      <a:pPr algn="ctr"/>
                      <a:endParaRPr lang="en-AU" sz="1200" dirty="0"/>
                    </a:p>
                  </a:txBody>
                  <a:tcPr marL="80189" marR="80189" marT="40094" marB="40094"/>
                </a:tc>
                <a:tc>
                  <a:txBody>
                    <a:bodyPr/>
                    <a:lstStyle/>
                    <a:p>
                      <a:pPr algn="ctr"/>
                      <a:r>
                        <a:rPr lang="en-AU" sz="1200" dirty="0"/>
                        <a:t>Prior to July 2021</a:t>
                      </a:r>
                    </a:p>
                  </a:txBody>
                  <a:tcPr marL="80189" marR="80189" marT="40094" marB="40094"/>
                </a:tc>
                <a:tc>
                  <a:txBody>
                    <a:bodyPr/>
                    <a:lstStyle/>
                    <a:p>
                      <a:pPr algn="ctr"/>
                      <a:r>
                        <a:rPr lang="en-AU" sz="1200" dirty="0"/>
                        <a:t>From July 20201</a:t>
                      </a:r>
                    </a:p>
                  </a:txBody>
                  <a:tcPr marL="80189" marR="80189" marT="40094" marB="40094"/>
                </a:tc>
                <a:extLst>
                  <a:ext uri="{0D108BD9-81ED-4DB2-BD59-A6C34878D82A}">
                    <a16:rowId xmlns:a16="http://schemas.microsoft.com/office/drawing/2014/main" val="4020823079"/>
                  </a:ext>
                </a:extLst>
              </a:tr>
              <a:tr h="283644">
                <a:tc>
                  <a:txBody>
                    <a:bodyPr/>
                    <a:lstStyle/>
                    <a:p>
                      <a:r>
                        <a:rPr lang="en-AU" sz="1200" dirty="0"/>
                        <a:t>Generators / SGAs</a:t>
                      </a:r>
                    </a:p>
                  </a:txBody>
                  <a:tcPr marL="80189" marR="80189" marT="40094" marB="40094"/>
                </a:tc>
                <a:tc rowSpan="4">
                  <a:txBody>
                    <a:bodyPr/>
                    <a:lstStyle/>
                    <a:p>
                      <a:pPr marL="285750" indent="-285750">
                        <a:buFont typeface="Arial" panose="020B0604020202020204" pitchFamily="34" charset="0"/>
                        <a:buChar char="•"/>
                      </a:pPr>
                      <a:r>
                        <a:rPr lang="en-AU" sz="1200" dirty="0"/>
                        <a:t>Review/update procedures</a:t>
                      </a:r>
                    </a:p>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dirty="0"/>
                        <a:t>Review/update contracts</a:t>
                      </a:r>
                    </a:p>
                    <a:p>
                      <a:pPr marL="285750" indent="-285750">
                        <a:buFont typeface="Arial" panose="020B0604020202020204" pitchFamily="34" charset="0"/>
                        <a:buChar char="•"/>
                      </a:pPr>
                      <a:r>
                        <a:rPr lang="en-AU" sz="1200" dirty="0"/>
                        <a:t>Review/upgrade IT systems</a:t>
                      </a:r>
                    </a:p>
                  </a:txBody>
                  <a:tcPr marL="80189" marR="80189" marT="40094" marB="40094"/>
                </a:tc>
                <a:tc>
                  <a:txBody>
                    <a:bodyPr/>
                    <a:lstStyle/>
                    <a:p>
                      <a:pPr marL="285750" indent="-285750">
                        <a:buFont typeface="Arial" panose="020B0604020202020204" pitchFamily="34" charset="0"/>
                        <a:buChar char="•"/>
                      </a:pPr>
                      <a:r>
                        <a:rPr lang="en-AU" sz="1200" dirty="0"/>
                        <a:t>Submit five minute granularity offers into the NEM</a:t>
                      </a:r>
                    </a:p>
                  </a:txBody>
                  <a:tcPr marL="80189" marR="80189" marT="40094" marB="40094"/>
                </a:tc>
                <a:extLst>
                  <a:ext uri="{0D108BD9-81ED-4DB2-BD59-A6C34878D82A}">
                    <a16:rowId xmlns:a16="http://schemas.microsoft.com/office/drawing/2014/main" val="1712234395"/>
                  </a:ext>
                </a:extLst>
              </a:tr>
              <a:tr h="283644">
                <a:tc>
                  <a:txBody>
                    <a:bodyPr/>
                    <a:lstStyle/>
                    <a:p>
                      <a:r>
                        <a:rPr lang="en-AU" sz="1200" dirty="0"/>
                        <a:t>Large customers</a:t>
                      </a:r>
                    </a:p>
                  </a:txBody>
                  <a:tcPr marL="80189" marR="80189" marT="40094" marB="40094"/>
                </a:tc>
                <a:tc vMerge="1">
                  <a:txBody>
                    <a:bodyPr/>
                    <a:lstStyle/>
                    <a:p>
                      <a:pPr marL="285750" indent="-285750">
                        <a:buFont typeface="Arial" panose="020B0604020202020204" pitchFamily="34" charset="0"/>
                        <a:buChar char="•"/>
                      </a:pPr>
                      <a:endParaRPr lang="en-AU" sz="1400" dirty="0"/>
                    </a:p>
                  </a:txBody>
                  <a:tcPr/>
                </a:tc>
                <a:tc>
                  <a:txBody>
                    <a:bodyPr/>
                    <a:lstStyle/>
                    <a:p>
                      <a:pPr marL="285750" indent="-285750">
                        <a:buFont typeface="Arial" panose="020B0604020202020204" pitchFamily="34" charset="0"/>
                        <a:buChar char="•"/>
                      </a:pPr>
                      <a:r>
                        <a:rPr lang="en-AU" sz="1200" dirty="0"/>
                        <a:t>Submit five minute granularity bids into the NEM</a:t>
                      </a:r>
                    </a:p>
                  </a:txBody>
                  <a:tcPr marL="80189" marR="80189" marT="40094" marB="40094"/>
                </a:tc>
                <a:extLst>
                  <a:ext uri="{0D108BD9-81ED-4DB2-BD59-A6C34878D82A}">
                    <a16:rowId xmlns:a16="http://schemas.microsoft.com/office/drawing/2014/main" val="1338510135"/>
                  </a:ext>
                </a:extLst>
              </a:tr>
              <a:tr h="619524">
                <a:tc>
                  <a:txBody>
                    <a:bodyPr/>
                    <a:lstStyle/>
                    <a:p>
                      <a:r>
                        <a:rPr lang="en-AU" sz="1200" dirty="0"/>
                        <a:t>Retailers</a:t>
                      </a:r>
                    </a:p>
                  </a:txBody>
                  <a:tcPr marL="80189" marR="80189" marT="40094" marB="40094"/>
                </a:tc>
                <a:tc vMerge="1">
                  <a:txBody>
                    <a:bodyPr/>
                    <a:lstStyle/>
                    <a:p>
                      <a:pPr marL="285750" indent="-285750">
                        <a:buFont typeface="Arial" panose="020B0604020202020204" pitchFamily="34" charset="0"/>
                        <a:buChar char="•"/>
                      </a:pPr>
                      <a:endParaRPr lang="en-AU" sz="1400" dirty="0"/>
                    </a:p>
                  </a:txBody>
                  <a:tcPr/>
                </a:tc>
                <a:tc>
                  <a:txBody>
                    <a:bodyPr/>
                    <a:lstStyle/>
                    <a:p>
                      <a:pPr marL="285750" indent="-285750">
                        <a:buFont typeface="Arial" panose="020B0604020202020204" pitchFamily="34" charset="0"/>
                        <a:buChar char="•"/>
                      </a:pPr>
                      <a:r>
                        <a:rPr lang="en-AU" sz="1200" dirty="0"/>
                        <a:t>Consider developing new products and services using 5 minute data to value dynamic generation / demand response for small and large consumers</a:t>
                      </a:r>
                    </a:p>
                  </a:txBody>
                  <a:tcPr marL="80189" marR="80189" marT="40094" marB="40094"/>
                </a:tc>
                <a:extLst>
                  <a:ext uri="{0D108BD9-81ED-4DB2-BD59-A6C34878D82A}">
                    <a16:rowId xmlns:a16="http://schemas.microsoft.com/office/drawing/2014/main" val="1412853667"/>
                  </a:ext>
                </a:extLst>
              </a:tr>
              <a:tr h="619524">
                <a:tc>
                  <a:txBody>
                    <a:bodyPr/>
                    <a:lstStyle/>
                    <a:p>
                      <a:r>
                        <a:rPr lang="en-AU" sz="1200" dirty="0"/>
                        <a:t>Networks</a:t>
                      </a:r>
                    </a:p>
                  </a:txBody>
                  <a:tcPr marL="80189" marR="80189" marT="40094" marB="40094"/>
                </a:tc>
                <a:tc vMerge="1">
                  <a:txBody>
                    <a:bodyPr/>
                    <a:lstStyle/>
                    <a:p>
                      <a:pPr marL="285750" indent="-285750">
                        <a:buFont typeface="Arial" panose="020B0604020202020204" pitchFamily="34" charset="0"/>
                        <a:buChar char="•"/>
                      </a:pPr>
                      <a:endParaRPr lang="en-AU" sz="1400" dirty="0"/>
                    </a:p>
                  </a:txBody>
                  <a:tcPr/>
                </a:tc>
                <a:tc>
                  <a:txBody>
                    <a:bodyPr/>
                    <a:lstStyle/>
                    <a:p>
                      <a:pPr marL="285750" indent="-285750">
                        <a:buFont typeface="Arial" panose="020B0604020202020204" pitchFamily="34" charset="0"/>
                        <a:buChar char="•"/>
                      </a:pPr>
                      <a:r>
                        <a:rPr lang="en-AU" sz="1200" dirty="0"/>
                        <a:t>Calculate charges for distribution services from either metering data or settlements ready data for type 4 meters</a:t>
                      </a:r>
                    </a:p>
                    <a:p>
                      <a:pPr marL="285750" indent="-285750">
                        <a:buFont typeface="Arial" panose="020B0604020202020204" pitchFamily="34" charset="0"/>
                        <a:buChar char="•"/>
                      </a:pPr>
                      <a:r>
                        <a:rPr lang="en-AU" sz="1200" dirty="0"/>
                        <a:t>Calculate type 7 unmetered loads on a 5 minute basis.</a:t>
                      </a:r>
                    </a:p>
                  </a:txBody>
                  <a:tcPr marL="80189" marR="80189" marT="40094" marB="40094"/>
                </a:tc>
                <a:extLst>
                  <a:ext uri="{0D108BD9-81ED-4DB2-BD59-A6C34878D82A}">
                    <a16:rowId xmlns:a16="http://schemas.microsoft.com/office/drawing/2014/main" val="825991274"/>
                  </a:ext>
                </a:extLst>
              </a:tr>
              <a:tr h="1331963">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200" dirty="0"/>
                        <a:t>Metering coordinators</a:t>
                      </a:r>
                    </a:p>
                  </a:txBody>
                  <a:tcPr marL="80189" marR="80189" marT="40094" marB="40094"/>
                </a:tc>
                <a:tc>
                  <a:txBody>
                    <a:bodyPr/>
                    <a:lstStyle/>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dirty="0"/>
                        <a:t>Upgrade types 1, 2 and 3 metering installations, and some type 4, to be capable of recording and providing five minute data.</a:t>
                      </a:r>
                    </a:p>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dirty="0"/>
                        <a:t>Ensure that new and replacement metering installations are capable of recording and providing 5 minute data </a:t>
                      </a:r>
                    </a:p>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dirty="0"/>
                        <a:t>Review/upgrade IT systems</a:t>
                      </a:r>
                    </a:p>
                  </a:txBody>
                  <a:tcPr marL="80189" marR="80189" marT="40094" marB="40094"/>
                </a:tc>
                <a:tc>
                  <a:txBody>
                    <a:bodyPr/>
                    <a:lstStyle/>
                    <a:p>
                      <a:pPr marL="285750" indent="-285750">
                        <a:buFont typeface="Arial" panose="020B0604020202020204" pitchFamily="34" charset="0"/>
                        <a:buChar char="•"/>
                      </a:pPr>
                      <a:r>
                        <a:rPr lang="en-AU" sz="1200" dirty="0"/>
                        <a:t>By 1 December 2022 at the latest, ensure that all new and replacement metering installations record and provide 5 minute data</a:t>
                      </a:r>
                    </a:p>
                  </a:txBody>
                  <a:tcPr marL="80189" marR="80189" marT="40094" marB="40094"/>
                </a:tc>
                <a:extLst>
                  <a:ext uri="{0D108BD9-81ED-4DB2-BD59-A6C34878D82A}">
                    <a16:rowId xmlns:a16="http://schemas.microsoft.com/office/drawing/2014/main" val="997598197"/>
                  </a:ext>
                </a:extLst>
              </a:tr>
              <a:tr h="1153853">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200" dirty="0"/>
                        <a:t>Metering data providers</a:t>
                      </a:r>
                    </a:p>
                  </a:txBody>
                  <a:tcPr marL="80189" marR="80189" marT="40094" marB="40094"/>
                </a:tc>
                <a:tc>
                  <a:txBody>
                    <a:bodyPr/>
                    <a:lstStyle/>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dirty="0"/>
                        <a:t>Review/upgrade IT systems</a:t>
                      </a:r>
                    </a:p>
                  </a:txBody>
                  <a:tcPr marL="80189" marR="80189" marT="40094" marB="40094"/>
                </a:tc>
                <a:tc>
                  <a:txBody>
                    <a:bodyPr/>
                    <a:lstStyle/>
                    <a:p>
                      <a:pPr marL="285750" indent="-285750">
                        <a:buFont typeface="Arial" panose="020B0604020202020204" pitchFamily="34" charset="0"/>
                        <a:buChar char="•"/>
                      </a:pPr>
                      <a:r>
                        <a:rPr lang="en-AU" sz="1200" dirty="0"/>
                        <a:t>By 1 July 2021, ensure that type 1, 2 and 3 and some type 4 metering installations record and provide five minute data.</a:t>
                      </a:r>
                    </a:p>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dirty="0"/>
                        <a:t>By 1 July 2021, ensure that type 7 unmetered loads are calculated on a five minute basis.</a:t>
                      </a:r>
                    </a:p>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dirty="0"/>
                        <a:t>By 1 December 2022 at the latest, ensure that all new and replacement metering installations record and provide 5 minute data</a:t>
                      </a:r>
                    </a:p>
                  </a:txBody>
                  <a:tcPr marL="80189" marR="80189" marT="40094" marB="40094"/>
                </a:tc>
                <a:extLst>
                  <a:ext uri="{0D108BD9-81ED-4DB2-BD59-A6C34878D82A}">
                    <a16:rowId xmlns:a16="http://schemas.microsoft.com/office/drawing/2014/main" val="2798206994"/>
                  </a:ext>
                </a:extLst>
              </a:tr>
              <a:tr h="441415">
                <a:tc>
                  <a:txBody>
                    <a:bodyPr/>
                    <a:lstStyle/>
                    <a:p>
                      <a:r>
                        <a:rPr lang="en-AU" sz="1200" dirty="0"/>
                        <a:t>Information Exchange Committee</a:t>
                      </a:r>
                    </a:p>
                  </a:txBody>
                  <a:tcPr marL="80189" marR="80189" marT="40094" marB="40094"/>
                </a:tc>
                <a:tc>
                  <a:txBody>
                    <a:bodyPr/>
                    <a:lstStyle/>
                    <a:p>
                      <a:pPr marL="285750" indent="-285750">
                        <a:buFont typeface="Arial" panose="020B0604020202020204" pitchFamily="34" charset="0"/>
                        <a:buChar char="•"/>
                      </a:pPr>
                      <a:r>
                        <a:rPr lang="en-AU" sz="1200" dirty="0"/>
                        <a:t>Consult and recommend to AEMO any changes to the B2B procedures</a:t>
                      </a:r>
                    </a:p>
                  </a:txBody>
                  <a:tcPr marL="80189" marR="80189" marT="40094" marB="40094"/>
                </a:tc>
                <a:tc>
                  <a:txBody>
                    <a:bodyPr/>
                    <a:lstStyle/>
                    <a:p>
                      <a:pPr marL="285750" indent="-285750">
                        <a:buFont typeface="Arial" panose="020B0604020202020204" pitchFamily="34" charset="0"/>
                        <a:buChar char="•"/>
                      </a:pPr>
                      <a:endParaRPr lang="en-AU" sz="1200" dirty="0"/>
                    </a:p>
                  </a:txBody>
                  <a:tcPr marL="80189" marR="80189" marT="40094" marB="40094"/>
                </a:tc>
                <a:extLst>
                  <a:ext uri="{0D108BD9-81ED-4DB2-BD59-A6C34878D82A}">
                    <a16:rowId xmlns:a16="http://schemas.microsoft.com/office/drawing/2014/main" val="1503607517"/>
                  </a:ext>
                </a:extLst>
              </a:tr>
            </a:tbl>
          </a:graphicData>
        </a:graphic>
      </p:graphicFrame>
    </p:spTree>
    <p:extLst>
      <p:ext uri="{BB962C8B-B14F-4D97-AF65-F5344CB8AC3E}">
        <p14:creationId xmlns:p14="http://schemas.microsoft.com/office/powerpoint/2010/main" val="629849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C4217-D94F-40A5-ACD9-47C9CFD1EBD7}"/>
              </a:ext>
            </a:extLst>
          </p:cNvPr>
          <p:cNvSpPr>
            <a:spLocks noGrp="1"/>
          </p:cNvSpPr>
          <p:nvPr>
            <p:ph type="title"/>
          </p:nvPr>
        </p:nvSpPr>
        <p:spPr/>
        <p:txBody>
          <a:bodyPr/>
          <a:lstStyle/>
          <a:p>
            <a:r>
              <a:rPr lang="en-AU" dirty="0"/>
              <a:t>AEMO’s 5MS Program</a:t>
            </a:r>
          </a:p>
        </p:txBody>
      </p:sp>
      <p:sp>
        <p:nvSpPr>
          <p:cNvPr id="3" name="Content Placeholder 2">
            <a:extLst>
              <a:ext uri="{FF2B5EF4-FFF2-40B4-BE49-F238E27FC236}">
                <a16:creationId xmlns:a16="http://schemas.microsoft.com/office/drawing/2014/main" id="{BDA7AEB5-7E1B-4396-8FF3-60444450E138}"/>
              </a:ext>
            </a:extLst>
          </p:cNvPr>
          <p:cNvSpPr>
            <a:spLocks noGrp="1"/>
          </p:cNvSpPr>
          <p:nvPr>
            <p:ph idx="1"/>
          </p:nvPr>
        </p:nvSpPr>
        <p:spPr/>
        <p:txBody>
          <a:bodyPr/>
          <a:lstStyle/>
          <a:p>
            <a:r>
              <a:rPr lang="en-AU" dirty="0"/>
              <a:t>To facilitate implementation and support the industry, AEMO has established a Five-Minute Settlement (5MS) program</a:t>
            </a:r>
          </a:p>
          <a:p>
            <a:r>
              <a:rPr lang="en-AU" dirty="0"/>
              <a:t>The key activities within the program are:</a:t>
            </a:r>
          </a:p>
          <a:p>
            <a:pPr lvl="1"/>
            <a:r>
              <a:rPr lang="en-AU" dirty="0"/>
              <a:t>Procedures workstream – implement changes to AEMO procedures and supporting documentation required to give effect to the new rules</a:t>
            </a:r>
          </a:p>
          <a:p>
            <a:pPr lvl="1"/>
            <a:r>
              <a:rPr lang="en-AU" dirty="0"/>
              <a:t>Systems workstream – build and test changes to AEMO market systems</a:t>
            </a:r>
          </a:p>
          <a:p>
            <a:pPr lvl="1"/>
            <a:r>
              <a:rPr lang="en-AU" dirty="0"/>
              <a:t>Readiness workstream – coordinate activities necessary to transition to the new procedures and systems, particularly around industry testing and cutover</a:t>
            </a:r>
          </a:p>
          <a:p>
            <a:pPr lvl="1"/>
            <a:r>
              <a:rPr lang="en-AU" dirty="0"/>
              <a:t>Stakeholder engagement – communicate and collaborate with industry participants and other interested parties on the changes</a:t>
            </a:r>
          </a:p>
        </p:txBody>
      </p:sp>
    </p:spTree>
    <p:extLst>
      <p:ext uri="{BB962C8B-B14F-4D97-AF65-F5344CB8AC3E}">
        <p14:creationId xmlns:p14="http://schemas.microsoft.com/office/powerpoint/2010/main" val="2566562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B6DE5-73E4-4434-81D3-7BD03D381B08}"/>
              </a:ext>
            </a:extLst>
          </p:cNvPr>
          <p:cNvSpPr>
            <a:spLocks noGrp="1"/>
          </p:cNvSpPr>
          <p:nvPr>
            <p:ph type="title"/>
          </p:nvPr>
        </p:nvSpPr>
        <p:spPr/>
        <p:txBody>
          <a:bodyPr/>
          <a:lstStyle/>
          <a:p>
            <a:r>
              <a:rPr lang="en-AU" dirty="0"/>
              <a:t>Procedure workstream</a:t>
            </a:r>
          </a:p>
        </p:txBody>
      </p:sp>
      <p:sp>
        <p:nvSpPr>
          <p:cNvPr id="3" name="Content Placeholder 2">
            <a:extLst>
              <a:ext uri="{FF2B5EF4-FFF2-40B4-BE49-F238E27FC236}">
                <a16:creationId xmlns:a16="http://schemas.microsoft.com/office/drawing/2014/main" id="{07FF7ADE-AA22-4253-8B4C-65D395E8A506}"/>
              </a:ext>
            </a:extLst>
          </p:cNvPr>
          <p:cNvSpPr>
            <a:spLocks noGrp="1"/>
          </p:cNvSpPr>
          <p:nvPr>
            <p:ph idx="1"/>
          </p:nvPr>
        </p:nvSpPr>
        <p:spPr>
          <a:xfrm>
            <a:off x="206547" y="2224563"/>
            <a:ext cx="10255425" cy="3815919"/>
          </a:xfrm>
        </p:spPr>
        <p:txBody>
          <a:bodyPr/>
          <a:lstStyle/>
          <a:p>
            <a:r>
              <a:rPr lang="en-AU" dirty="0"/>
              <a:t>Approximately 70 procedures and supporting documents have been identified as directly impacted by 5MS, across the following areas:</a:t>
            </a:r>
          </a:p>
          <a:p>
            <a:pPr lvl="1"/>
            <a:r>
              <a:rPr lang="en-AU" dirty="0"/>
              <a:t>Metering</a:t>
            </a:r>
          </a:p>
          <a:p>
            <a:pPr lvl="1"/>
            <a:r>
              <a:rPr lang="en-AU" dirty="0"/>
              <a:t>Settlements (including Prudentials)</a:t>
            </a:r>
          </a:p>
          <a:p>
            <a:pPr lvl="1"/>
            <a:r>
              <a:rPr lang="en-AU" dirty="0"/>
              <a:t>Dispatch</a:t>
            </a:r>
          </a:p>
          <a:p>
            <a:pPr lvl="1"/>
            <a:r>
              <a:rPr lang="en-AU" dirty="0"/>
              <a:t>Operations</a:t>
            </a:r>
          </a:p>
        </p:txBody>
      </p:sp>
      <p:graphicFrame>
        <p:nvGraphicFramePr>
          <p:cNvPr id="4" name="Content Placeholder 1">
            <a:extLst>
              <a:ext uri="{FF2B5EF4-FFF2-40B4-BE49-F238E27FC236}">
                <a16:creationId xmlns:a16="http://schemas.microsoft.com/office/drawing/2014/main" id="{DF0E417D-E8CC-4A2D-B0C0-631449254525}"/>
              </a:ext>
            </a:extLst>
          </p:cNvPr>
          <p:cNvGraphicFramePr>
            <a:graphicFrameLocks/>
          </p:cNvGraphicFramePr>
          <p:nvPr>
            <p:extLst/>
          </p:nvPr>
        </p:nvGraphicFramePr>
        <p:xfrm>
          <a:off x="218195" y="4574957"/>
          <a:ext cx="10255424" cy="2060269"/>
        </p:xfrm>
        <a:graphic>
          <a:graphicData uri="http://schemas.openxmlformats.org/drawingml/2006/table">
            <a:tbl>
              <a:tblPr firstRow="1" bandRow="1">
                <a:tableStyleId>{5C22544A-7EE6-4342-B048-85BDC9FD1C3A}</a:tableStyleId>
              </a:tblPr>
              <a:tblGrid>
                <a:gridCol w="2563856">
                  <a:extLst>
                    <a:ext uri="{9D8B030D-6E8A-4147-A177-3AD203B41FA5}">
                      <a16:colId xmlns:a16="http://schemas.microsoft.com/office/drawing/2014/main" val="20000"/>
                    </a:ext>
                  </a:extLst>
                </a:gridCol>
                <a:gridCol w="2563856">
                  <a:extLst>
                    <a:ext uri="{9D8B030D-6E8A-4147-A177-3AD203B41FA5}">
                      <a16:colId xmlns:a16="http://schemas.microsoft.com/office/drawing/2014/main" val="20001"/>
                    </a:ext>
                  </a:extLst>
                </a:gridCol>
                <a:gridCol w="2563856">
                  <a:extLst>
                    <a:ext uri="{9D8B030D-6E8A-4147-A177-3AD203B41FA5}">
                      <a16:colId xmlns:a16="http://schemas.microsoft.com/office/drawing/2014/main" val="20002"/>
                    </a:ext>
                  </a:extLst>
                </a:gridCol>
                <a:gridCol w="2563856">
                  <a:extLst>
                    <a:ext uri="{9D8B030D-6E8A-4147-A177-3AD203B41FA5}">
                      <a16:colId xmlns:a16="http://schemas.microsoft.com/office/drawing/2014/main" val="20003"/>
                    </a:ext>
                  </a:extLst>
                </a:gridCol>
              </a:tblGrid>
              <a:tr h="364732">
                <a:tc>
                  <a:txBody>
                    <a:bodyPr/>
                    <a:lstStyle/>
                    <a:p>
                      <a:pPr algn="ctr"/>
                      <a:r>
                        <a:rPr lang="en-AU" sz="1800" dirty="0"/>
                        <a:t>Metering</a:t>
                      </a:r>
                    </a:p>
                  </a:txBody>
                  <a:tcPr marL="97437" marR="97437" marT="48718" marB="48718"/>
                </a:tc>
                <a:tc>
                  <a:txBody>
                    <a:bodyPr/>
                    <a:lstStyle/>
                    <a:p>
                      <a:pPr algn="ctr"/>
                      <a:r>
                        <a:rPr lang="en-AU" sz="1800" dirty="0"/>
                        <a:t>Settlements</a:t>
                      </a:r>
                    </a:p>
                  </a:txBody>
                  <a:tcPr marL="97437" marR="97437" marT="48718" marB="48718"/>
                </a:tc>
                <a:tc>
                  <a:txBody>
                    <a:bodyPr/>
                    <a:lstStyle/>
                    <a:p>
                      <a:pPr algn="ctr"/>
                      <a:r>
                        <a:rPr lang="en-AU" sz="1800" dirty="0"/>
                        <a:t>Dispatch</a:t>
                      </a:r>
                    </a:p>
                  </a:txBody>
                  <a:tcPr marL="97437" marR="97437" marT="48718" marB="48718"/>
                </a:tc>
                <a:tc>
                  <a:txBody>
                    <a:bodyPr/>
                    <a:lstStyle/>
                    <a:p>
                      <a:pPr algn="ctr"/>
                      <a:r>
                        <a:rPr lang="en-AU" sz="1800" dirty="0"/>
                        <a:t>Operations</a:t>
                      </a:r>
                    </a:p>
                  </a:txBody>
                  <a:tcPr marL="97437" marR="97437" marT="48718" marB="48718"/>
                </a:tc>
                <a:extLst>
                  <a:ext uri="{0D108BD9-81ED-4DB2-BD59-A6C34878D82A}">
                    <a16:rowId xmlns:a16="http://schemas.microsoft.com/office/drawing/2014/main" val="10000"/>
                  </a:ext>
                </a:extLst>
              </a:tr>
              <a:tr h="1688513">
                <a:tc>
                  <a:txBody>
                    <a:bodyPr/>
                    <a:lstStyle/>
                    <a:p>
                      <a:pPr marL="285750" indent="-285750">
                        <a:buFont typeface="Arial" panose="020B0604020202020204" pitchFamily="34" charset="0"/>
                        <a:buChar char="•"/>
                      </a:pPr>
                      <a:r>
                        <a:rPr lang="en-AU" sz="1800" dirty="0"/>
                        <a:t>Metering</a:t>
                      </a:r>
                      <a:r>
                        <a:rPr lang="en-AU" sz="1800" baseline="0" dirty="0"/>
                        <a:t> data</a:t>
                      </a:r>
                    </a:p>
                    <a:p>
                      <a:pPr marL="285750" indent="-285750">
                        <a:buFont typeface="Arial" panose="020B0604020202020204" pitchFamily="34" charset="0"/>
                        <a:buChar char="•"/>
                      </a:pPr>
                      <a:r>
                        <a:rPr lang="en-AU" sz="1800" dirty="0"/>
                        <a:t>Metrology,</a:t>
                      </a:r>
                      <a:r>
                        <a:rPr lang="en-AU" sz="1800" baseline="0" dirty="0"/>
                        <a:t> </a:t>
                      </a:r>
                      <a:r>
                        <a:rPr lang="en-AU" sz="1800" dirty="0"/>
                        <a:t>MSATS procedures &amp; service levels</a:t>
                      </a:r>
                    </a:p>
                    <a:p>
                      <a:pPr marL="285750" indent="-285750">
                        <a:buFont typeface="Arial" panose="020B0604020202020204" pitchFamily="34" charset="0"/>
                        <a:buChar char="•"/>
                      </a:pPr>
                      <a:r>
                        <a:rPr lang="en-AU" sz="1800" dirty="0"/>
                        <a:t>Miscellaneous</a:t>
                      </a:r>
                    </a:p>
                  </a:txBody>
                  <a:tcPr marL="97437" marR="97437" marT="48718" marB="48718"/>
                </a:tc>
                <a:tc>
                  <a:txBody>
                    <a:bodyPr/>
                    <a:lstStyle/>
                    <a:p>
                      <a:pPr marL="285750" indent="-285750">
                        <a:buFont typeface="Arial" panose="020B0604020202020204" pitchFamily="34" charset="0"/>
                        <a:buChar char="•"/>
                      </a:pPr>
                      <a:r>
                        <a:rPr lang="en-AU" sz="1800" dirty="0"/>
                        <a:t>SRA</a:t>
                      </a:r>
                    </a:p>
                    <a:p>
                      <a:pPr marL="285750" indent="-285750">
                        <a:buFont typeface="Arial" panose="020B0604020202020204" pitchFamily="34" charset="0"/>
                        <a:buChar char="•"/>
                      </a:pPr>
                      <a:r>
                        <a:rPr lang="en-AU" sz="1800" dirty="0"/>
                        <a:t>Estimation</a:t>
                      </a:r>
                    </a:p>
                    <a:p>
                      <a:pPr marL="285750" indent="-285750">
                        <a:buFont typeface="Arial" panose="020B0604020202020204" pitchFamily="34" charset="0"/>
                        <a:buChar char="•"/>
                      </a:pPr>
                      <a:r>
                        <a:rPr lang="en-AU" sz="1800" dirty="0"/>
                        <a:t>Reallocations</a:t>
                      </a:r>
                    </a:p>
                    <a:p>
                      <a:pPr marL="285750" indent="-285750">
                        <a:buFont typeface="Arial" panose="020B0604020202020204" pitchFamily="34" charset="0"/>
                        <a:buChar char="•"/>
                      </a:pPr>
                      <a:r>
                        <a:rPr lang="en-AU" sz="1800" dirty="0"/>
                        <a:t>Prudentials</a:t>
                      </a:r>
                    </a:p>
                    <a:p>
                      <a:pPr marL="285750" indent="-285750">
                        <a:buFont typeface="Arial" panose="020B0604020202020204" pitchFamily="34" charset="0"/>
                        <a:buChar char="•"/>
                      </a:pPr>
                      <a:r>
                        <a:rPr lang="en-AU" sz="1800" dirty="0"/>
                        <a:t>Miscellaneous</a:t>
                      </a:r>
                    </a:p>
                  </a:txBody>
                  <a:tcPr marL="97437" marR="97437" marT="48718" marB="48718"/>
                </a:tc>
                <a:tc>
                  <a:txBody>
                    <a:bodyPr/>
                    <a:lstStyle/>
                    <a:p>
                      <a:pPr marL="285750" indent="-285750">
                        <a:buFont typeface="Arial" panose="020B0604020202020204" pitchFamily="34" charset="0"/>
                        <a:buChar char="•"/>
                      </a:pPr>
                      <a:r>
                        <a:rPr lang="en-AU" sz="1800" dirty="0"/>
                        <a:t>Bids/Offers</a:t>
                      </a:r>
                    </a:p>
                    <a:p>
                      <a:pPr marL="285750" indent="-285750">
                        <a:buFont typeface="Arial" panose="020B0604020202020204" pitchFamily="34" charset="0"/>
                        <a:buChar char="•"/>
                      </a:pPr>
                      <a:r>
                        <a:rPr lang="en-AU" sz="1800" dirty="0"/>
                        <a:t>Spot market</a:t>
                      </a:r>
                    </a:p>
                    <a:p>
                      <a:pPr marL="285750" indent="-285750">
                        <a:buFont typeface="Arial" panose="020B0604020202020204" pitchFamily="34" charset="0"/>
                        <a:buChar char="•"/>
                      </a:pPr>
                      <a:r>
                        <a:rPr lang="en-AU" sz="1800" dirty="0"/>
                        <a:t>Pricing</a:t>
                      </a:r>
                    </a:p>
                    <a:p>
                      <a:pPr marL="285750" indent="-285750">
                        <a:buFont typeface="Arial" panose="020B0604020202020204" pitchFamily="34" charset="0"/>
                        <a:buChar char="•"/>
                      </a:pPr>
                      <a:r>
                        <a:rPr lang="en-AU" sz="1800" dirty="0"/>
                        <a:t>Specifications</a:t>
                      </a:r>
                    </a:p>
                    <a:p>
                      <a:pPr marL="285750" indent="-285750">
                        <a:buFont typeface="Arial" panose="020B0604020202020204" pitchFamily="34" charset="0"/>
                        <a:buChar char="•"/>
                      </a:pPr>
                      <a:r>
                        <a:rPr lang="en-AU" sz="1800" dirty="0"/>
                        <a:t>Miscellaneous</a:t>
                      </a:r>
                    </a:p>
                  </a:txBody>
                  <a:tcPr marL="97437" marR="97437" marT="48718" marB="48718"/>
                </a:tc>
                <a:tc>
                  <a:txBody>
                    <a:bodyPr/>
                    <a:lstStyle/>
                    <a:p>
                      <a:pPr marL="285750" indent="-285750">
                        <a:buFont typeface="Arial" panose="020B0604020202020204" pitchFamily="34" charset="0"/>
                        <a:buChar char="•"/>
                      </a:pPr>
                      <a:r>
                        <a:rPr lang="en-AU" sz="1800" dirty="0"/>
                        <a:t>No</a:t>
                      </a:r>
                      <a:r>
                        <a:rPr lang="en-AU" sz="1800" baseline="0" dirty="0"/>
                        <a:t> packages – progressive release</a:t>
                      </a:r>
                      <a:endParaRPr lang="en-AU" sz="1800" dirty="0"/>
                    </a:p>
                  </a:txBody>
                  <a:tcPr marL="97437" marR="97437" marT="48718" marB="48718"/>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402703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8A6A5-A03B-4D22-82D6-B7BF31982954}"/>
              </a:ext>
            </a:extLst>
          </p:cNvPr>
          <p:cNvSpPr>
            <a:spLocks noGrp="1"/>
          </p:cNvSpPr>
          <p:nvPr>
            <p:ph type="title"/>
          </p:nvPr>
        </p:nvSpPr>
        <p:spPr/>
        <p:txBody>
          <a:bodyPr/>
          <a:lstStyle/>
          <a:p>
            <a:r>
              <a:rPr lang="en-AU" dirty="0"/>
              <a:t>Systems workstream</a:t>
            </a:r>
          </a:p>
        </p:txBody>
      </p:sp>
      <p:sp>
        <p:nvSpPr>
          <p:cNvPr id="3" name="Content Placeholder 2">
            <a:extLst>
              <a:ext uri="{FF2B5EF4-FFF2-40B4-BE49-F238E27FC236}">
                <a16:creationId xmlns:a16="http://schemas.microsoft.com/office/drawing/2014/main" id="{AD3261F0-C033-4F40-BCD1-9861FCFC3E1A}"/>
              </a:ext>
            </a:extLst>
          </p:cNvPr>
          <p:cNvSpPr>
            <a:spLocks noGrp="1"/>
          </p:cNvSpPr>
          <p:nvPr>
            <p:ph idx="1"/>
          </p:nvPr>
        </p:nvSpPr>
        <p:spPr>
          <a:xfrm>
            <a:off x="206546" y="2243213"/>
            <a:ext cx="10255425" cy="3815919"/>
          </a:xfrm>
        </p:spPr>
        <p:txBody>
          <a:bodyPr/>
          <a:lstStyle/>
          <a:p>
            <a:r>
              <a:rPr lang="en-AU" dirty="0"/>
              <a:t>5MS has a significant IT impact on AEMO’s NEM market systems and participant systems, in particular:</a:t>
            </a:r>
          </a:p>
          <a:p>
            <a:pPr lvl="1"/>
            <a:r>
              <a:rPr lang="en-AU" dirty="0"/>
              <a:t>Meter data management</a:t>
            </a:r>
          </a:p>
          <a:p>
            <a:pPr lvl="1"/>
            <a:r>
              <a:rPr lang="en-AU" dirty="0"/>
              <a:t>Settlement</a:t>
            </a:r>
          </a:p>
          <a:p>
            <a:pPr lvl="1"/>
            <a:r>
              <a:rPr lang="en-AU" dirty="0"/>
              <a:t>Dispatch</a:t>
            </a:r>
          </a:p>
        </p:txBody>
      </p:sp>
      <p:graphicFrame>
        <p:nvGraphicFramePr>
          <p:cNvPr id="4" name="Table 3">
            <a:extLst>
              <a:ext uri="{FF2B5EF4-FFF2-40B4-BE49-F238E27FC236}">
                <a16:creationId xmlns:a16="http://schemas.microsoft.com/office/drawing/2014/main" id="{493160D4-8A74-484C-BE6B-CD7FCE54AC27}"/>
              </a:ext>
            </a:extLst>
          </p:cNvPr>
          <p:cNvGraphicFramePr>
            <a:graphicFrameLocks noGrp="1"/>
          </p:cNvGraphicFramePr>
          <p:nvPr>
            <p:extLst/>
          </p:nvPr>
        </p:nvGraphicFramePr>
        <p:xfrm>
          <a:off x="206546" y="4273693"/>
          <a:ext cx="10255428" cy="2354508"/>
        </p:xfrm>
        <a:graphic>
          <a:graphicData uri="http://schemas.openxmlformats.org/drawingml/2006/table">
            <a:tbl>
              <a:tblPr firstRow="1" bandRow="1">
                <a:tableStyleId>{5C22544A-7EE6-4342-B048-85BDC9FD1C3A}</a:tableStyleId>
              </a:tblPr>
              <a:tblGrid>
                <a:gridCol w="2563857">
                  <a:extLst>
                    <a:ext uri="{9D8B030D-6E8A-4147-A177-3AD203B41FA5}">
                      <a16:colId xmlns:a16="http://schemas.microsoft.com/office/drawing/2014/main" val="1673700362"/>
                    </a:ext>
                  </a:extLst>
                </a:gridCol>
                <a:gridCol w="2563857">
                  <a:extLst>
                    <a:ext uri="{9D8B030D-6E8A-4147-A177-3AD203B41FA5}">
                      <a16:colId xmlns:a16="http://schemas.microsoft.com/office/drawing/2014/main" val="3664959427"/>
                    </a:ext>
                  </a:extLst>
                </a:gridCol>
                <a:gridCol w="2563857">
                  <a:extLst>
                    <a:ext uri="{9D8B030D-6E8A-4147-A177-3AD203B41FA5}">
                      <a16:colId xmlns:a16="http://schemas.microsoft.com/office/drawing/2014/main" val="756119938"/>
                    </a:ext>
                  </a:extLst>
                </a:gridCol>
                <a:gridCol w="2563857">
                  <a:extLst>
                    <a:ext uri="{9D8B030D-6E8A-4147-A177-3AD203B41FA5}">
                      <a16:colId xmlns:a16="http://schemas.microsoft.com/office/drawing/2014/main" val="4201698336"/>
                    </a:ext>
                  </a:extLst>
                </a:gridCol>
              </a:tblGrid>
              <a:tr h="370444">
                <a:tc>
                  <a:txBody>
                    <a:bodyPr/>
                    <a:lstStyle/>
                    <a:p>
                      <a:r>
                        <a:rPr lang="en-AU" sz="1600" dirty="0"/>
                        <a:t>Metering</a:t>
                      </a:r>
                    </a:p>
                  </a:txBody>
                  <a:tcPr marL="80189" marR="80189" marT="40094" marB="40094"/>
                </a:tc>
                <a:tc>
                  <a:txBody>
                    <a:bodyPr/>
                    <a:lstStyle/>
                    <a:p>
                      <a:r>
                        <a:rPr lang="en-AU" sz="1600" dirty="0"/>
                        <a:t>Settlements</a:t>
                      </a:r>
                    </a:p>
                  </a:txBody>
                  <a:tcPr marL="80189" marR="80189" marT="40094" marB="40094"/>
                </a:tc>
                <a:tc>
                  <a:txBody>
                    <a:bodyPr/>
                    <a:lstStyle/>
                    <a:p>
                      <a:r>
                        <a:rPr lang="en-AU" sz="1600" dirty="0"/>
                        <a:t>Dispatch / Pricing</a:t>
                      </a:r>
                    </a:p>
                  </a:txBody>
                  <a:tcPr marL="80189" marR="80189" marT="40094" marB="40094"/>
                </a:tc>
                <a:tc>
                  <a:txBody>
                    <a:bodyPr/>
                    <a:lstStyle/>
                    <a:p>
                      <a:r>
                        <a:rPr lang="en-AU" sz="1600" dirty="0"/>
                        <a:t>Operations</a:t>
                      </a:r>
                    </a:p>
                  </a:txBody>
                  <a:tcPr marL="80189" marR="80189" marT="40094" marB="40094"/>
                </a:tc>
                <a:extLst>
                  <a:ext uri="{0D108BD9-81ED-4DB2-BD59-A6C34878D82A}">
                    <a16:rowId xmlns:a16="http://schemas.microsoft.com/office/drawing/2014/main" val="2305373449"/>
                  </a:ext>
                </a:extLst>
              </a:tr>
              <a:tr h="1984064">
                <a:tc>
                  <a:txBody>
                    <a:bodyPr/>
                    <a:lstStyle/>
                    <a:p>
                      <a:pPr marL="0" indent="0">
                        <a:buFont typeface="Arial" panose="020B0604020202020204" pitchFamily="34" charset="0"/>
                        <a:buNone/>
                      </a:pPr>
                      <a:r>
                        <a:rPr lang="en-AU" sz="1600" dirty="0"/>
                        <a:t>MSATS</a:t>
                      </a:r>
                    </a:p>
                    <a:p>
                      <a:pPr marL="342900" indent="-342900">
                        <a:buFont typeface="Arial" panose="020B0604020202020204" pitchFamily="34" charset="0"/>
                        <a:buChar char="•"/>
                      </a:pPr>
                      <a:r>
                        <a:rPr lang="en-AU" sz="1600" dirty="0"/>
                        <a:t>Meter Data</a:t>
                      </a:r>
                    </a:p>
                    <a:p>
                      <a:pPr marL="342900" indent="-342900">
                        <a:buFont typeface="Arial" panose="020B0604020202020204" pitchFamily="34" charset="0"/>
                        <a:buChar char="•"/>
                      </a:pPr>
                      <a:r>
                        <a:rPr lang="en-AU" sz="1600" dirty="0"/>
                        <a:t>Energy Profiling</a:t>
                      </a:r>
                    </a:p>
                    <a:p>
                      <a:pPr marL="342900" indent="-342900">
                        <a:buFont typeface="Arial" panose="020B0604020202020204" pitchFamily="34" charset="0"/>
                        <a:buChar char="•"/>
                      </a:pPr>
                      <a:r>
                        <a:rPr lang="en-AU" sz="1600" dirty="0"/>
                        <a:t>Energy Allocation</a:t>
                      </a:r>
                    </a:p>
                    <a:p>
                      <a:pPr marL="0" indent="0">
                        <a:buFont typeface="Arial" panose="020B0604020202020204" pitchFamily="34" charset="0"/>
                        <a:buNone/>
                      </a:pPr>
                      <a:r>
                        <a:rPr lang="en-AU" sz="1600" dirty="0"/>
                        <a:t>OPDMS</a:t>
                      </a:r>
                    </a:p>
                    <a:p>
                      <a:pPr marL="342900" indent="-342900">
                        <a:buFont typeface="Arial" panose="020B0604020202020204" pitchFamily="34" charset="0"/>
                        <a:buChar char="•"/>
                      </a:pPr>
                      <a:r>
                        <a:rPr lang="en-AU" sz="1600" dirty="0"/>
                        <a:t>MLF determination</a:t>
                      </a:r>
                    </a:p>
                  </a:txBody>
                  <a:tcPr marL="80189" marR="80189" marT="40094" marB="40094"/>
                </a:tc>
                <a:tc>
                  <a:txBody>
                    <a:bodyPr/>
                    <a:lstStyle/>
                    <a:p>
                      <a:r>
                        <a:rPr lang="en-AU" sz="1600" dirty="0"/>
                        <a:t>EMMS</a:t>
                      </a:r>
                    </a:p>
                    <a:p>
                      <a:pPr marL="342900" indent="-342900">
                        <a:buFont typeface="Arial" panose="020B0604020202020204" pitchFamily="34" charset="0"/>
                        <a:buChar char="•"/>
                      </a:pPr>
                      <a:r>
                        <a:rPr lang="en-AU" sz="1600" dirty="0"/>
                        <a:t>Settlement</a:t>
                      </a:r>
                    </a:p>
                    <a:p>
                      <a:pPr marL="342900" indent="-342900">
                        <a:buFont typeface="Arial" panose="020B0604020202020204" pitchFamily="34" charset="0"/>
                        <a:buChar char="•"/>
                      </a:pPr>
                      <a:r>
                        <a:rPr lang="en-AU" sz="1600" dirty="0"/>
                        <a:t>Billing</a:t>
                      </a:r>
                    </a:p>
                    <a:p>
                      <a:pPr marL="342900" indent="-342900">
                        <a:buFont typeface="Arial" panose="020B0604020202020204" pitchFamily="34" charset="0"/>
                        <a:buChar char="•"/>
                      </a:pPr>
                      <a:r>
                        <a:rPr lang="en-AU" sz="1600" dirty="0"/>
                        <a:t>Estimation/Prudential Management</a:t>
                      </a:r>
                    </a:p>
                    <a:p>
                      <a:pPr marL="342900" indent="-342900">
                        <a:buFont typeface="Arial" panose="020B0604020202020204" pitchFamily="34" charset="0"/>
                        <a:buChar char="•"/>
                      </a:pPr>
                      <a:r>
                        <a:rPr lang="en-AU" sz="1600" dirty="0"/>
                        <a:t>Reallocations</a:t>
                      </a:r>
                    </a:p>
                  </a:txBody>
                  <a:tcPr marL="80189" marR="80189" marT="40094" marB="40094"/>
                </a:tc>
                <a:tc>
                  <a:txBody>
                    <a:bodyPr/>
                    <a:lstStyle/>
                    <a:p>
                      <a:r>
                        <a:rPr lang="en-AU" sz="1600" dirty="0"/>
                        <a:t>EMMS</a:t>
                      </a:r>
                    </a:p>
                    <a:p>
                      <a:pPr marL="342900" indent="-342900">
                        <a:buFont typeface="Arial" panose="020B0604020202020204" pitchFamily="34" charset="0"/>
                        <a:buChar char="•"/>
                      </a:pPr>
                      <a:r>
                        <a:rPr lang="en-AU" sz="1600" dirty="0"/>
                        <a:t>5 min Bids/Offers</a:t>
                      </a:r>
                    </a:p>
                    <a:p>
                      <a:pPr marL="342900" indent="-342900">
                        <a:buFont typeface="Arial" panose="020B0604020202020204" pitchFamily="34" charset="0"/>
                        <a:buChar char="•"/>
                      </a:pPr>
                      <a:r>
                        <a:rPr lang="en-AU" sz="1600" dirty="0"/>
                        <a:t>Registration default offers</a:t>
                      </a:r>
                    </a:p>
                    <a:p>
                      <a:pPr marL="342900" indent="-342900">
                        <a:buFont typeface="Arial" panose="020B0604020202020204" pitchFamily="34" charset="0"/>
                        <a:buChar char="•"/>
                      </a:pPr>
                      <a:r>
                        <a:rPr lang="en-AU" sz="1600" dirty="0"/>
                        <a:t>Market Suspension</a:t>
                      </a:r>
                    </a:p>
                    <a:p>
                      <a:pPr marL="342900" indent="-342900">
                        <a:buFont typeface="Arial" panose="020B0604020202020204" pitchFamily="34" charset="0"/>
                        <a:buChar char="•"/>
                      </a:pPr>
                      <a:r>
                        <a:rPr lang="en-AU" sz="1600" dirty="0"/>
                        <a:t>Administered Pricing</a:t>
                      </a:r>
                    </a:p>
                  </a:txBody>
                  <a:tcPr marL="80189" marR="80189" marT="40094" marB="40094"/>
                </a:tc>
                <a:tc>
                  <a:txBody>
                    <a:bodyPr/>
                    <a:lstStyle/>
                    <a:p>
                      <a:pPr marL="342900" indent="-342900">
                        <a:buFont typeface="Arial" panose="020B0604020202020204" pitchFamily="34" charset="0"/>
                        <a:buChar char="•"/>
                      </a:pPr>
                      <a:r>
                        <a:rPr lang="en-AU" sz="1600" dirty="0"/>
                        <a:t>DS/PD/ST PASA</a:t>
                      </a:r>
                    </a:p>
                    <a:p>
                      <a:pPr marL="342900" indent="-342900">
                        <a:buFont typeface="Arial" panose="020B0604020202020204" pitchFamily="34" charset="0"/>
                        <a:buChar char="•"/>
                      </a:pPr>
                      <a:r>
                        <a:rPr lang="en-AU" sz="1600" dirty="0"/>
                        <a:t>MIAMI/SOMMS</a:t>
                      </a:r>
                    </a:p>
                    <a:p>
                      <a:pPr marL="342900" marR="0" lvl="0" indent="-34290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dirty="0"/>
                        <a:t>Negative Residue Management</a:t>
                      </a:r>
                    </a:p>
                    <a:p>
                      <a:pPr marL="342900" indent="-342900">
                        <a:buFont typeface="Arial" panose="020B0604020202020204" pitchFamily="34" charset="0"/>
                        <a:buChar char="•"/>
                      </a:pPr>
                      <a:r>
                        <a:rPr lang="en-AU" sz="1600" dirty="0"/>
                        <a:t>EDM (Data Lake)</a:t>
                      </a:r>
                    </a:p>
                    <a:p>
                      <a:pPr marL="342900" marR="0" lvl="0" indent="-34290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dirty="0"/>
                        <a:t>NEO Reports</a:t>
                      </a:r>
                    </a:p>
                    <a:p>
                      <a:pPr marL="342900" indent="-342900">
                        <a:buFont typeface="Arial" panose="020B0604020202020204" pitchFamily="34" charset="0"/>
                        <a:buChar char="•"/>
                      </a:pPr>
                      <a:r>
                        <a:rPr lang="en-AU" sz="1600" dirty="0"/>
                        <a:t>EMMS Data Model</a:t>
                      </a:r>
                    </a:p>
                  </a:txBody>
                  <a:tcPr marL="80189" marR="80189" marT="40094" marB="40094"/>
                </a:tc>
                <a:extLst>
                  <a:ext uri="{0D108BD9-81ED-4DB2-BD59-A6C34878D82A}">
                    <a16:rowId xmlns:a16="http://schemas.microsoft.com/office/drawing/2014/main" val="1259033859"/>
                  </a:ext>
                </a:extLst>
              </a:tr>
            </a:tbl>
          </a:graphicData>
        </a:graphic>
      </p:graphicFrame>
    </p:spTree>
    <p:extLst>
      <p:ext uri="{BB962C8B-B14F-4D97-AF65-F5344CB8AC3E}">
        <p14:creationId xmlns:p14="http://schemas.microsoft.com/office/powerpoint/2010/main" val="2324789495"/>
      </p:ext>
    </p:extLst>
  </p:cSld>
  <p:clrMapOvr>
    <a:masterClrMapping/>
  </p:clrMapOvr>
</p:sld>
</file>

<file path=ppt/theme/theme1.xml><?xml version="1.0" encoding="utf-8"?>
<a:theme xmlns:a="http://schemas.openxmlformats.org/drawingml/2006/main" name="AEMO 2018 A4 landscape">
  <a:themeElements>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AEMO TW Segoe">
      <a:majorFont>
        <a:latin typeface="Century Gothic"/>
        <a:ea typeface=""/>
        <a:cs typeface=""/>
      </a:majorFont>
      <a:minorFont>
        <a:latin typeface="Segoe UI Semi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EMO 2018 A4 landscape" id="{22A54129-71AA-4D41-B9F4-2AC7F2F42010}" vid="{06A90869-5A30-4725-8A1A-F8FF7B8EB7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AEMOCustodian xmlns="a14523ce-dede-483e-883a-2d83261080bd">
      <UserInfo>
        <DisplayName/>
        <AccountId xsi:nil="true"/>
        <AccountType/>
      </UserInfo>
    </AEMOCustodian>
    <ArchiveDocument xmlns="a14523ce-dede-483e-883a-2d83261080bd">false</ArchiveDocument>
    <AEMODocumentTypeTaxHTField0 xmlns="a14523ce-dede-483e-883a-2d83261080bd">
      <Terms xmlns="http://schemas.microsoft.com/office/infopath/2007/PartnerControls">
        <TermInfo xmlns="http://schemas.microsoft.com/office/infopath/2007/PartnerControls">
          <TermName xmlns="http://schemas.microsoft.com/office/infopath/2007/PartnerControls">Operational Record</TermName>
          <TermId xmlns="http://schemas.microsoft.com/office/infopath/2007/PartnerControls">859762f2-4462-42eb-9744-c955c7e2c540</TermId>
        </TermInfo>
      </Terms>
    </AEMODocumentTypeTaxHTField0>
    <AEMOKeywordsTaxHTField0 xmlns="a14523ce-dede-483e-883a-2d83261080bd">
      <Terms xmlns="http://schemas.microsoft.com/office/infopath/2007/PartnerControls"/>
    </AEMOKeywordsTaxHTField0>
    <TaxCatchAll xmlns="a14523ce-dede-483e-883a-2d83261080bd">
      <Value>1</Value>
    </TaxCatchAll>
    <AEMODescription xmlns="a14523ce-dede-483e-883a-2d83261080bd" xsi:nil="true"/>
    <_dlc_DocId xmlns="a14523ce-dede-483e-883a-2d83261080bd">PROJECT-107690352-1291</_dlc_DocId>
    <_dlc_DocIdUrl xmlns="a14523ce-dede-483e-883a-2d83261080bd">
      <Url>http://sharedocs/projects/5ms/_layouts/15/DocIdRedir.aspx?ID=PROJECT-107690352-1291</Url>
      <Description>PROJECT-107690352-1291</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AEMODocument" ma:contentTypeID="0x0101009BE89D58CAF0934CA32A20BCFFD353DC00D090D6681D809D4D8FC2F677DB1CD59F" ma:contentTypeVersion="0" ma:contentTypeDescription="" ma:contentTypeScope="" ma:versionID="5f210c46fef8c3b1101fe9149cdec39d">
  <xsd:schema xmlns:xsd="http://www.w3.org/2001/XMLSchema" xmlns:xs="http://www.w3.org/2001/XMLSchema" xmlns:p="http://schemas.microsoft.com/office/2006/metadata/properties" xmlns:ns2="a14523ce-dede-483e-883a-2d83261080bd" targetNamespace="http://schemas.microsoft.com/office/2006/metadata/properties" ma:root="true" ma:fieldsID="7d74405751bc119387ad193d718cb389" ns2:_="">
    <xsd:import namespace="a14523ce-dede-483e-883a-2d83261080bd"/>
    <xsd:element name="properties">
      <xsd:complexType>
        <xsd:sequence>
          <xsd:element name="documentManagement">
            <xsd:complexType>
              <xsd:all>
                <xsd:element ref="ns2:_dlc_DocId" minOccurs="0"/>
                <xsd:element ref="ns2:_dlc_DocIdUrl" minOccurs="0"/>
                <xsd:element ref="ns2:_dlc_DocIdPersistId" minOccurs="0"/>
                <xsd:element ref="ns2:TaxCatchAll" minOccurs="0"/>
                <xsd:element ref="ns2:TaxCatchAllLabel" minOccurs="0"/>
                <xsd:element ref="ns2:AEMOCustodian" minOccurs="0"/>
                <xsd:element ref="ns2:AEMODescription" minOccurs="0"/>
                <xsd:element ref="ns2:AEMODocumentTypeTaxHTField0" minOccurs="0"/>
                <xsd:element ref="ns2:AEMOKeywordsTaxHTField0" minOccurs="0"/>
                <xsd:element ref="ns2:ArchiveDocum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4523ce-dede-483e-883a-2d83261080b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1" nillable="true" ma:displayName="Taxonomy Catch All Column" ma:hidden="true" ma:list="{93fb317b-587c-4d3f-8b3e-5de22a86522e}" ma:internalName="TaxCatchAll" ma:showField="CatchAllData" ma:web="dba14153-4303-4379-8f24-de02eb1e2c4a">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93fb317b-587c-4d3f-8b3e-5de22a86522e}" ma:internalName="TaxCatchAllLabel" ma:readOnly="true" ma:showField="CatchAllDataLabel" ma:web="dba14153-4303-4379-8f24-de02eb1e2c4a">
      <xsd:complexType>
        <xsd:complexContent>
          <xsd:extension base="dms:MultiChoiceLookup">
            <xsd:sequence>
              <xsd:element name="Value" type="dms:Lookup" maxOccurs="unbounded" minOccurs="0" nillable="true"/>
            </xsd:sequence>
          </xsd:extension>
        </xsd:complexContent>
      </xsd:complexType>
    </xsd:element>
    <xsd:element name="AEMOCustodian" ma:index="13" nillable="true" ma:displayName="AEMOCustodian" ma:list="UserInfo" ma:SharePointGroup="0" ma:internalName="AEMOCustodian"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EMODescription" ma:index="14" nillable="true" ma:displayName="AEMODescription" ma:internalName="AEMODescription">
      <xsd:simpleType>
        <xsd:restriction base="dms:Note"/>
      </xsd:simpleType>
    </xsd:element>
    <xsd:element name="AEMODocumentTypeTaxHTField0" ma:index="15" nillable="true" ma:taxonomy="true" ma:internalName="AEMODocumentTypeTaxHTField0" ma:taxonomyFieldName="AEMODocumentType" ma:displayName="AEMODocumentType" ma:default="1;#Operational Record|859762f2-4462-42eb-9744-c955c7e2c540" ma:fieldId="{da861434-c661-4929-8c0f-a462c80621ee}" ma:sspId="409ac0fb-07cb-4169-8a26-def2760b5502" ma:termSetId="7d85e329-3a18-4351-8865-4c9585fd1cc0" ma:anchorId="00000000-0000-0000-0000-000000000000" ma:open="false" ma:isKeyword="false">
      <xsd:complexType>
        <xsd:sequence>
          <xsd:element ref="pc:Terms" minOccurs="0" maxOccurs="1"/>
        </xsd:sequence>
      </xsd:complexType>
    </xsd:element>
    <xsd:element name="AEMOKeywordsTaxHTField0" ma:index="17" nillable="true" ma:taxonomy="true" ma:internalName="AEMOKeywordsTaxHTField0" ma:taxonomyFieldName="AEMOKeywords" ma:displayName="AEMOKeywords" ma:default="" ma:fieldId="{443585ba-fce9-427e-bd78-308c17c973aa}" ma:taxonomyMulti="true" ma:sspId="409ac0fb-07cb-4169-8a26-def2760b5502" ma:termSetId="70885f33-8be5-4917-bc67-8833a068ef45" ma:anchorId="00000000-0000-0000-0000-000000000000" ma:open="true" ma:isKeyword="false">
      <xsd:complexType>
        <xsd:sequence>
          <xsd:element ref="pc:Terms" minOccurs="0" maxOccurs="1"/>
        </xsd:sequence>
      </xsd:complexType>
    </xsd:element>
    <xsd:element name="ArchiveDocument" ma:index="19" nillable="true" ma:displayName="ArchiveDocument" ma:default="0" ma:description="Checking this box will send the document to the AEMO Archive and leave a link in its place." ma:internalName="ArchiveDocument">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8C7C178-8637-46C2-A40E-744508504BA9}">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a14523ce-dede-483e-883a-2d83261080bd"/>
    <ds:schemaRef ds:uri="http://purl.org/dc/dcmitype/"/>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CBF1D714-9CDA-4FF4-B913-44ABE2EB29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4523ce-dede-483e-883a-2d83261080b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9670DAD-892F-431D-851E-ED74E57ED96D}">
  <ds:schemaRefs>
    <ds:schemaRef ds:uri="http://schemas.microsoft.com/sharepoint/events"/>
  </ds:schemaRefs>
</ds:datastoreItem>
</file>

<file path=customXml/itemProps4.xml><?xml version="1.0" encoding="utf-8"?>
<ds:datastoreItem xmlns:ds="http://schemas.openxmlformats.org/officeDocument/2006/customXml" ds:itemID="{A5DC351D-67C7-4313-A001-6AE8917E66A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AEMO 2018 A4 landscape</Template>
  <TotalTime>440</TotalTime>
  <Words>3262</Words>
  <Application>Microsoft Office PowerPoint</Application>
  <PresentationFormat>Custom</PresentationFormat>
  <Paragraphs>466</Paragraphs>
  <Slides>43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43</vt:i4>
      </vt:variant>
    </vt:vector>
  </HeadingPairs>
  <TitlesOfParts>
    <vt:vector size="51" baseType="lpstr">
      <vt:lpstr>Arial</vt:lpstr>
      <vt:lpstr>Calibri</vt:lpstr>
      <vt:lpstr>Century Gothic</vt:lpstr>
      <vt:lpstr>Futura Std Light</vt:lpstr>
      <vt:lpstr>Segoe UI Semilight</vt:lpstr>
      <vt:lpstr>Times New Roman</vt:lpstr>
      <vt:lpstr>Tw Cen MT</vt:lpstr>
      <vt:lpstr>AEMO 2018 A4 landscape</vt:lpstr>
      <vt:lpstr>5MS Settlements Focus Group</vt:lpstr>
      <vt:lpstr>Agenda</vt:lpstr>
      <vt:lpstr>Overview of settlement implications of 5MS </vt:lpstr>
      <vt:lpstr>Current settlement arrangements</vt:lpstr>
      <vt:lpstr>Five-minute settlement</vt:lpstr>
      <vt:lpstr>Impact to participants</vt:lpstr>
      <vt:lpstr>AEMO’s 5MS Program</vt:lpstr>
      <vt:lpstr>Procedure workstream</vt:lpstr>
      <vt:lpstr>Systems workstream</vt:lpstr>
      <vt:lpstr>Stakeholder engagement</vt:lpstr>
      <vt:lpstr>Global settlement</vt:lpstr>
      <vt:lpstr>Settlement impact of 5MS/GS</vt:lpstr>
      <vt:lpstr>Settlement Revision</vt:lpstr>
      <vt:lpstr>NEM Settlements Revisions Policy</vt:lpstr>
      <vt:lpstr>Changes due to 5MS</vt:lpstr>
      <vt:lpstr>Other changes</vt:lpstr>
      <vt:lpstr>Changes due to GS</vt:lpstr>
      <vt:lpstr>Proposed consultation approach</vt:lpstr>
      <vt:lpstr>Settlement Estimation</vt:lpstr>
      <vt:lpstr>The two areas of settlement estimation</vt:lpstr>
      <vt:lpstr>1. Settlement estimation – system failure</vt:lpstr>
      <vt:lpstr>2. Settlement estimation for prudentials </vt:lpstr>
      <vt:lpstr>Consultation process/timelines</vt:lpstr>
      <vt:lpstr>Credit Limit Procedure</vt:lpstr>
      <vt:lpstr>Credit Limit Procedures (CLP) - initial approach</vt:lpstr>
      <vt:lpstr>CLP &amp; Reallocations</vt:lpstr>
      <vt:lpstr>Reallocations</vt:lpstr>
      <vt:lpstr>Initial assumptions on 5MS and reallocations</vt:lpstr>
      <vt:lpstr>Issues for discussion</vt:lpstr>
      <vt:lpstr>Interface and data</vt:lpstr>
      <vt:lpstr>Reallocation Procedures consultation</vt:lpstr>
      <vt:lpstr>Transition to five-minute settlement</vt:lpstr>
      <vt:lpstr>Transition Overview (IT)</vt:lpstr>
      <vt:lpstr>Settlements Transition (IT)</vt:lpstr>
      <vt:lpstr>Settlements Transition Schedule</vt:lpstr>
      <vt:lpstr>AEMO settlement interfaces</vt:lpstr>
      <vt:lpstr>Data interchange</vt:lpstr>
      <vt:lpstr>Data interchange (continued…)</vt:lpstr>
      <vt:lpstr>API’s</vt:lpstr>
      <vt:lpstr>Publication of UFE</vt:lpstr>
      <vt:lpstr>General questions and next steps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5MS Settlements Focus Group</dc:title>
  <dc:creator>Emily Brodie</dc:creator>
  <cp:lastModifiedBy>Emily Brodie</cp:lastModifiedBy>
  <cp:revision>10</cp:revision>
  <dcterms:created xsi:type="dcterms:W3CDTF">2018-11-05T03:22:50Z</dcterms:created>
  <dcterms:modified xsi:type="dcterms:W3CDTF">2018-11-21T01:24:03Z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0x0101009BE89D58CAF0934CA32A20BCFFD353DC00D090D6681D809D4D8FC2F677DB1CD59F</vt:lpwstr>
  </property>
  <property fmtid="{D5CDD505-2E9C-101B-9397-08002B2CF9AE}" pid="3" name="_dlc_DocIdItemGuid">
    <vt:lpwstr>531b5ff0-6dac-4dbb-b969-677909bc2010</vt:lpwstr>
  </property>
  <property fmtid="{D5CDD505-2E9C-101B-9397-08002B2CF9AE}" pid="4" name="AEMODocumentType">
    <vt:lpwstr>1;#Operational Record|859762f2-4462-42eb-9744-c955c7e2c540</vt:lpwstr>
  </property>
  <property fmtid="{D5CDD505-2E9C-101B-9397-08002B2CF9AE}" pid="5" name="AEMOKeywords">
    <vt:lpwstr/>
  </property>
</Properties>
</file>