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80" r:id="rId7"/>
    <p:sldId id="443" r:id="rId8"/>
    <p:sldId id="281" r:id="rId9"/>
    <p:sldId id="282" r:id="rId10"/>
    <p:sldId id="291" r:id="rId11"/>
    <p:sldId id="447" r:id="rId12"/>
    <p:sldId id="411" r:id="rId13"/>
    <p:sldId id="414" r:id="rId14"/>
    <p:sldId id="416" r:id="rId15"/>
    <p:sldId id="412" r:id="rId16"/>
    <p:sldId id="283" r:id="rId17"/>
    <p:sldId id="432" r:id="rId18"/>
    <p:sldId id="339" r:id="rId19"/>
    <p:sldId id="444" r:id="rId20"/>
    <p:sldId id="296" r:id="rId21"/>
    <p:sldId id="294" r:id="rId22"/>
    <p:sldId id="300" r:id="rId23"/>
    <p:sldId id="269" r:id="rId24"/>
    <p:sldId id="445" r:id="rId25"/>
    <p:sldId id="297" r:id="rId26"/>
    <p:sldId id="298" r:id="rId27"/>
    <p:sldId id="259" r:id="rId28"/>
    <p:sldId id="266" r:id="rId29"/>
    <p:sldId id="267" r:id="rId30"/>
    <p:sldId id="268" r:id="rId31"/>
    <p:sldId id="299" r:id="rId32"/>
    <p:sldId id="303" r:id="rId33"/>
    <p:sldId id="304" r:id="rId34"/>
    <p:sldId id="305" r:id="rId35"/>
    <p:sldId id="307" r:id="rId36"/>
    <p:sldId id="308" r:id="rId37"/>
    <p:sldId id="306" r:id="rId38"/>
    <p:sldId id="309" r:id="rId39"/>
    <p:sldId id="310" r:id="rId40"/>
    <p:sldId id="288" r:id="rId41"/>
    <p:sldId id="418" r:id="rId42"/>
    <p:sldId id="419" r:id="rId43"/>
    <p:sldId id="301" r:id="rId44"/>
    <p:sldId id="302" r:id="rId45"/>
    <p:sldId id="311" r:id="rId46"/>
    <p:sldId id="433" r:id="rId47"/>
    <p:sldId id="417" r:id="rId48"/>
    <p:sldId id="430" r:id="rId49"/>
    <p:sldId id="434" r:id="rId50"/>
    <p:sldId id="421" r:id="rId51"/>
    <p:sldId id="422" r:id="rId52"/>
    <p:sldId id="424" r:id="rId53"/>
    <p:sldId id="423" r:id="rId54"/>
    <p:sldId id="426" r:id="rId55"/>
    <p:sldId id="427" r:id="rId56"/>
    <p:sldId id="435" r:id="rId57"/>
    <p:sldId id="425" r:id="rId58"/>
    <p:sldId id="428" r:id="rId59"/>
    <p:sldId id="429" r:id="rId60"/>
    <p:sldId id="431" r:id="rId61"/>
    <p:sldId id="450" r:id="rId62"/>
    <p:sldId id="292" r:id="rId63"/>
    <p:sldId id="446" r:id="rId64"/>
    <p:sldId id="448" r:id="rId65"/>
    <p:sldId id="436" r:id="rId66"/>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5A90067-2361-4840-83F8-CBD421F060F8}"/>
              </a:ext>
            </a:extLst>
          </p:cNvPr>
          <p:cNvGrpSpPr/>
          <p:nvPr/>
        </p:nvGrpSpPr>
        <p:grpSpPr>
          <a:xfrm>
            <a:off x="-2522553" y="5191458"/>
            <a:ext cx="13381761" cy="3156233"/>
            <a:chOff x="-2935513" y="4064389"/>
            <a:chExt cx="15659100" cy="3693368"/>
          </a:xfrm>
        </p:grpSpPr>
        <p:sp>
          <p:nvSpPr>
            <p:cNvPr id="14" name="Freeform 15">
              <a:extLst>
                <a:ext uri="{FF2B5EF4-FFF2-40B4-BE49-F238E27FC236}">
                  <a16:creationId xmlns:a16="http://schemas.microsoft.com/office/drawing/2014/main" id="{DEBCA1C5-5795-4F26-B880-05CD7CA9A5B0}"/>
                </a:ext>
              </a:extLst>
            </p:cNvPr>
            <p:cNvSpPr>
              <a:spLocks/>
            </p:cNvSpPr>
            <p:nvPr/>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sp>
          <p:nvSpPr>
            <p:cNvPr id="15" name="Freeform 16">
              <a:extLst>
                <a:ext uri="{FF2B5EF4-FFF2-40B4-BE49-F238E27FC236}">
                  <a16:creationId xmlns:a16="http://schemas.microsoft.com/office/drawing/2014/main" id="{F253B752-9D1D-46A8-B0EA-628BFC103A70}"/>
                </a:ext>
              </a:extLst>
            </p:cNvPr>
            <p:cNvSpPr>
              <a:spLocks/>
            </p:cNvSpPr>
            <p:nvPr/>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sp>
        <p:nvSpPr>
          <p:cNvPr id="10" name="Freeform: Shape 9">
            <a:extLst>
              <a:ext uri="{FF2B5EF4-FFF2-40B4-BE49-F238E27FC236}">
                <a16:creationId xmlns:a16="http://schemas.microsoft.com/office/drawing/2014/main" id="{7B9E9ED6-D0E9-4818-A55E-FEFC2F0CD672}"/>
              </a:ext>
            </a:extLst>
          </p:cNvPr>
          <p:cNvSpPr/>
          <p:nvPr/>
        </p:nvSpPr>
        <p:spPr>
          <a:xfrm>
            <a:off x="0" y="0"/>
            <a:ext cx="10691813" cy="7559675"/>
          </a:xfrm>
          <a:custGeom>
            <a:avLst/>
            <a:gdLst>
              <a:gd name="connsiteX0" fmla="*/ 263525 w 12192000"/>
              <a:gd name="connsiteY0" fmla="*/ 260350 h 6858000"/>
              <a:gd name="connsiteX1" fmla="*/ 263525 w 12192000"/>
              <a:gd name="connsiteY1" fmla="*/ 6597650 h 6858000"/>
              <a:gd name="connsiteX2" fmla="*/ 11928475 w 12192000"/>
              <a:gd name="connsiteY2" fmla="*/ 6597650 h 6858000"/>
              <a:gd name="connsiteX3" fmla="*/ 11928475 w 12192000"/>
              <a:gd name="connsiteY3" fmla="*/ 2603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63525" y="260350"/>
                </a:moveTo>
                <a:lnTo>
                  <a:pt x="263525" y="6597650"/>
                </a:lnTo>
                <a:lnTo>
                  <a:pt x="11928475" y="6597650"/>
                </a:lnTo>
                <a:lnTo>
                  <a:pt x="11928475" y="26035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white"/>
              </a:solidFill>
              <a:effectLst/>
              <a:uLnTx/>
              <a:uFillTx/>
              <a:latin typeface="Futura Std Light"/>
              <a:ea typeface="+mn-ea"/>
              <a:cs typeface="+mn-cs"/>
              <a:sym typeface="Futura Std Light"/>
            </a:endParaRPr>
          </a:p>
        </p:txBody>
      </p:sp>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735588" y="2591322"/>
            <a:ext cx="8018860" cy="2631887"/>
          </a:xfrm>
        </p:spPr>
        <p:txBody>
          <a:bodyPr anchor="b"/>
          <a:lstStyle>
            <a:lvl1pPr algn="l">
              <a:defRPr sz="5262"/>
            </a:lvl1pPr>
          </a:lstStyle>
          <a:p>
            <a:r>
              <a:rPr lang="en-US"/>
              <a:t>Click to edit Master title style</a:t>
            </a:r>
            <a:endParaRPr lang="en-AU" dirty="0"/>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735588" y="5400902"/>
            <a:ext cx="8018860" cy="690490"/>
          </a:xfrm>
        </p:spPr>
        <p:txBody>
          <a:bodyPr>
            <a:normAutofit/>
          </a:bodyPr>
          <a:lstStyle>
            <a:lvl1pPr marL="0" indent="0" algn="l">
              <a:buNone/>
              <a:defRPr sz="2456">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a:t>Click to edit Master subtitle style</a:t>
            </a:r>
            <a:endParaRPr lang="en-AU" dirty="0"/>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9941028" y="6868355"/>
            <a:ext cx="505220" cy="402483"/>
          </a:xfrm>
        </p:spPr>
        <p:txBody>
          <a:bodyPr/>
          <a:lstStyle>
            <a:lvl1pPr>
              <a:defRPr>
                <a:solidFill>
                  <a:schemeClr val="bg1"/>
                </a:solidFill>
              </a:defRPr>
            </a:lvl1pPr>
          </a:lstStyle>
          <a:p>
            <a:fld id="{4EC81F68-4976-451A-B2E9-79BCBD2F70CC}" type="slidenum">
              <a:rPr lang="en-AU" smtClean="0"/>
              <a:pPr/>
              <a:t>‹#›</a:t>
            </a:fld>
            <a:endParaRPr lang="en-AU"/>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8312197" y="6868355"/>
            <a:ext cx="1522449" cy="402483"/>
          </a:xfrm>
        </p:spPr>
        <p:txBody>
          <a:bodyPr/>
          <a:lstStyle>
            <a:lvl1pPr>
              <a:defRPr>
                <a:solidFill>
                  <a:schemeClr val="bg1"/>
                </a:solidFill>
              </a:defRPr>
            </a:lvl1pPr>
          </a:lstStyle>
          <a:p>
            <a:fld id="{DB25E40E-9DF4-47B5-BAB8-388FDD99D59B}" type="datetimeFigureOut">
              <a:rPr lang="en-AU" smtClean="0"/>
              <a:pPr/>
              <a:t>5/12/2018</a:t>
            </a:fld>
            <a:endParaRPr lang="en-AU"/>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3525940" y="6868355"/>
            <a:ext cx="4679868" cy="402483"/>
          </a:xfrm>
        </p:spPr>
        <p:txBody>
          <a:bodyPr/>
          <a:lstStyle>
            <a:lvl1pPr>
              <a:defRPr>
                <a:solidFill>
                  <a:schemeClr val="bg1"/>
                </a:solidFill>
              </a:defRPr>
            </a:lvl1pPr>
          </a:lstStyle>
          <a:p>
            <a:endParaRPr lang="en-AU" dirty="0"/>
          </a:p>
        </p:txBody>
      </p:sp>
      <p:pic>
        <p:nvPicPr>
          <p:cNvPr id="11" name="Picture 10">
            <a:extLst>
              <a:ext uri="{FF2B5EF4-FFF2-40B4-BE49-F238E27FC236}">
                <a16:creationId xmlns:a16="http://schemas.microsoft.com/office/drawing/2014/main" id="{5DF909FA-3722-4F31-ACE2-78B291F15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657" y="834013"/>
            <a:ext cx="3024336" cy="996252"/>
          </a:xfrm>
          <a:prstGeom prst="rect">
            <a:avLst/>
          </a:prstGeom>
        </p:spPr>
      </p:pic>
    </p:spTree>
    <p:extLst>
      <p:ext uri="{BB962C8B-B14F-4D97-AF65-F5344CB8AC3E}">
        <p14:creationId xmlns:p14="http://schemas.microsoft.com/office/powerpoint/2010/main" val="31910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70B14-71BF-4D10-B3DA-12193BF02EE1}"/>
              </a:ext>
            </a:extLst>
          </p:cNvPr>
          <p:cNvSpPr/>
          <p:nvPr/>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3A023EC-89BA-427F-B659-C9BA6F7C97BD}"/>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dirty="0"/>
          </a:p>
        </p:txBody>
      </p:sp>
      <p:sp>
        <p:nvSpPr>
          <p:cNvPr id="3" name="Picture Placeholder 2">
            <a:extLst>
              <a:ext uri="{FF2B5EF4-FFF2-40B4-BE49-F238E27FC236}">
                <a16:creationId xmlns:a16="http://schemas.microsoft.com/office/drawing/2014/main" id="{6E2789DB-5346-49A4-93BC-CE824ABD6F0D}"/>
              </a:ext>
            </a:extLst>
          </p:cNvPr>
          <p:cNvSpPr>
            <a:spLocks noGrp="1"/>
          </p:cNvSpPr>
          <p:nvPr>
            <p:ph type="pic" idx="1"/>
          </p:nvPr>
        </p:nvSpPr>
        <p:spPr>
          <a:xfrm>
            <a:off x="3684793" y="503978"/>
            <a:ext cx="6774452" cy="6202505"/>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en-US"/>
              <a:t>Click icon to add picture</a:t>
            </a:r>
            <a:endParaRPr lang="en-AU" dirty="0"/>
          </a:p>
        </p:txBody>
      </p:sp>
      <p:sp>
        <p:nvSpPr>
          <p:cNvPr id="4" name="Text Placeholder 3">
            <a:extLst>
              <a:ext uri="{FF2B5EF4-FFF2-40B4-BE49-F238E27FC236}">
                <a16:creationId xmlns:a16="http://schemas.microsoft.com/office/drawing/2014/main" id="{227ED3C4-6241-480A-9C80-94FA28B6BFD3}"/>
              </a:ext>
            </a:extLst>
          </p:cNvPr>
          <p:cNvSpPr>
            <a:spLocks noGrp="1"/>
          </p:cNvSpPr>
          <p:nvPr>
            <p:ph type="body" sz="half" idx="2"/>
          </p:nvPr>
        </p:nvSpPr>
        <p:spPr>
          <a:xfrm>
            <a:off x="233620" y="3436577"/>
            <a:ext cx="2907626" cy="2035755"/>
          </a:xfrm>
        </p:spPr>
        <p:txBody>
          <a:bodyPr/>
          <a:lstStyle>
            <a:lvl1pPr marL="0" indent="0">
              <a:buNone/>
              <a:defRPr sz="2456">
                <a:solidFill>
                  <a:schemeClr val="bg1"/>
                </a:solidFill>
              </a:defRPr>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n-US"/>
              <a:t>Edit Master text styles</a:t>
            </a:r>
          </a:p>
        </p:txBody>
      </p:sp>
      <p:sp>
        <p:nvSpPr>
          <p:cNvPr id="5" name="Date Placeholder 4">
            <a:extLst>
              <a:ext uri="{FF2B5EF4-FFF2-40B4-BE49-F238E27FC236}">
                <a16:creationId xmlns:a16="http://schemas.microsoft.com/office/drawing/2014/main" id="{9A2BE93A-F35B-437B-B683-A13F8549B11A}"/>
              </a:ext>
            </a:extLst>
          </p:cNvPr>
          <p:cNvSpPr>
            <a:spLocks noGrp="1"/>
          </p:cNvSpPr>
          <p:nvPr>
            <p:ph type="dt" sz="half" idx="10"/>
          </p:nvPr>
        </p:nvSpPr>
        <p:spPr/>
        <p:txBody>
          <a:bodyPr/>
          <a:lstStyle/>
          <a:p>
            <a:fld id="{DB25E40E-9DF4-47B5-BAB8-388FDD99D59B}" type="datetimeFigureOut">
              <a:rPr lang="en-AU" smtClean="0"/>
              <a:t>5/12/2018</a:t>
            </a:fld>
            <a:endParaRPr lang="en-AU"/>
          </a:p>
        </p:txBody>
      </p:sp>
      <p:sp>
        <p:nvSpPr>
          <p:cNvPr id="6" name="Footer Placeholder 5">
            <a:extLst>
              <a:ext uri="{FF2B5EF4-FFF2-40B4-BE49-F238E27FC236}">
                <a16:creationId xmlns:a16="http://schemas.microsoft.com/office/drawing/2014/main" id="{F94D30DB-3BC0-4933-B267-A5A1205AA3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67EDBB3-96E6-4EEA-931F-DB7B9E145130}"/>
              </a:ext>
            </a:extLst>
          </p:cNvPr>
          <p:cNvSpPr>
            <a:spLocks noGrp="1"/>
          </p:cNvSpPr>
          <p:nvPr>
            <p:ph type="sldNum" sz="quarter" idx="12"/>
          </p:nvPr>
        </p:nvSpPr>
        <p:spPr/>
        <p:txBody>
          <a:bodyPr/>
          <a:lstStyle/>
          <a:p>
            <a:fld id="{4EC81F68-4976-451A-B2E9-79BCBD2F70CC}" type="slidenum">
              <a:rPr lang="en-AU" smtClean="0"/>
              <a:t>‹#›</a:t>
            </a:fld>
            <a:endParaRPr lang="en-AU"/>
          </a:p>
        </p:txBody>
      </p:sp>
      <p:pic>
        <p:nvPicPr>
          <p:cNvPr id="9" name="Picture 8">
            <a:extLst>
              <a:ext uri="{FF2B5EF4-FFF2-40B4-BE49-F238E27FC236}">
                <a16:creationId xmlns:a16="http://schemas.microsoft.com/office/drawing/2014/main" id="{4BA7C90F-9669-4678-B9A5-7D2A32BE2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47" y="6854541"/>
            <a:ext cx="1522450" cy="501513"/>
          </a:xfrm>
          <a:prstGeom prst="rect">
            <a:avLst/>
          </a:prstGeom>
        </p:spPr>
      </p:pic>
    </p:spTree>
    <p:extLst>
      <p:ext uri="{BB962C8B-B14F-4D97-AF65-F5344CB8AC3E}">
        <p14:creationId xmlns:p14="http://schemas.microsoft.com/office/powerpoint/2010/main" val="43897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inal Slide">
    <p:bg>
      <p:bgPr>
        <a:solidFill>
          <a:schemeClr val="accent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B963A3D-4158-4862-80EF-B6397DC9CE90}"/>
              </a:ext>
            </a:extLst>
          </p:cNvPr>
          <p:cNvGrpSpPr/>
          <p:nvPr/>
        </p:nvGrpSpPr>
        <p:grpSpPr>
          <a:xfrm>
            <a:off x="-2080098" y="5309446"/>
            <a:ext cx="13381761" cy="3156233"/>
            <a:chOff x="-2935513" y="4064389"/>
            <a:chExt cx="15659100" cy="3693368"/>
          </a:xfrm>
        </p:grpSpPr>
        <p:sp>
          <p:nvSpPr>
            <p:cNvPr id="6" name="Freeform 15">
              <a:extLst>
                <a:ext uri="{FF2B5EF4-FFF2-40B4-BE49-F238E27FC236}">
                  <a16:creationId xmlns:a16="http://schemas.microsoft.com/office/drawing/2014/main" id="{847E1A0B-CD25-493E-BBD2-63F153442D8D}"/>
                </a:ext>
              </a:extLst>
            </p:cNvPr>
            <p:cNvSpPr>
              <a:spLocks/>
            </p:cNvSpPr>
            <p:nvPr/>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sp>
          <p:nvSpPr>
            <p:cNvPr id="8" name="Freeform 16">
              <a:extLst>
                <a:ext uri="{FF2B5EF4-FFF2-40B4-BE49-F238E27FC236}">
                  <a16:creationId xmlns:a16="http://schemas.microsoft.com/office/drawing/2014/main" id="{5E2C415D-48A1-4209-A679-82D52AD61504}"/>
                </a:ext>
              </a:extLst>
            </p:cNvPr>
            <p:cNvSpPr>
              <a:spLocks/>
            </p:cNvSpPr>
            <p:nvPr/>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pic>
        <p:nvPicPr>
          <p:cNvPr id="11" name="Picture 10">
            <a:extLst>
              <a:ext uri="{FF2B5EF4-FFF2-40B4-BE49-F238E27FC236}">
                <a16:creationId xmlns:a16="http://schemas.microsoft.com/office/drawing/2014/main" id="{D2C647D8-C790-464F-B73C-E653BB913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138" y="3080572"/>
            <a:ext cx="4245537" cy="1398530"/>
          </a:xfrm>
          <a:prstGeom prst="rect">
            <a:avLst/>
          </a:prstGeom>
        </p:spPr>
      </p:pic>
    </p:spTree>
    <p:extLst>
      <p:ext uri="{BB962C8B-B14F-4D97-AF65-F5344CB8AC3E}">
        <p14:creationId xmlns:p14="http://schemas.microsoft.com/office/powerpoint/2010/main" val="53550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DB25E40E-9DF4-47B5-BAB8-388FDD99D59B}" type="datetimeFigureOut">
              <a:rPr lang="en-AU" smtClean="0"/>
              <a:t>5/12/2018</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sp>
        <p:nvSpPr>
          <p:cNvPr id="9" name="Text Placeholder 8">
            <a:extLst>
              <a:ext uri="{FF2B5EF4-FFF2-40B4-BE49-F238E27FC236}">
                <a16:creationId xmlns:a16="http://schemas.microsoft.com/office/drawing/2014/main" id="{96966F1C-22DB-47A8-8E30-240A14932D3A}"/>
              </a:ext>
            </a:extLst>
          </p:cNvPr>
          <p:cNvSpPr>
            <a:spLocks noGrp="1"/>
          </p:cNvSpPr>
          <p:nvPr>
            <p:ph type="body" sz="quarter" idx="13"/>
          </p:nvPr>
        </p:nvSpPr>
        <p:spPr>
          <a:xfrm>
            <a:off x="3686400" y="503237"/>
            <a:ext cx="6775200" cy="6202800"/>
          </a:xfrm>
        </p:spPr>
        <p:txBody>
          <a:bodyPr/>
          <a:lstStyle>
            <a:lvl1pPr marL="360363" indent="-360363">
              <a:buFont typeface="+mj-lt"/>
              <a:buAutoNum type="arabicPeriod"/>
              <a:defRPr/>
            </a:lvl1pPr>
            <a:lvl2pPr marL="858165" indent="-457200">
              <a:buFont typeface="+mj-lt"/>
              <a:buAutoNum type="arabicPeriod"/>
              <a:defRPr/>
            </a:lvl2pPr>
            <a:lvl3pPr marL="1144829" indent="-342900">
              <a:buFont typeface="+mj-lt"/>
              <a:buAutoNum type="arabicPeriod"/>
              <a:defRPr/>
            </a:lvl3pPr>
            <a:lvl4pPr marL="1545793" indent="-342900">
              <a:buFont typeface="+mj-lt"/>
              <a:buAutoNum type="arabicPeriod"/>
              <a:defRPr/>
            </a:lvl4pPr>
            <a:lvl5pPr marL="1946758" indent="-342900">
              <a:buFont typeface="+mj-lt"/>
              <a:buAutoNum type="arabicPerio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Picture 9">
            <a:extLst>
              <a:ext uri="{FF2B5EF4-FFF2-40B4-BE49-F238E27FC236}">
                <a16:creationId xmlns:a16="http://schemas.microsoft.com/office/drawing/2014/main" id="{35A87A14-C640-4048-95A7-4EF6E742A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47" y="6854541"/>
            <a:ext cx="1522450" cy="501513"/>
          </a:xfrm>
          <a:prstGeom prst="rect">
            <a:avLst/>
          </a:prstGeom>
        </p:spPr>
      </p:pic>
    </p:spTree>
    <p:extLst>
      <p:ext uri="{BB962C8B-B14F-4D97-AF65-F5344CB8AC3E}">
        <p14:creationId xmlns:p14="http://schemas.microsoft.com/office/powerpoint/2010/main" val="16134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DB25E40E-9DF4-47B5-BAB8-388FDD99D59B}" type="datetimeFigureOut">
              <a:rPr lang="en-AU" smtClean="0"/>
              <a:t>5/12/2018</a:t>
            </a:fld>
            <a:endParaRPr lang="en-AU"/>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0462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729493" y="1884670"/>
            <a:ext cx="9221689" cy="3144614"/>
          </a:xfrm>
        </p:spPr>
        <p:txBody>
          <a:bodyPr anchor="b"/>
          <a:lstStyle>
            <a:lvl1pPr>
              <a:defRPr sz="5262"/>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729493" y="5059034"/>
            <a:ext cx="9221689" cy="1653678"/>
          </a:xfrm>
        </p:spPr>
        <p:txBody>
          <a:bodyPr/>
          <a:lstStyle>
            <a:lvl1pPr marL="0" indent="0">
              <a:buNone/>
              <a:defRPr sz="2105">
                <a:solidFill>
                  <a:schemeClr val="bg1"/>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DB25E40E-9DF4-47B5-BAB8-388FDD99D59B}" type="datetimeFigureOut">
              <a:rPr lang="en-AU" smtClean="0"/>
              <a:pPr/>
              <a:t>5/12/2018</a:t>
            </a:fld>
            <a:endParaRPr lang="en-AU"/>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a:p>
        </p:txBody>
      </p:sp>
      <p:pic>
        <p:nvPicPr>
          <p:cNvPr id="7" name="Picture 6">
            <a:extLst>
              <a:ext uri="{FF2B5EF4-FFF2-40B4-BE49-F238E27FC236}">
                <a16:creationId xmlns:a16="http://schemas.microsoft.com/office/drawing/2014/main" id="{EE399150-2915-4920-A24D-8FAED5E18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47" y="6854541"/>
            <a:ext cx="1522450" cy="501513"/>
          </a:xfrm>
          <a:prstGeom prst="rect">
            <a:avLst/>
          </a:prstGeom>
        </p:spPr>
      </p:pic>
    </p:spTree>
    <p:extLst>
      <p:ext uri="{BB962C8B-B14F-4D97-AF65-F5344CB8AC3E}">
        <p14:creationId xmlns:p14="http://schemas.microsoft.com/office/powerpoint/2010/main" val="257096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5BD-C264-4D14-9F9C-5E355E6152C5}"/>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C050E30A-9FDC-436A-82DC-AF6B205EB45E}"/>
              </a:ext>
            </a:extLst>
          </p:cNvPr>
          <p:cNvSpPr>
            <a:spLocks noGrp="1"/>
          </p:cNvSpPr>
          <p:nvPr>
            <p:ph sz="half" idx="1"/>
          </p:nvPr>
        </p:nvSpPr>
        <p:spPr>
          <a:xfrm>
            <a:off x="206547" y="2012414"/>
            <a:ext cx="5048093"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66E30723-81C3-4A18-9021-A93A3C56F363}"/>
              </a:ext>
            </a:extLst>
          </p:cNvPr>
          <p:cNvSpPr>
            <a:spLocks noGrp="1"/>
          </p:cNvSpPr>
          <p:nvPr>
            <p:ph sz="half" idx="2"/>
          </p:nvPr>
        </p:nvSpPr>
        <p:spPr>
          <a:xfrm>
            <a:off x="5412730" y="2012414"/>
            <a:ext cx="5049240"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CC43672F-28FD-447E-B5A2-6040CEC9D790}"/>
              </a:ext>
            </a:extLst>
          </p:cNvPr>
          <p:cNvSpPr>
            <a:spLocks noGrp="1"/>
          </p:cNvSpPr>
          <p:nvPr>
            <p:ph type="dt" sz="half" idx="10"/>
          </p:nvPr>
        </p:nvSpPr>
        <p:spPr/>
        <p:txBody>
          <a:bodyPr/>
          <a:lstStyle/>
          <a:p>
            <a:fld id="{DB25E40E-9DF4-47B5-BAB8-388FDD99D59B}" type="datetimeFigureOut">
              <a:rPr lang="en-AU" smtClean="0"/>
              <a:t>5/12/2018</a:t>
            </a:fld>
            <a:endParaRPr lang="en-AU"/>
          </a:p>
        </p:txBody>
      </p:sp>
      <p:sp>
        <p:nvSpPr>
          <p:cNvPr id="6" name="Footer Placeholder 5">
            <a:extLst>
              <a:ext uri="{FF2B5EF4-FFF2-40B4-BE49-F238E27FC236}">
                <a16:creationId xmlns:a16="http://schemas.microsoft.com/office/drawing/2014/main" id="{69EE0952-34FB-4217-8FBC-774BE000F6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1122B44-2702-4DE0-8F4B-297ACA78CA11}"/>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5543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6C0-76B2-4261-BBDE-BA8E98953FAE}"/>
              </a:ext>
            </a:extLst>
          </p:cNvPr>
          <p:cNvSpPr>
            <a:spLocks noGrp="1"/>
          </p:cNvSpPr>
          <p:nvPr>
            <p:ph type="title"/>
          </p:nvPr>
        </p:nvSpPr>
        <p:spPr>
          <a:xfrm>
            <a:off x="205207" y="150797"/>
            <a:ext cx="7895736" cy="1309550"/>
          </a:xfrm>
        </p:spPr>
        <p:txBody>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26F9673-06A6-4883-87B9-AEFCC485B9D1}"/>
              </a:ext>
            </a:extLst>
          </p:cNvPr>
          <p:cNvSpPr>
            <a:spLocks noGrp="1"/>
          </p:cNvSpPr>
          <p:nvPr>
            <p:ph type="body" idx="1"/>
          </p:nvPr>
        </p:nvSpPr>
        <p:spPr>
          <a:xfrm>
            <a:off x="205208" y="1853171"/>
            <a:ext cx="5054385"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Edit Master text styles</a:t>
            </a:r>
          </a:p>
        </p:txBody>
      </p:sp>
      <p:sp>
        <p:nvSpPr>
          <p:cNvPr id="4" name="Content Placeholder 3">
            <a:extLst>
              <a:ext uri="{FF2B5EF4-FFF2-40B4-BE49-F238E27FC236}">
                <a16:creationId xmlns:a16="http://schemas.microsoft.com/office/drawing/2014/main" id="{25ECD162-0697-49BE-8899-05FCFB71539C}"/>
              </a:ext>
            </a:extLst>
          </p:cNvPr>
          <p:cNvSpPr>
            <a:spLocks noGrp="1"/>
          </p:cNvSpPr>
          <p:nvPr>
            <p:ph sz="half" idx="2"/>
          </p:nvPr>
        </p:nvSpPr>
        <p:spPr>
          <a:xfrm>
            <a:off x="205208" y="2761381"/>
            <a:ext cx="5054385"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9E6007-785B-41D0-B932-2B4BFF073755}"/>
              </a:ext>
            </a:extLst>
          </p:cNvPr>
          <p:cNvSpPr>
            <a:spLocks noGrp="1"/>
          </p:cNvSpPr>
          <p:nvPr>
            <p:ph type="body" sz="quarter" idx="3"/>
          </p:nvPr>
        </p:nvSpPr>
        <p:spPr>
          <a:xfrm>
            <a:off x="5412730" y="1853171"/>
            <a:ext cx="5054407"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Edit Master text styles</a:t>
            </a:r>
          </a:p>
        </p:txBody>
      </p:sp>
      <p:sp>
        <p:nvSpPr>
          <p:cNvPr id="6" name="Content Placeholder 5">
            <a:extLst>
              <a:ext uri="{FF2B5EF4-FFF2-40B4-BE49-F238E27FC236}">
                <a16:creationId xmlns:a16="http://schemas.microsoft.com/office/drawing/2014/main" id="{E35DF337-0335-4780-B1BA-0BBD0A42EA5C}"/>
              </a:ext>
            </a:extLst>
          </p:cNvPr>
          <p:cNvSpPr>
            <a:spLocks noGrp="1"/>
          </p:cNvSpPr>
          <p:nvPr>
            <p:ph sz="quarter" idx="4"/>
          </p:nvPr>
        </p:nvSpPr>
        <p:spPr>
          <a:xfrm>
            <a:off x="5412730" y="2761381"/>
            <a:ext cx="505440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2C4F8-CFFF-463C-BEA7-03012D7F8516}"/>
              </a:ext>
            </a:extLst>
          </p:cNvPr>
          <p:cNvSpPr>
            <a:spLocks noGrp="1"/>
          </p:cNvSpPr>
          <p:nvPr>
            <p:ph type="dt" sz="half" idx="10"/>
          </p:nvPr>
        </p:nvSpPr>
        <p:spPr/>
        <p:txBody>
          <a:bodyPr/>
          <a:lstStyle/>
          <a:p>
            <a:fld id="{DB25E40E-9DF4-47B5-BAB8-388FDD99D59B}" type="datetimeFigureOut">
              <a:rPr lang="en-AU" smtClean="0"/>
              <a:t>5/12/2018</a:t>
            </a:fld>
            <a:endParaRPr lang="en-AU"/>
          </a:p>
        </p:txBody>
      </p:sp>
      <p:sp>
        <p:nvSpPr>
          <p:cNvPr id="8" name="Footer Placeholder 7">
            <a:extLst>
              <a:ext uri="{FF2B5EF4-FFF2-40B4-BE49-F238E27FC236}">
                <a16:creationId xmlns:a16="http://schemas.microsoft.com/office/drawing/2014/main" id="{45F5B21B-D917-4C2D-A86B-12BB20BCDC1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ED006EB-F623-4403-A677-A9921610C0AE}"/>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336557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A25-6280-4D1F-8222-2DE5D168B2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5B11E6-D675-4EEF-978E-E387831969B1}"/>
              </a:ext>
            </a:extLst>
          </p:cNvPr>
          <p:cNvSpPr>
            <a:spLocks noGrp="1"/>
          </p:cNvSpPr>
          <p:nvPr>
            <p:ph type="dt" sz="half" idx="10"/>
          </p:nvPr>
        </p:nvSpPr>
        <p:spPr/>
        <p:txBody>
          <a:bodyPr/>
          <a:lstStyle/>
          <a:p>
            <a:fld id="{DB25E40E-9DF4-47B5-BAB8-388FDD99D59B}" type="datetimeFigureOut">
              <a:rPr lang="en-AU" smtClean="0"/>
              <a:t>5/12/2018</a:t>
            </a:fld>
            <a:endParaRPr lang="en-AU"/>
          </a:p>
        </p:txBody>
      </p:sp>
      <p:sp>
        <p:nvSpPr>
          <p:cNvPr id="4" name="Footer Placeholder 3">
            <a:extLst>
              <a:ext uri="{FF2B5EF4-FFF2-40B4-BE49-F238E27FC236}">
                <a16:creationId xmlns:a16="http://schemas.microsoft.com/office/drawing/2014/main" id="{495CDF87-D029-4429-9F21-882389F5C0E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70BC53C-4C4B-4FB5-B43A-F9255C94B3E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85741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D13F-814C-4D3A-8EB6-2F0288292708}"/>
              </a:ext>
            </a:extLst>
          </p:cNvPr>
          <p:cNvSpPr>
            <a:spLocks noGrp="1"/>
          </p:cNvSpPr>
          <p:nvPr>
            <p:ph type="dt" sz="half" idx="10"/>
          </p:nvPr>
        </p:nvSpPr>
        <p:spPr/>
        <p:txBody>
          <a:bodyPr/>
          <a:lstStyle/>
          <a:p>
            <a:fld id="{DB25E40E-9DF4-47B5-BAB8-388FDD99D59B}" type="datetimeFigureOut">
              <a:rPr lang="en-AU" smtClean="0"/>
              <a:t>5/12/2018</a:t>
            </a:fld>
            <a:endParaRPr lang="en-AU"/>
          </a:p>
        </p:txBody>
      </p:sp>
      <p:sp>
        <p:nvSpPr>
          <p:cNvPr id="3" name="Footer Placeholder 2">
            <a:extLst>
              <a:ext uri="{FF2B5EF4-FFF2-40B4-BE49-F238E27FC236}">
                <a16:creationId xmlns:a16="http://schemas.microsoft.com/office/drawing/2014/main" id="{A6DB036C-D370-4FDE-B942-8258769CEEC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CCFD27-C193-40B6-BAF5-5C073FCA20A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7813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5AE116F7-0AE7-40B0-9C9D-0F9CBF82DF85}"/>
              </a:ext>
            </a:extLst>
          </p:cNvPr>
          <p:cNvSpPr>
            <a:spLocks noGrp="1"/>
          </p:cNvSpPr>
          <p:nvPr>
            <p:ph idx="1"/>
          </p:nvPr>
        </p:nvSpPr>
        <p:spPr>
          <a:xfrm>
            <a:off x="3684793" y="503978"/>
            <a:ext cx="6774452" cy="620250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a:extLst>
              <a:ext uri="{FF2B5EF4-FFF2-40B4-BE49-F238E27FC236}">
                <a16:creationId xmlns:a16="http://schemas.microsoft.com/office/drawing/2014/main" id="{4A46DFC6-B1F9-4548-AD13-D6EEFAE6DD0C}"/>
              </a:ext>
            </a:extLst>
          </p:cNvPr>
          <p:cNvSpPr>
            <a:spLocks noGrp="1"/>
          </p:cNvSpPr>
          <p:nvPr>
            <p:ph type="body" sz="half" idx="2"/>
          </p:nvPr>
        </p:nvSpPr>
        <p:spPr>
          <a:xfrm>
            <a:off x="233620" y="3436577"/>
            <a:ext cx="2907626" cy="2035755"/>
          </a:xfrm>
        </p:spPr>
        <p:txBody>
          <a:bodyPr>
            <a:normAutofit/>
          </a:bodyPr>
          <a:lstStyle>
            <a:lvl1pPr marL="0" indent="0">
              <a:buNone/>
              <a:defRPr sz="2456">
                <a:solidFill>
                  <a:schemeClr val="bg1"/>
                </a:solidFill>
              </a:defRPr>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n-US"/>
              <a:t>Edit Master text styles</a:t>
            </a:r>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DB25E40E-9DF4-47B5-BAB8-388FDD99D59B}" type="datetimeFigureOut">
              <a:rPr lang="en-AU" smtClean="0"/>
              <a:t>5/12/2018</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pic>
        <p:nvPicPr>
          <p:cNvPr id="9" name="Picture 8">
            <a:extLst>
              <a:ext uri="{FF2B5EF4-FFF2-40B4-BE49-F238E27FC236}">
                <a16:creationId xmlns:a16="http://schemas.microsoft.com/office/drawing/2014/main" id="{CD7A8669-24E6-424D-B888-CEC73E481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47" y="6854541"/>
            <a:ext cx="1522450" cy="501513"/>
          </a:xfrm>
          <a:prstGeom prst="rect">
            <a:avLst/>
          </a:prstGeom>
        </p:spPr>
      </p:pic>
    </p:spTree>
    <p:extLst>
      <p:ext uri="{BB962C8B-B14F-4D97-AF65-F5344CB8AC3E}">
        <p14:creationId xmlns:p14="http://schemas.microsoft.com/office/powerpoint/2010/main" val="403536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A570C-1BBC-4CDB-A506-E6982C6B7BDD}"/>
              </a:ext>
            </a:extLst>
          </p:cNvPr>
          <p:cNvSpPr/>
          <p:nvPr/>
        </p:nvSpPr>
        <p:spPr>
          <a:xfrm>
            <a:off x="0" y="0"/>
            <a:ext cx="10691813" cy="1461188"/>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84"/>
          </a:p>
        </p:txBody>
      </p:sp>
      <p:sp>
        <p:nvSpPr>
          <p:cNvPr id="2" name="Title Placeholder 1">
            <a:extLst>
              <a:ext uri="{FF2B5EF4-FFF2-40B4-BE49-F238E27FC236}">
                <a16:creationId xmlns:a16="http://schemas.microsoft.com/office/drawing/2014/main" id="{E813FF67-1633-4DD4-99C9-C98EEFE702B2}"/>
              </a:ext>
            </a:extLst>
          </p:cNvPr>
          <p:cNvSpPr>
            <a:spLocks noGrp="1"/>
          </p:cNvSpPr>
          <p:nvPr>
            <p:ph type="title"/>
          </p:nvPr>
        </p:nvSpPr>
        <p:spPr>
          <a:xfrm>
            <a:off x="206547" y="150494"/>
            <a:ext cx="7894138" cy="1310695"/>
          </a:xfrm>
          <a:prstGeom prst="rect">
            <a:avLst/>
          </a:prstGeom>
        </p:spPr>
        <p:txBody>
          <a:bodyPr vert="horz" lIns="91440" tIns="45720" rIns="91440" bIns="45720" rtlCol="0" anchor="b" anchorCtr="0">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7D0BBB1-D145-40B9-81B9-93197AFAADDE}"/>
              </a:ext>
            </a:extLst>
          </p:cNvPr>
          <p:cNvSpPr>
            <a:spLocks noGrp="1"/>
          </p:cNvSpPr>
          <p:nvPr>
            <p:ph type="body" idx="1"/>
          </p:nvPr>
        </p:nvSpPr>
        <p:spPr>
          <a:xfrm>
            <a:off x="206546" y="2012414"/>
            <a:ext cx="10255425" cy="479654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C4F2B31C-A208-4978-9A1D-EA4662D26BC7}"/>
              </a:ext>
            </a:extLst>
          </p:cNvPr>
          <p:cNvSpPr>
            <a:spLocks noGrp="1"/>
          </p:cNvSpPr>
          <p:nvPr>
            <p:ph type="dt" sz="half" idx="2"/>
          </p:nvPr>
        </p:nvSpPr>
        <p:spPr>
          <a:xfrm>
            <a:off x="8327920" y="7006699"/>
            <a:ext cx="1522449"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DB25E40E-9DF4-47B5-BAB8-388FDD99D59B}" type="datetimeFigureOut">
              <a:rPr lang="en-AU" smtClean="0"/>
              <a:t>5/12/2018</a:t>
            </a:fld>
            <a:endParaRPr lang="en-AU" dirty="0"/>
          </a:p>
        </p:txBody>
      </p:sp>
      <p:sp>
        <p:nvSpPr>
          <p:cNvPr id="5" name="Footer Placeholder 4">
            <a:extLst>
              <a:ext uri="{FF2B5EF4-FFF2-40B4-BE49-F238E27FC236}">
                <a16:creationId xmlns:a16="http://schemas.microsoft.com/office/drawing/2014/main" id="{7ACC266F-310A-4449-8A29-6F1ACA0C6CA5}"/>
              </a:ext>
            </a:extLst>
          </p:cNvPr>
          <p:cNvSpPr>
            <a:spLocks noGrp="1"/>
          </p:cNvSpPr>
          <p:nvPr>
            <p:ph type="ftr" sz="quarter" idx="3"/>
          </p:nvPr>
        </p:nvSpPr>
        <p:spPr>
          <a:xfrm>
            <a:off x="3541663" y="7006699"/>
            <a:ext cx="4679868" cy="402483"/>
          </a:xfrm>
          <a:prstGeom prst="rect">
            <a:avLst/>
          </a:prstGeom>
        </p:spPr>
        <p:txBody>
          <a:bodyPr vert="horz" lIns="91440" tIns="45720" rIns="91440" bIns="45720" rtlCol="0" anchor="ctr"/>
          <a:lstStyle>
            <a:lvl1pPr algn="r">
              <a:defRPr sz="1052">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F32EF9F2-B7AF-45F0-96E3-4AB78790C458}"/>
              </a:ext>
            </a:extLst>
          </p:cNvPr>
          <p:cNvSpPr>
            <a:spLocks noGrp="1"/>
          </p:cNvSpPr>
          <p:nvPr>
            <p:ph type="sldNum" sz="quarter" idx="4"/>
          </p:nvPr>
        </p:nvSpPr>
        <p:spPr>
          <a:xfrm>
            <a:off x="9956751" y="7006699"/>
            <a:ext cx="505220"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4EC81F68-4976-451A-B2E9-79BCBD2F70CC}" type="slidenum">
              <a:rPr lang="en-AU" smtClean="0"/>
              <a:t>‹#›</a:t>
            </a:fld>
            <a:endParaRPr lang="en-AU" dirty="0"/>
          </a:p>
        </p:txBody>
      </p:sp>
      <p:pic>
        <p:nvPicPr>
          <p:cNvPr id="8" name="Picture 7">
            <a:extLst>
              <a:ext uri="{FF2B5EF4-FFF2-40B4-BE49-F238E27FC236}">
                <a16:creationId xmlns:a16="http://schemas.microsoft.com/office/drawing/2014/main" id="{97C1AA2C-3FFA-48E8-B036-2C5DC3A52F9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6547" y="6854541"/>
            <a:ext cx="1522450" cy="501513"/>
          </a:xfrm>
          <a:prstGeom prst="rect">
            <a:avLst/>
          </a:prstGeom>
        </p:spPr>
      </p:pic>
    </p:spTree>
    <p:extLst>
      <p:ext uri="{BB962C8B-B14F-4D97-AF65-F5344CB8AC3E}">
        <p14:creationId xmlns:p14="http://schemas.microsoft.com/office/powerpoint/2010/main" val="34374932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txStyles>
    <p:titleStyle>
      <a:lvl1pPr algn="l" defTabSz="801929" rtl="0" eaLnBrk="1" latinLnBrk="0" hangingPunct="1">
        <a:lnSpc>
          <a:spcPct val="90000"/>
        </a:lnSpc>
        <a:spcBef>
          <a:spcPct val="0"/>
        </a:spcBef>
        <a:buNone/>
        <a:defRPr sz="3859" b="0" kern="1200">
          <a:solidFill>
            <a:schemeClr val="bg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s://www.aemo.com.au/-/media/Files/Electricity/NEM/IT-Systems-and-Change/2018/Guide-to-AEMOs-eHub-APIs.pdf"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BBA8-CDC7-4957-9611-22B6A6AF57E4}"/>
              </a:ext>
            </a:extLst>
          </p:cNvPr>
          <p:cNvSpPr>
            <a:spLocks noGrp="1"/>
          </p:cNvSpPr>
          <p:nvPr>
            <p:ph type="ctrTitle"/>
          </p:nvPr>
        </p:nvSpPr>
        <p:spPr/>
        <p:txBody>
          <a:bodyPr/>
          <a:lstStyle/>
          <a:p>
            <a:r>
              <a:rPr lang="en-AU" dirty="0"/>
              <a:t>5MS Dispatch Focus Group</a:t>
            </a:r>
          </a:p>
        </p:txBody>
      </p:sp>
      <p:sp>
        <p:nvSpPr>
          <p:cNvPr id="3" name="Subtitle 2">
            <a:extLst>
              <a:ext uri="{FF2B5EF4-FFF2-40B4-BE49-F238E27FC236}">
                <a16:creationId xmlns:a16="http://schemas.microsoft.com/office/drawing/2014/main" id="{5D6D57CF-D69F-4B9D-AA1A-32DDE0621AD7}"/>
              </a:ext>
            </a:extLst>
          </p:cNvPr>
          <p:cNvSpPr>
            <a:spLocks noGrp="1"/>
          </p:cNvSpPr>
          <p:nvPr>
            <p:ph type="subTitle" idx="1"/>
          </p:nvPr>
        </p:nvSpPr>
        <p:spPr>
          <a:xfrm>
            <a:off x="735588" y="5161280"/>
            <a:ext cx="9515852" cy="2113280"/>
          </a:xfrm>
        </p:spPr>
        <p:txBody>
          <a:bodyPr>
            <a:normAutofit fontScale="85000" lnSpcReduction="20000"/>
          </a:bodyPr>
          <a:lstStyle/>
          <a:p>
            <a:r>
              <a:rPr lang="en-AU" dirty="0"/>
              <a:t>Tuesday 27</a:t>
            </a:r>
            <a:r>
              <a:rPr lang="en-AU" baseline="30000" dirty="0"/>
              <a:t>th</a:t>
            </a:r>
            <a:r>
              <a:rPr lang="en-AU" dirty="0"/>
              <a:t> November</a:t>
            </a:r>
          </a:p>
          <a:p>
            <a:r>
              <a:rPr lang="en-AU" dirty="0"/>
              <a:t>AEMO Office, LEVEL 22, 530 COLLINS STREET, MELBOURNE</a:t>
            </a:r>
          </a:p>
          <a:p>
            <a:endParaRPr lang="en-AU" dirty="0"/>
          </a:p>
          <a:p>
            <a:r>
              <a:rPr lang="en-AU" dirty="0"/>
              <a:t>This slide pack was developed for the Joint Dispatch/Systems Focus Group meeting. This version of the slides has been annotated with notes from the meeting. These additional notes are either in blue text or on new slides that have a yellow background.</a:t>
            </a:r>
          </a:p>
          <a:p>
            <a:endParaRPr lang="en-AU" dirty="0"/>
          </a:p>
          <a:p>
            <a:endParaRPr lang="en-AU" dirty="0"/>
          </a:p>
        </p:txBody>
      </p:sp>
    </p:spTree>
    <p:extLst>
      <p:ext uri="{BB962C8B-B14F-4D97-AF65-F5344CB8AC3E}">
        <p14:creationId xmlns:p14="http://schemas.microsoft.com/office/powerpoint/2010/main" val="89715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7B10-61D3-4258-87B6-EB09C77593C0}"/>
              </a:ext>
            </a:extLst>
          </p:cNvPr>
          <p:cNvSpPr>
            <a:spLocks noGrp="1"/>
          </p:cNvSpPr>
          <p:nvPr>
            <p:ph type="title"/>
          </p:nvPr>
        </p:nvSpPr>
        <p:spPr/>
        <p:txBody>
          <a:bodyPr/>
          <a:lstStyle/>
          <a:p>
            <a:r>
              <a:rPr lang="en-AU" dirty="0"/>
              <a:t>REBIDEXPLANTION field - options</a:t>
            </a:r>
          </a:p>
        </p:txBody>
      </p:sp>
      <p:sp>
        <p:nvSpPr>
          <p:cNvPr id="3" name="Content Placeholder 2">
            <a:extLst>
              <a:ext uri="{FF2B5EF4-FFF2-40B4-BE49-F238E27FC236}">
                <a16:creationId xmlns:a16="http://schemas.microsoft.com/office/drawing/2014/main" id="{5DD6739F-8C12-449E-93C8-A29FDED062CF}"/>
              </a:ext>
            </a:extLst>
          </p:cNvPr>
          <p:cNvSpPr>
            <a:spLocks noGrp="1"/>
          </p:cNvSpPr>
          <p:nvPr>
            <p:ph idx="1"/>
          </p:nvPr>
        </p:nvSpPr>
        <p:spPr>
          <a:xfrm>
            <a:off x="201783" y="2010507"/>
            <a:ext cx="10490030" cy="5549168"/>
          </a:xfrm>
        </p:spPr>
        <p:txBody>
          <a:bodyPr>
            <a:normAutofit/>
          </a:bodyPr>
          <a:lstStyle/>
          <a:p>
            <a:pPr marL="0" indent="0">
              <a:buNone/>
            </a:pPr>
            <a:r>
              <a:rPr lang="en-AU" b="1" dirty="0"/>
              <a:t>Status quo: </a:t>
            </a:r>
            <a:r>
              <a:rPr lang="en-AU" dirty="0"/>
              <a:t>Current setting</a:t>
            </a:r>
            <a:endParaRPr lang="en-AU" b="1" dirty="0"/>
          </a:p>
          <a:p>
            <a:pPr marL="0" indent="0">
              <a:buNone/>
            </a:pPr>
            <a:endParaRPr lang="en-AU" b="1" dirty="0"/>
          </a:p>
          <a:p>
            <a:pPr marL="0" indent="0">
              <a:buNone/>
            </a:pPr>
            <a:endParaRPr lang="en-AU" b="1" dirty="0"/>
          </a:p>
          <a:p>
            <a:pPr marL="0" indent="0">
              <a:buNone/>
            </a:pPr>
            <a:r>
              <a:rPr lang="en-AU" b="1" dirty="0"/>
              <a:t>Option 1: </a:t>
            </a:r>
            <a:r>
              <a:rPr lang="en-AU" dirty="0"/>
              <a:t>Two mandatory fields in line with the Rules requirements</a:t>
            </a:r>
          </a:p>
          <a:p>
            <a:pPr marL="0" indent="0">
              <a:buNone/>
            </a:pPr>
            <a:endParaRPr lang="en-AU" dirty="0"/>
          </a:p>
          <a:p>
            <a:pPr marL="0" indent="0">
              <a:buNone/>
            </a:pPr>
            <a:endParaRPr lang="en-AU" b="1" dirty="0"/>
          </a:p>
          <a:p>
            <a:pPr marL="0" indent="0">
              <a:buNone/>
            </a:pPr>
            <a:endParaRPr lang="en-AU" b="1" dirty="0"/>
          </a:p>
          <a:p>
            <a:pPr marL="0" indent="0">
              <a:buNone/>
            </a:pPr>
            <a:r>
              <a:rPr lang="en-AU" b="1" dirty="0"/>
              <a:t>Option 2: </a:t>
            </a:r>
            <a:r>
              <a:rPr lang="en-AU" dirty="0"/>
              <a:t>Two</a:t>
            </a:r>
            <a:r>
              <a:rPr lang="en-AU" b="1" dirty="0"/>
              <a:t> </a:t>
            </a:r>
            <a:r>
              <a:rPr lang="en-AU" dirty="0"/>
              <a:t>mandatory fields and two optional fields in line with AER guidelines</a:t>
            </a:r>
            <a:endParaRPr lang="en-AU" b="1" dirty="0"/>
          </a:p>
          <a:p>
            <a:pPr marL="0" indent="0">
              <a:buNone/>
            </a:pPr>
            <a:endParaRPr lang="en-AU" b="1" dirty="0"/>
          </a:p>
          <a:p>
            <a:pPr marL="0" indent="0">
              <a:buNone/>
            </a:pPr>
            <a:endParaRPr lang="en-AU" b="1" dirty="0"/>
          </a:p>
          <a:p>
            <a:pPr marL="0" indent="0">
              <a:buNone/>
            </a:pPr>
            <a:endParaRPr lang="en-AU" b="1" dirty="0"/>
          </a:p>
          <a:p>
            <a:pPr marL="0" indent="0">
              <a:buNone/>
            </a:pPr>
            <a:endParaRPr lang="en-AU" sz="2000" dirty="0"/>
          </a:p>
          <a:p>
            <a:pPr marL="0" indent="0">
              <a:buNone/>
            </a:pPr>
            <a:endParaRPr lang="en-AU" sz="2000" dirty="0">
              <a:highlight>
                <a:srgbClr val="FFFF00"/>
              </a:highlight>
            </a:endParaRPr>
          </a:p>
          <a:p>
            <a:pPr marL="0" indent="0">
              <a:buNone/>
            </a:pPr>
            <a:endParaRPr lang="en-AU" sz="2000" dirty="0">
              <a:highlight>
                <a:srgbClr val="FFFF00"/>
              </a:highlight>
            </a:endParaRPr>
          </a:p>
          <a:p>
            <a:pPr marL="0" indent="0">
              <a:buNone/>
            </a:pPr>
            <a:endParaRPr lang="en-AU" sz="2000" dirty="0">
              <a:highlight>
                <a:srgbClr val="FFFF00"/>
              </a:highlight>
            </a:endParaRPr>
          </a:p>
        </p:txBody>
      </p:sp>
      <p:graphicFrame>
        <p:nvGraphicFramePr>
          <p:cNvPr id="5" name="Table 4">
            <a:extLst>
              <a:ext uri="{FF2B5EF4-FFF2-40B4-BE49-F238E27FC236}">
                <a16:creationId xmlns:a16="http://schemas.microsoft.com/office/drawing/2014/main" id="{5E1D2BD5-74B7-43FF-91AD-CF8B740B3263}"/>
              </a:ext>
            </a:extLst>
          </p:cNvPr>
          <p:cNvGraphicFramePr>
            <a:graphicFrameLocks noGrp="1"/>
          </p:cNvGraphicFramePr>
          <p:nvPr>
            <p:extLst>
              <p:ext uri="{D42A27DB-BD31-4B8C-83A1-F6EECF244321}">
                <p14:modId xmlns:p14="http://schemas.microsoft.com/office/powerpoint/2010/main" val="3459823915"/>
              </p:ext>
            </p:extLst>
          </p:nvPr>
        </p:nvGraphicFramePr>
        <p:xfrm>
          <a:off x="1864265" y="2606887"/>
          <a:ext cx="7127875" cy="572770"/>
        </p:xfrm>
        <a:graphic>
          <a:graphicData uri="http://schemas.openxmlformats.org/drawingml/2006/table">
            <a:tbl>
              <a:tblPr firstRow="1" bandRow="1">
                <a:tableStyleId>{5C22544A-7EE6-4342-B048-85BDC9FD1C3A}</a:tableStyleId>
              </a:tblPr>
              <a:tblGrid>
                <a:gridCol w="7127875">
                  <a:extLst>
                    <a:ext uri="{9D8B030D-6E8A-4147-A177-3AD203B41FA5}">
                      <a16:colId xmlns:a16="http://schemas.microsoft.com/office/drawing/2014/main" val="1409444390"/>
                    </a:ext>
                  </a:extLst>
                </a:gridCol>
              </a:tblGrid>
              <a:tr h="370840">
                <a:tc>
                  <a:txBody>
                    <a:bodyPr/>
                    <a:lstStyle/>
                    <a:p>
                      <a:r>
                        <a:rPr lang="en-AU" dirty="0"/>
                        <a:t>500 character text field: used for time adduced, category, time of decision to rebid (if supplied) &amp; rebid reason</a:t>
                      </a:r>
                    </a:p>
                  </a:txBody>
                  <a:tcPr/>
                </a:tc>
                <a:extLst>
                  <a:ext uri="{0D108BD9-81ED-4DB2-BD59-A6C34878D82A}">
                    <a16:rowId xmlns:a16="http://schemas.microsoft.com/office/drawing/2014/main" val="2313161243"/>
                  </a:ext>
                </a:extLst>
              </a:tr>
            </a:tbl>
          </a:graphicData>
        </a:graphic>
      </p:graphicFrame>
      <p:graphicFrame>
        <p:nvGraphicFramePr>
          <p:cNvPr id="14" name="Table 13">
            <a:extLst>
              <a:ext uri="{FF2B5EF4-FFF2-40B4-BE49-F238E27FC236}">
                <a16:creationId xmlns:a16="http://schemas.microsoft.com/office/drawing/2014/main" id="{1BBCB21F-A0EA-43A7-82F6-76C3382CB3EA}"/>
              </a:ext>
            </a:extLst>
          </p:cNvPr>
          <p:cNvGraphicFramePr>
            <a:graphicFrameLocks noGrp="1"/>
          </p:cNvGraphicFramePr>
          <p:nvPr>
            <p:extLst>
              <p:ext uri="{D42A27DB-BD31-4B8C-83A1-F6EECF244321}">
                <p14:modId xmlns:p14="http://schemas.microsoft.com/office/powerpoint/2010/main" val="2592543288"/>
              </p:ext>
            </p:extLst>
          </p:nvPr>
        </p:nvGraphicFramePr>
        <p:xfrm>
          <a:off x="1897793" y="3948007"/>
          <a:ext cx="7127875" cy="370840"/>
        </p:xfrm>
        <a:graphic>
          <a:graphicData uri="http://schemas.openxmlformats.org/drawingml/2006/table">
            <a:tbl>
              <a:tblPr firstRow="1" bandRow="1">
                <a:tableStyleId>{5C22544A-7EE6-4342-B048-85BDC9FD1C3A}</a:tableStyleId>
              </a:tblPr>
              <a:tblGrid>
                <a:gridCol w="7127875">
                  <a:extLst>
                    <a:ext uri="{9D8B030D-6E8A-4147-A177-3AD203B41FA5}">
                      <a16:colId xmlns:a16="http://schemas.microsoft.com/office/drawing/2014/main" val="1409444390"/>
                    </a:ext>
                  </a:extLst>
                </a:gridCol>
              </a:tblGrid>
              <a:tr h="370840">
                <a:tc>
                  <a:txBody>
                    <a:bodyPr/>
                    <a:lstStyle/>
                    <a:p>
                      <a:r>
                        <a:rPr lang="en-AU" dirty="0"/>
                        <a:t>Time/date field: used for time adduced – compulsory for rebids only</a:t>
                      </a:r>
                    </a:p>
                  </a:txBody>
                  <a:tcPr/>
                </a:tc>
                <a:extLst>
                  <a:ext uri="{0D108BD9-81ED-4DB2-BD59-A6C34878D82A}">
                    <a16:rowId xmlns:a16="http://schemas.microsoft.com/office/drawing/2014/main" val="2313161243"/>
                  </a:ext>
                </a:extLst>
              </a:tr>
            </a:tbl>
          </a:graphicData>
        </a:graphic>
      </p:graphicFrame>
      <p:graphicFrame>
        <p:nvGraphicFramePr>
          <p:cNvPr id="15" name="Table 14">
            <a:extLst>
              <a:ext uri="{FF2B5EF4-FFF2-40B4-BE49-F238E27FC236}">
                <a16:creationId xmlns:a16="http://schemas.microsoft.com/office/drawing/2014/main" id="{0CF8411D-195B-42E3-8520-8812265AE23E}"/>
              </a:ext>
            </a:extLst>
          </p:cNvPr>
          <p:cNvGraphicFramePr>
            <a:graphicFrameLocks noGrp="1"/>
          </p:cNvGraphicFramePr>
          <p:nvPr>
            <p:extLst>
              <p:ext uri="{D42A27DB-BD31-4B8C-83A1-F6EECF244321}">
                <p14:modId xmlns:p14="http://schemas.microsoft.com/office/powerpoint/2010/main" val="3978299589"/>
              </p:ext>
            </p:extLst>
          </p:nvPr>
        </p:nvGraphicFramePr>
        <p:xfrm>
          <a:off x="1906937" y="4487503"/>
          <a:ext cx="7127875" cy="370840"/>
        </p:xfrm>
        <a:graphic>
          <a:graphicData uri="http://schemas.openxmlformats.org/drawingml/2006/table">
            <a:tbl>
              <a:tblPr firstRow="1" bandRow="1">
                <a:tableStyleId>{5C22544A-7EE6-4342-B048-85BDC9FD1C3A}</a:tableStyleId>
              </a:tblPr>
              <a:tblGrid>
                <a:gridCol w="7127875">
                  <a:extLst>
                    <a:ext uri="{9D8B030D-6E8A-4147-A177-3AD203B41FA5}">
                      <a16:colId xmlns:a16="http://schemas.microsoft.com/office/drawing/2014/main" val="1409444390"/>
                    </a:ext>
                  </a:extLst>
                </a:gridCol>
              </a:tblGrid>
              <a:tr h="370840">
                <a:tc>
                  <a:txBody>
                    <a:bodyPr/>
                    <a:lstStyle/>
                    <a:p>
                      <a:r>
                        <a:rPr lang="en-AU" dirty="0"/>
                        <a:t>Text field: used for reason – compulsory</a:t>
                      </a:r>
                    </a:p>
                  </a:txBody>
                  <a:tcPr/>
                </a:tc>
                <a:extLst>
                  <a:ext uri="{0D108BD9-81ED-4DB2-BD59-A6C34878D82A}">
                    <a16:rowId xmlns:a16="http://schemas.microsoft.com/office/drawing/2014/main" val="2313161243"/>
                  </a:ext>
                </a:extLst>
              </a:tr>
            </a:tbl>
          </a:graphicData>
        </a:graphic>
      </p:graphicFrame>
      <p:graphicFrame>
        <p:nvGraphicFramePr>
          <p:cNvPr id="16" name="Table 15">
            <a:extLst>
              <a:ext uri="{FF2B5EF4-FFF2-40B4-BE49-F238E27FC236}">
                <a16:creationId xmlns:a16="http://schemas.microsoft.com/office/drawing/2014/main" id="{0F2F08C2-B8A9-4B88-A9AD-BEAF2B1B00D7}"/>
              </a:ext>
            </a:extLst>
          </p:cNvPr>
          <p:cNvGraphicFramePr>
            <a:graphicFrameLocks noGrp="1"/>
          </p:cNvGraphicFramePr>
          <p:nvPr>
            <p:extLst>
              <p:ext uri="{D42A27DB-BD31-4B8C-83A1-F6EECF244321}">
                <p14:modId xmlns:p14="http://schemas.microsoft.com/office/powerpoint/2010/main" val="203887894"/>
              </p:ext>
            </p:extLst>
          </p:nvPr>
        </p:nvGraphicFramePr>
        <p:xfrm>
          <a:off x="1934369" y="5688094"/>
          <a:ext cx="7127875" cy="370840"/>
        </p:xfrm>
        <a:graphic>
          <a:graphicData uri="http://schemas.openxmlformats.org/drawingml/2006/table">
            <a:tbl>
              <a:tblPr firstRow="1" bandRow="1">
                <a:tableStyleId>{5C22544A-7EE6-4342-B048-85BDC9FD1C3A}</a:tableStyleId>
              </a:tblPr>
              <a:tblGrid>
                <a:gridCol w="7127875">
                  <a:extLst>
                    <a:ext uri="{9D8B030D-6E8A-4147-A177-3AD203B41FA5}">
                      <a16:colId xmlns:a16="http://schemas.microsoft.com/office/drawing/2014/main" val="1409444390"/>
                    </a:ext>
                  </a:extLst>
                </a:gridCol>
              </a:tblGrid>
              <a:tr h="370840">
                <a:tc>
                  <a:txBody>
                    <a:bodyPr/>
                    <a:lstStyle/>
                    <a:p>
                      <a:r>
                        <a:rPr lang="en-AU" dirty="0"/>
                        <a:t>Time/date field: used for time adduced – compulsory for rebids only</a:t>
                      </a:r>
                    </a:p>
                  </a:txBody>
                  <a:tcPr/>
                </a:tc>
                <a:extLst>
                  <a:ext uri="{0D108BD9-81ED-4DB2-BD59-A6C34878D82A}">
                    <a16:rowId xmlns:a16="http://schemas.microsoft.com/office/drawing/2014/main" val="2313161243"/>
                  </a:ext>
                </a:extLst>
              </a:tr>
            </a:tbl>
          </a:graphicData>
        </a:graphic>
      </p:graphicFrame>
      <p:graphicFrame>
        <p:nvGraphicFramePr>
          <p:cNvPr id="17" name="Table 16">
            <a:extLst>
              <a:ext uri="{FF2B5EF4-FFF2-40B4-BE49-F238E27FC236}">
                <a16:creationId xmlns:a16="http://schemas.microsoft.com/office/drawing/2014/main" id="{A636AB76-D43D-463B-8817-64386A3B5984}"/>
              </a:ext>
            </a:extLst>
          </p:cNvPr>
          <p:cNvGraphicFramePr>
            <a:graphicFrameLocks noGrp="1"/>
          </p:cNvGraphicFramePr>
          <p:nvPr>
            <p:extLst>
              <p:ext uri="{D42A27DB-BD31-4B8C-83A1-F6EECF244321}">
                <p14:modId xmlns:p14="http://schemas.microsoft.com/office/powerpoint/2010/main" val="4178526509"/>
              </p:ext>
            </p:extLst>
          </p:nvPr>
        </p:nvGraphicFramePr>
        <p:xfrm>
          <a:off x="1940465" y="6166951"/>
          <a:ext cx="7127875" cy="370840"/>
        </p:xfrm>
        <a:graphic>
          <a:graphicData uri="http://schemas.openxmlformats.org/drawingml/2006/table">
            <a:tbl>
              <a:tblPr firstRow="1" bandRow="1">
                <a:tableStyleId>{5C22544A-7EE6-4342-B048-85BDC9FD1C3A}</a:tableStyleId>
              </a:tblPr>
              <a:tblGrid>
                <a:gridCol w="7127875">
                  <a:extLst>
                    <a:ext uri="{9D8B030D-6E8A-4147-A177-3AD203B41FA5}">
                      <a16:colId xmlns:a16="http://schemas.microsoft.com/office/drawing/2014/main" val="1409444390"/>
                    </a:ext>
                  </a:extLst>
                </a:gridCol>
              </a:tblGrid>
              <a:tr h="370840">
                <a:tc>
                  <a:txBody>
                    <a:bodyPr/>
                    <a:lstStyle/>
                    <a:p>
                      <a:r>
                        <a:rPr lang="en-AU" dirty="0"/>
                        <a:t>Single character text field: used for rebid category {P, A, F, E} - optional</a:t>
                      </a:r>
                    </a:p>
                  </a:txBody>
                  <a:tcPr/>
                </a:tc>
                <a:extLst>
                  <a:ext uri="{0D108BD9-81ED-4DB2-BD59-A6C34878D82A}">
                    <a16:rowId xmlns:a16="http://schemas.microsoft.com/office/drawing/2014/main" val="2313161243"/>
                  </a:ext>
                </a:extLst>
              </a:tr>
            </a:tbl>
          </a:graphicData>
        </a:graphic>
      </p:graphicFrame>
      <p:graphicFrame>
        <p:nvGraphicFramePr>
          <p:cNvPr id="18" name="Table 17">
            <a:extLst>
              <a:ext uri="{FF2B5EF4-FFF2-40B4-BE49-F238E27FC236}">
                <a16:creationId xmlns:a16="http://schemas.microsoft.com/office/drawing/2014/main" id="{822967EE-ACF5-467C-A054-EEB208CA01C3}"/>
              </a:ext>
            </a:extLst>
          </p:cNvPr>
          <p:cNvGraphicFramePr>
            <a:graphicFrameLocks noGrp="1"/>
          </p:cNvGraphicFramePr>
          <p:nvPr>
            <p:extLst>
              <p:ext uri="{D42A27DB-BD31-4B8C-83A1-F6EECF244321}">
                <p14:modId xmlns:p14="http://schemas.microsoft.com/office/powerpoint/2010/main" val="1463022470"/>
              </p:ext>
            </p:extLst>
          </p:nvPr>
        </p:nvGraphicFramePr>
        <p:xfrm>
          <a:off x="1949609" y="6617734"/>
          <a:ext cx="7127875" cy="370840"/>
        </p:xfrm>
        <a:graphic>
          <a:graphicData uri="http://schemas.openxmlformats.org/drawingml/2006/table">
            <a:tbl>
              <a:tblPr firstRow="1" bandRow="1">
                <a:tableStyleId>{5C22544A-7EE6-4342-B048-85BDC9FD1C3A}</a:tableStyleId>
              </a:tblPr>
              <a:tblGrid>
                <a:gridCol w="7127875">
                  <a:extLst>
                    <a:ext uri="{9D8B030D-6E8A-4147-A177-3AD203B41FA5}">
                      <a16:colId xmlns:a16="http://schemas.microsoft.com/office/drawing/2014/main" val="1409444390"/>
                    </a:ext>
                  </a:extLst>
                </a:gridCol>
              </a:tblGrid>
              <a:tr h="370840">
                <a:tc>
                  <a:txBody>
                    <a:bodyPr/>
                    <a:lstStyle/>
                    <a:p>
                      <a:r>
                        <a:rPr lang="en-AU" dirty="0"/>
                        <a:t>Time/date field: used for time of decision to rebid - optional</a:t>
                      </a:r>
                    </a:p>
                  </a:txBody>
                  <a:tcPr/>
                </a:tc>
                <a:extLst>
                  <a:ext uri="{0D108BD9-81ED-4DB2-BD59-A6C34878D82A}">
                    <a16:rowId xmlns:a16="http://schemas.microsoft.com/office/drawing/2014/main" val="2313161243"/>
                  </a:ext>
                </a:extLst>
              </a:tr>
            </a:tbl>
          </a:graphicData>
        </a:graphic>
      </p:graphicFrame>
      <p:graphicFrame>
        <p:nvGraphicFramePr>
          <p:cNvPr id="19" name="Table 18">
            <a:extLst>
              <a:ext uri="{FF2B5EF4-FFF2-40B4-BE49-F238E27FC236}">
                <a16:creationId xmlns:a16="http://schemas.microsoft.com/office/drawing/2014/main" id="{D8453B85-D587-4414-8380-14A473A2FCD8}"/>
              </a:ext>
            </a:extLst>
          </p:cNvPr>
          <p:cNvGraphicFramePr>
            <a:graphicFrameLocks noGrp="1"/>
          </p:cNvGraphicFramePr>
          <p:nvPr>
            <p:extLst>
              <p:ext uri="{D42A27DB-BD31-4B8C-83A1-F6EECF244321}">
                <p14:modId xmlns:p14="http://schemas.microsoft.com/office/powerpoint/2010/main" val="1190888164"/>
              </p:ext>
            </p:extLst>
          </p:nvPr>
        </p:nvGraphicFramePr>
        <p:xfrm>
          <a:off x="1952657" y="7097293"/>
          <a:ext cx="7127875" cy="370840"/>
        </p:xfrm>
        <a:graphic>
          <a:graphicData uri="http://schemas.openxmlformats.org/drawingml/2006/table">
            <a:tbl>
              <a:tblPr firstRow="1" bandRow="1">
                <a:tableStyleId>{5C22544A-7EE6-4342-B048-85BDC9FD1C3A}</a:tableStyleId>
              </a:tblPr>
              <a:tblGrid>
                <a:gridCol w="7127875">
                  <a:extLst>
                    <a:ext uri="{9D8B030D-6E8A-4147-A177-3AD203B41FA5}">
                      <a16:colId xmlns:a16="http://schemas.microsoft.com/office/drawing/2014/main" val="1409444390"/>
                    </a:ext>
                  </a:extLst>
                </a:gridCol>
              </a:tblGrid>
              <a:tr h="370840">
                <a:tc>
                  <a:txBody>
                    <a:bodyPr/>
                    <a:lstStyle/>
                    <a:p>
                      <a:r>
                        <a:rPr lang="en-AU" dirty="0"/>
                        <a:t>Text field: used for reason – compulsory</a:t>
                      </a:r>
                    </a:p>
                  </a:txBody>
                  <a:tcPr/>
                </a:tc>
                <a:extLst>
                  <a:ext uri="{0D108BD9-81ED-4DB2-BD59-A6C34878D82A}">
                    <a16:rowId xmlns:a16="http://schemas.microsoft.com/office/drawing/2014/main" val="2313161243"/>
                  </a:ext>
                </a:extLst>
              </a:tr>
            </a:tbl>
          </a:graphicData>
        </a:graphic>
      </p:graphicFrame>
    </p:spTree>
    <p:extLst>
      <p:ext uri="{BB962C8B-B14F-4D97-AF65-F5344CB8AC3E}">
        <p14:creationId xmlns:p14="http://schemas.microsoft.com/office/powerpoint/2010/main" val="393602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3B23-322E-4A29-B0CE-8ABB6DFD07FC}"/>
              </a:ext>
            </a:extLst>
          </p:cNvPr>
          <p:cNvSpPr>
            <a:spLocks noGrp="1"/>
          </p:cNvSpPr>
          <p:nvPr>
            <p:ph type="title"/>
          </p:nvPr>
        </p:nvSpPr>
        <p:spPr/>
        <p:txBody>
          <a:bodyPr/>
          <a:lstStyle/>
          <a:p>
            <a:r>
              <a:rPr lang="en-AU" dirty="0"/>
              <a:t>REBIDEXPLANATION field </a:t>
            </a:r>
          </a:p>
        </p:txBody>
      </p:sp>
      <p:sp>
        <p:nvSpPr>
          <p:cNvPr id="3" name="Content Placeholder 2">
            <a:extLst>
              <a:ext uri="{FF2B5EF4-FFF2-40B4-BE49-F238E27FC236}">
                <a16:creationId xmlns:a16="http://schemas.microsoft.com/office/drawing/2014/main" id="{EA6F2120-DF96-457D-BAD1-081C76D346C4}"/>
              </a:ext>
            </a:extLst>
          </p:cNvPr>
          <p:cNvSpPr>
            <a:spLocks noGrp="1"/>
          </p:cNvSpPr>
          <p:nvPr>
            <p:ph idx="1"/>
          </p:nvPr>
        </p:nvSpPr>
        <p:spPr>
          <a:xfrm>
            <a:off x="206546" y="2012414"/>
            <a:ext cx="10255425" cy="5170706"/>
          </a:xfrm>
        </p:spPr>
        <p:txBody>
          <a:bodyPr/>
          <a:lstStyle/>
          <a:p>
            <a:r>
              <a:rPr lang="en-AU" dirty="0"/>
              <a:t>Based on feedback from dispatch focus group, AEMO understands that industry preference is to maintain the status quo.</a:t>
            </a:r>
          </a:p>
          <a:p>
            <a:r>
              <a:rPr lang="en-AU" dirty="0"/>
              <a:t>After reconsidering, AEMO believes that the REBIDEXPLANATION field currently performs too many functions and the status quo is not appropriate.</a:t>
            </a:r>
          </a:p>
          <a:p>
            <a:r>
              <a:rPr lang="en-AU" dirty="0"/>
              <a:t>AEMO’s preferred approach is option 2 (two compulsory and two optional fields) because: </a:t>
            </a:r>
          </a:p>
          <a:p>
            <a:pPr lvl="1"/>
            <a:r>
              <a:rPr lang="en-AU" dirty="0"/>
              <a:t>there is no significant difference between implementing option 1 and option 2</a:t>
            </a:r>
          </a:p>
          <a:p>
            <a:pPr lvl="1"/>
            <a:r>
              <a:rPr lang="en-AU" dirty="0"/>
              <a:t>option 2 provides more flexibility</a:t>
            </a:r>
          </a:p>
          <a:p>
            <a:pPr lvl="1"/>
            <a:r>
              <a:rPr lang="en-AU" dirty="0"/>
              <a:t>the incremental cost is considered to be small when implemented as part of 5MS</a:t>
            </a:r>
          </a:p>
          <a:p>
            <a:r>
              <a:rPr lang="en-AU" dirty="0">
                <a:solidFill>
                  <a:srgbClr val="0000FF"/>
                </a:solidFill>
              </a:rPr>
              <a:t>Meeting Note: Noted that move to JSON format means that now is the best time to introduce new fields. Participants accepted that they would have to change their systems anyway and this represents minimal extra cost.</a:t>
            </a:r>
          </a:p>
        </p:txBody>
      </p:sp>
    </p:spTree>
    <p:extLst>
      <p:ext uri="{BB962C8B-B14F-4D97-AF65-F5344CB8AC3E}">
        <p14:creationId xmlns:p14="http://schemas.microsoft.com/office/powerpoint/2010/main" val="141100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34F6-D596-4FB5-9493-AA4F51C6A41E}"/>
              </a:ext>
            </a:extLst>
          </p:cNvPr>
          <p:cNvSpPr>
            <a:spLocks noGrp="1"/>
          </p:cNvSpPr>
          <p:nvPr>
            <p:ph type="title"/>
          </p:nvPr>
        </p:nvSpPr>
        <p:spPr/>
        <p:txBody>
          <a:bodyPr/>
          <a:lstStyle/>
          <a:p>
            <a:r>
              <a:rPr lang="en-AU" dirty="0"/>
              <a:t>Bidding web user interface</a:t>
            </a:r>
          </a:p>
        </p:txBody>
      </p:sp>
      <p:sp>
        <p:nvSpPr>
          <p:cNvPr id="3" name="Text Placeholder 2">
            <a:extLst>
              <a:ext uri="{FF2B5EF4-FFF2-40B4-BE49-F238E27FC236}">
                <a16:creationId xmlns:a16="http://schemas.microsoft.com/office/drawing/2014/main" id="{406B162E-4636-46D9-A0BE-DB6775F4F0E3}"/>
              </a:ext>
            </a:extLst>
          </p:cNvPr>
          <p:cNvSpPr>
            <a:spLocks noGrp="1"/>
          </p:cNvSpPr>
          <p:nvPr>
            <p:ph type="body" idx="1"/>
          </p:nvPr>
        </p:nvSpPr>
        <p:spPr/>
        <p:txBody>
          <a:bodyPr/>
          <a:lstStyle/>
          <a:p>
            <a:r>
              <a:rPr lang="en-AU" dirty="0"/>
              <a:t>Pierre Fromager</a:t>
            </a:r>
          </a:p>
        </p:txBody>
      </p:sp>
    </p:spTree>
    <p:extLst>
      <p:ext uri="{BB962C8B-B14F-4D97-AF65-F5344CB8AC3E}">
        <p14:creationId xmlns:p14="http://schemas.microsoft.com/office/powerpoint/2010/main" val="122340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0" y="420543"/>
            <a:ext cx="8485691" cy="1042731"/>
          </a:xfrm>
        </p:spPr>
        <p:txBody>
          <a:bodyPr>
            <a:normAutofit/>
          </a:bodyPr>
          <a:lstStyle/>
          <a:p>
            <a:r>
              <a:rPr lang="en-AU" dirty="0"/>
              <a:t>Topic Objectives</a:t>
            </a:r>
          </a:p>
        </p:txBody>
      </p:sp>
      <p:sp>
        <p:nvSpPr>
          <p:cNvPr id="3" name="Content Placeholder 2">
            <a:extLst>
              <a:ext uri="{FF2B5EF4-FFF2-40B4-BE49-F238E27FC236}">
                <a16:creationId xmlns:a16="http://schemas.microsoft.com/office/drawing/2014/main" id="{52FF569B-5AAC-4063-B15E-0A9ED852D86A}"/>
              </a:ext>
            </a:extLst>
          </p:cNvPr>
          <p:cNvSpPr>
            <a:spLocks noGrp="1"/>
          </p:cNvSpPr>
          <p:nvPr>
            <p:ph idx="1"/>
          </p:nvPr>
        </p:nvSpPr>
        <p:spPr/>
        <p:txBody>
          <a:bodyPr/>
          <a:lstStyle/>
          <a:p>
            <a:r>
              <a:rPr lang="en-AU" dirty="0"/>
              <a:t>Discuss the bidding web user interface proposed functions</a:t>
            </a:r>
          </a:p>
          <a:p>
            <a:r>
              <a:rPr lang="en-AU" dirty="0"/>
              <a:t>Discuss possible improvements and the value of these</a:t>
            </a:r>
          </a:p>
          <a:p>
            <a:endParaRPr lang="en-AU" dirty="0"/>
          </a:p>
          <a:p>
            <a:pPr marL="0" indent="0">
              <a:buNone/>
            </a:pPr>
            <a:r>
              <a:rPr lang="en-AU" i="1" dirty="0"/>
              <a:t>The presented bidding web user interface detail is for discussion and likely to change based on AEMO system design</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13</a:t>
            </a:fld>
            <a:endParaRPr lang="en-AU"/>
          </a:p>
        </p:txBody>
      </p:sp>
    </p:spTree>
    <p:extLst>
      <p:ext uri="{BB962C8B-B14F-4D97-AF65-F5344CB8AC3E}">
        <p14:creationId xmlns:p14="http://schemas.microsoft.com/office/powerpoint/2010/main" val="75430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206546" y="150494"/>
            <a:ext cx="9860997" cy="1310695"/>
          </a:xfrm>
        </p:spPr>
        <p:txBody>
          <a:bodyPr/>
          <a:lstStyle/>
          <a:p>
            <a:r>
              <a:rPr lang="en-AU" dirty="0"/>
              <a:t>Bidding Interfaces</a:t>
            </a:r>
          </a:p>
        </p:txBody>
      </p:sp>
      <p:graphicFrame>
        <p:nvGraphicFramePr>
          <p:cNvPr id="3" name="Content Placeholder 2">
            <a:extLst>
              <a:ext uri="{FF2B5EF4-FFF2-40B4-BE49-F238E27FC236}">
                <a16:creationId xmlns:a16="http://schemas.microsoft.com/office/drawing/2014/main" id="{EDE8339A-B6D0-4BD6-89F4-1CB607B44636}"/>
              </a:ext>
            </a:extLst>
          </p:cNvPr>
          <p:cNvGraphicFramePr>
            <a:graphicFrameLocks noGrp="1"/>
          </p:cNvGraphicFramePr>
          <p:nvPr>
            <p:ph idx="1"/>
            <p:extLst>
              <p:ext uri="{D42A27DB-BD31-4B8C-83A1-F6EECF244321}">
                <p14:modId xmlns:p14="http://schemas.microsoft.com/office/powerpoint/2010/main" val="2495090989"/>
              </p:ext>
            </p:extLst>
          </p:nvPr>
        </p:nvGraphicFramePr>
        <p:xfrm>
          <a:off x="206546" y="1827213"/>
          <a:ext cx="10255250" cy="4105910"/>
        </p:xfrm>
        <a:graphic>
          <a:graphicData uri="http://schemas.openxmlformats.org/drawingml/2006/table">
            <a:tbl>
              <a:tblPr firstRow="1" bandRow="1">
                <a:tableStyleId>{5C22544A-7EE6-4342-B048-85BDC9FD1C3A}</a:tableStyleId>
              </a:tblPr>
              <a:tblGrid>
                <a:gridCol w="2184229">
                  <a:extLst>
                    <a:ext uri="{9D8B030D-6E8A-4147-A177-3AD203B41FA5}">
                      <a16:colId xmlns:a16="http://schemas.microsoft.com/office/drawing/2014/main" val="2003915307"/>
                    </a:ext>
                  </a:extLst>
                </a:gridCol>
                <a:gridCol w="8071021">
                  <a:extLst>
                    <a:ext uri="{9D8B030D-6E8A-4147-A177-3AD203B41FA5}">
                      <a16:colId xmlns:a16="http://schemas.microsoft.com/office/drawing/2014/main" val="635600188"/>
                    </a:ext>
                  </a:extLst>
                </a:gridCol>
              </a:tblGrid>
              <a:tr h="370840">
                <a:tc>
                  <a:txBody>
                    <a:bodyPr/>
                    <a:lstStyle/>
                    <a:p>
                      <a:r>
                        <a:rPr lang="en-AU" dirty="0"/>
                        <a:t>Interface</a:t>
                      </a:r>
                    </a:p>
                  </a:txBody>
                  <a:tcPr/>
                </a:tc>
                <a:tc>
                  <a:txBody>
                    <a:bodyPr/>
                    <a:lstStyle/>
                    <a:p>
                      <a:r>
                        <a:rPr lang="en-AU" dirty="0"/>
                        <a:t>Participant Expected Use</a:t>
                      </a:r>
                    </a:p>
                  </a:txBody>
                  <a:tcPr/>
                </a:tc>
                <a:extLst>
                  <a:ext uri="{0D108BD9-81ED-4DB2-BD59-A6C34878D82A}">
                    <a16:rowId xmlns:a16="http://schemas.microsoft.com/office/drawing/2014/main" val="2627631711"/>
                  </a:ext>
                </a:extLst>
              </a:tr>
              <a:tr h="370840">
                <a:tc>
                  <a:txBody>
                    <a:bodyPr/>
                    <a:lstStyle/>
                    <a:p>
                      <a:r>
                        <a:rPr lang="en-AU" dirty="0"/>
                        <a:t>FTP - Bids in JSON format</a:t>
                      </a:r>
                    </a:p>
                  </a:txBody>
                  <a:tcPr/>
                </a:tc>
                <a:tc rowSpan="2">
                  <a:txBody>
                    <a:bodyPr/>
                    <a:lstStyle/>
                    <a:p>
                      <a:pPr marL="285750" indent="-285750">
                        <a:buFontTx/>
                        <a:buChar char="-"/>
                      </a:pPr>
                      <a:r>
                        <a:rPr lang="en-AU" dirty="0"/>
                        <a:t>Designed to be used by participants, or vendors integrating their own systems for medium to high frequency bidding</a:t>
                      </a:r>
                    </a:p>
                    <a:p>
                      <a:pPr marL="285750" marR="0" lvl="0" indent="-285750" algn="l" defTabSz="801929" rtl="0" eaLnBrk="1" fontAlgn="auto" latinLnBrk="0" hangingPunct="1">
                        <a:lnSpc>
                          <a:spcPct val="100000"/>
                        </a:lnSpc>
                        <a:spcBef>
                          <a:spcPts val="0"/>
                        </a:spcBef>
                        <a:spcAft>
                          <a:spcPts val="0"/>
                        </a:spcAft>
                        <a:buClrTx/>
                        <a:buSzTx/>
                        <a:buFontTx/>
                        <a:buChar char="-"/>
                        <a:tabLst/>
                        <a:defRPr/>
                      </a:pPr>
                      <a:r>
                        <a:rPr lang="en-AU" dirty="0"/>
                        <a:t>Supports multiple DUIDs in a submission</a:t>
                      </a:r>
                    </a:p>
                    <a:p>
                      <a:pPr marL="285750" indent="-285750">
                        <a:buFontTx/>
                        <a:buChar char="-"/>
                      </a:pPr>
                      <a:r>
                        <a:rPr lang="en-AU" dirty="0"/>
                        <a:t>API and FTP can be used as a primary/secondary delivery mechanism</a:t>
                      </a:r>
                    </a:p>
                  </a:txBody>
                  <a:tcPr/>
                </a:tc>
                <a:extLst>
                  <a:ext uri="{0D108BD9-81ED-4DB2-BD59-A6C34878D82A}">
                    <a16:rowId xmlns:a16="http://schemas.microsoft.com/office/drawing/2014/main" val="2312187082"/>
                  </a:ext>
                </a:extLst>
              </a:tr>
              <a:tr h="370840">
                <a:tc>
                  <a:txBody>
                    <a:bodyPr/>
                    <a:lstStyle/>
                    <a:p>
                      <a:r>
                        <a:rPr lang="en-AU" dirty="0"/>
                        <a:t>API – Bids in JSON format</a:t>
                      </a:r>
                    </a:p>
                  </a:txBody>
                  <a:tcPr/>
                </a:tc>
                <a:tc vMerge="1">
                  <a:txBody>
                    <a:bodyPr/>
                    <a:lstStyle/>
                    <a:p>
                      <a:pPr marL="285750" marR="0" lvl="0" indent="-285750" algn="l" defTabSz="801929" rtl="0" eaLnBrk="1" fontAlgn="auto" latinLnBrk="0" hangingPunct="1">
                        <a:lnSpc>
                          <a:spcPct val="100000"/>
                        </a:lnSpc>
                        <a:spcBef>
                          <a:spcPts val="0"/>
                        </a:spcBef>
                        <a:spcAft>
                          <a:spcPts val="0"/>
                        </a:spcAft>
                        <a:buClrTx/>
                        <a:buSzTx/>
                        <a:buFontTx/>
                        <a:buChar char="-"/>
                        <a:tabLst/>
                        <a:defRPr/>
                      </a:pPr>
                      <a:endParaRPr lang="en-AU" dirty="0"/>
                    </a:p>
                  </a:txBody>
                  <a:tcPr/>
                </a:tc>
                <a:extLst>
                  <a:ext uri="{0D108BD9-81ED-4DB2-BD59-A6C34878D82A}">
                    <a16:rowId xmlns:a16="http://schemas.microsoft.com/office/drawing/2014/main" val="3022702192"/>
                  </a:ext>
                </a:extLst>
              </a:tr>
              <a:tr h="370840">
                <a:tc>
                  <a:txBody>
                    <a:bodyPr/>
                    <a:lstStyle/>
                    <a:p>
                      <a:r>
                        <a:rPr lang="en-AU" dirty="0"/>
                        <a:t>Web UI submission</a:t>
                      </a:r>
                    </a:p>
                  </a:txBody>
                  <a:tcPr/>
                </a:tc>
                <a:tc>
                  <a:txBody>
                    <a:bodyPr/>
                    <a:lstStyle/>
                    <a:p>
                      <a:pPr marL="285750" indent="-285750">
                        <a:buFontTx/>
                        <a:buChar char="-"/>
                      </a:pPr>
                      <a:r>
                        <a:rPr lang="en-AU" dirty="0"/>
                        <a:t>Bidding Web user interface</a:t>
                      </a:r>
                    </a:p>
                    <a:p>
                      <a:pPr marL="285750" indent="-285750">
                        <a:buFontTx/>
                        <a:buChar char="-"/>
                      </a:pPr>
                      <a:r>
                        <a:rPr lang="en-AU" dirty="0"/>
                        <a:t>Designed to be used by participants with low-frequency bidding</a:t>
                      </a:r>
                    </a:p>
                    <a:p>
                      <a:pPr marL="285750" indent="-285750">
                        <a:buFontTx/>
                        <a:buChar char="-"/>
                      </a:pPr>
                      <a:r>
                        <a:rPr lang="en-AU" dirty="0"/>
                        <a:t>Supports bidding for a single DUID</a:t>
                      </a:r>
                    </a:p>
                    <a:p>
                      <a:pPr marL="285750" indent="-285750">
                        <a:buFontTx/>
                        <a:buChar char="-"/>
                      </a:pPr>
                      <a:r>
                        <a:rPr lang="en-AU" dirty="0"/>
                        <a:t>Allows downloading effective bids to a file (that meets the upload format below)</a:t>
                      </a:r>
                    </a:p>
                  </a:txBody>
                  <a:tcPr/>
                </a:tc>
                <a:extLst>
                  <a:ext uri="{0D108BD9-81ED-4DB2-BD59-A6C34878D82A}">
                    <a16:rowId xmlns:a16="http://schemas.microsoft.com/office/drawing/2014/main" val="1051800906"/>
                  </a:ext>
                </a:extLst>
              </a:tr>
              <a:tr h="370840">
                <a:tc>
                  <a:txBody>
                    <a:bodyPr/>
                    <a:lstStyle/>
                    <a:p>
                      <a:r>
                        <a:rPr lang="en-AU" dirty="0"/>
                        <a:t>Web file submission – JSON</a:t>
                      </a:r>
                    </a:p>
                  </a:txBody>
                  <a:tcPr/>
                </a:tc>
                <a:tc>
                  <a:txBody>
                    <a:bodyPr/>
                    <a:lstStyle/>
                    <a:p>
                      <a:pPr marL="285750" marR="0" lvl="0" indent="-285750" algn="l" defTabSz="801929" rtl="0" eaLnBrk="1" fontAlgn="auto" latinLnBrk="0" hangingPunct="1">
                        <a:lnSpc>
                          <a:spcPct val="100000"/>
                        </a:lnSpc>
                        <a:spcBef>
                          <a:spcPts val="0"/>
                        </a:spcBef>
                        <a:spcAft>
                          <a:spcPts val="0"/>
                        </a:spcAft>
                        <a:buClrTx/>
                        <a:buSzTx/>
                        <a:buFontTx/>
                        <a:buChar char="-"/>
                        <a:tabLst/>
                        <a:defRPr/>
                      </a:pPr>
                      <a:r>
                        <a:rPr lang="en-AU" dirty="0"/>
                        <a:t>File upload via web screen</a:t>
                      </a:r>
                    </a:p>
                    <a:p>
                      <a:pPr marL="285750" indent="-285750">
                        <a:buFontTx/>
                        <a:buChar char="-"/>
                      </a:pPr>
                      <a:r>
                        <a:rPr lang="en-AU" dirty="0"/>
                        <a:t>Designed to be used by smaller participants for low-frequency bidding</a:t>
                      </a:r>
                    </a:p>
                    <a:p>
                      <a:pPr marL="285750" marR="0" lvl="0" indent="-285750" algn="l" defTabSz="801929" rtl="0" eaLnBrk="1" fontAlgn="auto" latinLnBrk="0" hangingPunct="1">
                        <a:lnSpc>
                          <a:spcPct val="100000"/>
                        </a:lnSpc>
                        <a:spcBef>
                          <a:spcPts val="0"/>
                        </a:spcBef>
                        <a:spcAft>
                          <a:spcPts val="0"/>
                        </a:spcAft>
                        <a:buClrTx/>
                        <a:buSzTx/>
                        <a:buFontTx/>
                        <a:buChar char="-"/>
                        <a:tabLst/>
                        <a:defRPr/>
                      </a:pPr>
                      <a:r>
                        <a:rPr lang="en-AU" dirty="0"/>
                        <a:t>Not a credible backup for medium/high frequency bidding</a:t>
                      </a:r>
                    </a:p>
                    <a:p>
                      <a:pPr marL="285750" indent="-285750">
                        <a:buFontTx/>
                        <a:buChar char="-"/>
                      </a:pPr>
                      <a:r>
                        <a:rPr lang="en-AU" dirty="0"/>
                        <a:t>Supports multiple DUIDs in an upload</a:t>
                      </a:r>
                    </a:p>
                    <a:p>
                      <a:pPr marL="285750" indent="-285750">
                        <a:buFontTx/>
                        <a:buChar char="-"/>
                      </a:pPr>
                      <a:endParaRPr lang="en-AU" dirty="0"/>
                    </a:p>
                    <a:p>
                      <a:pPr marL="285750" indent="-285750">
                        <a:buFontTx/>
                        <a:buChar char="-"/>
                      </a:pPr>
                      <a:r>
                        <a:rPr lang="en-AU" dirty="0"/>
                        <a:t>Should CSV be supported – allowing for tools like MS Excel to be used?</a:t>
                      </a:r>
                    </a:p>
                  </a:txBody>
                  <a:tcPr/>
                </a:tc>
                <a:extLst>
                  <a:ext uri="{0D108BD9-81ED-4DB2-BD59-A6C34878D82A}">
                    <a16:rowId xmlns:a16="http://schemas.microsoft.com/office/drawing/2014/main" val="3533159230"/>
                  </a:ext>
                </a:extLst>
              </a:tr>
            </a:tbl>
          </a:graphicData>
        </a:graphic>
      </p:graphicFrame>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14</a:t>
            </a:fld>
            <a:endParaRPr lang="en-AU" dirty="0"/>
          </a:p>
        </p:txBody>
      </p:sp>
    </p:spTree>
    <p:extLst>
      <p:ext uri="{BB962C8B-B14F-4D97-AF65-F5344CB8AC3E}">
        <p14:creationId xmlns:p14="http://schemas.microsoft.com/office/powerpoint/2010/main" val="115617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206546" y="150494"/>
            <a:ext cx="9860997" cy="1310695"/>
          </a:xfrm>
        </p:spPr>
        <p:txBody>
          <a:bodyPr/>
          <a:lstStyle/>
          <a:p>
            <a:r>
              <a:rPr lang="en-AU" dirty="0"/>
              <a:t>Bidding Interfaces </a:t>
            </a:r>
            <a:r>
              <a:rPr lang="en-AU" dirty="0">
                <a:solidFill>
                  <a:srgbClr val="0000FF"/>
                </a:solidFill>
                <a:highlight>
                  <a:srgbClr val="C0C0C0"/>
                </a:highlight>
              </a:rPr>
              <a:t>– Meeting notes</a:t>
            </a:r>
          </a:p>
        </p:txBody>
      </p:sp>
      <p:graphicFrame>
        <p:nvGraphicFramePr>
          <p:cNvPr id="3" name="Content Placeholder 2">
            <a:extLst>
              <a:ext uri="{FF2B5EF4-FFF2-40B4-BE49-F238E27FC236}">
                <a16:creationId xmlns:a16="http://schemas.microsoft.com/office/drawing/2014/main" id="{EDE8339A-B6D0-4BD6-89F4-1CB607B44636}"/>
              </a:ext>
            </a:extLst>
          </p:cNvPr>
          <p:cNvGraphicFramePr>
            <a:graphicFrameLocks noGrp="1"/>
          </p:cNvGraphicFramePr>
          <p:nvPr>
            <p:ph idx="1"/>
            <p:extLst>
              <p:ext uri="{D42A27DB-BD31-4B8C-83A1-F6EECF244321}">
                <p14:modId xmlns:p14="http://schemas.microsoft.com/office/powerpoint/2010/main" val="807263448"/>
              </p:ext>
            </p:extLst>
          </p:nvPr>
        </p:nvGraphicFramePr>
        <p:xfrm>
          <a:off x="206546" y="1827213"/>
          <a:ext cx="10255250" cy="4255135"/>
        </p:xfrm>
        <a:graphic>
          <a:graphicData uri="http://schemas.openxmlformats.org/drawingml/2006/table">
            <a:tbl>
              <a:tblPr firstRow="1" bandRow="1">
                <a:tableStyleId>{5C22544A-7EE6-4342-B048-85BDC9FD1C3A}</a:tableStyleId>
              </a:tblPr>
              <a:tblGrid>
                <a:gridCol w="2184229">
                  <a:extLst>
                    <a:ext uri="{9D8B030D-6E8A-4147-A177-3AD203B41FA5}">
                      <a16:colId xmlns:a16="http://schemas.microsoft.com/office/drawing/2014/main" val="2003915307"/>
                    </a:ext>
                  </a:extLst>
                </a:gridCol>
                <a:gridCol w="8071021">
                  <a:extLst>
                    <a:ext uri="{9D8B030D-6E8A-4147-A177-3AD203B41FA5}">
                      <a16:colId xmlns:a16="http://schemas.microsoft.com/office/drawing/2014/main" val="635600188"/>
                    </a:ext>
                  </a:extLst>
                </a:gridCol>
              </a:tblGrid>
              <a:tr h="370840">
                <a:tc>
                  <a:txBody>
                    <a:bodyPr/>
                    <a:lstStyle/>
                    <a:p>
                      <a:r>
                        <a:rPr lang="en-AU" dirty="0"/>
                        <a:t>Interface</a:t>
                      </a:r>
                    </a:p>
                  </a:txBody>
                  <a:tcPr/>
                </a:tc>
                <a:tc>
                  <a:txBody>
                    <a:bodyPr/>
                    <a:lstStyle/>
                    <a:p>
                      <a:r>
                        <a:rPr lang="en-AU" dirty="0"/>
                        <a:t>Participant Response</a:t>
                      </a:r>
                    </a:p>
                  </a:txBody>
                  <a:tcPr/>
                </a:tc>
                <a:extLst>
                  <a:ext uri="{0D108BD9-81ED-4DB2-BD59-A6C34878D82A}">
                    <a16:rowId xmlns:a16="http://schemas.microsoft.com/office/drawing/2014/main" val="2627631711"/>
                  </a:ext>
                </a:extLst>
              </a:tr>
              <a:tr h="370840">
                <a:tc>
                  <a:txBody>
                    <a:bodyPr/>
                    <a:lstStyle/>
                    <a:p>
                      <a:r>
                        <a:rPr lang="en-AU" dirty="0"/>
                        <a:t>FTP - Bids in JSON format</a:t>
                      </a:r>
                    </a:p>
                  </a:txBody>
                  <a:tcPr/>
                </a:tc>
                <a:tc rowSpan="2">
                  <a:txBody>
                    <a:bodyPr/>
                    <a:lstStyle/>
                    <a:p>
                      <a:pPr marL="285750" indent="-285750">
                        <a:buFontTx/>
                        <a:buChar char="-"/>
                      </a:pPr>
                      <a:r>
                        <a:rPr lang="en-AU" dirty="0">
                          <a:solidFill>
                            <a:srgbClr val="0000FF"/>
                          </a:solidFill>
                        </a:rPr>
                        <a:t>Why are AEMO continuing to support FTP? Primary interface will be API, with backup through Web UI.</a:t>
                      </a:r>
                    </a:p>
                    <a:p>
                      <a:pPr marL="686714" marR="0" lvl="1" indent="-285750" algn="l" defTabSz="801929" rtl="0" eaLnBrk="1" fontAlgn="auto" latinLnBrk="0" hangingPunct="1">
                        <a:lnSpc>
                          <a:spcPct val="100000"/>
                        </a:lnSpc>
                        <a:spcBef>
                          <a:spcPts val="0"/>
                        </a:spcBef>
                        <a:spcAft>
                          <a:spcPts val="0"/>
                        </a:spcAft>
                        <a:buClrTx/>
                        <a:buSzTx/>
                        <a:buFontTx/>
                        <a:buChar char="-"/>
                        <a:tabLst/>
                        <a:defRPr/>
                      </a:pPr>
                      <a:r>
                        <a:rPr lang="en-AU" dirty="0">
                          <a:solidFill>
                            <a:srgbClr val="0000FF"/>
                          </a:solidFill>
                        </a:rPr>
                        <a:t>AEMO noted that FTP is kept to allow a transition period to the new API technology</a:t>
                      </a:r>
                    </a:p>
                    <a:p>
                      <a:pPr marL="686714" lvl="1" indent="-285750">
                        <a:buFontTx/>
                        <a:buChar char="-"/>
                      </a:pPr>
                      <a:r>
                        <a:rPr lang="en-AU" dirty="0">
                          <a:solidFill>
                            <a:srgbClr val="0000FF"/>
                          </a:solidFill>
                        </a:rPr>
                        <a:t>AEMO pointed out that other functions (MT PASA, reporting) still use FTP.</a:t>
                      </a:r>
                    </a:p>
                    <a:p>
                      <a:pPr marL="285750" lvl="0" indent="-285750">
                        <a:buFontTx/>
                        <a:buChar char="-"/>
                      </a:pPr>
                      <a:r>
                        <a:rPr lang="en-AU" dirty="0">
                          <a:solidFill>
                            <a:srgbClr val="0000FF"/>
                          </a:solidFill>
                        </a:rPr>
                        <a:t>No objection to JSON format.</a:t>
                      </a:r>
                    </a:p>
                  </a:txBody>
                  <a:tcPr/>
                </a:tc>
                <a:extLst>
                  <a:ext uri="{0D108BD9-81ED-4DB2-BD59-A6C34878D82A}">
                    <a16:rowId xmlns:a16="http://schemas.microsoft.com/office/drawing/2014/main" val="2312187082"/>
                  </a:ext>
                </a:extLst>
              </a:tr>
              <a:tr h="370840">
                <a:tc>
                  <a:txBody>
                    <a:bodyPr/>
                    <a:lstStyle/>
                    <a:p>
                      <a:r>
                        <a:rPr lang="en-AU" dirty="0"/>
                        <a:t>API – Bids in JSON format</a:t>
                      </a:r>
                    </a:p>
                  </a:txBody>
                  <a:tcPr/>
                </a:tc>
                <a:tc vMerge="1">
                  <a:txBody>
                    <a:bodyPr/>
                    <a:lstStyle/>
                    <a:p>
                      <a:pPr marL="285750" marR="0" lvl="0" indent="-285750" algn="l" defTabSz="801929" rtl="0" eaLnBrk="1" fontAlgn="auto" latinLnBrk="0" hangingPunct="1">
                        <a:lnSpc>
                          <a:spcPct val="100000"/>
                        </a:lnSpc>
                        <a:spcBef>
                          <a:spcPts val="0"/>
                        </a:spcBef>
                        <a:spcAft>
                          <a:spcPts val="0"/>
                        </a:spcAft>
                        <a:buClrTx/>
                        <a:buSzTx/>
                        <a:buFontTx/>
                        <a:buChar char="-"/>
                        <a:tabLst/>
                        <a:defRPr/>
                      </a:pPr>
                      <a:endParaRPr lang="en-AU" dirty="0"/>
                    </a:p>
                  </a:txBody>
                  <a:tcPr/>
                </a:tc>
                <a:extLst>
                  <a:ext uri="{0D108BD9-81ED-4DB2-BD59-A6C34878D82A}">
                    <a16:rowId xmlns:a16="http://schemas.microsoft.com/office/drawing/2014/main" val="3022702192"/>
                  </a:ext>
                </a:extLst>
              </a:tr>
              <a:tr h="370840">
                <a:tc>
                  <a:txBody>
                    <a:bodyPr/>
                    <a:lstStyle/>
                    <a:p>
                      <a:r>
                        <a:rPr lang="en-AU" dirty="0"/>
                        <a:t>Web UI submission</a:t>
                      </a:r>
                    </a:p>
                  </a:txBody>
                  <a:tcPr/>
                </a:tc>
                <a:tc>
                  <a:txBody>
                    <a:bodyPr/>
                    <a:lstStyle/>
                    <a:p>
                      <a:pPr marL="285750" indent="-285750">
                        <a:buFontTx/>
                        <a:buChar char="-"/>
                      </a:pPr>
                      <a:r>
                        <a:rPr lang="en-AU" dirty="0">
                          <a:solidFill>
                            <a:srgbClr val="0000FF"/>
                          </a:solidFill>
                        </a:rPr>
                        <a:t>Current interface is much better than it used to be but needs improvement, especially in the light of 5MS.</a:t>
                      </a:r>
                    </a:p>
                    <a:p>
                      <a:pPr marL="285750" indent="-285750">
                        <a:buFontTx/>
                        <a:buChar char="-"/>
                      </a:pPr>
                      <a:r>
                        <a:rPr lang="en-AU" dirty="0">
                          <a:solidFill>
                            <a:srgbClr val="0000FF"/>
                          </a:solidFill>
                        </a:rPr>
                        <a:t>Participants use Web UI for BCP, or for setting up new units.</a:t>
                      </a:r>
                      <a:endParaRPr lang="en-AU" sz="1400" dirty="0">
                        <a:solidFill>
                          <a:srgbClr val="FF0000"/>
                        </a:solidFill>
                      </a:endParaRPr>
                    </a:p>
                    <a:p>
                      <a:pPr marL="285750" indent="-285750">
                        <a:buFontTx/>
                        <a:buChar char="-"/>
                      </a:pPr>
                      <a:r>
                        <a:rPr lang="en-AU" dirty="0">
                          <a:solidFill>
                            <a:srgbClr val="0000FF"/>
                          </a:solidFill>
                        </a:rPr>
                        <a:t>Strong support for multi-participant and multi-offer submissions through the UI.</a:t>
                      </a:r>
                    </a:p>
                    <a:p>
                      <a:pPr marL="285750" indent="-285750">
                        <a:buFontTx/>
                        <a:buChar char="-"/>
                      </a:pPr>
                      <a:r>
                        <a:rPr lang="en-AU" dirty="0">
                          <a:solidFill>
                            <a:srgbClr val="0000FF"/>
                          </a:solidFill>
                        </a:rPr>
                        <a:t>Strong support for exchange between Web UI and CSV (but not for direct submission of CSV).</a:t>
                      </a:r>
                    </a:p>
                    <a:p>
                      <a:pPr marL="285750" indent="-285750">
                        <a:buFontTx/>
                        <a:buChar char="-"/>
                      </a:pPr>
                      <a:r>
                        <a:rPr lang="en-AU" dirty="0">
                          <a:solidFill>
                            <a:srgbClr val="0000FF"/>
                          </a:solidFill>
                        </a:rPr>
                        <a:t>Page loading can be slow – consider in design and include in performance testing.</a:t>
                      </a:r>
                    </a:p>
                  </a:txBody>
                  <a:tcPr/>
                </a:tc>
                <a:extLst>
                  <a:ext uri="{0D108BD9-81ED-4DB2-BD59-A6C34878D82A}">
                    <a16:rowId xmlns:a16="http://schemas.microsoft.com/office/drawing/2014/main" val="1051800906"/>
                  </a:ext>
                </a:extLst>
              </a:tr>
              <a:tr h="370840">
                <a:tc>
                  <a:txBody>
                    <a:bodyPr/>
                    <a:lstStyle/>
                    <a:p>
                      <a:r>
                        <a:rPr lang="en-AU" dirty="0"/>
                        <a:t>Web file submission – JSON</a:t>
                      </a:r>
                    </a:p>
                  </a:txBody>
                  <a:tcPr/>
                </a:tc>
                <a:tc>
                  <a:txBody>
                    <a:bodyPr/>
                    <a:lstStyle/>
                    <a:p>
                      <a:pPr marL="285750" marR="0" lvl="0" indent="-285750" algn="l" defTabSz="801929" rtl="0" eaLnBrk="1" fontAlgn="auto" latinLnBrk="0" hangingPunct="1">
                        <a:lnSpc>
                          <a:spcPct val="100000"/>
                        </a:lnSpc>
                        <a:spcBef>
                          <a:spcPts val="0"/>
                        </a:spcBef>
                        <a:spcAft>
                          <a:spcPts val="0"/>
                        </a:spcAft>
                        <a:buClrTx/>
                        <a:buSzTx/>
                        <a:buFontTx/>
                        <a:buChar char="-"/>
                        <a:tabLst/>
                        <a:defRPr/>
                      </a:pPr>
                      <a:r>
                        <a:rPr lang="en-AU" dirty="0">
                          <a:solidFill>
                            <a:srgbClr val="0000FF"/>
                          </a:solidFill>
                        </a:rPr>
                        <a:t>Strong support for this</a:t>
                      </a:r>
                    </a:p>
                    <a:p>
                      <a:pPr marL="285750" marR="0" lvl="0" indent="-285750" algn="l" defTabSz="801929" rtl="0" eaLnBrk="1" fontAlgn="auto" latinLnBrk="0" hangingPunct="1">
                        <a:lnSpc>
                          <a:spcPct val="100000"/>
                        </a:lnSpc>
                        <a:spcBef>
                          <a:spcPts val="0"/>
                        </a:spcBef>
                        <a:spcAft>
                          <a:spcPts val="0"/>
                        </a:spcAft>
                        <a:buClrTx/>
                        <a:buSzTx/>
                        <a:buFontTx/>
                        <a:buChar char="-"/>
                        <a:tabLst/>
                        <a:defRPr/>
                      </a:pPr>
                      <a:r>
                        <a:rPr lang="en-AU" dirty="0">
                          <a:solidFill>
                            <a:srgbClr val="0000FF"/>
                          </a:solidFill>
                        </a:rPr>
                        <a:t>Requested submission identification – version number and/or ‘comment’ for reference.</a:t>
                      </a:r>
                    </a:p>
                    <a:p>
                      <a:pPr marL="285750" marR="0" lvl="0" indent="-285750" algn="l" defTabSz="801929" rtl="0" eaLnBrk="1" fontAlgn="auto" latinLnBrk="0" hangingPunct="1">
                        <a:lnSpc>
                          <a:spcPct val="100000"/>
                        </a:lnSpc>
                        <a:spcBef>
                          <a:spcPts val="0"/>
                        </a:spcBef>
                        <a:spcAft>
                          <a:spcPts val="0"/>
                        </a:spcAft>
                        <a:buClrTx/>
                        <a:buSzTx/>
                        <a:buFontTx/>
                        <a:buChar char="-"/>
                        <a:tabLst/>
                        <a:defRPr/>
                      </a:pPr>
                      <a:r>
                        <a:rPr lang="en-AU" dirty="0">
                          <a:solidFill>
                            <a:srgbClr val="0000FF"/>
                          </a:solidFill>
                        </a:rPr>
                        <a:t>No support for CSV.</a:t>
                      </a:r>
                      <a:endParaRPr lang="en-AU" dirty="0"/>
                    </a:p>
                  </a:txBody>
                  <a:tcPr/>
                </a:tc>
                <a:extLst>
                  <a:ext uri="{0D108BD9-81ED-4DB2-BD59-A6C34878D82A}">
                    <a16:rowId xmlns:a16="http://schemas.microsoft.com/office/drawing/2014/main" val="3533159230"/>
                  </a:ext>
                </a:extLst>
              </a:tr>
            </a:tbl>
          </a:graphicData>
        </a:graphic>
      </p:graphicFrame>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15</a:t>
            </a:fld>
            <a:endParaRPr lang="en-AU" dirty="0"/>
          </a:p>
        </p:txBody>
      </p:sp>
    </p:spTree>
    <p:extLst>
      <p:ext uri="{BB962C8B-B14F-4D97-AF65-F5344CB8AC3E}">
        <p14:creationId xmlns:p14="http://schemas.microsoft.com/office/powerpoint/2010/main" val="87215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Existing Offer page</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16</a:t>
            </a:fld>
            <a:endParaRPr lang="en-AU"/>
          </a:p>
        </p:txBody>
      </p:sp>
      <p:pic>
        <p:nvPicPr>
          <p:cNvPr id="9" name="Picture 8">
            <a:extLst>
              <a:ext uri="{FF2B5EF4-FFF2-40B4-BE49-F238E27FC236}">
                <a16:creationId xmlns:a16="http://schemas.microsoft.com/office/drawing/2014/main" id="{DF363513-C1DF-4581-8C95-9F53A6B5A3EB}"/>
              </a:ext>
            </a:extLst>
          </p:cNvPr>
          <p:cNvPicPr>
            <a:picLocks noChangeAspect="1"/>
          </p:cNvPicPr>
          <p:nvPr/>
        </p:nvPicPr>
        <p:blipFill>
          <a:blip r:embed="rId2"/>
          <a:stretch>
            <a:fillRect/>
          </a:stretch>
        </p:blipFill>
        <p:spPr>
          <a:xfrm>
            <a:off x="2652392" y="1931812"/>
            <a:ext cx="6460072" cy="4432270"/>
          </a:xfrm>
          <a:prstGeom prst="rect">
            <a:avLst/>
          </a:prstGeom>
        </p:spPr>
      </p:pic>
    </p:spTree>
    <p:extLst>
      <p:ext uri="{BB962C8B-B14F-4D97-AF65-F5344CB8AC3E}">
        <p14:creationId xmlns:p14="http://schemas.microsoft.com/office/powerpoint/2010/main" val="207705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Existing list of offer history</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17</a:t>
            </a:fld>
            <a:endParaRPr lang="en-AU"/>
          </a:p>
        </p:txBody>
      </p:sp>
      <p:pic>
        <p:nvPicPr>
          <p:cNvPr id="3" name="Picture 2">
            <a:extLst>
              <a:ext uri="{FF2B5EF4-FFF2-40B4-BE49-F238E27FC236}">
                <a16:creationId xmlns:a16="http://schemas.microsoft.com/office/drawing/2014/main" id="{5FAA343B-9D8A-4523-9469-C905A11F4EBA}"/>
              </a:ext>
            </a:extLst>
          </p:cNvPr>
          <p:cNvPicPr>
            <a:picLocks noChangeAspect="1"/>
          </p:cNvPicPr>
          <p:nvPr/>
        </p:nvPicPr>
        <p:blipFill>
          <a:blip r:embed="rId2"/>
          <a:stretch>
            <a:fillRect/>
          </a:stretch>
        </p:blipFill>
        <p:spPr>
          <a:xfrm>
            <a:off x="382441" y="2325134"/>
            <a:ext cx="9926930" cy="2909406"/>
          </a:xfrm>
          <a:prstGeom prst="rect">
            <a:avLst/>
          </a:prstGeom>
        </p:spPr>
      </p:pic>
    </p:spTree>
    <p:extLst>
      <p:ext uri="{BB962C8B-B14F-4D97-AF65-F5344CB8AC3E}">
        <p14:creationId xmlns:p14="http://schemas.microsoft.com/office/powerpoint/2010/main" val="338860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Proposed site map</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18</a:t>
            </a:fld>
            <a:endParaRPr lang="en-AU"/>
          </a:p>
        </p:txBody>
      </p:sp>
      <p:pic>
        <p:nvPicPr>
          <p:cNvPr id="8" name="Picture 7">
            <a:extLst>
              <a:ext uri="{FF2B5EF4-FFF2-40B4-BE49-F238E27FC236}">
                <a16:creationId xmlns:a16="http://schemas.microsoft.com/office/drawing/2014/main" id="{FFC0E737-E5C7-4752-8AD6-549CC993E5BD}"/>
              </a:ext>
            </a:extLst>
          </p:cNvPr>
          <p:cNvPicPr>
            <a:picLocks noChangeAspect="1"/>
          </p:cNvPicPr>
          <p:nvPr/>
        </p:nvPicPr>
        <p:blipFill>
          <a:blip r:embed="rId2"/>
          <a:stretch>
            <a:fillRect/>
          </a:stretch>
        </p:blipFill>
        <p:spPr>
          <a:xfrm>
            <a:off x="2468305" y="2196948"/>
            <a:ext cx="5755202" cy="3165779"/>
          </a:xfrm>
          <a:prstGeom prst="rect">
            <a:avLst/>
          </a:prstGeom>
        </p:spPr>
      </p:pic>
      <p:sp>
        <p:nvSpPr>
          <p:cNvPr id="3" name="TextBox 2">
            <a:extLst>
              <a:ext uri="{FF2B5EF4-FFF2-40B4-BE49-F238E27FC236}">
                <a16:creationId xmlns:a16="http://schemas.microsoft.com/office/drawing/2014/main" id="{874655D8-EB07-4404-AC9C-F85EB1757FE4}"/>
              </a:ext>
            </a:extLst>
          </p:cNvPr>
          <p:cNvSpPr txBox="1"/>
          <p:nvPr/>
        </p:nvSpPr>
        <p:spPr>
          <a:xfrm>
            <a:off x="763571" y="5788058"/>
            <a:ext cx="8983744" cy="646331"/>
          </a:xfrm>
          <a:prstGeom prst="rect">
            <a:avLst/>
          </a:prstGeom>
          <a:noFill/>
        </p:spPr>
        <p:txBody>
          <a:bodyPr wrap="square" rtlCol="0">
            <a:spAutoFit/>
          </a:bodyPr>
          <a:lstStyle/>
          <a:p>
            <a:r>
              <a:rPr lang="en-AU" dirty="0">
                <a:solidFill>
                  <a:srgbClr val="0000FF"/>
                </a:solidFill>
              </a:rPr>
              <a:t>This site map assumed a single offer per submission – it will be reviewed and adjusted for multiple offers per submission.</a:t>
            </a:r>
          </a:p>
        </p:txBody>
      </p:sp>
    </p:spTree>
    <p:extLst>
      <p:ext uri="{BB962C8B-B14F-4D97-AF65-F5344CB8AC3E}">
        <p14:creationId xmlns:p14="http://schemas.microsoft.com/office/powerpoint/2010/main" val="38881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Proposed Search Criteria</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19</a:t>
            </a:fld>
            <a:endParaRPr lang="en-AU"/>
          </a:p>
        </p:txBody>
      </p:sp>
      <p:pic>
        <p:nvPicPr>
          <p:cNvPr id="7" name="Picture 6">
            <a:extLst>
              <a:ext uri="{FF2B5EF4-FFF2-40B4-BE49-F238E27FC236}">
                <a16:creationId xmlns:a16="http://schemas.microsoft.com/office/drawing/2014/main" id="{79552F99-0C02-4EE4-97E2-DC515D311004}"/>
              </a:ext>
            </a:extLst>
          </p:cNvPr>
          <p:cNvPicPr>
            <a:picLocks noChangeAspect="1"/>
          </p:cNvPicPr>
          <p:nvPr/>
        </p:nvPicPr>
        <p:blipFill>
          <a:blip r:embed="rId2"/>
          <a:stretch>
            <a:fillRect/>
          </a:stretch>
        </p:blipFill>
        <p:spPr>
          <a:xfrm>
            <a:off x="1833157" y="1956055"/>
            <a:ext cx="7085253" cy="4830854"/>
          </a:xfrm>
          <a:prstGeom prst="rect">
            <a:avLst/>
          </a:prstGeom>
        </p:spPr>
      </p:pic>
      <p:sp>
        <p:nvSpPr>
          <p:cNvPr id="3" name="Rectangle 2">
            <a:extLst>
              <a:ext uri="{FF2B5EF4-FFF2-40B4-BE49-F238E27FC236}">
                <a16:creationId xmlns:a16="http://schemas.microsoft.com/office/drawing/2014/main" id="{77287470-BAB4-4F0F-B71E-EF13140B89AD}"/>
              </a:ext>
            </a:extLst>
          </p:cNvPr>
          <p:cNvSpPr/>
          <p:nvPr/>
        </p:nvSpPr>
        <p:spPr>
          <a:xfrm>
            <a:off x="1649691" y="5448693"/>
            <a:ext cx="1891972" cy="82955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3F5A1A4B-99BE-4DE0-9660-93C3C27E631C}"/>
              </a:ext>
            </a:extLst>
          </p:cNvPr>
          <p:cNvSpPr txBox="1"/>
          <p:nvPr/>
        </p:nvSpPr>
        <p:spPr>
          <a:xfrm>
            <a:off x="621326" y="5143808"/>
            <a:ext cx="1405437" cy="1200329"/>
          </a:xfrm>
          <a:prstGeom prst="rect">
            <a:avLst/>
          </a:prstGeom>
          <a:noFill/>
        </p:spPr>
        <p:txBody>
          <a:bodyPr wrap="square" rtlCol="0">
            <a:spAutoFit/>
          </a:bodyPr>
          <a:lstStyle/>
          <a:p>
            <a:r>
              <a:rPr lang="en-AU" dirty="0">
                <a:solidFill>
                  <a:srgbClr val="0000FF"/>
                </a:solidFill>
              </a:rPr>
              <a:t>Not required here – BI functions</a:t>
            </a:r>
          </a:p>
        </p:txBody>
      </p:sp>
      <p:sp>
        <p:nvSpPr>
          <p:cNvPr id="10" name="TextBox 9">
            <a:extLst>
              <a:ext uri="{FF2B5EF4-FFF2-40B4-BE49-F238E27FC236}">
                <a16:creationId xmlns:a16="http://schemas.microsoft.com/office/drawing/2014/main" id="{D265CB92-731C-46E3-8C85-3DA46C8F28A9}"/>
              </a:ext>
            </a:extLst>
          </p:cNvPr>
          <p:cNvSpPr txBox="1"/>
          <p:nvPr/>
        </p:nvSpPr>
        <p:spPr>
          <a:xfrm>
            <a:off x="4126164" y="2626160"/>
            <a:ext cx="2281381" cy="923330"/>
          </a:xfrm>
          <a:prstGeom prst="rect">
            <a:avLst/>
          </a:prstGeom>
          <a:noFill/>
        </p:spPr>
        <p:txBody>
          <a:bodyPr wrap="square" rtlCol="0">
            <a:spAutoFit/>
          </a:bodyPr>
          <a:lstStyle/>
          <a:p>
            <a:r>
              <a:rPr lang="en-AU" dirty="0">
                <a:solidFill>
                  <a:srgbClr val="0000FF"/>
                </a:solidFill>
              </a:rPr>
              <a:t>Add search of ‘Reason’ field and of new ‘Comment’ field.</a:t>
            </a:r>
          </a:p>
        </p:txBody>
      </p:sp>
      <p:sp>
        <p:nvSpPr>
          <p:cNvPr id="11" name="TextBox 10">
            <a:extLst>
              <a:ext uri="{FF2B5EF4-FFF2-40B4-BE49-F238E27FC236}">
                <a16:creationId xmlns:a16="http://schemas.microsoft.com/office/drawing/2014/main" id="{2C7FBB7E-CD79-4E01-8CA3-FBD5C958D137}"/>
              </a:ext>
            </a:extLst>
          </p:cNvPr>
          <p:cNvSpPr txBox="1"/>
          <p:nvPr/>
        </p:nvSpPr>
        <p:spPr>
          <a:xfrm>
            <a:off x="183353" y="2474159"/>
            <a:ext cx="1764319" cy="923330"/>
          </a:xfrm>
          <a:prstGeom prst="rect">
            <a:avLst/>
          </a:prstGeom>
          <a:noFill/>
        </p:spPr>
        <p:txBody>
          <a:bodyPr wrap="square" rtlCol="0">
            <a:spAutoFit/>
          </a:bodyPr>
          <a:lstStyle/>
          <a:p>
            <a:r>
              <a:rPr lang="en-AU" dirty="0">
                <a:solidFill>
                  <a:srgbClr val="0000FF"/>
                </a:solidFill>
              </a:rPr>
              <a:t>Allow selection of one or more participant IDs.</a:t>
            </a:r>
          </a:p>
        </p:txBody>
      </p:sp>
    </p:spTree>
    <p:extLst>
      <p:ext uri="{BB962C8B-B14F-4D97-AF65-F5344CB8AC3E}">
        <p14:creationId xmlns:p14="http://schemas.microsoft.com/office/powerpoint/2010/main" val="9053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lstStyle/>
          <a:p>
            <a:r>
              <a:rPr lang="en-AU" dirty="0"/>
              <a:t>Agenda</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2</a:t>
            </a:fld>
            <a:endParaRPr lang="en-AU" dirty="0"/>
          </a:p>
        </p:txBody>
      </p:sp>
      <p:sp>
        <p:nvSpPr>
          <p:cNvPr id="8" name="AutoShape 2" descr="Image result for contr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graphicFrame>
        <p:nvGraphicFramePr>
          <p:cNvPr id="3" name="Table 2">
            <a:extLst>
              <a:ext uri="{FF2B5EF4-FFF2-40B4-BE49-F238E27FC236}">
                <a16:creationId xmlns:a16="http://schemas.microsoft.com/office/drawing/2014/main" id="{62711CFE-9D89-4F3F-8EF2-82FDD5EC0D46}"/>
              </a:ext>
            </a:extLst>
          </p:cNvPr>
          <p:cNvGraphicFramePr>
            <a:graphicFrameLocks noGrp="1"/>
          </p:cNvGraphicFramePr>
          <p:nvPr>
            <p:extLst>
              <p:ext uri="{D42A27DB-BD31-4B8C-83A1-F6EECF244321}">
                <p14:modId xmlns:p14="http://schemas.microsoft.com/office/powerpoint/2010/main" val="1348522220"/>
              </p:ext>
            </p:extLst>
          </p:nvPr>
        </p:nvGraphicFramePr>
        <p:xfrm>
          <a:off x="84626" y="2236311"/>
          <a:ext cx="10326544" cy="3993432"/>
        </p:xfrm>
        <a:graphic>
          <a:graphicData uri="http://schemas.openxmlformats.org/drawingml/2006/table">
            <a:tbl>
              <a:tblPr firstRow="1" firstCol="1" bandRow="1">
                <a:tableStyleId>{5C22544A-7EE6-4342-B048-85BDC9FD1C3A}</a:tableStyleId>
              </a:tblPr>
              <a:tblGrid>
                <a:gridCol w="526878">
                  <a:extLst>
                    <a:ext uri="{9D8B030D-6E8A-4147-A177-3AD203B41FA5}">
                      <a16:colId xmlns:a16="http://schemas.microsoft.com/office/drawing/2014/main" val="538271126"/>
                    </a:ext>
                  </a:extLst>
                </a:gridCol>
                <a:gridCol w="1938656">
                  <a:extLst>
                    <a:ext uri="{9D8B030D-6E8A-4147-A177-3AD203B41FA5}">
                      <a16:colId xmlns:a16="http://schemas.microsoft.com/office/drawing/2014/main" val="1422408940"/>
                    </a:ext>
                  </a:extLst>
                </a:gridCol>
                <a:gridCol w="3664712">
                  <a:extLst>
                    <a:ext uri="{9D8B030D-6E8A-4147-A177-3AD203B41FA5}">
                      <a16:colId xmlns:a16="http://schemas.microsoft.com/office/drawing/2014/main" val="3007817013"/>
                    </a:ext>
                  </a:extLst>
                </a:gridCol>
                <a:gridCol w="4196298">
                  <a:extLst>
                    <a:ext uri="{9D8B030D-6E8A-4147-A177-3AD203B41FA5}">
                      <a16:colId xmlns:a16="http://schemas.microsoft.com/office/drawing/2014/main" val="1039729737"/>
                    </a:ext>
                  </a:extLst>
                </a:gridCol>
              </a:tblGrid>
              <a:tr h="338789">
                <a:tc>
                  <a:txBody>
                    <a:bodyPr/>
                    <a:lstStyle/>
                    <a:p>
                      <a:pPr algn="ctr">
                        <a:spcBef>
                          <a:spcPts val="100"/>
                        </a:spcBef>
                        <a:spcAft>
                          <a:spcPts val="100"/>
                        </a:spcAft>
                        <a:tabLst>
                          <a:tab pos="252095" algn="l"/>
                          <a:tab pos="504190" algn="l"/>
                          <a:tab pos="756285" algn="l"/>
                        </a:tabLst>
                      </a:pPr>
                      <a:r>
                        <a:rPr lang="en-AU" sz="1600" cap="all" dirty="0">
                          <a:effectLst/>
                          <a:latin typeface="+mn-lt"/>
                        </a:rPr>
                        <a:t>NO</a:t>
                      </a: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100"/>
                        </a:spcBef>
                        <a:spcAft>
                          <a:spcPts val="100"/>
                        </a:spcAft>
                        <a:tabLst>
                          <a:tab pos="252095" algn="l"/>
                          <a:tab pos="504190" algn="l"/>
                          <a:tab pos="756285" algn="l"/>
                        </a:tabLst>
                      </a:pPr>
                      <a:r>
                        <a:rPr lang="en-AU" sz="1600" cap="all" dirty="0">
                          <a:effectLst/>
                          <a:latin typeface="+mn-lt"/>
                        </a:rPr>
                        <a:t>Time</a:t>
                      </a: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r>
                        <a:rPr lang="en-AU" sz="1600" cap="all" dirty="0">
                          <a:effectLst/>
                          <a:latin typeface="+mn-lt"/>
                        </a:rPr>
                        <a:t>AGENDA ITEM</a:t>
                      </a:r>
                      <a:endParaRPr lang="en-AU" dirty="0"/>
                    </a:p>
                  </a:txBody>
                  <a:tcPr marL="68580" marR="68580" marT="0" marB="0" anchor="ctr"/>
                </a:tc>
                <a:tc>
                  <a:txBody>
                    <a:bodyPr/>
                    <a:lstStyle/>
                    <a:p>
                      <a:pPr algn="ctr">
                        <a:spcBef>
                          <a:spcPts val="100"/>
                        </a:spcBef>
                        <a:spcAft>
                          <a:spcPts val="100"/>
                        </a:spcAft>
                        <a:tabLst>
                          <a:tab pos="252095" algn="l"/>
                          <a:tab pos="504190" algn="l"/>
                          <a:tab pos="756285" algn="l"/>
                        </a:tabLst>
                      </a:pPr>
                      <a:r>
                        <a:rPr lang="en-AU" sz="1600" cap="all" dirty="0">
                          <a:effectLst/>
                          <a:latin typeface="+mn-lt"/>
                        </a:rPr>
                        <a:t>Responsible</a:t>
                      </a: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372720"/>
                  </a:ext>
                </a:extLst>
              </a:tr>
              <a:tr h="338789">
                <a:tc gridSpan="4">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Preliminary Matters</a:t>
                      </a:r>
                    </a:p>
                  </a:txBody>
                  <a:tcPr marL="68580" marR="68580" marT="0" marB="0" anchor="ctr"/>
                </a:tc>
                <a:tc hMerge="1">
                  <a:txBody>
                    <a:bodyPr/>
                    <a:lstStyle/>
                    <a:p>
                      <a:pPr>
                        <a:spcBef>
                          <a:spcPts val="100"/>
                        </a:spcBef>
                        <a:spcAft>
                          <a:spcPts val="100"/>
                        </a:spcAft>
                        <a:tabLst>
                          <a:tab pos="504190" algn="l"/>
                          <a:tab pos="756285" algn="l"/>
                        </a:tabLst>
                      </a:pP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75216850"/>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1</a:t>
                      </a:r>
                    </a:p>
                  </a:txBody>
                  <a:tcPr marL="68580" marR="68580" marT="0" marB="0" anchor="ctr"/>
                </a:tc>
                <a:tc>
                  <a:txBody>
                    <a:bodyPr/>
                    <a:lstStyle/>
                    <a:p>
                      <a:pPr>
                        <a:spcBef>
                          <a:spcPts val="100"/>
                        </a:spcBef>
                        <a:spcAft>
                          <a:spcPts val="100"/>
                        </a:spcAft>
                        <a:tabLst>
                          <a:tab pos="504190" algn="l"/>
                          <a:tab pos="756285" algn="l"/>
                        </a:tabLst>
                      </a:pPr>
                      <a:r>
                        <a:rPr lang="en-AU" sz="1600" dirty="0">
                          <a:effectLst/>
                          <a:latin typeface="+mn-lt"/>
                        </a:rPr>
                        <a:t>10:00am – 10:10am</a:t>
                      </a: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100"/>
                        </a:spcBef>
                        <a:spcAft>
                          <a:spcPts val="100"/>
                        </a:spcAft>
                        <a:tabLst>
                          <a:tab pos="504190" algn="l"/>
                          <a:tab pos="756285" algn="l"/>
                        </a:tabLst>
                      </a:pPr>
                      <a:r>
                        <a:rPr lang="en-AU" sz="1600" dirty="0">
                          <a:effectLst/>
                          <a:latin typeface="+mn-lt"/>
                        </a:rPr>
                        <a:t>Welcome, introduction and apologies</a:t>
                      </a: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r>
                        <a:rPr lang="en-AU" sz="1600" dirty="0">
                          <a:effectLst/>
                          <a:latin typeface="+mn-lt"/>
                        </a:rPr>
                        <a:t>Michael Sanders</a:t>
                      </a:r>
                      <a:r>
                        <a:rPr lang="en-AU" sz="1600" baseline="0" dirty="0">
                          <a:effectLst/>
                          <a:latin typeface="+mn-lt"/>
                        </a:rPr>
                        <a:t> (AEMO)</a:t>
                      </a:r>
                      <a:endParaRPr lang="en-AU" dirty="0"/>
                    </a:p>
                  </a:txBody>
                  <a:tcPr marL="68580" marR="68580" marT="0" marB="0" anchor="ctr"/>
                </a:tc>
                <a:extLst>
                  <a:ext uri="{0D108BD9-81ED-4DB2-BD59-A6C34878D82A}">
                    <a16:rowId xmlns:a16="http://schemas.microsoft.com/office/drawing/2014/main" val="1102688441"/>
                  </a:ext>
                </a:extLst>
              </a:tr>
              <a:tr h="338789">
                <a:tc gridSpan="4">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Matters for Discussion</a:t>
                      </a:r>
                    </a:p>
                  </a:txBody>
                  <a:tcPr marL="68580" marR="68580" marT="0" marB="0" anchor="ctr"/>
                </a:tc>
                <a:tc hMerge="1">
                  <a:txBody>
                    <a:bodyPr/>
                    <a:lstStyle/>
                    <a:p>
                      <a:pPr>
                        <a:spcBef>
                          <a:spcPts val="100"/>
                        </a:spcBef>
                        <a:spcAft>
                          <a:spcPts val="100"/>
                        </a:spcAft>
                        <a:tabLst>
                          <a:tab pos="504190" algn="l"/>
                          <a:tab pos="756285" algn="l"/>
                        </a:tabLst>
                      </a:pP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6003629"/>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2</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10:10am – 10:40am</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t>Notes and actions from previous meeting</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dirty="0">
                          <a:effectLst/>
                          <a:latin typeface="+mn-lt"/>
                          <a:ea typeface="Times New Roman" panose="02020603050405020304" pitchFamily="18" charset="0"/>
                          <a:cs typeface="Times New Roman" panose="02020603050405020304" pitchFamily="18" charset="0"/>
                        </a:rPr>
                        <a:t>Michael Sanders, Hamish McNeish, Emily Brodie (AEMO)</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1193754"/>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3</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10:40am – 11:00am</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kern="1200">
                          <a:solidFill>
                            <a:schemeClr val="tx1"/>
                          </a:solidFill>
                          <a:effectLst/>
                          <a:latin typeface="+mn-lt"/>
                          <a:ea typeface="Times New Roman" panose="02020603050405020304" pitchFamily="18" charset="0"/>
                          <a:cs typeface="Times New Roman" panose="02020603050405020304" pitchFamily="18" charset="0"/>
                        </a:rPr>
                        <a:t>REBIDEXPLANATION field</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Michael Sanders (AEMO)</a:t>
                      </a:r>
                    </a:p>
                  </a:txBody>
                  <a:tcPr marL="68580" marR="68580" marT="0" marB="0" anchor="ctr"/>
                </a:tc>
                <a:extLst>
                  <a:ext uri="{0D108BD9-81ED-4DB2-BD59-A6C34878D82A}">
                    <a16:rowId xmlns:a16="http://schemas.microsoft.com/office/drawing/2014/main" val="2535344069"/>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4</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11:00am – 12:00pm</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kern="1200">
                          <a:solidFill>
                            <a:schemeClr val="tx1"/>
                          </a:solidFill>
                          <a:effectLst/>
                          <a:latin typeface="+mn-lt"/>
                          <a:ea typeface="Times New Roman" panose="02020603050405020304" pitchFamily="18" charset="0"/>
                          <a:cs typeface="Times New Roman" panose="02020603050405020304" pitchFamily="18" charset="0"/>
                        </a:rPr>
                        <a:t>Bidding web user interface</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Pierre Fromager (AEMO)</a:t>
                      </a:r>
                    </a:p>
                  </a:txBody>
                  <a:tcPr marL="68580" marR="68580" marT="0" marB="0" anchor="ctr"/>
                </a:tc>
                <a:extLst>
                  <a:ext uri="{0D108BD9-81ED-4DB2-BD59-A6C34878D82A}">
                    <a16:rowId xmlns:a16="http://schemas.microsoft.com/office/drawing/2014/main" val="4114015437"/>
                  </a:ext>
                </a:extLst>
              </a:tr>
              <a:tr h="338789">
                <a:tc>
                  <a:txBody>
                    <a:bodyPr/>
                    <a:lstStyle/>
                    <a:p>
                      <a:pPr>
                        <a:spcBef>
                          <a:spcPts val="100"/>
                        </a:spcBef>
                        <a:spcAft>
                          <a:spcPts val="100"/>
                        </a:spcAft>
                        <a:tabLst>
                          <a:tab pos="504190" algn="l"/>
                          <a:tab pos="756285" algn="l"/>
                        </a:tabLst>
                      </a:pPr>
                      <a:endParaRPr lang="en-AU" sz="16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12:00pm – 12:45pm</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a:solidFill>
                            <a:schemeClr val="tx1"/>
                          </a:solidFill>
                          <a:effectLst/>
                          <a:latin typeface="+mn-lt"/>
                          <a:ea typeface="Times New Roman" panose="02020603050405020304" pitchFamily="18" charset="0"/>
                          <a:cs typeface="Times New Roman" panose="02020603050405020304" pitchFamily="18" charset="0"/>
                        </a:rPr>
                        <a:t>LUNCH</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endParaRPr lang="en-AU" sz="1600" b="0" dirty="0">
                        <a:solidFill>
                          <a:schemeClr val="tx1"/>
                        </a:solidFill>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6782147"/>
                  </a:ext>
                </a:extLst>
              </a:tr>
              <a:tr h="338789">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5</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12:45pm – 1:30pm</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Bidding APIs</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Hamish McNeish (AEMO)</a:t>
                      </a:r>
                    </a:p>
                  </a:txBody>
                  <a:tcPr marL="68580" marR="68580" marT="0" marB="0" anchor="ctr"/>
                </a:tc>
                <a:extLst>
                  <a:ext uri="{0D108BD9-81ED-4DB2-BD59-A6C34878D82A}">
                    <a16:rowId xmlns:a16="http://schemas.microsoft.com/office/drawing/2014/main" val="309853867"/>
                  </a:ext>
                </a:extLst>
              </a:tr>
              <a:tr h="431526">
                <a:tc gridSpan="4">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Other Business</a:t>
                      </a:r>
                    </a:p>
                  </a:txBody>
                  <a:tcPr marL="68580" marR="68580" marT="0" marB="0" anchor="ctr"/>
                </a:tc>
                <a:tc hMerge="1">
                  <a:txBody>
                    <a:bodyPr/>
                    <a:lstStyle/>
                    <a:p>
                      <a:pPr>
                        <a:spcBef>
                          <a:spcPts val="100"/>
                        </a:spcBef>
                        <a:spcAft>
                          <a:spcPts val="100"/>
                        </a:spcAft>
                        <a:tabLst>
                          <a:tab pos="504190" algn="l"/>
                          <a:tab pos="756285" algn="l"/>
                        </a:tabLst>
                      </a:pPr>
                      <a:endParaRPr lang="en-AU" sz="1600" b="1" dirty="0">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796777921"/>
                  </a:ext>
                </a:extLst>
              </a:tr>
              <a:tr h="363914">
                <a:tc>
                  <a:txBody>
                    <a:bodyPr/>
                    <a:lstStyle/>
                    <a:p>
                      <a:pPr>
                        <a:spcBef>
                          <a:spcPts val="100"/>
                        </a:spcBef>
                        <a:spcAft>
                          <a:spcPts val="100"/>
                        </a:spcAft>
                        <a:tabLst>
                          <a:tab pos="504190" algn="l"/>
                          <a:tab pos="756285" algn="l"/>
                        </a:tabLst>
                      </a:pPr>
                      <a:r>
                        <a:rPr lang="en-AU" sz="1600" b="1" dirty="0">
                          <a:solidFill>
                            <a:schemeClr val="bg1"/>
                          </a:solidFill>
                          <a:effectLst/>
                          <a:latin typeface="+mn-lt"/>
                          <a:ea typeface="Times New Roman" panose="02020603050405020304" pitchFamily="18" charset="0"/>
                          <a:cs typeface="Times New Roman" panose="02020603050405020304" pitchFamily="18" charset="0"/>
                        </a:rPr>
                        <a:t>6</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dirty="0">
                          <a:solidFill>
                            <a:schemeClr val="tx1"/>
                          </a:solidFill>
                          <a:effectLst/>
                          <a:latin typeface="+mn-lt"/>
                          <a:ea typeface="Times New Roman" panose="02020603050405020304" pitchFamily="18" charset="0"/>
                          <a:cs typeface="Times New Roman" panose="02020603050405020304" pitchFamily="18" charset="0"/>
                        </a:rPr>
                        <a:t>1:30pm – 2:00pm</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dirty="0">
                          <a:effectLst/>
                          <a:latin typeface="+mn-lt"/>
                          <a:ea typeface="Times New Roman" panose="02020603050405020304" pitchFamily="18" charset="0"/>
                          <a:cs typeface="Times New Roman" panose="02020603050405020304" pitchFamily="18" charset="0"/>
                        </a:rPr>
                        <a:t>General questions and next steps</a:t>
                      </a:r>
                      <a:endParaRPr lang="en-AU"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r>
                        <a:rPr lang="en-AU" sz="1600" dirty="0">
                          <a:effectLst/>
                          <a:latin typeface="+mn-lt"/>
                          <a:ea typeface="Times New Roman" panose="02020603050405020304" pitchFamily="18" charset="0"/>
                          <a:cs typeface="Times New Roman" panose="02020603050405020304" pitchFamily="18" charset="0"/>
                        </a:rPr>
                        <a:t>Michael Sanders &amp; Hamish McNeish (AEMO)</a:t>
                      </a:r>
                      <a:endParaRPr lang="en-AU" dirty="0"/>
                    </a:p>
                  </a:txBody>
                  <a:tcPr marL="68580" marR="68580" marT="0" marB="0" anchor="ctr"/>
                </a:tc>
                <a:extLst>
                  <a:ext uri="{0D108BD9-81ED-4DB2-BD59-A6C34878D82A}">
                    <a16:rowId xmlns:a16="http://schemas.microsoft.com/office/drawing/2014/main" val="3630830449"/>
                  </a:ext>
                </a:extLst>
              </a:tr>
            </a:tbl>
          </a:graphicData>
        </a:graphic>
      </p:graphicFrame>
    </p:spTree>
    <p:extLst>
      <p:ext uri="{BB962C8B-B14F-4D97-AF65-F5344CB8AC3E}">
        <p14:creationId xmlns:p14="http://schemas.microsoft.com/office/powerpoint/2010/main" val="375059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Proposed Search Criteria</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20</a:t>
            </a:fld>
            <a:endParaRPr lang="en-AU"/>
          </a:p>
        </p:txBody>
      </p:sp>
      <p:sp>
        <p:nvSpPr>
          <p:cNvPr id="9" name="TextBox 8">
            <a:extLst>
              <a:ext uri="{FF2B5EF4-FFF2-40B4-BE49-F238E27FC236}">
                <a16:creationId xmlns:a16="http://schemas.microsoft.com/office/drawing/2014/main" id="{5FD075ED-8518-4D40-8031-780E3C6B7867}"/>
              </a:ext>
            </a:extLst>
          </p:cNvPr>
          <p:cNvSpPr txBox="1"/>
          <p:nvPr/>
        </p:nvSpPr>
        <p:spPr>
          <a:xfrm>
            <a:off x="631596" y="1913641"/>
            <a:ext cx="8861196" cy="1477328"/>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rgbClr val="0000FF"/>
                </a:solidFill>
              </a:rPr>
              <a:t>Add search, using wildcards, of REBIDEXPLANATION field</a:t>
            </a:r>
          </a:p>
          <a:p>
            <a:pPr marL="285750" indent="-285750">
              <a:buFont typeface="Arial" panose="020B0604020202020204" pitchFamily="34" charset="0"/>
              <a:buChar char="•"/>
            </a:pPr>
            <a:r>
              <a:rPr lang="en-AU" dirty="0">
                <a:solidFill>
                  <a:srgbClr val="0000FF"/>
                </a:solidFill>
              </a:rPr>
              <a:t>Add search of Authorised By</a:t>
            </a:r>
          </a:p>
          <a:p>
            <a:pPr marL="285750" indent="-285750">
              <a:buFont typeface="Arial" panose="020B0604020202020204" pitchFamily="34" charset="0"/>
              <a:buChar char="•"/>
            </a:pPr>
            <a:r>
              <a:rPr lang="en-AU" dirty="0">
                <a:solidFill>
                  <a:srgbClr val="0000FF"/>
                </a:solidFill>
              </a:rPr>
              <a:t>Add context-sensitive help</a:t>
            </a:r>
          </a:p>
          <a:p>
            <a:endParaRPr lang="en-AU" dirty="0">
              <a:solidFill>
                <a:srgbClr val="0000FF"/>
              </a:solidFill>
            </a:endParaRPr>
          </a:p>
          <a:p>
            <a:pPr marL="285750" indent="-285750">
              <a:buFont typeface="Arial" panose="020B0604020202020204" pitchFamily="34" charset="0"/>
              <a:buChar char="•"/>
            </a:pPr>
            <a:endParaRPr lang="en-AU" dirty="0">
              <a:solidFill>
                <a:srgbClr val="0000FF"/>
              </a:solidFill>
            </a:endParaRPr>
          </a:p>
        </p:txBody>
      </p:sp>
    </p:spTree>
    <p:extLst>
      <p:ext uri="{BB962C8B-B14F-4D97-AF65-F5344CB8AC3E}">
        <p14:creationId xmlns:p14="http://schemas.microsoft.com/office/powerpoint/2010/main" val="294898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Proposed list of submissions</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21</a:t>
            </a:fld>
            <a:endParaRPr lang="en-AU"/>
          </a:p>
        </p:txBody>
      </p:sp>
      <p:pic>
        <p:nvPicPr>
          <p:cNvPr id="3" name="Picture 2">
            <a:extLst>
              <a:ext uri="{FF2B5EF4-FFF2-40B4-BE49-F238E27FC236}">
                <a16:creationId xmlns:a16="http://schemas.microsoft.com/office/drawing/2014/main" id="{F93FFB85-5B76-4E89-B491-07F5C08C96A8}"/>
              </a:ext>
            </a:extLst>
          </p:cNvPr>
          <p:cNvPicPr>
            <a:picLocks noChangeAspect="1"/>
          </p:cNvPicPr>
          <p:nvPr/>
        </p:nvPicPr>
        <p:blipFill>
          <a:blip r:embed="rId2"/>
          <a:stretch>
            <a:fillRect/>
          </a:stretch>
        </p:blipFill>
        <p:spPr>
          <a:xfrm>
            <a:off x="1979656" y="2389066"/>
            <a:ext cx="6732501" cy="2781542"/>
          </a:xfrm>
          <a:prstGeom prst="rect">
            <a:avLst/>
          </a:prstGeom>
        </p:spPr>
      </p:pic>
      <p:sp>
        <p:nvSpPr>
          <p:cNvPr id="7" name="TextBox 6">
            <a:extLst>
              <a:ext uri="{FF2B5EF4-FFF2-40B4-BE49-F238E27FC236}">
                <a16:creationId xmlns:a16="http://schemas.microsoft.com/office/drawing/2014/main" id="{A9EDBD71-EABD-4E28-AD65-B10D1C002C5F}"/>
              </a:ext>
            </a:extLst>
          </p:cNvPr>
          <p:cNvSpPr txBox="1"/>
          <p:nvPr/>
        </p:nvSpPr>
        <p:spPr>
          <a:xfrm>
            <a:off x="621326" y="5143808"/>
            <a:ext cx="3630163" cy="369332"/>
          </a:xfrm>
          <a:prstGeom prst="rect">
            <a:avLst/>
          </a:prstGeom>
          <a:noFill/>
        </p:spPr>
        <p:txBody>
          <a:bodyPr wrap="square" rtlCol="0">
            <a:spAutoFit/>
          </a:bodyPr>
          <a:lstStyle/>
          <a:p>
            <a:r>
              <a:rPr lang="en-AU" dirty="0">
                <a:solidFill>
                  <a:srgbClr val="0000FF"/>
                </a:solidFill>
              </a:rPr>
              <a:t>Add Submission Header Comment</a:t>
            </a:r>
          </a:p>
        </p:txBody>
      </p:sp>
      <p:sp>
        <p:nvSpPr>
          <p:cNvPr id="8" name="TextBox 7">
            <a:extLst>
              <a:ext uri="{FF2B5EF4-FFF2-40B4-BE49-F238E27FC236}">
                <a16:creationId xmlns:a16="http://schemas.microsoft.com/office/drawing/2014/main" id="{F96B21D2-013F-40C6-B06D-596AC6FA7929}"/>
              </a:ext>
            </a:extLst>
          </p:cNvPr>
          <p:cNvSpPr txBox="1"/>
          <p:nvPr/>
        </p:nvSpPr>
        <p:spPr>
          <a:xfrm>
            <a:off x="621325" y="5513140"/>
            <a:ext cx="6571327" cy="646331"/>
          </a:xfrm>
          <a:prstGeom prst="rect">
            <a:avLst/>
          </a:prstGeom>
          <a:noFill/>
        </p:spPr>
        <p:txBody>
          <a:bodyPr wrap="square" rtlCol="0">
            <a:spAutoFit/>
          </a:bodyPr>
          <a:lstStyle/>
          <a:p>
            <a:r>
              <a:rPr lang="en-AU" dirty="0">
                <a:solidFill>
                  <a:srgbClr val="0000FF"/>
                </a:solidFill>
              </a:rPr>
              <a:t>Allow expansion of Submission Line to show additional details: list of offers, TDs, service types, etc.</a:t>
            </a:r>
          </a:p>
        </p:txBody>
      </p:sp>
      <p:sp>
        <p:nvSpPr>
          <p:cNvPr id="9" name="TextBox 8">
            <a:extLst>
              <a:ext uri="{FF2B5EF4-FFF2-40B4-BE49-F238E27FC236}">
                <a16:creationId xmlns:a16="http://schemas.microsoft.com/office/drawing/2014/main" id="{29CD7089-2FEE-4EF0-BEFF-36AD4758ADF4}"/>
              </a:ext>
            </a:extLst>
          </p:cNvPr>
          <p:cNvSpPr txBox="1"/>
          <p:nvPr/>
        </p:nvSpPr>
        <p:spPr>
          <a:xfrm>
            <a:off x="621325" y="6164810"/>
            <a:ext cx="7132787" cy="369332"/>
          </a:xfrm>
          <a:prstGeom prst="rect">
            <a:avLst/>
          </a:prstGeom>
          <a:noFill/>
        </p:spPr>
        <p:txBody>
          <a:bodyPr wrap="square" rtlCol="0">
            <a:spAutoFit/>
          </a:bodyPr>
          <a:lstStyle/>
          <a:p>
            <a:r>
              <a:rPr lang="en-AU" dirty="0">
                <a:solidFill>
                  <a:srgbClr val="0000FF"/>
                </a:solidFill>
              </a:rPr>
              <a:t>Have mouseover on fields for field explanation (context-sensitive help).</a:t>
            </a:r>
          </a:p>
        </p:txBody>
      </p:sp>
    </p:spTree>
    <p:extLst>
      <p:ext uri="{BB962C8B-B14F-4D97-AF65-F5344CB8AC3E}">
        <p14:creationId xmlns:p14="http://schemas.microsoft.com/office/powerpoint/2010/main" val="6300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Proposed list of offers</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22</a:t>
            </a:fld>
            <a:endParaRPr lang="en-AU"/>
          </a:p>
        </p:txBody>
      </p:sp>
      <p:pic>
        <p:nvPicPr>
          <p:cNvPr id="7" name="Picture 6">
            <a:extLst>
              <a:ext uri="{FF2B5EF4-FFF2-40B4-BE49-F238E27FC236}">
                <a16:creationId xmlns:a16="http://schemas.microsoft.com/office/drawing/2014/main" id="{7264F09F-78C1-4158-BB0F-0FF185701D82}"/>
              </a:ext>
            </a:extLst>
          </p:cNvPr>
          <p:cNvPicPr>
            <a:picLocks noChangeAspect="1"/>
          </p:cNvPicPr>
          <p:nvPr/>
        </p:nvPicPr>
        <p:blipFill>
          <a:blip r:embed="rId2"/>
          <a:stretch>
            <a:fillRect/>
          </a:stretch>
        </p:blipFill>
        <p:spPr>
          <a:xfrm>
            <a:off x="517885" y="2376537"/>
            <a:ext cx="9656043" cy="2806601"/>
          </a:xfrm>
          <a:prstGeom prst="rect">
            <a:avLst/>
          </a:prstGeom>
        </p:spPr>
      </p:pic>
    </p:spTree>
    <p:extLst>
      <p:ext uri="{BB962C8B-B14F-4D97-AF65-F5344CB8AC3E}">
        <p14:creationId xmlns:p14="http://schemas.microsoft.com/office/powerpoint/2010/main" val="919887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dirty="0"/>
              <a:t>Common functionality</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lstStyle/>
          <a:p>
            <a:r>
              <a:rPr lang="en-AU" dirty="0"/>
              <a:t>Screen mechanics</a:t>
            </a:r>
          </a:p>
        </p:txBody>
      </p:sp>
      <p:sp>
        <p:nvSpPr>
          <p:cNvPr id="4" name="Date Placeholder 3">
            <a:extLst>
              <a:ext uri="{FF2B5EF4-FFF2-40B4-BE49-F238E27FC236}">
                <a16:creationId xmlns:a16="http://schemas.microsoft.com/office/drawing/2014/main" id="{7A4DEDAB-CA09-485B-A52E-531A5C54AC29}"/>
              </a:ext>
            </a:extLst>
          </p:cNvPr>
          <p:cNvSpPr>
            <a:spLocks noGrp="1"/>
          </p:cNvSpPr>
          <p:nvPr>
            <p:ph type="dt" sz="half" idx="10"/>
          </p:nvPr>
        </p:nvSpPr>
        <p:spPr/>
        <p:txBody>
          <a:bodyPr/>
          <a:lstStyle/>
          <a:p>
            <a:fld id="{FDEF3A66-B67E-4569-919D-CB6E78FCED42}" type="datetime1">
              <a:rPr lang="en-AU" smtClean="0"/>
              <a:t>5/12/2018</a:t>
            </a:fld>
            <a:endParaRPr lang="en-AU"/>
          </a:p>
        </p:txBody>
      </p:sp>
      <p:sp>
        <p:nvSpPr>
          <p:cNvPr id="5" name="Footer Placeholder 4">
            <a:extLst>
              <a:ext uri="{FF2B5EF4-FFF2-40B4-BE49-F238E27FC236}">
                <a16:creationId xmlns:a16="http://schemas.microsoft.com/office/drawing/2014/main" id="{A232D9FD-E036-4B92-82B3-6E927302EFAE}"/>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t>23</a:t>
            </a:fld>
            <a:endParaRPr lang="en-AU"/>
          </a:p>
        </p:txBody>
      </p:sp>
    </p:spTree>
    <p:extLst>
      <p:ext uri="{BB962C8B-B14F-4D97-AF65-F5344CB8AC3E}">
        <p14:creationId xmlns:p14="http://schemas.microsoft.com/office/powerpoint/2010/main" val="393980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lstStyle/>
          <a:p>
            <a:r>
              <a:rPr lang="en-AU" dirty="0"/>
              <a:t>List controls</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p:txBody>
          <a:bodyPr>
            <a:normAutofit/>
          </a:bodyPr>
          <a:lstStyle/>
          <a:p>
            <a:pPr lvl="0"/>
            <a:r>
              <a:rPr lang="en-AU" dirty="0"/>
              <a:t>Sort (by any column, by multiple columns where order can be specified). </a:t>
            </a:r>
            <a:r>
              <a:rPr lang="en-AU" dirty="0" err="1"/>
              <a:t>E.g</a:t>
            </a:r>
            <a:r>
              <a:rPr lang="en-AU" dirty="0"/>
              <a:t>:</a:t>
            </a:r>
          </a:p>
          <a:p>
            <a:pPr lvl="1"/>
            <a:r>
              <a:rPr lang="en-AU" dirty="0"/>
              <a:t>Sort by DUID</a:t>
            </a:r>
          </a:p>
          <a:p>
            <a:pPr lvl="1"/>
            <a:r>
              <a:rPr lang="en-AU" dirty="0"/>
              <a:t>Sort by DUID and Trading day (showing all trading days for each DUID) OR</a:t>
            </a:r>
          </a:p>
          <a:p>
            <a:pPr lvl="1"/>
            <a:r>
              <a:rPr lang="en-AU" dirty="0"/>
              <a:t>Sort by Trading day and DUID (showing all DUIDs for each trading day)</a:t>
            </a:r>
          </a:p>
          <a:p>
            <a:pPr lvl="0"/>
            <a:r>
              <a:rPr lang="en-AU" dirty="0"/>
              <a:t>Filter (by a value in one or more columns). </a:t>
            </a:r>
            <a:r>
              <a:rPr lang="en-AU" dirty="0" err="1"/>
              <a:t>E.g</a:t>
            </a:r>
            <a:r>
              <a:rPr lang="en-AU" dirty="0"/>
              <a:t>:</a:t>
            </a:r>
          </a:p>
          <a:p>
            <a:pPr lvl="1"/>
            <a:r>
              <a:rPr lang="en-AU" dirty="0"/>
              <a:t>Only shows bids for a specific DUID</a:t>
            </a:r>
          </a:p>
          <a:p>
            <a:pPr lvl="1"/>
            <a:r>
              <a:rPr lang="en-AU" dirty="0"/>
              <a:t>Only show bids for a range of trading days (from and to)</a:t>
            </a:r>
          </a:p>
          <a:p>
            <a:pPr marL="0" indent="0">
              <a:buNone/>
            </a:pPr>
            <a:endParaRPr lang="en-AU" dirty="0"/>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24</a:t>
            </a:fld>
            <a:endParaRPr lang="en-AU"/>
          </a:p>
        </p:txBody>
      </p:sp>
      <p:sp>
        <p:nvSpPr>
          <p:cNvPr id="8" name="TextBox 7">
            <a:extLst>
              <a:ext uri="{FF2B5EF4-FFF2-40B4-BE49-F238E27FC236}">
                <a16:creationId xmlns:a16="http://schemas.microsoft.com/office/drawing/2014/main" id="{F7D6FF7F-8C87-4B35-8AF6-F37204059471}"/>
              </a:ext>
            </a:extLst>
          </p:cNvPr>
          <p:cNvSpPr txBox="1"/>
          <p:nvPr/>
        </p:nvSpPr>
        <p:spPr>
          <a:xfrm>
            <a:off x="229842" y="5190942"/>
            <a:ext cx="3630163" cy="369332"/>
          </a:xfrm>
          <a:prstGeom prst="rect">
            <a:avLst/>
          </a:prstGeom>
          <a:noFill/>
        </p:spPr>
        <p:txBody>
          <a:bodyPr wrap="square" rtlCol="0">
            <a:spAutoFit/>
          </a:bodyPr>
          <a:lstStyle/>
          <a:p>
            <a:r>
              <a:rPr lang="en-AU" dirty="0">
                <a:solidFill>
                  <a:srgbClr val="0000FF"/>
                </a:solidFill>
              </a:rPr>
              <a:t>Participants supported this.</a:t>
            </a:r>
          </a:p>
        </p:txBody>
      </p:sp>
    </p:spTree>
    <p:extLst>
      <p:ext uri="{BB962C8B-B14F-4D97-AF65-F5344CB8AC3E}">
        <p14:creationId xmlns:p14="http://schemas.microsoft.com/office/powerpoint/2010/main" val="11790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lstStyle/>
          <a:p>
            <a:r>
              <a:rPr lang="en-AU" dirty="0"/>
              <a:t>List controls (2)</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p:txBody>
          <a:bodyPr vert="horz" lIns="80189" tIns="40094" rIns="80189" bIns="40094" rtlCol="0" anchor="t">
            <a:normAutofit/>
          </a:bodyPr>
          <a:lstStyle/>
          <a:p>
            <a:pPr lvl="0"/>
            <a:r>
              <a:rPr lang="en-AU" dirty="0"/>
              <a:t>Export (the list details as displayed; all list details, whether displayed or not)</a:t>
            </a:r>
          </a:p>
          <a:p>
            <a:pPr lvl="0"/>
            <a:r>
              <a:rPr lang="en-AU" strike="sngStrike" dirty="0">
                <a:solidFill>
                  <a:srgbClr val="0000FF"/>
                </a:solidFill>
              </a:rPr>
              <a:t>Print (as above) </a:t>
            </a:r>
            <a:r>
              <a:rPr lang="en-AU" dirty="0">
                <a:solidFill>
                  <a:srgbClr val="0000FF"/>
                </a:solidFill>
              </a:rPr>
              <a:t>Can download to CSV and print from there.</a:t>
            </a:r>
            <a:endParaRPr lang="en-AU" strike="sngStrike" dirty="0">
              <a:solidFill>
                <a:srgbClr val="0000FF"/>
              </a:solidFill>
            </a:endParaRPr>
          </a:p>
          <a:p>
            <a:r>
              <a:rPr lang="en-AU" dirty="0"/>
              <a:t>Move/ hide/ unhide/ resize columns</a:t>
            </a:r>
            <a:endParaRPr lang="en-AU" dirty="0">
              <a:cs typeface="Segoe UI Semilight"/>
            </a:endParaRPr>
          </a:p>
          <a:p>
            <a:pPr lvl="0"/>
            <a:r>
              <a:rPr lang="en-AU" dirty="0"/>
              <a:t>Select a ‘row’ to view details (and return to this list when returning from detail screen, remembering all list settings)</a:t>
            </a:r>
            <a:endParaRPr lang="en-AU" dirty="0">
              <a:cs typeface="Segoe UI Semilight"/>
            </a:endParaRPr>
          </a:p>
          <a:p>
            <a:pPr marL="0" indent="0">
              <a:buNone/>
            </a:pPr>
            <a:endParaRPr lang="en-AU" dirty="0"/>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25</a:t>
            </a:fld>
            <a:endParaRPr lang="en-AU"/>
          </a:p>
        </p:txBody>
      </p:sp>
      <p:sp>
        <p:nvSpPr>
          <p:cNvPr id="3" name="Rectangle 2">
            <a:extLst>
              <a:ext uri="{FF2B5EF4-FFF2-40B4-BE49-F238E27FC236}">
                <a16:creationId xmlns:a16="http://schemas.microsoft.com/office/drawing/2014/main" id="{6079270D-4F40-4880-87A7-F62E5B5307C1}"/>
              </a:ext>
            </a:extLst>
          </p:cNvPr>
          <p:cNvSpPr/>
          <p:nvPr/>
        </p:nvSpPr>
        <p:spPr>
          <a:xfrm>
            <a:off x="206546" y="4613266"/>
            <a:ext cx="2877198" cy="369332"/>
          </a:xfrm>
          <a:prstGeom prst="rect">
            <a:avLst/>
          </a:prstGeom>
        </p:spPr>
        <p:txBody>
          <a:bodyPr wrap="none">
            <a:spAutoFit/>
          </a:bodyPr>
          <a:lstStyle/>
          <a:p>
            <a:r>
              <a:rPr lang="en-AU" dirty="0">
                <a:solidFill>
                  <a:srgbClr val="0000FF"/>
                </a:solidFill>
              </a:rPr>
              <a:t>Participants supported this.</a:t>
            </a:r>
          </a:p>
        </p:txBody>
      </p:sp>
    </p:spTree>
    <p:extLst>
      <p:ext uri="{BB962C8B-B14F-4D97-AF65-F5344CB8AC3E}">
        <p14:creationId xmlns:p14="http://schemas.microsoft.com/office/powerpoint/2010/main" val="10365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dirty="0"/>
              <a:t>Offer Functionality</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lstStyle/>
          <a:p>
            <a:endParaRPr lang="en-AU" dirty="0"/>
          </a:p>
        </p:txBody>
      </p:sp>
      <p:sp>
        <p:nvSpPr>
          <p:cNvPr id="4" name="Date Placeholder 3">
            <a:extLst>
              <a:ext uri="{FF2B5EF4-FFF2-40B4-BE49-F238E27FC236}">
                <a16:creationId xmlns:a16="http://schemas.microsoft.com/office/drawing/2014/main" id="{7A4DEDAB-CA09-485B-A52E-531A5C54AC29}"/>
              </a:ext>
            </a:extLst>
          </p:cNvPr>
          <p:cNvSpPr>
            <a:spLocks noGrp="1"/>
          </p:cNvSpPr>
          <p:nvPr>
            <p:ph type="dt" sz="half" idx="10"/>
          </p:nvPr>
        </p:nvSpPr>
        <p:spPr/>
        <p:txBody>
          <a:bodyPr/>
          <a:lstStyle/>
          <a:p>
            <a:fld id="{FDEF3A66-B67E-4569-919D-CB6E78FCED42}" type="datetime1">
              <a:rPr lang="en-AU" smtClean="0"/>
              <a:t>5/12/2018</a:t>
            </a:fld>
            <a:endParaRPr lang="en-AU"/>
          </a:p>
        </p:txBody>
      </p:sp>
      <p:sp>
        <p:nvSpPr>
          <p:cNvPr id="5" name="Footer Placeholder 4">
            <a:extLst>
              <a:ext uri="{FF2B5EF4-FFF2-40B4-BE49-F238E27FC236}">
                <a16:creationId xmlns:a16="http://schemas.microsoft.com/office/drawing/2014/main" id="{A232D9FD-E036-4B92-82B3-6E927302EFAE}"/>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t>26</a:t>
            </a:fld>
            <a:endParaRPr lang="en-AU"/>
          </a:p>
        </p:txBody>
      </p:sp>
    </p:spTree>
    <p:extLst>
      <p:ext uri="{BB962C8B-B14F-4D97-AF65-F5344CB8AC3E}">
        <p14:creationId xmlns:p14="http://schemas.microsoft.com/office/powerpoint/2010/main" val="2185439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Existing Offer page</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27</a:t>
            </a:fld>
            <a:endParaRPr lang="en-AU"/>
          </a:p>
        </p:txBody>
      </p:sp>
      <p:pic>
        <p:nvPicPr>
          <p:cNvPr id="9" name="Picture 8">
            <a:extLst>
              <a:ext uri="{FF2B5EF4-FFF2-40B4-BE49-F238E27FC236}">
                <a16:creationId xmlns:a16="http://schemas.microsoft.com/office/drawing/2014/main" id="{DF363513-C1DF-4581-8C95-9F53A6B5A3EB}"/>
              </a:ext>
            </a:extLst>
          </p:cNvPr>
          <p:cNvPicPr>
            <a:picLocks noChangeAspect="1"/>
          </p:cNvPicPr>
          <p:nvPr/>
        </p:nvPicPr>
        <p:blipFill>
          <a:blip r:embed="rId2"/>
          <a:stretch>
            <a:fillRect/>
          </a:stretch>
        </p:blipFill>
        <p:spPr>
          <a:xfrm>
            <a:off x="2652392" y="1931812"/>
            <a:ext cx="6460072" cy="4432270"/>
          </a:xfrm>
          <a:prstGeom prst="rect">
            <a:avLst/>
          </a:prstGeom>
        </p:spPr>
      </p:pic>
    </p:spTree>
    <p:extLst>
      <p:ext uri="{BB962C8B-B14F-4D97-AF65-F5344CB8AC3E}">
        <p14:creationId xmlns:p14="http://schemas.microsoft.com/office/powerpoint/2010/main" val="2824379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Edit Offer - Trade intervals</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a:xfrm>
            <a:off x="206546" y="1564739"/>
            <a:ext cx="10255425" cy="4796544"/>
          </a:xfrm>
        </p:spPr>
        <p:txBody>
          <a:bodyPr vert="horz" lIns="80189" tIns="40094" rIns="80189" bIns="40094" rtlCol="0" anchor="t">
            <a:normAutofit/>
          </a:bodyPr>
          <a:lstStyle/>
          <a:p>
            <a:pPr marL="400964" indent="-400964"/>
            <a:r>
              <a:rPr lang="en-AU" sz="2280" dirty="0">
                <a:cs typeface="Segoe UI Semilight"/>
              </a:rPr>
              <a:t>Copy down (existing)</a:t>
            </a:r>
            <a:endParaRPr lang="en-US" dirty="0"/>
          </a:p>
          <a:p>
            <a:pPr lvl="1"/>
            <a:r>
              <a:rPr lang="en-AU" sz="1929" dirty="0"/>
              <a:t>all TI data</a:t>
            </a:r>
            <a:endParaRPr lang="en-AU" sz="1929" dirty="0">
              <a:cs typeface="Segoe UI Semilight"/>
            </a:endParaRPr>
          </a:p>
          <a:p>
            <a:pPr lvl="1"/>
            <a:r>
              <a:rPr lang="en-AU" sz="1929" dirty="0"/>
              <a:t>selected TI data (e.g. availabilities only, 3 price bands only, etc.)</a:t>
            </a:r>
            <a:endParaRPr lang="en-AU" sz="1929" dirty="0">
              <a:cs typeface="Segoe UI Semilight"/>
            </a:endParaRPr>
          </a:p>
          <a:p>
            <a:pPr lvl="1"/>
            <a:r>
              <a:rPr lang="en-AU" sz="1929" dirty="0"/>
              <a:t>copy down multiple rows</a:t>
            </a:r>
            <a:endParaRPr lang="en-AU" sz="1929" dirty="0">
              <a:cs typeface="Segoe UI Semilight"/>
            </a:endParaRPr>
          </a:p>
          <a:p>
            <a:pPr lvl="1"/>
            <a:r>
              <a:rPr lang="en-AU" sz="1929" dirty="0"/>
              <a:t>formulas (e.g. set PASA to </a:t>
            </a:r>
            <a:r>
              <a:rPr lang="en-AU" sz="1929" dirty="0" err="1"/>
              <a:t>MaxAvail</a:t>
            </a:r>
            <a:r>
              <a:rPr lang="en-AU" sz="1929" dirty="0"/>
              <a:t> value)</a:t>
            </a:r>
          </a:p>
          <a:p>
            <a:pPr lvl="1"/>
            <a:endParaRPr lang="en-AU" sz="1929" dirty="0"/>
          </a:p>
          <a:p>
            <a:pPr lvl="1"/>
            <a:r>
              <a:rPr lang="en-AU" sz="1929" dirty="0">
                <a:cs typeface="Segoe UI Semilight"/>
              </a:rPr>
              <a:t>Cascading values: each cell defaults to the value of the cell above, unless overwritten.</a:t>
            </a:r>
          </a:p>
          <a:p>
            <a:pPr marL="0" indent="0">
              <a:buNone/>
            </a:pPr>
            <a:endParaRPr lang="en-AU" dirty="0"/>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dirty="0"/>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28</a:t>
            </a:fld>
            <a:endParaRPr lang="en-AU"/>
          </a:p>
        </p:txBody>
      </p:sp>
      <p:sp>
        <p:nvSpPr>
          <p:cNvPr id="3" name="Rectangle 2">
            <a:extLst>
              <a:ext uri="{FF2B5EF4-FFF2-40B4-BE49-F238E27FC236}">
                <a16:creationId xmlns:a16="http://schemas.microsoft.com/office/drawing/2014/main" id="{9513F003-8BD2-442C-A138-DCC3861ED3C3}"/>
              </a:ext>
            </a:extLst>
          </p:cNvPr>
          <p:cNvSpPr/>
          <p:nvPr/>
        </p:nvSpPr>
        <p:spPr>
          <a:xfrm>
            <a:off x="0" y="3963011"/>
            <a:ext cx="10691813" cy="3139321"/>
          </a:xfrm>
          <a:prstGeom prst="rect">
            <a:avLst/>
          </a:prstGeom>
        </p:spPr>
        <p:txBody>
          <a:bodyPr wrap="square">
            <a:spAutoFit/>
          </a:bodyPr>
          <a:lstStyle/>
          <a:p>
            <a:pPr marL="285750" indent="-285750">
              <a:buFont typeface="Arial" panose="020B0604020202020204" pitchFamily="34" charset="0"/>
              <a:buChar char="•"/>
            </a:pPr>
            <a:r>
              <a:rPr lang="en-AU" dirty="0">
                <a:solidFill>
                  <a:srgbClr val="0000FF"/>
                </a:solidFill>
              </a:rPr>
              <a:t>Alinta suggested selecting a ‘window’ (a rectangular set of cells), right-clicking and entering a value.</a:t>
            </a:r>
          </a:p>
          <a:p>
            <a:pPr marL="285750" indent="-285750">
              <a:buFont typeface="Arial" panose="020B0604020202020204" pitchFamily="34" charset="0"/>
              <a:buChar char="•"/>
            </a:pPr>
            <a:r>
              <a:rPr lang="en-AU" dirty="0">
                <a:solidFill>
                  <a:srgbClr val="0000FF"/>
                </a:solidFill>
              </a:rPr>
              <a:t>AGL suggested defaulting band 10 availability to Max Capacity less sum of bands 1-9</a:t>
            </a:r>
          </a:p>
          <a:p>
            <a:pPr marL="285750" indent="-285750">
              <a:buFont typeface="Arial" panose="020B0604020202020204" pitchFamily="34" charset="0"/>
              <a:buChar char="•"/>
            </a:pPr>
            <a:r>
              <a:rPr lang="en-AU" dirty="0">
                <a:solidFill>
                  <a:srgbClr val="0000FF"/>
                </a:solidFill>
              </a:rPr>
              <a:t>They also suggested the cursor could default to the current interval if editing the current day.</a:t>
            </a:r>
          </a:p>
          <a:p>
            <a:pPr marL="285750" indent="-285750">
              <a:buFont typeface="Arial" panose="020B0604020202020204" pitchFamily="34" charset="0"/>
              <a:buChar char="•"/>
            </a:pPr>
            <a:r>
              <a:rPr lang="en-AU" dirty="0">
                <a:solidFill>
                  <a:srgbClr val="0000FF"/>
                </a:solidFill>
              </a:rPr>
              <a:t>Identified that we can copy and paste to and from MS Excel.</a:t>
            </a:r>
          </a:p>
          <a:p>
            <a:pPr marL="285750" indent="-285750">
              <a:buFont typeface="Arial" panose="020B0604020202020204" pitchFamily="34" charset="0"/>
              <a:buChar char="•"/>
            </a:pPr>
            <a:r>
              <a:rPr lang="en-AU" dirty="0">
                <a:solidFill>
                  <a:srgbClr val="0000FF"/>
                </a:solidFill>
              </a:rPr>
              <a:t>Alinta suggested expanding and collapsing rows.</a:t>
            </a:r>
          </a:p>
          <a:p>
            <a:pPr marL="285750" indent="-285750">
              <a:buFont typeface="Arial" panose="020B0604020202020204" pitchFamily="34" charset="0"/>
              <a:buChar char="•"/>
            </a:pPr>
            <a:r>
              <a:rPr lang="en-AU" dirty="0">
                <a:solidFill>
                  <a:srgbClr val="0000FF"/>
                </a:solidFill>
              </a:rPr>
              <a:t>Alinta suggested shading TIs that are in the past (based on NEM time). Perhaps collapse this so current TI is at the top. Must still be editable as this can be used as default for next day.</a:t>
            </a:r>
          </a:p>
          <a:p>
            <a:pPr marL="285750" indent="-285750">
              <a:buFont typeface="Arial" panose="020B0604020202020204" pitchFamily="34" charset="0"/>
              <a:buChar char="•"/>
            </a:pPr>
            <a:r>
              <a:rPr lang="en-AU" dirty="0">
                <a:solidFill>
                  <a:srgbClr val="0000FF"/>
                </a:solidFill>
              </a:rPr>
              <a:t>Alinta explained patterns: </a:t>
            </a:r>
          </a:p>
          <a:p>
            <a:pPr marL="742950" lvl="1" indent="-285750">
              <a:buFont typeface="Arial" panose="020B0604020202020204" pitchFamily="34" charset="0"/>
              <a:buChar char="•"/>
            </a:pPr>
            <a:r>
              <a:rPr lang="en-AU" dirty="0">
                <a:solidFill>
                  <a:srgbClr val="0000FF"/>
                </a:solidFill>
              </a:rPr>
              <a:t>horizontal: multiple bids for 1 day</a:t>
            </a:r>
          </a:p>
          <a:p>
            <a:pPr marL="742950" lvl="1" indent="-285750">
              <a:buFont typeface="Arial" panose="020B0604020202020204" pitchFamily="34" charset="0"/>
              <a:buChar char="•"/>
            </a:pPr>
            <a:r>
              <a:rPr lang="en-AU" dirty="0">
                <a:solidFill>
                  <a:srgbClr val="0000FF"/>
                </a:solidFill>
              </a:rPr>
              <a:t>vertical: 1 bid for multiple days</a:t>
            </a:r>
          </a:p>
          <a:p>
            <a:pPr marL="742950" lvl="1" indent="-285750">
              <a:buFont typeface="Arial" panose="020B0604020202020204" pitchFamily="34" charset="0"/>
              <a:buChar char="•"/>
            </a:pPr>
            <a:r>
              <a:rPr lang="en-AU" dirty="0">
                <a:solidFill>
                  <a:srgbClr val="0000FF"/>
                </a:solidFill>
              </a:rPr>
              <a:t>Trip: set values to 0 for next 3 hours after a system ‘trip’.</a:t>
            </a:r>
          </a:p>
        </p:txBody>
      </p:sp>
    </p:spTree>
    <p:extLst>
      <p:ext uri="{BB962C8B-B14F-4D97-AF65-F5344CB8AC3E}">
        <p14:creationId xmlns:p14="http://schemas.microsoft.com/office/powerpoint/2010/main" val="3805186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Edit Offer – </a:t>
            </a:r>
            <a:br>
              <a:rPr lang="en-AU" dirty="0"/>
            </a:br>
            <a:r>
              <a:rPr lang="en-AU" dirty="0"/>
              <a:t>Period range and specific value</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29</a:t>
            </a:fld>
            <a:endParaRPr lang="en-AU"/>
          </a:p>
        </p:txBody>
      </p:sp>
      <p:pic>
        <p:nvPicPr>
          <p:cNvPr id="11" name="Picture 10">
            <a:extLst>
              <a:ext uri="{FF2B5EF4-FFF2-40B4-BE49-F238E27FC236}">
                <a16:creationId xmlns:a16="http://schemas.microsoft.com/office/drawing/2014/main" id="{52E7C527-F428-4F75-A953-3250000A7CF7}"/>
              </a:ext>
            </a:extLst>
          </p:cNvPr>
          <p:cNvPicPr>
            <a:picLocks noChangeAspect="1"/>
          </p:cNvPicPr>
          <p:nvPr/>
        </p:nvPicPr>
        <p:blipFill>
          <a:blip r:embed="rId2"/>
          <a:stretch>
            <a:fillRect/>
          </a:stretch>
        </p:blipFill>
        <p:spPr>
          <a:xfrm>
            <a:off x="2472482" y="2072296"/>
            <a:ext cx="5746849" cy="2664600"/>
          </a:xfrm>
          <a:prstGeom prst="rect">
            <a:avLst/>
          </a:prstGeom>
        </p:spPr>
      </p:pic>
      <p:pic>
        <p:nvPicPr>
          <p:cNvPr id="12" name="Picture 11">
            <a:extLst>
              <a:ext uri="{FF2B5EF4-FFF2-40B4-BE49-F238E27FC236}">
                <a16:creationId xmlns:a16="http://schemas.microsoft.com/office/drawing/2014/main" id="{FAF0EA70-B351-4ED3-929B-BC3C48AEAAD6}"/>
              </a:ext>
            </a:extLst>
          </p:cNvPr>
          <p:cNvPicPr>
            <a:picLocks noChangeAspect="1"/>
          </p:cNvPicPr>
          <p:nvPr/>
        </p:nvPicPr>
        <p:blipFill>
          <a:blip r:embed="rId3"/>
          <a:stretch>
            <a:fillRect/>
          </a:stretch>
        </p:blipFill>
        <p:spPr>
          <a:xfrm>
            <a:off x="2472482" y="5036586"/>
            <a:ext cx="4919904" cy="1010710"/>
          </a:xfrm>
          <a:prstGeom prst="rect">
            <a:avLst/>
          </a:prstGeom>
        </p:spPr>
      </p:pic>
      <p:sp>
        <p:nvSpPr>
          <p:cNvPr id="8" name="Rectangle 7">
            <a:extLst>
              <a:ext uri="{FF2B5EF4-FFF2-40B4-BE49-F238E27FC236}">
                <a16:creationId xmlns:a16="http://schemas.microsoft.com/office/drawing/2014/main" id="{30CFC656-A9E7-4C78-A9BF-6EDFC32D9184}"/>
              </a:ext>
            </a:extLst>
          </p:cNvPr>
          <p:cNvSpPr/>
          <p:nvPr/>
        </p:nvSpPr>
        <p:spPr>
          <a:xfrm>
            <a:off x="885276" y="6342331"/>
            <a:ext cx="7860293" cy="369332"/>
          </a:xfrm>
          <a:prstGeom prst="rect">
            <a:avLst/>
          </a:prstGeom>
        </p:spPr>
        <p:txBody>
          <a:bodyPr wrap="none">
            <a:spAutoFit/>
          </a:bodyPr>
          <a:lstStyle/>
          <a:p>
            <a:r>
              <a:rPr lang="en-AU" dirty="0">
                <a:solidFill>
                  <a:srgbClr val="0000FF"/>
                </a:solidFill>
              </a:rPr>
              <a:t>Participants did not object to this. May want to see it in action, and in context.</a:t>
            </a:r>
          </a:p>
        </p:txBody>
      </p:sp>
    </p:spTree>
    <p:extLst>
      <p:ext uri="{BB962C8B-B14F-4D97-AF65-F5344CB8AC3E}">
        <p14:creationId xmlns:p14="http://schemas.microsoft.com/office/powerpoint/2010/main" val="373234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B54A-95E1-4B91-B185-3F4AFD4CCF74}"/>
              </a:ext>
            </a:extLst>
          </p:cNvPr>
          <p:cNvSpPr>
            <a:spLocks noGrp="1"/>
          </p:cNvSpPr>
          <p:nvPr>
            <p:ph type="title"/>
          </p:nvPr>
        </p:nvSpPr>
        <p:spPr/>
        <p:txBody>
          <a:bodyPr/>
          <a:lstStyle/>
          <a:p>
            <a:r>
              <a:rPr lang="en-AU" dirty="0"/>
              <a:t>Attendees</a:t>
            </a:r>
          </a:p>
        </p:txBody>
      </p:sp>
      <p:sp>
        <p:nvSpPr>
          <p:cNvPr id="4" name="Date Placeholder 3">
            <a:extLst>
              <a:ext uri="{FF2B5EF4-FFF2-40B4-BE49-F238E27FC236}">
                <a16:creationId xmlns:a16="http://schemas.microsoft.com/office/drawing/2014/main" id="{C199429F-E745-44C1-B8F9-F3F85BF211C6}"/>
              </a:ext>
            </a:extLst>
          </p:cNvPr>
          <p:cNvSpPr>
            <a:spLocks noGrp="1"/>
          </p:cNvSpPr>
          <p:nvPr>
            <p:ph type="dt" sz="half" idx="10"/>
          </p:nvPr>
        </p:nvSpPr>
        <p:spPr/>
        <p:txBody>
          <a:bodyPr/>
          <a:lstStyle/>
          <a:p>
            <a:fld id="{FDEF3A66-B67E-4569-919D-CB6E78FCED42}" type="datetime1">
              <a:rPr lang="en-AU" smtClean="0"/>
              <a:t>5/12/2018</a:t>
            </a:fld>
            <a:endParaRPr lang="en-AU" dirty="0"/>
          </a:p>
        </p:txBody>
      </p:sp>
      <p:sp>
        <p:nvSpPr>
          <p:cNvPr id="5" name="Footer Placeholder 4">
            <a:extLst>
              <a:ext uri="{FF2B5EF4-FFF2-40B4-BE49-F238E27FC236}">
                <a16:creationId xmlns:a16="http://schemas.microsoft.com/office/drawing/2014/main" id="{E1B1D953-A493-49A6-B8ED-0C6F2FE46F0C}"/>
              </a:ext>
            </a:extLst>
          </p:cNvPr>
          <p:cNvSpPr>
            <a:spLocks noGrp="1"/>
          </p:cNvSpPr>
          <p:nvPr>
            <p:ph type="ftr" sz="quarter" idx="11"/>
          </p:nvPr>
        </p:nvSpPr>
        <p:spPr/>
        <p:txBody>
          <a:bodyPr/>
          <a:lstStyle/>
          <a:p>
            <a:r>
              <a:rPr lang="en-AU"/>
              <a:t>Example footer text</a:t>
            </a:r>
            <a:endParaRPr lang="en-AU" dirty="0"/>
          </a:p>
        </p:txBody>
      </p:sp>
      <p:sp>
        <p:nvSpPr>
          <p:cNvPr id="6" name="Slide Number Placeholder 5">
            <a:extLst>
              <a:ext uri="{FF2B5EF4-FFF2-40B4-BE49-F238E27FC236}">
                <a16:creationId xmlns:a16="http://schemas.microsoft.com/office/drawing/2014/main" id="{5A1A9710-BB2E-4379-9C79-71641E6D4DB2}"/>
              </a:ext>
            </a:extLst>
          </p:cNvPr>
          <p:cNvSpPr>
            <a:spLocks noGrp="1"/>
          </p:cNvSpPr>
          <p:nvPr>
            <p:ph type="sldNum" sz="quarter" idx="12"/>
          </p:nvPr>
        </p:nvSpPr>
        <p:spPr/>
        <p:txBody>
          <a:bodyPr/>
          <a:lstStyle/>
          <a:p>
            <a:fld id="{4EC81F68-4976-451A-B2E9-79BCBD2F70CC}" type="slidenum">
              <a:rPr lang="en-AU" smtClean="0"/>
              <a:t>3</a:t>
            </a:fld>
            <a:endParaRPr lang="en-AU" dirty="0"/>
          </a:p>
        </p:txBody>
      </p:sp>
      <p:graphicFrame>
        <p:nvGraphicFramePr>
          <p:cNvPr id="7" name="Table 6">
            <a:extLst>
              <a:ext uri="{FF2B5EF4-FFF2-40B4-BE49-F238E27FC236}">
                <a16:creationId xmlns:a16="http://schemas.microsoft.com/office/drawing/2014/main" id="{D4B187D4-67B4-4855-847C-38D045290B35}"/>
              </a:ext>
            </a:extLst>
          </p:cNvPr>
          <p:cNvGraphicFramePr>
            <a:graphicFrameLocks noGrp="1"/>
          </p:cNvGraphicFramePr>
          <p:nvPr>
            <p:extLst>
              <p:ext uri="{D42A27DB-BD31-4B8C-83A1-F6EECF244321}">
                <p14:modId xmlns:p14="http://schemas.microsoft.com/office/powerpoint/2010/main" val="4282028755"/>
              </p:ext>
            </p:extLst>
          </p:nvPr>
        </p:nvGraphicFramePr>
        <p:xfrm>
          <a:off x="305318" y="2332611"/>
          <a:ext cx="2981033" cy="2636589"/>
        </p:xfrm>
        <a:graphic>
          <a:graphicData uri="http://schemas.openxmlformats.org/drawingml/2006/table">
            <a:tbl>
              <a:tblPr firstRow="1" bandRow="1">
                <a:tableStyleId>{5C22544A-7EE6-4342-B048-85BDC9FD1C3A}</a:tableStyleId>
              </a:tblPr>
              <a:tblGrid>
                <a:gridCol w="1611681">
                  <a:extLst>
                    <a:ext uri="{9D8B030D-6E8A-4147-A177-3AD203B41FA5}">
                      <a16:colId xmlns:a16="http://schemas.microsoft.com/office/drawing/2014/main" val="1076604893"/>
                    </a:ext>
                  </a:extLst>
                </a:gridCol>
                <a:gridCol w="1369352">
                  <a:extLst>
                    <a:ext uri="{9D8B030D-6E8A-4147-A177-3AD203B41FA5}">
                      <a16:colId xmlns:a16="http://schemas.microsoft.com/office/drawing/2014/main" val="2018449437"/>
                    </a:ext>
                  </a:extLst>
                </a:gridCol>
              </a:tblGrid>
              <a:tr h="290415">
                <a:tc>
                  <a:txBody>
                    <a:bodyPr/>
                    <a:lstStyle/>
                    <a:p>
                      <a:r>
                        <a:rPr lang="en-AU" sz="1500" dirty="0"/>
                        <a:t>Name </a:t>
                      </a:r>
                    </a:p>
                  </a:txBody>
                  <a:tcPr marL="100796" marR="100796" marT="50398" marB="50398"/>
                </a:tc>
                <a:tc>
                  <a:txBody>
                    <a:bodyPr/>
                    <a:lstStyle/>
                    <a:p>
                      <a:r>
                        <a:rPr lang="en-AU" sz="1500" dirty="0"/>
                        <a:t>Company</a:t>
                      </a:r>
                    </a:p>
                  </a:txBody>
                  <a:tcPr marL="100796" marR="100796" marT="50398" marB="50398"/>
                </a:tc>
                <a:extLst>
                  <a:ext uri="{0D108BD9-81ED-4DB2-BD59-A6C34878D82A}">
                    <a16:rowId xmlns:a16="http://schemas.microsoft.com/office/drawing/2014/main" val="1197109199"/>
                  </a:ext>
                </a:extLst>
              </a:tr>
              <a:tr h="329599">
                <a:tc>
                  <a:txBody>
                    <a:bodyPr/>
                    <a:lstStyle/>
                    <a:p>
                      <a:pPr algn="l" fontAlgn="b"/>
                      <a:r>
                        <a:rPr lang="en-AU" sz="1500" b="0" i="0" u="none" strike="noStrike" dirty="0">
                          <a:solidFill>
                            <a:srgbClr val="000000"/>
                          </a:solidFill>
                          <a:effectLst/>
                          <a:latin typeface="+mn-lt"/>
                        </a:rPr>
                        <a:t>Boris Basich</a:t>
                      </a:r>
                    </a:p>
                  </a:txBody>
                  <a:tcPr marL="7000" marR="7000" marT="7000" marB="0"/>
                </a:tc>
                <a:tc>
                  <a:txBody>
                    <a:bodyPr/>
                    <a:lstStyle/>
                    <a:p>
                      <a:pPr algn="l" fontAlgn="b"/>
                      <a:r>
                        <a:rPr lang="en-AU" sz="1500" b="0" i="0" u="none" strike="noStrike">
                          <a:solidFill>
                            <a:srgbClr val="000000"/>
                          </a:solidFill>
                          <a:effectLst/>
                          <a:latin typeface="+mn-lt"/>
                        </a:rPr>
                        <a:t>AGL</a:t>
                      </a:r>
                    </a:p>
                  </a:txBody>
                  <a:tcPr marL="7000" marR="7000" marT="7000" marB="0"/>
                </a:tc>
                <a:extLst>
                  <a:ext uri="{0D108BD9-81ED-4DB2-BD59-A6C34878D82A}">
                    <a16:rowId xmlns:a16="http://schemas.microsoft.com/office/drawing/2014/main" val="3755047483"/>
                  </a:ext>
                </a:extLst>
              </a:tr>
              <a:tr h="329599">
                <a:tc>
                  <a:txBody>
                    <a:bodyPr/>
                    <a:lstStyle/>
                    <a:p>
                      <a:pPr algn="l" fontAlgn="b"/>
                      <a:r>
                        <a:rPr lang="en-AU" sz="1500" b="0" i="0" u="none" strike="noStrike" dirty="0">
                          <a:solidFill>
                            <a:srgbClr val="000000"/>
                          </a:solidFill>
                          <a:effectLst/>
                          <a:latin typeface="+mn-lt"/>
                        </a:rPr>
                        <a:t>Marc L’Estrange</a:t>
                      </a:r>
                    </a:p>
                  </a:txBody>
                  <a:tcPr marL="7000" marR="7000" marT="7000" marB="0"/>
                </a:tc>
                <a:tc>
                  <a:txBody>
                    <a:bodyPr/>
                    <a:lstStyle/>
                    <a:p>
                      <a:pPr algn="l" fontAlgn="b"/>
                      <a:r>
                        <a:rPr lang="en-AU" sz="1500" b="0" i="0" u="none" strike="noStrike">
                          <a:solidFill>
                            <a:srgbClr val="000000"/>
                          </a:solidFill>
                          <a:effectLst/>
                          <a:latin typeface="+mn-lt"/>
                        </a:rPr>
                        <a:t>AGL</a:t>
                      </a:r>
                    </a:p>
                  </a:txBody>
                  <a:tcPr marL="7000" marR="7000" marT="7000" marB="0"/>
                </a:tc>
                <a:extLst>
                  <a:ext uri="{0D108BD9-81ED-4DB2-BD59-A6C34878D82A}">
                    <a16:rowId xmlns:a16="http://schemas.microsoft.com/office/drawing/2014/main" val="2958591482"/>
                  </a:ext>
                </a:extLst>
              </a:tr>
              <a:tr h="329599">
                <a:tc>
                  <a:txBody>
                    <a:bodyPr/>
                    <a:lstStyle/>
                    <a:p>
                      <a:pPr algn="l" fontAlgn="b"/>
                      <a:r>
                        <a:rPr lang="en-AU" sz="1500" b="0" i="0" u="none" strike="noStrike" dirty="0">
                          <a:solidFill>
                            <a:srgbClr val="000000"/>
                          </a:solidFill>
                          <a:effectLst/>
                          <a:latin typeface="+mn-lt"/>
                        </a:rPr>
                        <a:t>Annett Reitmann</a:t>
                      </a:r>
                    </a:p>
                  </a:txBody>
                  <a:tcPr marL="7000" marR="7000" marT="7000" marB="0"/>
                </a:tc>
                <a:tc>
                  <a:txBody>
                    <a:bodyPr/>
                    <a:lstStyle/>
                    <a:p>
                      <a:pPr algn="l" fontAlgn="b"/>
                      <a:r>
                        <a:rPr lang="en-AU" sz="1500" b="0" i="0" u="none" strike="noStrike" dirty="0">
                          <a:solidFill>
                            <a:srgbClr val="000000"/>
                          </a:solidFill>
                          <a:effectLst/>
                          <a:latin typeface="+mn-lt"/>
                        </a:rPr>
                        <a:t>AGL</a:t>
                      </a:r>
                    </a:p>
                  </a:txBody>
                  <a:tcPr marL="7000" marR="7000" marT="7000" marB="0"/>
                </a:tc>
                <a:extLst>
                  <a:ext uri="{0D108BD9-81ED-4DB2-BD59-A6C34878D82A}">
                    <a16:rowId xmlns:a16="http://schemas.microsoft.com/office/drawing/2014/main" val="3021658868"/>
                  </a:ext>
                </a:extLst>
              </a:tr>
              <a:tr h="329599">
                <a:tc>
                  <a:txBody>
                    <a:bodyPr/>
                    <a:lstStyle/>
                    <a:p>
                      <a:pPr algn="l" fontAlgn="b"/>
                      <a:r>
                        <a:rPr lang="en-AU" sz="1500" b="0" i="0" u="none" strike="noStrike" dirty="0">
                          <a:solidFill>
                            <a:srgbClr val="000000"/>
                          </a:solidFill>
                          <a:effectLst/>
                          <a:latin typeface="+mn-lt"/>
                        </a:rPr>
                        <a:t>Chris Pratt</a:t>
                      </a:r>
                    </a:p>
                  </a:txBody>
                  <a:tcPr marL="7000" marR="7000" marT="7000" marB="0"/>
                </a:tc>
                <a:tc>
                  <a:txBody>
                    <a:bodyPr/>
                    <a:lstStyle/>
                    <a:p>
                      <a:pPr algn="l" fontAlgn="b"/>
                      <a:r>
                        <a:rPr lang="en-AU" sz="1500" b="0" i="0" u="none" strike="noStrike" dirty="0">
                          <a:solidFill>
                            <a:srgbClr val="000000"/>
                          </a:solidFill>
                          <a:effectLst/>
                          <a:latin typeface="+mn-lt"/>
                        </a:rPr>
                        <a:t>Alinta</a:t>
                      </a:r>
                    </a:p>
                  </a:txBody>
                  <a:tcPr marL="7000" marR="7000" marT="7000" marB="0"/>
                </a:tc>
                <a:extLst>
                  <a:ext uri="{0D108BD9-81ED-4DB2-BD59-A6C34878D82A}">
                    <a16:rowId xmlns:a16="http://schemas.microsoft.com/office/drawing/2014/main" val="1271792077"/>
                  </a:ext>
                </a:extLst>
              </a:tr>
              <a:tr h="329599">
                <a:tc>
                  <a:txBody>
                    <a:bodyPr/>
                    <a:lstStyle/>
                    <a:p>
                      <a:pPr algn="l" fontAlgn="b"/>
                      <a:r>
                        <a:rPr lang="en-AU" sz="1500" b="0" i="0" u="none" strike="noStrike" dirty="0">
                          <a:solidFill>
                            <a:srgbClr val="000000"/>
                          </a:solidFill>
                          <a:effectLst/>
                          <a:latin typeface="+mn-lt"/>
                        </a:rPr>
                        <a:t>Zahir Ally</a:t>
                      </a:r>
                    </a:p>
                  </a:txBody>
                  <a:tcPr marL="7000" marR="7000" marT="7000" marB="0"/>
                </a:tc>
                <a:tc>
                  <a:txBody>
                    <a:bodyPr/>
                    <a:lstStyle/>
                    <a:p>
                      <a:pPr algn="l" fontAlgn="b"/>
                      <a:r>
                        <a:rPr lang="en-AU" sz="1500" b="0" i="0" u="none" strike="noStrike" dirty="0">
                          <a:solidFill>
                            <a:srgbClr val="000000"/>
                          </a:solidFill>
                          <a:effectLst/>
                          <a:latin typeface="+mn-lt"/>
                        </a:rPr>
                        <a:t>Alinta</a:t>
                      </a:r>
                    </a:p>
                  </a:txBody>
                  <a:tcPr marL="7000" marR="7000" marT="7000" marB="0"/>
                </a:tc>
                <a:extLst>
                  <a:ext uri="{0D108BD9-81ED-4DB2-BD59-A6C34878D82A}">
                    <a16:rowId xmlns:a16="http://schemas.microsoft.com/office/drawing/2014/main" val="328687727"/>
                  </a:ext>
                </a:extLst>
              </a:tr>
              <a:tr h="329599">
                <a:tc>
                  <a:txBody>
                    <a:bodyPr/>
                    <a:lstStyle/>
                    <a:p>
                      <a:pPr algn="l" fontAlgn="b"/>
                      <a:r>
                        <a:rPr lang="en-AU" sz="1500" b="0" i="0" u="none" strike="noStrike" dirty="0">
                          <a:solidFill>
                            <a:srgbClr val="000000"/>
                          </a:solidFill>
                          <a:effectLst/>
                          <a:latin typeface="+mn-lt"/>
                        </a:rPr>
                        <a:t>Henry Gorniak</a:t>
                      </a:r>
                    </a:p>
                  </a:txBody>
                  <a:tcPr marL="7000" marR="7000" marT="7000" marB="0"/>
                </a:tc>
                <a:tc>
                  <a:txBody>
                    <a:bodyPr/>
                    <a:lstStyle/>
                    <a:p>
                      <a:pPr algn="l" fontAlgn="b"/>
                      <a:r>
                        <a:rPr lang="en-AU" sz="1500" b="0" i="0" u="none" strike="noStrike" dirty="0">
                          <a:solidFill>
                            <a:srgbClr val="000000"/>
                          </a:solidFill>
                          <a:effectLst/>
                          <a:latin typeface="+mn-lt"/>
                        </a:rPr>
                        <a:t>CS Energy</a:t>
                      </a:r>
                    </a:p>
                  </a:txBody>
                  <a:tcPr marL="7000" marR="7000" marT="7000" marB="0"/>
                </a:tc>
                <a:extLst>
                  <a:ext uri="{0D108BD9-81ED-4DB2-BD59-A6C34878D82A}">
                    <a16:rowId xmlns:a16="http://schemas.microsoft.com/office/drawing/2014/main" val="2002661567"/>
                  </a:ext>
                </a:extLst>
              </a:tr>
              <a:tr h="329599">
                <a:tc>
                  <a:txBody>
                    <a:bodyPr/>
                    <a:lstStyle/>
                    <a:p>
                      <a:pPr algn="l" fontAlgn="b"/>
                      <a:r>
                        <a:rPr lang="en-AU" sz="1500" b="0" i="0" u="none" strike="noStrike" dirty="0">
                          <a:solidFill>
                            <a:srgbClr val="000000"/>
                          </a:solidFill>
                          <a:effectLst/>
                          <a:latin typeface="+mn-lt"/>
                        </a:rPr>
                        <a:t>Stephanie Easton</a:t>
                      </a:r>
                    </a:p>
                  </a:txBody>
                  <a:tcPr marL="7000" marR="7000" marT="7000" marB="0"/>
                </a:tc>
                <a:tc>
                  <a:txBody>
                    <a:bodyPr/>
                    <a:lstStyle/>
                    <a:p>
                      <a:pPr algn="l" fontAlgn="b"/>
                      <a:r>
                        <a:rPr lang="en-AU" sz="1500" b="0" i="0" u="none" strike="noStrike" dirty="0">
                          <a:solidFill>
                            <a:srgbClr val="000000"/>
                          </a:solidFill>
                          <a:effectLst/>
                          <a:latin typeface="+mn-lt"/>
                        </a:rPr>
                        <a:t>Infigen</a:t>
                      </a:r>
                    </a:p>
                  </a:txBody>
                  <a:tcPr marL="7000" marR="7000" marT="7000" marB="0"/>
                </a:tc>
                <a:extLst>
                  <a:ext uri="{0D108BD9-81ED-4DB2-BD59-A6C34878D82A}">
                    <a16:rowId xmlns:a16="http://schemas.microsoft.com/office/drawing/2014/main" val="974336935"/>
                  </a:ext>
                </a:extLst>
              </a:tr>
            </a:tbl>
          </a:graphicData>
        </a:graphic>
      </p:graphicFrame>
      <p:graphicFrame>
        <p:nvGraphicFramePr>
          <p:cNvPr id="9" name="Table 8">
            <a:extLst>
              <a:ext uri="{FF2B5EF4-FFF2-40B4-BE49-F238E27FC236}">
                <a16:creationId xmlns:a16="http://schemas.microsoft.com/office/drawing/2014/main" id="{6E3C8B34-4720-44CF-B7AD-9223568005C2}"/>
              </a:ext>
            </a:extLst>
          </p:cNvPr>
          <p:cNvGraphicFramePr>
            <a:graphicFrameLocks noGrp="1"/>
          </p:cNvGraphicFramePr>
          <p:nvPr>
            <p:extLst>
              <p:ext uri="{D42A27DB-BD31-4B8C-83A1-F6EECF244321}">
                <p14:modId xmlns:p14="http://schemas.microsoft.com/office/powerpoint/2010/main" val="1592102958"/>
              </p:ext>
            </p:extLst>
          </p:nvPr>
        </p:nvGraphicFramePr>
        <p:xfrm>
          <a:off x="3435679" y="2332611"/>
          <a:ext cx="3186773" cy="2643001"/>
        </p:xfrm>
        <a:graphic>
          <a:graphicData uri="http://schemas.openxmlformats.org/drawingml/2006/table">
            <a:tbl>
              <a:tblPr firstRow="1" bandRow="1">
                <a:tableStyleId>{5C22544A-7EE6-4342-B048-85BDC9FD1C3A}</a:tableStyleId>
              </a:tblPr>
              <a:tblGrid>
                <a:gridCol w="1728872">
                  <a:extLst>
                    <a:ext uri="{9D8B030D-6E8A-4147-A177-3AD203B41FA5}">
                      <a16:colId xmlns:a16="http://schemas.microsoft.com/office/drawing/2014/main" val="1076604893"/>
                    </a:ext>
                  </a:extLst>
                </a:gridCol>
                <a:gridCol w="1457901">
                  <a:extLst>
                    <a:ext uri="{9D8B030D-6E8A-4147-A177-3AD203B41FA5}">
                      <a16:colId xmlns:a16="http://schemas.microsoft.com/office/drawing/2014/main" val="2018449437"/>
                    </a:ext>
                  </a:extLst>
                </a:gridCol>
              </a:tblGrid>
              <a:tr h="322984">
                <a:tc>
                  <a:txBody>
                    <a:bodyPr/>
                    <a:lstStyle/>
                    <a:p>
                      <a:r>
                        <a:rPr lang="en-AU" sz="1500" dirty="0"/>
                        <a:t>Name </a:t>
                      </a:r>
                    </a:p>
                  </a:txBody>
                  <a:tcPr marL="100796" marR="100796" marT="50398" marB="50398"/>
                </a:tc>
                <a:tc>
                  <a:txBody>
                    <a:bodyPr/>
                    <a:lstStyle/>
                    <a:p>
                      <a:r>
                        <a:rPr lang="en-AU" sz="1500" dirty="0"/>
                        <a:t>Company</a:t>
                      </a:r>
                    </a:p>
                  </a:txBody>
                  <a:tcPr marL="100796" marR="100796" marT="50398" marB="50398"/>
                </a:tc>
                <a:extLst>
                  <a:ext uri="{0D108BD9-81ED-4DB2-BD59-A6C34878D82A}">
                    <a16:rowId xmlns:a16="http://schemas.microsoft.com/office/drawing/2014/main" val="1197109199"/>
                  </a:ext>
                </a:extLst>
              </a:tr>
              <a:tr h="330515">
                <a:tc>
                  <a:txBody>
                    <a:bodyPr/>
                    <a:lstStyle/>
                    <a:p>
                      <a:pPr algn="l" fontAlgn="b"/>
                      <a:r>
                        <a:rPr lang="en-AU" sz="1500" b="0" i="0" u="none" strike="noStrike" dirty="0">
                          <a:solidFill>
                            <a:srgbClr val="000000"/>
                          </a:solidFill>
                          <a:effectLst/>
                          <a:latin typeface="+mn-lt"/>
                        </a:rPr>
                        <a:t>Oliver Jessup</a:t>
                      </a:r>
                    </a:p>
                  </a:txBody>
                  <a:tcPr marL="7000" marR="7000" marT="7000" marB="0"/>
                </a:tc>
                <a:tc>
                  <a:txBody>
                    <a:bodyPr/>
                    <a:lstStyle/>
                    <a:p>
                      <a:pPr algn="l" fontAlgn="b"/>
                      <a:r>
                        <a:rPr lang="en-AU" sz="1500" b="0" i="0" u="none" strike="noStrike" dirty="0">
                          <a:solidFill>
                            <a:srgbClr val="000000"/>
                          </a:solidFill>
                          <a:effectLst/>
                          <a:latin typeface="+mn-lt"/>
                        </a:rPr>
                        <a:t>Stanwell</a:t>
                      </a:r>
                    </a:p>
                  </a:txBody>
                  <a:tcPr marL="7000" marR="7000" marT="7000" marB="0"/>
                </a:tc>
                <a:extLst>
                  <a:ext uri="{0D108BD9-81ED-4DB2-BD59-A6C34878D82A}">
                    <a16:rowId xmlns:a16="http://schemas.microsoft.com/office/drawing/2014/main" val="2002661567"/>
                  </a:ext>
                </a:extLst>
              </a:tr>
              <a:tr h="330515">
                <a:tc>
                  <a:txBody>
                    <a:bodyPr/>
                    <a:lstStyle/>
                    <a:p>
                      <a:pPr algn="l" fontAlgn="b"/>
                      <a:r>
                        <a:rPr lang="en-AU" sz="1500" b="0" i="0" u="none" strike="noStrike" dirty="0">
                          <a:solidFill>
                            <a:srgbClr val="000000"/>
                          </a:solidFill>
                          <a:effectLst/>
                          <a:latin typeface="+mn-lt"/>
                        </a:rPr>
                        <a:t>Tony </a:t>
                      </a:r>
                      <a:r>
                        <a:rPr lang="en-AU" sz="1500" b="0" i="0" u="none" strike="noStrike" dirty="0" err="1">
                          <a:solidFill>
                            <a:srgbClr val="000000"/>
                          </a:solidFill>
                          <a:effectLst/>
                          <a:latin typeface="+mn-lt"/>
                        </a:rPr>
                        <a:t>Bergmeier</a:t>
                      </a:r>
                      <a:endParaRPr lang="en-AU" sz="1500" b="0" i="0" u="none" strike="noStrike" dirty="0">
                        <a:solidFill>
                          <a:srgbClr val="000000"/>
                        </a:solidFill>
                        <a:effectLst/>
                        <a:latin typeface="+mn-lt"/>
                      </a:endParaRPr>
                    </a:p>
                  </a:txBody>
                  <a:tcPr marL="7000" marR="7000" marT="7000" marB="0"/>
                </a:tc>
                <a:tc>
                  <a:txBody>
                    <a:bodyPr/>
                    <a:lstStyle/>
                    <a:p>
                      <a:pPr algn="l" fontAlgn="b"/>
                      <a:r>
                        <a:rPr lang="en-AU" sz="1500" b="0" i="0" u="none" strike="noStrike" dirty="0">
                          <a:solidFill>
                            <a:srgbClr val="000000"/>
                          </a:solidFill>
                          <a:effectLst/>
                          <a:latin typeface="+mn-lt"/>
                        </a:rPr>
                        <a:t>Snowy Hydro</a:t>
                      </a:r>
                    </a:p>
                  </a:txBody>
                  <a:tcPr marL="7000" marR="7000" marT="7000" marB="0"/>
                </a:tc>
                <a:extLst>
                  <a:ext uri="{0D108BD9-81ED-4DB2-BD59-A6C34878D82A}">
                    <a16:rowId xmlns:a16="http://schemas.microsoft.com/office/drawing/2014/main" val="3731985711"/>
                  </a:ext>
                </a:extLst>
              </a:tr>
              <a:tr h="330515">
                <a:tc>
                  <a:txBody>
                    <a:bodyPr/>
                    <a:lstStyle/>
                    <a:p>
                      <a:pPr algn="l" fontAlgn="b"/>
                      <a:r>
                        <a:rPr lang="en-AU" sz="1500" b="0" i="0" u="none" strike="noStrike" dirty="0">
                          <a:solidFill>
                            <a:srgbClr val="000000"/>
                          </a:solidFill>
                          <a:effectLst/>
                          <a:latin typeface="+mn-lt"/>
                        </a:rPr>
                        <a:t>Emily Brodie</a:t>
                      </a:r>
                    </a:p>
                  </a:txBody>
                  <a:tcPr marL="7000" marR="7000" marT="7000" marB="0"/>
                </a:tc>
                <a:tc>
                  <a:txBody>
                    <a:bodyPr/>
                    <a:lstStyle/>
                    <a:p>
                      <a:pPr algn="l" fontAlgn="b"/>
                      <a:r>
                        <a:rPr lang="en-AU" sz="1500" b="0" i="0" u="none" strike="noStrike" dirty="0">
                          <a:solidFill>
                            <a:srgbClr val="000000"/>
                          </a:solidFill>
                          <a:effectLst/>
                          <a:latin typeface="+mn-lt"/>
                        </a:rPr>
                        <a:t>AEMO</a:t>
                      </a:r>
                    </a:p>
                  </a:txBody>
                  <a:tcPr marL="7000" marR="7000" marT="7000" marB="0"/>
                </a:tc>
                <a:extLst>
                  <a:ext uri="{0D108BD9-81ED-4DB2-BD59-A6C34878D82A}">
                    <a16:rowId xmlns:a16="http://schemas.microsoft.com/office/drawing/2014/main" val="2789446191"/>
                  </a:ext>
                </a:extLst>
              </a:tr>
              <a:tr h="330515">
                <a:tc>
                  <a:txBody>
                    <a:bodyPr/>
                    <a:lstStyle/>
                    <a:p>
                      <a:pPr algn="l" fontAlgn="b"/>
                      <a:r>
                        <a:rPr lang="en-AU" sz="1500" b="0" i="0" u="none" strike="noStrike" dirty="0">
                          <a:solidFill>
                            <a:srgbClr val="000000"/>
                          </a:solidFill>
                          <a:effectLst/>
                          <a:latin typeface="+mn-lt"/>
                        </a:rPr>
                        <a:t>Tom Butterworth</a:t>
                      </a:r>
                    </a:p>
                  </a:txBody>
                  <a:tcPr marL="7000" marR="7000" marT="7000" marB="0"/>
                </a:tc>
                <a:tc>
                  <a:txBody>
                    <a:bodyPr/>
                    <a:lstStyle/>
                    <a:p>
                      <a:pPr algn="l" fontAlgn="b"/>
                      <a:r>
                        <a:rPr lang="en-AU" sz="1500" b="0" i="0" u="none" strike="noStrike" dirty="0">
                          <a:solidFill>
                            <a:srgbClr val="000000"/>
                          </a:solidFill>
                          <a:effectLst/>
                          <a:latin typeface="+mn-lt"/>
                        </a:rPr>
                        <a:t>AEMO</a:t>
                      </a:r>
                    </a:p>
                  </a:txBody>
                  <a:tcPr marL="7000" marR="7000" marT="7000" marB="0"/>
                </a:tc>
                <a:extLst>
                  <a:ext uri="{0D108BD9-81ED-4DB2-BD59-A6C34878D82A}">
                    <a16:rowId xmlns:a16="http://schemas.microsoft.com/office/drawing/2014/main" val="2776004692"/>
                  </a:ext>
                </a:extLst>
              </a:tr>
              <a:tr h="330515">
                <a:tc>
                  <a:txBody>
                    <a:bodyPr/>
                    <a:lstStyle/>
                    <a:p>
                      <a:pPr algn="l" fontAlgn="b"/>
                      <a:r>
                        <a:rPr lang="en-AU" sz="1500" b="0" i="0" u="none" strike="noStrike" dirty="0">
                          <a:solidFill>
                            <a:srgbClr val="000000"/>
                          </a:solidFill>
                          <a:effectLst/>
                          <a:latin typeface="+mn-lt"/>
                        </a:rPr>
                        <a:t>Pierre Fromager</a:t>
                      </a:r>
                    </a:p>
                  </a:txBody>
                  <a:tcPr marL="7000" marR="7000" marT="7000" marB="0"/>
                </a:tc>
                <a:tc>
                  <a:txBody>
                    <a:bodyPr/>
                    <a:lstStyle/>
                    <a:p>
                      <a:pPr algn="l" fontAlgn="b"/>
                      <a:r>
                        <a:rPr lang="en-AU" sz="1500" b="0" i="0" u="none" strike="noStrike" dirty="0">
                          <a:solidFill>
                            <a:srgbClr val="000000"/>
                          </a:solidFill>
                          <a:effectLst/>
                          <a:latin typeface="+mn-lt"/>
                        </a:rPr>
                        <a:t>AEMO</a:t>
                      </a:r>
                      <a:endParaRPr lang="en-AU" sz="1500" b="1" i="0" u="none" strike="noStrike" dirty="0">
                        <a:solidFill>
                          <a:srgbClr val="000000"/>
                        </a:solidFill>
                        <a:effectLst/>
                        <a:latin typeface="+mn-lt"/>
                      </a:endParaRPr>
                    </a:p>
                  </a:txBody>
                  <a:tcPr marL="7000" marR="7000" marT="7000" marB="0"/>
                </a:tc>
                <a:extLst>
                  <a:ext uri="{0D108BD9-81ED-4DB2-BD59-A6C34878D82A}">
                    <a16:rowId xmlns:a16="http://schemas.microsoft.com/office/drawing/2014/main" val="2030961568"/>
                  </a:ext>
                </a:extLst>
              </a:tr>
              <a:tr h="330515">
                <a:tc>
                  <a:txBody>
                    <a:bodyPr/>
                    <a:lstStyle/>
                    <a:p>
                      <a:pPr algn="l" fontAlgn="b"/>
                      <a:r>
                        <a:rPr lang="en-AU" sz="1500" b="0" i="0" u="none" strike="noStrike" dirty="0">
                          <a:solidFill>
                            <a:srgbClr val="000000"/>
                          </a:solidFill>
                          <a:effectLst/>
                          <a:latin typeface="+mn-lt"/>
                        </a:rPr>
                        <a:t>Hamish McNeish</a:t>
                      </a:r>
                    </a:p>
                  </a:txBody>
                  <a:tcPr marL="7000" marR="7000" marT="7000" marB="0"/>
                </a:tc>
                <a:tc>
                  <a:txBody>
                    <a:bodyPr/>
                    <a:lstStyle/>
                    <a:p>
                      <a:pPr algn="l" fontAlgn="b"/>
                      <a:r>
                        <a:rPr lang="en-AU" sz="1500" b="0" i="0" u="none" strike="noStrike" dirty="0">
                          <a:solidFill>
                            <a:srgbClr val="000000"/>
                          </a:solidFill>
                          <a:effectLst/>
                          <a:latin typeface="+mn-lt"/>
                        </a:rPr>
                        <a:t>AEMO</a:t>
                      </a:r>
                    </a:p>
                  </a:txBody>
                  <a:tcPr marL="7000" marR="7000" marT="7000" marB="0"/>
                </a:tc>
                <a:extLst>
                  <a:ext uri="{0D108BD9-81ED-4DB2-BD59-A6C34878D82A}">
                    <a16:rowId xmlns:a16="http://schemas.microsoft.com/office/drawing/2014/main" val="974336935"/>
                  </a:ext>
                </a:extLst>
              </a:tr>
              <a:tr h="330515">
                <a:tc>
                  <a:txBody>
                    <a:bodyPr/>
                    <a:lstStyle/>
                    <a:p>
                      <a:pPr algn="l" fontAlgn="b"/>
                      <a:r>
                        <a:rPr lang="en-AU" sz="1500" b="0" i="0" u="none" strike="noStrike" dirty="0">
                          <a:solidFill>
                            <a:srgbClr val="000000"/>
                          </a:solidFill>
                          <a:effectLst/>
                          <a:latin typeface="+mn-lt"/>
                        </a:rPr>
                        <a:t>Michael Sanders</a:t>
                      </a:r>
                    </a:p>
                  </a:txBody>
                  <a:tcPr marL="7000" marR="7000" marT="7000" marB="0"/>
                </a:tc>
                <a:tc>
                  <a:txBody>
                    <a:bodyPr/>
                    <a:lstStyle/>
                    <a:p>
                      <a:pPr algn="l" fontAlgn="b"/>
                      <a:r>
                        <a:rPr lang="en-AU" sz="1500" b="0" i="0" u="none" strike="noStrike" dirty="0">
                          <a:solidFill>
                            <a:srgbClr val="000000"/>
                          </a:solidFill>
                          <a:effectLst/>
                          <a:latin typeface="+mn-lt"/>
                        </a:rPr>
                        <a:t>AEMO</a:t>
                      </a:r>
                    </a:p>
                  </a:txBody>
                  <a:tcPr marL="7000" marR="7000" marT="7000" marB="0"/>
                </a:tc>
                <a:extLst>
                  <a:ext uri="{0D108BD9-81ED-4DB2-BD59-A6C34878D82A}">
                    <a16:rowId xmlns:a16="http://schemas.microsoft.com/office/drawing/2014/main" val="2485916502"/>
                  </a:ext>
                </a:extLst>
              </a:tr>
            </a:tbl>
          </a:graphicData>
        </a:graphic>
      </p:graphicFrame>
      <p:graphicFrame>
        <p:nvGraphicFramePr>
          <p:cNvPr id="8" name="Table 7">
            <a:extLst>
              <a:ext uri="{FF2B5EF4-FFF2-40B4-BE49-F238E27FC236}">
                <a16:creationId xmlns:a16="http://schemas.microsoft.com/office/drawing/2014/main" id="{87C0ED59-EEC3-46CB-A813-2E87E51E0326}"/>
              </a:ext>
            </a:extLst>
          </p:cNvPr>
          <p:cNvGraphicFramePr>
            <a:graphicFrameLocks noGrp="1"/>
          </p:cNvGraphicFramePr>
          <p:nvPr>
            <p:extLst>
              <p:ext uri="{D42A27DB-BD31-4B8C-83A1-F6EECF244321}">
                <p14:modId xmlns:p14="http://schemas.microsoft.com/office/powerpoint/2010/main" val="2891180695"/>
              </p:ext>
            </p:extLst>
          </p:nvPr>
        </p:nvGraphicFramePr>
        <p:xfrm>
          <a:off x="6769978" y="2326199"/>
          <a:ext cx="3186773" cy="1651456"/>
        </p:xfrm>
        <a:graphic>
          <a:graphicData uri="http://schemas.openxmlformats.org/drawingml/2006/table">
            <a:tbl>
              <a:tblPr firstRow="1" bandRow="1">
                <a:tableStyleId>{21E4AEA4-8DFA-4A89-87EB-49C32662AFE0}</a:tableStyleId>
              </a:tblPr>
              <a:tblGrid>
                <a:gridCol w="1728872">
                  <a:extLst>
                    <a:ext uri="{9D8B030D-6E8A-4147-A177-3AD203B41FA5}">
                      <a16:colId xmlns:a16="http://schemas.microsoft.com/office/drawing/2014/main" val="1076604893"/>
                    </a:ext>
                  </a:extLst>
                </a:gridCol>
                <a:gridCol w="1457901">
                  <a:extLst>
                    <a:ext uri="{9D8B030D-6E8A-4147-A177-3AD203B41FA5}">
                      <a16:colId xmlns:a16="http://schemas.microsoft.com/office/drawing/2014/main" val="2018449437"/>
                    </a:ext>
                  </a:extLst>
                </a:gridCol>
              </a:tblGrid>
              <a:tr h="322984">
                <a:tc>
                  <a:txBody>
                    <a:bodyPr/>
                    <a:lstStyle/>
                    <a:p>
                      <a:r>
                        <a:rPr lang="en-AU" sz="1500" dirty="0"/>
                        <a:t>Name </a:t>
                      </a:r>
                    </a:p>
                  </a:txBody>
                  <a:tcPr marL="100796" marR="100796" marT="50398" marB="50398"/>
                </a:tc>
                <a:tc>
                  <a:txBody>
                    <a:bodyPr/>
                    <a:lstStyle/>
                    <a:p>
                      <a:r>
                        <a:rPr lang="en-AU" sz="1500" dirty="0"/>
                        <a:t>Company</a:t>
                      </a:r>
                    </a:p>
                  </a:txBody>
                  <a:tcPr marL="100796" marR="100796" marT="50398" marB="50398"/>
                </a:tc>
                <a:extLst>
                  <a:ext uri="{0D108BD9-81ED-4DB2-BD59-A6C34878D82A}">
                    <a16:rowId xmlns:a16="http://schemas.microsoft.com/office/drawing/2014/main" val="1197109199"/>
                  </a:ext>
                </a:extLst>
              </a:tr>
              <a:tr h="330515">
                <a:tc>
                  <a:txBody>
                    <a:bodyPr/>
                    <a:lstStyle/>
                    <a:p>
                      <a:pPr algn="l" fontAlgn="b"/>
                      <a:r>
                        <a:rPr lang="en-AU" sz="1500" b="0" i="0" u="none" strike="noStrike" dirty="0">
                          <a:solidFill>
                            <a:srgbClr val="000000"/>
                          </a:solidFill>
                          <a:effectLst/>
                          <a:latin typeface="+mn-lt"/>
                        </a:rPr>
                        <a:t>Ron Logan</a:t>
                      </a:r>
                    </a:p>
                  </a:txBody>
                  <a:tcPr marL="7000" marR="7000" marT="7000" marB="0"/>
                </a:tc>
                <a:tc>
                  <a:txBody>
                    <a:bodyPr/>
                    <a:lstStyle/>
                    <a:p>
                      <a:pPr algn="l" fontAlgn="b"/>
                      <a:r>
                        <a:rPr lang="en-AU" sz="1500" b="0" i="0" u="none" strike="noStrike" dirty="0">
                          <a:solidFill>
                            <a:srgbClr val="000000"/>
                          </a:solidFill>
                          <a:effectLst/>
                          <a:latin typeface="+mn-lt"/>
                        </a:rPr>
                        <a:t>ERM</a:t>
                      </a:r>
                    </a:p>
                  </a:txBody>
                  <a:tcPr marL="7000" marR="7000" marT="7000" marB="0"/>
                </a:tc>
                <a:extLst>
                  <a:ext uri="{0D108BD9-81ED-4DB2-BD59-A6C34878D82A}">
                    <a16:rowId xmlns:a16="http://schemas.microsoft.com/office/drawing/2014/main" val="2002661567"/>
                  </a:ext>
                </a:extLst>
              </a:tr>
              <a:tr h="330515">
                <a:tc>
                  <a:txBody>
                    <a:bodyPr/>
                    <a:lstStyle/>
                    <a:p>
                      <a:pPr algn="l" fontAlgn="b"/>
                      <a:r>
                        <a:rPr lang="en-AU" sz="1500" b="0" i="0" u="none" strike="noStrike" dirty="0">
                          <a:solidFill>
                            <a:srgbClr val="000000"/>
                          </a:solidFill>
                          <a:effectLst/>
                          <a:latin typeface="+mn-lt"/>
                        </a:rPr>
                        <a:t>Victor Sanchez</a:t>
                      </a:r>
                    </a:p>
                  </a:txBody>
                  <a:tcPr marL="7000" marR="7000" marT="7000" marB="0"/>
                </a:tc>
                <a:tc>
                  <a:txBody>
                    <a:bodyPr/>
                    <a:lstStyle/>
                    <a:p>
                      <a:pPr algn="l" fontAlgn="b"/>
                      <a:r>
                        <a:rPr lang="en-AU" sz="1500" b="0" i="0" u="none" strike="noStrike" dirty="0">
                          <a:solidFill>
                            <a:srgbClr val="000000"/>
                          </a:solidFill>
                          <a:effectLst/>
                          <a:latin typeface="+mn-lt"/>
                        </a:rPr>
                        <a:t>Infigen Energy</a:t>
                      </a:r>
                    </a:p>
                  </a:txBody>
                  <a:tcPr marL="7000" marR="7000" marT="7000" marB="0"/>
                </a:tc>
                <a:extLst>
                  <a:ext uri="{0D108BD9-81ED-4DB2-BD59-A6C34878D82A}">
                    <a16:rowId xmlns:a16="http://schemas.microsoft.com/office/drawing/2014/main" val="3731985711"/>
                  </a:ext>
                </a:extLst>
              </a:tr>
              <a:tr h="330515">
                <a:tc>
                  <a:txBody>
                    <a:bodyPr/>
                    <a:lstStyle/>
                    <a:p>
                      <a:pPr algn="l" fontAlgn="b"/>
                      <a:r>
                        <a:rPr lang="en-AU" sz="1500" b="0" i="0" u="none" strike="noStrike" dirty="0">
                          <a:solidFill>
                            <a:srgbClr val="000000"/>
                          </a:solidFill>
                          <a:effectLst/>
                          <a:latin typeface="+mn-lt"/>
                        </a:rPr>
                        <a:t>Jeramy Mendoza</a:t>
                      </a:r>
                    </a:p>
                  </a:txBody>
                  <a:tcPr marL="7000" marR="7000" marT="7000" marB="0"/>
                </a:tc>
                <a:tc>
                  <a:txBody>
                    <a:bodyPr/>
                    <a:lstStyle/>
                    <a:p>
                      <a:pPr algn="l" fontAlgn="b"/>
                      <a:r>
                        <a:rPr lang="en-AU" sz="1500" b="0" i="0" u="none" strike="noStrike" dirty="0" err="1">
                          <a:solidFill>
                            <a:srgbClr val="000000"/>
                          </a:solidFill>
                          <a:effectLst/>
                          <a:latin typeface="+mn-lt"/>
                        </a:rPr>
                        <a:t>EnergyAustralia</a:t>
                      </a:r>
                      <a:endParaRPr lang="en-AU" sz="1500" b="0" i="0" u="none" strike="noStrike" dirty="0">
                        <a:solidFill>
                          <a:srgbClr val="000000"/>
                        </a:solidFill>
                        <a:effectLst/>
                        <a:latin typeface="+mn-lt"/>
                      </a:endParaRPr>
                    </a:p>
                  </a:txBody>
                  <a:tcPr marL="7000" marR="7000" marT="7000" marB="0"/>
                </a:tc>
                <a:extLst>
                  <a:ext uri="{0D108BD9-81ED-4DB2-BD59-A6C34878D82A}">
                    <a16:rowId xmlns:a16="http://schemas.microsoft.com/office/drawing/2014/main" val="2789446191"/>
                  </a:ext>
                </a:extLst>
              </a:tr>
              <a:tr h="330515">
                <a:tc>
                  <a:txBody>
                    <a:bodyPr/>
                    <a:lstStyle/>
                    <a:p>
                      <a:pPr algn="l" fontAlgn="b"/>
                      <a:endParaRPr lang="en-AU" sz="1500" b="0" i="0" u="none" strike="noStrike" dirty="0">
                        <a:solidFill>
                          <a:srgbClr val="000000"/>
                        </a:solidFill>
                        <a:effectLst/>
                        <a:latin typeface="+mn-lt"/>
                      </a:endParaRPr>
                    </a:p>
                  </a:txBody>
                  <a:tcPr marL="7000" marR="7000" marT="7000" marB="0"/>
                </a:tc>
                <a:tc>
                  <a:txBody>
                    <a:bodyPr/>
                    <a:lstStyle/>
                    <a:p>
                      <a:pPr algn="l" fontAlgn="b"/>
                      <a:r>
                        <a:rPr lang="en-AU" sz="1500" b="0" i="0" u="none" strike="noStrike" dirty="0">
                          <a:solidFill>
                            <a:srgbClr val="000000"/>
                          </a:solidFill>
                          <a:effectLst/>
                          <a:latin typeface="+mn-lt"/>
                        </a:rPr>
                        <a:t>Origin Energy</a:t>
                      </a:r>
                    </a:p>
                  </a:txBody>
                  <a:tcPr marL="7000" marR="7000" marT="7000" marB="0"/>
                </a:tc>
                <a:extLst>
                  <a:ext uri="{0D108BD9-81ED-4DB2-BD59-A6C34878D82A}">
                    <a16:rowId xmlns:a16="http://schemas.microsoft.com/office/drawing/2014/main" val="2776004692"/>
                  </a:ext>
                </a:extLst>
              </a:tr>
            </a:tbl>
          </a:graphicData>
        </a:graphic>
      </p:graphicFrame>
      <p:sp>
        <p:nvSpPr>
          <p:cNvPr id="3" name="TextBox 2">
            <a:extLst>
              <a:ext uri="{FF2B5EF4-FFF2-40B4-BE49-F238E27FC236}">
                <a16:creationId xmlns:a16="http://schemas.microsoft.com/office/drawing/2014/main" id="{2D7F53FD-9A35-40FA-AA08-C63C4936A895}"/>
              </a:ext>
            </a:extLst>
          </p:cNvPr>
          <p:cNvSpPr txBox="1"/>
          <p:nvPr/>
        </p:nvSpPr>
        <p:spPr>
          <a:xfrm>
            <a:off x="6771780" y="2007909"/>
            <a:ext cx="3184971" cy="369332"/>
          </a:xfrm>
          <a:prstGeom prst="rect">
            <a:avLst/>
          </a:prstGeom>
          <a:noFill/>
        </p:spPr>
        <p:txBody>
          <a:bodyPr wrap="square" rtlCol="0">
            <a:spAutoFit/>
          </a:bodyPr>
          <a:lstStyle/>
          <a:p>
            <a:r>
              <a:rPr lang="en-AU" dirty="0"/>
              <a:t>Apologies</a:t>
            </a:r>
          </a:p>
        </p:txBody>
      </p:sp>
    </p:spTree>
    <p:extLst>
      <p:ext uri="{BB962C8B-B14F-4D97-AF65-F5344CB8AC3E}">
        <p14:creationId xmlns:p14="http://schemas.microsoft.com/office/powerpoint/2010/main" val="1948762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Compressed Offer View - 1</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30</a:t>
            </a:fld>
            <a:endParaRPr lang="en-AU"/>
          </a:p>
        </p:txBody>
      </p:sp>
      <p:pic>
        <p:nvPicPr>
          <p:cNvPr id="3" name="Picture 2">
            <a:extLst>
              <a:ext uri="{FF2B5EF4-FFF2-40B4-BE49-F238E27FC236}">
                <a16:creationId xmlns:a16="http://schemas.microsoft.com/office/drawing/2014/main" id="{5ED292EA-4D42-456D-A4D5-F8D636C3B809}"/>
              </a:ext>
            </a:extLst>
          </p:cNvPr>
          <p:cNvPicPr>
            <a:picLocks noChangeAspect="1"/>
          </p:cNvPicPr>
          <p:nvPr/>
        </p:nvPicPr>
        <p:blipFill>
          <a:blip r:embed="rId2"/>
          <a:stretch>
            <a:fillRect/>
          </a:stretch>
        </p:blipFill>
        <p:spPr>
          <a:xfrm>
            <a:off x="184882" y="2121771"/>
            <a:ext cx="10160282" cy="3369784"/>
          </a:xfrm>
          <a:prstGeom prst="rect">
            <a:avLst/>
          </a:prstGeom>
        </p:spPr>
      </p:pic>
      <p:sp>
        <p:nvSpPr>
          <p:cNvPr id="7" name="Rectangle 6">
            <a:extLst>
              <a:ext uri="{FF2B5EF4-FFF2-40B4-BE49-F238E27FC236}">
                <a16:creationId xmlns:a16="http://schemas.microsoft.com/office/drawing/2014/main" id="{BEB98C3F-6018-4490-A3D8-817A653A69FE}"/>
              </a:ext>
            </a:extLst>
          </p:cNvPr>
          <p:cNvSpPr/>
          <p:nvPr/>
        </p:nvSpPr>
        <p:spPr>
          <a:xfrm>
            <a:off x="240393" y="5879795"/>
            <a:ext cx="10104772" cy="1200329"/>
          </a:xfrm>
          <a:prstGeom prst="rect">
            <a:avLst/>
          </a:prstGeom>
        </p:spPr>
        <p:txBody>
          <a:bodyPr wrap="square">
            <a:spAutoFit/>
          </a:bodyPr>
          <a:lstStyle/>
          <a:p>
            <a:r>
              <a:rPr lang="en-AU" dirty="0">
                <a:solidFill>
                  <a:srgbClr val="0000FF"/>
                </a:solidFill>
              </a:rPr>
              <a:t>Strong support for this compressed view. Pointed out that some offers may have a lot of ‘differences’, e.g. due to temperature de-rating, so could ‘ignore’ those columns.</a:t>
            </a:r>
          </a:p>
          <a:p>
            <a:endParaRPr lang="en-AU" dirty="0">
              <a:solidFill>
                <a:srgbClr val="0000FF"/>
              </a:solidFill>
            </a:endParaRPr>
          </a:p>
          <a:p>
            <a:r>
              <a:rPr lang="en-AU" dirty="0">
                <a:solidFill>
                  <a:srgbClr val="0000FF"/>
                </a:solidFill>
              </a:rPr>
              <a:t>Alinta suggested showing prices at the RRN + at the generator terminals</a:t>
            </a:r>
          </a:p>
        </p:txBody>
      </p:sp>
    </p:spTree>
    <p:extLst>
      <p:ext uri="{BB962C8B-B14F-4D97-AF65-F5344CB8AC3E}">
        <p14:creationId xmlns:p14="http://schemas.microsoft.com/office/powerpoint/2010/main" val="4107463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Compressed Offer View – 1a</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31</a:t>
            </a:fld>
            <a:endParaRPr lang="en-AU"/>
          </a:p>
        </p:txBody>
      </p:sp>
      <p:pic>
        <p:nvPicPr>
          <p:cNvPr id="7" name="Picture 6">
            <a:extLst>
              <a:ext uri="{FF2B5EF4-FFF2-40B4-BE49-F238E27FC236}">
                <a16:creationId xmlns:a16="http://schemas.microsoft.com/office/drawing/2014/main" id="{51FC26ED-988E-4DCA-BE2B-6A073B9CD401}"/>
              </a:ext>
            </a:extLst>
          </p:cNvPr>
          <p:cNvPicPr>
            <a:picLocks noChangeAspect="1"/>
          </p:cNvPicPr>
          <p:nvPr/>
        </p:nvPicPr>
        <p:blipFill>
          <a:blip r:embed="rId2"/>
          <a:stretch>
            <a:fillRect/>
          </a:stretch>
        </p:blipFill>
        <p:spPr>
          <a:xfrm>
            <a:off x="334119" y="2084183"/>
            <a:ext cx="10023574" cy="3391309"/>
          </a:xfrm>
          <a:prstGeom prst="rect">
            <a:avLst/>
          </a:prstGeom>
        </p:spPr>
      </p:pic>
      <p:sp>
        <p:nvSpPr>
          <p:cNvPr id="8" name="Rectangle 7">
            <a:extLst>
              <a:ext uri="{FF2B5EF4-FFF2-40B4-BE49-F238E27FC236}">
                <a16:creationId xmlns:a16="http://schemas.microsoft.com/office/drawing/2014/main" id="{29EECDC9-8583-4052-A4D6-CCE9B5BEFDBA}"/>
              </a:ext>
            </a:extLst>
          </p:cNvPr>
          <p:cNvSpPr/>
          <p:nvPr/>
        </p:nvSpPr>
        <p:spPr>
          <a:xfrm>
            <a:off x="753300" y="4758628"/>
            <a:ext cx="886781" cy="276999"/>
          </a:xfrm>
          <a:prstGeom prst="rect">
            <a:avLst/>
          </a:prstGeom>
        </p:spPr>
        <p:txBody>
          <a:bodyPr wrap="none">
            <a:spAutoFit/>
          </a:bodyPr>
          <a:lstStyle/>
          <a:p>
            <a:r>
              <a:rPr lang="en-AU" sz="1200" dirty="0">
                <a:solidFill>
                  <a:srgbClr val="0000FF"/>
                </a:solidFill>
              </a:rPr>
              <a:t>------12:35</a:t>
            </a:r>
          </a:p>
        </p:txBody>
      </p:sp>
      <p:sp>
        <p:nvSpPr>
          <p:cNvPr id="9" name="Rectangle 8">
            <a:extLst>
              <a:ext uri="{FF2B5EF4-FFF2-40B4-BE49-F238E27FC236}">
                <a16:creationId xmlns:a16="http://schemas.microsoft.com/office/drawing/2014/main" id="{37D60738-7E93-416C-9F6E-06687BE6401B}"/>
              </a:ext>
            </a:extLst>
          </p:cNvPr>
          <p:cNvSpPr/>
          <p:nvPr/>
        </p:nvSpPr>
        <p:spPr>
          <a:xfrm>
            <a:off x="240393" y="5879795"/>
            <a:ext cx="10104772" cy="369332"/>
          </a:xfrm>
          <a:prstGeom prst="rect">
            <a:avLst/>
          </a:prstGeom>
        </p:spPr>
        <p:txBody>
          <a:bodyPr wrap="square">
            <a:spAutoFit/>
          </a:bodyPr>
          <a:lstStyle/>
          <a:p>
            <a:r>
              <a:rPr lang="en-AU" dirty="0">
                <a:solidFill>
                  <a:srgbClr val="0000FF"/>
                </a:solidFill>
              </a:rPr>
              <a:t>Participants preferred to see all values for a row.</a:t>
            </a:r>
          </a:p>
        </p:txBody>
      </p:sp>
    </p:spTree>
    <p:extLst>
      <p:ext uri="{BB962C8B-B14F-4D97-AF65-F5344CB8AC3E}">
        <p14:creationId xmlns:p14="http://schemas.microsoft.com/office/powerpoint/2010/main" val="73903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Compressed Offer View – 2</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32</a:t>
            </a:fld>
            <a:endParaRPr lang="en-AU"/>
          </a:p>
        </p:txBody>
      </p:sp>
      <p:pic>
        <p:nvPicPr>
          <p:cNvPr id="7" name="Picture 6">
            <a:extLst>
              <a:ext uri="{FF2B5EF4-FFF2-40B4-BE49-F238E27FC236}">
                <a16:creationId xmlns:a16="http://schemas.microsoft.com/office/drawing/2014/main" id="{15354065-A566-42E2-9BA4-FC6A90A3EDDD}"/>
              </a:ext>
            </a:extLst>
          </p:cNvPr>
          <p:cNvPicPr>
            <a:picLocks noChangeAspect="1"/>
          </p:cNvPicPr>
          <p:nvPr/>
        </p:nvPicPr>
        <p:blipFill>
          <a:blip r:embed="rId2"/>
          <a:stretch>
            <a:fillRect/>
          </a:stretch>
        </p:blipFill>
        <p:spPr>
          <a:xfrm>
            <a:off x="346649" y="1935222"/>
            <a:ext cx="9998515" cy="4226607"/>
          </a:xfrm>
          <a:prstGeom prst="rect">
            <a:avLst/>
          </a:prstGeom>
        </p:spPr>
      </p:pic>
      <p:sp>
        <p:nvSpPr>
          <p:cNvPr id="8" name="Rectangle 7">
            <a:extLst>
              <a:ext uri="{FF2B5EF4-FFF2-40B4-BE49-F238E27FC236}">
                <a16:creationId xmlns:a16="http://schemas.microsoft.com/office/drawing/2014/main" id="{475331D2-7C66-4288-987B-45D8AD9A5B76}"/>
              </a:ext>
            </a:extLst>
          </p:cNvPr>
          <p:cNvSpPr/>
          <p:nvPr/>
        </p:nvSpPr>
        <p:spPr>
          <a:xfrm>
            <a:off x="240392" y="6161829"/>
            <a:ext cx="10104772" cy="369332"/>
          </a:xfrm>
          <a:prstGeom prst="rect">
            <a:avLst/>
          </a:prstGeom>
        </p:spPr>
        <p:txBody>
          <a:bodyPr wrap="square">
            <a:spAutoFit/>
          </a:bodyPr>
          <a:lstStyle/>
          <a:p>
            <a:r>
              <a:rPr lang="en-AU" dirty="0">
                <a:solidFill>
                  <a:srgbClr val="0000FF"/>
                </a:solidFill>
              </a:rPr>
              <a:t>This view was considered difficult to read. </a:t>
            </a:r>
          </a:p>
        </p:txBody>
      </p:sp>
    </p:spTree>
    <p:extLst>
      <p:ext uri="{BB962C8B-B14F-4D97-AF65-F5344CB8AC3E}">
        <p14:creationId xmlns:p14="http://schemas.microsoft.com/office/powerpoint/2010/main" val="1267682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Save offer</a:t>
            </a:r>
          </a:p>
        </p:txBody>
      </p:sp>
      <p:sp>
        <p:nvSpPr>
          <p:cNvPr id="8" name="Content Placeholder 7">
            <a:extLst>
              <a:ext uri="{FF2B5EF4-FFF2-40B4-BE49-F238E27FC236}">
                <a16:creationId xmlns:a16="http://schemas.microsoft.com/office/drawing/2014/main" id="{DBBD098C-F6E3-4CBC-9203-BF91D4D9803B}"/>
              </a:ext>
            </a:extLst>
          </p:cNvPr>
          <p:cNvSpPr>
            <a:spLocks noGrp="1"/>
          </p:cNvSpPr>
          <p:nvPr>
            <p:ph idx="1"/>
          </p:nvPr>
        </p:nvSpPr>
        <p:spPr/>
        <p:txBody>
          <a:bodyPr/>
          <a:lstStyle/>
          <a:p>
            <a:pPr marL="400964" indent="-400964"/>
            <a:r>
              <a:rPr lang="en-AU" sz="2280" dirty="0">
                <a:cs typeface="Segoe UI Semilight"/>
              </a:rPr>
              <a:t>Submit offer</a:t>
            </a:r>
          </a:p>
          <a:p>
            <a:pPr marL="801929" lvl="1" indent="-400964"/>
            <a:r>
              <a:rPr lang="en-AU" sz="1929" dirty="0">
                <a:cs typeface="Segoe UI Semilight"/>
              </a:rPr>
              <a:t>Receive success, with </a:t>
            </a:r>
            <a:r>
              <a:rPr lang="en-AU" sz="1929" dirty="0" err="1">
                <a:cs typeface="Segoe UI Semilight"/>
              </a:rPr>
              <a:t>TxNo</a:t>
            </a:r>
            <a:endParaRPr lang="en-AU" sz="1929" dirty="0">
              <a:cs typeface="Segoe UI Semilight"/>
            </a:endParaRPr>
          </a:p>
          <a:p>
            <a:pPr marL="801929" lvl="1" indent="-400964"/>
            <a:r>
              <a:rPr lang="en-AU" sz="1929" dirty="0">
                <a:cs typeface="Segoe UI Semilight"/>
              </a:rPr>
              <a:t>Receive error (see list of errors)</a:t>
            </a:r>
          </a:p>
          <a:p>
            <a:pPr marL="801929" lvl="1" indent="-400964"/>
            <a:r>
              <a:rPr lang="en-AU" sz="1929" dirty="0">
                <a:cs typeface="Segoe UI Semilight"/>
              </a:rPr>
              <a:t>Receive success with warnings (see list of warnings)</a:t>
            </a:r>
          </a:p>
          <a:p>
            <a:pPr marL="801929" lvl="1" indent="-400964"/>
            <a:r>
              <a:rPr lang="en-AU" sz="1929" dirty="0">
                <a:cs typeface="Segoe UI Semilight"/>
              </a:rPr>
              <a:t>Save response (to JSON)</a:t>
            </a:r>
          </a:p>
          <a:p>
            <a:pPr marL="400964" indent="-400964"/>
            <a:r>
              <a:rPr lang="en-AU" sz="2280" dirty="0">
                <a:cs typeface="Segoe UI Semilight"/>
              </a:rPr>
              <a:t>Save</a:t>
            </a:r>
            <a:r>
              <a:rPr lang="en-AU" sz="2280" dirty="0"/>
              <a:t> entry without submitting (Draft offer)</a:t>
            </a:r>
            <a:endParaRPr lang="en-AU" sz="2280" dirty="0">
              <a:cs typeface="Segoe UI Semilight"/>
            </a:endParaRPr>
          </a:p>
          <a:p>
            <a:pPr marL="801929" lvl="1" indent="-400964"/>
            <a:r>
              <a:rPr lang="en-AU" sz="1929" dirty="0"/>
              <a:t>(Persistence)</a:t>
            </a:r>
            <a:endParaRPr lang="en-AU" sz="1929" dirty="0">
              <a:cs typeface="Segoe UI Semilight"/>
            </a:endParaRPr>
          </a:p>
          <a:p>
            <a:pPr marL="801929" lvl="1" indent="-400964"/>
            <a:r>
              <a:rPr lang="en-AU" sz="1929" dirty="0">
                <a:cs typeface="Segoe UI Semilight"/>
              </a:rPr>
              <a:t>Allow retrieval of draft (offer status?)</a:t>
            </a:r>
          </a:p>
          <a:p>
            <a:pPr marL="400964" indent="-400964"/>
            <a:r>
              <a:rPr lang="en-AU" sz="2280" dirty="0">
                <a:cs typeface="Segoe UI Semilight"/>
              </a:rPr>
              <a:t>Discard entry</a:t>
            </a:r>
          </a:p>
          <a:p>
            <a:pPr marL="801929" lvl="1" indent="-400964"/>
            <a:r>
              <a:rPr lang="en-AU" sz="1929" dirty="0">
                <a:cs typeface="Segoe UI Semilight"/>
              </a:rPr>
              <a:t>Discard (I.e. 'cancel')</a:t>
            </a:r>
          </a:p>
          <a:p>
            <a:pPr marL="801929" lvl="1" indent="-400964"/>
            <a:r>
              <a:rPr lang="en-AU" sz="1929" dirty="0">
                <a:cs typeface="Segoe UI Semilight"/>
              </a:rPr>
              <a:t>Discard (delete) saved draft</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33</a:t>
            </a:fld>
            <a:endParaRPr lang="en-AU"/>
          </a:p>
        </p:txBody>
      </p:sp>
      <p:sp>
        <p:nvSpPr>
          <p:cNvPr id="7" name="Rectangle 6">
            <a:extLst>
              <a:ext uri="{FF2B5EF4-FFF2-40B4-BE49-F238E27FC236}">
                <a16:creationId xmlns:a16="http://schemas.microsoft.com/office/drawing/2014/main" id="{332E8DE5-3263-4E41-9ADA-B69C5ABC7AE9}"/>
              </a:ext>
            </a:extLst>
          </p:cNvPr>
          <p:cNvSpPr/>
          <p:nvPr/>
        </p:nvSpPr>
        <p:spPr>
          <a:xfrm>
            <a:off x="5165889" y="4410686"/>
            <a:ext cx="2586970" cy="1200329"/>
          </a:xfrm>
          <a:prstGeom prst="rect">
            <a:avLst/>
          </a:prstGeom>
          <a:solidFill>
            <a:schemeClr val="accent4">
              <a:lumMod val="20000"/>
              <a:lumOff val="80000"/>
            </a:schemeClr>
          </a:solidFill>
        </p:spPr>
        <p:txBody>
          <a:bodyPr wrap="square">
            <a:spAutoFit/>
          </a:bodyPr>
          <a:lstStyle/>
          <a:p>
            <a:r>
              <a:rPr lang="en-AU" dirty="0">
                <a:solidFill>
                  <a:srgbClr val="0000FF"/>
                </a:solidFill>
              </a:rPr>
              <a:t>AEMO identified that this could be achieved by submitting in the Pre-Prod environment.</a:t>
            </a:r>
          </a:p>
        </p:txBody>
      </p:sp>
      <p:sp>
        <p:nvSpPr>
          <p:cNvPr id="9" name="Rectangle 8">
            <a:extLst>
              <a:ext uri="{FF2B5EF4-FFF2-40B4-BE49-F238E27FC236}">
                <a16:creationId xmlns:a16="http://schemas.microsoft.com/office/drawing/2014/main" id="{023C06DD-DF74-483F-A3C5-173760F210C0}"/>
              </a:ext>
            </a:extLst>
          </p:cNvPr>
          <p:cNvSpPr/>
          <p:nvPr/>
        </p:nvSpPr>
        <p:spPr>
          <a:xfrm>
            <a:off x="6081861" y="3534909"/>
            <a:ext cx="3874890" cy="923330"/>
          </a:xfrm>
          <a:prstGeom prst="rect">
            <a:avLst/>
          </a:prstGeom>
          <a:noFill/>
        </p:spPr>
        <p:txBody>
          <a:bodyPr wrap="square">
            <a:spAutoFit/>
          </a:bodyPr>
          <a:lstStyle/>
          <a:p>
            <a:r>
              <a:rPr lang="en-AU" dirty="0">
                <a:solidFill>
                  <a:srgbClr val="0000FF"/>
                </a:solidFill>
              </a:rPr>
              <a:t>If both ‘save’ and ‘submit’ are possible, need to make sure user is aware that save is not a ‘submission’.</a:t>
            </a:r>
          </a:p>
        </p:txBody>
      </p:sp>
    </p:spTree>
    <p:extLst>
      <p:ext uri="{BB962C8B-B14F-4D97-AF65-F5344CB8AC3E}">
        <p14:creationId xmlns:p14="http://schemas.microsoft.com/office/powerpoint/2010/main" val="2466423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Complex submission</a:t>
            </a:r>
          </a:p>
        </p:txBody>
      </p:sp>
      <p:sp>
        <p:nvSpPr>
          <p:cNvPr id="8" name="Content Placeholder 7">
            <a:extLst>
              <a:ext uri="{FF2B5EF4-FFF2-40B4-BE49-F238E27FC236}">
                <a16:creationId xmlns:a16="http://schemas.microsoft.com/office/drawing/2014/main" id="{DBBD098C-F6E3-4CBC-9203-BF91D4D9803B}"/>
              </a:ext>
            </a:extLst>
          </p:cNvPr>
          <p:cNvSpPr>
            <a:spLocks noGrp="1"/>
          </p:cNvSpPr>
          <p:nvPr>
            <p:ph idx="1"/>
          </p:nvPr>
        </p:nvSpPr>
        <p:spPr/>
        <p:txBody>
          <a:bodyPr/>
          <a:lstStyle/>
          <a:p>
            <a:pPr marL="400964" indent="-400964"/>
            <a:r>
              <a:rPr lang="en-AU" sz="2280" dirty="0">
                <a:cs typeface="Segoe UI Semilight"/>
              </a:rPr>
              <a:t>Allow user to build multiple offers into one submission.</a:t>
            </a:r>
          </a:p>
          <a:p>
            <a:pPr marL="801929" lvl="1" indent="-400964"/>
            <a:r>
              <a:rPr lang="en-AU" sz="1929" dirty="0">
                <a:cs typeface="Segoe UI Semilight"/>
              </a:rPr>
              <a:t>Might allow setting values across multiple days. E.g. Set Max Avail to 500 for the whole week.</a:t>
            </a:r>
          </a:p>
          <a:p>
            <a:pPr marL="801929" lvl="1" indent="-400964"/>
            <a:r>
              <a:rPr lang="en-AU" sz="1929" dirty="0">
                <a:cs typeface="Segoe UI Semilight"/>
              </a:rPr>
              <a:t>Might consider all days as one timeline, defaulting values from end of one day to the next.</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34</a:t>
            </a:fld>
            <a:endParaRPr lang="en-AU"/>
          </a:p>
        </p:txBody>
      </p:sp>
      <p:sp>
        <p:nvSpPr>
          <p:cNvPr id="7" name="Rectangle 6">
            <a:extLst>
              <a:ext uri="{FF2B5EF4-FFF2-40B4-BE49-F238E27FC236}">
                <a16:creationId xmlns:a16="http://schemas.microsoft.com/office/drawing/2014/main" id="{3CA4173E-1935-4DD9-97EB-E6E3EE0C13B6}"/>
              </a:ext>
            </a:extLst>
          </p:cNvPr>
          <p:cNvSpPr/>
          <p:nvPr/>
        </p:nvSpPr>
        <p:spPr>
          <a:xfrm>
            <a:off x="206546" y="3570228"/>
            <a:ext cx="10104772" cy="1200329"/>
          </a:xfrm>
          <a:prstGeom prst="rect">
            <a:avLst/>
          </a:prstGeom>
        </p:spPr>
        <p:txBody>
          <a:bodyPr wrap="square">
            <a:spAutoFit/>
          </a:bodyPr>
          <a:lstStyle/>
          <a:p>
            <a:r>
              <a:rPr lang="en-AU" dirty="0">
                <a:solidFill>
                  <a:srgbClr val="0000FF"/>
                </a:solidFill>
              </a:rPr>
              <a:t>Strong support for multiple offers in a submission.</a:t>
            </a:r>
          </a:p>
          <a:p>
            <a:r>
              <a:rPr lang="en-AU" dirty="0">
                <a:solidFill>
                  <a:srgbClr val="0000FF"/>
                </a:solidFill>
              </a:rPr>
              <a:t>Explicit request to allow a submission to be for units belonging to multiple participant IDs (this is to be reviewed by AEMO as participant ID is not part of the offer key).</a:t>
            </a:r>
          </a:p>
          <a:p>
            <a:r>
              <a:rPr lang="en-AU" dirty="0">
                <a:solidFill>
                  <a:srgbClr val="0000FF"/>
                </a:solidFill>
              </a:rPr>
              <a:t>See Alinta’s comment about vertical offers.</a:t>
            </a:r>
          </a:p>
        </p:txBody>
      </p:sp>
    </p:spTree>
    <p:extLst>
      <p:ext uri="{BB962C8B-B14F-4D97-AF65-F5344CB8AC3E}">
        <p14:creationId xmlns:p14="http://schemas.microsoft.com/office/powerpoint/2010/main" val="1699448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dirty="0"/>
              <a:t>Data shaping</a:t>
            </a:r>
          </a:p>
        </p:txBody>
      </p:sp>
      <p:sp>
        <p:nvSpPr>
          <p:cNvPr id="8" name="Content Placeholder 7">
            <a:extLst>
              <a:ext uri="{FF2B5EF4-FFF2-40B4-BE49-F238E27FC236}">
                <a16:creationId xmlns:a16="http://schemas.microsoft.com/office/drawing/2014/main" id="{DBBD098C-F6E3-4CBC-9203-BF91D4D9803B}"/>
              </a:ext>
            </a:extLst>
          </p:cNvPr>
          <p:cNvSpPr>
            <a:spLocks noGrp="1"/>
          </p:cNvSpPr>
          <p:nvPr>
            <p:ph idx="1"/>
          </p:nvPr>
        </p:nvSpPr>
        <p:spPr/>
        <p:txBody>
          <a:bodyPr/>
          <a:lstStyle/>
          <a:p>
            <a:pPr marL="400964" indent="-400964"/>
            <a:r>
              <a:rPr lang="en-AU" sz="2280" dirty="0">
                <a:cs typeface="Segoe UI Semilight"/>
              </a:rPr>
              <a:t>Allow user to build business rules to help shape the data.</a:t>
            </a:r>
          </a:p>
          <a:p>
            <a:pPr marL="801929" lvl="1" indent="-400964"/>
            <a:r>
              <a:rPr lang="en-AU" sz="1929" dirty="0">
                <a:cs typeface="Segoe UI Semilight"/>
              </a:rPr>
              <a:t>E.g. Set values to x until 13:00 then increase by 5% for next 2 hours.</a:t>
            </a:r>
          </a:p>
          <a:p>
            <a:pPr marL="801929" lvl="1" indent="-400964"/>
            <a:r>
              <a:rPr lang="en-AU" sz="1929" dirty="0">
                <a:cs typeface="Segoe UI Semilight"/>
              </a:rPr>
              <a:t>Switch availability to next higher band when &lt;some condition&gt;.</a:t>
            </a:r>
          </a:p>
          <a:p>
            <a:pPr marL="801929" lvl="1" indent="-400964"/>
            <a:r>
              <a:rPr lang="en-AU" sz="1929" dirty="0">
                <a:cs typeface="Segoe UI Semilight"/>
              </a:rPr>
              <a:t>Set PASA to Max Avail.</a:t>
            </a:r>
          </a:p>
          <a:p>
            <a:pPr marL="801929" lvl="1" indent="-400964"/>
            <a:r>
              <a:rPr lang="en-AU" sz="1929" dirty="0">
                <a:cs typeface="Segoe UI Semilight"/>
              </a:rPr>
              <a:t>Set remaining availability to highest band (= Max. Avail - sum(bands 1-9))</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35</a:t>
            </a:fld>
            <a:endParaRPr lang="en-AU"/>
          </a:p>
        </p:txBody>
      </p:sp>
      <p:sp>
        <p:nvSpPr>
          <p:cNvPr id="7" name="Rectangle 6">
            <a:extLst>
              <a:ext uri="{FF2B5EF4-FFF2-40B4-BE49-F238E27FC236}">
                <a16:creationId xmlns:a16="http://schemas.microsoft.com/office/drawing/2014/main" id="{1A4E5684-2DAC-4369-9151-B326138EF240}"/>
              </a:ext>
            </a:extLst>
          </p:cNvPr>
          <p:cNvSpPr/>
          <p:nvPr/>
        </p:nvSpPr>
        <p:spPr>
          <a:xfrm>
            <a:off x="357199" y="3810521"/>
            <a:ext cx="10104772" cy="1200329"/>
          </a:xfrm>
          <a:prstGeom prst="rect">
            <a:avLst/>
          </a:prstGeom>
        </p:spPr>
        <p:txBody>
          <a:bodyPr wrap="square">
            <a:spAutoFit/>
          </a:bodyPr>
          <a:lstStyle/>
          <a:p>
            <a:r>
              <a:rPr lang="en-AU" dirty="0">
                <a:solidFill>
                  <a:srgbClr val="0000FF"/>
                </a:solidFill>
              </a:rPr>
              <a:t>There was support for the last point (defaulting band 10) – but use Max Capacity rather than Max Avail.</a:t>
            </a:r>
          </a:p>
          <a:p>
            <a:r>
              <a:rPr lang="en-AU" dirty="0">
                <a:solidFill>
                  <a:srgbClr val="0000FF"/>
                </a:solidFill>
              </a:rPr>
              <a:t>Other business rules could be better built into MS Excel and using download to CSV, bearing in mind that the primary uses of the web interfaces are for participants who bid infrequently or for BCP.</a:t>
            </a:r>
          </a:p>
        </p:txBody>
      </p:sp>
    </p:spTree>
    <p:extLst>
      <p:ext uri="{BB962C8B-B14F-4D97-AF65-F5344CB8AC3E}">
        <p14:creationId xmlns:p14="http://schemas.microsoft.com/office/powerpoint/2010/main" val="3208646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6A076F-0D8A-4375-BDAD-95F4872E4329}"/>
              </a:ext>
            </a:extLst>
          </p:cNvPr>
          <p:cNvSpPr>
            <a:spLocks noGrp="1"/>
          </p:cNvSpPr>
          <p:nvPr>
            <p:ph type="title"/>
          </p:nvPr>
        </p:nvSpPr>
        <p:spPr/>
        <p:txBody>
          <a:bodyPr/>
          <a:lstStyle/>
          <a:p>
            <a:r>
              <a:rPr lang="en-AU" dirty="0"/>
              <a:t>Import / export offer</a:t>
            </a:r>
            <a:endParaRPr lang="en-US" dirty="0"/>
          </a:p>
        </p:txBody>
      </p:sp>
      <p:sp>
        <p:nvSpPr>
          <p:cNvPr id="8" name="Content Placeholder 7">
            <a:extLst>
              <a:ext uri="{FF2B5EF4-FFF2-40B4-BE49-F238E27FC236}">
                <a16:creationId xmlns:a16="http://schemas.microsoft.com/office/drawing/2014/main" id="{5205E0D8-DA77-41B4-A41A-2D8CB19F3246}"/>
              </a:ext>
            </a:extLst>
          </p:cNvPr>
          <p:cNvSpPr>
            <a:spLocks noGrp="1"/>
          </p:cNvSpPr>
          <p:nvPr>
            <p:ph idx="1"/>
          </p:nvPr>
        </p:nvSpPr>
        <p:spPr/>
        <p:txBody>
          <a:bodyPr vert="horz" lIns="80189" tIns="40094" rIns="80189" bIns="40094" rtlCol="0" anchor="t">
            <a:normAutofit/>
          </a:bodyPr>
          <a:lstStyle/>
          <a:p>
            <a:pPr marL="50121" indent="-451085">
              <a:buAutoNum type="arabicPeriod"/>
            </a:pPr>
            <a:r>
              <a:rPr lang="en-AU" sz="2631" dirty="0">
                <a:cs typeface="Segoe UI Semilight"/>
              </a:rPr>
              <a:t>Export offer: with a currently selected offer, </a:t>
            </a:r>
            <a:endParaRPr lang="en-US" sz="2631" dirty="0"/>
          </a:p>
          <a:p>
            <a:pPr marL="801929" lvl="1" indent="-400964">
              <a:buAutoNum type="alphaLcParenR"/>
            </a:pPr>
            <a:r>
              <a:rPr lang="en-AU" sz="2280" dirty="0">
                <a:cs typeface="Segoe UI Semilight"/>
              </a:rPr>
              <a:t>To JSON</a:t>
            </a:r>
          </a:p>
          <a:p>
            <a:pPr marL="801929" lvl="1" indent="-400964">
              <a:buAutoNum type="alphaLcParenR"/>
            </a:pPr>
            <a:r>
              <a:rPr lang="en-AU" sz="2280" dirty="0">
                <a:cs typeface="Segoe UI Semilight"/>
              </a:rPr>
              <a:t>To CSV</a:t>
            </a:r>
          </a:p>
          <a:p>
            <a:pPr marL="451085" indent="-451085">
              <a:buAutoNum type="arabicPeriod"/>
            </a:pPr>
            <a:r>
              <a:rPr lang="en-AU" sz="2631" dirty="0">
                <a:cs typeface="Segoe UI Semilight"/>
              </a:rPr>
              <a:t>Import bid, which populates the offer data,</a:t>
            </a:r>
          </a:p>
          <a:p>
            <a:pPr marL="852049" lvl="1" indent="-451085">
              <a:buAutoNum type="alphaLcParenR"/>
            </a:pPr>
            <a:r>
              <a:rPr lang="en-AU" sz="2280" dirty="0">
                <a:cs typeface="Segoe UI Semilight"/>
              </a:rPr>
              <a:t>From JSON format (single offer)</a:t>
            </a:r>
          </a:p>
          <a:p>
            <a:pPr marL="852049" lvl="1" indent="-451085">
              <a:buAutoNum type="alphaLcParenR"/>
            </a:pPr>
            <a:r>
              <a:rPr lang="en-AU" sz="2280" dirty="0">
                <a:cs typeface="Segoe UI Semilight"/>
              </a:rPr>
              <a:t>From CSV</a:t>
            </a:r>
          </a:p>
          <a:p>
            <a:pPr marL="400964" indent="-400964"/>
            <a:endParaRPr lang="en-AU" sz="1929" dirty="0">
              <a:cs typeface="Segoe UI Semilight"/>
            </a:endParaRPr>
          </a:p>
          <a:p>
            <a:pPr marL="400964" indent="-400964"/>
            <a:endParaRPr lang="en-AU" sz="2280" dirty="0">
              <a:cs typeface="Segoe UI Semilight"/>
            </a:endParaRPr>
          </a:p>
        </p:txBody>
      </p:sp>
      <p:sp>
        <p:nvSpPr>
          <p:cNvPr id="4" name="Date Placeholder 3">
            <a:extLst>
              <a:ext uri="{FF2B5EF4-FFF2-40B4-BE49-F238E27FC236}">
                <a16:creationId xmlns:a16="http://schemas.microsoft.com/office/drawing/2014/main" id="{084E1925-98EE-4F06-B565-BAFB150F8293}"/>
              </a:ext>
            </a:extLst>
          </p:cNvPr>
          <p:cNvSpPr>
            <a:spLocks noGrp="1"/>
          </p:cNvSpPr>
          <p:nvPr>
            <p:ph type="dt" sz="half" idx="10"/>
          </p:nvPr>
        </p:nvSpPr>
        <p:spPr/>
        <p:txBody>
          <a:bodyPr/>
          <a:lstStyle/>
          <a:p>
            <a:fld id="{681D5AC9-D7BA-485E-B465-DE82470048ED}" type="datetime1">
              <a:rPr lang="en-AU" smtClean="0"/>
              <a:pPr/>
              <a:t>5/12/2018</a:t>
            </a:fld>
            <a:endParaRPr lang="en-AU"/>
          </a:p>
        </p:txBody>
      </p:sp>
      <p:sp>
        <p:nvSpPr>
          <p:cNvPr id="5" name="Footer Placeholder 4">
            <a:extLst>
              <a:ext uri="{FF2B5EF4-FFF2-40B4-BE49-F238E27FC236}">
                <a16:creationId xmlns:a16="http://schemas.microsoft.com/office/drawing/2014/main" id="{595A4611-8B69-4FC4-A9ED-DD019BBF3161}"/>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FE1B9C27-437E-4C05-826E-FF7E2C0A8808}"/>
              </a:ext>
            </a:extLst>
          </p:cNvPr>
          <p:cNvSpPr>
            <a:spLocks noGrp="1"/>
          </p:cNvSpPr>
          <p:nvPr>
            <p:ph type="sldNum" sz="quarter" idx="12"/>
          </p:nvPr>
        </p:nvSpPr>
        <p:spPr/>
        <p:txBody>
          <a:bodyPr/>
          <a:lstStyle/>
          <a:p>
            <a:fld id="{4EC81F68-4976-451A-B2E9-79BCBD2F70CC}" type="slidenum">
              <a:rPr lang="en-AU" smtClean="0"/>
              <a:pPr/>
              <a:t>36</a:t>
            </a:fld>
            <a:endParaRPr lang="en-AU"/>
          </a:p>
        </p:txBody>
      </p:sp>
      <p:sp>
        <p:nvSpPr>
          <p:cNvPr id="9" name="Rectangle 8">
            <a:extLst>
              <a:ext uri="{FF2B5EF4-FFF2-40B4-BE49-F238E27FC236}">
                <a16:creationId xmlns:a16="http://schemas.microsoft.com/office/drawing/2014/main" id="{E4B9489C-BCB0-4696-B9BD-FA5785F0A06F}"/>
              </a:ext>
            </a:extLst>
          </p:cNvPr>
          <p:cNvSpPr/>
          <p:nvPr/>
        </p:nvSpPr>
        <p:spPr>
          <a:xfrm>
            <a:off x="293520" y="4410686"/>
            <a:ext cx="10104772" cy="923330"/>
          </a:xfrm>
          <a:prstGeom prst="rect">
            <a:avLst/>
          </a:prstGeom>
        </p:spPr>
        <p:txBody>
          <a:bodyPr wrap="square">
            <a:spAutoFit/>
          </a:bodyPr>
          <a:lstStyle/>
          <a:p>
            <a:r>
              <a:rPr lang="en-AU" dirty="0">
                <a:solidFill>
                  <a:srgbClr val="0000FF"/>
                </a:solidFill>
              </a:rPr>
              <a:t>Participant strongly supported CSV in addition to JSON.</a:t>
            </a:r>
          </a:p>
          <a:p>
            <a:r>
              <a:rPr lang="en-AU" dirty="0">
                <a:solidFill>
                  <a:srgbClr val="0000FF"/>
                </a:solidFill>
              </a:rPr>
              <a:t>AEMO expressed concern that uploading from CSV might represent more work. Alternative might be to allow conversion of CSV to JSON.</a:t>
            </a:r>
          </a:p>
        </p:txBody>
      </p:sp>
    </p:spTree>
    <p:extLst>
      <p:ext uri="{BB962C8B-B14F-4D97-AF65-F5344CB8AC3E}">
        <p14:creationId xmlns:p14="http://schemas.microsoft.com/office/powerpoint/2010/main" val="556369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6A076F-0D8A-4375-BDAD-95F4872E4329}"/>
              </a:ext>
            </a:extLst>
          </p:cNvPr>
          <p:cNvSpPr>
            <a:spLocks noGrp="1"/>
          </p:cNvSpPr>
          <p:nvPr>
            <p:ph type="title"/>
          </p:nvPr>
        </p:nvSpPr>
        <p:spPr/>
        <p:txBody>
          <a:bodyPr/>
          <a:lstStyle/>
          <a:p>
            <a:r>
              <a:rPr lang="en-AU" dirty="0"/>
              <a:t>Upload offer</a:t>
            </a:r>
            <a:endParaRPr lang="en-US" dirty="0"/>
          </a:p>
        </p:txBody>
      </p:sp>
      <p:sp>
        <p:nvSpPr>
          <p:cNvPr id="8" name="Content Placeholder 7">
            <a:extLst>
              <a:ext uri="{FF2B5EF4-FFF2-40B4-BE49-F238E27FC236}">
                <a16:creationId xmlns:a16="http://schemas.microsoft.com/office/drawing/2014/main" id="{5205E0D8-DA77-41B4-A41A-2D8CB19F3246}"/>
              </a:ext>
            </a:extLst>
          </p:cNvPr>
          <p:cNvSpPr>
            <a:spLocks noGrp="1"/>
          </p:cNvSpPr>
          <p:nvPr>
            <p:ph idx="1"/>
          </p:nvPr>
        </p:nvSpPr>
        <p:spPr/>
        <p:txBody>
          <a:bodyPr vert="horz" lIns="80189" tIns="40094" rIns="80189" bIns="40094" rtlCol="0" anchor="t">
            <a:normAutofit/>
          </a:bodyPr>
          <a:lstStyle/>
          <a:p>
            <a:pPr marL="0" indent="0">
              <a:buNone/>
            </a:pPr>
            <a:r>
              <a:rPr lang="en-AU" sz="2631" dirty="0">
                <a:cs typeface="Segoe UI Semilight"/>
              </a:rPr>
              <a:t>Rather than import an offer, we may want to submit an offer file (i.e. submission) directly (especially if this file contains multiple offers)</a:t>
            </a:r>
          </a:p>
          <a:p>
            <a:pPr marL="451085" indent="-451085">
              <a:buAutoNum type="arabicPeriod"/>
            </a:pPr>
            <a:r>
              <a:rPr lang="en-AU" sz="2631" dirty="0">
                <a:cs typeface="Segoe UI Semilight"/>
              </a:rPr>
              <a:t>Select a file (allows selection of JSON or zip) (can only select one file)</a:t>
            </a:r>
          </a:p>
          <a:p>
            <a:pPr marL="451085" indent="-451085">
              <a:buAutoNum type="arabicPeriod"/>
            </a:pPr>
            <a:r>
              <a:rPr lang="en-AU" sz="2631" dirty="0">
                <a:cs typeface="Segoe UI Semilight"/>
              </a:rPr>
              <a:t>Submit </a:t>
            </a:r>
          </a:p>
          <a:p>
            <a:pPr marL="852049" lvl="1" indent="-451085">
              <a:buAutoNum type="arabicPeriod"/>
            </a:pPr>
            <a:r>
              <a:rPr lang="en-AU" sz="2280" dirty="0">
                <a:cs typeface="Segoe UI Semilight"/>
              </a:rPr>
              <a:t>for validation only</a:t>
            </a:r>
          </a:p>
          <a:p>
            <a:pPr marL="852049" lvl="1" indent="-451085">
              <a:buAutoNum type="arabicPeriod"/>
            </a:pPr>
            <a:r>
              <a:rPr lang="en-AU" sz="2280" dirty="0">
                <a:cs typeface="Segoe UI Semilight"/>
              </a:rPr>
              <a:t>for acceptance</a:t>
            </a:r>
          </a:p>
          <a:p>
            <a:pPr marL="451085" indent="-451085">
              <a:buAutoNum type="arabicPeriod"/>
            </a:pPr>
            <a:r>
              <a:rPr lang="en-AU" sz="2631" dirty="0">
                <a:cs typeface="Segoe UI Semilight"/>
              </a:rPr>
              <a:t>Receive response</a:t>
            </a:r>
          </a:p>
          <a:p>
            <a:pPr marL="801929" lvl="1" indent="-400964"/>
            <a:r>
              <a:rPr lang="en-AU" sz="1929" dirty="0">
                <a:cs typeface="Segoe UI Semilight"/>
              </a:rPr>
              <a:t>Receive success, with </a:t>
            </a:r>
            <a:r>
              <a:rPr lang="en-AU" sz="1929" dirty="0" err="1">
                <a:cs typeface="Segoe UI Semilight"/>
              </a:rPr>
              <a:t>TxNo</a:t>
            </a:r>
            <a:endParaRPr lang="en-AU" sz="1929" dirty="0">
              <a:cs typeface="Segoe UI Semilight"/>
            </a:endParaRPr>
          </a:p>
          <a:p>
            <a:pPr marL="801929" lvl="1" indent="-400964"/>
            <a:r>
              <a:rPr lang="en-AU" sz="1929" dirty="0">
                <a:cs typeface="Segoe UI Semilight"/>
              </a:rPr>
              <a:t>Receive error (see list of errors)</a:t>
            </a:r>
          </a:p>
          <a:p>
            <a:pPr marL="801929" lvl="1" indent="-400964"/>
            <a:r>
              <a:rPr lang="en-AU" sz="1929" dirty="0">
                <a:cs typeface="Segoe UI Semilight"/>
              </a:rPr>
              <a:t>Receive success with warnings (see list of warnings)</a:t>
            </a:r>
          </a:p>
          <a:p>
            <a:pPr marL="801929" lvl="1" indent="-400964"/>
            <a:r>
              <a:rPr lang="en-AU" sz="1929" dirty="0">
                <a:cs typeface="Segoe UI Semilight"/>
              </a:rPr>
              <a:t>Save response (to JSON)</a:t>
            </a:r>
          </a:p>
          <a:p>
            <a:pPr marL="451085" indent="-451085">
              <a:buAutoNum type="arabicPeriod"/>
            </a:pPr>
            <a:endParaRPr lang="en-AU" sz="2631" dirty="0">
              <a:cs typeface="Segoe UI Semilight"/>
            </a:endParaRPr>
          </a:p>
          <a:p>
            <a:pPr marL="400964" indent="-400964"/>
            <a:endParaRPr lang="en-AU" sz="1929" dirty="0">
              <a:cs typeface="Segoe UI Semilight"/>
            </a:endParaRPr>
          </a:p>
          <a:p>
            <a:pPr marL="400964" indent="-400964"/>
            <a:endParaRPr lang="en-AU" sz="2280" dirty="0">
              <a:cs typeface="Segoe UI Semilight"/>
            </a:endParaRPr>
          </a:p>
        </p:txBody>
      </p:sp>
      <p:sp>
        <p:nvSpPr>
          <p:cNvPr id="4" name="Date Placeholder 3">
            <a:extLst>
              <a:ext uri="{FF2B5EF4-FFF2-40B4-BE49-F238E27FC236}">
                <a16:creationId xmlns:a16="http://schemas.microsoft.com/office/drawing/2014/main" id="{084E1925-98EE-4F06-B565-BAFB150F8293}"/>
              </a:ext>
            </a:extLst>
          </p:cNvPr>
          <p:cNvSpPr>
            <a:spLocks noGrp="1"/>
          </p:cNvSpPr>
          <p:nvPr>
            <p:ph type="dt" sz="half" idx="10"/>
          </p:nvPr>
        </p:nvSpPr>
        <p:spPr/>
        <p:txBody>
          <a:bodyPr/>
          <a:lstStyle/>
          <a:p>
            <a:fld id="{681D5AC9-D7BA-485E-B465-DE82470048ED}" type="datetime1">
              <a:rPr lang="en-AU" smtClean="0"/>
              <a:pPr/>
              <a:t>5/12/2018</a:t>
            </a:fld>
            <a:endParaRPr lang="en-AU"/>
          </a:p>
        </p:txBody>
      </p:sp>
      <p:sp>
        <p:nvSpPr>
          <p:cNvPr id="5" name="Footer Placeholder 4">
            <a:extLst>
              <a:ext uri="{FF2B5EF4-FFF2-40B4-BE49-F238E27FC236}">
                <a16:creationId xmlns:a16="http://schemas.microsoft.com/office/drawing/2014/main" id="{595A4611-8B69-4FC4-A9ED-DD019BBF3161}"/>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FE1B9C27-437E-4C05-826E-FF7E2C0A8808}"/>
              </a:ext>
            </a:extLst>
          </p:cNvPr>
          <p:cNvSpPr>
            <a:spLocks noGrp="1"/>
          </p:cNvSpPr>
          <p:nvPr>
            <p:ph type="sldNum" sz="quarter" idx="12"/>
          </p:nvPr>
        </p:nvSpPr>
        <p:spPr/>
        <p:txBody>
          <a:bodyPr/>
          <a:lstStyle/>
          <a:p>
            <a:fld id="{4EC81F68-4976-451A-B2E9-79BCBD2F70CC}" type="slidenum">
              <a:rPr lang="en-AU" smtClean="0"/>
              <a:pPr/>
              <a:t>37</a:t>
            </a:fld>
            <a:endParaRPr lang="en-AU"/>
          </a:p>
        </p:txBody>
      </p:sp>
      <p:sp>
        <p:nvSpPr>
          <p:cNvPr id="9" name="Rectangle 8">
            <a:extLst>
              <a:ext uri="{FF2B5EF4-FFF2-40B4-BE49-F238E27FC236}">
                <a16:creationId xmlns:a16="http://schemas.microsoft.com/office/drawing/2014/main" id="{2C67B857-07F6-40A3-A9DA-04622C19DBD9}"/>
              </a:ext>
            </a:extLst>
          </p:cNvPr>
          <p:cNvSpPr/>
          <p:nvPr/>
        </p:nvSpPr>
        <p:spPr>
          <a:xfrm>
            <a:off x="3412503" y="4109028"/>
            <a:ext cx="6203364" cy="369332"/>
          </a:xfrm>
          <a:prstGeom prst="rect">
            <a:avLst/>
          </a:prstGeom>
        </p:spPr>
        <p:txBody>
          <a:bodyPr wrap="square">
            <a:spAutoFit/>
          </a:bodyPr>
          <a:lstStyle/>
          <a:p>
            <a:r>
              <a:rPr lang="en-AU" dirty="0">
                <a:solidFill>
                  <a:srgbClr val="0000FF"/>
                </a:solidFill>
              </a:rPr>
              <a:t>Validation only would typically be done in Pre-Prod.</a:t>
            </a:r>
          </a:p>
        </p:txBody>
      </p:sp>
      <p:sp>
        <p:nvSpPr>
          <p:cNvPr id="10" name="Rectangle 9">
            <a:extLst>
              <a:ext uri="{FF2B5EF4-FFF2-40B4-BE49-F238E27FC236}">
                <a16:creationId xmlns:a16="http://schemas.microsoft.com/office/drawing/2014/main" id="{A59ED92B-41D4-48B5-80D8-09AD2FC02742}"/>
              </a:ext>
            </a:extLst>
          </p:cNvPr>
          <p:cNvSpPr/>
          <p:nvPr/>
        </p:nvSpPr>
        <p:spPr>
          <a:xfrm>
            <a:off x="4435311" y="5029585"/>
            <a:ext cx="4157748" cy="646331"/>
          </a:xfrm>
          <a:prstGeom prst="rect">
            <a:avLst/>
          </a:prstGeom>
        </p:spPr>
        <p:txBody>
          <a:bodyPr wrap="square">
            <a:spAutoFit/>
          </a:bodyPr>
          <a:lstStyle/>
          <a:p>
            <a:r>
              <a:rPr lang="en-AU" dirty="0">
                <a:solidFill>
                  <a:srgbClr val="0000FF"/>
                </a:solidFill>
              </a:rPr>
              <a:t>Infigen requested the display of the Submission Header Comment field here.</a:t>
            </a:r>
          </a:p>
        </p:txBody>
      </p:sp>
    </p:spTree>
    <p:extLst>
      <p:ext uri="{BB962C8B-B14F-4D97-AF65-F5344CB8AC3E}">
        <p14:creationId xmlns:p14="http://schemas.microsoft.com/office/powerpoint/2010/main" val="2665334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6A076F-0D8A-4375-BDAD-95F4872E4329}"/>
              </a:ext>
            </a:extLst>
          </p:cNvPr>
          <p:cNvSpPr>
            <a:spLocks noGrp="1"/>
          </p:cNvSpPr>
          <p:nvPr>
            <p:ph type="title"/>
          </p:nvPr>
        </p:nvSpPr>
        <p:spPr/>
        <p:txBody>
          <a:bodyPr>
            <a:normAutofit/>
          </a:bodyPr>
          <a:lstStyle/>
          <a:p>
            <a:r>
              <a:rPr lang="en-AU" dirty="0"/>
              <a:t>NFRs</a:t>
            </a:r>
            <a:endParaRPr lang="en-US" dirty="0"/>
          </a:p>
        </p:txBody>
      </p:sp>
      <p:sp>
        <p:nvSpPr>
          <p:cNvPr id="8" name="Content Placeholder 7">
            <a:extLst>
              <a:ext uri="{FF2B5EF4-FFF2-40B4-BE49-F238E27FC236}">
                <a16:creationId xmlns:a16="http://schemas.microsoft.com/office/drawing/2014/main" id="{5205E0D8-DA77-41B4-A41A-2D8CB19F3246}"/>
              </a:ext>
            </a:extLst>
          </p:cNvPr>
          <p:cNvSpPr>
            <a:spLocks noGrp="1"/>
          </p:cNvSpPr>
          <p:nvPr>
            <p:ph idx="1"/>
          </p:nvPr>
        </p:nvSpPr>
        <p:spPr/>
        <p:txBody>
          <a:bodyPr vert="horz" lIns="80189" tIns="40094" rIns="80189" bIns="40094" rtlCol="0" anchor="t">
            <a:normAutofit fontScale="92500"/>
          </a:bodyPr>
          <a:lstStyle/>
          <a:p>
            <a:pPr marL="451085" indent="-451085">
              <a:buAutoNum type="arabicPeriod"/>
            </a:pPr>
            <a:r>
              <a:rPr lang="en-AU" sz="2280" b="1" dirty="0">
                <a:cs typeface="Segoe UI Semilight"/>
              </a:rPr>
              <a:t>Authorised</a:t>
            </a:r>
            <a:r>
              <a:rPr lang="en-AU" sz="2280" dirty="0">
                <a:cs typeface="Segoe UI Semilight"/>
              </a:rPr>
              <a:t>: Offers must be authorised by a registered participant representative. The name of this representative and the date they authorised this offer could be recorded by the participant for reference.</a:t>
            </a:r>
          </a:p>
          <a:p>
            <a:pPr marL="451085" indent="-451085">
              <a:buAutoNum type="arabicPeriod"/>
            </a:pPr>
            <a:r>
              <a:rPr lang="en-AU" sz="2280" b="1" dirty="0">
                <a:cs typeface="Segoe UI Semilight"/>
              </a:rPr>
              <a:t>Submission Traceability:</a:t>
            </a:r>
            <a:r>
              <a:rPr lang="en-AU" sz="2280" dirty="0">
                <a:cs typeface="Segoe UI Semilight"/>
              </a:rPr>
              <a:t> (Audit) View submission details: </a:t>
            </a:r>
          </a:p>
          <a:p>
            <a:pPr marL="801929" lvl="1" indent="-400964"/>
            <a:r>
              <a:rPr lang="en-AU" dirty="0">
                <a:cs typeface="Segoe UI Semilight"/>
              </a:rPr>
              <a:t>Date and time the submission was received by AEMO. This is possibly different to the date and time that the participant made the submission. For example, if the participant drops a file in an FTP folder, the only time AEMO can be sure of is when the file was picked up.</a:t>
            </a:r>
          </a:p>
          <a:p>
            <a:pPr marL="801929" lvl="1" indent="-400964"/>
            <a:r>
              <a:rPr lang="en-AU" dirty="0">
                <a:cs typeface="Segoe UI Semilight"/>
              </a:rPr>
              <a:t>The mechanism used to submit the data. For example, AEMO is offering multiple ways of submitting bids: FTP(TXT) – Current, FTP(JSON), Web file (JSON), Web interface – current.</a:t>
            </a:r>
          </a:p>
          <a:p>
            <a:pPr marL="451085" indent="-451085">
              <a:buFont typeface="Arial" panose="020B0604020202020204" pitchFamily="34" charset="0"/>
              <a:buAutoNum type="arabicPeriod"/>
            </a:pPr>
            <a:r>
              <a:rPr lang="en-AU" sz="2280" b="1" dirty="0">
                <a:cs typeface="Segoe UI Semilight"/>
              </a:rPr>
              <a:t>Offer Traceability:</a:t>
            </a:r>
            <a:r>
              <a:rPr lang="en-AU" sz="2280" dirty="0">
                <a:cs typeface="Segoe UI Semilight"/>
              </a:rPr>
              <a:t> (Audit) View offer details:</a:t>
            </a:r>
          </a:p>
          <a:p>
            <a:pPr marL="551326" lvl="1"/>
            <a:r>
              <a:rPr lang="en-AU" dirty="0">
                <a:cs typeface="Segoe UI Semilight"/>
              </a:rPr>
              <a:t>Date and time the offer was received by AEMO. </a:t>
            </a:r>
          </a:p>
          <a:p>
            <a:pPr marL="551326" lvl="1"/>
            <a:r>
              <a:rPr lang="en-AU" dirty="0">
                <a:cs typeface="Segoe UI Semilight"/>
              </a:rPr>
              <a:t>The mechanism used to submit this offer.</a:t>
            </a:r>
          </a:p>
          <a:p>
            <a:pPr marL="551326" lvl="1"/>
            <a:endParaRPr lang="en-AU" dirty="0">
              <a:cs typeface="Segoe UI Semilight"/>
            </a:endParaRPr>
          </a:p>
          <a:p>
            <a:pPr marL="350844" lvl="1" indent="0">
              <a:buNone/>
            </a:pPr>
            <a:r>
              <a:rPr lang="en-AU" dirty="0">
                <a:cs typeface="Segoe UI Semilight"/>
              </a:rPr>
              <a:t>This may extend to each time the offer was submitted. I.e. an offer history.</a:t>
            </a:r>
            <a:endParaRPr lang="en-AU" dirty="0"/>
          </a:p>
          <a:p>
            <a:pPr marL="0" indent="0">
              <a:buNone/>
            </a:pPr>
            <a:endParaRPr lang="en-AU" sz="2280" dirty="0">
              <a:cs typeface="Segoe UI Semilight"/>
            </a:endParaRPr>
          </a:p>
          <a:p>
            <a:pPr marL="400964" indent="-400964"/>
            <a:endParaRPr lang="en-AU" sz="2280" dirty="0">
              <a:cs typeface="Segoe UI Semilight"/>
            </a:endParaRPr>
          </a:p>
        </p:txBody>
      </p:sp>
      <p:sp>
        <p:nvSpPr>
          <p:cNvPr id="4" name="Date Placeholder 3">
            <a:extLst>
              <a:ext uri="{FF2B5EF4-FFF2-40B4-BE49-F238E27FC236}">
                <a16:creationId xmlns:a16="http://schemas.microsoft.com/office/drawing/2014/main" id="{084E1925-98EE-4F06-B565-BAFB150F8293}"/>
              </a:ext>
            </a:extLst>
          </p:cNvPr>
          <p:cNvSpPr>
            <a:spLocks noGrp="1"/>
          </p:cNvSpPr>
          <p:nvPr>
            <p:ph type="dt" sz="half" idx="10"/>
          </p:nvPr>
        </p:nvSpPr>
        <p:spPr/>
        <p:txBody>
          <a:bodyPr/>
          <a:lstStyle/>
          <a:p>
            <a:fld id="{681D5AC9-D7BA-485E-B465-DE82470048ED}" type="datetime1">
              <a:rPr lang="en-AU" smtClean="0"/>
              <a:pPr/>
              <a:t>5/12/2018</a:t>
            </a:fld>
            <a:endParaRPr lang="en-AU"/>
          </a:p>
        </p:txBody>
      </p:sp>
      <p:sp>
        <p:nvSpPr>
          <p:cNvPr id="5" name="Footer Placeholder 4">
            <a:extLst>
              <a:ext uri="{FF2B5EF4-FFF2-40B4-BE49-F238E27FC236}">
                <a16:creationId xmlns:a16="http://schemas.microsoft.com/office/drawing/2014/main" id="{595A4611-8B69-4FC4-A9ED-DD019BBF3161}"/>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FE1B9C27-437E-4C05-826E-FF7E2C0A8808}"/>
              </a:ext>
            </a:extLst>
          </p:cNvPr>
          <p:cNvSpPr>
            <a:spLocks noGrp="1"/>
          </p:cNvSpPr>
          <p:nvPr>
            <p:ph type="sldNum" sz="quarter" idx="12"/>
          </p:nvPr>
        </p:nvSpPr>
        <p:spPr/>
        <p:txBody>
          <a:bodyPr/>
          <a:lstStyle/>
          <a:p>
            <a:fld id="{4EC81F68-4976-451A-B2E9-79BCBD2F70CC}" type="slidenum">
              <a:rPr lang="en-AU" smtClean="0"/>
              <a:pPr/>
              <a:t>38</a:t>
            </a:fld>
            <a:endParaRPr lang="en-AU"/>
          </a:p>
        </p:txBody>
      </p:sp>
      <p:sp>
        <p:nvSpPr>
          <p:cNvPr id="9" name="Rectangle 8">
            <a:extLst>
              <a:ext uri="{FF2B5EF4-FFF2-40B4-BE49-F238E27FC236}">
                <a16:creationId xmlns:a16="http://schemas.microsoft.com/office/drawing/2014/main" id="{895AF636-38B4-41C3-8748-CE8C4553D59B}"/>
              </a:ext>
            </a:extLst>
          </p:cNvPr>
          <p:cNvSpPr/>
          <p:nvPr/>
        </p:nvSpPr>
        <p:spPr>
          <a:xfrm>
            <a:off x="2422688" y="1728878"/>
            <a:ext cx="6203364" cy="369332"/>
          </a:xfrm>
          <a:prstGeom prst="rect">
            <a:avLst/>
          </a:prstGeom>
        </p:spPr>
        <p:txBody>
          <a:bodyPr wrap="square">
            <a:spAutoFit/>
          </a:bodyPr>
          <a:lstStyle/>
          <a:p>
            <a:r>
              <a:rPr lang="en-AU" dirty="0">
                <a:solidFill>
                  <a:srgbClr val="0000FF"/>
                </a:solidFill>
              </a:rPr>
              <a:t>Participants supported this, but only the ‘authorised by’.</a:t>
            </a:r>
          </a:p>
        </p:txBody>
      </p:sp>
      <p:sp>
        <p:nvSpPr>
          <p:cNvPr id="10" name="Rectangle 9">
            <a:extLst>
              <a:ext uri="{FF2B5EF4-FFF2-40B4-BE49-F238E27FC236}">
                <a16:creationId xmlns:a16="http://schemas.microsoft.com/office/drawing/2014/main" id="{9CB62430-E7F7-4603-9732-1381F2E0FDEF}"/>
              </a:ext>
            </a:extLst>
          </p:cNvPr>
          <p:cNvSpPr/>
          <p:nvPr/>
        </p:nvSpPr>
        <p:spPr>
          <a:xfrm>
            <a:off x="970960" y="6713852"/>
            <a:ext cx="8194553" cy="646331"/>
          </a:xfrm>
          <a:prstGeom prst="rect">
            <a:avLst/>
          </a:prstGeom>
        </p:spPr>
        <p:txBody>
          <a:bodyPr wrap="square">
            <a:spAutoFit/>
          </a:bodyPr>
          <a:lstStyle/>
          <a:p>
            <a:r>
              <a:rPr lang="en-AU" dirty="0">
                <a:solidFill>
                  <a:srgbClr val="0000FF"/>
                </a:solidFill>
              </a:rPr>
              <a:t>Identified that participant’s ‘offer date’ might still be good for comparing to submission date (and hence monitoring performance).</a:t>
            </a:r>
          </a:p>
        </p:txBody>
      </p:sp>
    </p:spTree>
    <p:extLst>
      <p:ext uri="{BB962C8B-B14F-4D97-AF65-F5344CB8AC3E}">
        <p14:creationId xmlns:p14="http://schemas.microsoft.com/office/powerpoint/2010/main" val="2851009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lstStyle/>
          <a:p>
            <a:r>
              <a:rPr lang="en-AU" dirty="0"/>
              <a:t>View offer - Extensions</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a:xfrm>
            <a:off x="206546" y="2373753"/>
            <a:ext cx="10255425" cy="3815919"/>
          </a:xfrm>
        </p:spPr>
        <p:txBody>
          <a:bodyPr vert="horz" lIns="80189" tIns="40094" rIns="80189" bIns="40094" rtlCol="0" anchor="t">
            <a:normAutofit/>
          </a:bodyPr>
          <a:lstStyle/>
          <a:p>
            <a:pPr marL="400964" lvl="2" indent="-400964"/>
            <a:r>
              <a:rPr lang="en-AU" sz="2280" dirty="0"/>
              <a:t>View bid in graph form</a:t>
            </a:r>
          </a:p>
          <a:p>
            <a:pPr marL="400964" lvl="2" indent="-400964"/>
            <a:endParaRPr lang="en-AU" sz="2280" dirty="0"/>
          </a:p>
          <a:p>
            <a:pPr marL="400964" lvl="2" indent="-400964"/>
            <a:endParaRPr lang="en-AU" sz="2280" dirty="0"/>
          </a:p>
          <a:p>
            <a:pPr marL="0" lvl="2" indent="0">
              <a:buNone/>
            </a:pPr>
            <a:endParaRPr lang="en-AU" sz="2280" dirty="0"/>
          </a:p>
          <a:p>
            <a:pPr marL="400964" lvl="2" indent="-400964"/>
            <a:r>
              <a:rPr lang="en-AU" sz="2280" dirty="0">
                <a:cs typeface="Segoe UI Semilight"/>
              </a:rPr>
              <a:t>Visualise FS Profile</a:t>
            </a:r>
          </a:p>
          <a:p>
            <a:pPr marL="400964" lvl="2" indent="-400964"/>
            <a:endParaRPr lang="en-AU" sz="1929" dirty="0">
              <a:cs typeface="Segoe UI Semilight"/>
            </a:endParaRPr>
          </a:p>
          <a:p>
            <a:pPr marL="0" indent="0">
              <a:buNone/>
            </a:pPr>
            <a:endParaRPr lang="en-AU" dirty="0"/>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39</a:t>
            </a:fld>
            <a:endParaRPr lang="en-AU"/>
          </a:p>
        </p:txBody>
      </p:sp>
      <p:pic>
        <p:nvPicPr>
          <p:cNvPr id="12" name="Picture 11">
            <a:extLst>
              <a:ext uri="{FF2B5EF4-FFF2-40B4-BE49-F238E27FC236}">
                <a16:creationId xmlns:a16="http://schemas.microsoft.com/office/drawing/2014/main" id="{CB5AF360-6216-4739-B8B7-E7AD5EDF755B}"/>
              </a:ext>
            </a:extLst>
          </p:cNvPr>
          <p:cNvPicPr>
            <a:picLocks noChangeAspect="1"/>
          </p:cNvPicPr>
          <p:nvPr/>
        </p:nvPicPr>
        <p:blipFill>
          <a:blip r:embed="rId2"/>
          <a:stretch>
            <a:fillRect/>
          </a:stretch>
        </p:blipFill>
        <p:spPr>
          <a:xfrm>
            <a:off x="229842" y="4427938"/>
            <a:ext cx="4208661" cy="2302853"/>
          </a:xfrm>
          <a:prstGeom prst="rect">
            <a:avLst/>
          </a:prstGeom>
        </p:spPr>
      </p:pic>
      <p:pic>
        <p:nvPicPr>
          <p:cNvPr id="3" name="Picture 2">
            <a:extLst>
              <a:ext uri="{FF2B5EF4-FFF2-40B4-BE49-F238E27FC236}">
                <a16:creationId xmlns:a16="http://schemas.microsoft.com/office/drawing/2014/main" id="{59B3F5D5-303A-4C3D-92E5-B6E2EC345311}"/>
              </a:ext>
            </a:extLst>
          </p:cNvPr>
          <p:cNvPicPr>
            <a:picLocks noChangeAspect="1"/>
          </p:cNvPicPr>
          <p:nvPr/>
        </p:nvPicPr>
        <p:blipFill>
          <a:blip r:embed="rId3"/>
          <a:stretch>
            <a:fillRect/>
          </a:stretch>
        </p:blipFill>
        <p:spPr>
          <a:xfrm>
            <a:off x="5854455" y="1666269"/>
            <a:ext cx="4492460" cy="2992558"/>
          </a:xfrm>
          <a:prstGeom prst="rect">
            <a:avLst/>
          </a:prstGeom>
        </p:spPr>
      </p:pic>
      <p:sp>
        <p:nvSpPr>
          <p:cNvPr id="9" name="Rectangle 8">
            <a:extLst>
              <a:ext uri="{FF2B5EF4-FFF2-40B4-BE49-F238E27FC236}">
                <a16:creationId xmlns:a16="http://schemas.microsoft.com/office/drawing/2014/main" id="{5723A9F6-761C-48F3-8C60-FF5E39956C1D}"/>
              </a:ext>
            </a:extLst>
          </p:cNvPr>
          <p:cNvSpPr/>
          <p:nvPr/>
        </p:nvSpPr>
        <p:spPr>
          <a:xfrm>
            <a:off x="4732255" y="5054917"/>
            <a:ext cx="5614660" cy="923330"/>
          </a:xfrm>
          <a:prstGeom prst="rect">
            <a:avLst/>
          </a:prstGeom>
        </p:spPr>
        <p:txBody>
          <a:bodyPr wrap="square">
            <a:spAutoFit/>
          </a:bodyPr>
          <a:lstStyle/>
          <a:p>
            <a:r>
              <a:rPr lang="en-AU" dirty="0">
                <a:solidFill>
                  <a:srgbClr val="0000FF"/>
                </a:solidFill>
              </a:rPr>
              <a:t>Alinta suggested that 2/3 of traders are prefer data view but 1/3 prefer graphical view. So some support for graphs if effort is not great.</a:t>
            </a:r>
          </a:p>
        </p:txBody>
      </p:sp>
      <p:sp>
        <p:nvSpPr>
          <p:cNvPr id="10" name="Rectangle 9">
            <a:extLst>
              <a:ext uri="{FF2B5EF4-FFF2-40B4-BE49-F238E27FC236}">
                <a16:creationId xmlns:a16="http://schemas.microsoft.com/office/drawing/2014/main" id="{427C9812-8A1B-4D6C-B91E-B627DC3536F5}"/>
              </a:ext>
            </a:extLst>
          </p:cNvPr>
          <p:cNvSpPr/>
          <p:nvPr/>
        </p:nvSpPr>
        <p:spPr>
          <a:xfrm>
            <a:off x="4732255" y="5978247"/>
            <a:ext cx="5614660" cy="646331"/>
          </a:xfrm>
          <a:prstGeom prst="rect">
            <a:avLst/>
          </a:prstGeom>
        </p:spPr>
        <p:txBody>
          <a:bodyPr wrap="square">
            <a:spAutoFit/>
          </a:bodyPr>
          <a:lstStyle/>
          <a:p>
            <a:r>
              <a:rPr lang="en-AU" dirty="0">
                <a:solidFill>
                  <a:srgbClr val="0000FF"/>
                </a:solidFill>
              </a:rPr>
              <a:t>It was suggested that the FCAS trapezium might be added.</a:t>
            </a:r>
          </a:p>
        </p:txBody>
      </p:sp>
    </p:spTree>
    <p:extLst>
      <p:ext uri="{BB962C8B-B14F-4D97-AF65-F5344CB8AC3E}">
        <p14:creationId xmlns:p14="http://schemas.microsoft.com/office/powerpoint/2010/main" val="333697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34F6-D596-4FB5-9493-AA4F51C6A41E}"/>
              </a:ext>
            </a:extLst>
          </p:cNvPr>
          <p:cNvSpPr>
            <a:spLocks noGrp="1"/>
          </p:cNvSpPr>
          <p:nvPr>
            <p:ph type="title"/>
          </p:nvPr>
        </p:nvSpPr>
        <p:spPr/>
        <p:txBody>
          <a:bodyPr/>
          <a:lstStyle/>
          <a:p>
            <a:r>
              <a:rPr lang="en-AU" dirty="0"/>
              <a:t>Notes and actions from previous meeting</a:t>
            </a:r>
          </a:p>
        </p:txBody>
      </p:sp>
      <p:sp>
        <p:nvSpPr>
          <p:cNvPr id="3" name="Text Placeholder 2">
            <a:extLst>
              <a:ext uri="{FF2B5EF4-FFF2-40B4-BE49-F238E27FC236}">
                <a16:creationId xmlns:a16="http://schemas.microsoft.com/office/drawing/2014/main" id="{406B162E-4636-46D9-A0BE-DB6775F4F0E3}"/>
              </a:ext>
            </a:extLst>
          </p:cNvPr>
          <p:cNvSpPr>
            <a:spLocks noGrp="1"/>
          </p:cNvSpPr>
          <p:nvPr>
            <p:ph type="body" idx="1"/>
          </p:nvPr>
        </p:nvSpPr>
        <p:spPr>
          <a:xfrm>
            <a:off x="729493" y="5123042"/>
            <a:ext cx="9221689" cy="1653678"/>
          </a:xfrm>
        </p:spPr>
        <p:txBody>
          <a:bodyPr/>
          <a:lstStyle/>
          <a:p>
            <a:r>
              <a:rPr lang="en-AU" dirty="0"/>
              <a:t>Hamish </a:t>
            </a:r>
            <a:r>
              <a:rPr lang="en-AU"/>
              <a:t>McNeish (</a:t>
            </a:r>
            <a:r>
              <a:rPr lang="en-AU" dirty="0"/>
              <a:t>AEMO)</a:t>
            </a:r>
          </a:p>
        </p:txBody>
      </p:sp>
    </p:spTree>
    <p:extLst>
      <p:ext uri="{BB962C8B-B14F-4D97-AF65-F5344CB8AC3E}">
        <p14:creationId xmlns:p14="http://schemas.microsoft.com/office/powerpoint/2010/main" val="1824770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lstStyle/>
          <a:p>
            <a:r>
              <a:rPr lang="en-AU" dirty="0"/>
              <a:t>View offer – Compare two offers</a:t>
            </a:r>
          </a:p>
        </p:txBody>
      </p:sp>
      <p:sp>
        <p:nvSpPr>
          <p:cNvPr id="3" name="Content Placeholder 2">
            <a:extLst>
              <a:ext uri="{FF2B5EF4-FFF2-40B4-BE49-F238E27FC236}">
                <a16:creationId xmlns:a16="http://schemas.microsoft.com/office/drawing/2014/main" id="{52FF569B-5AAC-4063-B15E-0A9ED852D86A}"/>
              </a:ext>
            </a:extLst>
          </p:cNvPr>
          <p:cNvSpPr>
            <a:spLocks noGrp="1"/>
          </p:cNvSpPr>
          <p:nvPr>
            <p:ph idx="1"/>
          </p:nvPr>
        </p:nvSpPr>
        <p:spPr/>
        <p:txBody>
          <a:bodyPr/>
          <a:lstStyle/>
          <a:p>
            <a:r>
              <a:rPr lang="en-AU" dirty="0"/>
              <a:t>Propose the ability to compare two offers</a:t>
            </a:r>
          </a:p>
          <a:p>
            <a:pPr lvl="1"/>
            <a:r>
              <a:rPr lang="en-AU" dirty="0"/>
              <a:t>Shows what is different (similar to Unix ‘Diff’ command or to MS Word’s ‘compare documents’ function.</a:t>
            </a:r>
          </a:p>
          <a:p>
            <a:pPr lvl="1"/>
            <a:r>
              <a:rPr lang="en-AU" dirty="0"/>
              <a:t>Ignores timestamps which are always different</a:t>
            </a:r>
          </a:p>
          <a:p>
            <a:pPr lvl="1"/>
            <a:r>
              <a:rPr lang="en-AU" dirty="0"/>
              <a:t>Could compare two offers for the same trading day (different ‘versions’) or offers for different trading days or different units.</a:t>
            </a:r>
          </a:p>
          <a:p>
            <a:pPr lvl="1"/>
            <a:r>
              <a:rPr lang="en-AU" dirty="0"/>
              <a:t>Would need to be the same service type and same participant (unless this is for past offers).</a:t>
            </a:r>
          </a:p>
          <a:p>
            <a:r>
              <a:rPr lang="en-AU" dirty="0"/>
              <a:t>Supply two JSON files, or select two offers in selection criteria.</a:t>
            </a:r>
          </a:p>
          <a:p>
            <a:pPr lvl="1"/>
            <a:endParaRPr lang="en-AU" dirty="0"/>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40</a:t>
            </a:fld>
            <a:endParaRPr lang="en-AU"/>
          </a:p>
        </p:txBody>
      </p:sp>
      <p:sp>
        <p:nvSpPr>
          <p:cNvPr id="7" name="Rectangle 6">
            <a:extLst>
              <a:ext uri="{FF2B5EF4-FFF2-40B4-BE49-F238E27FC236}">
                <a16:creationId xmlns:a16="http://schemas.microsoft.com/office/drawing/2014/main" id="{3652A7D8-953D-4BC4-A7A2-5F9A62979A77}"/>
              </a:ext>
            </a:extLst>
          </p:cNvPr>
          <p:cNvSpPr/>
          <p:nvPr/>
        </p:nvSpPr>
        <p:spPr>
          <a:xfrm>
            <a:off x="735290" y="5394099"/>
            <a:ext cx="8194553" cy="369332"/>
          </a:xfrm>
          <a:prstGeom prst="rect">
            <a:avLst/>
          </a:prstGeom>
        </p:spPr>
        <p:txBody>
          <a:bodyPr wrap="square">
            <a:spAutoFit/>
          </a:bodyPr>
          <a:lstStyle/>
          <a:p>
            <a:r>
              <a:rPr lang="en-AU" dirty="0">
                <a:solidFill>
                  <a:srgbClr val="0000FF"/>
                </a:solidFill>
              </a:rPr>
              <a:t>There was no support for this – no clear scenario where it would be used.</a:t>
            </a:r>
          </a:p>
        </p:txBody>
      </p:sp>
    </p:spTree>
    <p:extLst>
      <p:ext uri="{BB962C8B-B14F-4D97-AF65-F5344CB8AC3E}">
        <p14:creationId xmlns:p14="http://schemas.microsoft.com/office/powerpoint/2010/main" val="3783087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0" y="420543"/>
            <a:ext cx="8485691" cy="1042731"/>
          </a:xfrm>
        </p:spPr>
        <p:txBody>
          <a:bodyPr>
            <a:normAutofit/>
          </a:bodyPr>
          <a:lstStyle/>
          <a:p>
            <a:r>
              <a:rPr lang="en-AU" dirty="0"/>
              <a:t>Other Enhancements</a:t>
            </a:r>
          </a:p>
        </p:txBody>
      </p:sp>
      <p:sp>
        <p:nvSpPr>
          <p:cNvPr id="3" name="Content Placeholder 2">
            <a:extLst>
              <a:ext uri="{FF2B5EF4-FFF2-40B4-BE49-F238E27FC236}">
                <a16:creationId xmlns:a16="http://schemas.microsoft.com/office/drawing/2014/main" id="{52FF569B-5AAC-4063-B15E-0A9ED852D86A}"/>
              </a:ext>
            </a:extLst>
          </p:cNvPr>
          <p:cNvSpPr>
            <a:spLocks noGrp="1"/>
          </p:cNvSpPr>
          <p:nvPr>
            <p:ph idx="1"/>
          </p:nvPr>
        </p:nvSpPr>
        <p:spPr/>
        <p:txBody>
          <a:bodyPr/>
          <a:lstStyle/>
          <a:p>
            <a:r>
              <a:rPr lang="en-AU" dirty="0"/>
              <a:t>View prices adjusted with or without Loss Factors</a:t>
            </a:r>
          </a:p>
          <a:p>
            <a:r>
              <a:rPr lang="en-AU" dirty="0"/>
              <a:t>View incremental totals</a:t>
            </a:r>
          </a:p>
          <a:p>
            <a:pPr lvl="1"/>
            <a:r>
              <a:rPr lang="en-AU" dirty="0"/>
              <a:t>Total availability offered for each TI</a:t>
            </a:r>
          </a:p>
          <a:p>
            <a:pPr lvl="1"/>
            <a:r>
              <a:rPr lang="en-AU" dirty="0"/>
              <a:t>Running total for comparison to daily energy limit</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41</a:t>
            </a:fld>
            <a:endParaRPr lang="en-AU"/>
          </a:p>
        </p:txBody>
      </p:sp>
      <p:sp>
        <p:nvSpPr>
          <p:cNvPr id="7" name="Rectangle 6">
            <a:extLst>
              <a:ext uri="{FF2B5EF4-FFF2-40B4-BE49-F238E27FC236}">
                <a16:creationId xmlns:a16="http://schemas.microsoft.com/office/drawing/2014/main" id="{90845FF2-B7FE-4962-888A-74FA2CCB13F9}"/>
              </a:ext>
            </a:extLst>
          </p:cNvPr>
          <p:cNvSpPr/>
          <p:nvPr/>
        </p:nvSpPr>
        <p:spPr>
          <a:xfrm>
            <a:off x="7078868" y="2012414"/>
            <a:ext cx="2498104" cy="369332"/>
          </a:xfrm>
          <a:prstGeom prst="rect">
            <a:avLst/>
          </a:prstGeom>
        </p:spPr>
        <p:txBody>
          <a:bodyPr wrap="square">
            <a:spAutoFit/>
          </a:bodyPr>
          <a:lstStyle/>
          <a:p>
            <a:r>
              <a:rPr lang="en-AU" dirty="0">
                <a:solidFill>
                  <a:srgbClr val="0000FF"/>
                </a:solidFill>
              </a:rPr>
              <a:t>Strong support for this.</a:t>
            </a:r>
          </a:p>
        </p:txBody>
      </p:sp>
      <p:sp>
        <p:nvSpPr>
          <p:cNvPr id="8" name="Rectangle 7">
            <a:extLst>
              <a:ext uri="{FF2B5EF4-FFF2-40B4-BE49-F238E27FC236}">
                <a16:creationId xmlns:a16="http://schemas.microsoft.com/office/drawing/2014/main" id="{2F7E2085-DD24-4938-BF15-487644A26EA4}"/>
              </a:ext>
            </a:extLst>
          </p:cNvPr>
          <p:cNvSpPr/>
          <p:nvPr/>
        </p:nvSpPr>
        <p:spPr>
          <a:xfrm>
            <a:off x="7078868" y="2485325"/>
            <a:ext cx="2677874" cy="646331"/>
          </a:xfrm>
          <a:prstGeom prst="rect">
            <a:avLst/>
          </a:prstGeom>
        </p:spPr>
        <p:txBody>
          <a:bodyPr wrap="square">
            <a:spAutoFit/>
          </a:bodyPr>
          <a:lstStyle/>
          <a:p>
            <a:r>
              <a:rPr lang="en-AU" dirty="0">
                <a:solidFill>
                  <a:srgbClr val="0000FF"/>
                </a:solidFill>
              </a:rPr>
              <a:t>There was confusion as to what this represented.</a:t>
            </a:r>
          </a:p>
        </p:txBody>
      </p:sp>
    </p:spTree>
    <p:extLst>
      <p:ext uri="{BB962C8B-B14F-4D97-AF65-F5344CB8AC3E}">
        <p14:creationId xmlns:p14="http://schemas.microsoft.com/office/powerpoint/2010/main" val="1741308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0" y="420543"/>
            <a:ext cx="8485691" cy="1042731"/>
          </a:xfrm>
        </p:spPr>
        <p:txBody>
          <a:bodyPr>
            <a:normAutofit/>
          </a:bodyPr>
          <a:lstStyle/>
          <a:p>
            <a:r>
              <a:rPr lang="en-AU" dirty="0"/>
              <a:t>Topic Objectives - Recap</a:t>
            </a:r>
          </a:p>
        </p:txBody>
      </p:sp>
      <p:sp>
        <p:nvSpPr>
          <p:cNvPr id="3" name="Content Placeholder 2">
            <a:extLst>
              <a:ext uri="{FF2B5EF4-FFF2-40B4-BE49-F238E27FC236}">
                <a16:creationId xmlns:a16="http://schemas.microsoft.com/office/drawing/2014/main" id="{52FF569B-5AAC-4063-B15E-0A9ED852D86A}"/>
              </a:ext>
            </a:extLst>
          </p:cNvPr>
          <p:cNvSpPr>
            <a:spLocks noGrp="1"/>
          </p:cNvSpPr>
          <p:nvPr>
            <p:ph idx="1"/>
          </p:nvPr>
        </p:nvSpPr>
        <p:spPr/>
        <p:txBody>
          <a:bodyPr/>
          <a:lstStyle/>
          <a:p>
            <a:r>
              <a:rPr lang="en-AU" dirty="0"/>
              <a:t>Discuss the bidding web user interface proposed functions</a:t>
            </a:r>
          </a:p>
          <a:p>
            <a:r>
              <a:rPr lang="en-AU" dirty="0"/>
              <a:t>Discuss possible improvements and the value of these</a:t>
            </a:r>
          </a:p>
          <a:p>
            <a:endParaRPr lang="en-AU" dirty="0"/>
          </a:p>
          <a:p>
            <a:pPr marL="0" indent="0">
              <a:buNone/>
            </a:pPr>
            <a:r>
              <a:rPr lang="en-AU" i="1" dirty="0"/>
              <a:t>The presented bidding web user interface detail is for discussion and likely to change based on AEMO system design</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42</a:t>
            </a:fld>
            <a:endParaRPr lang="en-AU"/>
          </a:p>
        </p:txBody>
      </p:sp>
    </p:spTree>
    <p:extLst>
      <p:ext uri="{BB962C8B-B14F-4D97-AF65-F5344CB8AC3E}">
        <p14:creationId xmlns:p14="http://schemas.microsoft.com/office/powerpoint/2010/main" val="2781981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BC11-2DB7-43AD-9CBC-5D36F984C455}"/>
              </a:ext>
            </a:extLst>
          </p:cNvPr>
          <p:cNvSpPr>
            <a:spLocks noGrp="1"/>
          </p:cNvSpPr>
          <p:nvPr>
            <p:ph type="title"/>
          </p:nvPr>
        </p:nvSpPr>
        <p:spPr/>
        <p:txBody>
          <a:bodyPr/>
          <a:lstStyle/>
          <a:p>
            <a:r>
              <a:rPr lang="en-AU" dirty="0"/>
              <a:t>Bidding APIs</a:t>
            </a:r>
          </a:p>
        </p:txBody>
      </p:sp>
      <p:sp>
        <p:nvSpPr>
          <p:cNvPr id="3" name="Text Placeholder 2">
            <a:extLst>
              <a:ext uri="{FF2B5EF4-FFF2-40B4-BE49-F238E27FC236}">
                <a16:creationId xmlns:a16="http://schemas.microsoft.com/office/drawing/2014/main" id="{F3E84DAB-8D55-486D-AE3D-3BFC09582E45}"/>
              </a:ext>
            </a:extLst>
          </p:cNvPr>
          <p:cNvSpPr>
            <a:spLocks noGrp="1"/>
          </p:cNvSpPr>
          <p:nvPr>
            <p:ph type="body" idx="1"/>
          </p:nvPr>
        </p:nvSpPr>
        <p:spPr/>
        <p:txBody>
          <a:bodyPr/>
          <a:lstStyle/>
          <a:p>
            <a:r>
              <a:rPr lang="en-AU" dirty="0"/>
              <a:t>Hamish McNeish</a:t>
            </a:r>
          </a:p>
        </p:txBody>
      </p:sp>
    </p:spTree>
    <p:extLst>
      <p:ext uri="{BB962C8B-B14F-4D97-AF65-F5344CB8AC3E}">
        <p14:creationId xmlns:p14="http://schemas.microsoft.com/office/powerpoint/2010/main" val="3982937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0" y="420543"/>
            <a:ext cx="8485691" cy="1042731"/>
          </a:xfrm>
        </p:spPr>
        <p:txBody>
          <a:bodyPr>
            <a:normAutofit/>
          </a:bodyPr>
          <a:lstStyle/>
          <a:p>
            <a:r>
              <a:rPr lang="en-AU" dirty="0"/>
              <a:t>Topic Objectives</a:t>
            </a:r>
          </a:p>
        </p:txBody>
      </p:sp>
      <p:sp>
        <p:nvSpPr>
          <p:cNvPr id="3" name="Content Placeholder 2">
            <a:extLst>
              <a:ext uri="{FF2B5EF4-FFF2-40B4-BE49-F238E27FC236}">
                <a16:creationId xmlns:a16="http://schemas.microsoft.com/office/drawing/2014/main" id="{52FF569B-5AAC-4063-B15E-0A9ED852D86A}"/>
              </a:ext>
            </a:extLst>
          </p:cNvPr>
          <p:cNvSpPr>
            <a:spLocks noGrp="1"/>
          </p:cNvSpPr>
          <p:nvPr>
            <p:ph idx="1"/>
          </p:nvPr>
        </p:nvSpPr>
        <p:spPr/>
        <p:txBody>
          <a:bodyPr/>
          <a:lstStyle/>
          <a:p>
            <a:r>
              <a:rPr lang="en-AU" dirty="0"/>
              <a:t>Provide an outline of AEMO’s API framework</a:t>
            </a:r>
          </a:p>
          <a:p>
            <a:r>
              <a:rPr lang="en-AU" dirty="0"/>
              <a:t>Discuss what bidding APIs are required</a:t>
            </a:r>
          </a:p>
          <a:p>
            <a:r>
              <a:rPr lang="en-AU" dirty="0"/>
              <a:t>Discuss possible value add bidding APIs</a:t>
            </a:r>
          </a:p>
          <a:p>
            <a:endParaRPr lang="en-AU" dirty="0"/>
          </a:p>
          <a:p>
            <a:pPr marL="0" indent="0">
              <a:buNone/>
            </a:pPr>
            <a:r>
              <a:rPr lang="en-AU" i="1" dirty="0"/>
              <a:t>The presented API detail is for discussion and likely to change based on AEMO system design</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44</a:t>
            </a:fld>
            <a:endParaRPr lang="en-AU"/>
          </a:p>
        </p:txBody>
      </p:sp>
    </p:spTree>
    <p:extLst>
      <p:ext uri="{BB962C8B-B14F-4D97-AF65-F5344CB8AC3E}">
        <p14:creationId xmlns:p14="http://schemas.microsoft.com/office/powerpoint/2010/main" val="3429874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dirty="0"/>
              <a:t>API Framework</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lstStyle/>
          <a:p>
            <a:endParaRPr lang="en-AU" dirty="0"/>
          </a:p>
        </p:txBody>
      </p:sp>
      <p:sp>
        <p:nvSpPr>
          <p:cNvPr id="4" name="Date Placeholder 3">
            <a:extLst>
              <a:ext uri="{FF2B5EF4-FFF2-40B4-BE49-F238E27FC236}">
                <a16:creationId xmlns:a16="http://schemas.microsoft.com/office/drawing/2014/main" id="{7A4DEDAB-CA09-485B-A52E-531A5C54AC29}"/>
              </a:ext>
            </a:extLst>
          </p:cNvPr>
          <p:cNvSpPr>
            <a:spLocks noGrp="1"/>
          </p:cNvSpPr>
          <p:nvPr>
            <p:ph type="dt" sz="half" idx="10"/>
          </p:nvPr>
        </p:nvSpPr>
        <p:spPr/>
        <p:txBody>
          <a:bodyPr/>
          <a:lstStyle/>
          <a:p>
            <a:fld id="{FDEF3A66-B67E-4569-919D-CB6E78FCED42}" type="datetime1">
              <a:rPr lang="en-AU" smtClean="0"/>
              <a:t>5/12/2018</a:t>
            </a:fld>
            <a:endParaRPr lang="en-AU"/>
          </a:p>
        </p:txBody>
      </p:sp>
      <p:sp>
        <p:nvSpPr>
          <p:cNvPr id="5" name="Footer Placeholder 4">
            <a:extLst>
              <a:ext uri="{FF2B5EF4-FFF2-40B4-BE49-F238E27FC236}">
                <a16:creationId xmlns:a16="http://schemas.microsoft.com/office/drawing/2014/main" id="{A232D9FD-E036-4B92-82B3-6E927302EFAE}"/>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t>45</a:t>
            </a:fld>
            <a:endParaRPr lang="en-AU"/>
          </a:p>
        </p:txBody>
      </p:sp>
    </p:spTree>
    <p:extLst>
      <p:ext uri="{BB962C8B-B14F-4D97-AF65-F5344CB8AC3E}">
        <p14:creationId xmlns:p14="http://schemas.microsoft.com/office/powerpoint/2010/main" val="538806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0" y="420543"/>
            <a:ext cx="8485691" cy="1042731"/>
          </a:xfrm>
        </p:spPr>
        <p:txBody>
          <a:bodyPr>
            <a:normAutofit/>
          </a:bodyPr>
          <a:lstStyle/>
          <a:p>
            <a:r>
              <a:rPr lang="en-AU" dirty="0"/>
              <a:t>Approach</a:t>
            </a:r>
          </a:p>
        </p:txBody>
      </p:sp>
      <p:sp>
        <p:nvSpPr>
          <p:cNvPr id="3" name="Content Placeholder 2">
            <a:extLst>
              <a:ext uri="{FF2B5EF4-FFF2-40B4-BE49-F238E27FC236}">
                <a16:creationId xmlns:a16="http://schemas.microsoft.com/office/drawing/2014/main" id="{52FF569B-5AAC-4063-B15E-0A9ED852D86A}"/>
              </a:ext>
            </a:extLst>
          </p:cNvPr>
          <p:cNvSpPr>
            <a:spLocks noGrp="1"/>
          </p:cNvSpPr>
          <p:nvPr>
            <p:ph idx="1"/>
          </p:nvPr>
        </p:nvSpPr>
        <p:spPr/>
        <p:txBody>
          <a:bodyPr>
            <a:normAutofit lnSpcReduction="10000"/>
          </a:bodyPr>
          <a:lstStyle/>
          <a:p>
            <a:r>
              <a:rPr lang="en-AU" dirty="0"/>
              <a:t>HTTP-based API services through the AEMO e-Hub are one way in which AEMO is reducing friction and complexity in accessing our systems.</a:t>
            </a:r>
          </a:p>
          <a:p>
            <a:endParaRPr lang="en-AU" dirty="0"/>
          </a:p>
          <a:p>
            <a:r>
              <a:rPr lang="en-AU" dirty="0"/>
              <a:t>The proposed approach for 5MS is to:</a:t>
            </a:r>
          </a:p>
          <a:p>
            <a:pPr lvl="1"/>
            <a:r>
              <a:rPr lang="en-AU" dirty="0"/>
              <a:t>Provide an accompanying API where a significant change to a web application occurs in the EMMS Markets Portal.</a:t>
            </a:r>
          </a:p>
          <a:p>
            <a:pPr lvl="1"/>
            <a:r>
              <a:rPr lang="en-AU" dirty="0"/>
              <a:t>For other API’s will be considered on a case-by-case basis for functions that are considered high-value to the industry.</a:t>
            </a:r>
          </a:p>
          <a:p>
            <a:pPr lvl="1"/>
            <a:endParaRPr lang="en-AU" dirty="0"/>
          </a:p>
          <a:p>
            <a:r>
              <a:rPr lang="en-AU" dirty="0"/>
              <a:t>Web bidding screens will be changed with supporting APIs provided</a:t>
            </a:r>
          </a:p>
          <a:p>
            <a:r>
              <a:rPr lang="en-AU" dirty="0"/>
              <a:t>These APIs will likely be the same APIs for direct bidding</a:t>
            </a:r>
          </a:p>
          <a:p>
            <a:r>
              <a:rPr lang="en-AU" dirty="0"/>
              <a:t>APIs will include the functionality available in the bidding FTP interface</a:t>
            </a:r>
          </a:p>
          <a:p>
            <a:r>
              <a:rPr lang="en-AU" dirty="0"/>
              <a:t>APIs will offer functionality FTP will not</a:t>
            </a:r>
          </a:p>
          <a:p>
            <a:endParaRPr lang="en-AU" dirty="0"/>
          </a:p>
          <a:p>
            <a:pPr lvl="1"/>
            <a:endParaRPr lang="en-AU" dirty="0"/>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46</a:t>
            </a:fld>
            <a:endParaRPr lang="en-AU"/>
          </a:p>
        </p:txBody>
      </p:sp>
    </p:spTree>
    <p:extLst>
      <p:ext uri="{BB962C8B-B14F-4D97-AF65-F5344CB8AC3E}">
        <p14:creationId xmlns:p14="http://schemas.microsoft.com/office/powerpoint/2010/main" val="399408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2EBF-3F10-4FF1-9BFF-0F1935393DDD}"/>
              </a:ext>
            </a:extLst>
          </p:cNvPr>
          <p:cNvSpPr>
            <a:spLocks noGrp="1"/>
          </p:cNvSpPr>
          <p:nvPr>
            <p:ph type="title"/>
          </p:nvPr>
        </p:nvSpPr>
        <p:spPr/>
        <p:txBody>
          <a:bodyPr/>
          <a:lstStyle/>
          <a:p>
            <a:r>
              <a:rPr lang="en-AU" dirty="0"/>
              <a:t>Access, Authentication and Authorisation</a:t>
            </a:r>
          </a:p>
        </p:txBody>
      </p:sp>
      <p:sp>
        <p:nvSpPr>
          <p:cNvPr id="3" name="Content Placeholder 2">
            <a:extLst>
              <a:ext uri="{FF2B5EF4-FFF2-40B4-BE49-F238E27FC236}">
                <a16:creationId xmlns:a16="http://schemas.microsoft.com/office/drawing/2014/main" id="{C70CCF49-BAED-4DBE-9727-C86B156BF130}"/>
              </a:ext>
            </a:extLst>
          </p:cNvPr>
          <p:cNvSpPr>
            <a:spLocks noGrp="1"/>
          </p:cNvSpPr>
          <p:nvPr>
            <p:ph idx="1"/>
          </p:nvPr>
        </p:nvSpPr>
        <p:spPr/>
        <p:txBody>
          <a:bodyPr>
            <a:normAutofit/>
          </a:bodyPr>
          <a:lstStyle/>
          <a:p>
            <a:r>
              <a:rPr lang="en-AU" dirty="0"/>
              <a:t>Access</a:t>
            </a:r>
          </a:p>
          <a:p>
            <a:pPr lvl="1"/>
            <a:r>
              <a:rPr lang="en-AU" dirty="0"/>
              <a:t>HTTPS communication with AEMO issued certificates</a:t>
            </a:r>
          </a:p>
          <a:p>
            <a:pPr lvl="1"/>
            <a:r>
              <a:rPr lang="en-AU" dirty="0" err="1"/>
              <a:t>MarketNET</a:t>
            </a:r>
            <a:endParaRPr lang="en-AU" dirty="0"/>
          </a:p>
          <a:p>
            <a:pPr lvl="1"/>
            <a:r>
              <a:rPr lang="en-AU" dirty="0"/>
              <a:t>Internet</a:t>
            </a:r>
          </a:p>
          <a:p>
            <a:pPr lvl="1"/>
            <a:endParaRPr lang="en-AU" dirty="0"/>
          </a:p>
          <a:p>
            <a:r>
              <a:rPr lang="en-AU" dirty="0"/>
              <a:t>Authentication</a:t>
            </a:r>
          </a:p>
          <a:p>
            <a:pPr lvl="1"/>
            <a:r>
              <a:rPr lang="en-AU" dirty="0"/>
              <a:t>URM user account – provided using Basic Authentication</a:t>
            </a:r>
          </a:p>
          <a:p>
            <a:pPr lvl="1"/>
            <a:r>
              <a:rPr lang="en-AU" dirty="0"/>
              <a:t>Whitelisting of external IP Addresses (for internet access)</a:t>
            </a:r>
          </a:p>
          <a:p>
            <a:pPr lvl="1"/>
            <a:r>
              <a:rPr lang="en-AU" b="1" dirty="0"/>
              <a:t>No API Token/Key</a:t>
            </a:r>
          </a:p>
          <a:p>
            <a:pPr lvl="1"/>
            <a:endParaRPr lang="en-AU" b="1" dirty="0"/>
          </a:p>
          <a:p>
            <a:r>
              <a:rPr lang="en-AU" dirty="0"/>
              <a:t>Authorisation</a:t>
            </a:r>
          </a:p>
          <a:p>
            <a:pPr lvl="1"/>
            <a:r>
              <a:rPr lang="en-AU" dirty="0"/>
              <a:t>URM will be used to manage the rights for the APIs</a:t>
            </a:r>
          </a:p>
          <a:p>
            <a:pPr lvl="1"/>
            <a:endParaRPr lang="en-AU" dirty="0"/>
          </a:p>
          <a:p>
            <a:pPr lvl="1"/>
            <a:endParaRPr lang="en-AU" dirty="0"/>
          </a:p>
        </p:txBody>
      </p:sp>
      <p:sp>
        <p:nvSpPr>
          <p:cNvPr id="4" name="Date Placeholder 3">
            <a:extLst>
              <a:ext uri="{FF2B5EF4-FFF2-40B4-BE49-F238E27FC236}">
                <a16:creationId xmlns:a16="http://schemas.microsoft.com/office/drawing/2014/main" id="{9B85A438-2A29-435F-A467-71265B6A6125}"/>
              </a:ext>
            </a:extLst>
          </p:cNvPr>
          <p:cNvSpPr>
            <a:spLocks noGrp="1"/>
          </p:cNvSpPr>
          <p:nvPr>
            <p:ph type="dt" sz="half" idx="10"/>
          </p:nvPr>
        </p:nvSpPr>
        <p:spPr>
          <a:xfrm>
            <a:off x="8327920" y="7006699"/>
            <a:ext cx="1522449" cy="402483"/>
          </a:xfrm>
        </p:spPr>
        <p:txBody>
          <a:bodyPr/>
          <a:lstStyle/>
          <a:p>
            <a:fld id="{A1BCD5CE-50B2-4AD0-AF69-20801E4E8051}" type="datetime1">
              <a:rPr lang="en-AU" smtClean="0"/>
              <a:pPr/>
              <a:t>5/12/2018</a:t>
            </a:fld>
            <a:endParaRPr lang="en-AU" dirty="0"/>
          </a:p>
        </p:txBody>
      </p:sp>
      <p:sp>
        <p:nvSpPr>
          <p:cNvPr id="5" name="Footer Placeholder 4">
            <a:extLst>
              <a:ext uri="{FF2B5EF4-FFF2-40B4-BE49-F238E27FC236}">
                <a16:creationId xmlns:a16="http://schemas.microsoft.com/office/drawing/2014/main" id="{6A120C4D-C609-4515-9F9C-DE1671F8DCB1}"/>
              </a:ext>
            </a:extLst>
          </p:cNvPr>
          <p:cNvSpPr>
            <a:spLocks noGrp="1"/>
          </p:cNvSpPr>
          <p:nvPr>
            <p:ph type="ftr" sz="quarter" idx="11"/>
          </p:nvPr>
        </p:nvSpPr>
        <p:spPr>
          <a:xfrm>
            <a:off x="3541663" y="7006699"/>
            <a:ext cx="4679868" cy="402483"/>
          </a:xfrm>
        </p:spPr>
        <p:txBody>
          <a:bodyPr/>
          <a:lstStyle/>
          <a:p>
            <a:r>
              <a:rPr lang="en-AU"/>
              <a:t>Example footer text</a:t>
            </a:r>
          </a:p>
        </p:txBody>
      </p:sp>
      <p:sp>
        <p:nvSpPr>
          <p:cNvPr id="6" name="Slide Number Placeholder 5">
            <a:extLst>
              <a:ext uri="{FF2B5EF4-FFF2-40B4-BE49-F238E27FC236}">
                <a16:creationId xmlns:a16="http://schemas.microsoft.com/office/drawing/2014/main" id="{8264B76E-A2D8-4361-8F6E-73927C78B9EB}"/>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47</a:t>
            </a:fld>
            <a:endParaRPr lang="en-AU"/>
          </a:p>
        </p:txBody>
      </p:sp>
    </p:spTree>
    <p:extLst>
      <p:ext uri="{BB962C8B-B14F-4D97-AF65-F5344CB8AC3E}">
        <p14:creationId xmlns:p14="http://schemas.microsoft.com/office/powerpoint/2010/main" val="335347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EC22-8610-4F68-BE58-E1292F37A1C3}"/>
              </a:ext>
            </a:extLst>
          </p:cNvPr>
          <p:cNvSpPr>
            <a:spLocks noGrp="1"/>
          </p:cNvSpPr>
          <p:nvPr>
            <p:ph type="title"/>
          </p:nvPr>
        </p:nvSpPr>
        <p:spPr/>
        <p:txBody>
          <a:bodyPr/>
          <a:lstStyle/>
          <a:p>
            <a:r>
              <a:rPr lang="en-AU" dirty="0"/>
              <a:t>Architecture</a:t>
            </a:r>
          </a:p>
        </p:txBody>
      </p:sp>
      <p:sp>
        <p:nvSpPr>
          <p:cNvPr id="3" name="Content Placeholder 2">
            <a:extLst>
              <a:ext uri="{FF2B5EF4-FFF2-40B4-BE49-F238E27FC236}">
                <a16:creationId xmlns:a16="http://schemas.microsoft.com/office/drawing/2014/main" id="{7B5BC9BD-3E63-4A9B-B714-1F884E69438E}"/>
              </a:ext>
            </a:extLst>
          </p:cNvPr>
          <p:cNvSpPr>
            <a:spLocks noGrp="1"/>
          </p:cNvSpPr>
          <p:nvPr>
            <p:ph idx="1"/>
          </p:nvPr>
        </p:nvSpPr>
        <p:spPr/>
        <p:txBody>
          <a:bodyPr/>
          <a:lstStyle/>
          <a:p>
            <a:r>
              <a:rPr lang="en-AU" dirty="0"/>
              <a:t>RESTful web services architecture</a:t>
            </a:r>
          </a:p>
          <a:p>
            <a:r>
              <a:rPr lang="en-AU" dirty="0"/>
              <a:t>Conforms to the </a:t>
            </a:r>
            <a:r>
              <a:rPr lang="en-AU" dirty="0" err="1"/>
              <a:t>OpenAPI</a:t>
            </a:r>
            <a:r>
              <a:rPr lang="en-AU" dirty="0"/>
              <a:t> Specification (OAS)</a:t>
            </a:r>
          </a:p>
          <a:p>
            <a:endParaRPr lang="en-AU" dirty="0"/>
          </a:p>
          <a:p>
            <a:r>
              <a:rPr lang="en-AU" dirty="0"/>
              <a:t>URL</a:t>
            </a:r>
          </a:p>
          <a:p>
            <a:pPr lvl="1"/>
            <a:r>
              <a:rPr lang="en-AU" sz="2000" dirty="0"/>
              <a:t>https://&lt;host&gt;:&lt;port&gt;/ws/&lt;business function&gt;/&lt;API version&gt;/&lt;resource&gt;?&lt;</a:t>
            </a:r>
            <a:r>
              <a:rPr lang="en-AU" sz="2000" dirty="0" err="1"/>
              <a:t>params</a:t>
            </a:r>
            <a:r>
              <a:rPr lang="en-AU" sz="2000" dirty="0"/>
              <a:t>&gt;</a:t>
            </a:r>
          </a:p>
          <a:p>
            <a:pPr lvl="1"/>
            <a:endParaRPr lang="en-AU" dirty="0"/>
          </a:p>
          <a:p>
            <a:pPr marL="400965" lvl="1" indent="0">
              <a:buNone/>
            </a:pPr>
            <a:r>
              <a:rPr lang="en-AU" dirty="0"/>
              <a:t>e.g.</a:t>
            </a:r>
          </a:p>
          <a:p>
            <a:pPr marL="400965" lvl="1" indent="0">
              <a:buNone/>
            </a:pPr>
            <a:r>
              <a:rPr lang="en-AU" dirty="0"/>
              <a:t>https://apis.prod.aemo.com.au:9319/ws/Bidding/1.0/listBids</a:t>
            </a:r>
          </a:p>
          <a:p>
            <a:endParaRPr lang="en-AU" dirty="0"/>
          </a:p>
          <a:p>
            <a:r>
              <a:rPr lang="en-AU" dirty="0"/>
              <a:t>Refer to </a:t>
            </a:r>
            <a:r>
              <a:rPr lang="en-AU" dirty="0">
                <a:hlinkClick r:id="rId2"/>
              </a:rPr>
              <a:t>Guide to AEMO’s e-Hub API’s</a:t>
            </a:r>
            <a:r>
              <a:rPr lang="en-AU" dirty="0"/>
              <a:t> on the AEMO website</a:t>
            </a:r>
          </a:p>
        </p:txBody>
      </p:sp>
      <p:sp>
        <p:nvSpPr>
          <p:cNvPr id="4" name="Date Placeholder 3">
            <a:extLst>
              <a:ext uri="{FF2B5EF4-FFF2-40B4-BE49-F238E27FC236}">
                <a16:creationId xmlns:a16="http://schemas.microsoft.com/office/drawing/2014/main" id="{60556A7D-E15E-4743-885A-247C2947E5B7}"/>
              </a:ext>
            </a:extLst>
          </p:cNvPr>
          <p:cNvSpPr>
            <a:spLocks noGrp="1"/>
          </p:cNvSpPr>
          <p:nvPr>
            <p:ph type="dt" sz="half" idx="10"/>
          </p:nvPr>
        </p:nvSpPr>
        <p:spPr>
          <a:xfrm>
            <a:off x="8327920" y="7006699"/>
            <a:ext cx="1522449" cy="402483"/>
          </a:xfrm>
        </p:spPr>
        <p:txBody>
          <a:bodyPr/>
          <a:lstStyle/>
          <a:p>
            <a:fld id="{A1BCD5CE-50B2-4AD0-AF69-20801E4E8051}" type="datetime1">
              <a:rPr lang="en-AU" smtClean="0"/>
              <a:pPr/>
              <a:t>5/12/2018</a:t>
            </a:fld>
            <a:endParaRPr lang="en-AU" dirty="0"/>
          </a:p>
        </p:txBody>
      </p:sp>
      <p:sp>
        <p:nvSpPr>
          <p:cNvPr id="5" name="Footer Placeholder 4">
            <a:extLst>
              <a:ext uri="{FF2B5EF4-FFF2-40B4-BE49-F238E27FC236}">
                <a16:creationId xmlns:a16="http://schemas.microsoft.com/office/drawing/2014/main" id="{48AD4794-6676-440B-806C-33EF25302B5D}"/>
              </a:ext>
            </a:extLst>
          </p:cNvPr>
          <p:cNvSpPr>
            <a:spLocks noGrp="1"/>
          </p:cNvSpPr>
          <p:nvPr>
            <p:ph type="ftr" sz="quarter" idx="11"/>
          </p:nvPr>
        </p:nvSpPr>
        <p:spPr>
          <a:xfrm>
            <a:off x="3541663" y="7006699"/>
            <a:ext cx="4679868" cy="402483"/>
          </a:xfrm>
        </p:spPr>
        <p:txBody>
          <a:bodyPr/>
          <a:lstStyle/>
          <a:p>
            <a:r>
              <a:rPr lang="en-AU"/>
              <a:t>Example footer text</a:t>
            </a:r>
          </a:p>
        </p:txBody>
      </p:sp>
      <p:sp>
        <p:nvSpPr>
          <p:cNvPr id="6" name="Slide Number Placeholder 5">
            <a:extLst>
              <a:ext uri="{FF2B5EF4-FFF2-40B4-BE49-F238E27FC236}">
                <a16:creationId xmlns:a16="http://schemas.microsoft.com/office/drawing/2014/main" id="{47869C76-8C93-43F3-BA0D-2FB99E4F7ACD}"/>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48</a:t>
            </a:fld>
            <a:endParaRPr lang="en-AU"/>
          </a:p>
        </p:txBody>
      </p:sp>
    </p:spTree>
    <p:extLst>
      <p:ext uri="{BB962C8B-B14F-4D97-AF65-F5344CB8AC3E}">
        <p14:creationId xmlns:p14="http://schemas.microsoft.com/office/powerpoint/2010/main" val="2660828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F1F7-F5BB-40B4-AE9E-C62A79F12097}"/>
              </a:ext>
            </a:extLst>
          </p:cNvPr>
          <p:cNvSpPr>
            <a:spLocks noGrp="1"/>
          </p:cNvSpPr>
          <p:nvPr>
            <p:ph type="title"/>
          </p:nvPr>
        </p:nvSpPr>
        <p:spPr/>
        <p:txBody>
          <a:bodyPr/>
          <a:lstStyle/>
          <a:p>
            <a:r>
              <a:rPr lang="en-AU" dirty="0"/>
              <a:t>Response Codes</a:t>
            </a:r>
          </a:p>
        </p:txBody>
      </p:sp>
      <p:graphicFrame>
        <p:nvGraphicFramePr>
          <p:cNvPr id="7" name="Table 6">
            <a:extLst>
              <a:ext uri="{FF2B5EF4-FFF2-40B4-BE49-F238E27FC236}">
                <a16:creationId xmlns:a16="http://schemas.microsoft.com/office/drawing/2014/main" id="{A80DED14-15D3-4BD5-A2DF-592FACDE53C2}"/>
              </a:ext>
            </a:extLst>
          </p:cNvPr>
          <p:cNvGraphicFramePr>
            <a:graphicFrameLocks noGrp="1"/>
          </p:cNvGraphicFramePr>
          <p:nvPr>
            <p:extLst>
              <p:ext uri="{D42A27DB-BD31-4B8C-83A1-F6EECF244321}">
                <p14:modId xmlns:p14="http://schemas.microsoft.com/office/powerpoint/2010/main" val="440672481"/>
              </p:ext>
            </p:extLst>
          </p:nvPr>
        </p:nvGraphicFramePr>
        <p:xfrm>
          <a:off x="296536" y="1756304"/>
          <a:ext cx="9704714" cy="5069205"/>
        </p:xfrm>
        <a:graphic>
          <a:graphicData uri="http://schemas.openxmlformats.org/drawingml/2006/table">
            <a:tbl>
              <a:tblPr firstRow="1" bandRow="1">
                <a:tableStyleId>{5C22544A-7EE6-4342-B048-85BDC9FD1C3A}</a:tableStyleId>
              </a:tblPr>
              <a:tblGrid>
                <a:gridCol w="1204348">
                  <a:extLst>
                    <a:ext uri="{9D8B030D-6E8A-4147-A177-3AD203B41FA5}">
                      <a16:colId xmlns:a16="http://schemas.microsoft.com/office/drawing/2014/main" val="498846704"/>
                    </a:ext>
                  </a:extLst>
                </a:gridCol>
                <a:gridCol w="3696005">
                  <a:extLst>
                    <a:ext uri="{9D8B030D-6E8A-4147-A177-3AD203B41FA5}">
                      <a16:colId xmlns:a16="http://schemas.microsoft.com/office/drawing/2014/main" val="2648225092"/>
                    </a:ext>
                  </a:extLst>
                </a:gridCol>
                <a:gridCol w="4804361">
                  <a:extLst>
                    <a:ext uri="{9D8B030D-6E8A-4147-A177-3AD203B41FA5}">
                      <a16:colId xmlns:a16="http://schemas.microsoft.com/office/drawing/2014/main" val="1927682999"/>
                    </a:ext>
                  </a:extLst>
                </a:gridCol>
              </a:tblGrid>
              <a:tr h="370840">
                <a:tc>
                  <a:txBody>
                    <a:bodyPr/>
                    <a:lstStyle/>
                    <a:p>
                      <a:r>
                        <a:rPr lang="en-AU" dirty="0"/>
                        <a:t>Code</a:t>
                      </a:r>
                    </a:p>
                  </a:txBody>
                  <a:tcPr/>
                </a:tc>
                <a:tc>
                  <a:txBody>
                    <a:bodyPr/>
                    <a:lstStyle/>
                    <a:p>
                      <a:r>
                        <a:rPr lang="en-AU" dirty="0"/>
                        <a:t>Condition</a:t>
                      </a:r>
                    </a:p>
                  </a:txBody>
                  <a:tcPr/>
                </a:tc>
                <a:tc>
                  <a:txBody>
                    <a:bodyPr/>
                    <a:lstStyle/>
                    <a:p>
                      <a:r>
                        <a:rPr lang="en-AU" dirty="0"/>
                        <a:t>Description</a:t>
                      </a:r>
                    </a:p>
                  </a:txBody>
                  <a:tcPr/>
                </a:tc>
                <a:extLst>
                  <a:ext uri="{0D108BD9-81ED-4DB2-BD59-A6C34878D82A}">
                    <a16:rowId xmlns:a16="http://schemas.microsoft.com/office/drawing/2014/main" val="4001118747"/>
                  </a:ext>
                </a:extLst>
              </a:tr>
              <a:tr h="370840">
                <a:tc>
                  <a:txBody>
                    <a:bodyPr/>
                    <a:lstStyle/>
                    <a:p>
                      <a:r>
                        <a:rPr lang="en-AU" dirty="0"/>
                        <a:t>200</a:t>
                      </a:r>
                    </a:p>
                  </a:txBody>
                  <a:tcPr/>
                </a:tc>
                <a:tc>
                  <a:txBody>
                    <a:bodyPr/>
                    <a:lstStyle/>
                    <a:p>
                      <a:r>
                        <a:rPr lang="en-AU" dirty="0"/>
                        <a:t>Successful request</a:t>
                      </a:r>
                    </a:p>
                  </a:txBody>
                  <a:tcPr/>
                </a:tc>
                <a:tc>
                  <a:txBody>
                    <a:bodyPr/>
                    <a:lstStyle/>
                    <a:p>
                      <a:r>
                        <a:rPr lang="en-AU" dirty="0"/>
                        <a:t>OK</a:t>
                      </a:r>
                    </a:p>
                  </a:txBody>
                  <a:tcPr/>
                </a:tc>
                <a:extLst>
                  <a:ext uri="{0D108BD9-81ED-4DB2-BD59-A6C34878D82A}">
                    <a16:rowId xmlns:a16="http://schemas.microsoft.com/office/drawing/2014/main" val="2263242899"/>
                  </a:ext>
                </a:extLst>
              </a:tr>
              <a:tr h="370840">
                <a:tc>
                  <a:txBody>
                    <a:bodyPr/>
                    <a:lstStyle/>
                    <a:p>
                      <a:r>
                        <a:rPr lang="en-AU" dirty="0"/>
                        <a:t>400</a:t>
                      </a:r>
                    </a:p>
                  </a:txBody>
                  <a:tcPr/>
                </a:tc>
                <a:tc>
                  <a:txBody>
                    <a:bodyPr/>
                    <a:lstStyle/>
                    <a:p>
                      <a:r>
                        <a:rPr lang="en-AU" dirty="0"/>
                        <a:t>Invalid API URI</a:t>
                      </a:r>
                    </a:p>
                  </a:txBody>
                  <a:tcPr/>
                </a:tc>
                <a:tc>
                  <a:txBody>
                    <a:bodyPr/>
                    <a:lstStyle/>
                    <a:p>
                      <a:r>
                        <a:rPr lang="en-AU" sz="1579" b="0" i="0" u="none" strike="noStrike" kern="1200" baseline="0" dirty="0">
                          <a:solidFill>
                            <a:schemeClr val="dk1"/>
                          </a:solidFill>
                          <a:latin typeface="+mn-lt"/>
                          <a:ea typeface="+mn-ea"/>
                          <a:cs typeface="+mn-cs"/>
                        </a:rPr>
                        <a:t>The service cannot be found for the endpoint reference (EPR) &lt;URI&gt; </a:t>
                      </a:r>
                    </a:p>
                    <a:p>
                      <a:r>
                        <a:rPr lang="en-AU" sz="1579" b="0" i="0" u="none" strike="noStrike" kern="1200" baseline="0" dirty="0">
                          <a:solidFill>
                            <a:schemeClr val="dk1"/>
                          </a:solidFill>
                          <a:latin typeface="+mn-lt"/>
                          <a:ea typeface="+mn-ea"/>
                          <a:cs typeface="+mn-cs"/>
                        </a:rPr>
                        <a:t>"Fault": "&lt;</a:t>
                      </a:r>
                      <a:r>
                        <a:rPr lang="en-AU" sz="1579" b="0" i="0" u="none" strike="noStrike" kern="1200" baseline="0" dirty="0" err="1">
                          <a:solidFill>
                            <a:schemeClr val="dk1"/>
                          </a:solidFill>
                          <a:latin typeface="+mn-lt"/>
                          <a:ea typeface="+mn-ea"/>
                          <a:cs typeface="+mn-cs"/>
                        </a:rPr>
                        <a:t>SystemMessageExceptionDump</a:t>
                      </a:r>
                      <a:r>
                        <a:rPr lang="en-AU" sz="1579" b="0" i="0" u="none" strike="noStrike" kern="1200" baseline="0" dirty="0">
                          <a:solidFill>
                            <a:schemeClr val="dk1"/>
                          </a:solidFill>
                          <a:latin typeface="+mn-lt"/>
                          <a:ea typeface="+mn-ea"/>
                          <a:cs typeface="+mn-cs"/>
                        </a:rPr>
                        <a:t>&gt;" 	</a:t>
                      </a:r>
                    </a:p>
                  </a:txBody>
                  <a:tcPr/>
                </a:tc>
                <a:extLst>
                  <a:ext uri="{0D108BD9-81ED-4DB2-BD59-A6C34878D82A}">
                    <a16:rowId xmlns:a16="http://schemas.microsoft.com/office/drawing/2014/main" val="2210002131"/>
                  </a:ext>
                </a:extLst>
              </a:tr>
              <a:tr h="370840">
                <a:tc>
                  <a:txBody>
                    <a:bodyPr/>
                    <a:lstStyle/>
                    <a:p>
                      <a:r>
                        <a:rPr lang="en-AU" dirty="0"/>
                        <a:t>401</a:t>
                      </a:r>
                    </a:p>
                  </a:txBody>
                  <a:tcPr/>
                </a:tc>
                <a:tc>
                  <a:txBody>
                    <a:bodyPr/>
                    <a:lstStyle/>
                    <a:p>
                      <a:r>
                        <a:rPr lang="en-AU" sz="1579" b="0" i="0" u="none" strike="noStrike" kern="1200" baseline="0" dirty="0">
                          <a:solidFill>
                            <a:schemeClr val="dk1"/>
                          </a:solidFill>
                          <a:latin typeface="+mn-lt"/>
                          <a:ea typeface="+mn-ea"/>
                          <a:cs typeface="+mn-cs"/>
                        </a:rPr>
                        <a:t>Invalid credentials	</a:t>
                      </a:r>
                    </a:p>
                  </a:txBody>
                  <a:tcPr/>
                </a:tc>
                <a:tc>
                  <a:txBody>
                    <a:bodyPr/>
                    <a:lstStyle/>
                    <a:p>
                      <a:r>
                        <a:rPr lang="en-AU" dirty="0"/>
                        <a:t>Unauthorized: Invalid Username or Password</a:t>
                      </a:r>
                    </a:p>
                  </a:txBody>
                  <a:tcPr/>
                </a:tc>
                <a:extLst>
                  <a:ext uri="{0D108BD9-81ED-4DB2-BD59-A6C34878D82A}">
                    <a16:rowId xmlns:a16="http://schemas.microsoft.com/office/drawing/2014/main" val="3401466182"/>
                  </a:ext>
                </a:extLst>
              </a:tr>
              <a:tr h="370840">
                <a:tc>
                  <a:txBody>
                    <a:bodyPr/>
                    <a:lstStyle/>
                    <a:p>
                      <a:r>
                        <a:rPr lang="en-AU" dirty="0"/>
                        <a:t>404</a:t>
                      </a:r>
                    </a:p>
                  </a:txBody>
                  <a:tcPr/>
                </a:tc>
                <a:tc>
                  <a:txBody>
                    <a:bodyPr/>
                    <a:lstStyle/>
                    <a:p>
                      <a:r>
                        <a:rPr lang="en-AU" dirty="0"/>
                        <a:t>Resource not found</a:t>
                      </a: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u="none" strike="noStrike" kern="1200" baseline="0" dirty="0">
                          <a:solidFill>
                            <a:schemeClr val="dk1"/>
                          </a:solidFill>
                          <a:latin typeface="+mn-lt"/>
                          <a:ea typeface="+mn-ea"/>
                          <a:cs typeface="+mn-cs"/>
                        </a:rPr>
                        <a:t>"Exception": "Resources for the endpoint URI not found. Endpoint URI: &lt;Resource&gt;" 	</a:t>
                      </a:r>
                    </a:p>
                  </a:txBody>
                  <a:tcPr/>
                </a:tc>
                <a:extLst>
                  <a:ext uri="{0D108BD9-81ED-4DB2-BD59-A6C34878D82A}">
                    <a16:rowId xmlns:a16="http://schemas.microsoft.com/office/drawing/2014/main" val="3463231705"/>
                  </a:ext>
                </a:extLst>
              </a:tr>
              <a:tr h="370840">
                <a:tc>
                  <a:txBody>
                    <a:bodyPr/>
                    <a:lstStyle/>
                    <a:p>
                      <a:r>
                        <a:rPr lang="en-AU" dirty="0"/>
                        <a:t>405</a:t>
                      </a:r>
                    </a:p>
                  </a:txBody>
                  <a:tcPr/>
                </a:tc>
                <a:tc>
                  <a:txBody>
                    <a:bodyPr/>
                    <a:lstStyle/>
                    <a:p>
                      <a:r>
                        <a:rPr lang="en-AU" dirty="0"/>
                        <a:t>Invalid Method used (e.g. GET used instead of POST)</a:t>
                      </a: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u="none" strike="noStrike" kern="1200" baseline="0" dirty="0">
                          <a:solidFill>
                            <a:schemeClr val="dk1"/>
                          </a:solidFill>
                          <a:latin typeface="+mn-lt"/>
                          <a:ea typeface="+mn-ea"/>
                          <a:cs typeface="+mn-cs"/>
                        </a:rPr>
                        <a:t>"Exception": "Resources for the endpoint URI not found. Endpoint URI: &lt;Resource&gt;" 	</a:t>
                      </a:r>
                    </a:p>
                  </a:txBody>
                  <a:tcPr/>
                </a:tc>
                <a:extLst>
                  <a:ext uri="{0D108BD9-81ED-4DB2-BD59-A6C34878D82A}">
                    <a16:rowId xmlns:a16="http://schemas.microsoft.com/office/drawing/2014/main" val="3296454936"/>
                  </a:ext>
                </a:extLst>
              </a:tr>
              <a:tr h="370840">
                <a:tc>
                  <a:txBody>
                    <a:bodyPr/>
                    <a:lstStyle/>
                    <a:p>
                      <a:r>
                        <a:rPr lang="en-AU" dirty="0"/>
                        <a:t>422</a:t>
                      </a:r>
                    </a:p>
                  </a:txBody>
                  <a:tcPr/>
                </a:tc>
                <a:tc>
                  <a:txBody>
                    <a:bodyPr/>
                    <a:lstStyle/>
                    <a:p>
                      <a:r>
                        <a:rPr lang="en-AU" dirty="0"/>
                        <a:t>Business validation failure</a:t>
                      </a:r>
                    </a:p>
                  </a:txBody>
                  <a:tcPr/>
                </a:tc>
                <a:tc>
                  <a:txBody>
                    <a:bodyPr/>
                    <a:lstStyle/>
                    <a:p>
                      <a:r>
                        <a:rPr lang="en-AU" dirty="0" err="1"/>
                        <a:t>Unprocessable</a:t>
                      </a:r>
                      <a:r>
                        <a:rPr lang="en-AU" dirty="0"/>
                        <a:t> entity</a:t>
                      </a:r>
                    </a:p>
                  </a:txBody>
                  <a:tcPr/>
                </a:tc>
                <a:extLst>
                  <a:ext uri="{0D108BD9-81ED-4DB2-BD59-A6C34878D82A}">
                    <a16:rowId xmlns:a16="http://schemas.microsoft.com/office/drawing/2014/main" val="2468262985"/>
                  </a:ext>
                </a:extLst>
              </a:tr>
              <a:tr h="370840">
                <a:tc>
                  <a:txBody>
                    <a:bodyPr/>
                    <a:lstStyle/>
                    <a:p>
                      <a:r>
                        <a:rPr lang="en-AU" dirty="0"/>
                        <a:t>500</a:t>
                      </a: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u="none" strike="noStrike" kern="1200" baseline="0" dirty="0">
                          <a:solidFill>
                            <a:schemeClr val="dk1"/>
                          </a:solidFill>
                          <a:latin typeface="+mn-lt"/>
                          <a:ea typeface="+mn-ea"/>
                          <a:cs typeface="+mn-cs"/>
                        </a:rPr>
                        <a:t>e-Hub is operational but</a:t>
                      </a:r>
                    </a:p>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u="none" strike="noStrike" kern="1200" baseline="0" dirty="0">
                          <a:solidFill>
                            <a:schemeClr val="dk1"/>
                          </a:solidFill>
                          <a:latin typeface="+mn-lt"/>
                          <a:ea typeface="+mn-ea"/>
                          <a:cs typeface="+mn-cs"/>
                        </a:rPr>
                        <a:t>downstream systems are not</a:t>
                      </a:r>
                    </a:p>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u="none" strike="noStrike" kern="1200" baseline="0" dirty="0">
                          <a:solidFill>
                            <a:schemeClr val="dk1"/>
                          </a:solidFill>
                          <a:latin typeface="+mn-lt"/>
                          <a:ea typeface="+mn-ea"/>
                          <a:cs typeface="+mn-cs"/>
                        </a:rPr>
                        <a:t>available or malformed payload</a:t>
                      </a:r>
                    </a:p>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u="none" strike="noStrike" kern="1200" baseline="0" dirty="0">
                          <a:solidFill>
                            <a:schemeClr val="dk1"/>
                          </a:solidFill>
                          <a:latin typeface="+mn-lt"/>
                          <a:ea typeface="+mn-ea"/>
                          <a:cs typeface="+mn-cs"/>
                        </a:rPr>
                        <a:t>(JSON)</a:t>
                      </a:r>
                    </a:p>
                  </a:txBody>
                  <a:tcPr/>
                </a:tc>
                <a:tc>
                  <a:txBody>
                    <a:bodyPr/>
                    <a:lstStyle/>
                    <a:p>
                      <a:r>
                        <a:rPr lang="en-AU" dirty="0"/>
                        <a:t>"Exception": "Application Unavailable"</a:t>
                      </a:r>
                    </a:p>
                  </a:txBody>
                  <a:tcPr/>
                </a:tc>
                <a:extLst>
                  <a:ext uri="{0D108BD9-81ED-4DB2-BD59-A6C34878D82A}">
                    <a16:rowId xmlns:a16="http://schemas.microsoft.com/office/drawing/2014/main" val="1646363476"/>
                  </a:ext>
                </a:extLst>
              </a:tr>
              <a:tr h="370840">
                <a:tc>
                  <a:txBody>
                    <a:bodyPr/>
                    <a:lstStyle/>
                    <a:p>
                      <a:r>
                        <a:rPr lang="en-AU" dirty="0"/>
                        <a:t>503</a:t>
                      </a: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579" b="0" i="0" u="none" strike="noStrike" kern="1200" baseline="0" dirty="0">
                          <a:solidFill>
                            <a:schemeClr val="dk1"/>
                          </a:solidFill>
                          <a:latin typeface="+mn-lt"/>
                          <a:ea typeface="+mn-ea"/>
                          <a:cs typeface="+mn-cs"/>
                        </a:rPr>
                        <a:t>Exceeds Throttling Limits 	</a:t>
                      </a:r>
                    </a:p>
                  </a:txBody>
                  <a:tcPr/>
                </a:tc>
                <a:tc>
                  <a:txBody>
                    <a:bodyPr/>
                    <a:lstStyle/>
                    <a:p>
                      <a:r>
                        <a:rPr lang="en-AU" dirty="0"/>
                        <a:t>Service invocation for API was rejected based on policy violation</a:t>
                      </a:r>
                    </a:p>
                  </a:txBody>
                  <a:tcPr/>
                </a:tc>
                <a:extLst>
                  <a:ext uri="{0D108BD9-81ED-4DB2-BD59-A6C34878D82A}">
                    <a16:rowId xmlns:a16="http://schemas.microsoft.com/office/drawing/2014/main" val="2880400184"/>
                  </a:ext>
                </a:extLst>
              </a:tr>
            </a:tbl>
          </a:graphicData>
        </a:graphic>
      </p:graphicFrame>
      <p:sp>
        <p:nvSpPr>
          <p:cNvPr id="8" name="Date Placeholder 3">
            <a:extLst>
              <a:ext uri="{FF2B5EF4-FFF2-40B4-BE49-F238E27FC236}">
                <a16:creationId xmlns:a16="http://schemas.microsoft.com/office/drawing/2014/main" id="{F687956D-6101-41F2-BF46-DD6A37258F64}"/>
              </a:ext>
            </a:extLst>
          </p:cNvPr>
          <p:cNvSpPr>
            <a:spLocks noGrp="1"/>
          </p:cNvSpPr>
          <p:nvPr>
            <p:ph type="dt" sz="half" idx="10"/>
          </p:nvPr>
        </p:nvSpPr>
        <p:spPr>
          <a:xfrm>
            <a:off x="8327920" y="7006699"/>
            <a:ext cx="1522449" cy="402483"/>
          </a:xfrm>
        </p:spPr>
        <p:txBody>
          <a:bodyPr/>
          <a:lstStyle/>
          <a:p>
            <a:fld id="{A1BCD5CE-50B2-4AD0-AF69-20801E4E8051}" type="datetime1">
              <a:rPr lang="en-AU" smtClean="0"/>
              <a:pPr/>
              <a:t>5/12/2018</a:t>
            </a:fld>
            <a:endParaRPr lang="en-AU" dirty="0"/>
          </a:p>
        </p:txBody>
      </p:sp>
      <p:sp>
        <p:nvSpPr>
          <p:cNvPr id="9" name="Footer Placeholder 4">
            <a:extLst>
              <a:ext uri="{FF2B5EF4-FFF2-40B4-BE49-F238E27FC236}">
                <a16:creationId xmlns:a16="http://schemas.microsoft.com/office/drawing/2014/main" id="{AAC11C86-659D-4D03-A1ED-2E2DA6C42CFC}"/>
              </a:ext>
            </a:extLst>
          </p:cNvPr>
          <p:cNvSpPr>
            <a:spLocks noGrp="1"/>
          </p:cNvSpPr>
          <p:nvPr>
            <p:ph type="ftr" sz="quarter" idx="11"/>
          </p:nvPr>
        </p:nvSpPr>
        <p:spPr>
          <a:xfrm>
            <a:off x="3541663" y="7006699"/>
            <a:ext cx="4679868" cy="402483"/>
          </a:xfrm>
        </p:spPr>
        <p:txBody>
          <a:bodyPr/>
          <a:lstStyle/>
          <a:p>
            <a:r>
              <a:rPr lang="en-AU"/>
              <a:t>Example footer text</a:t>
            </a:r>
          </a:p>
        </p:txBody>
      </p:sp>
      <p:sp>
        <p:nvSpPr>
          <p:cNvPr id="10" name="Slide Number Placeholder 5">
            <a:extLst>
              <a:ext uri="{FF2B5EF4-FFF2-40B4-BE49-F238E27FC236}">
                <a16:creationId xmlns:a16="http://schemas.microsoft.com/office/drawing/2014/main" id="{B1A2C608-443C-4C10-A904-EA7FB262F27A}"/>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49</a:t>
            </a:fld>
            <a:endParaRPr lang="en-AU"/>
          </a:p>
        </p:txBody>
      </p:sp>
    </p:spTree>
    <p:extLst>
      <p:ext uri="{BB962C8B-B14F-4D97-AF65-F5344CB8AC3E}">
        <p14:creationId xmlns:p14="http://schemas.microsoft.com/office/powerpoint/2010/main" val="53802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70F2-21D8-4BF4-8616-19CFE88C57CB}"/>
              </a:ext>
            </a:extLst>
          </p:cNvPr>
          <p:cNvSpPr>
            <a:spLocks noGrp="1"/>
          </p:cNvSpPr>
          <p:nvPr>
            <p:ph type="title"/>
          </p:nvPr>
        </p:nvSpPr>
        <p:spPr>
          <a:xfrm>
            <a:off x="206546" y="150494"/>
            <a:ext cx="10095693" cy="1310695"/>
          </a:xfrm>
        </p:spPr>
        <p:txBody>
          <a:bodyPr/>
          <a:lstStyle/>
          <a:p>
            <a:r>
              <a:rPr lang="en-AU" dirty="0"/>
              <a:t>Actions from previous meeting (1) </a:t>
            </a:r>
            <a:br>
              <a:rPr lang="en-AU" dirty="0"/>
            </a:br>
            <a:r>
              <a:rPr lang="en-AU" dirty="0"/>
              <a:t>22 October 2018, Brisbane</a:t>
            </a:r>
          </a:p>
        </p:txBody>
      </p:sp>
      <p:graphicFrame>
        <p:nvGraphicFramePr>
          <p:cNvPr id="5" name="Table 4">
            <a:extLst>
              <a:ext uri="{FF2B5EF4-FFF2-40B4-BE49-F238E27FC236}">
                <a16:creationId xmlns:a16="http://schemas.microsoft.com/office/drawing/2014/main" id="{F2BDFA1F-B356-436E-9B77-F6E312294DEC}"/>
              </a:ext>
            </a:extLst>
          </p:cNvPr>
          <p:cNvGraphicFramePr>
            <a:graphicFrameLocks noGrp="1"/>
          </p:cNvGraphicFramePr>
          <p:nvPr>
            <p:extLst>
              <p:ext uri="{D42A27DB-BD31-4B8C-83A1-F6EECF244321}">
                <p14:modId xmlns:p14="http://schemas.microsoft.com/office/powerpoint/2010/main" val="2618131353"/>
              </p:ext>
            </p:extLst>
          </p:nvPr>
        </p:nvGraphicFramePr>
        <p:xfrm>
          <a:off x="71120" y="1553210"/>
          <a:ext cx="10505440" cy="5298440"/>
        </p:xfrm>
        <a:graphic>
          <a:graphicData uri="http://schemas.openxmlformats.org/drawingml/2006/table">
            <a:tbl>
              <a:tblPr firstRow="1" bandRow="1">
                <a:tableStyleId>{5C22544A-7EE6-4342-B048-85BDC9FD1C3A}</a:tableStyleId>
              </a:tblPr>
              <a:tblGrid>
                <a:gridCol w="749826">
                  <a:extLst>
                    <a:ext uri="{9D8B030D-6E8A-4147-A177-3AD203B41FA5}">
                      <a16:colId xmlns:a16="http://schemas.microsoft.com/office/drawing/2014/main" val="3334125968"/>
                    </a:ext>
                  </a:extLst>
                </a:gridCol>
                <a:gridCol w="4118699">
                  <a:extLst>
                    <a:ext uri="{9D8B030D-6E8A-4147-A177-3AD203B41FA5}">
                      <a16:colId xmlns:a16="http://schemas.microsoft.com/office/drawing/2014/main" val="605432488"/>
                    </a:ext>
                  </a:extLst>
                </a:gridCol>
                <a:gridCol w="1253765">
                  <a:extLst>
                    <a:ext uri="{9D8B030D-6E8A-4147-A177-3AD203B41FA5}">
                      <a16:colId xmlns:a16="http://schemas.microsoft.com/office/drawing/2014/main" val="675601705"/>
                    </a:ext>
                  </a:extLst>
                </a:gridCol>
                <a:gridCol w="1600675">
                  <a:extLst>
                    <a:ext uri="{9D8B030D-6E8A-4147-A177-3AD203B41FA5}">
                      <a16:colId xmlns:a16="http://schemas.microsoft.com/office/drawing/2014/main" val="1252860010"/>
                    </a:ext>
                  </a:extLst>
                </a:gridCol>
                <a:gridCol w="2782475">
                  <a:extLst>
                    <a:ext uri="{9D8B030D-6E8A-4147-A177-3AD203B41FA5}">
                      <a16:colId xmlns:a16="http://schemas.microsoft.com/office/drawing/2014/main" val="247282260"/>
                    </a:ext>
                  </a:extLst>
                </a:gridCol>
              </a:tblGrid>
              <a:tr h="417830">
                <a:tc>
                  <a:txBody>
                    <a:bodyPr/>
                    <a:lstStyle/>
                    <a:p>
                      <a:r>
                        <a:rPr lang="en-AU" dirty="0"/>
                        <a:t>Item </a:t>
                      </a:r>
                    </a:p>
                  </a:txBody>
                  <a:tcPr/>
                </a:tc>
                <a:tc>
                  <a:txBody>
                    <a:bodyPr/>
                    <a:lstStyle/>
                    <a:p>
                      <a:r>
                        <a:rPr lang="en-AU" dirty="0"/>
                        <a:t>Action</a:t>
                      </a:r>
                    </a:p>
                  </a:txBody>
                  <a:tcPr/>
                </a:tc>
                <a:tc>
                  <a:txBody>
                    <a:bodyPr/>
                    <a:lstStyle/>
                    <a:p>
                      <a:r>
                        <a:rPr lang="en-AU" dirty="0"/>
                        <a:t>Responsible</a:t>
                      </a:r>
                    </a:p>
                  </a:txBody>
                  <a:tcPr/>
                </a:tc>
                <a:tc>
                  <a:txBody>
                    <a:bodyPr/>
                    <a:lstStyle/>
                    <a:p>
                      <a:r>
                        <a:rPr lang="en-AU" dirty="0"/>
                        <a:t>Due date</a:t>
                      </a:r>
                    </a:p>
                  </a:txBody>
                  <a:tcPr/>
                </a:tc>
                <a:tc>
                  <a:txBody>
                    <a:bodyPr/>
                    <a:lstStyle/>
                    <a:p>
                      <a:r>
                        <a:rPr lang="en-AU" dirty="0"/>
                        <a:t>Response</a:t>
                      </a:r>
                    </a:p>
                  </a:txBody>
                  <a:tcPr/>
                </a:tc>
                <a:extLst>
                  <a:ext uri="{0D108BD9-81ED-4DB2-BD59-A6C34878D82A}">
                    <a16:rowId xmlns:a16="http://schemas.microsoft.com/office/drawing/2014/main" val="2525717554"/>
                  </a:ext>
                </a:extLst>
              </a:tr>
              <a:tr h="370840">
                <a:tc>
                  <a:txBody>
                    <a:bodyPr/>
                    <a:lstStyle/>
                    <a:p>
                      <a:r>
                        <a:rPr lang="en-AU" dirty="0"/>
                        <a:t>2</a:t>
                      </a:r>
                    </a:p>
                  </a:txBody>
                  <a:tcPr/>
                </a:tc>
                <a:tc>
                  <a:txBody>
                    <a:bodyPr/>
                    <a:lstStyle/>
                    <a:p>
                      <a:r>
                        <a:rPr lang="en-AU" dirty="0"/>
                        <a:t>AEMO to set focus group meeting and agenda, and communicate to participants.</a:t>
                      </a:r>
                    </a:p>
                  </a:txBody>
                  <a:tcPr/>
                </a:tc>
                <a:tc>
                  <a:txBody>
                    <a:bodyPr/>
                    <a:lstStyle/>
                    <a:p>
                      <a:r>
                        <a:rPr lang="en-AU" dirty="0"/>
                        <a:t>AEMO</a:t>
                      </a:r>
                    </a:p>
                  </a:txBody>
                  <a:tcPr/>
                </a:tc>
                <a:tc>
                  <a:txBody>
                    <a:bodyPr/>
                    <a:lstStyle/>
                    <a:p>
                      <a:r>
                        <a:rPr lang="en-AU" dirty="0"/>
                        <a:t>31 October 2018</a:t>
                      </a:r>
                    </a:p>
                  </a:txBody>
                  <a:tcPr/>
                </a:tc>
                <a:tc>
                  <a:txBody>
                    <a:bodyPr/>
                    <a:lstStyle/>
                    <a:p>
                      <a:r>
                        <a:rPr lang="en-AU" dirty="0"/>
                        <a:t>Complete</a:t>
                      </a:r>
                    </a:p>
                  </a:txBody>
                  <a:tcPr/>
                </a:tc>
                <a:extLst>
                  <a:ext uri="{0D108BD9-81ED-4DB2-BD59-A6C34878D82A}">
                    <a16:rowId xmlns:a16="http://schemas.microsoft.com/office/drawing/2014/main" val="287426515"/>
                  </a:ext>
                </a:extLst>
              </a:tr>
              <a:tr h="370840">
                <a:tc>
                  <a:txBody>
                    <a:bodyPr/>
                    <a:lstStyle/>
                    <a:p>
                      <a:r>
                        <a:rPr lang="en-AU" dirty="0"/>
                        <a:t>3</a:t>
                      </a:r>
                    </a:p>
                  </a:txBody>
                  <a:tcPr/>
                </a:tc>
                <a:tc>
                  <a:txBody>
                    <a:bodyPr/>
                    <a:lstStyle/>
                    <a:p>
                      <a:r>
                        <a:rPr lang="en-AU" dirty="0"/>
                        <a:t>AEMO to investigate and communicate how long it takes to publish data</a:t>
                      </a:r>
                    </a:p>
                  </a:txBody>
                  <a:tcPr/>
                </a:tc>
                <a:tc>
                  <a:txBody>
                    <a:bodyPr/>
                    <a:lstStyle/>
                    <a:p>
                      <a:r>
                        <a:rPr lang="en-AU" dirty="0"/>
                        <a:t>AEMO</a:t>
                      </a:r>
                    </a:p>
                  </a:txBody>
                  <a:tcPr/>
                </a:tc>
                <a:tc>
                  <a:txBody>
                    <a:bodyPr/>
                    <a:lstStyle/>
                    <a:p>
                      <a:r>
                        <a:rPr lang="en-AU" dirty="0"/>
                        <a:t>14 December 2018</a:t>
                      </a:r>
                    </a:p>
                  </a:txBody>
                  <a:tcPr/>
                </a:tc>
                <a:tc>
                  <a:txBody>
                    <a:bodyPr/>
                    <a:lstStyle/>
                    <a:p>
                      <a:r>
                        <a:rPr lang="en-AU" dirty="0"/>
                        <a:t>Under investigation</a:t>
                      </a:r>
                    </a:p>
                  </a:txBody>
                  <a:tcPr/>
                </a:tc>
                <a:extLst>
                  <a:ext uri="{0D108BD9-81ED-4DB2-BD59-A6C34878D82A}">
                    <a16:rowId xmlns:a16="http://schemas.microsoft.com/office/drawing/2014/main" val="894039295"/>
                  </a:ext>
                </a:extLst>
              </a:tr>
              <a:tr h="370840">
                <a:tc>
                  <a:txBody>
                    <a:bodyPr/>
                    <a:lstStyle/>
                    <a:p>
                      <a:r>
                        <a:rPr lang="en-AU" dirty="0"/>
                        <a:t>3</a:t>
                      </a:r>
                    </a:p>
                  </a:txBody>
                  <a:tcPr/>
                </a:tc>
                <a:tc>
                  <a:txBody>
                    <a:bodyPr/>
                    <a:lstStyle/>
                    <a:p>
                      <a:r>
                        <a:rPr lang="en-AU" dirty="0"/>
                        <a:t>AEMO to investigate inclusion of fast-start inflexibility profiles in P5, potentially as part of the drafting amendments rule change request (targeted for January 2019).</a:t>
                      </a:r>
                    </a:p>
                  </a:txBody>
                  <a:tcPr/>
                </a:tc>
                <a:tc>
                  <a:txBody>
                    <a:bodyPr/>
                    <a:lstStyle/>
                    <a:p>
                      <a:r>
                        <a:rPr lang="en-AU" dirty="0"/>
                        <a:t>AEMO</a:t>
                      </a:r>
                    </a:p>
                  </a:txBody>
                  <a:tcPr/>
                </a:tc>
                <a:tc>
                  <a:txBody>
                    <a:bodyPr/>
                    <a:lstStyle/>
                    <a:p>
                      <a:r>
                        <a:rPr lang="en-AU" dirty="0"/>
                        <a:t>30 November 2018</a:t>
                      </a:r>
                    </a:p>
                  </a:txBody>
                  <a:tcPr/>
                </a:tc>
                <a:tc>
                  <a:txBody>
                    <a:bodyPr/>
                    <a:lstStyle/>
                    <a:p>
                      <a:r>
                        <a:rPr lang="en-AU" dirty="0"/>
                        <a:t>AEMO will submit a “5MS implementation amendments” rule change request to the AEMC in early 2019. It will include a proposal to remove the prohibition on using FSIPs in pre-dispatch.</a:t>
                      </a:r>
                    </a:p>
                  </a:txBody>
                  <a:tcPr/>
                </a:tc>
                <a:extLst>
                  <a:ext uri="{0D108BD9-81ED-4DB2-BD59-A6C34878D82A}">
                    <a16:rowId xmlns:a16="http://schemas.microsoft.com/office/drawing/2014/main" val="1060946118"/>
                  </a:ext>
                </a:extLst>
              </a:tr>
              <a:tr h="370840">
                <a:tc>
                  <a:txBody>
                    <a:bodyPr/>
                    <a:lstStyle/>
                    <a:p>
                      <a:r>
                        <a:rPr lang="en-AU" dirty="0"/>
                        <a:t>5a</a:t>
                      </a:r>
                    </a:p>
                  </a:txBody>
                  <a:tcPr/>
                </a:tc>
                <a:tc>
                  <a:txBody>
                    <a:bodyPr/>
                    <a:lstStyle/>
                    <a:p>
                      <a:r>
                        <a:rPr lang="en-AU" dirty="0"/>
                        <a:t>AEMO to consult on software release approach.</a:t>
                      </a:r>
                    </a:p>
                  </a:txBody>
                  <a:tcPr/>
                </a:tc>
                <a:tc>
                  <a:txBody>
                    <a:bodyPr/>
                    <a:lstStyle/>
                    <a:p>
                      <a:r>
                        <a:rPr lang="en-AU" dirty="0"/>
                        <a:t>AEMO</a:t>
                      </a:r>
                    </a:p>
                  </a:txBody>
                  <a:tcPr/>
                </a:tc>
                <a:tc>
                  <a:txBody>
                    <a:bodyPr/>
                    <a:lstStyle/>
                    <a:p>
                      <a:r>
                        <a:rPr lang="en-AU" dirty="0"/>
                        <a:t>November 2018</a:t>
                      </a:r>
                    </a:p>
                  </a:txBody>
                  <a:tcPr/>
                </a:tc>
                <a:tc>
                  <a:txBody>
                    <a:bodyPr/>
                    <a:lstStyle/>
                    <a:p>
                      <a:r>
                        <a:rPr lang="en-AU" dirty="0"/>
                        <a:t>This will discussed in a subsequent SWG.</a:t>
                      </a:r>
                    </a:p>
                  </a:txBody>
                  <a:tcPr/>
                </a:tc>
                <a:extLst>
                  <a:ext uri="{0D108BD9-81ED-4DB2-BD59-A6C34878D82A}">
                    <a16:rowId xmlns:a16="http://schemas.microsoft.com/office/drawing/2014/main" val="711076324"/>
                  </a:ext>
                </a:extLst>
              </a:tr>
              <a:tr h="370840">
                <a:tc>
                  <a:txBody>
                    <a:bodyPr/>
                    <a:lstStyle/>
                    <a:p>
                      <a:r>
                        <a:rPr lang="en-AU" dirty="0"/>
                        <a:t>5a</a:t>
                      </a:r>
                    </a:p>
                  </a:txBody>
                  <a:tcPr/>
                </a:tc>
                <a:tc>
                  <a:txBody>
                    <a:bodyPr/>
                    <a:lstStyle/>
                    <a:p>
                      <a:r>
                        <a:rPr lang="en-AU" dirty="0"/>
                        <a:t>AEMO to monitor participant bidding as part of readiness for 5MS</a:t>
                      </a:r>
                    </a:p>
                  </a:txBody>
                  <a:tcPr/>
                </a:tc>
                <a:tc>
                  <a:txBody>
                    <a:bodyPr/>
                    <a:lstStyle/>
                    <a:p>
                      <a:r>
                        <a:rPr lang="en-AU" dirty="0"/>
                        <a:t>AEMO</a:t>
                      </a:r>
                    </a:p>
                  </a:txBody>
                  <a:tcPr/>
                </a:tc>
                <a:tc>
                  <a:txBody>
                    <a:bodyPr/>
                    <a:lstStyle/>
                    <a:p>
                      <a:r>
                        <a:rPr lang="en-AU" dirty="0"/>
                        <a:t>November 2020</a:t>
                      </a:r>
                    </a:p>
                  </a:txBody>
                  <a:tcPr/>
                </a:tc>
                <a:tc>
                  <a:txBody>
                    <a:bodyPr/>
                    <a:lstStyle/>
                    <a:p>
                      <a:r>
                        <a:rPr lang="en-AU" dirty="0"/>
                        <a:t>Ongoing</a:t>
                      </a:r>
                    </a:p>
                  </a:txBody>
                  <a:tcPr/>
                </a:tc>
                <a:extLst>
                  <a:ext uri="{0D108BD9-81ED-4DB2-BD59-A6C34878D82A}">
                    <a16:rowId xmlns:a16="http://schemas.microsoft.com/office/drawing/2014/main" val="3749878038"/>
                  </a:ext>
                </a:extLst>
              </a:tr>
              <a:tr h="370840">
                <a:tc>
                  <a:txBody>
                    <a:bodyPr/>
                    <a:lstStyle/>
                    <a:p>
                      <a:r>
                        <a:rPr lang="en-AU" dirty="0"/>
                        <a:t>5a</a:t>
                      </a:r>
                    </a:p>
                  </a:txBody>
                  <a:tcPr/>
                </a:tc>
                <a:tc>
                  <a:txBody>
                    <a:bodyPr/>
                    <a:lstStyle/>
                    <a:p>
                      <a:r>
                        <a:rPr lang="en-AU" dirty="0"/>
                        <a:t>AEMO will provide the API Swagger files. </a:t>
                      </a:r>
                    </a:p>
                  </a:txBody>
                  <a:tcPr/>
                </a:tc>
                <a:tc>
                  <a:txBody>
                    <a:bodyPr/>
                    <a:lstStyle/>
                    <a:p>
                      <a:r>
                        <a:rPr lang="en-AU" dirty="0"/>
                        <a:t>AEMO</a:t>
                      </a:r>
                    </a:p>
                  </a:txBody>
                  <a:tcPr/>
                </a:tc>
                <a:tc>
                  <a:txBody>
                    <a:bodyPr/>
                    <a:lstStyle/>
                    <a:p>
                      <a:r>
                        <a:rPr lang="en-AU" dirty="0"/>
                        <a:t>TBC</a:t>
                      </a:r>
                    </a:p>
                  </a:txBody>
                  <a:tcPr/>
                </a:tc>
                <a:tc>
                  <a:txBody>
                    <a:bodyPr/>
                    <a:lstStyle/>
                    <a:p>
                      <a:r>
                        <a:rPr lang="en-AU" dirty="0"/>
                        <a:t>These will be provided once API’s are available in the Sandbox environment.</a:t>
                      </a:r>
                    </a:p>
                  </a:txBody>
                  <a:tcPr/>
                </a:tc>
                <a:extLst>
                  <a:ext uri="{0D108BD9-81ED-4DB2-BD59-A6C34878D82A}">
                    <a16:rowId xmlns:a16="http://schemas.microsoft.com/office/drawing/2014/main" val="391968603"/>
                  </a:ext>
                </a:extLst>
              </a:tr>
            </a:tbl>
          </a:graphicData>
        </a:graphic>
      </p:graphicFrame>
    </p:spTree>
    <p:extLst>
      <p:ext uri="{BB962C8B-B14F-4D97-AF65-F5344CB8AC3E}">
        <p14:creationId xmlns:p14="http://schemas.microsoft.com/office/powerpoint/2010/main" val="3257845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7203-97FF-4EAA-A538-178E4BF4FC9C}"/>
              </a:ext>
            </a:extLst>
          </p:cNvPr>
          <p:cNvSpPr>
            <a:spLocks noGrp="1"/>
          </p:cNvSpPr>
          <p:nvPr>
            <p:ph type="title"/>
          </p:nvPr>
        </p:nvSpPr>
        <p:spPr/>
        <p:txBody>
          <a:bodyPr/>
          <a:lstStyle/>
          <a:p>
            <a:r>
              <a:rPr lang="en-AU" dirty="0"/>
              <a:t>Request and Response</a:t>
            </a:r>
          </a:p>
        </p:txBody>
      </p:sp>
      <p:sp>
        <p:nvSpPr>
          <p:cNvPr id="3" name="Content Placeholder 2">
            <a:extLst>
              <a:ext uri="{FF2B5EF4-FFF2-40B4-BE49-F238E27FC236}">
                <a16:creationId xmlns:a16="http://schemas.microsoft.com/office/drawing/2014/main" id="{E5AF6955-9DC7-45C1-9D93-2C22A2B04FA7}"/>
              </a:ext>
            </a:extLst>
          </p:cNvPr>
          <p:cNvSpPr>
            <a:spLocks noGrp="1"/>
          </p:cNvSpPr>
          <p:nvPr>
            <p:ph idx="1"/>
          </p:nvPr>
        </p:nvSpPr>
        <p:spPr/>
        <p:txBody>
          <a:bodyPr>
            <a:normAutofit lnSpcReduction="10000"/>
          </a:bodyPr>
          <a:lstStyle/>
          <a:p>
            <a:r>
              <a:rPr lang="en-AU" dirty="0"/>
              <a:t>Request:</a:t>
            </a:r>
          </a:p>
          <a:p>
            <a:pPr lvl="1"/>
            <a:r>
              <a:rPr lang="en-AU" dirty="0"/>
              <a:t>Headers:</a:t>
            </a:r>
          </a:p>
          <a:p>
            <a:pPr lvl="2"/>
            <a:r>
              <a:rPr lang="en-AU" dirty="0"/>
              <a:t>Authorization: Basic ….</a:t>
            </a:r>
          </a:p>
          <a:p>
            <a:pPr lvl="2"/>
            <a:r>
              <a:rPr lang="en-AU" dirty="0"/>
              <a:t>Content-Type: application/</a:t>
            </a:r>
            <a:r>
              <a:rPr lang="en-AU" dirty="0" err="1"/>
              <a:t>json</a:t>
            </a:r>
            <a:endParaRPr lang="en-AU" dirty="0"/>
          </a:p>
          <a:p>
            <a:pPr lvl="2"/>
            <a:r>
              <a:rPr lang="en-AU" dirty="0"/>
              <a:t>Content-Encoding: </a:t>
            </a:r>
            <a:r>
              <a:rPr lang="en-AU" dirty="0" err="1"/>
              <a:t>gzip</a:t>
            </a:r>
            <a:r>
              <a:rPr lang="en-AU" dirty="0"/>
              <a:t> (</a:t>
            </a:r>
            <a:r>
              <a:rPr lang="en-AU" dirty="0">
                <a:solidFill>
                  <a:srgbClr val="FF0000"/>
                </a:solidFill>
              </a:rPr>
              <a:t>TBC</a:t>
            </a:r>
            <a:r>
              <a:rPr lang="en-AU" dirty="0"/>
              <a:t>)</a:t>
            </a:r>
          </a:p>
          <a:p>
            <a:pPr lvl="1"/>
            <a:r>
              <a:rPr lang="en-AU" dirty="0"/>
              <a:t>Body:</a:t>
            </a:r>
          </a:p>
          <a:p>
            <a:pPr lvl="2"/>
            <a:r>
              <a:rPr lang="en-AU" dirty="0"/>
              <a:t>JSON payload</a:t>
            </a:r>
          </a:p>
          <a:p>
            <a:pPr lvl="2"/>
            <a:endParaRPr lang="en-AU" dirty="0"/>
          </a:p>
          <a:p>
            <a:r>
              <a:rPr lang="en-AU" dirty="0"/>
              <a:t>Response:</a:t>
            </a:r>
          </a:p>
          <a:p>
            <a:pPr lvl="1"/>
            <a:r>
              <a:rPr lang="en-AU" dirty="0"/>
              <a:t>Headers:</a:t>
            </a:r>
          </a:p>
          <a:p>
            <a:pPr lvl="2"/>
            <a:r>
              <a:rPr lang="en-AU" dirty="0"/>
              <a:t>Response Code: 200 OK (etc…)</a:t>
            </a:r>
          </a:p>
          <a:p>
            <a:pPr lvl="2"/>
            <a:r>
              <a:rPr lang="en-AU" dirty="0"/>
              <a:t>Content-Type: application/</a:t>
            </a:r>
            <a:r>
              <a:rPr lang="en-AU" dirty="0" err="1"/>
              <a:t>json</a:t>
            </a:r>
            <a:endParaRPr lang="en-AU" dirty="0"/>
          </a:p>
          <a:p>
            <a:pPr lvl="2"/>
            <a:r>
              <a:rPr lang="en-AU" dirty="0"/>
              <a:t>Content-Encoding: </a:t>
            </a:r>
            <a:r>
              <a:rPr lang="en-AU" dirty="0" err="1"/>
              <a:t>gzip</a:t>
            </a:r>
            <a:r>
              <a:rPr lang="en-AU" dirty="0"/>
              <a:t> (</a:t>
            </a:r>
            <a:r>
              <a:rPr lang="en-AU" dirty="0">
                <a:solidFill>
                  <a:srgbClr val="FF0000"/>
                </a:solidFill>
              </a:rPr>
              <a:t>TBC</a:t>
            </a:r>
            <a:r>
              <a:rPr lang="en-AU" dirty="0"/>
              <a:t>)</a:t>
            </a:r>
          </a:p>
          <a:p>
            <a:pPr lvl="1"/>
            <a:r>
              <a:rPr lang="en-AU" dirty="0"/>
              <a:t>Body:</a:t>
            </a:r>
          </a:p>
          <a:p>
            <a:pPr lvl="2"/>
            <a:r>
              <a:rPr lang="en-AU" dirty="0"/>
              <a:t>JSON payload</a:t>
            </a:r>
          </a:p>
          <a:p>
            <a:pPr lvl="2"/>
            <a:endParaRPr lang="en-AU" dirty="0"/>
          </a:p>
        </p:txBody>
      </p:sp>
      <p:sp>
        <p:nvSpPr>
          <p:cNvPr id="4" name="Date Placeholder 3">
            <a:extLst>
              <a:ext uri="{FF2B5EF4-FFF2-40B4-BE49-F238E27FC236}">
                <a16:creationId xmlns:a16="http://schemas.microsoft.com/office/drawing/2014/main" id="{55B07B08-C967-48AF-9145-2621B9A1D228}"/>
              </a:ext>
            </a:extLst>
          </p:cNvPr>
          <p:cNvSpPr>
            <a:spLocks noGrp="1"/>
          </p:cNvSpPr>
          <p:nvPr>
            <p:ph type="dt" sz="half" idx="10"/>
          </p:nvPr>
        </p:nvSpPr>
        <p:spPr>
          <a:xfrm>
            <a:off x="8327920" y="7006699"/>
            <a:ext cx="1522449" cy="402483"/>
          </a:xfrm>
        </p:spPr>
        <p:txBody>
          <a:bodyPr/>
          <a:lstStyle/>
          <a:p>
            <a:fld id="{A1BCD5CE-50B2-4AD0-AF69-20801E4E8051}" type="datetime1">
              <a:rPr lang="en-AU" smtClean="0"/>
              <a:pPr/>
              <a:t>5/12/2018</a:t>
            </a:fld>
            <a:endParaRPr lang="en-AU" dirty="0"/>
          </a:p>
        </p:txBody>
      </p:sp>
      <p:sp>
        <p:nvSpPr>
          <p:cNvPr id="5" name="Footer Placeholder 4">
            <a:extLst>
              <a:ext uri="{FF2B5EF4-FFF2-40B4-BE49-F238E27FC236}">
                <a16:creationId xmlns:a16="http://schemas.microsoft.com/office/drawing/2014/main" id="{D25B914B-1A8C-4B0E-903D-D80D878609B5}"/>
              </a:ext>
            </a:extLst>
          </p:cNvPr>
          <p:cNvSpPr>
            <a:spLocks noGrp="1"/>
          </p:cNvSpPr>
          <p:nvPr>
            <p:ph type="ftr" sz="quarter" idx="11"/>
          </p:nvPr>
        </p:nvSpPr>
        <p:spPr>
          <a:xfrm>
            <a:off x="3541663" y="7006699"/>
            <a:ext cx="4679868" cy="402483"/>
          </a:xfrm>
        </p:spPr>
        <p:txBody>
          <a:bodyPr/>
          <a:lstStyle/>
          <a:p>
            <a:r>
              <a:rPr lang="en-AU"/>
              <a:t>Example footer text</a:t>
            </a:r>
          </a:p>
        </p:txBody>
      </p:sp>
      <p:sp>
        <p:nvSpPr>
          <p:cNvPr id="6" name="Slide Number Placeholder 5">
            <a:extLst>
              <a:ext uri="{FF2B5EF4-FFF2-40B4-BE49-F238E27FC236}">
                <a16:creationId xmlns:a16="http://schemas.microsoft.com/office/drawing/2014/main" id="{939809DD-F842-40EA-8F33-B027F3F299C5}"/>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50</a:t>
            </a:fld>
            <a:endParaRPr lang="en-AU"/>
          </a:p>
        </p:txBody>
      </p:sp>
    </p:spTree>
    <p:extLst>
      <p:ext uri="{BB962C8B-B14F-4D97-AF65-F5344CB8AC3E}">
        <p14:creationId xmlns:p14="http://schemas.microsoft.com/office/powerpoint/2010/main" val="364957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5F5-6665-48D7-9421-B8F34425266F}"/>
              </a:ext>
            </a:extLst>
          </p:cNvPr>
          <p:cNvSpPr>
            <a:spLocks noGrp="1"/>
          </p:cNvSpPr>
          <p:nvPr>
            <p:ph type="title"/>
          </p:nvPr>
        </p:nvSpPr>
        <p:spPr/>
        <p:txBody>
          <a:bodyPr/>
          <a:lstStyle/>
          <a:p>
            <a:r>
              <a:rPr lang="en-AU" dirty="0"/>
              <a:t>Response Payload</a:t>
            </a:r>
          </a:p>
        </p:txBody>
      </p:sp>
      <p:sp>
        <p:nvSpPr>
          <p:cNvPr id="3" name="Content Placeholder 2">
            <a:extLst>
              <a:ext uri="{FF2B5EF4-FFF2-40B4-BE49-F238E27FC236}">
                <a16:creationId xmlns:a16="http://schemas.microsoft.com/office/drawing/2014/main" id="{877182B4-C277-482B-BD8B-6E9ADB1B1265}"/>
              </a:ext>
            </a:extLst>
          </p:cNvPr>
          <p:cNvSpPr>
            <a:spLocks noGrp="1"/>
          </p:cNvSpPr>
          <p:nvPr>
            <p:ph idx="1"/>
          </p:nvPr>
        </p:nvSpPr>
        <p:spPr>
          <a:xfrm>
            <a:off x="206546" y="1685925"/>
            <a:ext cx="10255425" cy="5123033"/>
          </a:xfrm>
        </p:spPr>
        <p:txBody>
          <a:bodyPr>
            <a:normAutofit fontScale="62500" lnSpcReduction="20000"/>
          </a:bodyPr>
          <a:lstStyle/>
          <a:p>
            <a:pPr marL="0" indent="0">
              <a:buNone/>
            </a:pPr>
            <a:r>
              <a:rPr lang="en-AU" dirty="0"/>
              <a:t>Response structure:</a:t>
            </a:r>
          </a:p>
          <a:p>
            <a:pPr marL="0" indent="0">
              <a:buNone/>
            </a:pPr>
            <a:r>
              <a:rPr lang="en-AU" dirty="0"/>
              <a:t>{</a:t>
            </a:r>
          </a:p>
          <a:p>
            <a:pPr marL="0" indent="0">
              <a:buNone/>
            </a:pPr>
            <a:r>
              <a:rPr lang="en-AU" dirty="0"/>
              <a:t>  “</a:t>
            </a:r>
            <a:r>
              <a:rPr lang="en-AU" dirty="0" err="1"/>
              <a:t>transactionID</a:t>
            </a:r>
            <a:r>
              <a:rPr lang="en-AU" dirty="0"/>
              <a:t>”: “&lt;</a:t>
            </a:r>
            <a:r>
              <a:rPr lang="en-AU" dirty="0" err="1"/>
              <a:t>guid</a:t>
            </a:r>
            <a:r>
              <a:rPr lang="en-AU" dirty="0"/>
              <a:t>&gt;”,</a:t>
            </a:r>
          </a:p>
          <a:p>
            <a:pPr marL="0" indent="0">
              <a:buNone/>
            </a:pPr>
            <a:r>
              <a:rPr lang="en-AU" dirty="0"/>
              <a:t>  “data”: { … },</a:t>
            </a:r>
          </a:p>
          <a:p>
            <a:pPr marL="0" indent="0">
              <a:buNone/>
            </a:pPr>
            <a:r>
              <a:rPr lang="en-AU" dirty="0"/>
              <a:t>  “errors”: [</a:t>
            </a:r>
          </a:p>
          <a:p>
            <a:pPr marL="0" indent="0">
              <a:buNone/>
            </a:pPr>
            <a:r>
              <a:rPr lang="en-AU" dirty="0"/>
              <a:t>    {</a:t>
            </a:r>
          </a:p>
          <a:p>
            <a:pPr marL="0" indent="0">
              <a:buNone/>
            </a:pPr>
            <a:r>
              <a:rPr lang="en-AU" dirty="0"/>
              <a:t>       “code”: 73,</a:t>
            </a:r>
          </a:p>
          <a:p>
            <a:pPr marL="0" indent="0">
              <a:buNone/>
            </a:pPr>
            <a:r>
              <a:rPr lang="en-AU" dirty="0"/>
              <a:t>       “title”: “</a:t>
            </a:r>
            <a:r>
              <a:rPr lang="en-AU" dirty="0" err="1"/>
              <a:t>InvalidPrice</a:t>
            </a:r>
            <a:r>
              <a:rPr lang="en-AU" dirty="0"/>
              <a:t>”,</a:t>
            </a:r>
          </a:p>
          <a:p>
            <a:pPr marL="0" indent="0">
              <a:buNone/>
            </a:pPr>
            <a:r>
              <a:rPr lang="en-AU" dirty="0"/>
              <a:t>       “detail”: “TEST is not valid”,</a:t>
            </a:r>
          </a:p>
          <a:p>
            <a:pPr marL="0" indent="0">
              <a:buNone/>
            </a:pPr>
            <a:r>
              <a:rPr lang="en-AU" dirty="0"/>
              <a:t>       “source”: null</a:t>
            </a:r>
          </a:p>
          <a:p>
            <a:pPr marL="0" indent="0">
              <a:buNone/>
            </a:pPr>
            <a:r>
              <a:rPr lang="en-AU" dirty="0"/>
              <a:t>    }</a:t>
            </a:r>
          </a:p>
          <a:p>
            <a:pPr marL="0" indent="0">
              <a:buNone/>
            </a:pPr>
            <a:r>
              <a:rPr lang="en-AU" dirty="0"/>
              <a:t>}</a:t>
            </a:r>
          </a:p>
          <a:p>
            <a:pPr marL="0" indent="0">
              <a:buNone/>
            </a:pPr>
            <a:endParaRPr lang="en-AU" dirty="0"/>
          </a:p>
          <a:p>
            <a:r>
              <a:rPr lang="en-AU" dirty="0"/>
              <a:t>Validation Errors:</a:t>
            </a:r>
          </a:p>
          <a:p>
            <a:pPr lvl="1"/>
            <a:r>
              <a:rPr lang="en-AU" dirty="0"/>
              <a:t>Response code: 422</a:t>
            </a:r>
          </a:p>
          <a:p>
            <a:pPr lvl="1"/>
            <a:r>
              <a:rPr lang="en-AU" dirty="0"/>
              <a:t>Errors listed in response</a:t>
            </a:r>
          </a:p>
          <a:p>
            <a:pPr lvl="1"/>
            <a:endParaRPr lang="en-AU" dirty="0"/>
          </a:p>
          <a:p>
            <a:r>
              <a:rPr lang="en-AU" dirty="0"/>
              <a:t>Warnings:</a:t>
            </a:r>
          </a:p>
          <a:p>
            <a:pPr lvl="1"/>
            <a:r>
              <a:rPr lang="en-AU" dirty="0"/>
              <a:t>Response code: 200 (OK) – with warnings in payload?</a:t>
            </a:r>
          </a:p>
          <a:p>
            <a:pPr marL="0" indent="0">
              <a:buNone/>
            </a:pPr>
            <a:endParaRPr lang="en-AU" dirty="0"/>
          </a:p>
        </p:txBody>
      </p:sp>
      <p:sp>
        <p:nvSpPr>
          <p:cNvPr id="4" name="Date Placeholder 3">
            <a:extLst>
              <a:ext uri="{FF2B5EF4-FFF2-40B4-BE49-F238E27FC236}">
                <a16:creationId xmlns:a16="http://schemas.microsoft.com/office/drawing/2014/main" id="{3157C2DB-0971-4131-AAA2-5465474DFDDD}"/>
              </a:ext>
            </a:extLst>
          </p:cNvPr>
          <p:cNvSpPr>
            <a:spLocks noGrp="1"/>
          </p:cNvSpPr>
          <p:nvPr>
            <p:ph type="dt" sz="half" idx="10"/>
          </p:nvPr>
        </p:nvSpPr>
        <p:spPr>
          <a:xfrm>
            <a:off x="8327920" y="7006699"/>
            <a:ext cx="1522449" cy="402483"/>
          </a:xfrm>
        </p:spPr>
        <p:txBody>
          <a:bodyPr/>
          <a:lstStyle/>
          <a:p>
            <a:fld id="{A1BCD5CE-50B2-4AD0-AF69-20801E4E8051}" type="datetime1">
              <a:rPr lang="en-AU" smtClean="0"/>
              <a:pPr/>
              <a:t>5/12/2018</a:t>
            </a:fld>
            <a:endParaRPr lang="en-AU" dirty="0"/>
          </a:p>
        </p:txBody>
      </p:sp>
      <p:sp>
        <p:nvSpPr>
          <p:cNvPr id="5" name="Footer Placeholder 4">
            <a:extLst>
              <a:ext uri="{FF2B5EF4-FFF2-40B4-BE49-F238E27FC236}">
                <a16:creationId xmlns:a16="http://schemas.microsoft.com/office/drawing/2014/main" id="{CBC00A94-B8BE-4194-BBAF-7FB61F0AFF62}"/>
              </a:ext>
            </a:extLst>
          </p:cNvPr>
          <p:cNvSpPr>
            <a:spLocks noGrp="1"/>
          </p:cNvSpPr>
          <p:nvPr>
            <p:ph type="ftr" sz="quarter" idx="11"/>
          </p:nvPr>
        </p:nvSpPr>
        <p:spPr>
          <a:xfrm>
            <a:off x="3541663" y="7006699"/>
            <a:ext cx="4679868" cy="402483"/>
          </a:xfrm>
        </p:spPr>
        <p:txBody>
          <a:bodyPr/>
          <a:lstStyle/>
          <a:p>
            <a:r>
              <a:rPr lang="en-AU"/>
              <a:t>Example footer text</a:t>
            </a:r>
          </a:p>
        </p:txBody>
      </p:sp>
      <p:sp>
        <p:nvSpPr>
          <p:cNvPr id="6" name="Slide Number Placeholder 5">
            <a:extLst>
              <a:ext uri="{FF2B5EF4-FFF2-40B4-BE49-F238E27FC236}">
                <a16:creationId xmlns:a16="http://schemas.microsoft.com/office/drawing/2014/main" id="{8A3E2616-2F4A-4565-87A7-DD104BCB1E69}"/>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51</a:t>
            </a:fld>
            <a:endParaRPr lang="en-AU"/>
          </a:p>
        </p:txBody>
      </p:sp>
    </p:spTree>
    <p:extLst>
      <p:ext uri="{BB962C8B-B14F-4D97-AF65-F5344CB8AC3E}">
        <p14:creationId xmlns:p14="http://schemas.microsoft.com/office/powerpoint/2010/main" val="1033686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dirty="0"/>
              <a:t>Bidding APIs</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lstStyle/>
          <a:p>
            <a:r>
              <a:rPr lang="en-AU" dirty="0"/>
              <a:t>Hamish McNeish</a:t>
            </a:r>
          </a:p>
        </p:txBody>
      </p:sp>
      <p:sp>
        <p:nvSpPr>
          <p:cNvPr id="4" name="Date Placeholder 3">
            <a:extLst>
              <a:ext uri="{FF2B5EF4-FFF2-40B4-BE49-F238E27FC236}">
                <a16:creationId xmlns:a16="http://schemas.microsoft.com/office/drawing/2014/main" id="{7A4DEDAB-CA09-485B-A52E-531A5C54AC29}"/>
              </a:ext>
            </a:extLst>
          </p:cNvPr>
          <p:cNvSpPr>
            <a:spLocks noGrp="1"/>
          </p:cNvSpPr>
          <p:nvPr>
            <p:ph type="dt" sz="half" idx="10"/>
          </p:nvPr>
        </p:nvSpPr>
        <p:spPr/>
        <p:txBody>
          <a:bodyPr/>
          <a:lstStyle/>
          <a:p>
            <a:fld id="{FDEF3A66-B67E-4569-919D-CB6E78FCED42}" type="datetime1">
              <a:rPr lang="en-AU" smtClean="0"/>
              <a:t>5/12/2018</a:t>
            </a:fld>
            <a:endParaRPr lang="en-AU"/>
          </a:p>
        </p:txBody>
      </p:sp>
      <p:sp>
        <p:nvSpPr>
          <p:cNvPr id="5" name="Footer Placeholder 4">
            <a:extLst>
              <a:ext uri="{FF2B5EF4-FFF2-40B4-BE49-F238E27FC236}">
                <a16:creationId xmlns:a16="http://schemas.microsoft.com/office/drawing/2014/main" id="{A232D9FD-E036-4B92-82B3-6E927302EFAE}"/>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t>52</a:t>
            </a:fld>
            <a:endParaRPr lang="en-AU"/>
          </a:p>
        </p:txBody>
      </p:sp>
    </p:spTree>
    <p:extLst>
      <p:ext uri="{BB962C8B-B14F-4D97-AF65-F5344CB8AC3E}">
        <p14:creationId xmlns:p14="http://schemas.microsoft.com/office/powerpoint/2010/main" val="2429466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25F8-02DE-4CC4-89D0-C205A9281C49}"/>
              </a:ext>
            </a:extLst>
          </p:cNvPr>
          <p:cNvSpPr>
            <a:spLocks noGrp="1"/>
          </p:cNvSpPr>
          <p:nvPr>
            <p:ph type="title"/>
          </p:nvPr>
        </p:nvSpPr>
        <p:spPr/>
        <p:txBody>
          <a:bodyPr/>
          <a:lstStyle/>
          <a:p>
            <a:r>
              <a:rPr lang="en-AU" dirty="0"/>
              <a:t>Bidding Functions – Submit Bids</a:t>
            </a:r>
          </a:p>
        </p:txBody>
      </p:sp>
      <p:sp>
        <p:nvSpPr>
          <p:cNvPr id="3" name="Content Placeholder 2">
            <a:extLst>
              <a:ext uri="{FF2B5EF4-FFF2-40B4-BE49-F238E27FC236}">
                <a16:creationId xmlns:a16="http://schemas.microsoft.com/office/drawing/2014/main" id="{A49A990F-B8E0-4AC4-8DB2-8DFAE1762F7D}"/>
              </a:ext>
            </a:extLst>
          </p:cNvPr>
          <p:cNvSpPr>
            <a:spLocks noGrp="1"/>
          </p:cNvSpPr>
          <p:nvPr>
            <p:ph idx="1"/>
          </p:nvPr>
        </p:nvSpPr>
        <p:spPr/>
        <p:txBody>
          <a:bodyPr>
            <a:normAutofit fontScale="92500" lnSpcReduction="20000"/>
          </a:bodyPr>
          <a:lstStyle/>
          <a:p>
            <a:r>
              <a:rPr lang="en-AU" b="1" dirty="0"/>
              <a:t>POST /</a:t>
            </a:r>
            <a:r>
              <a:rPr lang="en-AU" b="1" dirty="0" err="1"/>
              <a:t>submitBids</a:t>
            </a:r>
            <a:endParaRPr lang="en-AU" b="1" dirty="0"/>
          </a:p>
          <a:p>
            <a:r>
              <a:rPr lang="en-AU" dirty="0"/>
              <a:t>Submit one or more bids for:</a:t>
            </a:r>
          </a:p>
          <a:p>
            <a:pPr lvl="1"/>
            <a:r>
              <a:rPr lang="en-AU" dirty="0"/>
              <a:t>DUID, Trading Day, Service type</a:t>
            </a:r>
          </a:p>
          <a:p>
            <a:pPr lvl="1"/>
            <a:endParaRPr lang="en-AU" dirty="0"/>
          </a:p>
          <a:p>
            <a:r>
              <a:rPr lang="en-AU" dirty="0"/>
              <a:t>Request:</a:t>
            </a:r>
          </a:p>
          <a:p>
            <a:pPr lvl="1"/>
            <a:r>
              <a:rPr lang="en-AU" dirty="0"/>
              <a:t>As per JSON format</a:t>
            </a:r>
          </a:p>
          <a:p>
            <a:pPr lvl="1"/>
            <a:r>
              <a:rPr lang="en-AU" dirty="0"/>
              <a:t>All 288 intervals specified for each bid</a:t>
            </a:r>
          </a:p>
          <a:p>
            <a:pPr lvl="1"/>
            <a:r>
              <a:rPr lang="en-AU" dirty="0"/>
              <a:t>Supports multiple bids for energy/FCAS/MNSP for different units and trading days</a:t>
            </a:r>
          </a:p>
          <a:p>
            <a:pPr lvl="1"/>
            <a:endParaRPr lang="en-AU" dirty="0"/>
          </a:p>
          <a:p>
            <a:r>
              <a:rPr lang="en-AU" dirty="0"/>
              <a:t>Response:</a:t>
            </a:r>
          </a:p>
          <a:p>
            <a:pPr lvl="1"/>
            <a:r>
              <a:rPr lang="en-AU" dirty="0"/>
              <a:t>Validated and accepted by AEMO (possibly with warnings) – 200 OK</a:t>
            </a:r>
          </a:p>
          <a:p>
            <a:pPr lvl="2"/>
            <a:r>
              <a:rPr lang="en-AU" dirty="0"/>
              <a:t>“data”: { “</a:t>
            </a:r>
            <a:r>
              <a:rPr lang="en-AU" dirty="0" err="1"/>
              <a:t>offerDateTime</a:t>
            </a:r>
            <a:r>
              <a:rPr lang="en-AU" dirty="0"/>
              <a:t>”: “2018-11-18T15:44:00” }</a:t>
            </a:r>
          </a:p>
          <a:p>
            <a:pPr lvl="1"/>
            <a:endParaRPr lang="en-AU" dirty="0"/>
          </a:p>
          <a:p>
            <a:pPr lvl="1"/>
            <a:r>
              <a:rPr lang="en-AU" dirty="0"/>
              <a:t>Validation error – 422</a:t>
            </a:r>
          </a:p>
          <a:p>
            <a:pPr lvl="2"/>
            <a:r>
              <a:rPr lang="en-AU" dirty="0"/>
              <a:t>“data”: { “</a:t>
            </a:r>
            <a:r>
              <a:rPr lang="en-AU" dirty="0" err="1"/>
              <a:t>offerDateTime</a:t>
            </a:r>
            <a:r>
              <a:rPr lang="en-AU" dirty="0"/>
              <a:t>”: “2018-11-18T15:44:00” }</a:t>
            </a:r>
          </a:p>
          <a:p>
            <a:pPr lvl="2"/>
            <a:r>
              <a:rPr lang="en-AU" dirty="0"/>
              <a:t>“errors”: [ … ]</a:t>
            </a:r>
          </a:p>
          <a:p>
            <a:pPr lvl="3"/>
            <a:endParaRPr lang="en-AU" dirty="0"/>
          </a:p>
        </p:txBody>
      </p:sp>
      <p:sp>
        <p:nvSpPr>
          <p:cNvPr id="5" name="Date Placeholder 3">
            <a:extLst>
              <a:ext uri="{FF2B5EF4-FFF2-40B4-BE49-F238E27FC236}">
                <a16:creationId xmlns:a16="http://schemas.microsoft.com/office/drawing/2014/main" id="{E1812256-C272-45AF-AB5D-006CC1298EF8}"/>
              </a:ext>
            </a:extLst>
          </p:cNvPr>
          <p:cNvSpPr>
            <a:spLocks noGrp="1"/>
          </p:cNvSpPr>
          <p:nvPr>
            <p:ph type="dt" sz="half" idx="10"/>
          </p:nvPr>
        </p:nvSpPr>
        <p:spPr>
          <a:xfrm>
            <a:off x="8327920" y="7006699"/>
            <a:ext cx="1522449" cy="402483"/>
          </a:xfrm>
        </p:spPr>
        <p:txBody>
          <a:bodyPr/>
          <a:lstStyle/>
          <a:p>
            <a:fld id="{A1BCD5CE-50B2-4AD0-AF69-20801E4E8051}" type="datetime1">
              <a:rPr lang="en-AU" smtClean="0"/>
              <a:pPr/>
              <a:t>5/12/2018</a:t>
            </a:fld>
            <a:endParaRPr lang="en-AU" dirty="0"/>
          </a:p>
        </p:txBody>
      </p:sp>
      <p:sp>
        <p:nvSpPr>
          <p:cNvPr id="6" name="Footer Placeholder 4">
            <a:extLst>
              <a:ext uri="{FF2B5EF4-FFF2-40B4-BE49-F238E27FC236}">
                <a16:creationId xmlns:a16="http://schemas.microsoft.com/office/drawing/2014/main" id="{1E3206AF-9935-4EAE-8F0E-8E2A59064E9F}"/>
              </a:ext>
            </a:extLst>
          </p:cNvPr>
          <p:cNvSpPr>
            <a:spLocks noGrp="1"/>
          </p:cNvSpPr>
          <p:nvPr>
            <p:ph type="ftr" sz="quarter" idx="11"/>
          </p:nvPr>
        </p:nvSpPr>
        <p:spPr>
          <a:xfrm>
            <a:off x="3541663" y="7006699"/>
            <a:ext cx="4679868" cy="402483"/>
          </a:xfrm>
        </p:spPr>
        <p:txBody>
          <a:bodyPr/>
          <a:lstStyle/>
          <a:p>
            <a:r>
              <a:rPr lang="en-AU"/>
              <a:t>Example footer text</a:t>
            </a:r>
          </a:p>
        </p:txBody>
      </p:sp>
      <p:sp>
        <p:nvSpPr>
          <p:cNvPr id="7" name="Slide Number Placeholder 5">
            <a:extLst>
              <a:ext uri="{FF2B5EF4-FFF2-40B4-BE49-F238E27FC236}">
                <a16:creationId xmlns:a16="http://schemas.microsoft.com/office/drawing/2014/main" id="{D5BDFA0E-E786-438D-A693-52F03940F4B2}"/>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53</a:t>
            </a:fld>
            <a:endParaRPr lang="en-AU"/>
          </a:p>
        </p:txBody>
      </p:sp>
    </p:spTree>
    <p:extLst>
      <p:ext uri="{BB962C8B-B14F-4D97-AF65-F5344CB8AC3E}">
        <p14:creationId xmlns:p14="http://schemas.microsoft.com/office/powerpoint/2010/main" val="3412991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25F8-02DE-4CC4-89D0-C205A9281C49}"/>
              </a:ext>
            </a:extLst>
          </p:cNvPr>
          <p:cNvSpPr>
            <a:spLocks noGrp="1"/>
          </p:cNvSpPr>
          <p:nvPr>
            <p:ph type="title"/>
          </p:nvPr>
        </p:nvSpPr>
        <p:spPr/>
        <p:txBody>
          <a:bodyPr/>
          <a:lstStyle/>
          <a:p>
            <a:r>
              <a:rPr lang="en-AU" dirty="0"/>
              <a:t>Bidding Functions</a:t>
            </a:r>
          </a:p>
        </p:txBody>
      </p:sp>
      <p:graphicFrame>
        <p:nvGraphicFramePr>
          <p:cNvPr id="5" name="Table 4">
            <a:extLst>
              <a:ext uri="{FF2B5EF4-FFF2-40B4-BE49-F238E27FC236}">
                <a16:creationId xmlns:a16="http://schemas.microsoft.com/office/drawing/2014/main" id="{46F23F8F-8D9D-4D77-A897-90B08B2CB6B1}"/>
              </a:ext>
            </a:extLst>
          </p:cNvPr>
          <p:cNvGraphicFramePr>
            <a:graphicFrameLocks noGrp="1"/>
          </p:cNvGraphicFramePr>
          <p:nvPr>
            <p:extLst>
              <p:ext uri="{D42A27DB-BD31-4B8C-83A1-F6EECF244321}">
                <p14:modId xmlns:p14="http://schemas.microsoft.com/office/powerpoint/2010/main" val="3588498432"/>
              </p:ext>
            </p:extLst>
          </p:nvPr>
        </p:nvGraphicFramePr>
        <p:xfrm>
          <a:off x="573811" y="1732624"/>
          <a:ext cx="9276558" cy="5405120"/>
        </p:xfrm>
        <a:graphic>
          <a:graphicData uri="http://schemas.openxmlformats.org/drawingml/2006/table">
            <a:tbl>
              <a:tblPr firstRow="1" bandRow="1">
                <a:tableStyleId>{5C22544A-7EE6-4342-B048-85BDC9FD1C3A}</a:tableStyleId>
              </a:tblPr>
              <a:tblGrid>
                <a:gridCol w="2174039">
                  <a:extLst>
                    <a:ext uri="{9D8B030D-6E8A-4147-A177-3AD203B41FA5}">
                      <a16:colId xmlns:a16="http://schemas.microsoft.com/office/drawing/2014/main" val="3469863024"/>
                    </a:ext>
                  </a:extLst>
                </a:gridCol>
                <a:gridCol w="4010333">
                  <a:extLst>
                    <a:ext uri="{9D8B030D-6E8A-4147-A177-3AD203B41FA5}">
                      <a16:colId xmlns:a16="http://schemas.microsoft.com/office/drawing/2014/main" val="420566533"/>
                    </a:ext>
                  </a:extLst>
                </a:gridCol>
                <a:gridCol w="3092186">
                  <a:extLst>
                    <a:ext uri="{9D8B030D-6E8A-4147-A177-3AD203B41FA5}">
                      <a16:colId xmlns:a16="http://schemas.microsoft.com/office/drawing/2014/main" val="2294631268"/>
                    </a:ext>
                  </a:extLst>
                </a:gridCol>
              </a:tblGrid>
              <a:tr h="253293">
                <a:tc>
                  <a:txBody>
                    <a:bodyPr/>
                    <a:lstStyle/>
                    <a:p>
                      <a:r>
                        <a:rPr lang="en-AU" dirty="0"/>
                        <a:t>API resource</a:t>
                      </a:r>
                    </a:p>
                  </a:txBody>
                  <a:tcPr/>
                </a:tc>
                <a:tc>
                  <a:txBody>
                    <a:bodyPr/>
                    <a:lstStyle/>
                    <a:p>
                      <a:r>
                        <a:rPr lang="en-AU" dirty="0"/>
                        <a:t>Purpose</a:t>
                      </a:r>
                    </a:p>
                  </a:txBody>
                  <a:tcPr/>
                </a:tc>
                <a:tc>
                  <a:txBody>
                    <a:bodyPr/>
                    <a:lstStyle/>
                    <a:p>
                      <a:r>
                        <a:rPr lang="en-AU" dirty="0"/>
                        <a:t>Parameters</a:t>
                      </a:r>
                    </a:p>
                  </a:txBody>
                  <a:tcPr/>
                </a:tc>
                <a:extLst>
                  <a:ext uri="{0D108BD9-81ED-4DB2-BD59-A6C34878D82A}">
                    <a16:rowId xmlns:a16="http://schemas.microsoft.com/office/drawing/2014/main" val="615873441"/>
                  </a:ext>
                </a:extLst>
              </a:tr>
              <a:tr h="262728">
                <a:tc>
                  <a:txBody>
                    <a:bodyPr/>
                    <a:lstStyle/>
                    <a:p>
                      <a:r>
                        <a:rPr lang="en-AU" dirty="0"/>
                        <a:t>POST /</a:t>
                      </a:r>
                      <a:r>
                        <a:rPr lang="en-AU" dirty="0" err="1"/>
                        <a:t>submitBids</a:t>
                      </a:r>
                      <a:endParaRPr lang="en-AU" dirty="0"/>
                    </a:p>
                  </a:txBody>
                  <a:tcPr/>
                </a:tc>
                <a:tc>
                  <a:txBody>
                    <a:bodyPr/>
                    <a:lstStyle/>
                    <a:p>
                      <a:r>
                        <a:rPr lang="en-AU" dirty="0"/>
                        <a:t>Submit JSON bid format to AEMO</a:t>
                      </a:r>
                    </a:p>
                  </a:txBody>
                  <a:tcPr/>
                </a:tc>
                <a:tc>
                  <a:txBody>
                    <a:bodyPr/>
                    <a:lstStyle/>
                    <a:p>
                      <a:r>
                        <a:rPr lang="en-AU" dirty="0"/>
                        <a:t>None</a:t>
                      </a:r>
                    </a:p>
                  </a:txBody>
                  <a:tcPr/>
                </a:tc>
                <a:extLst>
                  <a:ext uri="{0D108BD9-81ED-4DB2-BD59-A6C34878D82A}">
                    <a16:rowId xmlns:a16="http://schemas.microsoft.com/office/drawing/2014/main" val="68585733"/>
                  </a:ext>
                </a:extLst>
              </a:tr>
              <a:tr h="803951">
                <a:tc>
                  <a:txBody>
                    <a:bodyPr/>
                    <a:lstStyle/>
                    <a:p>
                      <a:r>
                        <a:rPr lang="en-AU" dirty="0"/>
                        <a:t>GET /</a:t>
                      </a:r>
                      <a:r>
                        <a:rPr lang="en-AU" dirty="0" err="1"/>
                        <a:t>listBids</a:t>
                      </a:r>
                      <a:endParaRPr lang="en-AU" dirty="0"/>
                    </a:p>
                  </a:txBody>
                  <a:tcPr/>
                </a:tc>
                <a:tc>
                  <a:txBody>
                    <a:bodyPr/>
                    <a:lstStyle/>
                    <a:p>
                      <a:r>
                        <a:rPr lang="en-AU" dirty="0"/>
                        <a:t>List effective bids for a trading day range.</a:t>
                      </a:r>
                    </a:p>
                    <a:p>
                      <a:r>
                        <a:rPr lang="en-AU" sz="1200" dirty="0" err="1"/>
                        <a:t>OfferDateTime</a:t>
                      </a:r>
                      <a:r>
                        <a:rPr lang="en-AU" sz="1200" dirty="0"/>
                        <a:t>, </a:t>
                      </a:r>
                      <a:r>
                        <a:rPr lang="en-AU" sz="1200" dirty="0" err="1"/>
                        <a:t>TradingDay</a:t>
                      </a:r>
                      <a:r>
                        <a:rPr lang="en-AU" sz="1200" dirty="0"/>
                        <a:t>, DUID, Service, </a:t>
                      </a:r>
                      <a:r>
                        <a:rPr lang="en-AU" sz="1200" dirty="0" err="1"/>
                        <a:t>EntryType</a:t>
                      </a:r>
                      <a:r>
                        <a:rPr lang="en-AU" sz="1200" dirty="0"/>
                        <a:t> (Rebid/Daily), </a:t>
                      </a:r>
                      <a:r>
                        <a:rPr lang="en-AU" sz="1200" dirty="0" err="1"/>
                        <a:t>VersionNumber</a:t>
                      </a:r>
                      <a:endParaRPr lang="en-AU" sz="1200" dirty="0"/>
                    </a:p>
                    <a:p>
                      <a:r>
                        <a:rPr lang="en-AU" sz="1200" dirty="0">
                          <a:solidFill>
                            <a:srgbClr val="FF0000"/>
                          </a:solidFill>
                        </a:rPr>
                        <a:t>Provides the data in </a:t>
                      </a:r>
                      <a:r>
                        <a:rPr lang="en-AU" sz="1200" b="1" dirty="0">
                          <a:solidFill>
                            <a:srgbClr val="FF0000"/>
                          </a:solidFill>
                        </a:rPr>
                        <a:t>BIDDAYOFFER</a:t>
                      </a:r>
                    </a:p>
                  </a:txBody>
                  <a:tcPr/>
                </a:tc>
                <a:tc>
                  <a:txBody>
                    <a:bodyPr/>
                    <a:lstStyle/>
                    <a:p>
                      <a:r>
                        <a:rPr lang="en-AU" dirty="0"/>
                        <a:t>From</a:t>
                      </a:r>
                    </a:p>
                    <a:p>
                      <a:r>
                        <a:rPr lang="en-AU" dirty="0"/>
                        <a:t>To &lt;optional&gt;</a:t>
                      </a:r>
                    </a:p>
                    <a:p>
                      <a:r>
                        <a:rPr lang="en-AU" dirty="0"/>
                        <a:t>DUID &lt;optional&gt;</a:t>
                      </a:r>
                    </a:p>
                    <a:p>
                      <a:r>
                        <a:rPr lang="en-AU" dirty="0"/>
                        <a:t>Service &lt;optional&gt;</a:t>
                      </a:r>
                    </a:p>
                  </a:txBody>
                  <a:tcPr/>
                </a:tc>
                <a:extLst>
                  <a:ext uri="{0D108BD9-81ED-4DB2-BD59-A6C34878D82A}">
                    <a16:rowId xmlns:a16="http://schemas.microsoft.com/office/drawing/2014/main" val="1468407855"/>
                  </a:ext>
                </a:extLst>
              </a:tr>
              <a:tr h="803951">
                <a:tc>
                  <a:txBody>
                    <a:bodyPr/>
                    <a:lstStyle/>
                    <a:p>
                      <a:r>
                        <a:rPr lang="en-AU" dirty="0"/>
                        <a:t>GET /</a:t>
                      </a:r>
                      <a:r>
                        <a:rPr lang="en-AU" dirty="0" err="1"/>
                        <a:t>viewBid</a:t>
                      </a:r>
                      <a:endParaRPr lang="en-AU" dirty="0"/>
                    </a:p>
                  </a:txBody>
                  <a:tcPr/>
                </a:tc>
                <a:tc>
                  <a:txBody>
                    <a:bodyPr/>
                    <a:lstStyle/>
                    <a:p>
                      <a:r>
                        <a:rPr lang="en-AU" dirty="0"/>
                        <a:t>View bid:</a:t>
                      </a:r>
                    </a:p>
                    <a:p>
                      <a:r>
                        <a:rPr lang="en-AU" dirty="0"/>
                        <a:t>Return effective (or specific bid version) in JSON bid format</a:t>
                      </a:r>
                    </a:p>
                    <a:p>
                      <a:pPr marL="0" marR="0" lvl="0" indent="0" algn="l" defTabSz="801929" rtl="0" eaLnBrk="1" fontAlgn="auto" latinLnBrk="0" hangingPunct="1">
                        <a:lnSpc>
                          <a:spcPct val="100000"/>
                        </a:lnSpc>
                        <a:spcBef>
                          <a:spcPts val="0"/>
                        </a:spcBef>
                        <a:spcAft>
                          <a:spcPts val="0"/>
                        </a:spcAft>
                        <a:buClrTx/>
                        <a:buSzTx/>
                        <a:buFontTx/>
                        <a:buNone/>
                        <a:tabLst/>
                        <a:defRPr/>
                      </a:pPr>
                      <a:r>
                        <a:rPr lang="en-AU" sz="1200" dirty="0">
                          <a:solidFill>
                            <a:srgbClr val="FF0000"/>
                          </a:solidFill>
                        </a:rPr>
                        <a:t>Provides the data for a bid in </a:t>
                      </a:r>
                      <a:r>
                        <a:rPr lang="en-AU" sz="1200" b="1" dirty="0">
                          <a:solidFill>
                            <a:srgbClr val="FF0000"/>
                          </a:solidFill>
                        </a:rPr>
                        <a:t>BIDDAYOFFER/BIDPEROFFER</a:t>
                      </a:r>
                    </a:p>
                  </a:txBody>
                  <a:tcPr/>
                </a:tc>
                <a:tc>
                  <a:txBody>
                    <a:bodyPr/>
                    <a:lstStyle/>
                    <a:p>
                      <a:r>
                        <a:rPr lang="en-AU" dirty="0"/>
                        <a:t>Trading Day</a:t>
                      </a:r>
                    </a:p>
                    <a:p>
                      <a:r>
                        <a:rPr lang="en-AU" dirty="0"/>
                        <a:t>DUID</a:t>
                      </a:r>
                    </a:p>
                    <a:p>
                      <a:r>
                        <a:rPr lang="en-AU" dirty="0"/>
                        <a:t>Service</a:t>
                      </a:r>
                    </a:p>
                    <a:p>
                      <a:r>
                        <a:rPr lang="en-AU" dirty="0" err="1">
                          <a:solidFill>
                            <a:schemeClr val="tx1"/>
                          </a:solidFill>
                        </a:rPr>
                        <a:t>OfferDateTime</a:t>
                      </a:r>
                      <a:r>
                        <a:rPr lang="en-AU" dirty="0">
                          <a:solidFill>
                            <a:schemeClr val="tx1"/>
                          </a:solidFill>
                        </a:rPr>
                        <a:t> &lt;optional&gt;</a:t>
                      </a:r>
                    </a:p>
                  </a:txBody>
                  <a:tcPr/>
                </a:tc>
                <a:extLst>
                  <a:ext uri="{0D108BD9-81ED-4DB2-BD59-A6C34878D82A}">
                    <a16:rowId xmlns:a16="http://schemas.microsoft.com/office/drawing/2014/main" val="3365877363"/>
                  </a:ext>
                </a:extLst>
              </a:tr>
              <a:tr h="855288">
                <a:tc>
                  <a:txBody>
                    <a:bodyPr/>
                    <a:lstStyle/>
                    <a:p>
                      <a:r>
                        <a:rPr lang="en-AU" dirty="0"/>
                        <a:t>GET /</a:t>
                      </a:r>
                      <a:r>
                        <a:rPr lang="en-AU" dirty="0" err="1"/>
                        <a:t>listSubmissions</a:t>
                      </a:r>
                      <a:endParaRPr lang="en-AU" dirty="0"/>
                    </a:p>
                  </a:txBody>
                  <a:tcPr/>
                </a:tc>
                <a:tc>
                  <a:txBody>
                    <a:bodyPr/>
                    <a:lstStyle/>
                    <a:p>
                      <a:r>
                        <a:rPr lang="en-AU" dirty="0"/>
                        <a:t>List submissions based on a calendar date range.</a:t>
                      </a:r>
                    </a:p>
                    <a:p>
                      <a:r>
                        <a:rPr lang="en-AU" sz="1200" dirty="0"/>
                        <a:t>PID, </a:t>
                      </a:r>
                      <a:r>
                        <a:rPr lang="en-AU" sz="1200" dirty="0" err="1"/>
                        <a:t>OfferDateTime</a:t>
                      </a:r>
                      <a:r>
                        <a:rPr lang="en-AU" sz="1200" dirty="0"/>
                        <a:t>, Status, Authorised By, Authorised Date, Transaction ID</a:t>
                      </a:r>
                    </a:p>
                    <a:p>
                      <a:r>
                        <a:rPr lang="en-AU" sz="1200" dirty="0">
                          <a:solidFill>
                            <a:srgbClr val="FF0000"/>
                          </a:solidFill>
                        </a:rPr>
                        <a:t>Provides the data for a bid in </a:t>
                      </a:r>
                      <a:r>
                        <a:rPr lang="en-AU" sz="1200" b="1" dirty="0">
                          <a:solidFill>
                            <a:srgbClr val="FF0000"/>
                          </a:solidFill>
                        </a:rPr>
                        <a:t>BIDOFFERFILETRK</a:t>
                      </a:r>
                      <a:endParaRPr lang="en-AU" sz="1200" dirty="0"/>
                    </a:p>
                  </a:txBody>
                  <a:tcPr/>
                </a:tc>
                <a:tc>
                  <a:txBody>
                    <a:bodyPr/>
                    <a:lstStyle/>
                    <a:p>
                      <a:r>
                        <a:rPr lang="en-AU" dirty="0"/>
                        <a:t>From</a:t>
                      </a:r>
                    </a:p>
                    <a:p>
                      <a:r>
                        <a:rPr lang="en-AU" dirty="0"/>
                        <a:t>To &lt;optional&gt;</a:t>
                      </a:r>
                    </a:p>
                  </a:txBody>
                  <a:tcPr/>
                </a:tc>
                <a:extLst>
                  <a:ext uri="{0D108BD9-81ED-4DB2-BD59-A6C34878D82A}">
                    <a16:rowId xmlns:a16="http://schemas.microsoft.com/office/drawing/2014/main" val="1340777259"/>
                  </a:ext>
                </a:extLst>
              </a:tr>
              <a:tr h="576326">
                <a:tc>
                  <a:txBody>
                    <a:bodyPr/>
                    <a:lstStyle/>
                    <a:p>
                      <a:r>
                        <a:rPr lang="en-AU" dirty="0"/>
                        <a:t>GET /</a:t>
                      </a:r>
                      <a:r>
                        <a:rPr lang="en-AU" dirty="0" err="1"/>
                        <a:t>viewSubmission</a:t>
                      </a:r>
                      <a:endParaRPr lang="en-AU" dirty="0"/>
                    </a:p>
                  </a:txBody>
                  <a:tcPr/>
                </a:tc>
                <a:tc>
                  <a:txBody>
                    <a:bodyPr/>
                    <a:lstStyle/>
                    <a:p>
                      <a:r>
                        <a:rPr lang="en-AU" dirty="0"/>
                        <a:t>View submission:</a:t>
                      </a:r>
                    </a:p>
                    <a:p>
                      <a:r>
                        <a:rPr lang="en-AU" dirty="0"/>
                        <a:t>Return JSON payload as submitted</a:t>
                      </a:r>
                    </a:p>
                    <a:p>
                      <a:r>
                        <a:rPr lang="en-AU" sz="1200" dirty="0">
                          <a:solidFill>
                            <a:srgbClr val="FF0000"/>
                          </a:solidFill>
                        </a:rPr>
                        <a:t>Currently only available via FTP</a:t>
                      </a:r>
                    </a:p>
                  </a:txBody>
                  <a:tcPr/>
                </a:tc>
                <a:tc>
                  <a:txBody>
                    <a:bodyPr/>
                    <a:lstStyle/>
                    <a:p>
                      <a:r>
                        <a:rPr lang="en-AU" dirty="0"/>
                        <a:t>Transaction ID</a:t>
                      </a:r>
                    </a:p>
                  </a:txBody>
                  <a:tcPr/>
                </a:tc>
                <a:extLst>
                  <a:ext uri="{0D108BD9-81ED-4DB2-BD59-A6C34878D82A}">
                    <a16:rowId xmlns:a16="http://schemas.microsoft.com/office/drawing/2014/main" val="943274213"/>
                  </a:ext>
                </a:extLst>
              </a:tr>
              <a:tr h="576326">
                <a:tc>
                  <a:txBody>
                    <a:bodyPr/>
                    <a:lstStyle/>
                    <a:p>
                      <a:r>
                        <a:rPr lang="en-AU" dirty="0"/>
                        <a:t>GET /</a:t>
                      </a:r>
                      <a:r>
                        <a:rPr lang="en-AU" dirty="0" err="1"/>
                        <a:t>viewResponse</a:t>
                      </a:r>
                      <a:endParaRPr lang="en-AU" dirty="0"/>
                    </a:p>
                  </a:txBody>
                  <a:tcPr/>
                </a:tc>
                <a:tc>
                  <a:txBody>
                    <a:bodyPr/>
                    <a:lstStyle/>
                    <a:p>
                      <a:r>
                        <a:rPr lang="en-AU" dirty="0"/>
                        <a:t>View submission response:</a:t>
                      </a:r>
                    </a:p>
                    <a:p>
                      <a:r>
                        <a:rPr lang="en-AU" dirty="0"/>
                        <a:t>Return JSON response</a:t>
                      </a:r>
                    </a:p>
                    <a:p>
                      <a:pPr marL="0" marR="0" lvl="0" indent="0" algn="l" defTabSz="801929" rtl="0" eaLnBrk="1" fontAlgn="auto" latinLnBrk="0" hangingPunct="1">
                        <a:lnSpc>
                          <a:spcPct val="100000"/>
                        </a:lnSpc>
                        <a:spcBef>
                          <a:spcPts val="0"/>
                        </a:spcBef>
                        <a:spcAft>
                          <a:spcPts val="0"/>
                        </a:spcAft>
                        <a:buClrTx/>
                        <a:buSzTx/>
                        <a:buFontTx/>
                        <a:buNone/>
                        <a:tabLst/>
                        <a:defRPr/>
                      </a:pPr>
                      <a:r>
                        <a:rPr lang="en-AU" sz="1200" dirty="0">
                          <a:solidFill>
                            <a:srgbClr val="FF0000"/>
                          </a:solidFill>
                        </a:rPr>
                        <a:t>Currently only available via FTP</a:t>
                      </a:r>
                    </a:p>
                  </a:txBody>
                  <a:tcPr/>
                </a:tc>
                <a:tc>
                  <a:txBody>
                    <a:bodyPr/>
                    <a:lstStyle/>
                    <a:p>
                      <a:r>
                        <a:rPr lang="en-AU" dirty="0"/>
                        <a:t>Transaction ID</a:t>
                      </a:r>
                    </a:p>
                  </a:txBody>
                  <a:tcPr/>
                </a:tc>
                <a:extLst>
                  <a:ext uri="{0D108BD9-81ED-4DB2-BD59-A6C34878D82A}">
                    <a16:rowId xmlns:a16="http://schemas.microsoft.com/office/drawing/2014/main" val="1193429606"/>
                  </a:ext>
                </a:extLst>
              </a:tr>
            </a:tbl>
          </a:graphicData>
        </a:graphic>
      </p:graphicFrame>
      <p:sp>
        <p:nvSpPr>
          <p:cNvPr id="6" name="Content Placeholder 2">
            <a:extLst>
              <a:ext uri="{FF2B5EF4-FFF2-40B4-BE49-F238E27FC236}">
                <a16:creationId xmlns:a16="http://schemas.microsoft.com/office/drawing/2014/main" id="{3C065CF8-15BF-4416-9EED-EF8E7BF9F97B}"/>
              </a:ext>
            </a:extLst>
          </p:cNvPr>
          <p:cNvSpPr>
            <a:spLocks noGrp="1"/>
          </p:cNvSpPr>
          <p:nvPr>
            <p:ph idx="1"/>
          </p:nvPr>
        </p:nvSpPr>
        <p:spPr>
          <a:xfrm>
            <a:off x="159059" y="1461189"/>
            <a:ext cx="10255425" cy="542871"/>
          </a:xfrm>
        </p:spPr>
        <p:txBody>
          <a:bodyPr>
            <a:normAutofit/>
          </a:bodyPr>
          <a:lstStyle/>
          <a:p>
            <a:r>
              <a:rPr lang="en-AU" sz="1800" dirty="0"/>
              <a:t>Driven by web bidding decisions and design outcomes</a:t>
            </a:r>
          </a:p>
        </p:txBody>
      </p:sp>
      <p:sp>
        <p:nvSpPr>
          <p:cNvPr id="7" name="Date Placeholder 3">
            <a:extLst>
              <a:ext uri="{FF2B5EF4-FFF2-40B4-BE49-F238E27FC236}">
                <a16:creationId xmlns:a16="http://schemas.microsoft.com/office/drawing/2014/main" id="{D0B1FBB3-F3BB-4E48-83DE-7449C6D1CE4C}"/>
              </a:ext>
            </a:extLst>
          </p:cNvPr>
          <p:cNvSpPr>
            <a:spLocks noGrp="1"/>
          </p:cNvSpPr>
          <p:nvPr>
            <p:ph type="dt" sz="half" idx="10"/>
          </p:nvPr>
        </p:nvSpPr>
        <p:spPr>
          <a:xfrm>
            <a:off x="8327920" y="7006699"/>
            <a:ext cx="1522449" cy="402483"/>
          </a:xfrm>
        </p:spPr>
        <p:txBody>
          <a:bodyPr/>
          <a:lstStyle/>
          <a:p>
            <a:fld id="{A1BCD5CE-50B2-4AD0-AF69-20801E4E8051}" type="datetime1">
              <a:rPr lang="en-AU" smtClean="0"/>
              <a:pPr/>
              <a:t>5/12/2018</a:t>
            </a:fld>
            <a:endParaRPr lang="en-AU" dirty="0"/>
          </a:p>
        </p:txBody>
      </p:sp>
      <p:sp>
        <p:nvSpPr>
          <p:cNvPr id="8" name="Footer Placeholder 4">
            <a:extLst>
              <a:ext uri="{FF2B5EF4-FFF2-40B4-BE49-F238E27FC236}">
                <a16:creationId xmlns:a16="http://schemas.microsoft.com/office/drawing/2014/main" id="{0858023C-F8F8-44BA-97D1-B8EAF4BDA424}"/>
              </a:ext>
            </a:extLst>
          </p:cNvPr>
          <p:cNvSpPr>
            <a:spLocks noGrp="1"/>
          </p:cNvSpPr>
          <p:nvPr>
            <p:ph type="ftr" sz="quarter" idx="11"/>
          </p:nvPr>
        </p:nvSpPr>
        <p:spPr>
          <a:xfrm>
            <a:off x="3541663" y="7006699"/>
            <a:ext cx="4679868" cy="402483"/>
          </a:xfrm>
        </p:spPr>
        <p:txBody>
          <a:bodyPr/>
          <a:lstStyle/>
          <a:p>
            <a:r>
              <a:rPr lang="en-AU" dirty="0"/>
              <a:t>Example footer text</a:t>
            </a:r>
          </a:p>
        </p:txBody>
      </p:sp>
      <p:sp>
        <p:nvSpPr>
          <p:cNvPr id="9" name="Slide Number Placeholder 5">
            <a:extLst>
              <a:ext uri="{FF2B5EF4-FFF2-40B4-BE49-F238E27FC236}">
                <a16:creationId xmlns:a16="http://schemas.microsoft.com/office/drawing/2014/main" id="{E1BB583B-A342-470F-BFF0-0969A18A99CE}"/>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54</a:t>
            </a:fld>
            <a:endParaRPr lang="en-AU"/>
          </a:p>
        </p:txBody>
      </p:sp>
    </p:spTree>
    <p:extLst>
      <p:ext uri="{BB962C8B-B14F-4D97-AF65-F5344CB8AC3E}">
        <p14:creationId xmlns:p14="http://schemas.microsoft.com/office/powerpoint/2010/main" val="200843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6082-171B-45C8-AB99-51FA0AB10803}"/>
              </a:ext>
            </a:extLst>
          </p:cNvPr>
          <p:cNvSpPr>
            <a:spLocks noGrp="1"/>
          </p:cNvSpPr>
          <p:nvPr>
            <p:ph type="title"/>
          </p:nvPr>
        </p:nvSpPr>
        <p:spPr/>
        <p:txBody>
          <a:bodyPr/>
          <a:lstStyle/>
          <a:p>
            <a:r>
              <a:rPr lang="en-AU" dirty="0"/>
              <a:t>Bidding Functions</a:t>
            </a:r>
          </a:p>
        </p:txBody>
      </p:sp>
      <p:sp>
        <p:nvSpPr>
          <p:cNvPr id="3" name="Content Placeholder 2">
            <a:extLst>
              <a:ext uri="{FF2B5EF4-FFF2-40B4-BE49-F238E27FC236}">
                <a16:creationId xmlns:a16="http://schemas.microsoft.com/office/drawing/2014/main" id="{E472A68D-9ADA-4697-9A75-D1396E3F2299}"/>
              </a:ext>
            </a:extLst>
          </p:cNvPr>
          <p:cNvSpPr>
            <a:spLocks noGrp="1"/>
          </p:cNvSpPr>
          <p:nvPr>
            <p:ph idx="1"/>
          </p:nvPr>
        </p:nvSpPr>
        <p:spPr>
          <a:xfrm>
            <a:off x="206546" y="2012413"/>
            <a:ext cx="10255425" cy="2854861"/>
          </a:xfrm>
        </p:spPr>
        <p:txBody>
          <a:bodyPr>
            <a:normAutofit lnSpcReduction="10000"/>
          </a:bodyPr>
          <a:lstStyle/>
          <a:p>
            <a:r>
              <a:rPr lang="en-AU" dirty="0"/>
              <a:t>Other possible options</a:t>
            </a:r>
          </a:p>
          <a:p>
            <a:pPr lvl="1"/>
            <a:r>
              <a:rPr lang="en-AU" dirty="0"/>
              <a:t>There was support at the last SWG for being able to vary an existing bid.</a:t>
            </a:r>
          </a:p>
          <a:p>
            <a:endParaRPr lang="en-AU" dirty="0"/>
          </a:p>
          <a:p>
            <a:endParaRPr lang="en-AU" dirty="0"/>
          </a:p>
          <a:p>
            <a:endParaRPr lang="en-AU" dirty="0"/>
          </a:p>
          <a:p>
            <a:endParaRPr lang="en-AU" dirty="0"/>
          </a:p>
          <a:p>
            <a:r>
              <a:rPr lang="en-AU" dirty="0"/>
              <a:t>Others?</a:t>
            </a:r>
          </a:p>
        </p:txBody>
      </p:sp>
      <p:graphicFrame>
        <p:nvGraphicFramePr>
          <p:cNvPr id="5" name="Table 4">
            <a:extLst>
              <a:ext uri="{FF2B5EF4-FFF2-40B4-BE49-F238E27FC236}">
                <a16:creationId xmlns:a16="http://schemas.microsoft.com/office/drawing/2014/main" id="{71BAE53D-CD8C-41EF-A277-62605A109CDE}"/>
              </a:ext>
            </a:extLst>
          </p:cNvPr>
          <p:cNvGraphicFramePr>
            <a:graphicFrameLocks noGrp="1"/>
          </p:cNvGraphicFramePr>
          <p:nvPr>
            <p:extLst>
              <p:ext uri="{D42A27DB-BD31-4B8C-83A1-F6EECF244321}">
                <p14:modId xmlns:p14="http://schemas.microsoft.com/office/powerpoint/2010/main" val="2194481336"/>
              </p:ext>
            </p:extLst>
          </p:nvPr>
        </p:nvGraphicFramePr>
        <p:xfrm>
          <a:off x="402724" y="2867073"/>
          <a:ext cx="9733758" cy="1145540"/>
        </p:xfrm>
        <a:graphic>
          <a:graphicData uri="http://schemas.openxmlformats.org/drawingml/2006/table">
            <a:tbl>
              <a:tblPr firstRow="1" bandRow="1">
                <a:tableStyleId>{5C22544A-7EE6-4342-B048-85BDC9FD1C3A}</a:tableStyleId>
              </a:tblPr>
              <a:tblGrid>
                <a:gridCol w="2281188">
                  <a:extLst>
                    <a:ext uri="{9D8B030D-6E8A-4147-A177-3AD203B41FA5}">
                      <a16:colId xmlns:a16="http://schemas.microsoft.com/office/drawing/2014/main" val="1627038262"/>
                    </a:ext>
                  </a:extLst>
                </a:gridCol>
                <a:gridCol w="4207984">
                  <a:extLst>
                    <a:ext uri="{9D8B030D-6E8A-4147-A177-3AD203B41FA5}">
                      <a16:colId xmlns:a16="http://schemas.microsoft.com/office/drawing/2014/main" val="2467889515"/>
                    </a:ext>
                  </a:extLst>
                </a:gridCol>
                <a:gridCol w="3244586">
                  <a:extLst>
                    <a:ext uri="{9D8B030D-6E8A-4147-A177-3AD203B41FA5}">
                      <a16:colId xmlns:a16="http://schemas.microsoft.com/office/drawing/2014/main" val="1025569564"/>
                    </a:ext>
                  </a:extLst>
                </a:gridCol>
              </a:tblGrid>
              <a:tr h="290415">
                <a:tc>
                  <a:txBody>
                    <a:bodyPr/>
                    <a:lstStyle/>
                    <a:p>
                      <a:r>
                        <a:rPr lang="en-AU" dirty="0"/>
                        <a:t>API resource</a:t>
                      </a:r>
                    </a:p>
                  </a:txBody>
                  <a:tcPr/>
                </a:tc>
                <a:tc>
                  <a:txBody>
                    <a:bodyPr/>
                    <a:lstStyle/>
                    <a:p>
                      <a:r>
                        <a:rPr lang="en-AU" dirty="0"/>
                        <a:t>Purpose</a:t>
                      </a:r>
                    </a:p>
                  </a:txBody>
                  <a:tcPr/>
                </a:tc>
                <a:tc>
                  <a:txBody>
                    <a:bodyPr/>
                    <a:lstStyle/>
                    <a:p>
                      <a:r>
                        <a:rPr lang="en-AU" dirty="0"/>
                        <a:t>Parameters</a:t>
                      </a:r>
                    </a:p>
                  </a:txBody>
                  <a:tcPr/>
                </a:tc>
                <a:extLst>
                  <a:ext uri="{0D108BD9-81ED-4DB2-BD59-A6C34878D82A}">
                    <a16:rowId xmlns:a16="http://schemas.microsoft.com/office/drawing/2014/main" val="304898365"/>
                  </a:ext>
                </a:extLst>
              </a:tr>
              <a:tr h="424078">
                <a:tc>
                  <a:txBody>
                    <a:bodyPr/>
                    <a:lstStyle/>
                    <a:p>
                      <a:r>
                        <a:rPr lang="en-AU" dirty="0"/>
                        <a:t>POST /</a:t>
                      </a:r>
                      <a:r>
                        <a:rPr lang="en-AU" dirty="0" err="1"/>
                        <a:t>varyBid</a:t>
                      </a:r>
                      <a:endParaRPr lang="en-AU" dirty="0"/>
                    </a:p>
                  </a:txBody>
                  <a:tcPr/>
                </a:tc>
                <a:tc>
                  <a:txBody>
                    <a:bodyPr/>
                    <a:lstStyle/>
                    <a:p>
                      <a:r>
                        <a:rPr lang="en-AU" dirty="0"/>
                        <a:t>Vary an existing bid:</a:t>
                      </a:r>
                    </a:p>
                    <a:p>
                      <a:pPr marL="285750" indent="-285750">
                        <a:buFontTx/>
                        <a:buChar char="-"/>
                      </a:pPr>
                      <a:r>
                        <a:rPr lang="en-AU" dirty="0"/>
                        <a:t>JSON format to vary specific intervals</a:t>
                      </a:r>
                    </a:p>
                    <a:p>
                      <a:pPr marL="285750" indent="-285750">
                        <a:buFontTx/>
                        <a:buChar char="-"/>
                      </a:pPr>
                      <a:r>
                        <a:rPr lang="en-AU" dirty="0"/>
                        <a:t>Fails if no bid exists for that day</a:t>
                      </a:r>
                    </a:p>
                  </a:txBody>
                  <a:tcPr/>
                </a:tc>
                <a:tc>
                  <a:txBody>
                    <a:bodyPr/>
                    <a:lstStyle/>
                    <a:p>
                      <a:r>
                        <a:rPr lang="en-AU" dirty="0"/>
                        <a:t>None</a:t>
                      </a:r>
                    </a:p>
                  </a:txBody>
                  <a:tcPr/>
                </a:tc>
                <a:extLst>
                  <a:ext uri="{0D108BD9-81ED-4DB2-BD59-A6C34878D82A}">
                    <a16:rowId xmlns:a16="http://schemas.microsoft.com/office/drawing/2014/main" val="1419490874"/>
                  </a:ext>
                </a:extLst>
              </a:tr>
            </a:tbl>
          </a:graphicData>
        </a:graphic>
      </p:graphicFrame>
      <p:sp>
        <p:nvSpPr>
          <p:cNvPr id="6" name="Date Placeholder 3">
            <a:extLst>
              <a:ext uri="{FF2B5EF4-FFF2-40B4-BE49-F238E27FC236}">
                <a16:creationId xmlns:a16="http://schemas.microsoft.com/office/drawing/2014/main" id="{0918F6D5-60BD-4972-AD5F-5127CA1BD5B6}"/>
              </a:ext>
            </a:extLst>
          </p:cNvPr>
          <p:cNvSpPr>
            <a:spLocks noGrp="1"/>
          </p:cNvSpPr>
          <p:nvPr>
            <p:ph type="dt" sz="half" idx="10"/>
          </p:nvPr>
        </p:nvSpPr>
        <p:spPr>
          <a:xfrm>
            <a:off x="8327920" y="7006699"/>
            <a:ext cx="1522449" cy="402483"/>
          </a:xfrm>
        </p:spPr>
        <p:txBody>
          <a:bodyPr/>
          <a:lstStyle/>
          <a:p>
            <a:fld id="{A1BCD5CE-50B2-4AD0-AF69-20801E4E8051}" type="datetime1">
              <a:rPr lang="en-AU" smtClean="0"/>
              <a:pPr/>
              <a:t>5/12/2018</a:t>
            </a:fld>
            <a:endParaRPr lang="en-AU" dirty="0"/>
          </a:p>
        </p:txBody>
      </p:sp>
      <p:sp>
        <p:nvSpPr>
          <p:cNvPr id="7" name="Footer Placeholder 4">
            <a:extLst>
              <a:ext uri="{FF2B5EF4-FFF2-40B4-BE49-F238E27FC236}">
                <a16:creationId xmlns:a16="http://schemas.microsoft.com/office/drawing/2014/main" id="{8C68F6F1-B1A3-4F52-84C4-2700EAAE479E}"/>
              </a:ext>
            </a:extLst>
          </p:cNvPr>
          <p:cNvSpPr>
            <a:spLocks noGrp="1"/>
          </p:cNvSpPr>
          <p:nvPr>
            <p:ph type="ftr" sz="quarter" idx="11"/>
          </p:nvPr>
        </p:nvSpPr>
        <p:spPr>
          <a:xfrm>
            <a:off x="3541663" y="7006699"/>
            <a:ext cx="4679868" cy="402483"/>
          </a:xfrm>
        </p:spPr>
        <p:txBody>
          <a:bodyPr/>
          <a:lstStyle/>
          <a:p>
            <a:r>
              <a:rPr lang="en-AU" dirty="0"/>
              <a:t>Example footer text</a:t>
            </a:r>
          </a:p>
        </p:txBody>
      </p:sp>
      <p:sp>
        <p:nvSpPr>
          <p:cNvPr id="8" name="Slide Number Placeholder 5">
            <a:extLst>
              <a:ext uri="{FF2B5EF4-FFF2-40B4-BE49-F238E27FC236}">
                <a16:creationId xmlns:a16="http://schemas.microsoft.com/office/drawing/2014/main" id="{A4C4351C-C502-4140-8BDB-FE3BF00D8A9C}"/>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55</a:t>
            </a:fld>
            <a:endParaRPr lang="en-AU"/>
          </a:p>
        </p:txBody>
      </p:sp>
    </p:spTree>
    <p:extLst>
      <p:ext uri="{BB962C8B-B14F-4D97-AF65-F5344CB8AC3E}">
        <p14:creationId xmlns:p14="http://schemas.microsoft.com/office/powerpoint/2010/main" val="3569974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0" y="420543"/>
            <a:ext cx="8485691" cy="1042731"/>
          </a:xfrm>
        </p:spPr>
        <p:txBody>
          <a:bodyPr>
            <a:normAutofit/>
          </a:bodyPr>
          <a:lstStyle/>
          <a:p>
            <a:r>
              <a:rPr lang="en-AU" dirty="0"/>
              <a:t>Topic Objectives - Recap</a:t>
            </a:r>
          </a:p>
        </p:txBody>
      </p:sp>
      <p:sp>
        <p:nvSpPr>
          <p:cNvPr id="3" name="Content Placeholder 2">
            <a:extLst>
              <a:ext uri="{FF2B5EF4-FFF2-40B4-BE49-F238E27FC236}">
                <a16:creationId xmlns:a16="http://schemas.microsoft.com/office/drawing/2014/main" id="{52FF569B-5AAC-4063-B15E-0A9ED852D86A}"/>
              </a:ext>
            </a:extLst>
          </p:cNvPr>
          <p:cNvSpPr>
            <a:spLocks noGrp="1"/>
          </p:cNvSpPr>
          <p:nvPr>
            <p:ph idx="1"/>
          </p:nvPr>
        </p:nvSpPr>
        <p:spPr/>
        <p:txBody>
          <a:bodyPr/>
          <a:lstStyle/>
          <a:p>
            <a:r>
              <a:rPr lang="en-AU" dirty="0"/>
              <a:t>Provide an outline of AEMO’s API framework</a:t>
            </a:r>
          </a:p>
          <a:p>
            <a:r>
              <a:rPr lang="en-AU" dirty="0"/>
              <a:t>Discuss what APIs are required</a:t>
            </a:r>
          </a:p>
          <a:p>
            <a:r>
              <a:rPr lang="en-AU" dirty="0"/>
              <a:t>Discuss possible value add APIs</a:t>
            </a:r>
          </a:p>
          <a:p>
            <a:endParaRPr lang="en-AU" dirty="0"/>
          </a:p>
          <a:p>
            <a:pPr marL="0" indent="0">
              <a:buNone/>
            </a:pPr>
            <a:r>
              <a:rPr lang="en-AU" i="1" dirty="0"/>
              <a:t>The presented API detail is for discussion and likely to change based on AEMO system design</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56</a:t>
            </a:fld>
            <a:endParaRPr lang="en-AU"/>
          </a:p>
        </p:txBody>
      </p:sp>
    </p:spTree>
    <p:extLst>
      <p:ext uri="{BB962C8B-B14F-4D97-AF65-F5344CB8AC3E}">
        <p14:creationId xmlns:p14="http://schemas.microsoft.com/office/powerpoint/2010/main" val="2818027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0" y="420543"/>
            <a:ext cx="8485691" cy="1042731"/>
          </a:xfrm>
        </p:spPr>
        <p:txBody>
          <a:bodyPr>
            <a:normAutofit/>
          </a:bodyPr>
          <a:lstStyle/>
          <a:p>
            <a:r>
              <a:rPr lang="en-AU" dirty="0"/>
              <a:t>API – Meeting notes</a:t>
            </a:r>
          </a:p>
        </p:txBody>
      </p:sp>
      <p:sp>
        <p:nvSpPr>
          <p:cNvPr id="3" name="Content Placeholder 2">
            <a:extLst>
              <a:ext uri="{FF2B5EF4-FFF2-40B4-BE49-F238E27FC236}">
                <a16:creationId xmlns:a16="http://schemas.microsoft.com/office/drawing/2014/main" id="{52FF569B-5AAC-4063-B15E-0A9ED852D86A}"/>
              </a:ext>
            </a:extLst>
          </p:cNvPr>
          <p:cNvSpPr>
            <a:spLocks noGrp="1"/>
          </p:cNvSpPr>
          <p:nvPr>
            <p:ph idx="1"/>
          </p:nvPr>
        </p:nvSpPr>
        <p:spPr/>
        <p:txBody>
          <a:bodyPr>
            <a:normAutofit fontScale="92500" lnSpcReduction="20000"/>
          </a:bodyPr>
          <a:lstStyle/>
          <a:p>
            <a:r>
              <a:rPr lang="en-AU" dirty="0"/>
              <a:t>AEMO noted that the APIs were to illustrate the functions to be provided, the technical details may differ</a:t>
            </a:r>
          </a:p>
          <a:p>
            <a:r>
              <a:rPr lang="en-AU" dirty="0"/>
              <a:t>AEMO noted that the APIs would also largely depend on the required </a:t>
            </a:r>
            <a:r>
              <a:rPr lang="en-AU" dirty="0" err="1"/>
              <a:t>WebUI</a:t>
            </a:r>
            <a:r>
              <a:rPr lang="en-AU" dirty="0"/>
              <a:t> functionality</a:t>
            </a:r>
          </a:p>
          <a:p>
            <a:r>
              <a:rPr lang="en-AU" dirty="0"/>
              <a:t>In general discussion auto-rebidding was being planned by a number of participants</a:t>
            </a:r>
          </a:p>
          <a:p>
            <a:r>
              <a:rPr lang="en-AU" dirty="0"/>
              <a:t>Alinta proposed combining </a:t>
            </a:r>
            <a:r>
              <a:rPr lang="en-AU" dirty="0" err="1"/>
              <a:t>viewSubmission</a:t>
            </a:r>
            <a:r>
              <a:rPr lang="en-AU" dirty="0"/>
              <a:t> and </a:t>
            </a:r>
            <a:r>
              <a:rPr lang="en-AU" dirty="0" err="1"/>
              <a:t>viewResponse</a:t>
            </a:r>
            <a:r>
              <a:rPr lang="en-AU" dirty="0"/>
              <a:t>, to provide the submission and AEMO’s response in one API call</a:t>
            </a:r>
          </a:p>
          <a:p>
            <a:r>
              <a:rPr lang="en-AU" dirty="0"/>
              <a:t>Alinta asked if AEMO had considered a more modern API implementation such as </a:t>
            </a:r>
            <a:r>
              <a:rPr lang="en-AU" dirty="0" err="1"/>
              <a:t>GraphQL.As</a:t>
            </a:r>
            <a:r>
              <a:rPr lang="en-AU" dirty="0"/>
              <a:t> presented AEMO’s API patterns are RESTful complying with the </a:t>
            </a:r>
            <a:r>
              <a:rPr lang="en-AU" dirty="0" err="1"/>
              <a:t>OpenAPI</a:t>
            </a:r>
            <a:r>
              <a:rPr lang="en-AU" dirty="0"/>
              <a:t> specification.</a:t>
            </a:r>
          </a:p>
          <a:p>
            <a:r>
              <a:rPr lang="en-AU" dirty="0"/>
              <a:t>Attendees felt that there was no perceived value in having a partial/vary bid API</a:t>
            </a:r>
          </a:p>
          <a:p>
            <a:r>
              <a:rPr lang="en-AU" dirty="0"/>
              <a:t>Attendees asked about AEMOs other interfaces, and stated the need for a roadmap for when these will shift to APIs, e.g. MTPASA, Wind/Solar availability</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dirty="0"/>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57</a:t>
            </a:fld>
            <a:endParaRPr lang="en-AU"/>
          </a:p>
        </p:txBody>
      </p:sp>
    </p:spTree>
    <p:extLst>
      <p:ext uri="{BB962C8B-B14F-4D97-AF65-F5344CB8AC3E}">
        <p14:creationId xmlns:p14="http://schemas.microsoft.com/office/powerpoint/2010/main" val="27876428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17FF-4595-4BB8-B98B-9AA598945D79}"/>
              </a:ext>
            </a:extLst>
          </p:cNvPr>
          <p:cNvSpPr>
            <a:spLocks noGrp="1"/>
          </p:cNvSpPr>
          <p:nvPr>
            <p:ph type="title"/>
          </p:nvPr>
        </p:nvSpPr>
        <p:spPr/>
        <p:txBody>
          <a:bodyPr/>
          <a:lstStyle/>
          <a:p>
            <a:r>
              <a:rPr lang="en-AU" dirty="0"/>
              <a:t>General questions and next steps</a:t>
            </a:r>
          </a:p>
        </p:txBody>
      </p:sp>
      <p:sp>
        <p:nvSpPr>
          <p:cNvPr id="3" name="Text Placeholder 2">
            <a:extLst>
              <a:ext uri="{FF2B5EF4-FFF2-40B4-BE49-F238E27FC236}">
                <a16:creationId xmlns:a16="http://schemas.microsoft.com/office/drawing/2014/main" id="{3BD25726-1399-4675-9975-3810876BF849}"/>
              </a:ext>
            </a:extLst>
          </p:cNvPr>
          <p:cNvSpPr>
            <a:spLocks noGrp="1"/>
          </p:cNvSpPr>
          <p:nvPr>
            <p:ph type="body" idx="1"/>
          </p:nvPr>
        </p:nvSpPr>
        <p:spPr/>
        <p:txBody>
          <a:bodyPr/>
          <a:lstStyle/>
          <a:p>
            <a:r>
              <a:rPr lang="en-AU" dirty="0"/>
              <a:t>Michael Sanders &amp; Hamish McNeish </a:t>
            </a:r>
          </a:p>
        </p:txBody>
      </p:sp>
      <p:sp>
        <p:nvSpPr>
          <p:cNvPr id="4" name="Date Placeholder 3">
            <a:extLst>
              <a:ext uri="{FF2B5EF4-FFF2-40B4-BE49-F238E27FC236}">
                <a16:creationId xmlns:a16="http://schemas.microsoft.com/office/drawing/2014/main" id="{3F50C3BC-7CA2-40C0-9695-2B1079BFE8C4}"/>
              </a:ext>
            </a:extLst>
          </p:cNvPr>
          <p:cNvSpPr>
            <a:spLocks noGrp="1"/>
          </p:cNvSpPr>
          <p:nvPr>
            <p:ph type="dt" sz="half" idx="10"/>
          </p:nvPr>
        </p:nvSpPr>
        <p:spPr/>
        <p:txBody>
          <a:bodyPr/>
          <a:lstStyle/>
          <a:p>
            <a:fld id="{681D5AC9-D7BA-485E-B465-DE82470048ED}" type="datetime1">
              <a:rPr lang="en-AU" smtClean="0"/>
              <a:t>5/12/2018</a:t>
            </a:fld>
            <a:endParaRPr lang="en-AU" dirty="0"/>
          </a:p>
        </p:txBody>
      </p:sp>
      <p:sp>
        <p:nvSpPr>
          <p:cNvPr id="5" name="Footer Placeholder 4">
            <a:extLst>
              <a:ext uri="{FF2B5EF4-FFF2-40B4-BE49-F238E27FC236}">
                <a16:creationId xmlns:a16="http://schemas.microsoft.com/office/drawing/2014/main" id="{F1CC7EA7-7EB9-4B05-8489-1861C573FA71}"/>
              </a:ext>
            </a:extLst>
          </p:cNvPr>
          <p:cNvSpPr>
            <a:spLocks noGrp="1"/>
          </p:cNvSpPr>
          <p:nvPr>
            <p:ph type="ftr" sz="quarter" idx="11"/>
          </p:nvPr>
        </p:nvSpPr>
        <p:spPr/>
        <p:txBody>
          <a:bodyPr/>
          <a:lstStyle/>
          <a:p>
            <a:r>
              <a:rPr lang="en-AU" dirty="0"/>
              <a:t>Example footer text</a:t>
            </a:r>
          </a:p>
        </p:txBody>
      </p:sp>
      <p:sp>
        <p:nvSpPr>
          <p:cNvPr id="6" name="Slide Number Placeholder 5">
            <a:extLst>
              <a:ext uri="{FF2B5EF4-FFF2-40B4-BE49-F238E27FC236}">
                <a16:creationId xmlns:a16="http://schemas.microsoft.com/office/drawing/2014/main" id="{797EE2FF-1E95-4CBB-9BE3-3AAEC61793C8}"/>
              </a:ext>
            </a:extLst>
          </p:cNvPr>
          <p:cNvSpPr>
            <a:spLocks noGrp="1"/>
          </p:cNvSpPr>
          <p:nvPr>
            <p:ph type="sldNum" sz="quarter" idx="12"/>
          </p:nvPr>
        </p:nvSpPr>
        <p:spPr/>
        <p:txBody>
          <a:bodyPr/>
          <a:lstStyle/>
          <a:p>
            <a:fld id="{4EC81F68-4976-451A-B2E9-79BCBD2F70CC}" type="slidenum">
              <a:rPr lang="en-AU" smtClean="0"/>
              <a:pPr/>
              <a:t>58</a:t>
            </a:fld>
            <a:endParaRPr lang="en-AU" dirty="0"/>
          </a:p>
        </p:txBody>
      </p:sp>
    </p:spTree>
    <p:extLst>
      <p:ext uri="{BB962C8B-B14F-4D97-AF65-F5344CB8AC3E}">
        <p14:creationId xmlns:p14="http://schemas.microsoft.com/office/powerpoint/2010/main" val="1805818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0" y="420543"/>
            <a:ext cx="8485691" cy="1042731"/>
          </a:xfrm>
        </p:spPr>
        <p:txBody>
          <a:bodyPr>
            <a:normAutofit/>
          </a:bodyPr>
          <a:lstStyle/>
          <a:p>
            <a:r>
              <a:rPr lang="en-AU" dirty="0"/>
              <a:t>Next Steps</a:t>
            </a:r>
          </a:p>
        </p:txBody>
      </p:sp>
      <p:sp>
        <p:nvSpPr>
          <p:cNvPr id="3" name="Content Placeholder 2">
            <a:extLst>
              <a:ext uri="{FF2B5EF4-FFF2-40B4-BE49-F238E27FC236}">
                <a16:creationId xmlns:a16="http://schemas.microsoft.com/office/drawing/2014/main" id="{52FF569B-5AAC-4063-B15E-0A9ED852D86A}"/>
              </a:ext>
            </a:extLst>
          </p:cNvPr>
          <p:cNvSpPr>
            <a:spLocks noGrp="1"/>
          </p:cNvSpPr>
          <p:nvPr>
            <p:ph idx="1"/>
          </p:nvPr>
        </p:nvSpPr>
        <p:spPr/>
        <p:txBody>
          <a:bodyPr/>
          <a:lstStyle/>
          <a:p>
            <a:r>
              <a:rPr lang="en-AU" dirty="0"/>
              <a:t>SWG meeting to be re-instated for December</a:t>
            </a:r>
          </a:p>
          <a:p>
            <a:r>
              <a:rPr lang="en-AU" dirty="0"/>
              <a:t>Dispatch Focus Group will reconvene when required, likely February 2019 to discuss data model, revised web interface and API specifications etc. </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dirty="0"/>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59</a:t>
            </a:fld>
            <a:endParaRPr lang="en-AU"/>
          </a:p>
        </p:txBody>
      </p:sp>
    </p:spTree>
    <p:extLst>
      <p:ext uri="{BB962C8B-B14F-4D97-AF65-F5344CB8AC3E}">
        <p14:creationId xmlns:p14="http://schemas.microsoft.com/office/powerpoint/2010/main" val="385509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70F2-21D8-4BF4-8616-19CFE88C57CB}"/>
              </a:ext>
            </a:extLst>
          </p:cNvPr>
          <p:cNvSpPr>
            <a:spLocks noGrp="1"/>
          </p:cNvSpPr>
          <p:nvPr>
            <p:ph type="title"/>
          </p:nvPr>
        </p:nvSpPr>
        <p:spPr>
          <a:xfrm>
            <a:off x="206546" y="150494"/>
            <a:ext cx="9587693" cy="1310695"/>
          </a:xfrm>
        </p:spPr>
        <p:txBody>
          <a:bodyPr/>
          <a:lstStyle/>
          <a:p>
            <a:r>
              <a:rPr lang="en-AU" dirty="0"/>
              <a:t>Actions from previous meeting (2) </a:t>
            </a:r>
            <a:br>
              <a:rPr lang="en-AU" dirty="0"/>
            </a:br>
            <a:r>
              <a:rPr lang="en-AU" dirty="0"/>
              <a:t>22 October 2018, Brisbane</a:t>
            </a:r>
          </a:p>
        </p:txBody>
      </p:sp>
      <p:graphicFrame>
        <p:nvGraphicFramePr>
          <p:cNvPr id="5" name="Table 4">
            <a:extLst>
              <a:ext uri="{FF2B5EF4-FFF2-40B4-BE49-F238E27FC236}">
                <a16:creationId xmlns:a16="http://schemas.microsoft.com/office/drawing/2014/main" id="{F2BDFA1F-B356-436E-9B77-F6E312294DEC}"/>
              </a:ext>
            </a:extLst>
          </p:cNvPr>
          <p:cNvGraphicFramePr>
            <a:graphicFrameLocks noGrp="1"/>
          </p:cNvGraphicFramePr>
          <p:nvPr>
            <p:extLst>
              <p:ext uri="{D42A27DB-BD31-4B8C-83A1-F6EECF244321}">
                <p14:modId xmlns:p14="http://schemas.microsoft.com/office/powerpoint/2010/main" val="2727274373"/>
              </p:ext>
            </p:extLst>
          </p:nvPr>
        </p:nvGraphicFramePr>
        <p:xfrm>
          <a:off x="71120" y="1502410"/>
          <a:ext cx="10464801" cy="2949575"/>
        </p:xfrm>
        <a:graphic>
          <a:graphicData uri="http://schemas.openxmlformats.org/drawingml/2006/table">
            <a:tbl>
              <a:tblPr firstRow="1" bandRow="1">
                <a:tableStyleId>{5C22544A-7EE6-4342-B048-85BDC9FD1C3A}</a:tableStyleId>
              </a:tblPr>
              <a:tblGrid>
                <a:gridCol w="797665">
                  <a:extLst>
                    <a:ext uri="{9D8B030D-6E8A-4147-A177-3AD203B41FA5}">
                      <a16:colId xmlns:a16="http://schemas.microsoft.com/office/drawing/2014/main" val="3334125968"/>
                    </a:ext>
                  </a:extLst>
                </a:gridCol>
                <a:gridCol w="4068975">
                  <a:extLst>
                    <a:ext uri="{9D8B030D-6E8A-4147-A177-3AD203B41FA5}">
                      <a16:colId xmlns:a16="http://schemas.microsoft.com/office/drawing/2014/main" val="605432488"/>
                    </a:ext>
                  </a:extLst>
                </a:gridCol>
                <a:gridCol w="1320800">
                  <a:extLst>
                    <a:ext uri="{9D8B030D-6E8A-4147-A177-3AD203B41FA5}">
                      <a16:colId xmlns:a16="http://schemas.microsoft.com/office/drawing/2014/main" val="675601705"/>
                    </a:ext>
                  </a:extLst>
                </a:gridCol>
                <a:gridCol w="1320800">
                  <a:extLst>
                    <a:ext uri="{9D8B030D-6E8A-4147-A177-3AD203B41FA5}">
                      <a16:colId xmlns:a16="http://schemas.microsoft.com/office/drawing/2014/main" val="1252860010"/>
                    </a:ext>
                  </a:extLst>
                </a:gridCol>
                <a:gridCol w="2956561">
                  <a:extLst>
                    <a:ext uri="{9D8B030D-6E8A-4147-A177-3AD203B41FA5}">
                      <a16:colId xmlns:a16="http://schemas.microsoft.com/office/drawing/2014/main" val="247282260"/>
                    </a:ext>
                  </a:extLst>
                </a:gridCol>
              </a:tblGrid>
              <a:tr h="417830">
                <a:tc>
                  <a:txBody>
                    <a:bodyPr/>
                    <a:lstStyle/>
                    <a:p>
                      <a:r>
                        <a:rPr lang="en-AU" dirty="0"/>
                        <a:t>Item </a:t>
                      </a:r>
                    </a:p>
                  </a:txBody>
                  <a:tcPr/>
                </a:tc>
                <a:tc>
                  <a:txBody>
                    <a:bodyPr/>
                    <a:lstStyle/>
                    <a:p>
                      <a:r>
                        <a:rPr lang="en-AU" dirty="0"/>
                        <a:t>Action</a:t>
                      </a:r>
                    </a:p>
                  </a:txBody>
                  <a:tcPr/>
                </a:tc>
                <a:tc>
                  <a:txBody>
                    <a:bodyPr/>
                    <a:lstStyle/>
                    <a:p>
                      <a:r>
                        <a:rPr lang="en-AU" dirty="0"/>
                        <a:t>Responsible</a:t>
                      </a:r>
                    </a:p>
                  </a:txBody>
                  <a:tcPr/>
                </a:tc>
                <a:tc>
                  <a:txBody>
                    <a:bodyPr/>
                    <a:lstStyle/>
                    <a:p>
                      <a:r>
                        <a:rPr lang="en-AU" dirty="0"/>
                        <a:t>Due date</a:t>
                      </a:r>
                    </a:p>
                  </a:txBody>
                  <a:tcPr/>
                </a:tc>
                <a:tc>
                  <a:txBody>
                    <a:bodyPr/>
                    <a:lstStyle/>
                    <a:p>
                      <a:r>
                        <a:rPr lang="en-AU" dirty="0"/>
                        <a:t>Response</a:t>
                      </a:r>
                    </a:p>
                  </a:txBody>
                  <a:tcPr/>
                </a:tc>
                <a:extLst>
                  <a:ext uri="{0D108BD9-81ED-4DB2-BD59-A6C34878D82A}">
                    <a16:rowId xmlns:a16="http://schemas.microsoft.com/office/drawing/2014/main" val="2525717554"/>
                  </a:ext>
                </a:extLst>
              </a:tr>
              <a:tr h="370840">
                <a:tc>
                  <a:txBody>
                    <a:bodyPr/>
                    <a:lstStyle/>
                    <a:p>
                      <a:r>
                        <a:rPr lang="en-AU" dirty="0"/>
                        <a:t>5b</a:t>
                      </a:r>
                    </a:p>
                  </a:txBody>
                  <a:tcPr/>
                </a:tc>
                <a:tc>
                  <a:txBody>
                    <a:bodyPr/>
                    <a:lstStyle/>
                    <a:p>
                      <a:r>
                        <a:rPr lang="en-AU" dirty="0"/>
                        <a:t>AEMO to provide API specifications in line with SWG schedule.</a:t>
                      </a:r>
                    </a:p>
                  </a:txBody>
                  <a:tcPr/>
                </a:tc>
                <a:tc>
                  <a:txBody>
                    <a:bodyPr/>
                    <a:lstStyle/>
                    <a:p>
                      <a:r>
                        <a:rPr lang="en-AU" dirty="0"/>
                        <a:t>AEMO</a:t>
                      </a:r>
                    </a:p>
                  </a:txBody>
                  <a:tcPr/>
                </a:tc>
                <a:tc>
                  <a:txBody>
                    <a:bodyPr/>
                    <a:lstStyle/>
                    <a:p>
                      <a:r>
                        <a:rPr lang="en-AU" dirty="0"/>
                        <a:t>March 2019</a:t>
                      </a:r>
                    </a:p>
                  </a:txBody>
                  <a:tcPr/>
                </a:tc>
                <a:tc>
                  <a:txBody>
                    <a:bodyPr/>
                    <a:lstStyle/>
                    <a:p>
                      <a:r>
                        <a:rPr lang="en-AU" dirty="0"/>
                        <a:t>The requirements for API’s are being captured.</a:t>
                      </a:r>
                    </a:p>
                  </a:txBody>
                  <a:tcPr/>
                </a:tc>
                <a:extLst>
                  <a:ext uri="{0D108BD9-81ED-4DB2-BD59-A6C34878D82A}">
                    <a16:rowId xmlns:a16="http://schemas.microsoft.com/office/drawing/2014/main" val="1103607119"/>
                  </a:ext>
                </a:extLst>
              </a:tr>
              <a:tr h="370840">
                <a:tc>
                  <a:txBody>
                    <a:bodyPr/>
                    <a:lstStyle/>
                    <a:p>
                      <a:r>
                        <a:rPr lang="en-AU" dirty="0"/>
                        <a:t>5b</a:t>
                      </a:r>
                    </a:p>
                  </a:txBody>
                  <a:tcPr/>
                </a:tc>
                <a:tc>
                  <a:txBody>
                    <a:bodyPr/>
                    <a:lstStyle/>
                    <a:p>
                      <a:r>
                        <a:rPr lang="en-AU" dirty="0"/>
                        <a:t>AEMO to provide a sandbox timeline and scope</a:t>
                      </a:r>
                    </a:p>
                  </a:txBody>
                  <a:tcPr/>
                </a:tc>
                <a:tc>
                  <a:txBody>
                    <a:bodyPr/>
                    <a:lstStyle/>
                    <a:p>
                      <a:r>
                        <a:rPr lang="en-AU" dirty="0"/>
                        <a:t>AEMO</a:t>
                      </a:r>
                    </a:p>
                  </a:txBody>
                  <a:tcPr/>
                </a:tc>
                <a:tc>
                  <a:txBody>
                    <a:bodyPr/>
                    <a:lstStyle/>
                    <a:p>
                      <a:r>
                        <a:rPr lang="en-AU" dirty="0"/>
                        <a:t>January 2018</a:t>
                      </a:r>
                    </a:p>
                  </a:txBody>
                  <a:tcPr/>
                </a:tc>
                <a:tc>
                  <a:txBody>
                    <a:bodyPr/>
                    <a:lstStyle/>
                    <a:p>
                      <a:r>
                        <a:rPr lang="en-AU" dirty="0"/>
                        <a:t>To be provided in the January SWG.</a:t>
                      </a:r>
                    </a:p>
                  </a:txBody>
                  <a:tcPr/>
                </a:tc>
                <a:extLst>
                  <a:ext uri="{0D108BD9-81ED-4DB2-BD59-A6C34878D82A}">
                    <a16:rowId xmlns:a16="http://schemas.microsoft.com/office/drawing/2014/main" val="3900207713"/>
                  </a:ext>
                </a:extLst>
              </a:tr>
              <a:tr h="370840">
                <a:tc>
                  <a:txBody>
                    <a:bodyPr/>
                    <a:lstStyle/>
                    <a:p>
                      <a:r>
                        <a:rPr lang="en-AU" dirty="0"/>
                        <a:t>6</a:t>
                      </a:r>
                    </a:p>
                  </a:txBody>
                  <a:tcPr/>
                </a:tc>
                <a:tc>
                  <a:txBody>
                    <a:bodyPr/>
                    <a:lstStyle/>
                    <a:p>
                      <a:r>
                        <a:rPr lang="en-AU" dirty="0"/>
                        <a:t>Participants to provide cost impacts of dispatch instruction timing under 5MS.</a:t>
                      </a:r>
                    </a:p>
                  </a:txBody>
                  <a:tcPr/>
                </a:tc>
                <a:tc>
                  <a:txBody>
                    <a:bodyPr/>
                    <a:lstStyle/>
                    <a:p>
                      <a:r>
                        <a:rPr lang="en-AU" dirty="0"/>
                        <a:t>Participants </a:t>
                      </a:r>
                    </a:p>
                  </a:txBody>
                  <a:tcPr/>
                </a:tc>
                <a:tc>
                  <a:txBody>
                    <a:bodyPr/>
                    <a:lstStyle/>
                    <a:p>
                      <a:r>
                        <a:rPr lang="en-AU" dirty="0"/>
                        <a:t>31 December 2018</a:t>
                      </a:r>
                    </a:p>
                  </a:txBody>
                  <a:tcPr/>
                </a:tc>
                <a:tc>
                  <a:txBody>
                    <a:bodyPr/>
                    <a:lstStyle/>
                    <a:p>
                      <a:r>
                        <a:rPr lang="en-AU" dirty="0"/>
                        <a:t>Ongoing</a:t>
                      </a:r>
                    </a:p>
                  </a:txBody>
                  <a:tcPr/>
                </a:tc>
                <a:extLst>
                  <a:ext uri="{0D108BD9-81ED-4DB2-BD59-A6C34878D82A}">
                    <a16:rowId xmlns:a16="http://schemas.microsoft.com/office/drawing/2014/main" val="3089550579"/>
                  </a:ext>
                </a:extLst>
              </a:tr>
              <a:tr h="370840">
                <a:tc>
                  <a:txBody>
                    <a:bodyPr/>
                    <a:lstStyle/>
                    <a:p>
                      <a:r>
                        <a:rPr lang="en-AU" dirty="0"/>
                        <a:t>9</a:t>
                      </a:r>
                    </a:p>
                  </a:txBody>
                  <a:tcPr/>
                </a:tc>
                <a:tc>
                  <a:txBody>
                    <a:bodyPr/>
                    <a:lstStyle/>
                    <a:p>
                      <a:r>
                        <a:rPr lang="en-AU" dirty="0"/>
                        <a:t>AEMO to consider aligning the November dispatch/systems focus group with the AS-TAG or other FCAS working group</a:t>
                      </a:r>
                    </a:p>
                  </a:txBody>
                  <a:tcPr/>
                </a:tc>
                <a:tc>
                  <a:txBody>
                    <a:bodyPr/>
                    <a:lstStyle/>
                    <a:p>
                      <a:r>
                        <a:rPr lang="en-AU" dirty="0"/>
                        <a:t>AEMO</a:t>
                      </a:r>
                    </a:p>
                  </a:txBody>
                  <a:tcPr/>
                </a:tc>
                <a:tc>
                  <a:txBody>
                    <a:bodyPr/>
                    <a:lstStyle/>
                    <a:p>
                      <a:r>
                        <a:rPr lang="en-AU" dirty="0"/>
                        <a:t>31 October 2018</a:t>
                      </a:r>
                    </a:p>
                  </a:txBody>
                  <a:tcPr/>
                </a:tc>
                <a:tc>
                  <a:txBody>
                    <a:bodyPr/>
                    <a:lstStyle/>
                    <a:p>
                      <a:r>
                        <a:rPr lang="en-AU" dirty="0"/>
                        <a:t>Complete</a:t>
                      </a:r>
                    </a:p>
                  </a:txBody>
                  <a:tcPr/>
                </a:tc>
                <a:extLst>
                  <a:ext uri="{0D108BD9-81ED-4DB2-BD59-A6C34878D82A}">
                    <a16:rowId xmlns:a16="http://schemas.microsoft.com/office/drawing/2014/main" val="3054401822"/>
                  </a:ext>
                </a:extLst>
              </a:tr>
            </a:tbl>
          </a:graphicData>
        </a:graphic>
      </p:graphicFrame>
    </p:spTree>
    <p:extLst>
      <p:ext uri="{BB962C8B-B14F-4D97-AF65-F5344CB8AC3E}">
        <p14:creationId xmlns:p14="http://schemas.microsoft.com/office/powerpoint/2010/main" val="1559109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0" y="420543"/>
            <a:ext cx="8485691" cy="1042731"/>
          </a:xfrm>
        </p:spPr>
        <p:txBody>
          <a:bodyPr>
            <a:normAutofit/>
          </a:bodyPr>
          <a:lstStyle/>
          <a:p>
            <a:r>
              <a:rPr lang="en-AU" dirty="0"/>
              <a:t>Consolidated Actions</a:t>
            </a:r>
          </a:p>
        </p:txBody>
      </p:sp>
      <p:sp>
        <p:nvSpPr>
          <p:cNvPr id="4" name="Date Placeholder 3">
            <a:extLst>
              <a:ext uri="{FF2B5EF4-FFF2-40B4-BE49-F238E27FC236}">
                <a16:creationId xmlns:a16="http://schemas.microsoft.com/office/drawing/2014/main" id="{C3D98F52-F508-4786-84A3-4E4B712DFCF3}"/>
              </a:ext>
            </a:extLst>
          </p:cNvPr>
          <p:cNvSpPr>
            <a:spLocks noGrp="1"/>
          </p:cNvSpPr>
          <p:nvPr>
            <p:ph type="dt" sz="half" idx="10"/>
          </p:nvPr>
        </p:nvSpPr>
        <p:spPr/>
        <p:txBody>
          <a:bodyPr/>
          <a:lstStyle/>
          <a:p>
            <a:fld id="{A1BCD5CE-50B2-4AD0-AF69-20801E4E8051}" type="datetime1">
              <a:rPr lang="en-AU" smtClean="0"/>
              <a:pPr/>
              <a:t>5/12/2018</a:t>
            </a:fld>
            <a:endParaRPr lang="en-AU"/>
          </a:p>
        </p:txBody>
      </p:sp>
      <p:sp>
        <p:nvSpPr>
          <p:cNvPr id="5" name="Footer Placeholder 4">
            <a:extLst>
              <a:ext uri="{FF2B5EF4-FFF2-40B4-BE49-F238E27FC236}">
                <a16:creationId xmlns:a16="http://schemas.microsoft.com/office/drawing/2014/main" id="{58E9A750-9EEA-4057-A21B-1782B60115B0}"/>
              </a:ext>
            </a:extLst>
          </p:cNvPr>
          <p:cNvSpPr>
            <a:spLocks noGrp="1"/>
          </p:cNvSpPr>
          <p:nvPr>
            <p:ph type="ftr" sz="quarter" idx="11"/>
          </p:nvPr>
        </p:nvSpPr>
        <p:spPr/>
        <p:txBody>
          <a:bodyPr/>
          <a:lstStyle/>
          <a:p>
            <a:r>
              <a:rPr lang="en-AU" dirty="0"/>
              <a:t>Example footer text</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60</a:t>
            </a:fld>
            <a:endParaRPr lang="en-AU"/>
          </a:p>
        </p:txBody>
      </p:sp>
      <p:graphicFrame>
        <p:nvGraphicFramePr>
          <p:cNvPr id="7" name="Table 6">
            <a:extLst>
              <a:ext uri="{FF2B5EF4-FFF2-40B4-BE49-F238E27FC236}">
                <a16:creationId xmlns:a16="http://schemas.microsoft.com/office/drawing/2014/main" id="{86B6A706-5932-4F81-BBF7-89013A547CF2}"/>
              </a:ext>
            </a:extLst>
          </p:cNvPr>
          <p:cNvGraphicFramePr>
            <a:graphicFrameLocks noGrp="1"/>
          </p:cNvGraphicFramePr>
          <p:nvPr>
            <p:extLst>
              <p:ext uri="{D42A27DB-BD31-4B8C-83A1-F6EECF244321}">
                <p14:modId xmlns:p14="http://schemas.microsoft.com/office/powerpoint/2010/main" val="1580421116"/>
              </p:ext>
            </p:extLst>
          </p:nvPr>
        </p:nvGraphicFramePr>
        <p:xfrm>
          <a:off x="634362" y="1800371"/>
          <a:ext cx="9755614" cy="3281680"/>
        </p:xfrm>
        <a:graphic>
          <a:graphicData uri="http://schemas.openxmlformats.org/drawingml/2006/table">
            <a:tbl>
              <a:tblPr firstRow="1" bandRow="1">
                <a:tableStyleId>{5C22544A-7EE6-4342-B048-85BDC9FD1C3A}</a:tableStyleId>
              </a:tblPr>
              <a:tblGrid>
                <a:gridCol w="4118699">
                  <a:extLst>
                    <a:ext uri="{9D8B030D-6E8A-4147-A177-3AD203B41FA5}">
                      <a16:colId xmlns:a16="http://schemas.microsoft.com/office/drawing/2014/main" val="605432488"/>
                    </a:ext>
                  </a:extLst>
                </a:gridCol>
                <a:gridCol w="1253765">
                  <a:extLst>
                    <a:ext uri="{9D8B030D-6E8A-4147-A177-3AD203B41FA5}">
                      <a16:colId xmlns:a16="http://schemas.microsoft.com/office/drawing/2014/main" val="675601705"/>
                    </a:ext>
                  </a:extLst>
                </a:gridCol>
                <a:gridCol w="1600675">
                  <a:extLst>
                    <a:ext uri="{9D8B030D-6E8A-4147-A177-3AD203B41FA5}">
                      <a16:colId xmlns:a16="http://schemas.microsoft.com/office/drawing/2014/main" val="1252860010"/>
                    </a:ext>
                  </a:extLst>
                </a:gridCol>
                <a:gridCol w="2782475">
                  <a:extLst>
                    <a:ext uri="{9D8B030D-6E8A-4147-A177-3AD203B41FA5}">
                      <a16:colId xmlns:a16="http://schemas.microsoft.com/office/drawing/2014/main" val="247282260"/>
                    </a:ext>
                  </a:extLst>
                </a:gridCol>
              </a:tblGrid>
              <a:tr h="417830">
                <a:tc>
                  <a:txBody>
                    <a:bodyPr/>
                    <a:lstStyle/>
                    <a:p>
                      <a:r>
                        <a:rPr lang="en-AU" dirty="0"/>
                        <a:t>Action</a:t>
                      </a:r>
                    </a:p>
                  </a:txBody>
                  <a:tcPr/>
                </a:tc>
                <a:tc>
                  <a:txBody>
                    <a:bodyPr/>
                    <a:lstStyle/>
                    <a:p>
                      <a:r>
                        <a:rPr lang="en-AU" dirty="0"/>
                        <a:t>Responsible</a:t>
                      </a:r>
                    </a:p>
                  </a:txBody>
                  <a:tcPr/>
                </a:tc>
                <a:tc>
                  <a:txBody>
                    <a:bodyPr/>
                    <a:lstStyle/>
                    <a:p>
                      <a:r>
                        <a:rPr lang="en-AU" dirty="0"/>
                        <a:t>Due date</a:t>
                      </a:r>
                    </a:p>
                  </a:txBody>
                  <a:tcPr/>
                </a:tc>
                <a:tc>
                  <a:txBody>
                    <a:bodyPr/>
                    <a:lstStyle/>
                    <a:p>
                      <a:r>
                        <a:rPr lang="en-AU" dirty="0"/>
                        <a:t>Response</a:t>
                      </a:r>
                    </a:p>
                  </a:txBody>
                  <a:tcPr/>
                </a:tc>
                <a:extLst>
                  <a:ext uri="{0D108BD9-81ED-4DB2-BD59-A6C34878D82A}">
                    <a16:rowId xmlns:a16="http://schemas.microsoft.com/office/drawing/2014/main" val="2525717554"/>
                  </a:ext>
                </a:extLst>
              </a:tr>
              <a:tr h="370840">
                <a:tc>
                  <a:txBody>
                    <a:bodyPr/>
                    <a:lstStyle/>
                    <a:p>
                      <a:r>
                        <a:rPr lang="en-AU" dirty="0"/>
                        <a:t>AEMO to investigate and communicate how long it takes to publish data</a:t>
                      </a:r>
                    </a:p>
                  </a:txBody>
                  <a:tcPr/>
                </a:tc>
                <a:tc>
                  <a:txBody>
                    <a:bodyPr/>
                    <a:lstStyle/>
                    <a:p>
                      <a:r>
                        <a:rPr lang="en-AU"/>
                        <a:t>AEMO</a:t>
                      </a:r>
                      <a:endParaRPr lang="en-AU" dirty="0"/>
                    </a:p>
                  </a:txBody>
                  <a:tcPr/>
                </a:tc>
                <a:tc>
                  <a:txBody>
                    <a:bodyPr/>
                    <a:lstStyle/>
                    <a:p>
                      <a:r>
                        <a:rPr lang="en-AU"/>
                        <a:t>14 December 2018</a:t>
                      </a:r>
                      <a:endParaRPr lang="en-AU" dirty="0"/>
                    </a:p>
                  </a:txBody>
                  <a:tcPr/>
                </a:tc>
                <a:tc>
                  <a:txBody>
                    <a:bodyPr/>
                    <a:lstStyle/>
                    <a:p>
                      <a:r>
                        <a:rPr lang="en-AU" dirty="0"/>
                        <a:t>Under investigation</a:t>
                      </a:r>
                    </a:p>
                  </a:txBody>
                  <a:tcPr/>
                </a:tc>
                <a:extLst>
                  <a:ext uri="{0D108BD9-81ED-4DB2-BD59-A6C34878D82A}">
                    <a16:rowId xmlns:a16="http://schemas.microsoft.com/office/drawing/2014/main" val="894039295"/>
                  </a:ext>
                </a:extLst>
              </a:tr>
              <a:tr h="370840">
                <a:tc>
                  <a:txBody>
                    <a:bodyPr/>
                    <a:lstStyle/>
                    <a:p>
                      <a:r>
                        <a:rPr lang="en-AU"/>
                        <a:t>AEMO to consult on software release approach.</a:t>
                      </a:r>
                      <a:endParaRPr lang="en-AU" dirty="0"/>
                    </a:p>
                  </a:txBody>
                  <a:tcPr/>
                </a:tc>
                <a:tc>
                  <a:txBody>
                    <a:bodyPr/>
                    <a:lstStyle/>
                    <a:p>
                      <a:r>
                        <a:rPr lang="en-AU"/>
                        <a:t>AEMO</a:t>
                      </a:r>
                      <a:endParaRPr lang="en-AU" dirty="0"/>
                    </a:p>
                  </a:txBody>
                  <a:tcPr/>
                </a:tc>
                <a:tc>
                  <a:txBody>
                    <a:bodyPr/>
                    <a:lstStyle/>
                    <a:p>
                      <a:r>
                        <a:rPr lang="en-AU" dirty="0"/>
                        <a:t>December 2018</a:t>
                      </a:r>
                    </a:p>
                  </a:txBody>
                  <a:tcPr/>
                </a:tc>
                <a:tc>
                  <a:txBody>
                    <a:bodyPr/>
                    <a:lstStyle/>
                    <a:p>
                      <a:r>
                        <a:rPr lang="en-AU" dirty="0"/>
                        <a:t>This will discussed in a subsequent SWG.</a:t>
                      </a:r>
                    </a:p>
                  </a:txBody>
                  <a:tcPr/>
                </a:tc>
                <a:extLst>
                  <a:ext uri="{0D108BD9-81ED-4DB2-BD59-A6C34878D82A}">
                    <a16:rowId xmlns:a16="http://schemas.microsoft.com/office/drawing/2014/main" val="711076324"/>
                  </a:ext>
                </a:extLst>
              </a:tr>
              <a:tr h="370840">
                <a:tc>
                  <a:txBody>
                    <a:bodyPr/>
                    <a:lstStyle/>
                    <a:p>
                      <a:r>
                        <a:rPr lang="en-AU" dirty="0"/>
                        <a:t>AEMO to provide a sandbox timeline and scope</a:t>
                      </a:r>
                    </a:p>
                  </a:txBody>
                  <a:tcPr/>
                </a:tc>
                <a:tc>
                  <a:txBody>
                    <a:bodyPr/>
                    <a:lstStyle/>
                    <a:p>
                      <a:r>
                        <a:rPr lang="en-AU" dirty="0"/>
                        <a:t>AEMO</a:t>
                      </a:r>
                    </a:p>
                  </a:txBody>
                  <a:tcPr/>
                </a:tc>
                <a:tc>
                  <a:txBody>
                    <a:bodyPr/>
                    <a:lstStyle/>
                    <a:p>
                      <a:r>
                        <a:rPr lang="en-AU" dirty="0"/>
                        <a:t>January 2019</a:t>
                      </a:r>
                    </a:p>
                  </a:txBody>
                  <a:tcPr/>
                </a:tc>
                <a:tc>
                  <a:txBody>
                    <a:bodyPr/>
                    <a:lstStyle/>
                    <a:p>
                      <a:r>
                        <a:rPr lang="en-AU" dirty="0"/>
                        <a:t>To be provided in the January SWG.</a:t>
                      </a:r>
                    </a:p>
                  </a:txBody>
                  <a:tcPr/>
                </a:tc>
                <a:extLst>
                  <a:ext uri="{0D108BD9-81ED-4DB2-BD59-A6C34878D82A}">
                    <a16:rowId xmlns:a16="http://schemas.microsoft.com/office/drawing/2014/main" val="859211917"/>
                  </a:ext>
                </a:extLst>
              </a:tr>
              <a:tr h="370840">
                <a:tc>
                  <a:txBody>
                    <a:bodyPr/>
                    <a:lstStyle/>
                    <a:p>
                      <a:r>
                        <a:rPr lang="en-AU" dirty="0"/>
                        <a:t>Participants to provide cost impacts of dispatch instruction timing under 5MS.</a:t>
                      </a:r>
                    </a:p>
                  </a:txBody>
                  <a:tcPr/>
                </a:tc>
                <a:tc>
                  <a:txBody>
                    <a:bodyPr/>
                    <a:lstStyle/>
                    <a:p>
                      <a:r>
                        <a:rPr lang="en-AU" dirty="0"/>
                        <a:t>Participants </a:t>
                      </a:r>
                    </a:p>
                  </a:txBody>
                  <a:tcPr/>
                </a:tc>
                <a:tc>
                  <a:txBody>
                    <a:bodyPr/>
                    <a:lstStyle/>
                    <a:p>
                      <a:r>
                        <a:rPr lang="en-AU" dirty="0"/>
                        <a:t>31 December 2018</a:t>
                      </a:r>
                    </a:p>
                  </a:txBody>
                  <a:tcPr/>
                </a:tc>
                <a:tc>
                  <a:txBody>
                    <a:bodyPr/>
                    <a:lstStyle/>
                    <a:p>
                      <a:r>
                        <a:rPr lang="en-AU" dirty="0"/>
                        <a:t>Ongoing</a:t>
                      </a:r>
                    </a:p>
                  </a:txBody>
                  <a:tcPr/>
                </a:tc>
                <a:extLst>
                  <a:ext uri="{0D108BD9-81ED-4DB2-BD59-A6C34878D82A}">
                    <a16:rowId xmlns:a16="http://schemas.microsoft.com/office/drawing/2014/main" val="4159164468"/>
                  </a:ext>
                </a:extLst>
              </a:tr>
              <a:tr h="370840">
                <a:tc>
                  <a:txBody>
                    <a:bodyPr/>
                    <a:lstStyle/>
                    <a:p>
                      <a:r>
                        <a:rPr lang="en-AU" dirty="0">
                          <a:solidFill>
                            <a:srgbClr val="0000FF"/>
                          </a:solidFill>
                        </a:rPr>
                        <a:t>Review and update web user interface design for next round of consultation</a:t>
                      </a:r>
                    </a:p>
                  </a:txBody>
                  <a:tcPr/>
                </a:tc>
                <a:tc>
                  <a:txBody>
                    <a:bodyPr/>
                    <a:lstStyle/>
                    <a:p>
                      <a:r>
                        <a:rPr lang="en-AU" dirty="0">
                          <a:solidFill>
                            <a:srgbClr val="0000FF"/>
                          </a:solidFill>
                        </a:rPr>
                        <a:t>AEMO</a:t>
                      </a:r>
                    </a:p>
                  </a:txBody>
                  <a:tcPr/>
                </a:tc>
                <a:tc>
                  <a:txBody>
                    <a:bodyPr/>
                    <a:lstStyle/>
                    <a:p>
                      <a:r>
                        <a:rPr lang="en-AU" dirty="0">
                          <a:solidFill>
                            <a:srgbClr val="0000FF"/>
                          </a:solidFill>
                        </a:rPr>
                        <a:t>February 2019</a:t>
                      </a:r>
                    </a:p>
                  </a:txBody>
                  <a:tcPr/>
                </a:tc>
                <a:tc>
                  <a:txBody>
                    <a:bodyPr/>
                    <a:lstStyle/>
                    <a:p>
                      <a:endParaRPr lang="en-AU" dirty="0">
                        <a:solidFill>
                          <a:srgbClr val="0000FF"/>
                        </a:solidFill>
                      </a:endParaRPr>
                    </a:p>
                  </a:txBody>
                  <a:tcPr/>
                </a:tc>
                <a:extLst>
                  <a:ext uri="{0D108BD9-81ED-4DB2-BD59-A6C34878D82A}">
                    <a16:rowId xmlns:a16="http://schemas.microsoft.com/office/drawing/2014/main" val="2097836143"/>
                  </a:ext>
                </a:extLst>
              </a:tr>
            </a:tbl>
          </a:graphicData>
        </a:graphic>
      </p:graphicFrame>
    </p:spTree>
    <p:extLst>
      <p:ext uri="{BB962C8B-B14F-4D97-AF65-F5344CB8AC3E}">
        <p14:creationId xmlns:p14="http://schemas.microsoft.com/office/powerpoint/2010/main" val="1996711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3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DDF93-C68C-43C7-8A37-546EA6193FCA}"/>
              </a:ext>
            </a:extLst>
          </p:cNvPr>
          <p:cNvSpPr>
            <a:spLocks noGrp="1"/>
          </p:cNvSpPr>
          <p:nvPr>
            <p:ph type="title"/>
          </p:nvPr>
        </p:nvSpPr>
        <p:spPr/>
        <p:txBody>
          <a:bodyPr/>
          <a:lstStyle/>
          <a:p>
            <a:r>
              <a:rPr lang="en-AU" dirty="0"/>
              <a:t>Actions from previous meeting (3) - Notes</a:t>
            </a:r>
          </a:p>
        </p:txBody>
      </p:sp>
      <p:sp>
        <p:nvSpPr>
          <p:cNvPr id="3" name="Content Placeholder 2">
            <a:extLst>
              <a:ext uri="{FF2B5EF4-FFF2-40B4-BE49-F238E27FC236}">
                <a16:creationId xmlns:a16="http://schemas.microsoft.com/office/drawing/2014/main" id="{8383A68B-EEDC-4A7D-AA24-7379CD6481A7}"/>
              </a:ext>
            </a:extLst>
          </p:cNvPr>
          <p:cNvSpPr>
            <a:spLocks noGrp="1"/>
          </p:cNvSpPr>
          <p:nvPr>
            <p:ph idx="1"/>
          </p:nvPr>
        </p:nvSpPr>
        <p:spPr/>
        <p:txBody>
          <a:bodyPr/>
          <a:lstStyle/>
          <a:p>
            <a:r>
              <a:rPr lang="en-AU" dirty="0"/>
              <a:t>CS Energy queried whether fast start inflexibility profiles will still be fit for purpose under 5 minute settlement. AEMO is considering this issue outside of the 5MS dispatch focus group. </a:t>
            </a:r>
          </a:p>
        </p:txBody>
      </p:sp>
    </p:spTree>
    <p:extLst>
      <p:ext uri="{BB962C8B-B14F-4D97-AF65-F5344CB8AC3E}">
        <p14:creationId xmlns:p14="http://schemas.microsoft.com/office/powerpoint/2010/main" val="39513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5F25-60F4-4531-A9C7-D7E94C65A678}"/>
              </a:ext>
            </a:extLst>
          </p:cNvPr>
          <p:cNvSpPr>
            <a:spLocks noGrp="1"/>
          </p:cNvSpPr>
          <p:nvPr>
            <p:ph type="title"/>
          </p:nvPr>
        </p:nvSpPr>
        <p:spPr/>
        <p:txBody>
          <a:bodyPr/>
          <a:lstStyle/>
          <a:p>
            <a:r>
              <a:rPr lang="en-AU" cap="all" dirty="0" err="1"/>
              <a:t>Rebidexplanation</a:t>
            </a:r>
            <a:r>
              <a:rPr lang="en-AU" cap="all" dirty="0"/>
              <a:t> </a:t>
            </a:r>
            <a:r>
              <a:rPr lang="en-AU" dirty="0"/>
              <a:t>field</a:t>
            </a:r>
          </a:p>
        </p:txBody>
      </p:sp>
      <p:sp>
        <p:nvSpPr>
          <p:cNvPr id="3" name="Text Placeholder 2">
            <a:extLst>
              <a:ext uri="{FF2B5EF4-FFF2-40B4-BE49-F238E27FC236}">
                <a16:creationId xmlns:a16="http://schemas.microsoft.com/office/drawing/2014/main" id="{8BC70372-92D4-4C93-B0A9-D27AFD9533D9}"/>
              </a:ext>
            </a:extLst>
          </p:cNvPr>
          <p:cNvSpPr>
            <a:spLocks noGrp="1"/>
          </p:cNvSpPr>
          <p:nvPr>
            <p:ph type="body" idx="1"/>
          </p:nvPr>
        </p:nvSpPr>
        <p:spPr/>
        <p:txBody>
          <a:bodyPr/>
          <a:lstStyle/>
          <a:p>
            <a:r>
              <a:rPr lang="en-AU" dirty="0"/>
              <a:t>Michael Sanders</a:t>
            </a:r>
          </a:p>
        </p:txBody>
      </p:sp>
    </p:spTree>
    <p:extLst>
      <p:ext uri="{BB962C8B-B14F-4D97-AF65-F5344CB8AC3E}">
        <p14:creationId xmlns:p14="http://schemas.microsoft.com/office/powerpoint/2010/main" val="319368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4BF0-B044-4000-A496-C2483B52848E}"/>
              </a:ext>
            </a:extLst>
          </p:cNvPr>
          <p:cNvSpPr>
            <a:spLocks noGrp="1"/>
          </p:cNvSpPr>
          <p:nvPr>
            <p:ph type="title"/>
          </p:nvPr>
        </p:nvSpPr>
        <p:spPr>
          <a:xfrm>
            <a:off x="206546" y="150494"/>
            <a:ext cx="9262573" cy="1310695"/>
          </a:xfrm>
        </p:spPr>
        <p:txBody>
          <a:bodyPr/>
          <a:lstStyle/>
          <a:p>
            <a:r>
              <a:rPr lang="en-AU" dirty="0"/>
              <a:t>Recap on REBIDEXPLANATION field</a:t>
            </a:r>
          </a:p>
        </p:txBody>
      </p:sp>
      <p:sp>
        <p:nvSpPr>
          <p:cNvPr id="3" name="Content Placeholder 2">
            <a:extLst>
              <a:ext uri="{FF2B5EF4-FFF2-40B4-BE49-F238E27FC236}">
                <a16:creationId xmlns:a16="http://schemas.microsoft.com/office/drawing/2014/main" id="{C8E98434-6B76-416B-8EE7-93F0087348DC}"/>
              </a:ext>
            </a:extLst>
          </p:cNvPr>
          <p:cNvSpPr>
            <a:spLocks noGrp="1"/>
          </p:cNvSpPr>
          <p:nvPr>
            <p:ph idx="1"/>
          </p:nvPr>
        </p:nvSpPr>
        <p:spPr>
          <a:xfrm>
            <a:off x="206546" y="1673351"/>
            <a:ext cx="10255425" cy="5735829"/>
          </a:xfrm>
        </p:spPr>
        <p:txBody>
          <a:bodyPr>
            <a:normAutofit fontScale="85000" lnSpcReduction="20000"/>
          </a:bodyPr>
          <a:lstStyle/>
          <a:p>
            <a:r>
              <a:rPr lang="en-AU" dirty="0"/>
              <a:t>Discussed options for the REBIDEXPLANATION field at the Dispatch Focus Group meeting on 14 August 2018</a:t>
            </a:r>
          </a:p>
          <a:p>
            <a:endParaRPr lang="en-AU" dirty="0"/>
          </a:p>
          <a:p>
            <a:pPr marL="0" indent="0">
              <a:buNone/>
            </a:pPr>
            <a:r>
              <a:rPr lang="en-AU" b="1" dirty="0"/>
              <a:t>Recap:</a:t>
            </a:r>
          </a:p>
          <a:p>
            <a:r>
              <a:rPr lang="en-AU" dirty="0"/>
              <a:t>NER 3.8.22(c)(2) requires that all rebids are accompanied by:</a:t>
            </a:r>
          </a:p>
          <a:p>
            <a:pPr lvl="1"/>
            <a:r>
              <a:rPr lang="en-AU" dirty="0"/>
              <a:t>A brief, verifiable and specific reason for the rebid</a:t>
            </a:r>
          </a:p>
          <a:p>
            <a:pPr lvl="1"/>
            <a:r>
              <a:rPr lang="en-AU" dirty="0"/>
              <a:t>The time of the event used to justify the rebid</a:t>
            </a:r>
          </a:p>
          <a:p>
            <a:pPr lvl="1"/>
            <a:endParaRPr lang="en-AU" dirty="0"/>
          </a:p>
          <a:p>
            <a:r>
              <a:rPr lang="en-AU" dirty="0"/>
              <a:t>The AER’s </a:t>
            </a:r>
            <a:r>
              <a:rPr lang="en-AU" i="1" dirty="0"/>
              <a:t>Rebidding &amp; Technical Parameters Guideline </a:t>
            </a:r>
            <a:r>
              <a:rPr lang="en-AU" dirty="0"/>
              <a:t>recommends that all rebids are accompanied by:</a:t>
            </a:r>
          </a:p>
          <a:p>
            <a:pPr lvl="1"/>
            <a:r>
              <a:rPr lang="en-AU" dirty="0"/>
              <a:t>The time of the event used to justify the rebid (in HHMM format)</a:t>
            </a:r>
          </a:p>
          <a:p>
            <a:pPr lvl="1"/>
            <a:r>
              <a:rPr lang="en-AU" dirty="0"/>
              <a:t>The time the participant became aware of this event</a:t>
            </a:r>
          </a:p>
          <a:p>
            <a:pPr lvl="1"/>
            <a:r>
              <a:rPr lang="en-AU" dirty="0"/>
              <a:t>The category of rebid (P, A, F or E)</a:t>
            </a:r>
          </a:p>
          <a:p>
            <a:pPr lvl="1"/>
            <a:r>
              <a:rPr lang="en-AU" dirty="0"/>
              <a:t>A brief, verifiable and specific reason for the rebid</a:t>
            </a:r>
          </a:p>
          <a:p>
            <a:pPr lvl="1"/>
            <a:endParaRPr lang="en-AU" dirty="0"/>
          </a:p>
          <a:p>
            <a:r>
              <a:rPr lang="en-AU" dirty="0"/>
              <a:t>AEMO checks only that the REBIDEXPLANATION field is non-null before accepting a rebid</a:t>
            </a:r>
          </a:p>
          <a:p>
            <a:endParaRPr lang="en-AU" dirty="0"/>
          </a:p>
          <a:p>
            <a:r>
              <a:rPr lang="en-AU" dirty="0"/>
              <a:t>The REBIDEXPLANATION field is also used for fixed load [NER 3.8.19(b)(1)] and low ramp rates [NER 3.8.3A(e)]</a:t>
            </a:r>
          </a:p>
        </p:txBody>
      </p:sp>
    </p:spTree>
    <p:extLst>
      <p:ext uri="{BB962C8B-B14F-4D97-AF65-F5344CB8AC3E}">
        <p14:creationId xmlns:p14="http://schemas.microsoft.com/office/powerpoint/2010/main" val="3402316152"/>
      </p:ext>
    </p:extLst>
  </p:cSld>
  <p:clrMapOvr>
    <a:masterClrMapping/>
  </p:clrMapOvr>
</p:sld>
</file>

<file path=ppt/theme/theme1.xml><?xml version="1.0" encoding="utf-8"?>
<a:theme xmlns:a="http://schemas.openxmlformats.org/drawingml/2006/main" name="AEMO 2018 A4 landscape">
  <a:themeElements>
    <a:clrScheme name="AEMO PPT 2018">
      <a:dk1>
        <a:srgbClr val="222324"/>
      </a:dk1>
      <a:lt1>
        <a:srgbClr val="FFFFFF"/>
      </a:lt1>
      <a:dk2>
        <a:srgbClr val="000000"/>
      </a:dk2>
      <a:lt2>
        <a:srgbClr val="E0E8EA"/>
      </a:lt2>
      <a:accent1>
        <a:srgbClr val="C41230"/>
      </a:accent1>
      <a:accent2>
        <a:srgbClr val="360F3C"/>
      </a:accent2>
      <a:accent3>
        <a:srgbClr val="F37421"/>
      </a:accent3>
      <a:accent4>
        <a:srgbClr val="FFC222"/>
      </a:accent4>
      <a:accent5>
        <a:srgbClr val="82859C"/>
      </a:accent5>
      <a:accent6>
        <a:srgbClr val="B3E0EE"/>
      </a:accent6>
      <a:hlink>
        <a:srgbClr val="C41230"/>
      </a:hlink>
      <a:folHlink>
        <a:srgbClr val="C41230"/>
      </a:folHlink>
    </a:clrScheme>
    <a:fontScheme name="AEMO TW Segoe">
      <a:majorFont>
        <a:latin typeface="Century Gothic"/>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MO 2018 A4 landscape" id="{22A54129-71AA-4D41-B9F4-2AC7F2F42010}" vid="{06A90869-5A30-4725-8A1A-F8FF7B8EB7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EMOCustodian xmlns="a14523ce-dede-483e-883a-2d83261080bd">
      <UserInfo>
        <DisplayName/>
        <AccountId xsi:nil="true"/>
        <AccountType/>
      </UserInfo>
    </AEMOCustodian>
    <ArchiveDocument xmlns="a14523ce-dede-483e-883a-2d83261080bd">false</ArchiveDocument>
    <AEMODocumentTypeTaxHTField0 xmlns="a14523ce-dede-483e-883a-2d83261080bd">
      <Terms xmlns="http://schemas.microsoft.com/office/infopath/2007/PartnerControls">
        <TermInfo xmlns="http://schemas.microsoft.com/office/infopath/2007/PartnerControls">
          <TermName xmlns="http://schemas.microsoft.com/office/infopath/2007/PartnerControls">Operational Record</TermName>
          <TermId xmlns="http://schemas.microsoft.com/office/infopath/2007/PartnerControls">859762f2-4462-42eb-9744-c955c7e2c540</TermId>
        </TermInfo>
      </Terms>
    </AEMODocumentTypeTaxHTField0>
    <AEMOKeywordsTaxHTField0 xmlns="a14523ce-dede-483e-883a-2d83261080bd">
      <Terms xmlns="http://schemas.microsoft.com/office/infopath/2007/PartnerControls"/>
    </AEMOKeywordsTaxHTField0>
    <TaxCatchAll xmlns="a14523ce-dede-483e-883a-2d83261080bd">
      <Value>1</Value>
    </TaxCatchAll>
    <AEMODescription xmlns="a14523ce-dede-483e-883a-2d83261080bd" xsi:nil="true"/>
    <_dlc_DocId xmlns="a14523ce-dede-483e-883a-2d83261080bd">PROJECT-107690352-1492</_dlc_DocId>
    <_dlc_DocIdUrl xmlns="a14523ce-dede-483e-883a-2d83261080bd">
      <Url>http://sharedocs/projects/5ms/_layouts/15/DocIdRedir.aspx?ID=PROJECT-107690352-1492</Url>
      <Description>PROJECT-107690352-1492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AEMODocument" ma:contentTypeID="0x0101009BE89D58CAF0934CA32A20BCFFD353DC00D090D6681D809D4D8FC2F677DB1CD59F" ma:contentTypeVersion="0" ma:contentTypeDescription="" ma:contentTypeScope="" ma:versionID="5f210c46fef8c3b1101fe9149cdec39d">
  <xsd:schema xmlns:xsd="http://www.w3.org/2001/XMLSchema" xmlns:xs="http://www.w3.org/2001/XMLSchema" xmlns:p="http://schemas.microsoft.com/office/2006/metadata/properties" xmlns:ns2="a14523ce-dede-483e-883a-2d83261080bd" targetNamespace="http://schemas.microsoft.com/office/2006/metadata/properties" ma:root="true" ma:fieldsID="7d74405751bc119387ad193d718cb389" ns2:_="">
    <xsd:import namespace="a14523ce-dede-483e-883a-2d83261080bd"/>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AEMOCustodian" minOccurs="0"/>
                <xsd:element ref="ns2:AEMODescription" minOccurs="0"/>
                <xsd:element ref="ns2:AEMODocumentTypeTaxHTField0" minOccurs="0"/>
                <xsd:element ref="ns2:AEMOKeywordsTaxHTField0" minOccurs="0"/>
                <xsd:element ref="ns2:Archiv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523ce-dede-483e-883a-2d8326108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93fb317b-587c-4d3f-8b3e-5de22a86522e}" ma:internalName="TaxCatchAll" ma:showField="CatchAllData" ma:web="dba14153-4303-4379-8f24-de02eb1e2c4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93fb317b-587c-4d3f-8b3e-5de22a86522e}" ma:internalName="TaxCatchAllLabel" ma:readOnly="true" ma:showField="CatchAllDataLabel" ma:web="dba14153-4303-4379-8f24-de02eb1e2c4a">
      <xsd:complexType>
        <xsd:complexContent>
          <xsd:extension base="dms:MultiChoiceLookup">
            <xsd:sequence>
              <xsd:element name="Value" type="dms:Lookup" maxOccurs="unbounded" minOccurs="0" nillable="true"/>
            </xsd:sequence>
          </xsd:extension>
        </xsd:complexContent>
      </xsd:complexType>
    </xsd:element>
    <xsd:element name="AEMOCustodian" ma:index="13" nillable="true" ma:displayName="AEMOCustodian" ma:list="UserInfo" ma:SharePointGroup="0" ma:internalName="AEMOCustodia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EMODescription" ma:index="14" nillable="true" ma:displayName="AEMODescription" ma:internalName="AEMODescription">
      <xsd:simpleType>
        <xsd:restriction base="dms:Note"/>
      </xsd:simpleType>
    </xsd:element>
    <xsd:element name="AEMODocumentTypeTaxHTField0" ma:index="15" nillable="true" ma:taxonomy="true" ma:internalName="AEMODocumentTypeTaxHTField0" ma:taxonomyFieldName="AEMODocumentType" ma:displayName="AEMODocumentType" ma:default="1;#Operational Record|859762f2-4462-42eb-9744-c955c7e2c540" ma:fieldId="{da861434-c661-4929-8c0f-a462c80621ee}" ma:sspId="409ac0fb-07cb-4169-8a26-def2760b5502" ma:termSetId="7d85e329-3a18-4351-8865-4c9585fd1cc0" ma:anchorId="00000000-0000-0000-0000-000000000000" ma:open="false" ma:isKeyword="false">
      <xsd:complexType>
        <xsd:sequence>
          <xsd:element ref="pc:Terms" minOccurs="0" maxOccurs="1"/>
        </xsd:sequence>
      </xsd:complexType>
    </xsd:element>
    <xsd:element name="AEMOKeywordsTaxHTField0" ma:index="17" nillable="true" ma:taxonomy="true" ma:internalName="AEMOKeywordsTaxHTField0" ma:taxonomyFieldName="AEMOKeywords" ma:displayName="AEMOKeywords" ma:default="" ma:fieldId="{443585ba-fce9-427e-bd78-308c17c973aa}" ma:taxonomyMulti="true" ma:sspId="409ac0fb-07cb-4169-8a26-def2760b5502" ma:termSetId="70885f33-8be5-4917-bc67-8833a068ef45" ma:anchorId="00000000-0000-0000-0000-000000000000" ma:open="true" ma:isKeyword="false">
      <xsd:complexType>
        <xsd:sequence>
          <xsd:element ref="pc:Terms" minOccurs="0" maxOccurs="1"/>
        </xsd:sequence>
      </xsd:complexType>
    </xsd:element>
    <xsd:element name="ArchiveDocument" ma:index="19" nillable="true" ma:displayName="ArchiveDocument" ma:default="0" ma:description="Checking this box will send the document to the AEMO Archive and leave a link in its place." ma:internalName="ArchiveDocumen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041CBA-5E12-4A02-B074-5A4E807F2BA8}">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a14523ce-dede-483e-883a-2d83261080bd"/>
    <ds:schemaRef ds:uri="http://www.w3.org/XML/1998/namespace"/>
  </ds:schemaRefs>
</ds:datastoreItem>
</file>

<file path=customXml/itemProps2.xml><?xml version="1.0" encoding="utf-8"?>
<ds:datastoreItem xmlns:ds="http://schemas.openxmlformats.org/officeDocument/2006/customXml" ds:itemID="{1615DB8B-603D-4D95-9864-4481BA5F6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523ce-dede-483e-883a-2d8326108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80C2B8-3677-4E5B-A03F-BBCC42086BA4}">
  <ds:schemaRefs>
    <ds:schemaRef ds:uri="http://schemas.microsoft.com/sharepoint/events"/>
  </ds:schemaRefs>
</ds:datastoreItem>
</file>

<file path=customXml/itemProps4.xml><?xml version="1.0" encoding="utf-8"?>
<ds:datastoreItem xmlns:ds="http://schemas.openxmlformats.org/officeDocument/2006/customXml" ds:itemID="{CED8487D-E9E1-4AAA-AA33-7A83BD6B70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AEMO 2018 A4 landscape</Template>
  <TotalTime>984</TotalTime>
  <Words>4164</Words>
  <Application>Microsoft Office PowerPoint</Application>
  <PresentationFormat>Custom</PresentationFormat>
  <Paragraphs>770</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Century Gothic</vt:lpstr>
      <vt:lpstr>Futura Std Light</vt:lpstr>
      <vt:lpstr>Segoe UI Semilight</vt:lpstr>
      <vt:lpstr>Times New Roman</vt:lpstr>
      <vt:lpstr>AEMO 2018 A4 landscape</vt:lpstr>
      <vt:lpstr>5MS Dispatch Focus Group</vt:lpstr>
      <vt:lpstr>Agenda</vt:lpstr>
      <vt:lpstr>Attendees</vt:lpstr>
      <vt:lpstr>Notes and actions from previous meeting</vt:lpstr>
      <vt:lpstr>Actions from previous meeting (1)  22 October 2018, Brisbane</vt:lpstr>
      <vt:lpstr>Actions from previous meeting (2)  22 October 2018, Brisbane</vt:lpstr>
      <vt:lpstr>Actions from previous meeting (3) - Notes</vt:lpstr>
      <vt:lpstr>Rebidexplanation field</vt:lpstr>
      <vt:lpstr>Recap on REBIDEXPLANATION field</vt:lpstr>
      <vt:lpstr>REBIDEXPLANTION field - options</vt:lpstr>
      <vt:lpstr>REBIDEXPLANATION field </vt:lpstr>
      <vt:lpstr>Bidding web user interface</vt:lpstr>
      <vt:lpstr>Topic Objectives</vt:lpstr>
      <vt:lpstr>Bidding Interfaces</vt:lpstr>
      <vt:lpstr>Bidding Interfaces – Meeting notes</vt:lpstr>
      <vt:lpstr>Existing Offer page</vt:lpstr>
      <vt:lpstr>Existing list of offer history</vt:lpstr>
      <vt:lpstr>Proposed site map</vt:lpstr>
      <vt:lpstr>Proposed Search Criteria</vt:lpstr>
      <vt:lpstr>Proposed Search Criteria</vt:lpstr>
      <vt:lpstr>Proposed list of submissions</vt:lpstr>
      <vt:lpstr>Proposed list of offers</vt:lpstr>
      <vt:lpstr>Common functionality</vt:lpstr>
      <vt:lpstr>List controls</vt:lpstr>
      <vt:lpstr>List controls (2)</vt:lpstr>
      <vt:lpstr>Offer Functionality</vt:lpstr>
      <vt:lpstr>Existing Offer page</vt:lpstr>
      <vt:lpstr>Edit Offer - Trade intervals</vt:lpstr>
      <vt:lpstr>Edit Offer –  Period range and specific value</vt:lpstr>
      <vt:lpstr>Compressed Offer View - 1</vt:lpstr>
      <vt:lpstr>Compressed Offer View – 1a</vt:lpstr>
      <vt:lpstr>Compressed Offer View – 2</vt:lpstr>
      <vt:lpstr>Save offer</vt:lpstr>
      <vt:lpstr>Complex submission</vt:lpstr>
      <vt:lpstr>Data shaping</vt:lpstr>
      <vt:lpstr>Import / export offer</vt:lpstr>
      <vt:lpstr>Upload offer</vt:lpstr>
      <vt:lpstr>NFRs</vt:lpstr>
      <vt:lpstr>View offer - Extensions</vt:lpstr>
      <vt:lpstr>View offer – Compare two offers</vt:lpstr>
      <vt:lpstr>Other Enhancements</vt:lpstr>
      <vt:lpstr>Topic Objectives - Recap</vt:lpstr>
      <vt:lpstr>Bidding APIs</vt:lpstr>
      <vt:lpstr>Topic Objectives</vt:lpstr>
      <vt:lpstr>API Framework</vt:lpstr>
      <vt:lpstr>Approach</vt:lpstr>
      <vt:lpstr>Access, Authentication and Authorisation</vt:lpstr>
      <vt:lpstr>Architecture</vt:lpstr>
      <vt:lpstr>Response Codes</vt:lpstr>
      <vt:lpstr>Request and Response</vt:lpstr>
      <vt:lpstr>Response Payload</vt:lpstr>
      <vt:lpstr>Bidding APIs</vt:lpstr>
      <vt:lpstr>Bidding Functions – Submit Bids</vt:lpstr>
      <vt:lpstr>Bidding Functions</vt:lpstr>
      <vt:lpstr>Bidding Functions</vt:lpstr>
      <vt:lpstr>Topic Objectives - Recap</vt:lpstr>
      <vt:lpstr>API – Meeting notes</vt:lpstr>
      <vt:lpstr>General questions and next steps</vt:lpstr>
      <vt:lpstr>Next Steps</vt:lpstr>
      <vt:lpstr>Consolidated 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5MS Settlements Focus Group</dc:title>
  <dc:creator>Emily Brodie</dc:creator>
  <cp:lastModifiedBy>Emily Brodie</cp:lastModifiedBy>
  <cp:revision>50</cp:revision>
  <dcterms:created xsi:type="dcterms:W3CDTF">2018-11-05T03:22:50Z</dcterms:created>
  <dcterms:modified xsi:type="dcterms:W3CDTF">2018-12-05T06:08:29Z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0x0101009BE89D58CAF0934CA32A20BCFFD353DC00D090D6681D809D4D8FC2F677DB1CD59F</vt:lpwstr>
  </property>
  <property fmtid="{D5CDD505-2E9C-101B-9397-08002B2CF9AE}" pid="3" name="_dlc_DocIdItemGuid">
    <vt:lpwstr>b807b935-50c9-4e7d-aef5-afa898587545</vt:lpwstr>
  </property>
  <property fmtid="{D5CDD505-2E9C-101B-9397-08002B2CF9AE}" pid="4" name="AEMODocumentType">
    <vt:lpwstr>1;#Operational Record|859762f2-4462-42eb-9744-c955c7e2c540</vt:lpwstr>
  </property>
  <property fmtid="{D5CDD505-2E9C-101B-9397-08002B2CF9AE}" pid="5" name="AEMOKeywords">
    <vt:lpwstr/>
  </property>
</Properties>
</file>