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7" r:id="rId5"/>
    <p:sldId id="344" r:id="rId6"/>
    <p:sldId id="290" r:id="rId7"/>
    <p:sldId id="270" r:id="rId8"/>
    <p:sldId id="292" r:id="rId9"/>
    <p:sldId id="348" r:id="rId10"/>
    <p:sldId id="349" r:id="rId11"/>
    <p:sldId id="293" r:id="rId12"/>
    <p:sldId id="294" r:id="rId13"/>
    <p:sldId id="336" r:id="rId14"/>
    <p:sldId id="340" r:id="rId15"/>
    <p:sldId id="347" r:id="rId16"/>
    <p:sldId id="267" r:id="rId17"/>
  </p:sldIdLst>
  <p:sldSz cx="10691813" cy="75596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lerie Lim" initials="VL" lastIdx="1" clrIdx="0">
    <p:extLst>
      <p:ext uri="{19B8F6BF-5375-455C-9EA6-DF929625EA0E}">
        <p15:presenceInfo xmlns:p15="http://schemas.microsoft.com/office/powerpoint/2012/main" userId="S::Valerie.Lim@aemo.com.au::194fdf44-34da-4458-baf9-ca7424d2c7d0" providerId="AD"/>
      </p:ext>
    </p:extLst>
  </p:cmAuthor>
  <p:cmAuthor id="2" name="Chris Muffett" initials="CM" lastIdx="2" clrIdx="1">
    <p:extLst>
      <p:ext uri="{19B8F6BF-5375-455C-9EA6-DF929625EA0E}">
        <p15:presenceInfo xmlns:p15="http://schemas.microsoft.com/office/powerpoint/2012/main" userId="S::Chris.Muffett@aemo.com.au::ee3debb2-425e-4cba-8595-ba53b1d57740" providerId="AD"/>
      </p:ext>
    </p:extLst>
  </p:cmAuthor>
  <p:cmAuthor id="3" name="Daniel Flynn" initials="DF" lastIdx="16" clrIdx="2">
    <p:extLst>
      <p:ext uri="{19B8F6BF-5375-455C-9EA6-DF929625EA0E}">
        <p15:presenceInfo xmlns:p15="http://schemas.microsoft.com/office/powerpoint/2012/main" userId="S::Daniel.Flynn@aemo.com.au::3ac2f6c6-1c2e-4a3c-aad3-447156501fc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3BAC75-C7ED-4644-A8D7-E5C5C47754CE}" v="526" dt="2020-11-16T00:45:53.396"/>
    <p1510:client id="{E5E3BD21-E2EE-4C41-A623-2DDD77723201}" v="1" dt="2020-11-16T23:51:32.6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7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86C327-4750-4A34-9A19-8DCC8EE19B56}" type="datetimeFigureOut">
              <a:rPr lang="en-AU" smtClean="0"/>
              <a:t>3/12/2020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DBC78-920B-45D8-963C-B54687F004C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4339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FDBC78-920B-45D8-963C-B54687F004CD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1056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6E1BF2-5E97-4541-92E0-4C3DB96598D1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3226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6E1BF2-5E97-4541-92E0-4C3DB96598D1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4296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6E1BF2-5E97-4541-92E0-4C3DB96598D1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7217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05A90067-2361-4840-83F8-CBD421F060F8}"/>
              </a:ext>
            </a:extLst>
          </p:cNvPr>
          <p:cNvGrpSpPr/>
          <p:nvPr userDrawn="1"/>
        </p:nvGrpSpPr>
        <p:grpSpPr>
          <a:xfrm>
            <a:off x="-2522553" y="5191458"/>
            <a:ext cx="13381761" cy="3156233"/>
            <a:chOff x="-2935513" y="4064389"/>
            <a:chExt cx="15659100" cy="3693368"/>
          </a:xfrm>
        </p:grpSpPr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DEBCA1C5-5795-4F26-B880-05CD7CA9A5B0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-2935513" y="4166205"/>
              <a:ext cx="11139999" cy="3591552"/>
            </a:xfrm>
            <a:custGeom>
              <a:avLst/>
              <a:gdLst>
                <a:gd name="T0" fmla="*/ 6807 w 8055"/>
                <a:gd name="T1" fmla="*/ 1082 h 2594"/>
                <a:gd name="T2" fmla="*/ 3279 w 8055"/>
                <a:gd name="T3" fmla="*/ 786 h 2594"/>
                <a:gd name="T4" fmla="*/ 1046 w 8055"/>
                <a:gd name="T5" fmla="*/ 5 h 2594"/>
                <a:gd name="T6" fmla="*/ 1063 w 8055"/>
                <a:gd name="T7" fmla="*/ 6 h 2594"/>
                <a:gd name="T8" fmla="*/ 0 w 8055"/>
                <a:gd name="T9" fmla="*/ 292 h 2594"/>
                <a:gd name="T10" fmla="*/ 1311 w 8055"/>
                <a:gd name="T11" fmla="*/ 482 h 2594"/>
                <a:gd name="T12" fmla="*/ 3231 w 8055"/>
                <a:gd name="T13" fmla="*/ 1898 h 2594"/>
                <a:gd name="T14" fmla="*/ 5831 w 8055"/>
                <a:gd name="T15" fmla="*/ 1722 h 2594"/>
                <a:gd name="T16" fmla="*/ 8055 w 8055"/>
                <a:gd name="T17" fmla="*/ 1346 h 2594"/>
                <a:gd name="T18" fmla="*/ 8055 w 8055"/>
                <a:gd name="T19" fmla="*/ 1098 h 2594"/>
                <a:gd name="T20" fmla="*/ 6807 w 8055"/>
                <a:gd name="T21" fmla="*/ 1082 h 2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55" h="2594">
                  <a:moveTo>
                    <a:pt x="6807" y="1082"/>
                  </a:moveTo>
                  <a:cubicBezTo>
                    <a:pt x="5911" y="1330"/>
                    <a:pt x="4872" y="1860"/>
                    <a:pt x="3279" y="786"/>
                  </a:cubicBezTo>
                  <a:cubicBezTo>
                    <a:pt x="2364" y="169"/>
                    <a:pt x="1673" y="0"/>
                    <a:pt x="1046" y="5"/>
                  </a:cubicBezTo>
                  <a:cubicBezTo>
                    <a:pt x="1057" y="6"/>
                    <a:pt x="1063" y="6"/>
                    <a:pt x="1063" y="6"/>
                  </a:cubicBezTo>
                  <a:cubicBezTo>
                    <a:pt x="1063" y="6"/>
                    <a:pt x="530" y="57"/>
                    <a:pt x="0" y="292"/>
                  </a:cubicBezTo>
                  <a:cubicBezTo>
                    <a:pt x="399" y="260"/>
                    <a:pt x="917" y="274"/>
                    <a:pt x="1311" y="482"/>
                  </a:cubicBezTo>
                  <a:cubicBezTo>
                    <a:pt x="2055" y="874"/>
                    <a:pt x="2783" y="1610"/>
                    <a:pt x="3231" y="1898"/>
                  </a:cubicBezTo>
                  <a:cubicBezTo>
                    <a:pt x="3598" y="2134"/>
                    <a:pt x="4463" y="2594"/>
                    <a:pt x="5831" y="1722"/>
                  </a:cubicBezTo>
                  <a:cubicBezTo>
                    <a:pt x="7199" y="850"/>
                    <a:pt x="8055" y="1346"/>
                    <a:pt x="8055" y="1346"/>
                  </a:cubicBezTo>
                  <a:cubicBezTo>
                    <a:pt x="8055" y="1098"/>
                    <a:pt x="8055" y="1098"/>
                    <a:pt x="8055" y="1098"/>
                  </a:cubicBezTo>
                  <a:cubicBezTo>
                    <a:pt x="8055" y="1098"/>
                    <a:pt x="7703" y="834"/>
                    <a:pt x="6807" y="1082"/>
                  </a:cubicBezTo>
                  <a:close/>
                </a:path>
              </a:pathLst>
            </a:custGeom>
            <a:gradFill flip="none" rotWithShape="1">
              <a:gsLst>
                <a:gs pos="17000">
                  <a:srgbClr val="360F3C">
                    <a:alpha val="70000"/>
                  </a:srgbClr>
                </a:gs>
                <a:gs pos="57000">
                  <a:srgbClr val="5C1C8C">
                    <a:alpha val="20000"/>
                  </a:srgbClr>
                </a:gs>
                <a:gs pos="94000">
                  <a:srgbClr val="C72032">
                    <a:alpha val="50000"/>
                  </a:srgbClr>
                </a:gs>
              </a:gsLst>
              <a:lin ang="10800000" scaled="1"/>
              <a:tileRect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F253B752-9D1D-46A8-B0EA-628BFC103A70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6738333" y="4064389"/>
              <a:ext cx="5985254" cy="2631276"/>
            </a:xfrm>
            <a:custGeom>
              <a:avLst/>
              <a:gdLst>
                <a:gd name="T0" fmla="*/ 2196 w 4328"/>
                <a:gd name="T1" fmla="*/ 1896 h 1900"/>
                <a:gd name="T2" fmla="*/ 2448 w 4328"/>
                <a:gd name="T3" fmla="*/ 992 h 1900"/>
                <a:gd name="T4" fmla="*/ 4328 w 4328"/>
                <a:gd name="T5" fmla="*/ 80 h 1900"/>
                <a:gd name="T6" fmla="*/ 1632 w 4328"/>
                <a:gd name="T7" fmla="*/ 420 h 1900"/>
                <a:gd name="T8" fmla="*/ 248 w 4328"/>
                <a:gd name="T9" fmla="*/ 1900 h 1900"/>
                <a:gd name="T10" fmla="*/ 2196 w 4328"/>
                <a:gd name="T11" fmla="*/ 1896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28" h="1900">
                  <a:moveTo>
                    <a:pt x="2196" y="1896"/>
                  </a:moveTo>
                  <a:cubicBezTo>
                    <a:pt x="2196" y="1896"/>
                    <a:pt x="2113" y="1475"/>
                    <a:pt x="2448" y="992"/>
                  </a:cubicBezTo>
                  <a:cubicBezTo>
                    <a:pt x="2992" y="208"/>
                    <a:pt x="4328" y="80"/>
                    <a:pt x="4328" y="80"/>
                  </a:cubicBezTo>
                  <a:cubicBezTo>
                    <a:pt x="4328" y="80"/>
                    <a:pt x="3161" y="0"/>
                    <a:pt x="1632" y="420"/>
                  </a:cubicBezTo>
                  <a:cubicBezTo>
                    <a:pt x="0" y="868"/>
                    <a:pt x="248" y="1900"/>
                    <a:pt x="248" y="1900"/>
                  </a:cubicBezTo>
                  <a:lnTo>
                    <a:pt x="2196" y="1896"/>
                  </a:lnTo>
                  <a:close/>
                </a:path>
              </a:pathLst>
            </a:custGeom>
            <a:gradFill flip="none" rotWithShape="1">
              <a:gsLst>
                <a:gs pos="37000">
                  <a:srgbClr val="D93B50">
                    <a:alpha val="50000"/>
                  </a:srgbClr>
                </a:gs>
                <a:gs pos="0">
                  <a:srgbClr val="C72032">
                    <a:alpha val="80000"/>
                  </a:srgbClr>
                </a:gs>
                <a:gs pos="95575">
                  <a:srgbClr val="5C1C8C">
                    <a:alpha val="35000"/>
                  </a:srgbClr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</p:grp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B9E9ED6-D0E9-4818-A55E-FEFC2F0CD672}"/>
              </a:ext>
            </a:extLst>
          </p:cNvPr>
          <p:cNvSpPr/>
          <p:nvPr userDrawn="1"/>
        </p:nvSpPr>
        <p:spPr>
          <a:xfrm>
            <a:off x="0" y="0"/>
            <a:ext cx="10691813" cy="7559675"/>
          </a:xfrm>
          <a:custGeom>
            <a:avLst/>
            <a:gdLst>
              <a:gd name="connsiteX0" fmla="*/ 263525 w 12192000"/>
              <a:gd name="connsiteY0" fmla="*/ 260350 h 6858000"/>
              <a:gd name="connsiteX1" fmla="*/ 263525 w 12192000"/>
              <a:gd name="connsiteY1" fmla="*/ 6597650 h 6858000"/>
              <a:gd name="connsiteX2" fmla="*/ 11928475 w 12192000"/>
              <a:gd name="connsiteY2" fmla="*/ 6597650 h 6858000"/>
              <a:gd name="connsiteX3" fmla="*/ 11928475 w 12192000"/>
              <a:gd name="connsiteY3" fmla="*/ 260350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263525" y="260350"/>
                </a:moveTo>
                <a:lnTo>
                  <a:pt x="263525" y="6597650"/>
                </a:lnTo>
                <a:lnTo>
                  <a:pt x="11928475" y="6597650"/>
                </a:lnTo>
                <a:lnTo>
                  <a:pt x="11928475" y="26035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92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utura Std Light"/>
              <a:ea typeface="+mn-ea"/>
              <a:cs typeface="+mn-cs"/>
              <a:sym typeface="Futura Std Ligh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559B4D-39E2-4A2E-8A5C-95726E785F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588" y="2591322"/>
            <a:ext cx="8018860" cy="2631887"/>
          </a:xfrm>
        </p:spPr>
        <p:txBody>
          <a:bodyPr anchor="b"/>
          <a:lstStyle>
            <a:lvl1pPr algn="l">
              <a:defRPr sz="5262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9AB51E-A732-4105-AAF9-C4C491281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588" y="5400902"/>
            <a:ext cx="8018860" cy="690490"/>
          </a:xfrm>
        </p:spPr>
        <p:txBody>
          <a:bodyPr>
            <a:normAutofit/>
          </a:bodyPr>
          <a:lstStyle>
            <a:lvl1pPr marL="0" indent="0" algn="l">
              <a:buNone/>
              <a:defRPr sz="2456">
                <a:solidFill>
                  <a:schemeClr val="bg1"/>
                </a:solidFill>
              </a:defRPr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216FF-48D2-43CC-A7A2-6B66955AF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1028" y="6868355"/>
            <a:ext cx="505220" cy="4024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C81F68-4976-451A-B2E9-79BCBD2F70CC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F4901-5DA8-4CDF-9DD6-0DFA0044C2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12197" y="6868355"/>
            <a:ext cx="1522449" cy="4024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B25E40E-9DF4-47B5-BAB8-388FDD99D59B}" type="datetimeFigureOut">
              <a:rPr lang="en-AU" smtClean="0"/>
              <a:pPr/>
              <a:t>3/12/2020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7B57D-1C5A-4936-973A-C09D58DAE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25940" y="6868355"/>
            <a:ext cx="4679868" cy="4024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DF909FA-3722-4F31-ACE2-78B291F153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657" y="834013"/>
            <a:ext cx="3024336" cy="99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04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6B70B14-71BF-4D10-B3DA-12193BF02EE1}"/>
              </a:ext>
            </a:extLst>
          </p:cNvPr>
          <p:cNvSpPr/>
          <p:nvPr userDrawn="1"/>
        </p:nvSpPr>
        <p:spPr>
          <a:xfrm>
            <a:off x="0" y="0"/>
            <a:ext cx="3451173" cy="7559675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579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A023EC-89BA-427F-B659-C9BA6F7C9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20" y="503978"/>
            <a:ext cx="2907626" cy="1460347"/>
          </a:xfrm>
        </p:spPr>
        <p:txBody>
          <a:bodyPr anchor="t" anchorCtr="0">
            <a:noAutofit/>
          </a:bodyPr>
          <a:lstStyle>
            <a:lvl1pPr>
              <a:defRPr sz="3859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789DB-5346-49A4-93BC-CE824ABD6F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684793" y="503978"/>
            <a:ext cx="6774452" cy="6202505"/>
          </a:xfrm>
        </p:spPr>
        <p:txBody>
          <a:bodyPr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7ED3C4-6241-480A-9C80-94FA28B6B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3620" y="3436577"/>
            <a:ext cx="2907626" cy="2035755"/>
          </a:xfrm>
        </p:spPr>
        <p:txBody>
          <a:bodyPr/>
          <a:lstStyle>
            <a:lvl1pPr marL="0" indent="0">
              <a:buNone/>
              <a:defRPr sz="2456">
                <a:solidFill>
                  <a:schemeClr val="bg1"/>
                </a:solidFill>
              </a:defRPr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2BE93A-F35B-437B-B683-A13F8549B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3/12/2020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4D30DB-3BC0-4933-B267-A5A1205AA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7EDBB3-96E6-4EEA-931F-DB7B9E145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BA7C90F-9669-4678-B9A5-7D2A32BE2D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47" y="6854541"/>
            <a:ext cx="1522450" cy="50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974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B963A3D-4158-4862-80EF-B6397DC9CE90}"/>
              </a:ext>
            </a:extLst>
          </p:cNvPr>
          <p:cNvGrpSpPr/>
          <p:nvPr userDrawn="1"/>
        </p:nvGrpSpPr>
        <p:grpSpPr>
          <a:xfrm>
            <a:off x="-2080098" y="5309446"/>
            <a:ext cx="13381761" cy="3156233"/>
            <a:chOff x="-2935513" y="4064389"/>
            <a:chExt cx="15659100" cy="3693368"/>
          </a:xfrm>
        </p:grpSpPr>
        <p:sp>
          <p:nvSpPr>
            <p:cNvPr id="6" name="Freeform 15">
              <a:extLst>
                <a:ext uri="{FF2B5EF4-FFF2-40B4-BE49-F238E27FC236}">
                  <a16:creationId xmlns:a16="http://schemas.microsoft.com/office/drawing/2014/main" id="{847E1A0B-CD25-493E-BBD2-63F153442D8D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-2935513" y="4166205"/>
              <a:ext cx="11139999" cy="3591552"/>
            </a:xfrm>
            <a:custGeom>
              <a:avLst/>
              <a:gdLst>
                <a:gd name="T0" fmla="*/ 6807 w 8055"/>
                <a:gd name="T1" fmla="*/ 1082 h 2594"/>
                <a:gd name="T2" fmla="*/ 3279 w 8055"/>
                <a:gd name="T3" fmla="*/ 786 h 2594"/>
                <a:gd name="T4" fmla="*/ 1046 w 8055"/>
                <a:gd name="T5" fmla="*/ 5 h 2594"/>
                <a:gd name="T6" fmla="*/ 1063 w 8055"/>
                <a:gd name="T7" fmla="*/ 6 h 2594"/>
                <a:gd name="T8" fmla="*/ 0 w 8055"/>
                <a:gd name="T9" fmla="*/ 292 h 2594"/>
                <a:gd name="T10" fmla="*/ 1311 w 8055"/>
                <a:gd name="T11" fmla="*/ 482 h 2594"/>
                <a:gd name="T12" fmla="*/ 3231 w 8055"/>
                <a:gd name="T13" fmla="*/ 1898 h 2594"/>
                <a:gd name="T14" fmla="*/ 5831 w 8055"/>
                <a:gd name="T15" fmla="*/ 1722 h 2594"/>
                <a:gd name="T16" fmla="*/ 8055 w 8055"/>
                <a:gd name="T17" fmla="*/ 1346 h 2594"/>
                <a:gd name="T18" fmla="*/ 8055 w 8055"/>
                <a:gd name="T19" fmla="*/ 1098 h 2594"/>
                <a:gd name="T20" fmla="*/ 6807 w 8055"/>
                <a:gd name="T21" fmla="*/ 1082 h 2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55" h="2594">
                  <a:moveTo>
                    <a:pt x="6807" y="1082"/>
                  </a:moveTo>
                  <a:cubicBezTo>
                    <a:pt x="5911" y="1330"/>
                    <a:pt x="4872" y="1860"/>
                    <a:pt x="3279" y="786"/>
                  </a:cubicBezTo>
                  <a:cubicBezTo>
                    <a:pt x="2364" y="169"/>
                    <a:pt x="1673" y="0"/>
                    <a:pt x="1046" y="5"/>
                  </a:cubicBezTo>
                  <a:cubicBezTo>
                    <a:pt x="1057" y="6"/>
                    <a:pt x="1063" y="6"/>
                    <a:pt x="1063" y="6"/>
                  </a:cubicBezTo>
                  <a:cubicBezTo>
                    <a:pt x="1063" y="6"/>
                    <a:pt x="530" y="57"/>
                    <a:pt x="0" y="292"/>
                  </a:cubicBezTo>
                  <a:cubicBezTo>
                    <a:pt x="399" y="260"/>
                    <a:pt x="917" y="274"/>
                    <a:pt x="1311" y="482"/>
                  </a:cubicBezTo>
                  <a:cubicBezTo>
                    <a:pt x="2055" y="874"/>
                    <a:pt x="2783" y="1610"/>
                    <a:pt x="3231" y="1898"/>
                  </a:cubicBezTo>
                  <a:cubicBezTo>
                    <a:pt x="3598" y="2134"/>
                    <a:pt x="4463" y="2594"/>
                    <a:pt x="5831" y="1722"/>
                  </a:cubicBezTo>
                  <a:cubicBezTo>
                    <a:pt x="7199" y="850"/>
                    <a:pt x="8055" y="1346"/>
                    <a:pt x="8055" y="1346"/>
                  </a:cubicBezTo>
                  <a:cubicBezTo>
                    <a:pt x="8055" y="1098"/>
                    <a:pt x="8055" y="1098"/>
                    <a:pt x="8055" y="1098"/>
                  </a:cubicBezTo>
                  <a:cubicBezTo>
                    <a:pt x="8055" y="1098"/>
                    <a:pt x="7703" y="834"/>
                    <a:pt x="6807" y="1082"/>
                  </a:cubicBezTo>
                  <a:close/>
                </a:path>
              </a:pathLst>
            </a:custGeom>
            <a:gradFill flip="none" rotWithShape="1">
              <a:gsLst>
                <a:gs pos="17000">
                  <a:srgbClr val="360F3C">
                    <a:alpha val="70000"/>
                  </a:srgbClr>
                </a:gs>
                <a:gs pos="57000">
                  <a:srgbClr val="5C1C8C">
                    <a:alpha val="20000"/>
                  </a:srgbClr>
                </a:gs>
                <a:gs pos="94000">
                  <a:srgbClr val="C72032">
                    <a:alpha val="50000"/>
                  </a:srgbClr>
                </a:gs>
              </a:gsLst>
              <a:lin ang="10800000" scaled="1"/>
              <a:tileRect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id="{5E2C415D-48A1-4209-A679-82D52AD61504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6738333" y="4064389"/>
              <a:ext cx="5985254" cy="2631276"/>
            </a:xfrm>
            <a:custGeom>
              <a:avLst/>
              <a:gdLst>
                <a:gd name="T0" fmla="*/ 2196 w 4328"/>
                <a:gd name="T1" fmla="*/ 1896 h 1900"/>
                <a:gd name="T2" fmla="*/ 2448 w 4328"/>
                <a:gd name="T3" fmla="*/ 992 h 1900"/>
                <a:gd name="T4" fmla="*/ 4328 w 4328"/>
                <a:gd name="T5" fmla="*/ 80 h 1900"/>
                <a:gd name="T6" fmla="*/ 1632 w 4328"/>
                <a:gd name="T7" fmla="*/ 420 h 1900"/>
                <a:gd name="T8" fmla="*/ 248 w 4328"/>
                <a:gd name="T9" fmla="*/ 1900 h 1900"/>
                <a:gd name="T10" fmla="*/ 2196 w 4328"/>
                <a:gd name="T11" fmla="*/ 1896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28" h="1900">
                  <a:moveTo>
                    <a:pt x="2196" y="1896"/>
                  </a:moveTo>
                  <a:cubicBezTo>
                    <a:pt x="2196" y="1896"/>
                    <a:pt x="2113" y="1475"/>
                    <a:pt x="2448" y="992"/>
                  </a:cubicBezTo>
                  <a:cubicBezTo>
                    <a:pt x="2992" y="208"/>
                    <a:pt x="4328" y="80"/>
                    <a:pt x="4328" y="80"/>
                  </a:cubicBezTo>
                  <a:cubicBezTo>
                    <a:pt x="4328" y="80"/>
                    <a:pt x="3161" y="0"/>
                    <a:pt x="1632" y="420"/>
                  </a:cubicBezTo>
                  <a:cubicBezTo>
                    <a:pt x="0" y="868"/>
                    <a:pt x="248" y="1900"/>
                    <a:pt x="248" y="1900"/>
                  </a:cubicBezTo>
                  <a:lnTo>
                    <a:pt x="2196" y="1896"/>
                  </a:lnTo>
                  <a:close/>
                </a:path>
              </a:pathLst>
            </a:custGeom>
            <a:gradFill flip="none" rotWithShape="1">
              <a:gsLst>
                <a:gs pos="37000">
                  <a:srgbClr val="D93B50">
                    <a:alpha val="50000"/>
                  </a:srgbClr>
                </a:gs>
                <a:gs pos="0">
                  <a:srgbClr val="C72032">
                    <a:alpha val="80000"/>
                  </a:srgbClr>
                </a:gs>
                <a:gs pos="95575">
                  <a:srgbClr val="5C1C8C">
                    <a:alpha val="35000"/>
                  </a:srgbClr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D2C647D8-C790-464F-B73C-E653BB9133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138" y="3080572"/>
            <a:ext cx="4245537" cy="139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50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CABBF1-340C-406B-8C6D-79AE564C0DDF}"/>
              </a:ext>
            </a:extLst>
          </p:cNvPr>
          <p:cNvSpPr/>
          <p:nvPr userDrawn="1"/>
        </p:nvSpPr>
        <p:spPr>
          <a:xfrm>
            <a:off x="0" y="0"/>
            <a:ext cx="3451173" cy="7559675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579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B8A512-F5E2-4729-A3C7-D3CBFFA81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20" y="503978"/>
            <a:ext cx="2907626" cy="1460347"/>
          </a:xfrm>
        </p:spPr>
        <p:txBody>
          <a:bodyPr anchor="t" anchorCtr="0">
            <a:noAutofit/>
          </a:bodyPr>
          <a:lstStyle>
            <a:lvl1pPr>
              <a:defRPr sz="3859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08899-091A-4986-B914-D309D649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3/12/2020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35479A-D9D2-45B0-9A87-66C743FAB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2F7D9-6D72-472F-9761-039966507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6966F1C-22DB-47A8-8E30-240A14932D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86400" y="503237"/>
            <a:ext cx="6775200" cy="6202800"/>
          </a:xfrm>
        </p:spPr>
        <p:txBody>
          <a:bodyPr/>
          <a:lstStyle>
            <a:lvl1pPr marL="360363" indent="-360363">
              <a:buFont typeface="+mj-lt"/>
              <a:buAutoNum type="arabicPeriod"/>
              <a:defRPr/>
            </a:lvl1pPr>
            <a:lvl2pPr marL="858165" indent="-457200">
              <a:buFont typeface="+mj-lt"/>
              <a:buAutoNum type="arabicPeriod"/>
              <a:defRPr/>
            </a:lvl2pPr>
            <a:lvl3pPr marL="1144829" indent="-342900">
              <a:buFont typeface="+mj-lt"/>
              <a:buAutoNum type="arabicPeriod"/>
              <a:defRPr/>
            </a:lvl3pPr>
            <a:lvl4pPr marL="1545793" indent="-342900">
              <a:buFont typeface="+mj-lt"/>
              <a:buAutoNum type="arabicPeriod"/>
              <a:defRPr/>
            </a:lvl4pPr>
            <a:lvl5pPr marL="1946758" indent="-342900">
              <a:buFont typeface="+mj-lt"/>
              <a:buAutoNum type="arabicPeriod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5A87A14-C640-4048-95A7-4EF6E742A0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47" y="6854541"/>
            <a:ext cx="1522450" cy="50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455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78D73-741E-4A3A-B8C4-124CE6BAC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DF620-32AE-46C9-9F22-DDE369B50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A0033-3118-46E0-9F01-3652AE36E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3/12/2020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995D5-0AEB-4D1D-8A60-9100F1F04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5ED6E-F140-4083-9570-EFDF8AAE9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6279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07475-FEE0-40F3-B487-DB82C280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56FD0D-B4CE-41F4-9879-E575CB28F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>
            <a:lvl1pPr marL="0" indent="0">
              <a:buNone/>
              <a:defRPr sz="2105">
                <a:solidFill>
                  <a:schemeClr val="bg1"/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DB86D-BED8-4F4E-A228-4A9502398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B25E40E-9DF4-47B5-BAB8-388FDD99D59B}" type="datetimeFigureOut">
              <a:rPr lang="en-AU" smtClean="0"/>
              <a:pPr/>
              <a:t>3/12/2020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C2DBD-604C-465E-B9D8-B4B22647C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5CE2D-E898-480E-8C7D-50D7E3781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C81F68-4976-451A-B2E9-79BCBD2F70CC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399150-2915-4920-A24D-8FAED5E18E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47" y="6854541"/>
            <a:ext cx="1522450" cy="50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968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775BD-C264-4D14-9F9C-5E355E615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0E30A-9FDC-436A-82DC-AF6B205EB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6547" y="2012414"/>
            <a:ext cx="5048093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E30723-81C3-4A18-9021-A93A3C56F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5049240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43672F-28FD-447E-B5A2-6040CEC9D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3/12/2020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EE0952-34FB-4217-8FBC-774BE000F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122B44-2702-4DE0-8F4B-297ACA78C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438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346C0-76B2-4261-BBDE-BA8E98953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07" y="150797"/>
            <a:ext cx="7895736" cy="13095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6F9673-06A6-4883-87B9-AEFCC485B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5208" y="1853171"/>
            <a:ext cx="5054385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ECD162-0697-49BE-8899-05FCFB7153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5208" y="2761381"/>
            <a:ext cx="5054385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9E6007-785B-41D0-B932-2B4BFF0737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12730" y="1853171"/>
            <a:ext cx="5054407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5DF337-0335-4780-B1BA-0BBD0A42EA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12730" y="2761381"/>
            <a:ext cx="505440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D2C4F8-CFFF-463C-BEA7-03012D7F8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3/12/2020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F5B21B-D917-4C2D-A86B-12BB20BCD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D006EB-F623-4403-A677-A9921610C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5575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57A25-6280-4D1F-8222-2DE5D168B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5B11E6-D675-4EEF-978E-E38783196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3/12/2020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5CDF87-D029-4429-9F21-882389F5C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0BC53C-4C4B-4FB5-B43A-F9255C94B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7413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ABD13F-814C-4D3A-8EB6-2F0288292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3/12/2020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DB036C-D370-4FDE-B942-8258769CE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CCFD27-C193-40B6-BAF5-5C073FCA2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137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CABBF1-340C-406B-8C6D-79AE564C0DDF}"/>
              </a:ext>
            </a:extLst>
          </p:cNvPr>
          <p:cNvSpPr/>
          <p:nvPr userDrawn="1"/>
        </p:nvSpPr>
        <p:spPr>
          <a:xfrm>
            <a:off x="0" y="0"/>
            <a:ext cx="3451173" cy="7559675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579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B8A512-F5E2-4729-A3C7-D3CBFFA81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20" y="503978"/>
            <a:ext cx="2907626" cy="1460347"/>
          </a:xfrm>
        </p:spPr>
        <p:txBody>
          <a:bodyPr anchor="t" anchorCtr="0">
            <a:noAutofit/>
          </a:bodyPr>
          <a:lstStyle>
            <a:lvl1pPr>
              <a:defRPr sz="3859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116F7-0AE7-40B0-9C9D-0F9CBF82D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4793" y="503978"/>
            <a:ext cx="6774452" cy="6202505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46DFC6-B1F9-4548-AD13-D6EEFAE6DD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3620" y="3436577"/>
            <a:ext cx="2907626" cy="2035755"/>
          </a:xfrm>
        </p:spPr>
        <p:txBody>
          <a:bodyPr>
            <a:normAutofit/>
          </a:bodyPr>
          <a:lstStyle>
            <a:lvl1pPr marL="0" indent="0">
              <a:buNone/>
              <a:defRPr sz="2456">
                <a:solidFill>
                  <a:schemeClr val="bg1"/>
                </a:solidFill>
              </a:defRPr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08899-091A-4986-B914-D309D649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3/12/2020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35479A-D9D2-45B0-9A87-66C743FAB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2F7D9-6D72-472F-9761-039966507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D7A8669-24E6-424D-B888-CEC73E481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47" y="6854541"/>
            <a:ext cx="1522450" cy="50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36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4AA570C-1BBC-4CDB-A506-E6982C6B7BDD}"/>
              </a:ext>
            </a:extLst>
          </p:cNvPr>
          <p:cNvSpPr/>
          <p:nvPr userDrawn="1"/>
        </p:nvSpPr>
        <p:spPr>
          <a:xfrm>
            <a:off x="0" y="0"/>
            <a:ext cx="10691813" cy="1461188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184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13FF67-1633-4DD4-99C9-C98EEFE70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7" y="150494"/>
            <a:ext cx="7894138" cy="131069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D0BBB1-D145-40B9-81B9-93197AFAA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546" y="2012414"/>
            <a:ext cx="10255425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2B31C-A208-4978-9A1D-EA4662D26B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27920" y="7006699"/>
            <a:ext cx="152244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5E40E-9DF4-47B5-BAB8-388FDD99D59B}" type="datetimeFigureOut">
              <a:rPr lang="en-AU" smtClean="0"/>
              <a:t>3/12/2020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C266F-310A-4449-8A29-6F1ACA0C6C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41663" y="7006699"/>
            <a:ext cx="467986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EF9F2-B7AF-45F0-96E3-4AB78790C4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56751" y="7006699"/>
            <a:ext cx="50522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7C1AA2C-3FFA-48E8-B036-2C5DC3A52F9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47" y="6854541"/>
            <a:ext cx="1522450" cy="50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49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9" r:id="rId11"/>
  </p:sldLayoutIdLst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sz="3859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mlf_feedback@aemo.com.au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owl.excelsior.edu/educator-resources/owl-across-disciplines/owl-across-the-disciplines-grammar-and-usage/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001B86-1443-47EC-B6DC-846CE4E471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/>
              <a:t>MLF methodology review 2020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C1BF767-69BB-4556-9D40-83E0209742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/>
              <a:t>Draft Determination Briefing - 17 November 2020</a:t>
            </a:r>
          </a:p>
        </p:txBody>
      </p:sp>
    </p:spTree>
    <p:extLst>
      <p:ext uri="{BB962C8B-B14F-4D97-AF65-F5344CB8AC3E}">
        <p14:creationId xmlns:p14="http://schemas.microsoft.com/office/powerpoint/2010/main" val="3947835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F6A076F-0D8A-4375-BDAD-95F4872E4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/>
              <a:t>Impact of Net Energy Balance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B9C27-437E-4C05-826E-FF7E2C0A8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10</a:t>
            </a:fld>
            <a:endParaRPr lang="en-AU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E5F9B1F-0F1C-4B1D-943B-7CC80FFD4FCB}"/>
              </a:ext>
            </a:extLst>
          </p:cNvPr>
          <p:cNvSpPr/>
          <p:nvPr/>
        </p:nvSpPr>
        <p:spPr>
          <a:xfrm>
            <a:off x="5223925" y="3595172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AU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FACE456-B26D-448D-8A6C-0177C8AAD9B8}"/>
              </a:ext>
            </a:extLst>
          </p:cNvPr>
          <p:cNvSpPr/>
          <p:nvPr/>
        </p:nvSpPr>
        <p:spPr>
          <a:xfrm>
            <a:off x="5223925" y="3595172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AU"/>
          </a:p>
        </p:txBody>
      </p:sp>
      <p:pic>
        <p:nvPicPr>
          <p:cNvPr id="10" name="Content Placeholder 9" descr="A picture containing diagram&#10;&#10;Description automatically generated">
            <a:extLst>
              <a:ext uri="{FF2B5EF4-FFF2-40B4-BE49-F238E27FC236}">
                <a16:creationId xmlns:a16="http://schemas.microsoft.com/office/drawing/2014/main" id="{799E5416-0CF1-4C44-946D-39CF6B903A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35" y="2212422"/>
            <a:ext cx="3092024" cy="443151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B38BB6A-74E6-4417-852F-260719CBBDDD}"/>
              </a:ext>
            </a:extLst>
          </p:cNvPr>
          <p:cNvPicPr/>
          <p:nvPr/>
        </p:nvPicPr>
        <p:blipFill>
          <a:blip r:embed="rId5">
            <a:extLst>
              <a:ext uri="{53640926-AAD7-44D8-BBD7-CCE9431645EC}">
                <a14:shadowObscured xmlns:lc="http://schemas.openxmlformats.org/drawingml/2006/lockedCanvas" xmlns:arto="http://schemas.microsoft.com/office/word/2006/arto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/>
              </a:ext>
            </a:extLst>
          </a:blip>
          <a:srcRect b="4115"/>
          <a:stretch>
            <a:fillRect/>
          </a:stretch>
        </p:blipFill>
        <p:spPr>
          <a:xfrm>
            <a:off x="5543048" y="1701043"/>
            <a:ext cx="3761726" cy="2510496"/>
          </a:xfrm>
          <a:prstGeom prst="rect">
            <a:avLst/>
          </a:prstGeom>
        </p:spPr>
      </p:pic>
      <p:pic>
        <p:nvPicPr>
          <p:cNvPr id="12" name="Picture 11" descr="A close up of a clock&#10;&#10;Description automatically generated">
            <a:extLst>
              <a:ext uri="{FF2B5EF4-FFF2-40B4-BE49-F238E27FC236}">
                <a16:creationId xmlns:a16="http://schemas.microsoft.com/office/drawing/2014/main" id="{FF56EBE4-8CDC-41D8-853F-A7E479F9EE5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35" y="2692268"/>
            <a:ext cx="3092025" cy="61636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E8F845A-95A6-431F-9F90-4982FC7ADA22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39934" y="3914902"/>
            <a:ext cx="3057525" cy="101917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BBF0040-A081-42F4-8E4B-346ED11265FA}"/>
              </a:ext>
            </a:extLst>
          </p:cNvPr>
          <p:cNvSpPr txBox="1"/>
          <p:nvPr/>
        </p:nvSpPr>
        <p:spPr>
          <a:xfrm>
            <a:off x="365915" y="3487438"/>
            <a:ext cx="1902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/>
              <a:t>If m is negative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6F6B6A6-A468-46E5-B2F5-B457A3EFB62A}"/>
              </a:ext>
            </a:extLst>
          </p:cNvPr>
          <p:cNvSpPr txBox="1"/>
          <p:nvPr/>
        </p:nvSpPr>
        <p:spPr>
          <a:xfrm>
            <a:off x="286934" y="1877750"/>
            <a:ext cx="2304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/>
              <a:t>Line section formula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2E7B1EF-EB19-48DF-AF72-3FB337C89936}"/>
              </a:ext>
            </a:extLst>
          </p:cNvPr>
          <p:cNvSpPr txBox="1"/>
          <p:nvPr/>
        </p:nvSpPr>
        <p:spPr>
          <a:xfrm>
            <a:off x="5418864" y="5758764"/>
            <a:ext cx="45378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/>
              <a:t>With NEB 0.3    Small Gap = 2.33 x Range</a:t>
            </a:r>
          </a:p>
          <a:p>
            <a:r>
              <a:rPr lang="en-AU"/>
              <a:t>With NEB 0.5    Small Gap = Range</a:t>
            </a:r>
          </a:p>
          <a:p>
            <a:endParaRPr lang="en-AU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8542902-6C30-4B38-8C33-F740D7FC64CB}"/>
              </a:ext>
            </a:extLst>
          </p:cNvPr>
          <p:cNvSpPr txBox="1"/>
          <p:nvPr/>
        </p:nvSpPr>
        <p:spPr>
          <a:xfrm>
            <a:off x="663191" y="5302662"/>
            <a:ext cx="36676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/>
              <a:t>Dual MLFs were introduced when the extrapolated single MLF were observed to be very high or very low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3E39952-4EF7-4B73-BE9F-F3A731018FA8}"/>
              </a:ext>
            </a:extLst>
          </p:cNvPr>
          <p:cNvSpPr txBox="1"/>
          <p:nvPr/>
        </p:nvSpPr>
        <p:spPr>
          <a:xfrm>
            <a:off x="5466298" y="4337971"/>
            <a:ext cx="4762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/>
              <a:t>For a bi-directional trace, we can show that</a:t>
            </a:r>
          </a:p>
        </p:txBody>
      </p:sp>
      <p:pic>
        <p:nvPicPr>
          <p:cNvPr id="22" name="Picture 21" descr="Diagram&#10;&#10;Description automatically generated">
            <a:extLst>
              <a:ext uri="{FF2B5EF4-FFF2-40B4-BE49-F238E27FC236}">
                <a16:creationId xmlns:a16="http://schemas.microsoft.com/office/drawing/2014/main" id="{422FE3F8-73A3-4D1F-8BFD-32421F31069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3116" y="4707303"/>
            <a:ext cx="1956436" cy="682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681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0617B-4C0E-4453-9CAC-B44741720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FE8ED-D505-4E05-8C17-505D155A5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closing date for second stage submissions is 27 November 2020</a:t>
            </a:r>
          </a:p>
          <a:p>
            <a:r>
              <a:rPr lang="en-AU" dirty="0"/>
              <a:t>Submissions are to be sent via email to </a:t>
            </a:r>
            <a:r>
              <a:rPr lang="en-AU" dirty="0">
                <a:hlinkClick r:id="rId2"/>
              </a:rPr>
              <a:t>mlf_feedback@aemo.com.au</a:t>
            </a:r>
            <a:endParaRPr lang="en-AU" dirty="0"/>
          </a:p>
          <a:p>
            <a:r>
              <a:rPr lang="en-AU" dirty="0"/>
              <a:t>Stakeholders seeking clarification or additional information may submit queries to </a:t>
            </a:r>
            <a:r>
              <a:rPr lang="en-AU" dirty="0">
                <a:hlinkClick r:id="rId2"/>
              </a:rPr>
              <a:t>mlf_feedback@aemo.com.au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93835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BFE0C-8E91-46A9-BB57-F18DB8A89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Stakeholder questions</a:t>
            </a:r>
          </a:p>
        </p:txBody>
      </p:sp>
      <p:pic>
        <p:nvPicPr>
          <p:cNvPr id="5" name="Content Placeholder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A584A3BA-886C-4FED-967C-7F359D5BDB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936081" y="2012950"/>
            <a:ext cx="4795838" cy="4795838"/>
          </a:xfrm>
        </p:spPr>
      </p:pic>
    </p:spTree>
    <p:extLst>
      <p:ext uri="{BB962C8B-B14F-4D97-AF65-F5344CB8AC3E}">
        <p14:creationId xmlns:p14="http://schemas.microsoft.com/office/powerpoint/2010/main" val="2995145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5317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D60E0-178F-4C92-9C8E-9F31617B1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Agenda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7B4522C-801C-49C9-A843-B63AC43A00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0884328"/>
              </p:ext>
            </p:extLst>
          </p:nvPr>
        </p:nvGraphicFramePr>
        <p:xfrm>
          <a:off x="206375" y="2012950"/>
          <a:ext cx="10255248" cy="236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725">
                  <a:extLst>
                    <a:ext uri="{9D8B030D-6E8A-4147-A177-3AD203B41FA5}">
                      <a16:colId xmlns:a16="http://schemas.microsoft.com/office/drawing/2014/main" val="3425292430"/>
                    </a:ext>
                  </a:extLst>
                </a:gridCol>
                <a:gridCol w="2219325">
                  <a:extLst>
                    <a:ext uri="{9D8B030D-6E8A-4147-A177-3AD203B41FA5}">
                      <a16:colId xmlns:a16="http://schemas.microsoft.com/office/drawing/2014/main" val="1751133026"/>
                    </a:ext>
                  </a:extLst>
                </a:gridCol>
                <a:gridCol w="4878386">
                  <a:extLst>
                    <a:ext uri="{9D8B030D-6E8A-4147-A177-3AD203B41FA5}">
                      <a16:colId xmlns:a16="http://schemas.microsoft.com/office/drawing/2014/main" val="1694310148"/>
                    </a:ext>
                  </a:extLst>
                </a:gridCol>
                <a:gridCol w="2563812">
                  <a:extLst>
                    <a:ext uri="{9D8B030D-6E8A-4147-A177-3AD203B41FA5}">
                      <a16:colId xmlns:a16="http://schemas.microsoft.com/office/drawing/2014/main" val="2697546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TIME (AEDT)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/>
                        <a:t>AGENDA 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/>
                        <a:t>PRESENTER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5732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12:00pm – 12:20pm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/>
                        <a:t>Welcome and introduction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/>
                        <a:t>Session objectives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/>
                        <a:t>Consultation timing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/>
                        <a:t>High level summary of draft determination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/>
                        <a:t>Hugh Ridgway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107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12:20pm – 12:30pm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/>
                        <a:t>Overview of new issues raised in the draft determination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/>
                        <a:t>Shantha Ranatunga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8110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12:30pm – 1:00pm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/>
                        <a:t>Stakeholder questions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313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4276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8D9D4AF-A6E3-4B15-8F0D-16113BF6F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Welcome and introduction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7FFC47-56D0-4FB7-9FB3-BD3CABE200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Hugh Ridgway</a:t>
            </a:r>
          </a:p>
        </p:txBody>
      </p:sp>
    </p:spTree>
    <p:extLst>
      <p:ext uri="{BB962C8B-B14F-4D97-AF65-F5344CB8AC3E}">
        <p14:creationId xmlns:p14="http://schemas.microsoft.com/office/powerpoint/2010/main" val="2261030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D60E0-178F-4C92-9C8E-9F31617B1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Session objectives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A693317-9B42-46EF-9290-4A4A5BF4B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/>
              <a:t>The purpose of this session is to allow stakeholders to:</a:t>
            </a:r>
          </a:p>
          <a:p>
            <a:pPr lvl="1"/>
            <a:r>
              <a:rPr lang="en-AU"/>
              <a:t>Gain a high-level understanding of AEMO’s draft determination.</a:t>
            </a:r>
          </a:p>
          <a:p>
            <a:pPr lvl="1"/>
            <a:r>
              <a:rPr lang="en-AU"/>
              <a:t>Discuss additional issues raised in draft determination that have not been raised previously.</a:t>
            </a:r>
          </a:p>
          <a:p>
            <a:pPr lvl="1"/>
            <a:r>
              <a:rPr lang="en-AU"/>
              <a:t>Ask questions on the draft determination.</a:t>
            </a:r>
          </a:p>
        </p:txBody>
      </p:sp>
    </p:spTree>
    <p:extLst>
      <p:ext uri="{BB962C8B-B14F-4D97-AF65-F5344CB8AC3E}">
        <p14:creationId xmlns:p14="http://schemas.microsoft.com/office/powerpoint/2010/main" val="1203911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9CC4F-A7A2-4C9A-8E5E-B35B9E71B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/>
              <a:t>Consultation timing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5FFA99E-6A79-4FF4-A657-3557567F10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0185433"/>
              </p:ext>
            </p:extLst>
          </p:nvPr>
        </p:nvGraphicFramePr>
        <p:xfrm>
          <a:off x="218281" y="4334119"/>
          <a:ext cx="1025525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7625">
                  <a:extLst>
                    <a:ext uri="{9D8B030D-6E8A-4147-A177-3AD203B41FA5}">
                      <a16:colId xmlns:a16="http://schemas.microsoft.com/office/drawing/2014/main" val="628451743"/>
                    </a:ext>
                  </a:extLst>
                </a:gridCol>
                <a:gridCol w="5127625">
                  <a:extLst>
                    <a:ext uri="{9D8B030D-6E8A-4147-A177-3AD203B41FA5}">
                      <a16:colId xmlns:a16="http://schemas.microsoft.com/office/drawing/2014/main" val="21500752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/>
                        <a:t>Deliverable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/>
                        <a:t>Date/Indicative 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595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/>
                        <a:t>Issues Paper published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>
                          <a:solidFill>
                            <a:schemeClr val="tx1"/>
                          </a:solidFill>
                        </a:rPr>
                        <a:t>20 August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227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/>
                        <a:t>Submissions due on Issues Paper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>
                          <a:solidFill>
                            <a:schemeClr val="tx1"/>
                          </a:solidFill>
                        </a:rPr>
                        <a:t>25 September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9478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/>
                        <a:t>Draft Report published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>
                          <a:solidFill>
                            <a:schemeClr val="tx1"/>
                          </a:solidFill>
                        </a:rPr>
                        <a:t>6 November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144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/>
                        <a:t>Submissions due on Draft Report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>
                          <a:solidFill>
                            <a:srgbClr val="FF0000"/>
                          </a:solidFill>
                        </a:rPr>
                        <a:t>27 November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82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/>
                        <a:t>Final Report published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/>
                        <a:t>21 December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4786827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BE031566-17F1-4CA1-946F-1F9431ED57AF}"/>
              </a:ext>
            </a:extLst>
          </p:cNvPr>
          <p:cNvSpPr/>
          <p:nvPr/>
        </p:nvSpPr>
        <p:spPr>
          <a:xfrm>
            <a:off x="432079" y="1935861"/>
            <a:ext cx="979714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/>
              <a:t>As required by the National Electricity Rules (NER), AEMO is consulting on the methodology for</a:t>
            </a:r>
          </a:p>
          <a:p>
            <a:r>
              <a:rPr lang="en-AU"/>
              <a:t>Forward-Looking Transmission Loss Factors (FLLF) in accordance with the Rules consultation process in rule 8.9 of the NER.</a:t>
            </a:r>
          </a:p>
          <a:p>
            <a:endParaRPr lang="en-AU"/>
          </a:p>
          <a:p>
            <a:r>
              <a:rPr lang="en-AU"/>
              <a:t>AEMO’s indicative timeline for this consultation is outlined below. Dates may be adjusted depending on the number and complexity of issues raised in submissions and any meetings with stakeholders.</a:t>
            </a:r>
          </a:p>
        </p:txBody>
      </p:sp>
    </p:spTree>
    <p:extLst>
      <p:ext uri="{BB962C8B-B14F-4D97-AF65-F5344CB8AC3E}">
        <p14:creationId xmlns:p14="http://schemas.microsoft.com/office/powerpoint/2010/main" val="742219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F6A076F-0D8A-4375-BDAD-95F4872E4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Key issues being considered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B9C27-437E-4C05-826E-FF7E2C0A8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6</a:t>
            </a:fld>
            <a:endParaRPr lang="en-AU"/>
          </a:p>
        </p:txBody>
      </p:sp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002EFC7F-E148-404A-AF1A-84E0BE2AB0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0621053"/>
              </p:ext>
            </p:extLst>
          </p:nvPr>
        </p:nvGraphicFramePr>
        <p:xfrm>
          <a:off x="229842" y="1561580"/>
          <a:ext cx="10119181" cy="5853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4413">
                  <a:extLst>
                    <a:ext uri="{9D8B030D-6E8A-4147-A177-3AD203B41FA5}">
                      <a16:colId xmlns:a16="http://schemas.microsoft.com/office/drawing/2014/main" val="3515054532"/>
                    </a:ext>
                  </a:extLst>
                </a:gridCol>
                <a:gridCol w="3008415">
                  <a:extLst>
                    <a:ext uri="{9D8B030D-6E8A-4147-A177-3AD203B41FA5}">
                      <a16:colId xmlns:a16="http://schemas.microsoft.com/office/drawing/2014/main" val="898206073"/>
                    </a:ext>
                  </a:extLst>
                </a:gridCol>
                <a:gridCol w="4126353">
                  <a:extLst>
                    <a:ext uri="{9D8B030D-6E8A-4147-A177-3AD203B41FA5}">
                      <a16:colId xmlns:a16="http://schemas.microsoft.com/office/drawing/2014/main" val="3579200285"/>
                    </a:ext>
                  </a:extLst>
                </a:gridCol>
              </a:tblGrid>
              <a:tr h="357162">
                <a:tc>
                  <a:txBody>
                    <a:bodyPr/>
                    <a:lstStyle/>
                    <a:p>
                      <a:r>
                        <a:rPr lang="en-AU" sz="1100" dirty="0"/>
                        <a:t>Issue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Initial position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Draft report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694133"/>
                  </a:ext>
                </a:extLst>
              </a:tr>
              <a:tr h="3571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100">
                          <a:effectLst/>
                        </a:rPr>
                        <a:t>Reference Data</a:t>
                      </a:r>
                      <a:endParaRPr lang="en-AU" sz="1100">
                        <a:effectLst/>
                        <a:latin typeface="Segoe UI Semilight" panose="020B0402040204020203" pitchFamily="34" charset="0"/>
                        <a:ea typeface="Segoe UI Semilight" panose="020B04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Retain existing period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No change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1040473"/>
                  </a:ext>
                </a:extLst>
              </a:tr>
              <a:tr h="3571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100" dirty="0">
                          <a:effectLst/>
                        </a:rPr>
                        <a:t>MNSP rule change implementation </a:t>
                      </a:r>
                      <a:endParaRPr lang="en-AU" sz="1100" dirty="0">
                        <a:effectLst/>
                        <a:latin typeface="Segoe UI Semilight" panose="020B0402040204020203" pitchFamily="34" charset="0"/>
                        <a:ea typeface="Segoe UI Semilight" panose="020B04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AU" sz="1100" dirty="0"/>
                        <a:t>Consider options at more dynamic approach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AU" sz="1100" dirty="0"/>
                        <a:t>No change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5761366"/>
                  </a:ext>
                </a:extLst>
              </a:tr>
              <a:tr h="3571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100">
                          <a:effectLst/>
                        </a:rPr>
                        <a:t>Generator capacities</a:t>
                      </a:r>
                      <a:endParaRPr lang="en-AU" sz="1100">
                        <a:effectLst/>
                        <a:latin typeface="Segoe UI Semilight" panose="020B0402040204020203" pitchFamily="34" charset="0"/>
                        <a:ea typeface="Segoe UI Semilight" panose="020B04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Change to use typical summer capacity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Change has been incorporated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976568"/>
                  </a:ext>
                </a:extLst>
              </a:tr>
              <a:tr h="3571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100">
                          <a:effectLst/>
                        </a:rPr>
                        <a:t>New generation profiles</a:t>
                      </a:r>
                      <a:endParaRPr lang="en-AU" sz="1100">
                        <a:effectLst/>
                        <a:latin typeface="Segoe UI Semilight" panose="020B0402040204020203" pitchFamily="34" charset="0"/>
                        <a:ea typeface="Segoe UI Semilight" panose="020B04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Updated to implement proposal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/>
                        <a:t>Change has been incorporated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651399"/>
                  </a:ext>
                </a:extLst>
              </a:tr>
              <a:tr h="3571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100">
                          <a:effectLst/>
                        </a:rPr>
                        <a:t>Minimum stable operation levels of thermal plant</a:t>
                      </a:r>
                      <a:endParaRPr lang="en-AU" sz="1100">
                        <a:effectLst/>
                        <a:latin typeface="Segoe UI Semilight" panose="020B0402040204020203" pitchFamily="34" charset="0"/>
                        <a:ea typeface="Segoe UI Semilight" panose="020B04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Consider options to improve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/>
                        <a:t>Updated methodology to better reflect process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272038"/>
                  </a:ext>
                </a:extLst>
              </a:tr>
              <a:tr h="3571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100">
                          <a:effectLst/>
                        </a:rPr>
                        <a:t>Minimal extrapolation theory</a:t>
                      </a:r>
                      <a:endParaRPr lang="en-AU" sz="1100">
                        <a:effectLst/>
                        <a:latin typeface="Segoe UI Semilight" panose="020B0402040204020203" pitchFamily="34" charset="0"/>
                        <a:ea typeface="Segoe UI Semilight" panose="020B04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Consider options to improve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No change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76787140"/>
                  </a:ext>
                </a:extLst>
              </a:tr>
              <a:tr h="3571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100">
                          <a:effectLst/>
                        </a:rPr>
                        <a:t>Extrapolation capping</a:t>
                      </a:r>
                      <a:endParaRPr lang="en-AU" sz="1100">
                        <a:effectLst/>
                        <a:latin typeface="Segoe UI Semilight" panose="020B0402040204020203" pitchFamily="34" charset="0"/>
                        <a:ea typeface="Segoe UI Semilight" panose="020B04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Consider options to improve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No change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1323607"/>
                  </a:ext>
                </a:extLst>
              </a:tr>
              <a:tr h="3571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100">
                          <a:effectLst/>
                        </a:rPr>
                        <a:t>Parallel AC/DC interconnectors</a:t>
                      </a:r>
                      <a:endParaRPr lang="en-AU" sz="1100">
                        <a:effectLst/>
                        <a:latin typeface="Segoe UI Semilight" panose="020B0402040204020203" pitchFamily="34" charset="0"/>
                        <a:ea typeface="Segoe UI Semilight" panose="020B04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Change to use split based on actual flows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/>
                        <a:t>Change has been incorporated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750524"/>
                  </a:ext>
                </a:extLst>
              </a:tr>
              <a:tr h="3571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100">
                          <a:effectLst/>
                        </a:rPr>
                        <a:t>Intra-regional limits </a:t>
                      </a:r>
                      <a:endParaRPr lang="en-AU" sz="1100">
                        <a:effectLst/>
                        <a:latin typeface="Segoe UI Semilight" panose="020B0402040204020203" pitchFamily="34" charset="0"/>
                        <a:ea typeface="Segoe UI Semilight" panose="020B04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Change to better incorporate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/>
                        <a:t>Change has been incorporated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77037"/>
                  </a:ext>
                </a:extLst>
              </a:tr>
              <a:tr h="3571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100">
                          <a:effectLst/>
                        </a:rPr>
                        <a:t>Transparency of MLFs</a:t>
                      </a:r>
                      <a:endParaRPr lang="en-AU" sz="1100">
                        <a:effectLst/>
                        <a:latin typeface="Segoe UI Semilight" panose="020B0402040204020203" pitchFamily="34" charset="0"/>
                        <a:ea typeface="Segoe UI Semilight" panose="020B04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Change to reflect new reports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/>
                        <a:t>Change has been incorporated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824240"/>
                  </a:ext>
                </a:extLst>
              </a:tr>
              <a:tr h="3571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100">
                          <a:effectLst/>
                        </a:rPr>
                        <a:t>Intra-year revisions</a:t>
                      </a:r>
                      <a:endParaRPr lang="en-AU" sz="1100">
                        <a:effectLst/>
                        <a:latin typeface="Segoe UI Semilight" panose="020B0402040204020203" pitchFamily="34" charset="0"/>
                        <a:ea typeface="Segoe UI Semilight" panose="020B04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Change to formalise in methodology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dirty="0"/>
                        <a:t>Change has been incorporated to reporting. Proposing to clarify the rule requirement for modified connection points (not in draft)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938236"/>
                  </a:ext>
                </a:extLst>
              </a:tr>
              <a:tr h="3571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100">
                          <a:effectLst/>
                        </a:rPr>
                        <a:t>Energy generation forecast study</a:t>
                      </a:r>
                      <a:endParaRPr lang="en-AU" sz="1100">
                        <a:effectLst/>
                        <a:latin typeface="Segoe UI Semilight" panose="020B0402040204020203" pitchFamily="34" charset="0"/>
                        <a:ea typeface="Segoe UI Semilight" panose="020B04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Extend study to report renewables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/>
                        <a:t>Change has been incorporated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000396"/>
                  </a:ext>
                </a:extLst>
              </a:tr>
              <a:tr h="3571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100">
                          <a:effectLst/>
                        </a:rPr>
                        <a:t>Treatment of problematic historical data</a:t>
                      </a:r>
                      <a:endParaRPr lang="en-AU" sz="1100">
                        <a:effectLst/>
                        <a:latin typeface="Segoe UI Semilight" panose="020B0402040204020203" pitchFamily="34" charset="0"/>
                        <a:ea typeface="Segoe UI Semilight" panose="020B04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Consider options to improve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No change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838956"/>
                  </a:ext>
                </a:extLst>
              </a:tr>
              <a:tr h="3592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100">
                          <a:effectLst/>
                        </a:rPr>
                        <a:t>Treatment of connected loads in close </a:t>
                      </a:r>
                      <a:r>
                        <a:rPr lang="en-AU" sz="1100">
                          <a:effectLst/>
                          <a:highlight>
                            <a:srgbClr val="FFFF00"/>
                          </a:highlight>
                        </a:rPr>
                        <a:t>proximity to interconnectors</a:t>
                      </a:r>
                      <a:endParaRPr lang="en-AU" sz="1100">
                        <a:effectLst/>
                        <a:highlight>
                          <a:srgbClr val="FFFF00"/>
                        </a:highlight>
                        <a:latin typeface="Segoe UI Semilight" panose="020B0402040204020203" pitchFamily="34" charset="0"/>
                        <a:ea typeface="Segoe UI Semilight" panose="020B04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100">
                          <a:highlight>
                            <a:srgbClr val="FFFF00"/>
                          </a:highlight>
                        </a:rPr>
                        <a:t>Suggestion from ERM to improve this, however requires rule changes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100">
                          <a:highlight>
                            <a:srgbClr val="FFFF00"/>
                          </a:highlight>
                        </a:rPr>
                        <a:t>No change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407551"/>
                  </a:ext>
                </a:extLst>
              </a:tr>
              <a:tr h="3571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100" dirty="0">
                          <a:effectLst/>
                        </a:rPr>
                        <a:t>Net energy balance and dual MLFs</a:t>
                      </a:r>
                      <a:endParaRPr lang="en-AU" sz="1100" dirty="0">
                        <a:effectLst/>
                        <a:latin typeface="Segoe UI Semilight" panose="020B0402040204020203" pitchFamily="34" charset="0"/>
                        <a:ea typeface="Segoe UI Semilight" panose="020B04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100" dirty="0"/>
                        <a:t>Not raised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100" dirty="0"/>
                        <a:t>Proposing to make a change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338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4849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F6A076F-0D8A-4375-BDAD-95F4872E4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Intra-year revisions – clarification of modified connection points </a:t>
            </a:r>
            <a:endParaRPr lang="en-AU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B9C27-437E-4C05-826E-FF7E2C0A8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7</a:t>
            </a:fld>
            <a:endParaRPr lang="en-AU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E5F9B1F-0F1C-4B1D-943B-7CC80FFD4FCB}"/>
              </a:ext>
            </a:extLst>
          </p:cNvPr>
          <p:cNvSpPr/>
          <p:nvPr/>
        </p:nvSpPr>
        <p:spPr>
          <a:xfrm>
            <a:off x="5223925" y="3595172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AU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FACE456-B26D-448D-8A6C-0177C8AAD9B8}"/>
              </a:ext>
            </a:extLst>
          </p:cNvPr>
          <p:cNvSpPr/>
          <p:nvPr/>
        </p:nvSpPr>
        <p:spPr>
          <a:xfrm>
            <a:off x="5223925" y="3595172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AU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61DDAA9-DFD4-4277-B63B-9998AAF42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AEMO must revise the MLF for an existing connection point under clause 3.6.2(</a:t>
            </a:r>
            <a:r>
              <a:rPr lang="en-AU" dirty="0" err="1"/>
              <a:t>i</a:t>
            </a:r>
            <a:r>
              <a:rPr lang="en-AU" dirty="0"/>
              <a:t>)(2), where:</a:t>
            </a:r>
          </a:p>
          <a:p>
            <a:pPr lvl="1"/>
            <a:r>
              <a:rPr lang="en-AU" dirty="0"/>
              <a:t>Material change in capacity of the connection point</a:t>
            </a:r>
          </a:p>
          <a:p>
            <a:pPr lvl="1"/>
            <a:r>
              <a:rPr lang="en-AU" dirty="0"/>
              <a:t>Related to establishing or modifying connection under clause 5.3</a:t>
            </a:r>
          </a:p>
          <a:p>
            <a:r>
              <a:rPr lang="en-AU" dirty="0"/>
              <a:t>Methodology deals with new connection points (section 5.10), but not modified connection points</a:t>
            </a:r>
          </a:p>
          <a:p>
            <a:r>
              <a:rPr lang="en-AU" dirty="0"/>
              <a:t>Proposing to include add an additional section to reflect the rule requirement</a:t>
            </a:r>
          </a:p>
        </p:txBody>
      </p:sp>
    </p:spTree>
    <p:extLst>
      <p:ext uri="{BB962C8B-B14F-4D97-AF65-F5344CB8AC3E}">
        <p14:creationId xmlns:p14="http://schemas.microsoft.com/office/powerpoint/2010/main" val="2107323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6DC1825-60CB-401B-B116-5666BC257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New Issue – NEB threshold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E7D67A-903D-4985-866D-93DA08093E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AU" sz="2100"/>
              <a:t>Shantha Ranatunga</a:t>
            </a:r>
          </a:p>
        </p:txBody>
      </p:sp>
    </p:spTree>
    <p:extLst>
      <p:ext uri="{BB962C8B-B14F-4D97-AF65-F5344CB8AC3E}">
        <p14:creationId xmlns:p14="http://schemas.microsoft.com/office/powerpoint/2010/main" val="620580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F6A076F-0D8A-4375-BDAD-95F4872E4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NEB threshold - Overview</a:t>
            </a:r>
            <a:endParaRPr lang="en-AU" sz="28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B9C27-437E-4C05-826E-FF7E2C0A8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9</a:t>
            </a:fld>
            <a:endParaRPr lang="en-AU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E5F9B1F-0F1C-4B1D-943B-7CC80FFD4FCB}"/>
              </a:ext>
            </a:extLst>
          </p:cNvPr>
          <p:cNvSpPr/>
          <p:nvPr/>
        </p:nvSpPr>
        <p:spPr>
          <a:xfrm>
            <a:off x="5223925" y="3595172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AU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FACE456-B26D-448D-8A6C-0177C8AAD9B8}"/>
              </a:ext>
            </a:extLst>
          </p:cNvPr>
          <p:cNvSpPr/>
          <p:nvPr/>
        </p:nvSpPr>
        <p:spPr>
          <a:xfrm>
            <a:off x="5223925" y="3595172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AU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61DDAA9-DFD4-4277-B63B-9998AAF42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/>
              <a:t>The threshold for considering the application of dual MLFs is described as the ‘NEB test’ and is intended to identify those bi-directional connection points where the application of a single volume weighted average MLF is likely to result in a markedly inaccurate representation of marginal electrical energy losses. </a:t>
            </a:r>
          </a:p>
          <a:p>
            <a:r>
              <a:rPr lang="en-AU"/>
              <a:t>AEMO proposes the following changes to the dual MLF application threshold: </a:t>
            </a:r>
          </a:p>
          <a:p>
            <a:pPr lvl="1"/>
            <a:r>
              <a:rPr lang="en-AU"/>
              <a:t>1. Increase the existing NEB test threshold from 30% to 50%. </a:t>
            </a:r>
          </a:p>
          <a:p>
            <a:pPr lvl="1"/>
            <a:r>
              <a:rPr lang="en-AU"/>
              <a:t>2. Add a new test: Where the NEB is between 50% and 90% and the difference between the dual MLFs are more than 0.1, dual MLFs will apply. </a:t>
            </a:r>
          </a:p>
          <a:p>
            <a:pPr lvl="1"/>
            <a:r>
              <a:rPr lang="en-AU"/>
              <a:t>3. Add a new test: Where the NEB is between 50% and 90% and the single MLF would be either greater than 1.1 or less than 0.9, dual MLFs will apply.</a:t>
            </a:r>
          </a:p>
        </p:txBody>
      </p:sp>
    </p:spTree>
    <p:extLst>
      <p:ext uri="{BB962C8B-B14F-4D97-AF65-F5344CB8AC3E}">
        <p14:creationId xmlns:p14="http://schemas.microsoft.com/office/powerpoint/2010/main" val="1656670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EMO PPT 2018">
      <a:dk1>
        <a:srgbClr val="222324"/>
      </a:dk1>
      <a:lt1>
        <a:srgbClr val="FFFFFF"/>
      </a:lt1>
      <a:dk2>
        <a:srgbClr val="000000"/>
      </a:dk2>
      <a:lt2>
        <a:srgbClr val="E0E8EA"/>
      </a:lt2>
      <a:accent1>
        <a:srgbClr val="C41230"/>
      </a:accent1>
      <a:accent2>
        <a:srgbClr val="360F3C"/>
      </a:accent2>
      <a:accent3>
        <a:srgbClr val="F37421"/>
      </a:accent3>
      <a:accent4>
        <a:srgbClr val="FFC222"/>
      </a:accent4>
      <a:accent5>
        <a:srgbClr val="82859C"/>
      </a:accent5>
      <a:accent6>
        <a:srgbClr val="B3E0EE"/>
      </a:accent6>
      <a:hlink>
        <a:srgbClr val="C41230"/>
      </a:hlink>
      <a:folHlink>
        <a:srgbClr val="C41230"/>
      </a:folHlink>
    </a:clrScheme>
    <a:fontScheme name="AEMO TW Segoe">
      <a:majorFont>
        <a:latin typeface="Century Gothic"/>
        <a:ea typeface=""/>
        <a:cs typeface=""/>
      </a:majorFont>
      <a:minorFont>
        <a:latin typeface="Segoe UI Semi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2018 A4 v3.potx" id="{A797FDB9-8A26-4056-9623-5571199557CE}" vid="{FFE1CF38-5BBD-4F94-BB00-831C360B7E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6B7F1423078D47B9910ABC4FD211C3" ma:contentTypeVersion="10" ma:contentTypeDescription="Create a new document." ma:contentTypeScope="" ma:versionID="4bbeb112acfab7428085776275bd8262">
  <xsd:schema xmlns:xsd="http://www.w3.org/2001/XMLSchema" xmlns:xs="http://www.w3.org/2001/XMLSchema" xmlns:p="http://schemas.microsoft.com/office/2006/metadata/properties" xmlns:ns2="a97a8a18-8446-442b-94d4-c0b3afd0d610" xmlns:ns3="f5d28d11-d6ef-48bb-9938-01ecff6eab8f" targetNamespace="http://schemas.microsoft.com/office/2006/metadata/properties" ma:root="true" ma:fieldsID="3d84e8790c9833775a27d6be6a41eb4e" ns2:_="" ns3:_="">
    <xsd:import namespace="a97a8a18-8446-442b-94d4-c0b3afd0d610"/>
    <xsd:import namespace="f5d28d11-d6ef-48bb-9938-01ecff6eab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7a8a18-8446-442b-94d4-c0b3afd0d6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d28d11-d6ef-48bb-9938-01ecff6eab8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BBCEF7C-16E8-495E-8AEF-8F8131CA786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5A9361B-9B97-4133-BF9F-61582B7720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7a8a18-8446-442b-94d4-c0b3afd0d610"/>
    <ds:schemaRef ds:uri="f5d28d11-d6ef-48bb-9938-01ecff6eab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A04E2EB-EB2A-430B-BAC3-DD27F572D3F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780</Words>
  <Application>Microsoft Office PowerPoint</Application>
  <PresentationFormat>Custom</PresentationFormat>
  <Paragraphs>134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MLF methodology review 2020</vt:lpstr>
      <vt:lpstr>Agenda</vt:lpstr>
      <vt:lpstr>Welcome and introduction</vt:lpstr>
      <vt:lpstr>Session objectives</vt:lpstr>
      <vt:lpstr>Consultation timing</vt:lpstr>
      <vt:lpstr>Key issues being considered</vt:lpstr>
      <vt:lpstr>Intra-year revisions – clarification of modified connection points </vt:lpstr>
      <vt:lpstr>New Issue – NEB threshold</vt:lpstr>
      <vt:lpstr>NEB threshold - Overview</vt:lpstr>
      <vt:lpstr>Impact of Net Energy Balance </vt:lpstr>
      <vt:lpstr>Summary</vt:lpstr>
      <vt:lpstr>Stakeholder questions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MLF methodology review 2020</dc:title>
  <dc:creator>Chris Muffett</dc:creator>
  <cp:lastModifiedBy>Chris Muffett</cp:lastModifiedBy>
  <cp:revision>2</cp:revision>
  <dcterms:created xsi:type="dcterms:W3CDTF">2020-06-03T02:28:24Z</dcterms:created>
  <dcterms:modified xsi:type="dcterms:W3CDTF">2020-12-03T23:48:06Z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0x0101005D6B7F1423078D47B9910ABC4FD211C3</vt:lpwstr>
  </property>
</Properties>
</file>