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</p:sldMasterIdLst>
  <p:notesMasterIdLst>
    <p:notesMasterId r:id="rId19"/>
  </p:notesMasterIdLst>
  <p:sldIdLst>
    <p:sldId id="256" r:id="rId8"/>
    <p:sldId id="258" r:id="rId9"/>
    <p:sldId id="286" r:id="rId10"/>
    <p:sldId id="288" r:id="rId11"/>
    <p:sldId id="284" r:id="rId12"/>
    <p:sldId id="265" r:id="rId13"/>
    <p:sldId id="267" r:id="rId14"/>
    <p:sldId id="264" r:id="rId15"/>
    <p:sldId id="266" r:id="rId16"/>
    <p:sldId id="289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872"/>
    <a:srgbClr val="357A2E"/>
    <a:srgbClr val="8ED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9AFE-7BCF-47DC-AF3B-E04FEDC66570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0E7D-41F1-4D8C-ADE9-3EB97FC771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89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E7D-41F1-4D8C-ADE9-3EB97FC7716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351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0E7D-41F1-4D8C-ADE9-3EB97FC7716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2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>
            <a:extLst>
              <a:ext uri="{FF2B5EF4-FFF2-40B4-BE49-F238E27FC236}">
                <a16:creationId xmlns:a16="http://schemas.microsoft.com/office/drawing/2014/main" id="{332CD06C-42C1-4DF5-AEBC-2DBE2DAFBA10}"/>
              </a:ext>
            </a:extLst>
          </p:cNvPr>
          <p:cNvSpPr>
            <a:spLocks/>
          </p:cNvSpPr>
          <p:nvPr/>
        </p:nvSpPr>
        <p:spPr bwMode="auto">
          <a:xfrm flipH="1">
            <a:off x="-2935513" y="4166205"/>
            <a:ext cx="11139999" cy="3591552"/>
          </a:xfrm>
          <a:custGeom>
            <a:avLst/>
            <a:gdLst>
              <a:gd name="T0" fmla="*/ 6807 w 8055"/>
              <a:gd name="T1" fmla="*/ 1082 h 2594"/>
              <a:gd name="T2" fmla="*/ 3279 w 8055"/>
              <a:gd name="T3" fmla="*/ 786 h 2594"/>
              <a:gd name="T4" fmla="*/ 1046 w 8055"/>
              <a:gd name="T5" fmla="*/ 5 h 2594"/>
              <a:gd name="T6" fmla="*/ 1063 w 8055"/>
              <a:gd name="T7" fmla="*/ 6 h 2594"/>
              <a:gd name="T8" fmla="*/ 0 w 8055"/>
              <a:gd name="T9" fmla="*/ 292 h 2594"/>
              <a:gd name="T10" fmla="*/ 1311 w 8055"/>
              <a:gd name="T11" fmla="*/ 482 h 2594"/>
              <a:gd name="T12" fmla="*/ 3231 w 8055"/>
              <a:gd name="T13" fmla="*/ 1898 h 2594"/>
              <a:gd name="T14" fmla="*/ 5831 w 8055"/>
              <a:gd name="T15" fmla="*/ 1722 h 2594"/>
              <a:gd name="T16" fmla="*/ 8055 w 8055"/>
              <a:gd name="T17" fmla="*/ 1346 h 2594"/>
              <a:gd name="T18" fmla="*/ 8055 w 8055"/>
              <a:gd name="T19" fmla="*/ 1098 h 2594"/>
              <a:gd name="T20" fmla="*/ 6807 w 8055"/>
              <a:gd name="T21" fmla="*/ 1082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55" h="2594">
                <a:moveTo>
                  <a:pt x="6807" y="1082"/>
                </a:moveTo>
                <a:cubicBezTo>
                  <a:pt x="5911" y="1330"/>
                  <a:pt x="4872" y="1860"/>
                  <a:pt x="3279" y="786"/>
                </a:cubicBezTo>
                <a:cubicBezTo>
                  <a:pt x="2364" y="169"/>
                  <a:pt x="1673" y="0"/>
                  <a:pt x="1046" y="5"/>
                </a:cubicBezTo>
                <a:cubicBezTo>
                  <a:pt x="1057" y="6"/>
                  <a:pt x="1063" y="6"/>
                  <a:pt x="1063" y="6"/>
                </a:cubicBezTo>
                <a:cubicBezTo>
                  <a:pt x="1063" y="6"/>
                  <a:pt x="530" y="57"/>
                  <a:pt x="0" y="292"/>
                </a:cubicBezTo>
                <a:cubicBezTo>
                  <a:pt x="399" y="260"/>
                  <a:pt x="917" y="274"/>
                  <a:pt x="1311" y="482"/>
                </a:cubicBezTo>
                <a:cubicBezTo>
                  <a:pt x="2055" y="874"/>
                  <a:pt x="2783" y="1610"/>
                  <a:pt x="3231" y="1898"/>
                </a:cubicBezTo>
                <a:cubicBezTo>
                  <a:pt x="3598" y="2134"/>
                  <a:pt x="4463" y="2594"/>
                  <a:pt x="5831" y="1722"/>
                </a:cubicBezTo>
                <a:cubicBezTo>
                  <a:pt x="7199" y="850"/>
                  <a:pt x="8055" y="1346"/>
                  <a:pt x="8055" y="1346"/>
                </a:cubicBezTo>
                <a:cubicBezTo>
                  <a:pt x="8055" y="1098"/>
                  <a:pt x="8055" y="1098"/>
                  <a:pt x="8055" y="1098"/>
                </a:cubicBezTo>
                <a:cubicBezTo>
                  <a:pt x="8055" y="1098"/>
                  <a:pt x="7703" y="834"/>
                  <a:pt x="6807" y="1082"/>
                </a:cubicBezTo>
                <a:close/>
              </a:path>
            </a:pathLst>
          </a:custGeom>
          <a:gradFill flip="none" rotWithShape="1">
            <a:gsLst>
              <a:gs pos="17000">
                <a:srgbClr val="360F3C">
                  <a:alpha val="70000"/>
                </a:srgbClr>
              </a:gs>
              <a:gs pos="57000">
                <a:srgbClr val="5C1C8C">
                  <a:alpha val="20000"/>
                </a:srgbClr>
              </a:gs>
              <a:gs pos="94000">
                <a:srgbClr val="C72032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324"/>
              </a:solidFill>
              <a:effectLst/>
              <a:uLnTx/>
              <a:uFillTx/>
              <a:latin typeface="Futura Std Light"/>
              <a:ea typeface="+mn-ea"/>
              <a:cs typeface="+mn-cs"/>
              <a:sym typeface="Futura Std Ligh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6E05CA3-D21A-42E0-A63A-D375E1C1E26E}"/>
              </a:ext>
            </a:extLst>
          </p:cNvPr>
          <p:cNvSpPr>
            <a:spLocks/>
          </p:cNvSpPr>
          <p:nvPr/>
        </p:nvSpPr>
        <p:spPr bwMode="auto">
          <a:xfrm flipH="1">
            <a:off x="6738333" y="4064389"/>
            <a:ext cx="5985254" cy="2631276"/>
          </a:xfrm>
          <a:custGeom>
            <a:avLst/>
            <a:gdLst>
              <a:gd name="T0" fmla="*/ 2196 w 4328"/>
              <a:gd name="T1" fmla="*/ 1896 h 1900"/>
              <a:gd name="T2" fmla="*/ 2448 w 4328"/>
              <a:gd name="T3" fmla="*/ 992 h 1900"/>
              <a:gd name="T4" fmla="*/ 4328 w 4328"/>
              <a:gd name="T5" fmla="*/ 80 h 1900"/>
              <a:gd name="T6" fmla="*/ 1632 w 4328"/>
              <a:gd name="T7" fmla="*/ 420 h 1900"/>
              <a:gd name="T8" fmla="*/ 248 w 4328"/>
              <a:gd name="T9" fmla="*/ 1900 h 1900"/>
              <a:gd name="T10" fmla="*/ 2196 w 4328"/>
              <a:gd name="T11" fmla="*/ 1896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8" h="1900">
                <a:moveTo>
                  <a:pt x="2196" y="1896"/>
                </a:moveTo>
                <a:cubicBezTo>
                  <a:pt x="2196" y="1896"/>
                  <a:pt x="2113" y="1475"/>
                  <a:pt x="2448" y="992"/>
                </a:cubicBezTo>
                <a:cubicBezTo>
                  <a:pt x="2992" y="208"/>
                  <a:pt x="4328" y="80"/>
                  <a:pt x="4328" y="80"/>
                </a:cubicBezTo>
                <a:cubicBezTo>
                  <a:pt x="4328" y="80"/>
                  <a:pt x="3161" y="0"/>
                  <a:pt x="1632" y="420"/>
                </a:cubicBezTo>
                <a:cubicBezTo>
                  <a:pt x="0" y="868"/>
                  <a:pt x="248" y="1900"/>
                  <a:pt x="248" y="1900"/>
                </a:cubicBezTo>
                <a:lnTo>
                  <a:pt x="2196" y="1896"/>
                </a:lnTo>
                <a:close/>
              </a:path>
            </a:pathLst>
          </a:custGeom>
          <a:gradFill flip="none" rotWithShape="1">
            <a:gsLst>
              <a:gs pos="37000">
                <a:srgbClr val="D93B50">
                  <a:alpha val="50000"/>
                </a:srgbClr>
              </a:gs>
              <a:gs pos="0">
                <a:srgbClr val="C72032">
                  <a:alpha val="80000"/>
                </a:srgbClr>
              </a:gs>
              <a:gs pos="95575">
                <a:srgbClr val="5C1C8C">
                  <a:alpha val="35000"/>
                </a:srgbClr>
              </a:gs>
            </a:gsLst>
            <a:lin ang="189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324"/>
              </a:solidFill>
              <a:effectLst/>
              <a:uLnTx/>
              <a:uFillTx/>
              <a:latin typeface="Futura Std Light"/>
              <a:ea typeface="+mn-ea"/>
              <a:cs typeface="+mn-cs"/>
              <a:sym typeface="Futura Std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34F0ED-53FA-453F-AAA8-F2EA2B574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32" y="728148"/>
            <a:ext cx="3024336" cy="99625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9E9ED6-D0E9-4818-A55E-FEFC2F0CD6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63525 w 12192000"/>
              <a:gd name="connsiteY0" fmla="*/ 260350 h 6858000"/>
              <a:gd name="connsiteX1" fmla="*/ 263525 w 12192000"/>
              <a:gd name="connsiteY1" fmla="*/ 6597650 h 6858000"/>
              <a:gd name="connsiteX2" fmla="*/ 11928475 w 12192000"/>
              <a:gd name="connsiteY2" fmla="*/ 6597650 h 6858000"/>
              <a:gd name="connsiteX3" fmla="*/ 11928475 w 12192000"/>
              <a:gd name="connsiteY3" fmla="*/ 2603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63525" y="260350"/>
                </a:moveTo>
                <a:lnTo>
                  <a:pt x="263525" y="6597650"/>
                </a:lnTo>
                <a:lnTo>
                  <a:pt x="11928475" y="6597650"/>
                </a:lnTo>
                <a:lnTo>
                  <a:pt x="11928475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Std Light"/>
              <a:ea typeface="+mn-ea"/>
              <a:cs typeface="+mn-cs"/>
              <a:sym typeface="Futura Std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59B4D-39E2-4A2E-8A5C-95726E785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235080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AB51E-A732-4105-AAF9-C4C49128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4899600"/>
            <a:ext cx="9144000" cy="626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216FF-48D2-43CC-A7A2-6B66955A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5871" y="6230847"/>
            <a:ext cx="576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4901-5DA8-4CDF-9DD6-0DFA004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8496" y="6230847"/>
            <a:ext cx="173606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B57D-1C5A-4936-973A-C09D58DA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0670" y="6230847"/>
            <a:ext cx="53365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23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B70B14-71BF-4D10-B3DA-12193BF02EE1}"/>
              </a:ext>
            </a:extLst>
          </p:cNvPr>
          <p:cNvSpPr/>
          <p:nvPr/>
        </p:nvSpPr>
        <p:spPr>
          <a:xfrm>
            <a:off x="0" y="0"/>
            <a:ext cx="3935413" cy="6858000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023EC-89BA-427F-B659-C9BA6F7C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457200"/>
            <a:ext cx="3315600" cy="1324800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789DB-5346-49A4-93BC-CE824ABD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01812" y="457200"/>
            <a:ext cx="7724987" cy="562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ED3C4-6241-480A-9C80-94FA28B6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400" y="3117600"/>
            <a:ext cx="3315600" cy="18468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BE93A-F35B-437B-B683-A13F8549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D30DB-3BC0-4933-B267-A5A1205A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EDBB3-96E6-4EEA-931F-DB7B9E14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94471A-234C-42ED-A5ED-07983193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6135398"/>
            <a:ext cx="1679681" cy="5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1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>
            <a:extLst>
              <a:ext uri="{FF2B5EF4-FFF2-40B4-BE49-F238E27FC236}">
                <a16:creationId xmlns:a16="http://schemas.microsoft.com/office/drawing/2014/main" id="{A60732D9-43AE-45F7-B226-98D000B102F6}"/>
              </a:ext>
            </a:extLst>
          </p:cNvPr>
          <p:cNvSpPr>
            <a:spLocks/>
          </p:cNvSpPr>
          <p:nvPr/>
        </p:nvSpPr>
        <p:spPr bwMode="auto">
          <a:xfrm flipH="1">
            <a:off x="-2935513" y="4166205"/>
            <a:ext cx="11139999" cy="3591552"/>
          </a:xfrm>
          <a:custGeom>
            <a:avLst/>
            <a:gdLst>
              <a:gd name="T0" fmla="*/ 6807 w 8055"/>
              <a:gd name="T1" fmla="*/ 1082 h 2594"/>
              <a:gd name="T2" fmla="*/ 3279 w 8055"/>
              <a:gd name="T3" fmla="*/ 786 h 2594"/>
              <a:gd name="T4" fmla="*/ 1046 w 8055"/>
              <a:gd name="T5" fmla="*/ 5 h 2594"/>
              <a:gd name="T6" fmla="*/ 1063 w 8055"/>
              <a:gd name="T7" fmla="*/ 6 h 2594"/>
              <a:gd name="T8" fmla="*/ 0 w 8055"/>
              <a:gd name="T9" fmla="*/ 292 h 2594"/>
              <a:gd name="T10" fmla="*/ 1311 w 8055"/>
              <a:gd name="T11" fmla="*/ 482 h 2594"/>
              <a:gd name="T12" fmla="*/ 3231 w 8055"/>
              <a:gd name="T13" fmla="*/ 1898 h 2594"/>
              <a:gd name="T14" fmla="*/ 5831 w 8055"/>
              <a:gd name="T15" fmla="*/ 1722 h 2594"/>
              <a:gd name="T16" fmla="*/ 8055 w 8055"/>
              <a:gd name="T17" fmla="*/ 1346 h 2594"/>
              <a:gd name="T18" fmla="*/ 8055 w 8055"/>
              <a:gd name="T19" fmla="*/ 1098 h 2594"/>
              <a:gd name="T20" fmla="*/ 6807 w 8055"/>
              <a:gd name="T21" fmla="*/ 1082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55" h="2594">
                <a:moveTo>
                  <a:pt x="6807" y="1082"/>
                </a:moveTo>
                <a:cubicBezTo>
                  <a:pt x="5911" y="1330"/>
                  <a:pt x="4872" y="1860"/>
                  <a:pt x="3279" y="786"/>
                </a:cubicBezTo>
                <a:cubicBezTo>
                  <a:pt x="2364" y="169"/>
                  <a:pt x="1673" y="0"/>
                  <a:pt x="1046" y="5"/>
                </a:cubicBezTo>
                <a:cubicBezTo>
                  <a:pt x="1057" y="6"/>
                  <a:pt x="1063" y="6"/>
                  <a:pt x="1063" y="6"/>
                </a:cubicBezTo>
                <a:cubicBezTo>
                  <a:pt x="1063" y="6"/>
                  <a:pt x="530" y="57"/>
                  <a:pt x="0" y="292"/>
                </a:cubicBezTo>
                <a:cubicBezTo>
                  <a:pt x="399" y="260"/>
                  <a:pt x="917" y="274"/>
                  <a:pt x="1311" y="482"/>
                </a:cubicBezTo>
                <a:cubicBezTo>
                  <a:pt x="2055" y="874"/>
                  <a:pt x="2783" y="1610"/>
                  <a:pt x="3231" y="1898"/>
                </a:cubicBezTo>
                <a:cubicBezTo>
                  <a:pt x="3598" y="2134"/>
                  <a:pt x="4463" y="2594"/>
                  <a:pt x="5831" y="1722"/>
                </a:cubicBezTo>
                <a:cubicBezTo>
                  <a:pt x="7199" y="850"/>
                  <a:pt x="8055" y="1346"/>
                  <a:pt x="8055" y="1346"/>
                </a:cubicBezTo>
                <a:cubicBezTo>
                  <a:pt x="8055" y="1098"/>
                  <a:pt x="8055" y="1098"/>
                  <a:pt x="8055" y="1098"/>
                </a:cubicBezTo>
                <a:cubicBezTo>
                  <a:pt x="8055" y="1098"/>
                  <a:pt x="7703" y="834"/>
                  <a:pt x="6807" y="1082"/>
                </a:cubicBezTo>
                <a:close/>
              </a:path>
            </a:pathLst>
          </a:custGeom>
          <a:gradFill flip="none" rotWithShape="1">
            <a:gsLst>
              <a:gs pos="17000">
                <a:srgbClr val="360F3C">
                  <a:alpha val="70000"/>
                </a:srgbClr>
              </a:gs>
              <a:gs pos="57000">
                <a:srgbClr val="5C1C8C">
                  <a:alpha val="20000"/>
                </a:srgbClr>
              </a:gs>
              <a:gs pos="94000">
                <a:srgbClr val="C72032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324"/>
              </a:solidFill>
              <a:effectLst/>
              <a:uLnTx/>
              <a:uFillTx/>
              <a:latin typeface="Futura Std Light"/>
              <a:ea typeface="+mn-ea"/>
              <a:cs typeface="+mn-cs"/>
              <a:sym typeface="Futura Std Light"/>
            </a:endParaRP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20B52A3C-76FF-428B-9F8F-F455D362E761}"/>
              </a:ext>
            </a:extLst>
          </p:cNvPr>
          <p:cNvSpPr>
            <a:spLocks/>
          </p:cNvSpPr>
          <p:nvPr/>
        </p:nvSpPr>
        <p:spPr bwMode="auto">
          <a:xfrm flipH="1">
            <a:off x="6738333" y="4064389"/>
            <a:ext cx="5985254" cy="2631276"/>
          </a:xfrm>
          <a:custGeom>
            <a:avLst/>
            <a:gdLst>
              <a:gd name="T0" fmla="*/ 2196 w 4328"/>
              <a:gd name="T1" fmla="*/ 1896 h 1900"/>
              <a:gd name="T2" fmla="*/ 2448 w 4328"/>
              <a:gd name="T3" fmla="*/ 992 h 1900"/>
              <a:gd name="T4" fmla="*/ 4328 w 4328"/>
              <a:gd name="T5" fmla="*/ 80 h 1900"/>
              <a:gd name="T6" fmla="*/ 1632 w 4328"/>
              <a:gd name="T7" fmla="*/ 420 h 1900"/>
              <a:gd name="T8" fmla="*/ 248 w 4328"/>
              <a:gd name="T9" fmla="*/ 1900 h 1900"/>
              <a:gd name="T10" fmla="*/ 2196 w 4328"/>
              <a:gd name="T11" fmla="*/ 1896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28" h="1900">
                <a:moveTo>
                  <a:pt x="2196" y="1896"/>
                </a:moveTo>
                <a:cubicBezTo>
                  <a:pt x="2196" y="1896"/>
                  <a:pt x="2113" y="1475"/>
                  <a:pt x="2448" y="992"/>
                </a:cubicBezTo>
                <a:cubicBezTo>
                  <a:pt x="2992" y="208"/>
                  <a:pt x="4328" y="80"/>
                  <a:pt x="4328" y="80"/>
                </a:cubicBezTo>
                <a:cubicBezTo>
                  <a:pt x="4328" y="80"/>
                  <a:pt x="3161" y="0"/>
                  <a:pt x="1632" y="420"/>
                </a:cubicBezTo>
                <a:cubicBezTo>
                  <a:pt x="0" y="868"/>
                  <a:pt x="248" y="1900"/>
                  <a:pt x="248" y="1900"/>
                </a:cubicBezTo>
                <a:lnTo>
                  <a:pt x="2196" y="1896"/>
                </a:lnTo>
                <a:close/>
              </a:path>
            </a:pathLst>
          </a:custGeom>
          <a:gradFill flip="none" rotWithShape="1">
            <a:gsLst>
              <a:gs pos="37000">
                <a:srgbClr val="D93B50">
                  <a:alpha val="50000"/>
                </a:srgbClr>
              </a:gs>
              <a:gs pos="0">
                <a:srgbClr val="C72032">
                  <a:alpha val="80000"/>
                </a:srgbClr>
              </a:gs>
              <a:gs pos="95575">
                <a:srgbClr val="5C1C8C">
                  <a:alpha val="35000"/>
                </a:srgbClr>
              </a:gs>
            </a:gsLst>
            <a:lin ang="189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22324"/>
              </a:solidFill>
              <a:effectLst/>
              <a:uLnTx/>
              <a:uFillTx/>
              <a:latin typeface="Futura Std Light"/>
              <a:ea typeface="+mn-ea"/>
              <a:cs typeface="+mn-cs"/>
              <a:sym typeface="Futura Std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59222-D08F-45A0-BBAE-5F79E3B45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32" y="2729735"/>
            <a:ext cx="4245537" cy="13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6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/>
        </p:nvSpPr>
        <p:spPr>
          <a:xfrm>
            <a:off x="0" y="0"/>
            <a:ext cx="3935413" cy="6858000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457200"/>
            <a:ext cx="3315600" cy="1324800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1E3B37-D501-42E3-9623-5B5A892FD8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1200" y="457200"/>
            <a:ext cx="7725600" cy="5626800"/>
          </a:xfrm>
        </p:spPr>
        <p:txBody>
          <a:bodyPr/>
          <a:lstStyle>
            <a:lvl1pPr marL="450850" indent="-4508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9633F8-3251-4EEB-A1BB-AE6989B46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6135398"/>
            <a:ext cx="1679681" cy="5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8D73-741E-4A3A-B8C4-124CE6BA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F620-32AE-46C9-9F22-DDE369B5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A0033-3118-46E0-9F01-3652AE36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95D5-0AEB-4D1D-8A60-9100F1F0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ED6E-F140-4083-9570-EFDF8AA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70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7475-FEE0-40F3-B487-DB82C280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FD0D-B4CE-41F4-9879-E575CB28F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DB86D-BED8-4F4E-A228-4A950239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C2DBD-604C-465E-B9D8-B4B22647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E2D-E898-480E-8C7D-50D7E378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90B17-B974-464F-8842-968877D08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6135398"/>
            <a:ext cx="1679681" cy="5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8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75BD-C264-4D14-9F9C-5E355E61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E30A-9FDC-436A-82DC-AF6B205EB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528" y="1825625"/>
            <a:ext cx="5756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30723-81C3-4A18-9021-A93A3C56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770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672F-28FD-447E-B5A2-6040CEC9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E0952-34FB-4217-8FBC-774BE000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2B44-2702-4DE0-8F4B-297ACA78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51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46C0-76B2-4261-BBDE-BA8E9895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136800"/>
            <a:ext cx="9003600" cy="11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F9673-06A6-4883-87B9-AEFCC485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000" y="1681163"/>
            <a:ext cx="5763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CD162-0697-49BE-8899-05FCFB71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000" y="2505075"/>
            <a:ext cx="57635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E6007-785B-41D0-B932-2B4BFF073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DF337-0335-4780-B1BA-0BBD0A42E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3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2C4F8-CFFF-463C-BEA7-03012D7F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5B21B-D917-4C2D-A86B-12BB20BC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006EB-F623-4403-A677-A9921610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77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7A25-6280-4D1F-8222-2DE5D168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B11E6-D675-4EEF-978E-E3878319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DF87-D029-4429-9F21-882389F5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BC53C-4C4B-4FB5-B43A-F9255C9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65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BD13F-814C-4D3A-8EB6-2F028829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036C-D370-4FDE-B942-8258769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CFD27-C193-40B6-BAF5-5C073FCA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42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/>
        </p:nvSpPr>
        <p:spPr>
          <a:xfrm>
            <a:off x="0" y="0"/>
            <a:ext cx="3935413" cy="6858000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457200"/>
            <a:ext cx="3315600" cy="1324800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16F7-0AE7-40B0-9C9D-0F9CBF82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12" y="457200"/>
            <a:ext cx="7724987" cy="562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6DFC6-B1F9-4548-AD13-D6EEFAE6D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400" y="3117600"/>
            <a:ext cx="3315600" cy="1846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BDB7B8-31EA-4E99-B71D-922F603F3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6135398"/>
            <a:ext cx="1679681" cy="5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AA570C-1BBC-4CDB-A506-E6982C6B7BDD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3FF67-1633-4DD4-99C9-C98EEFE7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8" y="136525"/>
            <a:ext cx="9001778" cy="118903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BBB1-D145-40B9-81B9-93197AFA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527" y="1825625"/>
            <a:ext cx="116943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B31C-A208-4978-9A1D-EA4662D26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6425" y="6356350"/>
            <a:ext cx="1736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3C76-577D-40EC-8BAA-64729BCDE60B}" type="datetimeFigureOut">
              <a:rPr lang="en-AU" smtClean="0"/>
              <a:t>19/11/2020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266F-310A-4449-8A29-6F1ACA0C6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53365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EF9F2-B7AF-45F0-96E3-4AB78790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76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EF07-2B42-4D90-8A0B-DBEE367D9B23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C1AA2C-3FFA-48E8-B036-2C5DC3A52F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6135398"/>
            <a:ext cx="1679681" cy="5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emo.com.au/energy-systems/electricity/national-electricity-market-nem/nem-forecasting-and-planning/forecasting-and-reliability/projected-assessment-of-system-adequac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emo.com.au/energy-systems/electricity/national-electricity-market-nem/nem-forecasting-and-planning/forecasting-and-reliability/projected-assessment-of-system-adequacy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C56D-43CE-4A16-B08C-1A8F7435A1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NEM Local Temperature Alerts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34BA2-1A19-470E-8ADA-B67071363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19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31444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83A5-985B-4D7E-BE9B-80B90149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Sample Market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DCCD-A961-4D51-9B4F-918D2AC9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495425"/>
            <a:ext cx="11694382" cy="46815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b="1" dirty="0"/>
              <a:t>NEM Local Temperature Alerts for SA, VIC from 19 Nov 20 to 23 Nov 20</a:t>
            </a:r>
            <a:br>
              <a:rPr lang="en-AU" dirty="0"/>
            </a:br>
            <a:br>
              <a:rPr lang="en-AU" dirty="0"/>
            </a:br>
            <a:r>
              <a:rPr lang="en-AU" dirty="0"/>
              <a:t>AEMO ELECTRICITY MARKET NOTICE</a:t>
            </a:r>
            <a:br>
              <a:rPr lang="en-AU" dirty="0"/>
            </a:br>
            <a:br>
              <a:rPr lang="en-AU" dirty="0"/>
            </a:br>
            <a:r>
              <a:rPr lang="en-AU" dirty="0"/>
              <a:t>19 Nov to 23 Nov</a:t>
            </a:r>
            <a:br>
              <a:rPr lang="en-AU" dirty="0"/>
            </a:br>
            <a:br>
              <a:rPr lang="en-AU" dirty="0"/>
            </a:br>
            <a:r>
              <a:rPr lang="en-AU" dirty="0"/>
              <a:t>AEMO's weather service provider has issued forecast temperatures equal to or greater than the NEM Local Temperature Alert Levels for listed weather stations below.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SA</a:t>
            </a:r>
            <a:br>
              <a:rPr lang="en-AU" dirty="0"/>
            </a:br>
            <a:r>
              <a:rPr lang="en-AU" dirty="0"/>
              <a:t>Port Augusta Ap (39+ Deg C): 19th Nov, 21st Nov</a:t>
            </a:r>
            <a:br>
              <a:rPr lang="en-AU" dirty="0"/>
            </a:br>
            <a:br>
              <a:rPr lang="en-AU" dirty="0"/>
            </a:br>
            <a:r>
              <a:rPr lang="en-AU" dirty="0"/>
              <a:t>VIC</a:t>
            </a:r>
            <a:br>
              <a:rPr lang="en-AU" dirty="0"/>
            </a:br>
            <a:r>
              <a:rPr lang="en-AU" dirty="0"/>
              <a:t>Mildura Ap (39+ Deg C): 21st Nov</a:t>
            </a:r>
            <a:br>
              <a:rPr lang="en-AU" dirty="0"/>
            </a:br>
            <a:br>
              <a:rPr lang="en-AU" dirty="0"/>
            </a:br>
            <a:r>
              <a:rPr lang="en-AU" dirty="0"/>
              <a:t>The NEM Local Temperature Alert Levels are:</a:t>
            </a:r>
            <a:br>
              <a:rPr lang="en-AU" dirty="0"/>
            </a:br>
            <a:br>
              <a:rPr lang="en-AU" dirty="0"/>
            </a:br>
            <a:r>
              <a:rPr lang="en-AU" dirty="0"/>
              <a:t>Launceston (</a:t>
            </a:r>
            <a:r>
              <a:rPr lang="en-AU" dirty="0" err="1"/>
              <a:t>Ti</a:t>
            </a:r>
            <a:r>
              <a:rPr lang="en-AU" dirty="0"/>
              <a:t> Tree Bend): 33 Deg C, Dalby Airport: 37 Deg C, for all other selected weather stations: 39 Deg C.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AEMO requests Market Participants to:</a:t>
            </a:r>
            <a:br>
              <a:rPr lang="en-AU" dirty="0"/>
            </a:br>
            <a:br>
              <a:rPr lang="en-AU" dirty="0"/>
            </a:br>
            <a:r>
              <a:rPr lang="en-AU" dirty="0"/>
              <a:t>1. review the weather forecast in the local area where their generating units / MNSP converter stations are located and,</a:t>
            </a:r>
            <a:br>
              <a:rPr lang="en-AU" dirty="0"/>
            </a:br>
            <a:br>
              <a:rPr lang="en-AU" dirty="0"/>
            </a:br>
            <a:r>
              <a:rPr lang="en-AU" dirty="0"/>
              <a:t>2. if required, update the available capacity in their dispatch offers or availability submissions consistent with the forecast temperatures.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Further information is available at:</a:t>
            </a:r>
            <a:br>
              <a:rPr lang="en-AU" dirty="0"/>
            </a:br>
            <a:br>
              <a:rPr lang="en-AU" dirty="0"/>
            </a:br>
            <a:r>
              <a:rPr lang="en-AU" dirty="0">
                <a:hlinkClick r:id="rId3"/>
              </a:rPr>
              <a:t>https://aemo.com.au/energy-systems/electricity/national-electricity-market-nem/nem-forecasting-and-planning/forecasting-and-reliability/projected-assessment-of-system-adequacy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AEMO Operations Planning</a:t>
            </a:r>
          </a:p>
        </p:txBody>
      </p:sp>
    </p:spTree>
    <p:extLst>
      <p:ext uri="{BB962C8B-B14F-4D97-AF65-F5344CB8AC3E}">
        <p14:creationId xmlns:p14="http://schemas.microsoft.com/office/powerpoint/2010/main" val="387584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4DAF-789B-4B32-A9EB-58DCFFA8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Further Information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D9DA-A9E6-4A19-A607-5391DD6B6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Further information is available at: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https://aemo.com.au/energy-systems/electricity/national-electricity-market-nem/nem-forecasting-and-planning/forecasting-and-reliability/projected-assessment-of-system-adequacy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283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AC7B-720F-4141-8A07-C5CDEE2A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8" y="136525"/>
            <a:ext cx="9001778" cy="1189039"/>
          </a:xfrm>
        </p:spPr>
        <p:txBody>
          <a:bodyPr anchor="b">
            <a:normAutofit/>
          </a:bodyPr>
          <a:lstStyle/>
          <a:p>
            <a:r>
              <a:rPr lang="en-AU" sz="3700"/>
              <a:t>Market advice on ambient temperature – current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6B5B-8D96-4F34-AA9E-C7311D15D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527" y="1825625"/>
            <a:ext cx="7768990" cy="4082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When the forecast temperatures are equal to or greater than the regional reference temperatures, AEMO publishes a market notice</a:t>
            </a:r>
          </a:p>
          <a:p>
            <a:pPr marL="0" indent="0">
              <a:buNone/>
            </a:pPr>
            <a:r>
              <a:rPr lang="en-AU" sz="2400" dirty="0"/>
              <a:t>The market notice reminds Generators/MNSP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Review the weather forecast in the local area where their plant are located and,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If required, update the available capacities in their dispatch/MNSP offers consistent with the forecast temperatures.</a:t>
            </a:r>
          </a:p>
          <a:p>
            <a:endParaRPr lang="en-AU" sz="22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73D3BB-687E-424A-8FE1-31B0EC761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3329" y="1825624"/>
            <a:ext cx="3910818" cy="2915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Generation Capacity Reference Temperatures:</a:t>
            </a:r>
          </a:p>
          <a:p>
            <a:pPr marL="0" indent="0">
              <a:buNone/>
            </a:pPr>
            <a:r>
              <a:rPr lang="en-US" sz="1400" dirty="0"/>
              <a:t>QUEENSLAND - BRISBANE AREA 37 °C</a:t>
            </a:r>
          </a:p>
          <a:p>
            <a:pPr marL="0" indent="0">
              <a:buNone/>
            </a:pPr>
            <a:r>
              <a:rPr lang="en-US" sz="1400" dirty="0"/>
              <a:t>NEW SOUTH WALES - SYDNEY AREA 42 </a:t>
            </a:r>
            <a:r>
              <a:rPr lang="en-AU" sz="1400" dirty="0"/>
              <a:t>°C</a:t>
            </a:r>
          </a:p>
          <a:p>
            <a:pPr marL="0" indent="0">
              <a:buNone/>
            </a:pPr>
            <a:r>
              <a:rPr lang="en-US" sz="1400" dirty="0"/>
              <a:t>VICTORIA - MELBOURNE AREA 41 </a:t>
            </a:r>
            <a:r>
              <a:rPr lang="en-AU" sz="1400" dirty="0"/>
              <a:t>°C</a:t>
            </a:r>
          </a:p>
          <a:p>
            <a:pPr marL="0" indent="0">
              <a:buNone/>
            </a:pPr>
            <a:r>
              <a:rPr lang="en-US" sz="1400" dirty="0"/>
              <a:t>SOUTH AUSTRALIA - ADELAIDE AREA 43 </a:t>
            </a:r>
            <a:r>
              <a:rPr lang="en-AU" sz="1400" dirty="0"/>
              <a:t>°C</a:t>
            </a:r>
          </a:p>
          <a:p>
            <a:pPr marL="0" indent="0">
              <a:buNone/>
            </a:pPr>
            <a:r>
              <a:rPr lang="en-US" sz="1400" dirty="0"/>
              <a:t>TASMANIA - GEORGE TOWN 30 </a:t>
            </a:r>
            <a:r>
              <a:rPr lang="en-AU" sz="1400" dirty="0"/>
              <a:t>°C</a:t>
            </a:r>
          </a:p>
          <a:p>
            <a:pPr marL="0" indent="0">
              <a:buNone/>
            </a:pPr>
            <a:r>
              <a:rPr lang="en-US" sz="1400" dirty="0"/>
              <a:t>BASSLINK- Latrobe Valley Airport 43 </a:t>
            </a:r>
            <a:r>
              <a:rPr lang="en-AU" sz="1400" dirty="0"/>
              <a:t>°C</a:t>
            </a:r>
          </a:p>
          <a:p>
            <a:pPr marL="0" indent="0">
              <a:buNone/>
            </a:pPr>
            <a:r>
              <a:rPr lang="en-US" sz="1400" dirty="0"/>
              <a:t>and GEORGE TOWN 33 </a:t>
            </a:r>
            <a:r>
              <a:rPr lang="en-AU" sz="1400" dirty="0"/>
              <a:t>°C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0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1EE5-2786-495D-B68D-407B225C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Improvements to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50C95-DD32-4312-8017-3FD0257CD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1434905"/>
            <a:ext cx="11694382" cy="458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Representative weather stations for generation clusters in the NEM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Sixteen zones where generation clusters are located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A weather station for each zone has been selected</a:t>
            </a:r>
          </a:p>
          <a:p>
            <a:pPr marL="0" indent="0">
              <a:buNone/>
            </a:pPr>
            <a:r>
              <a:rPr lang="en-AU" sz="2400" dirty="0"/>
              <a:t>Temperature alert levels for each zone have been determined – they are called NEM Local Temperature Alert Levels</a:t>
            </a:r>
          </a:p>
          <a:p>
            <a:pPr marL="0" indent="0">
              <a:buNone/>
            </a:pPr>
            <a:r>
              <a:rPr lang="en-AU" sz="2400" dirty="0"/>
              <a:t>AEMO business process simplified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A market notice will be issued if forecast temperatures exceed any of the Local Temperature Alert Levels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Market notice will cover five days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/>
              <a:t>New market notice on every business day if forecast temperatures exceed any of the Local Temperature Alert Levels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815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30CF-9CC9-4DF8-9F09-7FD026DF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Alerts for Tasmania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FE38-9D57-4EF0-8844-D2E8D44F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Local Temperature Alert for Tasmania will be based on </a:t>
            </a:r>
            <a:r>
              <a:rPr lang="en-AU" dirty="0" err="1"/>
              <a:t>Basslink</a:t>
            </a:r>
            <a:r>
              <a:rPr lang="en-AU" dirty="0"/>
              <a:t> power transfer capability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/>
              <a:t>Launceston (</a:t>
            </a:r>
            <a:r>
              <a:rPr lang="en-AU" dirty="0" err="1"/>
              <a:t>Ti</a:t>
            </a:r>
            <a:r>
              <a:rPr lang="en-AU" dirty="0"/>
              <a:t> Tree Bend) weather station will be used for this purpose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764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5EC4-DA47-4DD8-87E9-C17CBA9AB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Weather Stations and NEM Local Temperature Alert Levels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6EF29B-8FDE-496A-9269-AAD1D52256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2225645"/>
              </p:ext>
            </p:extLst>
          </p:nvPr>
        </p:nvGraphicFramePr>
        <p:xfrm>
          <a:off x="262092" y="1516136"/>
          <a:ext cx="5752946" cy="452326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95233">
                  <a:extLst>
                    <a:ext uri="{9D8B030D-6E8A-4147-A177-3AD203B41FA5}">
                      <a16:colId xmlns:a16="http://schemas.microsoft.com/office/drawing/2014/main" val="3315633520"/>
                    </a:ext>
                  </a:extLst>
                </a:gridCol>
                <a:gridCol w="2557463">
                  <a:extLst>
                    <a:ext uri="{9D8B030D-6E8A-4147-A177-3AD203B41FA5}">
                      <a16:colId xmlns:a16="http://schemas.microsoft.com/office/drawing/2014/main" val="4055857176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83562437"/>
                    </a:ext>
                  </a:extLst>
                </a:gridCol>
              </a:tblGrid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dirty="0">
                          <a:effectLst/>
                        </a:rPr>
                        <a:t>Region(s)</a:t>
                      </a:r>
                      <a:endParaRPr lang="en-AU" sz="16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dirty="0">
                          <a:effectLst/>
                        </a:rPr>
                        <a:t>Weather Station</a:t>
                      </a:r>
                      <a:endParaRPr lang="en-AU" sz="16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dirty="0">
                          <a:effectLst/>
                        </a:rPr>
                        <a:t>Local Temperature Alert Level</a:t>
                      </a:r>
                      <a:endParaRPr lang="en-AU" sz="16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4386420"/>
                  </a:ext>
                </a:extLst>
              </a:tr>
              <a:tr h="557663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TAS1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Launceston (</a:t>
                      </a:r>
                      <a:r>
                        <a:rPr lang="en-AU" sz="1600" b="1" dirty="0" err="1">
                          <a:effectLst/>
                        </a:rPr>
                        <a:t>Ti</a:t>
                      </a:r>
                      <a:r>
                        <a:rPr lang="en-AU" sz="1600" b="1" dirty="0">
                          <a:effectLst/>
                        </a:rPr>
                        <a:t> Tree bend)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33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540119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QLD1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Dalby Airport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>
                          <a:effectLst/>
                        </a:rPr>
                        <a:t>37 °C</a:t>
                      </a:r>
                      <a:endParaRPr lang="en-AU" sz="1600" b="1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291626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QLD1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Rockhampton Airport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654886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QLD1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Townsville Airport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>
                          <a:effectLst/>
                        </a:rPr>
                        <a:t>39 </a:t>
                      </a:r>
                      <a:r>
                        <a:rPr lang="en-AU" sz="1600" b="1" dirty="0">
                          <a:effectLst/>
                        </a:rPr>
                        <a:t>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468536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NSW1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Armidale Airport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976379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NSW1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Canberra Airport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>
                          <a:effectLst/>
                        </a:rPr>
                        <a:t>39 °C</a:t>
                      </a:r>
                      <a:endParaRPr lang="en-AU" sz="1600" b="1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854120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NSW1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Mudgee Airport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583264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NSW1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Sydney Observatory Hill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027707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A40D639-0F9F-49C0-AAC5-979FD3C2AD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322440"/>
              </p:ext>
            </p:extLst>
          </p:nvPr>
        </p:nvGraphicFramePr>
        <p:xfrm>
          <a:off x="6095999" y="1516137"/>
          <a:ext cx="5962651" cy="457620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33514">
                  <a:extLst>
                    <a:ext uri="{9D8B030D-6E8A-4147-A177-3AD203B41FA5}">
                      <a16:colId xmlns:a16="http://schemas.microsoft.com/office/drawing/2014/main" val="276401130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967089712"/>
                    </a:ext>
                  </a:extLst>
                </a:gridCol>
                <a:gridCol w="2014537">
                  <a:extLst>
                    <a:ext uri="{9D8B030D-6E8A-4147-A177-3AD203B41FA5}">
                      <a16:colId xmlns:a16="http://schemas.microsoft.com/office/drawing/2014/main" val="297117008"/>
                    </a:ext>
                  </a:extLst>
                </a:gridCol>
              </a:tblGrid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dirty="0">
                          <a:effectLst/>
                        </a:rPr>
                        <a:t>Region(s)</a:t>
                      </a:r>
                      <a:endParaRPr lang="en-AU" sz="16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>
                          <a:effectLst/>
                        </a:rPr>
                        <a:t>Weather Station</a:t>
                      </a:r>
                      <a:endParaRPr lang="en-AU" sz="16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1600" dirty="0">
                          <a:effectLst/>
                        </a:rPr>
                        <a:t>Local Temperature Alert Level</a:t>
                      </a:r>
                      <a:endParaRPr lang="en-AU" sz="16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071988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VIC1/NSW1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Mildura Airport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>
                          <a:effectLst/>
                        </a:rPr>
                        <a:t>39 °C</a:t>
                      </a:r>
                      <a:endParaRPr lang="en-AU" sz="1600" b="1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798169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VIC1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Ararat Prison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>
                          <a:effectLst/>
                        </a:rPr>
                        <a:t>39 °C</a:t>
                      </a:r>
                      <a:endParaRPr lang="en-AU" sz="1600" b="1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20466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VIC1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Latrobe Valley Airport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>
                          <a:effectLst/>
                        </a:rPr>
                        <a:t>39 °C</a:t>
                      </a:r>
                      <a:endParaRPr lang="en-AU" sz="1600" b="1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8953968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VIC1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Melbourne Olympic Park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498943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SA1/VIC1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Mt Gambier Airport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74024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SA1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Adelaide West Terrace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>
                          <a:effectLst/>
                        </a:rPr>
                        <a:t>39 °C</a:t>
                      </a:r>
                      <a:endParaRPr lang="en-AU" sz="1600" b="1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3050450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>
                          <a:effectLst/>
                        </a:rPr>
                        <a:t>SA1</a:t>
                      </a:r>
                      <a:endParaRPr lang="en-AU" sz="1600" b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Clare High School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>
                          <a:effectLst/>
                        </a:rPr>
                        <a:t>39 °C</a:t>
                      </a:r>
                      <a:endParaRPr lang="en-AU" sz="1600" b="1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553078"/>
                  </a:ext>
                </a:extLst>
              </a:tr>
              <a:tr h="50846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0" dirty="0">
                          <a:effectLst/>
                        </a:rPr>
                        <a:t>SA1</a:t>
                      </a:r>
                      <a:endParaRPr lang="en-AU" sz="1600" b="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  <a:latin typeface="Segoe UI Semilight" panose="020B04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 Augusta Airport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AU" sz="1600" b="1" dirty="0">
                          <a:effectLst/>
                        </a:rPr>
                        <a:t>39 °C</a:t>
                      </a:r>
                      <a:endParaRPr lang="en-AU" sz="1600" b="1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09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99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5DAC3B-96E4-4BD3-9BB1-C29868523634}"/>
              </a:ext>
            </a:extLst>
          </p:cNvPr>
          <p:cNvSpPr txBox="1"/>
          <p:nvPr/>
        </p:nvSpPr>
        <p:spPr>
          <a:xfrm>
            <a:off x="233265" y="261257"/>
            <a:ext cx="1660849" cy="461664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AU" sz="2800" b="1" dirty="0"/>
              <a:t>QLD</a:t>
            </a:r>
          </a:p>
          <a:p>
            <a:r>
              <a:rPr lang="en-AU" sz="1400" b="1" dirty="0"/>
              <a:t>     </a:t>
            </a:r>
          </a:p>
          <a:p>
            <a:pPr>
              <a:spcAft>
                <a:spcPts val="600"/>
              </a:spcAft>
            </a:pPr>
            <a:r>
              <a:rPr lang="en-AU" sz="1400" b="1" dirty="0"/>
              <a:t>          Fossil</a:t>
            </a:r>
          </a:p>
          <a:p>
            <a:pPr>
              <a:spcAft>
                <a:spcPts val="600"/>
              </a:spcAft>
            </a:pPr>
            <a:r>
              <a:rPr lang="en-AU" sz="1400" b="1" dirty="0"/>
              <a:t>          Wind</a:t>
            </a:r>
          </a:p>
          <a:p>
            <a:pPr>
              <a:spcAft>
                <a:spcPts val="600"/>
              </a:spcAft>
            </a:pPr>
            <a:r>
              <a:rPr lang="en-AU" sz="1400" b="1" dirty="0"/>
              <a:t>          Solar</a:t>
            </a:r>
          </a:p>
          <a:p>
            <a:pPr>
              <a:spcAft>
                <a:spcPts val="600"/>
              </a:spcAft>
            </a:pPr>
            <a:r>
              <a:rPr lang="en-AU" sz="1400" b="1" dirty="0"/>
              <a:t>          Hydro</a:t>
            </a:r>
          </a:p>
          <a:p>
            <a:pPr>
              <a:spcAft>
                <a:spcPts val="600"/>
              </a:spcAft>
            </a:pPr>
            <a:endParaRPr lang="en-AU" sz="1400" b="1" dirty="0"/>
          </a:p>
          <a:p>
            <a:pPr>
              <a:spcAft>
                <a:spcPts val="600"/>
              </a:spcAft>
            </a:pPr>
            <a:r>
              <a:rPr lang="en-AU" sz="1200" b="1" dirty="0"/>
              <a:t>Size indicates Capacity</a:t>
            </a:r>
          </a:p>
          <a:p>
            <a:endParaRPr lang="en-AU" sz="2800" b="1" dirty="0"/>
          </a:p>
          <a:p>
            <a:endParaRPr lang="en-AU" sz="2800" b="1" dirty="0"/>
          </a:p>
          <a:p>
            <a:endParaRPr lang="en-AU" sz="2800" b="1" dirty="0"/>
          </a:p>
          <a:p>
            <a:endParaRPr lang="en-AU" sz="2800" b="1" dirty="0"/>
          </a:p>
          <a:p>
            <a:endParaRPr lang="en-AU" sz="28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4540C8-7BB3-4F06-A994-A8BD0ED06C94}"/>
              </a:ext>
            </a:extLst>
          </p:cNvPr>
          <p:cNvSpPr/>
          <p:nvPr/>
        </p:nvSpPr>
        <p:spPr>
          <a:xfrm>
            <a:off x="324349" y="977540"/>
            <a:ext cx="176903" cy="1736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E1961-A718-4A89-905C-16BDFAEDF5C4}"/>
              </a:ext>
            </a:extLst>
          </p:cNvPr>
          <p:cNvSpPr/>
          <p:nvPr/>
        </p:nvSpPr>
        <p:spPr>
          <a:xfrm>
            <a:off x="553413" y="977540"/>
            <a:ext cx="176903" cy="17362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959561-7CF6-4253-B55C-F2A195F63D17}"/>
              </a:ext>
            </a:extLst>
          </p:cNvPr>
          <p:cNvSpPr/>
          <p:nvPr/>
        </p:nvSpPr>
        <p:spPr>
          <a:xfrm>
            <a:off x="324347" y="1263970"/>
            <a:ext cx="176903" cy="173626"/>
          </a:xfrm>
          <a:prstGeom prst="ellipse">
            <a:avLst/>
          </a:prstGeom>
          <a:solidFill>
            <a:srgbClr val="8ED187"/>
          </a:solidFill>
          <a:ln>
            <a:solidFill>
              <a:srgbClr val="357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BA7A8B-CA2E-4D5D-A8A8-F6C21DD62EAA}"/>
              </a:ext>
            </a:extLst>
          </p:cNvPr>
          <p:cNvSpPr/>
          <p:nvPr/>
        </p:nvSpPr>
        <p:spPr>
          <a:xfrm>
            <a:off x="324347" y="1550401"/>
            <a:ext cx="176903" cy="17362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7C3EF7-96F6-48EC-88CE-1850C8BA1AFE}"/>
              </a:ext>
            </a:extLst>
          </p:cNvPr>
          <p:cNvSpPr/>
          <p:nvPr/>
        </p:nvSpPr>
        <p:spPr>
          <a:xfrm>
            <a:off x="324347" y="1836832"/>
            <a:ext cx="176903" cy="17362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E91158-4C5A-4843-8152-58CB944F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63" y="0"/>
            <a:ext cx="7802474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318310-CA4B-4FE7-95E7-1F2CB23B9482}"/>
              </a:ext>
            </a:extLst>
          </p:cNvPr>
          <p:cNvSpPr/>
          <p:nvPr/>
        </p:nvSpPr>
        <p:spPr>
          <a:xfrm>
            <a:off x="5085080" y="563880"/>
            <a:ext cx="2499360" cy="227584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D3596F-6B4E-4FA1-84C5-CC88214F4B1D}"/>
              </a:ext>
            </a:extLst>
          </p:cNvPr>
          <p:cNvSpPr/>
          <p:nvPr/>
        </p:nvSpPr>
        <p:spPr>
          <a:xfrm>
            <a:off x="6395720" y="3180080"/>
            <a:ext cx="3169920" cy="227584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E6BFA0-6B5F-4DF2-BA5F-669A66924BFB}"/>
              </a:ext>
            </a:extLst>
          </p:cNvPr>
          <p:cNvSpPr/>
          <p:nvPr/>
        </p:nvSpPr>
        <p:spPr>
          <a:xfrm>
            <a:off x="6794036" y="5638800"/>
            <a:ext cx="2990044" cy="117856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97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F8A08-FB08-4644-BAD6-80ACBBE29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107" y="0"/>
            <a:ext cx="55837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DAC3B-96E4-4BD3-9BB1-C29868523634}"/>
              </a:ext>
            </a:extLst>
          </p:cNvPr>
          <p:cNvSpPr txBox="1"/>
          <p:nvPr/>
        </p:nvSpPr>
        <p:spPr>
          <a:xfrm>
            <a:off x="233265" y="261257"/>
            <a:ext cx="1660849" cy="461664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AU" sz="2800" b="1"/>
              <a:t>NSW</a:t>
            </a:r>
          </a:p>
          <a:p>
            <a:r>
              <a:rPr lang="en-AU" sz="1400" b="1"/>
              <a:t>     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Fossil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Wind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Solar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Hydro</a:t>
            </a:r>
          </a:p>
          <a:p>
            <a:pPr>
              <a:spcAft>
                <a:spcPts val="600"/>
              </a:spcAft>
            </a:pPr>
            <a:endParaRPr lang="en-AU" sz="1400" b="1"/>
          </a:p>
          <a:p>
            <a:pPr>
              <a:spcAft>
                <a:spcPts val="600"/>
              </a:spcAft>
            </a:pPr>
            <a:r>
              <a:rPr lang="en-AU" sz="1200" b="1"/>
              <a:t>Size indicates Capacity</a:t>
            </a:r>
          </a:p>
          <a:p>
            <a:endParaRPr lang="en-AU" sz="2800" b="1"/>
          </a:p>
          <a:p>
            <a:endParaRPr lang="en-AU" sz="2800" b="1"/>
          </a:p>
          <a:p>
            <a:endParaRPr lang="en-AU" sz="2800" b="1"/>
          </a:p>
          <a:p>
            <a:endParaRPr lang="en-AU" sz="2800" b="1"/>
          </a:p>
          <a:p>
            <a:endParaRPr lang="en-AU" sz="2800" b="1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4540C8-7BB3-4F06-A994-A8BD0ED06C94}"/>
              </a:ext>
            </a:extLst>
          </p:cNvPr>
          <p:cNvSpPr/>
          <p:nvPr/>
        </p:nvSpPr>
        <p:spPr>
          <a:xfrm>
            <a:off x="324349" y="977540"/>
            <a:ext cx="176903" cy="1736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E1961-A718-4A89-905C-16BDFAEDF5C4}"/>
              </a:ext>
            </a:extLst>
          </p:cNvPr>
          <p:cNvSpPr/>
          <p:nvPr/>
        </p:nvSpPr>
        <p:spPr>
          <a:xfrm>
            <a:off x="553413" y="977540"/>
            <a:ext cx="176903" cy="17362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959561-7CF6-4253-B55C-F2A195F63D17}"/>
              </a:ext>
            </a:extLst>
          </p:cNvPr>
          <p:cNvSpPr/>
          <p:nvPr/>
        </p:nvSpPr>
        <p:spPr>
          <a:xfrm>
            <a:off x="324347" y="1263970"/>
            <a:ext cx="176903" cy="173626"/>
          </a:xfrm>
          <a:prstGeom prst="ellipse">
            <a:avLst/>
          </a:prstGeom>
          <a:solidFill>
            <a:srgbClr val="8ED187"/>
          </a:solidFill>
          <a:ln>
            <a:solidFill>
              <a:srgbClr val="357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BA7A8B-CA2E-4D5D-A8A8-F6C21DD62EAA}"/>
              </a:ext>
            </a:extLst>
          </p:cNvPr>
          <p:cNvSpPr/>
          <p:nvPr/>
        </p:nvSpPr>
        <p:spPr>
          <a:xfrm>
            <a:off x="324347" y="1550401"/>
            <a:ext cx="176903" cy="17362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7C3EF7-96F6-48EC-88CE-1850C8BA1AFE}"/>
              </a:ext>
            </a:extLst>
          </p:cNvPr>
          <p:cNvSpPr/>
          <p:nvPr/>
        </p:nvSpPr>
        <p:spPr>
          <a:xfrm>
            <a:off x="324347" y="1836832"/>
            <a:ext cx="176903" cy="17362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318310-CA4B-4FE7-95E7-1F2CB23B9482}"/>
              </a:ext>
            </a:extLst>
          </p:cNvPr>
          <p:cNvSpPr/>
          <p:nvPr/>
        </p:nvSpPr>
        <p:spPr>
          <a:xfrm>
            <a:off x="5484358" y="4597400"/>
            <a:ext cx="974869" cy="224517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81ADEA-0109-4435-85F1-6B75F09D46F1}"/>
              </a:ext>
            </a:extLst>
          </p:cNvPr>
          <p:cNvSpPr/>
          <p:nvPr/>
        </p:nvSpPr>
        <p:spPr>
          <a:xfrm>
            <a:off x="6096000" y="15424"/>
            <a:ext cx="2070100" cy="124854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21B028-2513-4199-A76E-2B8A3001D257}"/>
              </a:ext>
            </a:extLst>
          </p:cNvPr>
          <p:cNvSpPr/>
          <p:nvPr/>
        </p:nvSpPr>
        <p:spPr>
          <a:xfrm rot="6788309">
            <a:off x="6230616" y="3722452"/>
            <a:ext cx="2314698" cy="8197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BE355A2-79BA-4CA5-8D19-4BD6CDC10029}"/>
              </a:ext>
            </a:extLst>
          </p:cNvPr>
          <p:cNvSpPr/>
          <p:nvPr/>
        </p:nvSpPr>
        <p:spPr>
          <a:xfrm rot="6788309">
            <a:off x="4447895" y="1020438"/>
            <a:ext cx="2319543" cy="3519963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48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CEABE4C-1769-445C-A71E-37629D5D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196" y="0"/>
            <a:ext cx="86290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DAC3B-96E4-4BD3-9BB1-C29868523634}"/>
              </a:ext>
            </a:extLst>
          </p:cNvPr>
          <p:cNvSpPr txBox="1"/>
          <p:nvPr/>
        </p:nvSpPr>
        <p:spPr>
          <a:xfrm>
            <a:off x="233265" y="261257"/>
            <a:ext cx="1660849" cy="461664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AU" sz="2800" b="1"/>
              <a:t>VIC</a:t>
            </a:r>
          </a:p>
          <a:p>
            <a:r>
              <a:rPr lang="en-AU" sz="1400" b="1"/>
              <a:t>     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Fossil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Wind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Solar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Hydro</a:t>
            </a:r>
          </a:p>
          <a:p>
            <a:pPr>
              <a:spcAft>
                <a:spcPts val="600"/>
              </a:spcAft>
            </a:pPr>
            <a:endParaRPr lang="en-AU" sz="1400" b="1"/>
          </a:p>
          <a:p>
            <a:pPr>
              <a:spcAft>
                <a:spcPts val="600"/>
              </a:spcAft>
            </a:pPr>
            <a:r>
              <a:rPr lang="en-AU" sz="1200" b="1"/>
              <a:t>Size indicates Capacity</a:t>
            </a:r>
          </a:p>
          <a:p>
            <a:endParaRPr lang="en-AU" sz="2800" b="1"/>
          </a:p>
          <a:p>
            <a:endParaRPr lang="en-AU" sz="2800" b="1"/>
          </a:p>
          <a:p>
            <a:endParaRPr lang="en-AU" sz="2800" b="1"/>
          </a:p>
          <a:p>
            <a:endParaRPr lang="en-AU" sz="2800" b="1"/>
          </a:p>
          <a:p>
            <a:endParaRPr lang="en-AU" sz="2800" b="1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4540C8-7BB3-4F06-A994-A8BD0ED06C94}"/>
              </a:ext>
            </a:extLst>
          </p:cNvPr>
          <p:cNvSpPr/>
          <p:nvPr/>
        </p:nvSpPr>
        <p:spPr>
          <a:xfrm>
            <a:off x="324349" y="977540"/>
            <a:ext cx="176903" cy="1736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E1961-A718-4A89-905C-16BDFAEDF5C4}"/>
              </a:ext>
            </a:extLst>
          </p:cNvPr>
          <p:cNvSpPr/>
          <p:nvPr/>
        </p:nvSpPr>
        <p:spPr>
          <a:xfrm>
            <a:off x="553413" y="977540"/>
            <a:ext cx="176903" cy="17362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959561-7CF6-4253-B55C-F2A195F63D17}"/>
              </a:ext>
            </a:extLst>
          </p:cNvPr>
          <p:cNvSpPr/>
          <p:nvPr/>
        </p:nvSpPr>
        <p:spPr>
          <a:xfrm>
            <a:off x="324347" y="1263970"/>
            <a:ext cx="176903" cy="173626"/>
          </a:xfrm>
          <a:prstGeom prst="ellipse">
            <a:avLst/>
          </a:prstGeom>
          <a:solidFill>
            <a:srgbClr val="8ED187"/>
          </a:solidFill>
          <a:ln>
            <a:solidFill>
              <a:srgbClr val="357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BA7A8B-CA2E-4D5D-A8A8-F6C21DD62EAA}"/>
              </a:ext>
            </a:extLst>
          </p:cNvPr>
          <p:cNvSpPr/>
          <p:nvPr/>
        </p:nvSpPr>
        <p:spPr>
          <a:xfrm>
            <a:off x="324347" y="1550401"/>
            <a:ext cx="176903" cy="17362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7C3EF7-96F6-48EC-88CE-1850C8BA1AFE}"/>
              </a:ext>
            </a:extLst>
          </p:cNvPr>
          <p:cNvSpPr/>
          <p:nvPr/>
        </p:nvSpPr>
        <p:spPr>
          <a:xfrm>
            <a:off x="324347" y="1836832"/>
            <a:ext cx="176903" cy="17362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318310-CA4B-4FE7-95E7-1F2CB23B9482}"/>
              </a:ext>
            </a:extLst>
          </p:cNvPr>
          <p:cNvSpPr/>
          <p:nvPr/>
        </p:nvSpPr>
        <p:spPr>
          <a:xfrm rot="6126345">
            <a:off x="3856874" y="3834224"/>
            <a:ext cx="974869" cy="402230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81ADEA-0109-4435-85F1-6B75F09D46F1}"/>
              </a:ext>
            </a:extLst>
          </p:cNvPr>
          <p:cNvSpPr/>
          <p:nvPr/>
        </p:nvSpPr>
        <p:spPr>
          <a:xfrm>
            <a:off x="7107891" y="4810220"/>
            <a:ext cx="1242360" cy="743221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6727ACA-AF49-4CCA-8191-400FFDAB8B6D}"/>
              </a:ext>
            </a:extLst>
          </p:cNvPr>
          <p:cNvSpPr/>
          <p:nvPr/>
        </p:nvSpPr>
        <p:spPr>
          <a:xfrm>
            <a:off x="8413750" y="5264669"/>
            <a:ext cx="2062935" cy="147907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21B028-2513-4199-A76E-2B8A3001D257}"/>
              </a:ext>
            </a:extLst>
          </p:cNvPr>
          <p:cNvSpPr/>
          <p:nvPr/>
        </p:nvSpPr>
        <p:spPr>
          <a:xfrm rot="6126345">
            <a:off x="4557208" y="3192781"/>
            <a:ext cx="2102046" cy="2700347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65177D-CEAA-40B0-B6BA-80235AB9726D}"/>
              </a:ext>
            </a:extLst>
          </p:cNvPr>
          <p:cNvSpPr/>
          <p:nvPr/>
        </p:nvSpPr>
        <p:spPr>
          <a:xfrm rot="6126345">
            <a:off x="5624164" y="-1243665"/>
            <a:ext cx="2629771" cy="6320665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125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94A82A-0F50-433B-9E22-9D4DC8E6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858" y="0"/>
            <a:ext cx="728396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DAC3B-96E4-4BD3-9BB1-C29868523634}"/>
              </a:ext>
            </a:extLst>
          </p:cNvPr>
          <p:cNvSpPr txBox="1"/>
          <p:nvPr/>
        </p:nvSpPr>
        <p:spPr>
          <a:xfrm>
            <a:off x="233265" y="261257"/>
            <a:ext cx="1660849" cy="461664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AU" sz="2800" b="1"/>
              <a:t>SA</a:t>
            </a:r>
          </a:p>
          <a:p>
            <a:r>
              <a:rPr lang="en-AU" sz="1400" b="1"/>
              <a:t>     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Fossil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Wind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Solar</a:t>
            </a:r>
          </a:p>
          <a:p>
            <a:pPr>
              <a:spcAft>
                <a:spcPts val="600"/>
              </a:spcAft>
            </a:pPr>
            <a:r>
              <a:rPr lang="en-AU" sz="1400" b="1"/>
              <a:t>          Hydro</a:t>
            </a:r>
          </a:p>
          <a:p>
            <a:pPr>
              <a:spcAft>
                <a:spcPts val="600"/>
              </a:spcAft>
            </a:pPr>
            <a:endParaRPr lang="en-AU" sz="1400" b="1"/>
          </a:p>
          <a:p>
            <a:pPr>
              <a:spcAft>
                <a:spcPts val="600"/>
              </a:spcAft>
            </a:pPr>
            <a:r>
              <a:rPr lang="en-AU" sz="1200" b="1"/>
              <a:t>Size indicates Capacity</a:t>
            </a:r>
          </a:p>
          <a:p>
            <a:endParaRPr lang="en-AU" sz="2800" b="1"/>
          </a:p>
          <a:p>
            <a:endParaRPr lang="en-AU" sz="2800" b="1"/>
          </a:p>
          <a:p>
            <a:endParaRPr lang="en-AU" sz="2800" b="1"/>
          </a:p>
          <a:p>
            <a:endParaRPr lang="en-AU" sz="2800" b="1"/>
          </a:p>
          <a:p>
            <a:endParaRPr lang="en-AU" sz="2800" b="1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4540C8-7BB3-4F06-A994-A8BD0ED06C94}"/>
              </a:ext>
            </a:extLst>
          </p:cNvPr>
          <p:cNvSpPr/>
          <p:nvPr/>
        </p:nvSpPr>
        <p:spPr>
          <a:xfrm>
            <a:off x="324349" y="977540"/>
            <a:ext cx="176903" cy="1736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E1961-A718-4A89-905C-16BDFAEDF5C4}"/>
              </a:ext>
            </a:extLst>
          </p:cNvPr>
          <p:cNvSpPr/>
          <p:nvPr/>
        </p:nvSpPr>
        <p:spPr>
          <a:xfrm>
            <a:off x="553413" y="977540"/>
            <a:ext cx="176903" cy="17362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959561-7CF6-4253-B55C-F2A195F63D17}"/>
              </a:ext>
            </a:extLst>
          </p:cNvPr>
          <p:cNvSpPr/>
          <p:nvPr/>
        </p:nvSpPr>
        <p:spPr>
          <a:xfrm>
            <a:off x="324347" y="1263970"/>
            <a:ext cx="176903" cy="173626"/>
          </a:xfrm>
          <a:prstGeom prst="ellipse">
            <a:avLst/>
          </a:prstGeom>
          <a:solidFill>
            <a:srgbClr val="8ED187"/>
          </a:solidFill>
          <a:ln>
            <a:solidFill>
              <a:srgbClr val="357A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BA7A8B-CA2E-4D5D-A8A8-F6C21DD62EAA}"/>
              </a:ext>
            </a:extLst>
          </p:cNvPr>
          <p:cNvSpPr/>
          <p:nvPr/>
        </p:nvSpPr>
        <p:spPr>
          <a:xfrm>
            <a:off x="324347" y="1550401"/>
            <a:ext cx="176903" cy="17362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7C3EF7-96F6-48EC-88CE-1850C8BA1AFE}"/>
              </a:ext>
            </a:extLst>
          </p:cNvPr>
          <p:cNvSpPr/>
          <p:nvPr/>
        </p:nvSpPr>
        <p:spPr>
          <a:xfrm>
            <a:off x="324347" y="1836832"/>
            <a:ext cx="176903" cy="17362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318310-CA4B-4FE7-95E7-1F2CB23B9482}"/>
              </a:ext>
            </a:extLst>
          </p:cNvPr>
          <p:cNvSpPr/>
          <p:nvPr/>
        </p:nvSpPr>
        <p:spPr>
          <a:xfrm rot="1954577">
            <a:off x="4315888" y="-203559"/>
            <a:ext cx="1124100" cy="6434831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D3596F-6B4E-4FA1-84C5-CC88214F4B1D}"/>
              </a:ext>
            </a:extLst>
          </p:cNvPr>
          <p:cNvSpPr/>
          <p:nvPr/>
        </p:nvSpPr>
        <p:spPr>
          <a:xfrm>
            <a:off x="6705004" y="1550401"/>
            <a:ext cx="2317075" cy="2452639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81ADEA-0109-4435-85F1-6B75F09D46F1}"/>
              </a:ext>
            </a:extLst>
          </p:cNvPr>
          <p:cNvSpPr/>
          <p:nvPr/>
        </p:nvSpPr>
        <p:spPr>
          <a:xfrm>
            <a:off x="6299200" y="4705079"/>
            <a:ext cx="3321942" cy="1848121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98757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16-9 full colour">
  <a:themeElements>
    <a:clrScheme name="AEMO PPT 2018">
      <a:dk1>
        <a:srgbClr val="222324"/>
      </a:dk1>
      <a:lt1>
        <a:srgbClr val="FFFFFF"/>
      </a:lt1>
      <a:dk2>
        <a:srgbClr val="000000"/>
      </a:dk2>
      <a:lt2>
        <a:srgbClr val="E0E8EA"/>
      </a:lt2>
      <a:accent1>
        <a:srgbClr val="C41230"/>
      </a:accent1>
      <a:accent2>
        <a:srgbClr val="360F3C"/>
      </a:accent2>
      <a:accent3>
        <a:srgbClr val="F37421"/>
      </a:accent3>
      <a:accent4>
        <a:srgbClr val="FFC222"/>
      </a:accent4>
      <a:accent5>
        <a:srgbClr val="82859C"/>
      </a:accent5>
      <a:accent6>
        <a:srgbClr val="B3E0EE"/>
      </a:accent6>
      <a:hlink>
        <a:srgbClr val="C41230"/>
      </a:hlink>
      <a:folHlink>
        <a:srgbClr val="C41230"/>
      </a:folHlink>
    </a:clrScheme>
    <a:fontScheme name="AEMO TW Segoe">
      <a:majorFont>
        <a:latin typeface="Century Gothic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 16-9 v3.potx" id="{9047AFF0-4AFD-4E34-9AF9-A4765443E2DE}" vid="{526E9861-4B55-47C5-AAEA-312A9FBB78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FCDA7CBCF26E3F48AAE0DA0289C97DBE" ma:contentTypeVersion="35" ma:contentTypeDescription="" ma:contentTypeScope="" ma:versionID="37b00eaddd8786cfa7608c54d94d1f7e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b559208823c427711ffa2a0452dbc3f4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7e939e94-36bc-4e0f-9afe-3cdc4821c7be}" ma:internalName="TaxCatchAll" ma:showField="CatchAllData" ma:web="733611ca-bed3-43c0-b0fe-d32c7c356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e939e94-36bc-4e0f-9afe-3cdc4821c7be}" ma:internalName="TaxCatchAllLabel" ma:readOnly="true" ma:showField="CatchAllDataLabel" ma:web="733611ca-bed3-43c0-b0fe-d32c7c356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 ma:readOnly="false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readOnly="fals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readOnly="false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/>
        <AccountId xsi:nil="true"/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System Operations</TermName>
          <TermId xmlns="http://schemas.microsoft.com/office/infopath/2007/PartnerControls">77ee7040-6141-4b36-8047-2043f1be5f6d</TermId>
        </TermInfo>
      </Terms>
    </AEMOKeywordsTaxHTField0>
    <TaxCatchAll xmlns="a14523ce-dede-483e-883a-2d83261080bd">
      <Value>1</Value>
      <Value>6</Value>
    </TaxCatchAll>
    <AEMODescription xmlns="a14523ce-dede-483e-883a-2d83261080bd" xsi:nil="true"/>
    <_dlc_DocId xmlns="a14523ce-dede-483e-883a-2d83261080bd">OPSPLANNING-7-26153</_dlc_DocId>
    <_dlc_DocIdUrl xmlns="a14523ce-dede-483e-883a-2d83261080bd">
      <Url>http://sharedocs/sites/op/_layouts/15/DocIdRedir.aspx?ID=OPSPLANNING-7-26153</Url>
      <Description>OPSPLANNING-7-26153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8D53A-E378-4A21-B45B-3E6C6C3A7C2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D6C6052-8FAD-4FB6-A69F-14AAB4467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4A6075-9561-4EA2-A558-749ABA6AD6EA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B47E2C53-0ECF-4D92-B65E-75E9E4724BD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1D79D380-C1C8-495F-8B0F-3F6AC19FDC48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41D965E5-D07E-4731-B590-22CF424A96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697</Words>
  <Application>Microsoft Office PowerPoint</Application>
  <PresentationFormat>Widescreen</PresentationFormat>
  <Paragraphs>136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Futura Std Light</vt:lpstr>
      <vt:lpstr>Segoe UI Semilight</vt:lpstr>
      <vt:lpstr>Wingdings</vt:lpstr>
      <vt:lpstr>presentation 16-9 full colour</vt:lpstr>
      <vt:lpstr>NEM Local Temperature Alerts</vt:lpstr>
      <vt:lpstr>Market advice on ambient temperature – current process</vt:lpstr>
      <vt:lpstr>Improvements to the process</vt:lpstr>
      <vt:lpstr>Alerts for Tasmania</vt:lpstr>
      <vt:lpstr>Weather Stations and NEM Local Temperature Alert Levels</vt:lpstr>
      <vt:lpstr>PowerPoint Presentation</vt:lpstr>
      <vt:lpstr>PowerPoint Presentation</vt:lpstr>
      <vt:lpstr>PowerPoint Presentation</vt:lpstr>
      <vt:lpstr>PowerPoint Presentation</vt:lpstr>
      <vt:lpstr>Sample Market Notice</vt:lpstr>
      <vt:lpstr>Further Information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Local Temperature Alerts</dc:title>
  <dc:creator>Sujeewa Rajapakse</dc:creator>
  <cp:lastModifiedBy>Felicity Bodger</cp:lastModifiedBy>
  <cp:revision>12</cp:revision>
  <dcterms:created xsi:type="dcterms:W3CDTF">2020-11-13T07:45:18Z</dcterms:created>
  <dcterms:modified xsi:type="dcterms:W3CDTF">2020-11-19T05:34:15Z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0x0101009BE89D58CAF0934CA32A20BCFFD353DC00FCDA7CBCF26E3F48AAE0DA0289C97DBE</vt:lpwstr>
  </property>
  <property fmtid="{D5CDD505-2E9C-101B-9397-08002B2CF9AE}" pid="3" name="_dlc_DocIdItemGuid">
    <vt:lpwstr>3e7aeb19-029b-49d1-bd8e-8946804c4e06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>6;#System Operations|77ee7040-6141-4b36-8047-2043f1be5f6d</vt:lpwstr>
  </property>
</Properties>
</file>