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1" r:id="rId6"/>
    <p:sldMasterId id="2147483694" r:id="rId7"/>
    <p:sldMasterId id="2147483705" r:id="rId8"/>
    <p:sldMasterId id="2147483728" r:id="rId9"/>
    <p:sldMasterId id="2147483739" r:id="rId10"/>
    <p:sldMasterId id="2147483762" r:id="rId11"/>
    <p:sldMasterId id="2147483826" r:id="rId12"/>
  </p:sldMasterIdLst>
  <p:notesMasterIdLst>
    <p:notesMasterId r:id="rId32"/>
  </p:notesMasterIdLst>
  <p:handoutMasterIdLst>
    <p:handoutMasterId r:id="rId33"/>
  </p:handoutMasterIdLst>
  <p:sldIdLst>
    <p:sldId id="256" r:id="rId13"/>
    <p:sldId id="481" r:id="rId14"/>
    <p:sldId id="502" r:id="rId15"/>
    <p:sldId id="524" r:id="rId16"/>
    <p:sldId id="533" r:id="rId17"/>
    <p:sldId id="548" r:id="rId18"/>
    <p:sldId id="549" r:id="rId19"/>
    <p:sldId id="552" r:id="rId20"/>
    <p:sldId id="553" r:id="rId21"/>
    <p:sldId id="550" r:id="rId22"/>
    <p:sldId id="551" r:id="rId23"/>
    <p:sldId id="554" r:id="rId24"/>
    <p:sldId id="522" r:id="rId25"/>
    <p:sldId id="544" r:id="rId26"/>
    <p:sldId id="545" r:id="rId27"/>
    <p:sldId id="546" r:id="rId28"/>
    <p:sldId id="547" r:id="rId29"/>
    <p:sldId id="495" r:id="rId30"/>
    <p:sldId id="497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2" autoAdjust="0"/>
    <p:restoredTop sz="95171" autoAdjust="0"/>
  </p:normalViewPr>
  <p:slideViewPr>
    <p:cSldViewPr>
      <p:cViewPr varScale="1">
        <p:scale>
          <a:sx n="115" d="100"/>
          <a:sy n="115" d="100"/>
        </p:scale>
        <p:origin x="7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October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October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October 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22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8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October 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3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491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0678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233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4770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820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512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1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062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702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1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/>
              <a:t>12/10/2017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63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te.vic.gov.au/" TargetMode="External"/><Relationship Id="rId2" Type="http://schemas.openxmlformats.org/officeDocument/2006/relationships/hyperlink" Target="http://www.gazette.vic.gov.au/gazette/Gazettes2017/GG2017S342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1.vsd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" TargetMode="Externa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oc@aemo.com.a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PROGRAM CONSULTATIVE FORUM</a:t>
            </a:r>
            <a:br>
              <a:rPr lang="en-AU" b="1" dirty="0"/>
            </a:br>
            <a:r>
              <a:rPr lang="en-AU" b="1" dirty="0"/>
              <a:t>Meeting 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2132855"/>
            <a:ext cx="6400800" cy="1205363"/>
          </a:xfrm>
        </p:spPr>
        <p:txBody>
          <a:bodyPr>
            <a:noAutofit/>
          </a:bodyPr>
          <a:lstStyle/>
          <a:p>
            <a:r>
              <a:rPr lang="en-AU" sz="1200" b="1" dirty="0"/>
              <a:t>DATE:</a:t>
            </a:r>
            <a:r>
              <a:rPr lang="en-AU" sz="1200" dirty="0"/>
              <a:t>		</a:t>
            </a:r>
            <a:r>
              <a:rPr lang="en-AU" sz="1200" dirty="0" smtClean="0"/>
              <a:t>Friday 13 October </a:t>
            </a:r>
            <a:r>
              <a:rPr lang="en-AU" sz="1200" dirty="0"/>
              <a:t>2017</a:t>
            </a:r>
          </a:p>
          <a:p>
            <a:r>
              <a:rPr lang="en-AU" sz="1200" b="1" dirty="0"/>
              <a:t>TIME</a:t>
            </a:r>
            <a:r>
              <a:rPr lang="en-AU" sz="1200" dirty="0"/>
              <a:t>:  		10.00 AM </a:t>
            </a:r>
            <a:r>
              <a:rPr lang="en-AU" sz="1200" dirty="0" smtClean="0"/>
              <a:t>– 1.00PM </a:t>
            </a:r>
            <a:r>
              <a:rPr lang="en-AU" sz="1200" dirty="0"/>
              <a:t>(</a:t>
            </a:r>
            <a:r>
              <a:rPr lang="en-AU" sz="1200" dirty="0" smtClean="0"/>
              <a:t>AEST)</a:t>
            </a:r>
          </a:p>
          <a:p>
            <a:r>
              <a:rPr lang="en-AU" sz="1200" b="1" dirty="0" smtClean="0"/>
              <a:t>VENUE</a:t>
            </a:r>
            <a:r>
              <a:rPr lang="en-AU" sz="1200" b="1" dirty="0"/>
              <a:t>: </a:t>
            </a:r>
            <a:r>
              <a:rPr lang="en-AU" sz="1200" dirty="0"/>
              <a:t>		AEMO OFFICES; MEL, SYD, ADE, BRI </a:t>
            </a:r>
          </a:p>
          <a:p>
            <a:r>
              <a:rPr lang="en-AU" sz="1200" b="1" dirty="0"/>
              <a:t>TELECONFERENCE:</a:t>
            </a:r>
            <a:r>
              <a:rPr lang="en-AU" sz="1200" dirty="0"/>
              <a:t>	DIAL IN: 02 8602 3002</a:t>
            </a:r>
          </a:p>
          <a:p>
            <a:r>
              <a:rPr lang="en-AU" sz="1200" b="1" dirty="0"/>
              <a:t>CONTACT:	</a:t>
            </a:r>
            <a:r>
              <a:rPr lang="en-AU" sz="1200" dirty="0"/>
              <a:t>	</a:t>
            </a:r>
            <a:r>
              <a:rPr lang="en-AU" sz="1200" u="sng" dirty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 smtClean="0"/>
              <a:t>Other Business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</a:t>
            </a:r>
            <a:r>
              <a:rPr lang="en-AU" dirty="0" smtClean="0"/>
              <a:t>Other Business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 smtClean="0"/>
              <a:t>Availability of Pre-Production for bi-lateral testing</a:t>
            </a:r>
            <a:endParaRPr lang="en-AU" sz="1400" b="1" dirty="0"/>
          </a:p>
          <a:p>
            <a:pPr fontAlgn="ctr"/>
            <a:r>
              <a:rPr lang="en-AU" sz="1400" dirty="0" smtClean="0"/>
              <a:t>AEMO draft plan – to be confirmed by 27 October:</a:t>
            </a:r>
          </a:p>
          <a:p>
            <a:pPr marL="0" indent="0" fontAlgn="ctr">
              <a:buNone/>
            </a:pPr>
            <a:endParaRPr lang="en-AU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99946"/>
              </p:ext>
            </p:extLst>
          </p:nvPr>
        </p:nvGraphicFramePr>
        <p:xfrm>
          <a:off x="323527" y="1844824"/>
          <a:ext cx="8496945" cy="250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276">
                  <a:extLst>
                    <a:ext uri="{9D8B030D-6E8A-4147-A177-3AD203B41FA5}">
                      <a16:colId xmlns:a16="http://schemas.microsoft.com/office/drawing/2014/main" val="2628044009"/>
                    </a:ext>
                  </a:extLst>
                </a:gridCol>
                <a:gridCol w="681531">
                  <a:extLst>
                    <a:ext uri="{9D8B030D-6E8A-4147-A177-3AD203B41FA5}">
                      <a16:colId xmlns:a16="http://schemas.microsoft.com/office/drawing/2014/main" val="2709121086"/>
                    </a:ext>
                  </a:extLst>
                </a:gridCol>
                <a:gridCol w="681531">
                  <a:extLst>
                    <a:ext uri="{9D8B030D-6E8A-4147-A177-3AD203B41FA5}">
                      <a16:colId xmlns:a16="http://schemas.microsoft.com/office/drawing/2014/main" val="2595521580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3095349246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SMP/MSATS </a:t>
                      </a:r>
                      <a:r>
                        <a:rPr lang="en-AU" sz="1400" dirty="0" smtClean="0">
                          <a:solidFill>
                            <a:schemeClr val="bg1"/>
                          </a:solidFill>
                          <a:effectLst/>
                        </a:rPr>
                        <a:t>Pre-prod 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availability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A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6081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AU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effectLst/>
                        </a:rPr>
                        <a:t>Outage Start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effectLst/>
                        </a:rPr>
                        <a:t>Outage End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60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9th Oct to 13th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AEMO performance and load testing - may cause intermittent outages or delays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32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12th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10am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3pm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MSATS maintenance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43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12th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Defect release  for Market trials - Cycle 3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03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19th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Place holder for defect 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77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26th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Place holder for defect 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81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16th Oct to 3rd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Market trials - Cycle 3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77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6th Nov to 10th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AEMO performance and load testing - may cause intermittent outages or delays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44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9th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Place holder for defect 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3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13th Nov to 17th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Times to be confirmed - Likely Dress Rehearsal with Batch Handler outages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16th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Place holder for final </a:t>
                      </a: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pre-prod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93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</a:t>
            </a:r>
            <a:r>
              <a:rPr lang="en-AU" dirty="0" smtClean="0"/>
              <a:t>Other Business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 smtClean="0"/>
              <a:t>Commonwealth / Jurisdictional Safety </a:t>
            </a:r>
            <a:r>
              <a:rPr lang="en-AU" sz="1400" b="1" dirty="0" err="1" smtClean="0"/>
              <a:t>Regs</a:t>
            </a:r>
            <a:r>
              <a:rPr lang="en-AU" sz="1400" b="1" dirty="0" smtClean="0"/>
              <a:t> </a:t>
            </a:r>
            <a:endParaRPr lang="en-AU" sz="1400" b="1" dirty="0"/>
          </a:p>
          <a:p>
            <a:pPr fontAlgn="ctr"/>
            <a:r>
              <a:rPr lang="en-AU" sz="1400" dirty="0" smtClean="0"/>
              <a:t>Next Metering Safety Forum scheduled for Wednesday 18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October</a:t>
            </a:r>
          </a:p>
          <a:p>
            <a:pPr fontAlgn="ctr"/>
            <a:r>
              <a:rPr lang="en-AU" sz="1400" dirty="0" smtClean="0"/>
              <a:t>Agenda includes:</a:t>
            </a:r>
            <a:endParaRPr lang="en-AU" sz="1400" dirty="0" smtClean="0"/>
          </a:p>
          <a:p>
            <a:pPr lvl="1" fontAlgn="ctr"/>
            <a:r>
              <a:rPr lang="en-AU" sz="1400" dirty="0" smtClean="0"/>
              <a:t>Remote re-</a:t>
            </a:r>
            <a:r>
              <a:rPr lang="en-AU" sz="1400" dirty="0" err="1" smtClean="0"/>
              <a:t>en</a:t>
            </a:r>
            <a:r>
              <a:rPr lang="en-AU" sz="1400" dirty="0" smtClean="0"/>
              <a:t> &amp; de-</a:t>
            </a:r>
            <a:r>
              <a:rPr lang="en-AU" sz="1400" dirty="0" err="1" smtClean="0"/>
              <a:t>en</a:t>
            </a:r>
            <a:r>
              <a:rPr lang="en-AU" sz="1400" dirty="0" smtClean="0"/>
              <a:t> – Proposal </a:t>
            </a:r>
          </a:p>
          <a:p>
            <a:pPr lvl="1" fontAlgn="ctr"/>
            <a:r>
              <a:rPr lang="en-AU" sz="1400" dirty="0" smtClean="0"/>
              <a:t>Proposal from CMIG in relation to an Industry Code - Proposal</a:t>
            </a:r>
          </a:p>
          <a:p>
            <a:pPr lvl="1" fontAlgn="ctr"/>
            <a:r>
              <a:rPr lang="en-AU" sz="1400" dirty="0" smtClean="0"/>
              <a:t>Tenancy Laws – Discussion </a:t>
            </a:r>
          </a:p>
          <a:p>
            <a:pPr lvl="1" fontAlgn="ctr"/>
            <a:r>
              <a:rPr lang="en-AU" sz="1400" dirty="0" smtClean="0"/>
              <a:t>NSW ASP scheme changes – NSW discuss amendments</a:t>
            </a:r>
          </a:p>
          <a:p>
            <a:pPr lvl="1" fontAlgn="ctr"/>
            <a:r>
              <a:rPr lang="en-AU" sz="1400" dirty="0" smtClean="0"/>
              <a:t>Meter access arrangements – Jurisdictional update</a:t>
            </a:r>
          </a:p>
          <a:p>
            <a:pPr marL="0" indent="0" fontAlgn="ctr">
              <a:buNone/>
            </a:pPr>
            <a:endParaRPr lang="en-AU" sz="1400" dirty="0" smtClean="0"/>
          </a:p>
          <a:p>
            <a:pPr marL="0" indent="0" fontAlgn="ctr">
              <a:buNone/>
            </a:pPr>
            <a:r>
              <a:rPr lang="en-AU" sz="1400" b="1" dirty="0"/>
              <a:t>Victoria deferral of metering competition</a:t>
            </a:r>
            <a:endParaRPr lang="en-AU" sz="1400" b="1" dirty="0"/>
          </a:p>
          <a:p>
            <a:pPr fontAlgn="ctr"/>
            <a:r>
              <a:rPr lang="en-AU" sz="1400" dirty="0" smtClean="0"/>
              <a:t>AMI </a:t>
            </a:r>
            <a:r>
              <a:rPr lang="en-AU" sz="1400" dirty="0"/>
              <a:t>Obligations Order was made </a:t>
            </a:r>
            <a:r>
              <a:rPr lang="en-AU" sz="1400" dirty="0" smtClean="0"/>
              <a:t>Tue 10 Oct. Published </a:t>
            </a:r>
            <a:r>
              <a:rPr lang="en-AU" sz="1400" dirty="0"/>
              <a:t>in Special Gazette S342.  </a:t>
            </a:r>
            <a:r>
              <a:rPr lang="en-AU" sz="1400" dirty="0" smtClean="0"/>
              <a:t>Can be accessed </a:t>
            </a:r>
            <a:r>
              <a:rPr lang="en-AU" sz="1400" dirty="0" smtClean="0">
                <a:hlinkClick r:id="rId2"/>
              </a:rPr>
              <a:t>here</a:t>
            </a:r>
            <a:r>
              <a:rPr lang="en-AU" sz="1400" dirty="0" smtClean="0"/>
              <a:t> or </a:t>
            </a:r>
            <a:r>
              <a:rPr lang="en-AU" sz="1400" dirty="0"/>
              <a:t>visit </a:t>
            </a:r>
            <a:r>
              <a:rPr lang="en-AU" sz="1400" dirty="0" smtClean="0">
                <a:hlinkClick r:id="rId3"/>
              </a:rPr>
              <a:t>www.gazette.vic.gov.au</a:t>
            </a:r>
            <a:r>
              <a:rPr lang="en-AU" sz="1400" dirty="0" smtClean="0"/>
              <a:t>.</a:t>
            </a:r>
          </a:p>
          <a:p>
            <a:pPr fontAlgn="ctr"/>
            <a:r>
              <a:rPr lang="en-AU" sz="1400" dirty="0" smtClean="0"/>
              <a:t>Expect remaining NEVA Orders to be published by Special Gazette 12 Oct.  </a:t>
            </a:r>
          </a:p>
          <a:p>
            <a:pPr fontAlgn="ctr"/>
            <a:endParaRPr lang="en-AU" sz="1400" dirty="0"/>
          </a:p>
          <a:p>
            <a:pPr marL="0" lvl="0" indent="0">
              <a:buNone/>
            </a:pPr>
            <a:r>
              <a:rPr lang="en-AU" sz="1400" b="1" dirty="0" smtClean="0"/>
              <a:t>NSW Preparation for Competition in Metering</a:t>
            </a:r>
            <a:endParaRPr lang="en-AU" sz="1400" b="1" dirty="0"/>
          </a:p>
          <a:p>
            <a:pPr fontAlgn="ctr"/>
            <a:r>
              <a:rPr lang="en-AU" sz="1400" dirty="0" smtClean="0"/>
              <a:t>Held consultation session on Monday 9 October. </a:t>
            </a:r>
          </a:p>
          <a:p>
            <a:pPr fontAlgn="ctr"/>
            <a:r>
              <a:rPr lang="en-AU" sz="1400" dirty="0" smtClean="0"/>
              <a:t>Consultation period extended until Wednesday 25 October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392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/>
              <a:t>Program Schedule</a:t>
            </a:r>
          </a:p>
        </p:txBody>
      </p:sp>
    </p:spTree>
    <p:extLst>
      <p:ext uri="{BB962C8B-B14F-4D97-AF65-F5344CB8AC3E}">
        <p14:creationId xmlns:p14="http://schemas.microsoft.com/office/powerpoint/2010/main" val="42177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3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7648333" y="316996"/>
            <a:ext cx="381083" cy="6240870"/>
            <a:chOff x="6001443" y="316996"/>
            <a:chExt cx="381083" cy="624087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6001443" y="316996"/>
              <a:ext cx="381083" cy="14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6191985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V6.7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 Oct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B2B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2765" y="2478023"/>
            <a:ext cx="1030107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9897" y="2478023"/>
            <a:ext cx="89648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679520"/>
            <a:ext cx="2986241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762662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6019767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781585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762662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776496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22696" y="5762662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282634" y="4361572"/>
            <a:ext cx="80061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5281590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464192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376678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941779" y="4361573"/>
            <a:ext cx="1768938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&amp; Cut Over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920585"/>
            <a:ext cx="269695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5165388"/>
            <a:ext cx="2726040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5404456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67290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587493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518074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B2B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938173" y="3403594"/>
            <a:ext cx="20332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5006882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5006882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6278061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46281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1739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97283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566382" y="3871458"/>
            <a:ext cx="318716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Phase 1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79743" y="4361572"/>
            <a:ext cx="38394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720870" y="4117946"/>
            <a:ext cx="44154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Phase 2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315250" y="4117946"/>
            <a:ext cx="70990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Trial – Phase 3</a:t>
            </a:r>
            <a:endParaRPr lang="en-AU" sz="5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5883074" y="356960"/>
            <a:ext cx="381083" cy="6010047"/>
            <a:chOff x="11630963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11630963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11825246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 – Readiness Work Stream</a:t>
            </a:r>
          </a:p>
          <a:p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V6.7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 Oct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EN/MC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527645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432206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3072232" y="2370791"/>
            <a:ext cx="982744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Phase 1 Execution EN/MC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05966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8333" y="4332589"/>
            <a:ext cx="430887" cy="922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prstClr val="black"/>
                </a:solidFill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8333" y="5325609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prstClr val="black"/>
                </a:solidFill>
              </a:rPr>
              <a:t>Transition &amp; Cutover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54358" y="5693900"/>
            <a:ext cx="185339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Transition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-8333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prstClr val="black"/>
                </a:solidFill>
              </a:rPr>
              <a:t>Industry Testing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Go-live date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17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89613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>
                <a:solidFill>
                  <a:srgbClr val="000000"/>
                </a:solidFill>
                <a:latin typeface="Arial Black" panose="020B0A04020102020204" pitchFamily="34" charset="0"/>
              </a:rPr>
              <a:t>10 </a:t>
            </a:r>
            <a:r>
              <a:rPr lang="en-AU" sz="525" smtClean="0">
                <a:solidFill>
                  <a:srgbClr val="000000"/>
                </a:solidFill>
                <a:latin typeface="Arial Black" panose="020B0A04020102020204" pitchFamily="34" charset="0"/>
              </a:rPr>
              <a:t>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WP2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B2B/Market Trial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2727" y="3046270"/>
            <a:ext cx="1098859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Phase 2 Execution B2B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4895412"/>
            <a:ext cx="805487" cy="28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Planning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895412"/>
            <a:ext cx="4706916" cy="280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Accreditation and Registration Period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957298" y="3423903"/>
            <a:ext cx="1515294" cy="140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Phase 3 Market Trial Execution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533689" y="5693900"/>
            <a:ext cx="542875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/>
                </a:solidFill>
              </a:rPr>
              <a:t>Transition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233628" y="5693900"/>
            <a:ext cx="1790575" cy="28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Heightened Support</a:t>
            </a:r>
            <a:endParaRPr lang="en-AU" sz="800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Transition &amp; Cutover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Test Plan B2B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Readiness Reporting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72"/>
          <p:cNvSpPr>
            <a:spLocks noChangeArrowheads="1"/>
          </p:cNvSpPr>
          <p:nvPr/>
        </p:nvSpPr>
        <p:spPr bwMode="auto">
          <a:xfrm>
            <a:off x="4629754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16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Pre-Production system release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22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prstClr val="black"/>
                </a:solidFill>
                <a:latin typeface="Arial" panose="020B0604020202020204" pitchFamily="34" charset="0"/>
              </a:rPr>
              <a:t>EN/MC patch release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8248" y="2370791"/>
            <a:ext cx="1013984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bg1"/>
                </a:solidFill>
              </a:rPr>
              <a:t>Test </a:t>
            </a:r>
            <a:r>
              <a:rPr lang="en-AU" sz="800" dirty="0" smtClean="0">
                <a:solidFill>
                  <a:schemeClr val="bg1"/>
                </a:solidFill>
              </a:rPr>
              <a:t>Set-up</a:t>
            </a:r>
          </a:p>
          <a:p>
            <a:pPr algn="ctr"/>
            <a:r>
              <a:rPr lang="en-AU" sz="800" dirty="0" smtClean="0">
                <a:solidFill>
                  <a:schemeClr val="bg1"/>
                </a:solidFill>
              </a:rPr>
              <a:t>EN/MC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26341" y="5693900"/>
            <a:ext cx="614585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Cutover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4928282" y="534848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Draft Transition and cutover plan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Flowchart: Decision 73"/>
          <p:cNvSpPr>
            <a:spLocks noChangeArrowheads="1"/>
          </p:cNvSpPr>
          <p:nvPr/>
        </p:nvSpPr>
        <p:spPr bwMode="auto">
          <a:xfrm>
            <a:off x="5139145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568452" y="5348483"/>
            <a:ext cx="525196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29 Sep</a:t>
            </a:r>
            <a:endParaRPr lang="en-AU" sz="525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Transition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cutover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 review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Flowchart: Decision 73"/>
          <p:cNvSpPr>
            <a:spLocks noChangeArrowheads="1"/>
          </p:cNvSpPr>
          <p:nvPr/>
        </p:nvSpPr>
        <p:spPr bwMode="auto">
          <a:xfrm>
            <a:off x="5796860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69159" y="3046270"/>
            <a:ext cx="139412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82635" y="3475726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/>
                </a:solidFill>
              </a:rPr>
              <a:t>Outage Window</a:t>
            </a:r>
            <a:endParaRPr lang="en-AU" sz="6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4538659" y="2571235"/>
            <a:ext cx="471660" cy="2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Submit entry Criteria checklist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Flowchart: Decision 73"/>
          <p:cNvSpPr>
            <a:spLocks noChangeArrowheads="1"/>
          </p:cNvSpPr>
          <p:nvPr/>
        </p:nvSpPr>
        <p:spPr bwMode="auto">
          <a:xfrm>
            <a:off x="4740813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>
            <a:stCxn id="84" idx="2"/>
            <a:endCxn id="86" idx="0"/>
          </p:cNvCxnSpPr>
          <p:nvPr/>
        </p:nvCxnSpPr>
        <p:spPr>
          <a:xfrm flipH="1">
            <a:off x="4260750" y="3327070"/>
            <a:ext cx="378115" cy="1486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4869239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Commence Phase 3 Market Trials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Flowchart: Decision 73"/>
          <p:cNvSpPr>
            <a:spLocks noChangeArrowheads="1"/>
          </p:cNvSpPr>
          <p:nvPr/>
        </p:nvSpPr>
        <p:spPr bwMode="auto">
          <a:xfrm>
            <a:off x="499184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036447" y="1043667"/>
            <a:ext cx="34315" cy="21341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094956" y="5693900"/>
            <a:ext cx="128746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946012" y="5295710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/>
                </a:solidFill>
              </a:rPr>
              <a:t>System Cutover</a:t>
            </a:r>
            <a:endParaRPr lang="en-AU" sz="600" dirty="0" smtClean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99" idx="0"/>
          </p:cNvCxnSpPr>
          <p:nvPr/>
        </p:nvCxnSpPr>
        <p:spPr>
          <a:xfrm flipV="1">
            <a:off x="7159329" y="5561264"/>
            <a:ext cx="191091" cy="13263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72"/>
          <p:cNvSpPr>
            <a:spLocks noChangeArrowheads="1"/>
          </p:cNvSpPr>
          <p:nvPr/>
        </p:nvSpPr>
        <p:spPr bwMode="auto">
          <a:xfrm>
            <a:off x="1021366" y="4399242"/>
            <a:ext cx="61278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Qualification, registration &amp; accreditation checklists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Flowchart: Decision 73"/>
          <p:cNvSpPr>
            <a:spLocks noChangeArrowheads="1"/>
          </p:cNvSpPr>
          <p:nvPr/>
        </p:nvSpPr>
        <p:spPr bwMode="auto">
          <a:xfrm>
            <a:off x="133673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1613187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24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 draft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lowchart: Decision 73"/>
          <p:cNvSpPr>
            <a:spLocks noChangeArrowheads="1"/>
          </p:cNvSpPr>
          <p:nvPr/>
        </p:nvSpPr>
        <p:spPr bwMode="auto">
          <a:xfrm>
            <a:off x="1752396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09" name="Rectangle 72"/>
          <p:cNvSpPr>
            <a:spLocks noChangeArrowheads="1"/>
          </p:cNvSpPr>
          <p:nvPr/>
        </p:nvSpPr>
        <p:spPr bwMode="auto">
          <a:xfrm>
            <a:off x="2244912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Accreditation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lowchart: Decision 73"/>
          <p:cNvSpPr>
            <a:spLocks noChangeArrowheads="1"/>
          </p:cNvSpPr>
          <p:nvPr/>
        </p:nvSpPr>
        <p:spPr bwMode="auto">
          <a:xfrm>
            <a:off x="2558301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1" name="Rectangle 72"/>
          <p:cNvSpPr>
            <a:spLocks noChangeArrowheads="1"/>
          </p:cNvSpPr>
          <p:nvPr/>
        </p:nvSpPr>
        <p:spPr bwMode="auto">
          <a:xfrm>
            <a:off x="2659019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Participant Information Session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Flowchart: Decision 73"/>
          <p:cNvSpPr>
            <a:spLocks noChangeArrowheads="1"/>
          </p:cNvSpPr>
          <p:nvPr/>
        </p:nvSpPr>
        <p:spPr bwMode="auto">
          <a:xfrm>
            <a:off x="2702432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2433331" y="4717359"/>
            <a:ext cx="144198" cy="4598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743982" y="4738109"/>
            <a:ext cx="116087" cy="3350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72"/>
          <p:cNvSpPr>
            <a:spLocks noChangeArrowheads="1"/>
          </p:cNvSpPr>
          <p:nvPr/>
        </p:nvSpPr>
        <p:spPr bwMode="auto">
          <a:xfrm>
            <a:off x="6266641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31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Confirmation of registration and accreditation status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Flowchart: Decision 73"/>
          <p:cNvSpPr>
            <a:spLocks noChangeArrowheads="1"/>
          </p:cNvSpPr>
          <p:nvPr/>
        </p:nvSpPr>
        <p:spPr bwMode="auto">
          <a:xfrm>
            <a:off x="642326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6" name="Rectangle 72"/>
          <p:cNvSpPr>
            <a:spLocks noChangeArrowheads="1"/>
          </p:cNvSpPr>
          <p:nvPr/>
        </p:nvSpPr>
        <p:spPr bwMode="auto">
          <a:xfrm>
            <a:off x="4734604" y="312424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14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Commence daily meetings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Flowchart: Decision 73"/>
          <p:cNvSpPr>
            <a:spLocks noChangeArrowheads="1"/>
          </p:cNvSpPr>
          <p:nvPr/>
        </p:nvSpPr>
        <p:spPr bwMode="auto">
          <a:xfrm>
            <a:off x="4832252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29" name="Straight Connector 128"/>
          <p:cNvCxnSpPr>
            <a:stCxn id="88" idx="2"/>
          </p:cNvCxnSpPr>
          <p:nvPr/>
        </p:nvCxnSpPr>
        <p:spPr>
          <a:xfrm>
            <a:off x="4774489" y="2832166"/>
            <a:ext cx="0" cy="9671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26" idx="0"/>
          </p:cNvCxnSpPr>
          <p:nvPr/>
        </p:nvCxnSpPr>
        <p:spPr>
          <a:xfrm>
            <a:off x="4889551" y="3008516"/>
            <a:ext cx="80883" cy="1157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4735935" y="4399242"/>
            <a:ext cx="49054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16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E-Hub Certification screens released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Flowchart: Decision 73"/>
          <p:cNvSpPr>
            <a:spLocks noChangeArrowheads="1"/>
          </p:cNvSpPr>
          <p:nvPr/>
        </p:nvSpPr>
        <p:spPr bwMode="auto">
          <a:xfrm>
            <a:off x="494679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221201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Market Trial workbook complete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Flowchart: Decision 138"/>
          <p:cNvSpPr>
            <a:spLocks noChangeArrowheads="1"/>
          </p:cNvSpPr>
          <p:nvPr/>
        </p:nvSpPr>
        <p:spPr bwMode="auto">
          <a:xfrm>
            <a:off x="4472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>
            <a:endCxn id="135" idx="0"/>
          </p:cNvCxnSpPr>
          <p:nvPr/>
        </p:nvCxnSpPr>
        <p:spPr>
          <a:xfrm flipH="1">
            <a:off x="4425966" y="1035881"/>
            <a:ext cx="65135" cy="3088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495729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Cycle 1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536056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Cycle 2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11613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Cycle 3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266928" y="5693900"/>
            <a:ext cx="57305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Contingency Planning</a:t>
            </a:r>
          </a:p>
        </p:txBody>
      </p:sp>
    </p:spTree>
    <p:extLst>
      <p:ext uri="{BB962C8B-B14F-4D97-AF65-F5344CB8AC3E}">
        <p14:creationId xmlns:p14="http://schemas.microsoft.com/office/powerpoint/2010/main" val="31224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3198"/>
              </p:ext>
            </p:extLst>
          </p:nvPr>
        </p:nvGraphicFramePr>
        <p:xfrm>
          <a:off x="206325" y="1122777"/>
          <a:ext cx="8758165" cy="528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Jun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Workbook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Jul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Jul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planning workshops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Trial daily meetings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releases updates systems into pre-production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E-Hub Certification screens released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cycle 1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 draft released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DNSPs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2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Trial cycle 2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accreditation confirmation status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3 concludes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Report released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Allowance for weekend system cutover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 Friday 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OOB Monday 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Dec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Heightened Support Period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Mar 18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Mar 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8712472" y="49819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8296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60682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12472" y="60336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12472" y="455284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12472" y="47568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12472" y="622088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16589" y="4343422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037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 smtClean="0"/>
              <a:t>This table summarises the changes between the Program Overview as information changes or becomes available.</a:t>
            </a:r>
          </a:p>
          <a:p>
            <a:pPr lvl="2"/>
            <a:endParaRPr lang="en-AU" sz="1000" dirty="0" smtClean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 smtClean="0"/>
          </a:p>
          <a:p>
            <a:endParaRPr lang="en-AU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9" y="1438034"/>
          <a:ext cx="8496942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Version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Date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Amendments</a:t>
                      </a:r>
                      <a:endParaRPr lang="en-A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02 Sep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with AEMO’s proposed dates (pending IEC approval)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Oct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terminology – added ‘6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month outlook’ for Procedure development / consultation processes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key dates in relation to AEMO WP2 Procedures and B2B Procedure development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/ consultation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key dates identified in Readiness strategy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Nov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dates for Fee Methodology consultation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Industry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and Transition and cut-over activities to commence earlier.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achieved milestones (Sep 15 – Nov 16)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4.8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 Jan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Fee Methodology timetable in accordance with AEMO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4.9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Feb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version control updates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prior to 3.5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meeting dates from Program overview (refer to the industry calendar publishes on 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2"/>
                        </a:rPr>
                        <a:t>www.aemo.com.au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a draft Readiness overview slide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Mar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Procedures Work stream outlook.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‘As Built’ package timeframes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Work Stream overview following RWG and ITWG (Apr 2017)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Test Box and extended Market Trial Box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May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 May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 Jul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Updates Tracking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 WP 3 / As Built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 dates amended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 work stream program overview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 Aug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7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24 Aug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98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 Sep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 – Included Contingency planning activity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6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 Sep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99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 Oct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0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1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124744"/>
            <a:ext cx="7858125" cy="50188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Risk Register Review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i="1" dirty="0"/>
              <a:t>See attached Risk Register</a:t>
            </a:r>
          </a:p>
        </p:txBody>
      </p:sp>
    </p:spTree>
    <p:extLst>
      <p:ext uri="{BB962C8B-B14F-4D97-AF65-F5344CB8AC3E}">
        <p14:creationId xmlns:p14="http://schemas.microsoft.com/office/powerpoint/2010/main" val="7005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Forward Meeting Plan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721"/>
              </p:ext>
            </p:extLst>
          </p:nvPr>
        </p:nvGraphicFramePr>
        <p:xfrm>
          <a:off x="4499992" y="1268760"/>
          <a:ext cx="4176464" cy="191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7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POC-PCF meeting dates</a:t>
                      </a: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#14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08-Nov-17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#15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15a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08-Dec-17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7059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0168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57298"/>
            <a:ext cx="4248472" cy="4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Facilities: </a:t>
            </a:r>
          </a:p>
          <a:p>
            <a:r>
              <a:rPr lang="en-AU" sz="2000" dirty="0"/>
              <a:t>Melbourne, Sydney, Brisbane, Adelaide offices</a:t>
            </a:r>
          </a:p>
          <a:p>
            <a:r>
              <a:rPr lang="en-AU" sz="2000" dirty="0"/>
              <a:t>Video conference</a:t>
            </a:r>
          </a:p>
          <a:p>
            <a:r>
              <a:rPr lang="en-AU" sz="2000" dirty="0"/>
              <a:t>Webinar (when required)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18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780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Actions from previous meeting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2373"/>
              </p:ext>
            </p:extLst>
          </p:nvPr>
        </p:nvGraphicFramePr>
        <p:xfrm>
          <a:off x="107504" y="1196752"/>
          <a:ext cx="8856983" cy="215793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due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Owner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Comments/Outcomes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1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Bypassing of Meters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en-IE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 </a:t>
                      </a:r>
                      <a:r>
                        <a:rPr lang="en-IE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ActewAGL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will bypass meters and provide an update to AEMO by Tue 3 Oct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9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Ausgrid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will bypass meters – 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1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Ausnet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41186"/>
                  </a:ext>
                </a:extLst>
              </a:tr>
              <a:tr h="1103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Endeavour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6543"/>
                  </a:ext>
                </a:extLst>
              </a:tr>
              <a:tr h="574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Energex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00580"/>
                  </a:ext>
                </a:extLst>
              </a:tr>
              <a:tr h="7666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Ergon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03249"/>
                  </a:ext>
                </a:extLst>
              </a:tr>
              <a:tr h="1678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Essential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56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Sep 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SAPN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change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1932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LNSPs and MCs are to review each scenario provided under a change of role in the attached spreadsheet and notify what action their specific organisation will take, either object (y) or not (n). Refer to attachment: ACT 2 Change Request Objection Clarifications. Responses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6800 and 6300 messages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Sep 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parties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3184" y="4797152"/>
            <a:ext cx="8435280" cy="172819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400" i="1" dirty="0" smtClean="0"/>
              <a:t>Refer </a:t>
            </a:r>
            <a:r>
              <a:rPr lang="en-AU" sz="1400" i="1" dirty="0" smtClean="0"/>
              <a:t>attachment 3.0 PCF Action Summary spreadsheet </a:t>
            </a:r>
            <a:r>
              <a:rPr lang="en-AU" sz="1400" i="1" dirty="0" smtClean="0"/>
              <a:t>for A15 responses </a:t>
            </a:r>
          </a:p>
          <a:p>
            <a:endParaRPr lang="en-AU" sz="1400" dirty="0">
              <a:solidFill>
                <a:srgbClr val="FF0000"/>
              </a:solidFill>
            </a:endParaRPr>
          </a:p>
          <a:p>
            <a:endParaRPr lang="en-AU" sz="1400" dirty="0"/>
          </a:p>
          <a:p>
            <a:pPr lvl="0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05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196752"/>
            <a:ext cx="8435280" cy="532859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400" b="1" dirty="0" smtClean="0"/>
              <a:t>General</a:t>
            </a:r>
            <a:endParaRPr lang="en-AU" sz="1400" b="1" dirty="0"/>
          </a:p>
          <a:p>
            <a:pPr lvl="0">
              <a:spcBef>
                <a:spcPts val="0"/>
              </a:spcBef>
            </a:pPr>
            <a:r>
              <a:rPr lang="en-AU" sz="1400" dirty="0"/>
              <a:t>Upcoming meetings:</a:t>
            </a:r>
          </a:p>
          <a:p>
            <a:pPr lvl="1">
              <a:spcBef>
                <a:spcPts val="0"/>
              </a:spcBef>
            </a:pPr>
            <a:r>
              <a:rPr lang="en-AU" sz="1400" dirty="0"/>
              <a:t>Executive Forum </a:t>
            </a:r>
            <a:r>
              <a:rPr lang="en-AU" sz="1400" dirty="0" smtClean="0"/>
              <a:t>Tuesday 31 October </a:t>
            </a:r>
            <a:r>
              <a:rPr lang="en-AU" sz="1400" dirty="0"/>
              <a:t>2017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400" b="1" dirty="0"/>
              <a:t>AEMO Procedures</a:t>
            </a:r>
            <a:endParaRPr lang="en-AU" sz="1400" dirty="0"/>
          </a:p>
          <a:p>
            <a:pPr>
              <a:spcBef>
                <a:spcPts val="0"/>
              </a:spcBef>
            </a:pPr>
            <a:r>
              <a:rPr lang="en-AU" sz="1400" dirty="0"/>
              <a:t>Procedures Finalised and </a:t>
            </a:r>
            <a:r>
              <a:rPr lang="en-AU" sz="1400" dirty="0"/>
              <a:t>published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Any required system changes resulting from WP3 consultation have been included in MSATS</a:t>
            </a:r>
            <a:endParaRPr lang="en-AU" sz="1400" dirty="0"/>
          </a:p>
          <a:p>
            <a:pPr>
              <a:spcBef>
                <a:spcPts val="0"/>
              </a:spcBef>
            </a:pPr>
            <a:endParaRPr lang="en-AU" sz="1400" dirty="0"/>
          </a:p>
          <a:p>
            <a:pPr marL="0" indent="0">
              <a:spcBef>
                <a:spcPts val="300"/>
              </a:spcBef>
              <a:buNone/>
            </a:pPr>
            <a:r>
              <a:rPr lang="en-AU" sz="1400" b="1" dirty="0"/>
              <a:t>B2B Procedures</a:t>
            </a:r>
          </a:p>
          <a:p>
            <a:pPr>
              <a:spcBef>
                <a:spcPts val="0"/>
              </a:spcBef>
            </a:pPr>
            <a:r>
              <a:rPr lang="en-AU" sz="1400" dirty="0" smtClean="0"/>
              <a:t>IEC </a:t>
            </a:r>
            <a:r>
              <a:rPr lang="en-AU" sz="1400" dirty="0"/>
              <a:t>met on 26 September to approve the B2B Errata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1400" dirty="0"/>
              <a:t>This </a:t>
            </a:r>
            <a:r>
              <a:rPr lang="en-AU" sz="1400" dirty="0" smtClean="0"/>
              <a:t>document includes </a:t>
            </a:r>
            <a:r>
              <a:rPr lang="en-AU" sz="1400" dirty="0"/>
              <a:t>all the corrections agreed by the B2B Working group and </a:t>
            </a:r>
            <a:r>
              <a:rPr lang="en-AU" sz="1400" dirty="0" smtClean="0"/>
              <a:t>wil</a:t>
            </a:r>
            <a:r>
              <a:rPr lang="en-AU" sz="1400" dirty="0" smtClean="0"/>
              <a:t>l be </a:t>
            </a:r>
            <a:r>
              <a:rPr lang="en-AU" sz="1400" dirty="0" smtClean="0"/>
              <a:t>published </a:t>
            </a:r>
            <a:r>
              <a:rPr lang="en-AU" sz="1400" dirty="0"/>
              <a:t>by AEMO in the B2B Change </a:t>
            </a:r>
            <a:r>
              <a:rPr lang="en-AU" sz="1400" dirty="0" smtClean="0"/>
              <a:t>Log by Wed18 October</a:t>
            </a:r>
            <a:endParaRPr lang="en-AU" sz="1400" dirty="0"/>
          </a:p>
          <a:p>
            <a:pPr>
              <a:spcBef>
                <a:spcPts val="0"/>
              </a:spcBef>
            </a:pPr>
            <a:r>
              <a:rPr lang="en-AU" sz="1400" dirty="0" smtClean="0"/>
              <a:t>B2BWG </a:t>
            </a:r>
            <a:r>
              <a:rPr lang="en-AU" sz="1400" dirty="0"/>
              <a:t>met on 27 September to discuss a number of additional items raised to the B2B Change log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1400" dirty="0" smtClean="0"/>
              <a:t>2 x f</a:t>
            </a:r>
            <a:r>
              <a:rPr lang="en-AU" sz="1400" dirty="0" smtClean="0"/>
              <a:t>urther </a:t>
            </a:r>
            <a:r>
              <a:rPr lang="en-AU" sz="1400" dirty="0"/>
              <a:t>changes were agreed and </a:t>
            </a:r>
            <a:r>
              <a:rPr lang="en-AU" sz="1400" dirty="0" smtClean="0"/>
              <a:t>on approval </a:t>
            </a:r>
            <a:r>
              <a:rPr lang="en-AU" sz="1400" dirty="0"/>
              <a:t>by the IEC will be </a:t>
            </a:r>
            <a:r>
              <a:rPr lang="en-AU" sz="1400" dirty="0" smtClean="0"/>
              <a:t>sort by Fri 13 October and will be published </a:t>
            </a:r>
            <a:r>
              <a:rPr lang="en-AU" sz="1400" dirty="0"/>
              <a:t>by AEMO in the B2B Errata.</a:t>
            </a:r>
            <a:endParaRPr lang="en-AU" sz="1600" dirty="0"/>
          </a:p>
          <a:p>
            <a:pPr>
              <a:spcBef>
                <a:spcPts val="0"/>
              </a:spcBef>
            </a:pPr>
            <a:r>
              <a:rPr lang="en-AU" sz="1400" dirty="0" smtClean="0"/>
              <a:t>B2BWG </a:t>
            </a:r>
            <a:r>
              <a:rPr lang="en-AU" sz="1400" dirty="0"/>
              <a:t>also discussed an issue involving Jemena and Momentum relating to Service Order paperwork in the Allocate NMI Service Order</a:t>
            </a:r>
          </a:p>
          <a:p>
            <a:pPr lvl="1">
              <a:spcBef>
                <a:spcPts val="0"/>
              </a:spcBef>
            </a:pPr>
            <a:r>
              <a:rPr lang="en-AU" sz="1400" dirty="0"/>
              <a:t>No changes to B2B procedures were agreed,  however a process for providing the required detail was agreed - Please </a:t>
            </a:r>
            <a:r>
              <a:rPr lang="en-AU" sz="1400" dirty="0" smtClean="0"/>
              <a:t>refer to the updated </a:t>
            </a:r>
            <a:r>
              <a:rPr lang="en-AU" sz="1400" dirty="0"/>
              <a:t>B2B Change Log for </a:t>
            </a:r>
            <a:r>
              <a:rPr lang="en-AU" sz="1400" dirty="0" smtClean="0"/>
              <a:t>details</a:t>
            </a:r>
            <a:endParaRPr lang="en-AU" sz="1400" dirty="0"/>
          </a:p>
          <a:p>
            <a:pPr marL="0" lvl="0" indent="0">
              <a:spcBef>
                <a:spcPts val="0"/>
              </a:spcBef>
              <a:buNone/>
            </a:pPr>
            <a:endParaRPr lang="en-AU" sz="1400" dirty="0">
              <a:solidFill>
                <a:srgbClr val="FF0000"/>
              </a:solidFill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en-AU" sz="1400" b="1" dirty="0"/>
              <a:t>Systems</a:t>
            </a:r>
          </a:p>
          <a:p>
            <a:pPr>
              <a:spcBef>
                <a:spcPts val="0"/>
              </a:spcBef>
            </a:pPr>
            <a:r>
              <a:rPr lang="en-AU" sz="1400" dirty="0"/>
              <a:t>AEMO system released into pre-production environment </a:t>
            </a:r>
            <a:r>
              <a:rPr lang="en-AU" sz="1400" dirty="0" smtClean="0"/>
              <a:t>12 October in preparation for Cycle 3 Market Trials</a:t>
            </a:r>
          </a:p>
          <a:p>
            <a:endParaRPr lang="en-AU" sz="1400" dirty="0">
              <a:solidFill>
                <a:srgbClr val="FF0000"/>
              </a:solidFill>
            </a:endParaRPr>
          </a:p>
          <a:p>
            <a:endParaRPr lang="en-AU" sz="1400" dirty="0"/>
          </a:p>
          <a:p>
            <a:pPr lvl="0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5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b="1" dirty="0" smtClean="0"/>
              <a:t>Communication </a:t>
            </a:r>
            <a:r>
              <a:rPr lang="en-AU" sz="1400" b="1" dirty="0"/>
              <a:t>Plan</a:t>
            </a:r>
            <a:r>
              <a:rPr lang="en-AU" sz="1400" b="1" dirty="0" smtClean="0"/>
              <a:t>:</a:t>
            </a:r>
            <a:endParaRPr lang="en-AU" sz="1400" b="1" dirty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AEMO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continues to coordinate discussions on industry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communications. </a:t>
            </a:r>
          </a:p>
          <a:p>
            <a:pPr lvl="0">
              <a:spcBef>
                <a:spcPts val="600"/>
              </a:spcBef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Latest meeting was held on 6 October and included:</a:t>
            </a:r>
          </a:p>
          <a:p>
            <a:pPr lvl="1">
              <a:spcBef>
                <a:spcPts val="600"/>
              </a:spcBef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AEMO, officials for the Commonwealth Department of Environment and Energy, the AEMC, the AER, ENA representing networks, the AEC representing its members, a metering representative (Doug Ross) and a small retailer representative (Andrew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Mair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>
              <a:spcBef>
                <a:spcPts val="600"/>
              </a:spcBef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The Industry Communications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has been completed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AEMO has released a series of draft fact sheets and led the development of a Joint Industry FAQ document. Feedback on these closes on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Fri 13 October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endParaRPr lang="en-A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work with your representative to engage in the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If you have any further questions, please contact </a:t>
            </a:r>
            <a:r>
              <a:rPr lang="en-AU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poc@aemo.com.au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A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item 2.0 the 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  <a:r>
              <a:rPr lang="en-A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for 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A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A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1581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/>
              <a:t>Readiness:</a:t>
            </a:r>
          </a:p>
          <a:p>
            <a:pPr fontAlgn="ctr"/>
            <a:r>
              <a:rPr lang="en-AU" sz="1400" dirty="0" smtClean="0"/>
              <a:t>Readiness Reporting:</a:t>
            </a:r>
          </a:p>
          <a:p>
            <a:pPr lvl="1" fontAlgn="ctr"/>
            <a:r>
              <a:rPr lang="en-AU" sz="1400" dirty="0" smtClean="0"/>
              <a:t>October POC Monthly </a:t>
            </a:r>
            <a:r>
              <a:rPr lang="en-AU" sz="1400" dirty="0"/>
              <a:t>Readiness </a:t>
            </a:r>
            <a:r>
              <a:rPr lang="en-AU" sz="1400" dirty="0" smtClean="0"/>
              <a:t>Reports were due to 10 October</a:t>
            </a:r>
          </a:p>
          <a:p>
            <a:pPr lvl="1" fontAlgn="ctr"/>
            <a:r>
              <a:rPr lang="en-AU" sz="1400" dirty="0" smtClean="0"/>
              <a:t>AEMO will published the latest POC </a:t>
            </a:r>
            <a:r>
              <a:rPr lang="en-AU" sz="1400" dirty="0"/>
              <a:t>Monthly Readiness </a:t>
            </a:r>
            <a:r>
              <a:rPr lang="en-AU" sz="1400" dirty="0" smtClean="0"/>
              <a:t>Summary Report 18 </a:t>
            </a:r>
            <a:r>
              <a:rPr lang="en-AU" sz="1400" dirty="0" smtClean="0"/>
              <a:t>October</a:t>
            </a:r>
          </a:p>
          <a:p>
            <a:pPr lvl="1" fontAlgn="ctr"/>
            <a:r>
              <a:rPr lang="en-AU" sz="1400" dirty="0" smtClean="0"/>
              <a:t>Many reports reflecting issues/actions that have been completed – update</a:t>
            </a:r>
          </a:p>
          <a:p>
            <a:pPr lvl="1" fontAlgn="ctr"/>
            <a:r>
              <a:rPr lang="en-AU" sz="1400" dirty="0" smtClean="0"/>
              <a:t>Many participants ‘concerned’ about others</a:t>
            </a:r>
          </a:p>
          <a:p>
            <a:pPr lvl="2" fontAlgn="ctr"/>
            <a:r>
              <a:rPr lang="en-AU" sz="1400" dirty="0" smtClean="0"/>
              <a:t>Self reporting only </a:t>
            </a:r>
            <a:endParaRPr lang="en-AU" sz="1400" dirty="0"/>
          </a:p>
          <a:p>
            <a:pPr fontAlgn="ctr"/>
            <a:r>
              <a:rPr lang="en-AU" sz="1400" dirty="0" smtClean="0"/>
              <a:t>Accreditation </a:t>
            </a:r>
            <a:r>
              <a:rPr lang="en-AU" sz="1400" dirty="0"/>
              <a:t>and Registration: </a:t>
            </a:r>
          </a:p>
          <a:p>
            <a:pPr lvl="1" fontAlgn="ctr"/>
            <a:r>
              <a:rPr lang="en-AU" sz="1400" dirty="0"/>
              <a:t>Full MCs: </a:t>
            </a:r>
            <a:r>
              <a:rPr lang="en-AU" sz="1400" dirty="0" smtClean="0"/>
              <a:t>1 registration approved, 11 applications received, 5 in progress/under assessment, </a:t>
            </a:r>
            <a:r>
              <a:rPr lang="en-AU" sz="1400" dirty="0"/>
              <a:t>awaiting </a:t>
            </a:r>
            <a:r>
              <a:rPr lang="en-AU" sz="1400" dirty="0" smtClean="0"/>
              <a:t>supporting </a:t>
            </a:r>
            <a:r>
              <a:rPr lang="en-AU" sz="1400" dirty="0" smtClean="0"/>
              <a:t>documentation from all others</a:t>
            </a:r>
            <a:endParaRPr lang="en-AU" sz="1400" dirty="0"/>
          </a:p>
          <a:p>
            <a:pPr lvl="1" fontAlgn="ctr"/>
            <a:r>
              <a:rPr lang="en-AU" sz="1400" dirty="0" smtClean="0"/>
              <a:t>Initial MCs: 4 registrations approved, all DNSP applications received, 8 in progress/under assessment </a:t>
            </a:r>
          </a:p>
          <a:p>
            <a:pPr lvl="1" fontAlgn="ctr"/>
            <a:r>
              <a:rPr lang="en-AU" sz="1400" dirty="0" smtClean="0"/>
              <a:t>Type 7 MCs: 4 registrations approved, </a:t>
            </a:r>
            <a:r>
              <a:rPr lang="en-AU" sz="1400" dirty="0" smtClean="0"/>
              <a:t>1 outstanding DNSP applications, </a:t>
            </a:r>
            <a:r>
              <a:rPr lang="en-AU" sz="1400" dirty="0" smtClean="0"/>
              <a:t>7 in progress/under assessment</a:t>
            </a:r>
          </a:p>
          <a:p>
            <a:pPr lvl="1" fontAlgn="ctr"/>
            <a:r>
              <a:rPr lang="en-AU" sz="1400" dirty="0" smtClean="0"/>
              <a:t>TNSP MCs: none approved, 4 applications </a:t>
            </a:r>
            <a:r>
              <a:rPr lang="en-AU" sz="1400" dirty="0" smtClean="0"/>
              <a:t>received; 3 outstanding, </a:t>
            </a:r>
            <a:r>
              <a:rPr lang="en-AU" sz="1400" dirty="0"/>
              <a:t>awaiting support documentation from all </a:t>
            </a:r>
            <a:r>
              <a:rPr lang="en-AU" sz="1400" dirty="0" smtClean="0"/>
              <a:t>others </a:t>
            </a:r>
            <a:r>
              <a:rPr lang="en-AU" sz="1400" dirty="0" smtClean="0"/>
              <a:t>(AEMO proactively pursuing)</a:t>
            </a:r>
            <a:endParaRPr lang="en-AU" sz="1400" dirty="0" smtClean="0"/>
          </a:p>
          <a:p>
            <a:pPr lvl="1" fontAlgn="ctr"/>
            <a:r>
              <a:rPr lang="en-AU" sz="1400" dirty="0" smtClean="0"/>
              <a:t>Generator MCs: all have </a:t>
            </a:r>
            <a:r>
              <a:rPr lang="en-AU" sz="1400" dirty="0"/>
              <a:t>been contacted by AEMO</a:t>
            </a:r>
          </a:p>
          <a:p>
            <a:pPr lvl="1" fontAlgn="ctr"/>
            <a:r>
              <a:rPr lang="en-AU" sz="1400" dirty="0" smtClean="0"/>
              <a:t>ENMs</a:t>
            </a:r>
            <a:r>
              <a:rPr lang="en-AU" sz="1400" dirty="0"/>
              <a:t>: </a:t>
            </a:r>
            <a:r>
              <a:rPr lang="en-AU" sz="1400" dirty="0" smtClean="0"/>
              <a:t>nil </a:t>
            </a:r>
            <a:r>
              <a:rPr lang="en-AU" sz="1400" dirty="0" smtClean="0"/>
              <a:t>accredited, 20 applications received, 6 in progress/under assessment, awaiting supporting documentation from all others</a:t>
            </a:r>
            <a:endParaRPr lang="en-AU" sz="1400" dirty="0"/>
          </a:p>
          <a:p>
            <a:pPr lvl="1" fontAlgn="ctr"/>
            <a:r>
              <a:rPr lang="en-AU" sz="1400" dirty="0" smtClean="0"/>
              <a:t>20 completed B2B Accreditations. B2B </a:t>
            </a:r>
            <a:r>
              <a:rPr lang="en-AU" sz="1400" dirty="0" smtClean="0"/>
              <a:t>accreditations window remains open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738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 smtClean="0"/>
              <a:t>Readiness (</a:t>
            </a:r>
            <a:r>
              <a:rPr lang="en-AU" sz="1400" b="1" dirty="0" err="1" smtClean="0"/>
              <a:t>cont</a:t>
            </a:r>
            <a:r>
              <a:rPr lang="en-AU" sz="1400" b="1" dirty="0" smtClean="0"/>
              <a:t>):</a:t>
            </a:r>
            <a:endParaRPr lang="en-AU" sz="1400" b="1" dirty="0"/>
          </a:p>
          <a:p>
            <a:pPr fontAlgn="ctr"/>
            <a:r>
              <a:rPr lang="en-AU" sz="1400" dirty="0"/>
              <a:t>Industry Testing:</a:t>
            </a:r>
          </a:p>
          <a:p>
            <a:pPr lvl="1" fontAlgn="ctr"/>
            <a:r>
              <a:rPr lang="en-AU" sz="1400" dirty="0"/>
              <a:t>Cycle 1 - 21 August to 8 September (completed)</a:t>
            </a:r>
          </a:p>
          <a:p>
            <a:pPr lvl="1" fontAlgn="ctr"/>
            <a:r>
              <a:rPr lang="en-AU" sz="1400" dirty="0"/>
              <a:t>Cycle 2 - 18 September to 6 October (completed)</a:t>
            </a:r>
          </a:p>
          <a:p>
            <a:pPr lvl="2" fontAlgn="ctr"/>
            <a:r>
              <a:rPr lang="en-AU" sz="1200" dirty="0" smtClean="0"/>
              <a:t>36 companies took part in Cycle 2 (40 expected in Cycle 3)</a:t>
            </a:r>
          </a:p>
          <a:p>
            <a:pPr lvl="2" fontAlgn="ctr"/>
            <a:r>
              <a:rPr lang="en-AU" sz="1200" dirty="0" smtClean="0"/>
              <a:t>67% of planned tests executed with 1,935 tests cases in Passed Status, 315 test cases either in Blocked or Failed Status</a:t>
            </a:r>
          </a:p>
          <a:p>
            <a:pPr lvl="2" fontAlgn="ctr"/>
            <a:r>
              <a:rPr lang="en-AU" sz="1200" dirty="0" smtClean="0"/>
              <a:t>No major defects identified - </a:t>
            </a:r>
            <a:r>
              <a:rPr lang="en-US" sz="1200" dirty="0"/>
              <a:t>24 defects assigned to </a:t>
            </a:r>
            <a:r>
              <a:rPr lang="en-US" sz="1200" dirty="0" smtClean="0"/>
              <a:t>AEMO with 6 </a:t>
            </a:r>
            <a:r>
              <a:rPr lang="en-US" sz="1200" dirty="0"/>
              <a:t>confirmed in the defect fix drop due on the </a:t>
            </a:r>
            <a:r>
              <a:rPr lang="en-US" sz="1200" dirty="0" smtClean="0"/>
              <a:t>12 October - the </a:t>
            </a:r>
            <a:r>
              <a:rPr lang="en-US" sz="1200" dirty="0"/>
              <a:t>remainder are still under </a:t>
            </a:r>
            <a:r>
              <a:rPr lang="en-US" sz="1200" dirty="0" smtClean="0"/>
              <a:t>investigation</a:t>
            </a:r>
            <a:r>
              <a:rPr lang="en-AU" sz="1200" dirty="0" smtClean="0"/>
              <a:t> </a:t>
            </a:r>
          </a:p>
          <a:p>
            <a:pPr lvl="1" fontAlgn="ctr"/>
            <a:r>
              <a:rPr lang="en-AU" sz="1400" dirty="0" smtClean="0"/>
              <a:t>Cycle </a:t>
            </a:r>
            <a:r>
              <a:rPr lang="en-AU" sz="1400" dirty="0"/>
              <a:t>3 - 16 October to 3 November</a:t>
            </a:r>
          </a:p>
          <a:p>
            <a:pPr fontAlgn="ctr"/>
            <a:r>
              <a:rPr lang="en-AU" sz="1400" dirty="0" smtClean="0"/>
              <a:t>Transition and Cutover:</a:t>
            </a:r>
            <a:endParaRPr lang="en-AU" sz="1400" dirty="0"/>
          </a:p>
          <a:p>
            <a:pPr lvl="1" fontAlgn="ctr"/>
            <a:r>
              <a:rPr lang="en-AU" sz="1400" dirty="0"/>
              <a:t>AEMO has published </a:t>
            </a:r>
            <a:r>
              <a:rPr lang="en-AU" sz="1400" dirty="0" smtClean="0"/>
              <a:t>version 1.1 of </a:t>
            </a:r>
            <a:r>
              <a:rPr lang="en-AU" sz="1400" dirty="0"/>
              <a:t>the POC Industry Transition &amp; Cutover Plan</a:t>
            </a:r>
          </a:p>
          <a:p>
            <a:pPr lvl="1" fontAlgn="ctr"/>
            <a:r>
              <a:rPr lang="en-AU" sz="1400" dirty="0"/>
              <a:t>The ITCFG are currently </a:t>
            </a:r>
            <a:r>
              <a:rPr lang="en-AU" sz="1400" dirty="0" smtClean="0"/>
              <a:t>focused on dress </a:t>
            </a:r>
            <a:r>
              <a:rPr lang="en-AU" sz="1400" dirty="0"/>
              <a:t>rehearsal arrangements prior to the commence of system cutover activities on 30 </a:t>
            </a:r>
            <a:r>
              <a:rPr lang="en-AU" sz="1400" dirty="0" smtClean="0"/>
              <a:t>November</a:t>
            </a:r>
            <a:endParaRPr lang="en-AU" sz="1400" dirty="0">
              <a:solidFill>
                <a:srgbClr val="FF0000"/>
              </a:solidFill>
            </a:endParaRPr>
          </a:p>
          <a:p>
            <a:pPr fontAlgn="ctr"/>
            <a:r>
              <a:rPr lang="en-AU" sz="1400" dirty="0" smtClean="0"/>
              <a:t>Contingency Planning: </a:t>
            </a:r>
            <a:endParaRPr lang="en-AU" sz="1400" dirty="0"/>
          </a:p>
          <a:p>
            <a:pPr lvl="1" fontAlgn="ctr"/>
            <a:r>
              <a:rPr lang="en-AU" sz="1400" dirty="0"/>
              <a:t>AEMO has finalised the POC industry contingency plan based on feedback from the Contingency Planning Working (CPWG)</a:t>
            </a:r>
          </a:p>
          <a:p>
            <a:pPr lvl="1" fontAlgn="ctr"/>
            <a:r>
              <a:rPr lang="en-AU" sz="1400" dirty="0"/>
              <a:t>The industry contingency plan has been incorporated into the POC Market Readiness Strategy, with a new version circulated to the Readiness Working Group for broader feedback</a:t>
            </a:r>
          </a:p>
        </p:txBody>
      </p:sp>
    </p:spTree>
    <p:extLst>
      <p:ext uri="{BB962C8B-B14F-4D97-AF65-F5344CB8AC3E}">
        <p14:creationId xmlns:p14="http://schemas.microsoft.com/office/powerpoint/2010/main" val="14408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 smtClean="0"/>
              <a:t>Risk / Issue log updates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&amp; Issue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i="1" dirty="0" smtClean="0"/>
              <a:t>Refer to attachment </a:t>
            </a:r>
          </a:p>
          <a:p>
            <a:pPr marL="0" lvl="0" indent="0">
              <a:buNone/>
            </a:pPr>
            <a:endParaRPr lang="en-AU" sz="1400" b="1" dirty="0"/>
          </a:p>
          <a:p>
            <a:pPr marL="0" lvl="0" indent="0">
              <a:buNone/>
            </a:pPr>
            <a:r>
              <a:rPr lang="en-AU" sz="1400" b="1" dirty="0" smtClean="0"/>
              <a:t>Issues:</a:t>
            </a:r>
          </a:p>
          <a:p>
            <a:r>
              <a:rPr lang="en-AU" sz="1400" dirty="0"/>
              <a:t>I03: Confirm Meter Bridging Approach for Non Vic </a:t>
            </a:r>
            <a:r>
              <a:rPr lang="en-AU" sz="1400" dirty="0" smtClean="0"/>
              <a:t>Jurisdictions</a:t>
            </a:r>
          </a:p>
          <a:p>
            <a:pPr lvl="1"/>
            <a:r>
              <a:rPr lang="en-AU" sz="1200" dirty="0" smtClean="0"/>
              <a:t>Proposed to close</a:t>
            </a:r>
          </a:p>
          <a:p>
            <a:r>
              <a:rPr lang="en-AU" sz="1400" dirty="0" smtClean="0"/>
              <a:t>I04: assessment being conducted via PCF Action 15. </a:t>
            </a:r>
          </a:p>
          <a:p>
            <a:r>
              <a:rPr lang="en-AU" sz="1400" dirty="0" smtClean="0"/>
              <a:t>I05: Treated as meter fault process. DB to bypass &amp; notify FRMP. Propose to close </a:t>
            </a:r>
          </a:p>
          <a:p>
            <a:pPr marL="0" lvl="0" indent="0">
              <a:buNone/>
            </a:pPr>
            <a:endParaRPr lang="en-AU" sz="1400" b="1" dirty="0"/>
          </a:p>
          <a:p>
            <a:pPr marL="0" lvl="0" indent="0">
              <a:buNone/>
            </a:pPr>
            <a:r>
              <a:rPr lang="en-AU" sz="1400" b="1" dirty="0" smtClean="0"/>
              <a:t>Other issues by AGL</a:t>
            </a:r>
          </a:p>
          <a:p>
            <a:pPr fontAlgn="ctr"/>
            <a:r>
              <a:rPr lang="en-AU" sz="1400" dirty="0" smtClean="0"/>
              <a:t>AGL to detail</a:t>
            </a:r>
          </a:p>
          <a:p>
            <a:pPr marL="0" indent="0" fontAlgn="ctr">
              <a:buNone/>
            </a:pPr>
            <a:r>
              <a:rPr lang="en-AU" sz="1400" i="1" dirty="0" smtClean="0"/>
              <a:t>Refer to attachment 4.1 AGL raised issues</a:t>
            </a:r>
            <a:endParaRPr lang="en-AU" sz="1400" i="1" dirty="0" smtClean="0"/>
          </a:p>
          <a:p>
            <a:pPr marL="14350" indent="0" fontAlgn="ctr">
              <a:buNone/>
            </a:pPr>
            <a:endParaRPr lang="en-AU" sz="1400" b="1" dirty="0" smtClean="0"/>
          </a:p>
          <a:p>
            <a:pPr marL="14350" indent="0" fontAlgn="ctr">
              <a:buNone/>
            </a:pPr>
            <a:r>
              <a:rPr lang="en-AU" sz="1400" b="1" dirty="0" smtClean="0"/>
              <a:t>Additional Risk raised by Momentum</a:t>
            </a:r>
            <a:endParaRPr lang="en-AU" sz="1400" b="1" dirty="0"/>
          </a:p>
          <a:p>
            <a:pPr fontAlgn="ctr"/>
            <a:r>
              <a:rPr lang="en-AU" sz="1400" dirty="0" smtClean="0"/>
              <a:t>Momentum to discuss</a:t>
            </a:r>
          </a:p>
          <a:p>
            <a:pPr marL="0" indent="0" fontAlgn="ctr">
              <a:buNone/>
            </a:pPr>
            <a:r>
              <a:rPr lang="en-AU" sz="1400" i="1" dirty="0" smtClean="0"/>
              <a:t>Refer to attachment 4.2 Momentum raised risk </a:t>
            </a:r>
          </a:p>
          <a:p>
            <a:pPr marL="0" indent="0" fontAlgn="ctr">
              <a:buNone/>
            </a:pPr>
            <a:endParaRPr lang="en-AU" sz="1400" dirty="0"/>
          </a:p>
          <a:p>
            <a:pPr marL="0" indent="0" fontAlgn="ctr"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4659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PROJECT-352-7452</_dlc_DocId>
    <_dlc_DocIdUrl xmlns="a14523ce-dede-483e-883a-2d83261080bd">
      <Url>http://sharedocs/projects/pocprogram/_layouts/15/DocIdRedir.aspx?ID=PROJECT-352-7452</Url>
      <Description>PROJECT-352-7452</Description>
    </_dlc_DocIdUrl>
  </documentManagement>
</p:properties>
</file>

<file path=customXml/itemProps1.xml><?xml version="1.0" encoding="utf-8"?>
<ds:datastoreItem xmlns:ds="http://schemas.openxmlformats.org/officeDocument/2006/customXml" ds:itemID="{E7E4FE20-90BF-495C-8418-A29908B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E43073-57B6-4713-8FA4-44D0827A27D9}">
  <ds:schemaRefs>
    <ds:schemaRef ds:uri="http://purl.org/dc/elements/1.1/"/>
    <ds:schemaRef ds:uri="a14523ce-dede-483e-883a-2d83261080bd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10271</TotalTime>
  <Words>2534</Words>
  <Application>Microsoft Office PowerPoint</Application>
  <PresentationFormat>On-screen Show (4:3)</PresentationFormat>
  <Paragraphs>651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7_Office Theme</vt:lpstr>
      <vt:lpstr>Visio</vt:lpstr>
      <vt:lpstr>PROGRAM CONSULTATIVE FORUM Meeting pack</vt:lpstr>
      <vt:lpstr>Power of Choice PROGRAM UPDATE</vt:lpstr>
      <vt:lpstr>Actions from previous meeting</vt:lpstr>
      <vt:lpstr>AEMO Program Update</vt:lpstr>
      <vt:lpstr>AEMO Program Update</vt:lpstr>
      <vt:lpstr>AEMO Program Update</vt:lpstr>
      <vt:lpstr>AEMO Program Update</vt:lpstr>
      <vt:lpstr>Power of Choice  Risk / Issue log updates</vt:lpstr>
      <vt:lpstr>Risk &amp; Issue Update</vt:lpstr>
      <vt:lpstr>Power of Choice  Other Business</vt:lpstr>
      <vt:lpstr>AEMO Other Business</vt:lpstr>
      <vt:lpstr>AEMO Other Business</vt:lpstr>
      <vt:lpstr>Power of Choice  Program Schedule</vt:lpstr>
      <vt:lpstr>PowerPoint Presentation</vt:lpstr>
      <vt:lpstr>PowerPoint Presentation</vt:lpstr>
      <vt:lpstr>   Power of Choice Milestones  </vt:lpstr>
      <vt:lpstr>PoC - Program Overview Version history</vt:lpstr>
      <vt:lpstr>PowerPoint Presentation</vt:lpstr>
      <vt:lpstr>Forward Meeting Plan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Ben Healy</cp:lastModifiedBy>
  <cp:revision>597</cp:revision>
  <cp:lastPrinted>2017-08-23T02:13:58Z</cp:lastPrinted>
  <dcterms:created xsi:type="dcterms:W3CDTF">2014-11-05T02:16:53Z</dcterms:created>
  <dcterms:modified xsi:type="dcterms:W3CDTF">2017-10-12T02:47:04Z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a71c209e-09e2-41ad-b217-5dd80cbd625a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